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2" r:id="rId45"/>
    <p:sldId id="303" r:id="rId46"/>
    <p:sldId id="304" r:id="rId47"/>
    <p:sldId id="305" r:id="rId48"/>
    <p:sldId id="306" r:id="rId49"/>
    <p:sldId id="307" r:id="rId50"/>
    <p:sldId id="308" r:id="rId51"/>
    <p:sldId id="309" r:id="rId52"/>
    <p:sldId id="310" r:id="rId53"/>
    <p:sldId id="317" r:id="rId54"/>
    <p:sldId id="318" r:id="rId55"/>
    <p:sldId id="319" r:id="rId56"/>
    <p:sldId id="320" r:id="rId57"/>
    <p:sldId id="321" r:id="rId58"/>
    <p:sldId id="322" r:id="rId59"/>
    <p:sldId id="323" r:id="rId60"/>
    <p:sldId id="324" r:id="rId61"/>
    <p:sldId id="325" r:id="rId62"/>
    <p:sldId id="326" r:id="rId63"/>
    <p:sldId id="327" r:id="rId64"/>
    <p:sldId id="333" r:id="rId65"/>
    <p:sldId id="334" r:id="rId6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8C622-8BF8-4DCE-8C9A-9289F09A3A48}" v="1" dt="2025-01-06T08:26:43.4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72" autoAdjust="0"/>
  </p:normalViewPr>
  <p:slideViewPr>
    <p:cSldViewPr>
      <p:cViewPr varScale="1">
        <p:scale>
          <a:sx n="54" d="100"/>
          <a:sy n="54" d="100"/>
        </p:scale>
        <p:origin x="1640" y="2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Hidayah Zakaria" userId="2012cd112c08583f" providerId="LiveId" clId="{8DE8C622-8BF8-4DCE-8C9A-9289F09A3A48}"/>
    <pc:docChg chg="undo custSel delSld modSld">
      <pc:chgData name="Noor Hidayah Zakaria" userId="2012cd112c08583f" providerId="LiveId" clId="{8DE8C622-8BF8-4DCE-8C9A-9289F09A3A48}" dt="2025-01-06T09:11:33.121" v="124" actId="47"/>
      <pc:docMkLst>
        <pc:docMk/>
      </pc:docMkLst>
      <pc:sldChg chg="delSp mod">
        <pc:chgData name="Noor Hidayah Zakaria" userId="2012cd112c08583f" providerId="LiveId" clId="{8DE8C622-8BF8-4DCE-8C9A-9289F09A3A48}" dt="2024-12-31T01:24:28.959" v="0" actId="478"/>
        <pc:sldMkLst>
          <pc:docMk/>
          <pc:sldMk cId="0" sldId="256"/>
        </pc:sldMkLst>
      </pc:sldChg>
      <pc:sldChg chg="mod modShow">
        <pc:chgData name="Noor Hidayah Zakaria" userId="2012cd112c08583f" providerId="LiveId" clId="{8DE8C622-8BF8-4DCE-8C9A-9289F09A3A48}" dt="2025-01-06T08:26:02.821" v="1" actId="729"/>
        <pc:sldMkLst>
          <pc:docMk/>
          <pc:sldMk cId="0" sldId="268"/>
        </pc:sldMkLst>
      </pc:sldChg>
      <pc:sldChg chg="modSp mod">
        <pc:chgData name="Noor Hidayah Zakaria" userId="2012cd112c08583f" providerId="LiveId" clId="{8DE8C622-8BF8-4DCE-8C9A-9289F09A3A48}" dt="2025-01-06T08:27:39.882" v="7" actId="948"/>
        <pc:sldMkLst>
          <pc:docMk/>
          <pc:sldMk cId="0" sldId="269"/>
        </pc:sldMkLst>
        <pc:spChg chg="mod">
          <ac:chgData name="Noor Hidayah Zakaria" userId="2012cd112c08583f" providerId="LiveId" clId="{8DE8C622-8BF8-4DCE-8C9A-9289F09A3A48}" dt="2025-01-06T08:27:39.882" v="7" actId="948"/>
          <ac:spMkLst>
            <pc:docMk/>
            <pc:sldMk cId="0" sldId="269"/>
            <ac:spMk id="2" creationId="{00000000-0000-0000-0000-000000000000}"/>
          </ac:spMkLst>
        </pc:spChg>
      </pc:sldChg>
      <pc:sldChg chg="addSp modSp mod">
        <pc:chgData name="Noor Hidayah Zakaria" userId="2012cd112c08583f" providerId="LiveId" clId="{8DE8C622-8BF8-4DCE-8C9A-9289F09A3A48}" dt="2025-01-06T08:27:14.845" v="6" actId="113"/>
        <pc:sldMkLst>
          <pc:docMk/>
          <pc:sldMk cId="0" sldId="270"/>
        </pc:sldMkLst>
        <pc:spChg chg="add mod">
          <ac:chgData name="Noor Hidayah Zakaria" userId="2012cd112c08583f" providerId="LiveId" clId="{8DE8C622-8BF8-4DCE-8C9A-9289F09A3A48}" dt="2025-01-06T08:27:14.845" v="6" actId="113"/>
          <ac:spMkLst>
            <pc:docMk/>
            <pc:sldMk cId="0" sldId="270"/>
            <ac:spMk id="3" creationId="{6D82D38F-52EC-484D-4EC2-8F34AA75B8DB}"/>
          </ac:spMkLst>
        </pc:spChg>
      </pc:sldChg>
      <pc:sldChg chg="del">
        <pc:chgData name="Noor Hidayah Zakaria" userId="2012cd112c08583f" providerId="LiveId" clId="{8DE8C622-8BF8-4DCE-8C9A-9289F09A3A48}" dt="2025-01-06T08:26:51.166" v="4" actId="47"/>
        <pc:sldMkLst>
          <pc:docMk/>
          <pc:sldMk cId="0" sldId="271"/>
        </pc:sldMkLst>
      </pc:sldChg>
      <pc:sldChg chg="delSp modSp mod">
        <pc:chgData name="Noor Hidayah Zakaria" userId="2012cd112c08583f" providerId="LiveId" clId="{8DE8C622-8BF8-4DCE-8C9A-9289F09A3A48}" dt="2025-01-06T08:30:41.069" v="9" actId="478"/>
        <pc:sldMkLst>
          <pc:docMk/>
          <pc:sldMk cId="0" sldId="279"/>
        </pc:sldMkLst>
        <pc:picChg chg="del mod">
          <ac:chgData name="Noor Hidayah Zakaria" userId="2012cd112c08583f" providerId="LiveId" clId="{8DE8C622-8BF8-4DCE-8C9A-9289F09A3A48}" dt="2025-01-06T08:30:41.069" v="9" actId="478"/>
          <ac:picMkLst>
            <pc:docMk/>
            <pc:sldMk cId="0" sldId="279"/>
            <ac:picMk id="4" creationId="{00000000-0000-0000-0000-000000000000}"/>
          </ac:picMkLst>
        </pc:picChg>
      </pc:sldChg>
      <pc:sldChg chg="modSp mod">
        <pc:chgData name="Noor Hidayah Zakaria" userId="2012cd112c08583f" providerId="LiveId" clId="{8DE8C622-8BF8-4DCE-8C9A-9289F09A3A48}" dt="2025-01-06T08:31:32.041" v="15" actId="20577"/>
        <pc:sldMkLst>
          <pc:docMk/>
          <pc:sldMk cId="0" sldId="281"/>
        </pc:sldMkLst>
        <pc:spChg chg="mod">
          <ac:chgData name="Noor Hidayah Zakaria" userId="2012cd112c08583f" providerId="LiveId" clId="{8DE8C622-8BF8-4DCE-8C9A-9289F09A3A48}" dt="2025-01-06T08:31:32.041" v="15" actId="20577"/>
          <ac:spMkLst>
            <pc:docMk/>
            <pc:sldMk cId="0" sldId="281"/>
            <ac:spMk id="2" creationId="{00000000-0000-0000-0000-000000000000}"/>
          </ac:spMkLst>
        </pc:spChg>
        <pc:spChg chg="mod">
          <ac:chgData name="Noor Hidayah Zakaria" userId="2012cd112c08583f" providerId="LiveId" clId="{8DE8C622-8BF8-4DCE-8C9A-9289F09A3A48}" dt="2025-01-06T08:31:16.742" v="10" actId="1076"/>
          <ac:spMkLst>
            <pc:docMk/>
            <pc:sldMk cId="0" sldId="281"/>
            <ac:spMk id="4" creationId="{00000000-0000-0000-0000-000000000000}"/>
          </ac:spMkLst>
        </pc:spChg>
      </pc:sldChg>
      <pc:sldChg chg="modNotesTx">
        <pc:chgData name="Noor Hidayah Zakaria" userId="2012cd112c08583f" providerId="LiveId" clId="{8DE8C622-8BF8-4DCE-8C9A-9289F09A3A48}" dt="2025-01-06T08:55:21.115" v="77" actId="20577"/>
        <pc:sldMkLst>
          <pc:docMk/>
          <pc:sldMk cId="0" sldId="297"/>
        </pc:sldMkLst>
      </pc:sldChg>
      <pc:sldChg chg="del">
        <pc:chgData name="Noor Hidayah Zakaria" userId="2012cd112c08583f" providerId="LiveId" clId="{8DE8C622-8BF8-4DCE-8C9A-9289F09A3A48}" dt="2025-01-06T09:00:09.089" v="79" actId="47"/>
        <pc:sldMkLst>
          <pc:docMk/>
          <pc:sldMk cId="0" sldId="300"/>
        </pc:sldMkLst>
      </pc:sldChg>
      <pc:sldChg chg="del">
        <pc:chgData name="Noor Hidayah Zakaria" userId="2012cd112c08583f" providerId="LiveId" clId="{8DE8C622-8BF8-4DCE-8C9A-9289F09A3A48}" dt="2025-01-06T09:00:04.424" v="78" actId="47"/>
        <pc:sldMkLst>
          <pc:docMk/>
          <pc:sldMk cId="0" sldId="301"/>
        </pc:sldMkLst>
      </pc:sldChg>
      <pc:sldChg chg="modSp mod">
        <pc:chgData name="Noor Hidayah Zakaria" userId="2012cd112c08583f" providerId="LiveId" clId="{8DE8C622-8BF8-4DCE-8C9A-9289F09A3A48}" dt="2025-01-06T09:08:34.922" v="121" actId="12"/>
        <pc:sldMkLst>
          <pc:docMk/>
          <pc:sldMk cId="0" sldId="310"/>
        </pc:sldMkLst>
        <pc:spChg chg="mod">
          <ac:chgData name="Noor Hidayah Zakaria" userId="2012cd112c08583f" providerId="LiveId" clId="{8DE8C622-8BF8-4DCE-8C9A-9289F09A3A48}" dt="2025-01-06T09:08:34.922" v="121" actId="12"/>
          <ac:spMkLst>
            <pc:docMk/>
            <pc:sldMk cId="0" sldId="310"/>
            <ac:spMk id="2" creationId="{00000000-0000-0000-0000-000000000000}"/>
          </ac:spMkLst>
        </pc:spChg>
      </pc:sldChg>
      <pc:sldChg chg="del mod modShow">
        <pc:chgData name="Noor Hidayah Zakaria" userId="2012cd112c08583f" providerId="LiveId" clId="{8DE8C622-8BF8-4DCE-8C9A-9289F09A3A48}" dt="2025-01-06T09:10:20.919" v="123" actId="47"/>
        <pc:sldMkLst>
          <pc:docMk/>
          <pc:sldMk cId="0" sldId="311"/>
        </pc:sldMkLst>
      </pc:sldChg>
      <pc:sldChg chg="del mod modShow">
        <pc:chgData name="Noor Hidayah Zakaria" userId="2012cd112c08583f" providerId="LiveId" clId="{8DE8C622-8BF8-4DCE-8C9A-9289F09A3A48}" dt="2025-01-06T09:10:20.919" v="123" actId="47"/>
        <pc:sldMkLst>
          <pc:docMk/>
          <pc:sldMk cId="0" sldId="312"/>
        </pc:sldMkLst>
      </pc:sldChg>
      <pc:sldChg chg="del mod modShow">
        <pc:chgData name="Noor Hidayah Zakaria" userId="2012cd112c08583f" providerId="LiveId" clId="{8DE8C622-8BF8-4DCE-8C9A-9289F09A3A48}" dt="2025-01-06T09:10:20.919" v="123" actId="47"/>
        <pc:sldMkLst>
          <pc:docMk/>
          <pc:sldMk cId="0" sldId="313"/>
        </pc:sldMkLst>
      </pc:sldChg>
      <pc:sldChg chg="del mod modShow">
        <pc:chgData name="Noor Hidayah Zakaria" userId="2012cd112c08583f" providerId="LiveId" clId="{8DE8C622-8BF8-4DCE-8C9A-9289F09A3A48}" dt="2025-01-06T09:10:20.919" v="123" actId="47"/>
        <pc:sldMkLst>
          <pc:docMk/>
          <pc:sldMk cId="0" sldId="314"/>
        </pc:sldMkLst>
      </pc:sldChg>
      <pc:sldChg chg="del mod modShow">
        <pc:chgData name="Noor Hidayah Zakaria" userId="2012cd112c08583f" providerId="LiveId" clId="{8DE8C622-8BF8-4DCE-8C9A-9289F09A3A48}" dt="2025-01-06T09:10:20.919" v="123" actId="47"/>
        <pc:sldMkLst>
          <pc:docMk/>
          <pc:sldMk cId="0" sldId="315"/>
        </pc:sldMkLst>
      </pc:sldChg>
      <pc:sldChg chg="del mod modShow">
        <pc:chgData name="Noor Hidayah Zakaria" userId="2012cd112c08583f" providerId="LiveId" clId="{8DE8C622-8BF8-4DCE-8C9A-9289F09A3A48}" dt="2025-01-06T09:10:20.919" v="123" actId="47"/>
        <pc:sldMkLst>
          <pc:docMk/>
          <pc:sldMk cId="0" sldId="316"/>
        </pc:sldMkLst>
      </pc:sldChg>
      <pc:sldChg chg="del">
        <pc:chgData name="Noor Hidayah Zakaria" userId="2012cd112c08583f" providerId="LiveId" clId="{8DE8C622-8BF8-4DCE-8C9A-9289F09A3A48}" dt="2025-01-06T09:11:33.121" v="124" actId="47"/>
        <pc:sldMkLst>
          <pc:docMk/>
          <pc:sldMk cId="0" sldId="328"/>
        </pc:sldMkLst>
      </pc:sldChg>
      <pc:sldChg chg="del">
        <pc:chgData name="Noor Hidayah Zakaria" userId="2012cd112c08583f" providerId="LiveId" clId="{8DE8C622-8BF8-4DCE-8C9A-9289F09A3A48}" dt="2025-01-06T09:11:33.121" v="124" actId="47"/>
        <pc:sldMkLst>
          <pc:docMk/>
          <pc:sldMk cId="0" sldId="329"/>
        </pc:sldMkLst>
      </pc:sldChg>
      <pc:sldChg chg="del">
        <pc:chgData name="Noor Hidayah Zakaria" userId="2012cd112c08583f" providerId="LiveId" clId="{8DE8C622-8BF8-4DCE-8C9A-9289F09A3A48}" dt="2025-01-06T09:11:33.121" v="124" actId="47"/>
        <pc:sldMkLst>
          <pc:docMk/>
          <pc:sldMk cId="0" sldId="330"/>
        </pc:sldMkLst>
      </pc:sldChg>
      <pc:sldChg chg="del">
        <pc:chgData name="Noor Hidayah Zakaria" userId="2012cd112c08583f" providerId="LiveId" clId="{8DE8C622-8BF8-4DCE-8C9A-9289F09A3A48}" dt="2025-01-06T09:11:33.121" v="124" actId="47"/>
        <pc:sldMkLst>
          <pc:docMk/>
          <pc:sldMk cId="0" sldId="331"/>
        </pc:sldMkLst>
      </pc:sldChg>
      <pc:sldChg chg="del">
        <pc:chgData name="Noor Hidayah Zakaria" userId="2012cd112c08583f" providerId="LiveId" clId="{8DE8C622-8BF8-4DCE-8C9A-9289F09A3A48}" dt="2025-01-06T09:11:33.121" v="124" actId="47"/>
        <pc:sldMkLst>
          <pc:docMk/>
          <pc:sldMk cId="0" sldId="3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E78C203-A69C-4454-A5B4-C74293311EAE}" type="datetimeFigureOut">
              <a:rPr lang="en-MY" smtClean="0"/>
              <a:t>6/1/2025</a:t>
            </a:fld>
            <a:endParaRPr lang="en-MY"/>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DE7C13B-C199-43A2-91EC-13E9C6273A13}" type="slidenum">
              <a:rPr lang="en-MY" smtClean="0"/>
              <a:t>‹#›</a:t>
            </a:fld>
            <a:endParaRPr lang="en-MY"/>
          </a:p>
        </p:txBody>
      </p:sp>
    </p:spTree>
    <p:extLst>
      <p:ext uri="{BB962C8B-B14F-4D97-AF65-F5344CB8AC3E}">
        <p14:creationId xmlns:p14="http://schemas.microsoft.com/office/powerpoint/2010/main" val="40123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NH2 – amino group, OH – hydroxyl group</a:t>
            </a:r>
          </a:p>
        </p:txBody>
      </p:sp>
      <p:sp>
        <p:nvSpPr>
          <p:cNvPr id="4" name="Slide Number Placeholder 3"/>
          <p:cNvSpPr>
            <a:spLocks noGrp="1"/>
          </p:cNvSpPr>
          <p:nvPr>
            <p:ph type="sldNum" sz="quarter" idx="5"/>
          </p:nvPr>
        </p:nvSpPr>
        <p:spPr/>
        <p:txBody>
          <a:bodyPr/>
          <a:lstStyle/>
          <a:p>
            <a:fld id="{7DE7C13B-C199-43A2-91EC-13E9C6273A13}" type="slidenum">
              <a:rPr lang="en-MY" smtClean="0"/>
              <a:t>41</a:t>
            </a:fld>
            <a:endParaRPr lang="en-MY"/>
          </a:p>
        </p:txBody>
      </p:sp>
    </p:spTree>
    <p:extLst>
      <p:ext uri="{BB962C8B-B14F-4D97-AF65-F5344CB8AC3E}">
        <p14:creationId xmlns:p14="http://schemas.microsoft.com/office/powerpoint/2010/main" val="191940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8351" y="331673"/>
            <a:ext cx="8807297" cy="489077"/>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subTitle" idx="4"/>
          </p:nvPr>
        </p:nvSpPr>
        <p:spPr>
          <a:xfrm>
            <a:off x="612444" y="4690106"/>
            <a:ext cx="7617459" cy="1342389"/>
          </a:xfrm>
          <a:prstGeom prst="rect">
            <a:avLst/>
          </a:prstGeom>
        </p:spPr>
        <p:txBody>
          <a:bodyPr wrap="square" lIns="0" tIns="0" rIns="0" bIns="0">
            <a:spAutoFit/>
          </a:bodyPr>
          <a:lstStyle>
            <a:lvl1pPr>
              <a:defRPr sz="2400" b="1" i="0">
                <a:solidFill>
                  <a:srgbClr val="3333F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3333F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1269" y="103378"/>
            <a:ext cx="8741460" cy="90995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596595" y="1478788"/>
            <a:ext cx="7950809" cy="1416050"/>
          </a:xfrm>
          <a:prstGeom prst="rect">
            <a:avLst/>
          </a:prstGeom>
        </p:spPr>
        <p:txBody>
          <a:bodyPr wrap="square" lIns="0" tIns="0" rIns="0" bIns="0">
            <a:spAutoFit/>
          </a:bodyPr>
          <a:lstStyle>
            <a:lvl1pPr>
              <a:defRPr sz="2400" b="1" i="0">
                <a:solidFill>
                  <a:srgbClr val="3333FF"/>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slideLayout" Target="../slideLayouts/slideLayout5.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10" Type="http://schemas.openxmlformats.org/officeDocument/2006/relationships/image" Target="../media/image94.png"/><Relationship Id="rId19" Type="http://schemas.openxmlformats.org/officeDocument/2006/relationships/image" Target="../media/image103.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png"/><Relationship Id="rId18" Type="http://schemas.openxmlformats.org/officeDocument/2006/relationships/image" Target="../media/image125.png"/><Relationship Id="rId26" Type="http://schemas.openxmlformats.org/officeDocument/2006/relationships/image" Target="../media/image133.png"/><Relationship Id="rId3" Type="http://schemas.openxmlformats.org/officeDocument/2006/relationships/image" Target="../media/image110.png"/><Relationship Id="rId21" Type="http://schemas.openxmlformats.org/officeDocument/2006/relationships/image" Target="../media/image128.png"/><Relationship Id="rId7" Type="http://schemas.openxmlformats.org/officeDocument/2006/relationships/image" Target="../media/image114.png"/><Relationship Id="rId12" Type="http://schemas.openxmlformats.org/officeDocument/2006/relationships/image" Target="../media/image119.png"/><Relationship Id="rId17" Type="http://schemas.openxmlformats.org/officeDocument/2006/relationships/image" Target="../media/image124.png"/><Relationship Id="rId25" Type="http://schemas.openxmlformats.org/officeDocument/2006/relationships/image" Target="../media/image132.png"/><Relationship Id="rId2" Type="http://schemas.openxmlformats.org/officeDocument/2006/relationships/image" Target="../media/image109.png"/><Relationship Id="rId16" Type="http://schemas.openxmlformats.org/officeDocument/2006/relationships/image" Target="../media/image123.png"/><Relationship Id="rId20" Type="http://schemas.openxmlformats.org/officeDocument/2006/relationships/image" Target="../media/image127.png"/><Relationship Id="rId29"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8.png"/><Relationship Id="rId24" Type="http://schemas.openxmlformats.org/officeDocument/2006/relationships/image" Target="../media/image131.png"/><Relationship Id="rId32" Type="http://schemas.openxmlformats.org/officeDocument/2006/relationships/image" Target="../media/image139.png"/><Relationship Id="rId5" Type="http://schemas.openxmlformats.org/officeDocument/2006/relationships/image" Target="../media/image112.png"/><Relationship Id="rId15" Type="http://schemas.openxmlformats.org/officeDocument/2006/relationships/image" Target="../media/image122.png"/><Relationship Id="rId23" Type="http://schemas.openxmlformats.org/officeDocument/2006/relationships/image" Target="../media/image130.png"/><Relationship Id="rId28" Type="http://schemas.openxmlformats.org/officeDocument/2006/relationships/image" Target="../media/image135.png"/><Relationship Id="rId10" Type="http://schemas.openxmlformats.org/officeDocument/2006/relationships/image" Target="../media/image117.png"/><Relationship Id="rId19" Type="http://schemas.openxmlformats.org/officeDocument/2006/relationships/image" Target="../media/image126.png"/><Relationship Id="rId31" Type="http://schemas.openxmlformats.org/officeDocument/2006/relationships/image" Target="../media/image138.png"/><Relationship Id="rId4" Type="http://schemas.openxmlformats.org/officeDocument/2006/relationships/image" Target="../media/image111.png"/><Relationship Id="rId9" Type="http://schemas.openxmlformats.org/officeDocument/2006/relationships/image" Target="../media/image116.png"/><Relationship Id="rId14" Type="http://schemas.openxmlformats.org/officeDocument/2006/relationships/image" Target="../media/image121.png"/><Relationship Id="rId22" Type="http://schemas.openxmlformats.org/officeDocument/2006/relationships/image" Target="../media/image129.png"/><Relationship Id="rId27" Type="http://schemas.openxmlformats.org/officeDocument/2006/relationships/image" Target="../media/image134.png"/><Relationship Id="rId30" Type="http://schemas.openxmlformats.org/officeDocument/2006/relationships/image" Target="../media/image1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5.xml"/><Relationship Id="rId4" Type="http://schemas.openxmlformats.org/officeDocument/2006/relationships/image" Target="../media/image1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47.jp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8.jpg"/></Relationships>
</file>

<file path=ppt/slides/_rels/slide44.xml.rels><?xml version="1.0" encoding="UTF-8" standalone="yes"?>
<Relationships xmlns="http://schemas.openxmlformats.org/package/2006/relationships"><Relationship Id="rId2" Type="http://schemas.openxmlformats.org/officeDocument/2006/relationships/image" Target="../media/image149.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52.jpg"/><Relationship Id="rId2" Type="http://schemas.openxmlformats.org/officeDocument/2006/relationships/image" Target="../media/image151.jpg"/><Relationship Id="rId1" Type="http://schemas.openxmlformats.org/officeDocument/2006/relationships/slideLayout" Target="../slideLayouts/slideLayout5.xml"/><Relationship Id="rId4" Type="http://schemas.openxmlformats.org/officeDocument/2006/relationships/image" Target="../media/image153.jpg"/></Relationships>
</file>

<file path=ppt/slides/_rels/slide48.xml.rels><?xml version="1.0" encoding="UTF-8" standalone="yes"?>
<Relationships xmlns="http://schemas.openxmlformats.org/package/2006/relationships"><Relationship Id="rId3" Type="http://schemas.openxmlformats.org/officeDocument/2006/relationships/image" Target="../media/image155.jpg"/><Relationship Id="rId2" Type="http://schemas.openxmlformats.org/officeDocument/2006/relationships/image" Target="../media/image154.jpg"/><Relationship Id="rId1" Type="http://schemas.openxmlformats.org/officeDocument/2006/relationships/slideLayout" Target="../slideLayouts/slideLayout5.xml"/><Relationship Id="rId4" Type="http://schemas.openxmlformats.org/officeDocument/2006/relationships/image" Target="../media/image156.jpg"/></Relationships>
</file>

<file path=ppt/slides/_rels/slide49.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61.jpg"/><Relationship Id="rId2" Type="http://schemas.openxmlformats.org/officeDocument/2006/relationships/image" Target="../media/image160.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5.xml"/><Relationship Id="rId4" Type="http://schemas.openxmlformats.org/officeDocument/2006/relationships/image" Target="../media/image166.png"/></Relationships>
</file>

<file path=ppt/slides/_rels/slide61.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5.xml"/><Relationship Id="rId4" Type="http://schemas.openxmlformats.org/officeDocument/2006/relationships/image" Target="../media/image17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61608" y="1495678"/>
            <a:ext cx="4630420" cy="1080770"/>
            <a:chOff x="2261608" y="1495678"/>
            <a:chExt cx="4630420" cy="1080770"/>
          </a:xfrm>
        </p:grpSpPr>
        <p:pic>
          <p:nvPicPr>
            <p:cNvPr id="3" name="object 3"/>
            <p:cNvPicPr/>
            <p:nvPr/>
          </p:nvPicPr>
          <p:blipFill>
            <a:blip r:embed="rId2" cstate="print"/>
            <a:stretch>
              <a:fillRect/>
            </a:stretch>
          </p:blipFill>
          <p:spPr>
            <a:xfrm>
              <a:off x="2261608" y="2167079"/>
              <a:ext cx="4536283" cy="409295"/>
            </a:xfrm>
            <a:prstGeom prst="rect">
              <a:avLst/>
            </a:prstGeom>
          </p:spPr>
        </p:pic>
        <p:pic>
          <p:nvPicPr>
            <p:cNvPr id="4" name="object 4"/>
            <p:cNvPicPr/>
            <p:nvPr/>
          </p:nvPicPr>
          <p:blipFill>
            <a:blip r:embed="rId3" cstate="print"/>
            <a:stretch>
              <a:fillRect/>
            </a:stretch>
          </p:blipFill>
          <p:spPr>
            <a:xfrm>
              <a:off x="2274188" y="1500250"/>
              <a:ext cx="4613020" cy="689863"/>
            </a:xfrm>
            <a:prstGeom prst="rect">
              <a:avLst/>
            </a:prstGeom>
          </p:spPr>
        </p:pic>
        <p:sp>
          <p:nvSpPr>
            <p:cNvPr id="5" name="object 5"/>
            <p:cNvSpPr/>
            <p:nvPr/>
          </p:nvSpPr>
          <p:spPr>
            <a:xfrm>
              <a:off x="3818254" y="1691004"/>
              <a:ext cx="175895" cy="225425"/>
            </a:xfrm>
            <a:custGeom>
              <a:avLst/>
              <a:gdLst/>
              <a:ahLst/>
              <a:cxnLst/>
              <a:rect l="l" t="t" r="r" b="b"/>
              <a:pathLst>
                <a:path w="175895" h="225425">
                  <a:moveTo>
                    <a:pt x="88137" y="0"/>
                  </a:moveTo>
                  <a:lnTo>
                    <a:pt x="0" y="225425"/>
                  </a:lnTo>
                  <a:lnTo>
                    <a:pt x="175641" y="225425"/>
                  </a:lnTo>
                  <a:lnTo>
                    <a:pt x="88137" y="0"/>
                  </a:lnTo>
                  <a:close/>
                </a:path>
              </a:pathLst>
            </a:custGeom>
            <a:ln w="9143">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5819013" y="1634108"/>
              <a:ext cx="152908" cy="144018"/>
            </a:xfrm>
            <a:prstGeom prst="rect">
              <a:avLst/>
            </a:prstGeom>
          </p:spPr>
        </p:pic>
        <p:pic>
          <p:nvPicPr>
            <p:cNvPr id="7" name="object 7"/>
            <p:cNvPicPr/>
            <p:nvPr/>
          </p:nvPicPr>
          <p:blipFill>
            <a:blip r:embed="rId5" cstate="print"/>
            <a:stretch>
              <a:fillRect/>
            </a:stretch>
          </p:blipFill>
          <p:spPr>
            <a:xfrm>
              <a:off x="4438395" y="1634108"/>
              <a:ext cx="153416" cy="144018"/>
            </a:xfrm>
            <a:prstGeom prst="rect">
              <a:avLst/>
            </a:prstGeom>
          </p:spPr>
        </p:pic>
        <p:sp>
          <p:nvSpPr>
            <p:cNvPr id="8" name="object 8"/>
            <p:cNvSpPr/>
            <p:nvPr/>
          </p:nvSpPr>
          <p:spPr>
            <a:xfrm>
              <a:off x="2274188" y="1500250"/>
              <a:ext cx="4613275" cy="690245"/>
            </a:xfrm>
            <a:custGeom>
              <a:avLst/>
              <a:gdLst/>
              <a:ahLst/>
              <a:cxnLst/>
              <a:rect l="l" t="t" r="r" b="b"/>
              <a:pathLst>
                <a:path w="4613275" h="690244">
                  <a:moveTo>
                    <a:pt x="4182110" y="16637"/>
                  </a:moveTo>
                  <a:lnTo>
                    <a:pt x="4613020" y="16637"/>
                  </a:lnTo>
                  <a:lnTo>
                    <a:pt x="4613020" y="82169"/>
                  </a:lnTo>
                  <a:lnTo>
                    <a:pt x="4316603" y="689863"/>
                  </a:lnTo>
                  <a:lnTo>
                    <a:pt x="4210939" y="638683"/>
                  </a:lnTo>
                  <a:lnTo>
                    <a:pt x="4457700" y="133985"/>
                  </a:lnTo>
                  <a:lnTo>
                    <a:pt x="4182110" y="133985"/>
                  </a:lnTo>
                  <a:lnTo>
                    <a:pt x="4182110" y="16637"/>
                  </a:lnTo>
                  <a:close/>
                </a:path>
                <a:path w="4613275" h="690244">
                  <a:moveTo>
                    <a:pt x="3424301" y="16637"/>
                  </a:moveTo>
                  <a:lnTo>
                    <a:pt x="3556762" y="16637"/>
                  </a:lnTo>
                  <a:lnTo>
                    <a:pt x="3607298" y="17849"/>
                  </a:lnTo>
                  <a:lnTo>
                    <a:pt x="3649964" y="21478"/>
                  </a:lnTo>
                  <a:lnTo>
                    <a:pt x="3711829" y="35940"/>
                  </a:lnTo>
                  <a:lnTo>
                    <a:pt x="3753437" y="61817"/>
                  </a:lnTo>
                  <a:lnTo>
                    <a:pt x="3785997" y="100457"/>
                  </a:lnTo>
                  <a:lnTo>
                    <a:pt x="3807142" y="149717"/>
                  </a:lnTo>
                  <a:lnTo>
                    <a:pt x="3814191" y="207263"/>
                  </a:lnTo>
                  <a:lnTo>
                    <a:pt x="3812240" y="238315"/>
                  </a:lnTo>
                  <a:lnTo>
                    <a:pt x="3796670" y="292417"/>
                  </a:lnTo>
                  <a:lnTo>
                    <a:pt x="3765595" y="335946"/>
                  </a:lnTo>
                  <a:lnTo>
                    <a:pt x="3718871" y="368903"/>
                  </a:lnTo>
                  <a:lnTo>
                    <a:pt x="3689604" y="381381"/>
                  </a:lnTo>
                  <a:lnTo>
                    <a:pt x="3845179" y="673353"/>
                  </a:lnTo>
                  <a:lnTo>
                    <a:pt x="3708527" y="673353"/>
                  </a:lnTo>
                  <a:lnTo>
                    <a:pt x="3560826" y="395224"/>
                  </a:lnTo>
                  <a:lnTo>
                    <a:pt x="3549396" y="395224"/>
                  </a:lnTo>
                  <a:lnTo>
                    <a:pt x="3549396" y="673353"/>
                  </a:lnTo>
                  <a:lnTo>
                    <a:pt x="3424301" y="673353"/>
                  </a:lnTo>
                  <a:lnTo>
                    <a:pt x="3424301" y="16637"/>
                  </a:lnTo>
                  <a:close/>
                </a:path>
                <a:path w="4613275" h="690244">
                  <a:moveTo>
                    <a:pt x="2940812" y="16637"/>
                  </a:moveTo>
                  <a:lnTo>
                    <a:pt x="3299333" y="16637"/>
                  </a:lnTo>
                  <a:lnTo>
                    <a:pt x="3299333" y="138937"/>
                  </a:lnTo>
                  <a:lnTo>
                    <a:pt x="3064891" y="138937"/>
                  </a:lnTo>
                  <a:lnTo>
                    <a:pt x="3064891" y="257683"/>
                  </a:lnTo>
                  <a:lnTo>
                    <a:pt x="3299333" y="257683"/>
                  </a:lnTo>
                  <a:lnTo>
                    <a:pt x="3299333" y="377825"/>
                  </a:lnTo>
                  <a:lnTo>
                    <a:pt x="3064891" y="377825"/>
                  </a:lnTo>
                  <a:lnTo>
                    <a:pt x="3064891" y="550545"/>
                  </a:lnTo>
                  <a:lnTo>
                    <a:pt x="3299333" y="550545"/>
                  </a:lnTo>
                  <a:lnTo>
                    <a:pt x="3299333" y="673353"/>
                  </a:lnTo>
                  <a:lnTo>
                    <a:pt x="2940812" y="673353"/>
                  </a:lnTo>
                  <a:lnTo>
                    <a:pt x="2940812" y="16637"/>
                  </a:lnTo>
                  <a:close/>
                </a:path>
                <a:path w="4613275" h="690244">
                  <a:moveTo>
                    <a:pt x="2491613" y="16637"/>
                  </a:moveTo>
                  <a:lnTo>
                    <a:pt x="2854579" y="16637"/>
                  </a:lnTo>
                  <a:lnTo>
                    <a:pt x="2854579" y="139826"/>
                  </a:lnTo>
                  <a:lnTo>
                    <a:pt x="2734945" y="139826"/>
                  </a:lnTo>
                  <a:lnTo>
                    <a:pt x="2734945" y="673353"/>
                  </a:lnTo>
                  <a:lnTo>
                    <a:pt x="2608072" y="673353"/>
                  </a:lnTo>
                  <a:lnTo>
                    <a:pt x="2608072" y="139826"/>
                  </a:lnTo>
                  <a:lnTo>
                    <a:pt x="2491613" y="139826"/>
                  </a:lnTo>
                  <a:lnTo>
                    <a:pt x="2491613" y="16637"/>
                  </a:lnTo>
                  <a:close/>
                </a:path>
                <a:path w="4613275" h="690244">
                  <a:moveTo>
                    <a:pt x="2043811" y="16637"/>
                  </a:moveTo>
                  <a:lnTo>
                    <a:pt x="2176399" y="16637"/>
                  </a:lnTo>
                  <a:lnTo>
                    <a:pt x="2226454" y="17875"/>
                  </a:lnTo>
                  <a:lnTo>
                    <a:pt x="2268997" y="21590"/>
                  </a:lnTo>
                  <a:lnTo>
                    <a:pt x="2331593" y="36449"/>
                  </a:lnTo>
                  <a:lnTo>
                    <a:pt x="2374122" y="62436"/>
                  </a:lnTo>
                  <a:lnTo>
                    <a:pt x="2406650" y="100711"/>
                  </a:lnTo>
                  <a:lnTo>
                    <a:pt x="2427224" y="149558"/>
                  </a:lnTo>
                  <a:lnTo>
                    <a:pt x="2434082" y="207263"/>
                  </a:lnTo>
                  <a:lnTo>
                    <a:pt x="2431823" y="240196"/>
                  </a:lnTo>
                  <a:lnTo>
                    <a:pt x="2413829" y="297346"/>
                  </a:lnTo>
                  <a:lnTo>
                    <a:pt x="2378543" y="342592"/>
                  </a:lnTo>
                  <a:lnTo>
                    <a:pt x="2329775" y="374267"/>
                  </a:lnTo>
                  <a:lnTo>
                    <a:pt x="2278792" y="389437"/>
                  </a:lnTo>
                  <a:lnTo>
                    <a:pt x="2212879" y="394581"/>
                  </a:lnTo>
                  <a:lnTo>
                    <a:pt x="2168779" y="395224"/>
                  </a:lnTo>
                  <a:lnTo>
                    <a:pt x="2168779" y="673353"/>
                  </a:lnTo>
                  <a:lnTo>
                    <a:pt x="2043811" y="673353"/>
                  </a:lnTo>
                  <a:lnTo>
                    <a:pt x="2043811" y="16637"/>
                  </a:lnTo>
                  <a:close/>
                </a:path>
                <a:path w="4613275" h="690244">
                  <a:moveTo>
                    <a:pt x="1567941" y="16637"/>
                  </a:moveTo>
                  <a:lnTo>
                    <a:pt x="1694814" y="16637"/>
                  </a:lnTo>
                  <a:lnTo>
                    <a:pt x="1947418" y="673353"/>
                  </a:lnTo>
                  <a:lnTo>
                    <a:pt x="1817497" y="673353"/>
                  </a:lnTo>
                  <a:lnTo>
                    <a:pt x="1766062" y="538099"/>
                  </a:lnTo>
                  <a:lnTo>
                    <a:pt x="1498091" y="538099"/>
                  </a:lnTo>
                  <a:lnTo>
                    <a:pt x="1444625" y="673353"/>
                  </a:lnTo>
                  <a:lnTo>
                    <a:pt x="1314703" y="673353"/>
                  </a:lnTo>
                  <a:lnTo>
                    <a:pt x="1567941" y="16637"/>
                  </a:lnTo>
                  <a:close/>
                </a:path>
                <a:path w="4613275" h="690244">
                  <a:moveTo>
                    <a:pt x="745363" y="16637"/>
                  </a:moveTo>
                  <a:lnTo>
                    <a:pt x="872236" y="16637"/>
                  </a:lnTo>
                  <a:lnTo>
                    <a:pt x="872236" y="264413"/>
                  </a:lnTo>
                  <a:lnTo>
                    <a:pt x="1091438" y="264413"/>
                  </a:lnTo>
                  <a:lnTo>
                    <a:pt x="1091438" y="16637"/>
                  </a:lnTo>
                  <a:lnTo>
                    <a:pt x="1217802" y="16637"/>
                  </a:lnTo>
                  <a:lnTo>
                    <a:pt x="1217802" y="673353"/>
                  </a:lnTo>
                  <a:lnTo>
                    <a:pt x="1091438" y="673353"/>
                  </a:lnTo>
                  <a:lnTo>
                    <a:pt x="1091438" y="385318"/>
                  </a:lnTo>
                  <a:lnTo>
                    <a:pt x="872236" y="385318"/>
                  </a:lnTo>
                  <a:lnTo>
                    <a:pt x="872236" y="673353"/>
                  </a:lnTo>
                  <a:lnTo>
                    <a:pt x="745363" y="673353"/>
                  </a:lnTo>
                  <a:lnTo>
                    <a:pt x="745363" y="16637"/>
                  </a:lnTo>
                  <a:close/>
                </a:path>
                <a:path w="4613275" h="690244">
                  <a:moveTo>
                    <a:pt x="350012" y="0"/>
                  </a:moveTo>
                  <a:lnTo>
                    <a:pt x="390300" y="2162"/>
                  </a:lnTo>
                  <a:lnTo>
                    <a:pt x="429815" y="8636"/>
                  </a:lnTo>
                  <a:lnTo>
                    <a:pt x="468544" y="19395"/>
                  </a:lnTo>
                  <a:lnTo>
                    <a:pt x="506475" y="34416"/>
                  </a:lnTo>
                  <a:lnTo>
                    <a:pt x="542811" y="53371"/>
                  </a:lnTo>
                  <a:lnTo>
                    <a:pt x="576564" y="75946"/>
                  </a:lnTo>
                  <a:lnTo>
                    <a:pt x="607720" y="102139"/>
                  </a:lnTo>
                  <a:lnTo>
                    <a:pt x="636269" y="131952"/>
                  </a:lnTo>
                  <a:lnTo>
                    <a:pt x="548767" y="215391"/>
                  </a:lnTo>
                  <a:lnTo>
                    <a:pt x="512207" y="181438"/>
                  </a:lnTo>
                  <a:lnTo>
                    <a:pt x="473855" y="155019"/>
                  </a:lnTo>
                  <a:lnTo>
                    <a:pt x="433717" y="136140"/>
                  </a:lnTo>
                  <a:lnTo>
                    <a:pt x="391799" y="124809"/>
                  </a:lnTo>
                  <a:lnTo>
                    <a:pt x="348106" y="121031"/>
                  </a:lnTo>
                  <a:lnTo>
                    <a:pt x="302891" y="125055"/>
                  </a:lnTo>
                  <a:lnTo>
                    <a:pt x="261365" y="137128"/>
                  </a:lnTo>
                  <a:lnTo>
                    <a:pt x="223555" y="157249"/>
                  </a:lnTo>
                  <a:lnTo>
                    <a:pt x="189484" y="185420"/>
                  </a:lnTo>
                  <a:lnTo>
                    <a:pt x="161293" y="219473"/>
                  </a:lnTo>
                  <a:lnTo>
                    <a:pt x="141128" y="257254"/>
                  </a:lnTo>
                  <a:lnTo>
                    <a:pt x="129012" y="298773"/>
                  </a:lnTo>
                  <a:lnTo>
                    <a:pt x="124968" y="344043"/>
                  </a:lnTo>
                  <a:lnTo>
                    <a:pt x="126753" y="375977"/>
                  </a:lnTo>
                  <a:lnTo>
                    <a:pt x="141041" y="434322"/>
                  </a:lnTo>
                  <a:lnTo>
                    <a:pt x="169306" y="484830"/>
                  </a:lnTo>
                  <a:lnTo>
                    <a:pt x="209692" y="524835"/>
                  </a:lnTo>
                  <a:lnTo>
                    <a:pt x="261129" y="553434"/>
                  </a:lnTo>
                  <a:lnTo>
                    <a:pt x="319093" y="567912"/>
                  </a:lnTo>
                  <a:lnTo>
                    <a:pt x="350266" y="569722"/>
                  </a:lnTo>
                  <a:lnTo>
                    <a:pt x="376912" y="568457"/>
                  </a:lnTo>
                  <a:lnTo>
                    <a:pt x="426632" y="558309"/>
                  </a:lnTo>
                  <a:lnTo>
                    <a:pt x="472828" y="537192"/>
                  </a:lnTo>
                  <a:lnTo>
                    <a:pt x="522358" y="500199"/>
                  </a:lnTo>
                  <a:lnTo>
                    <a:pt x="548767" y="475488"/>
                  </a:lnTo>
                  <a:lnTo>
                    <a:pt x="633603" y="563879"/>
                  </a:lnTo>
                  <a:lnTo>
                    <a:pt x="597717" y="596691"/>
                  </a:lnTo>
                  <a:lnTo>
                    <a:pt x="562832" y="624062"/>
                  </a:lnTo>
                  <a:lnTo>
                    <a:pt x="528947" y="645979"/>
                  </a:lnTo>
                  <a:lnTo>
                    <a:pt x="462533" y="674433"/>
                  </a:lnTo>
                  <a:lnTo>
                    <a:pt x="388619" y="688149"/>
                  </a:lnTo>
                  <a:lnTo>
                    <a:pt x="348234" y="689863"/>
                  </a:lnTo>
                  <a:lnTo>
                    <a:pt x="298725" y="687165"/>
                  </a:lnTo>
                  <a:lnTo>
                    <a:pt x="252306" y="679069"/>
                  </a:lnTo>
                  <a:lnTo>
                    <a:pt x="208978" y="665575"/>
                  </a:lnTo>
                  <a:lnTo>
                    <a:pt x="168740" y="646684"/>
                  </a:lnTo>
                  <a:lnTo>
                    <a:pt x="131593" y="622395"/>
                  </a:lnTo>
                  <a:lnTo>
                    <a:pt x="97536" y="592709"/>
                  </a:lnTo>
                  <a:lnTo>
                    <a:pt x="67733" y="558854"/>
                  </a:lnTo>
                  <a:lnTo>
                    <a:pt x="43349" y="521937"/>
                  </a:lnTo>
                  <a:lnTo>
                    <a:pt x="24383" y="481964"/>
                  </a:lnTo>
                  <a:lnTo>
                    <a:pt x="10837" y="438944"/>
                  </a:lnTo>
                  <a:lnTo>
                    <a:pt x="2709" y="392883"/>
                  </a:lnTo>
                  <a:lnTo>
                    <a:pt x="0" y="343788"/>
                  </a:lnTo>
                  <a:lnTo>
                    <a:pt x="2784" y="296092"/>
                  </a:lnTo>
                  <a:lnTo>
                    <a:pt x="11128" y="251110"/>
                  </a:lnTo>
                  <a:lnTo>
                    <a:pt x="25020" y="208843"/>
                  </a:lnTo>
                  <a:lnTo>
                    <a:pt x="44450" y="169290"/>
                  </a:lnTo>
                  <a:lnTo>
                    <a:pt x="69048" y="132974"/>
                  </a:lnTo>
                  <a:lnTo>
                    <a:pt x="98456" y="100409"/>
                  </a:lnTo>
                  <a:lnTo>
                    <a:pt x="132675" y="71582"/>
                  </a:lnTo>
                  <a:lnTo>
                    <a:pt x="171704" y="46482"/>
                  </a:lnTo>
                  <a:lnTo>
                    <a:pt x="213923" y="26146"/>
                  </a:lnTo>
                  <a:lnTo>
                    <a:pt x="257714" y="11620"/>
                  </a:lnTo>
                  <a:lnTo>
                    <a:pt x="303077" y="2905"/>
                  </a:lnTo>
                  <a:lnTo>
                    <a:pt x="350012" y="0"/>
                  </a:lnTo>
                  <a:close/>
                </a:path>
              </a:pathLst>
            </a:custGeom>
            <a:ln w="9144">
              <a:solidFill>
                <a:srgbClr val="000000"/>
              </a:solidFill>
            </a:ln>
          </p:spPr>
          <p:txBody>
            <a:bodyPr wrap="square" lIns="0" tIns="0" rIns="0" bIns="0" rtlCol="0"/>
            <a:lstStyle/>
            <a:p>
              <a:endParaRPr/>
            </a:p>
          </p:txBody>
        </p:sp>
      </p:grpSp>
      <p:grpSp>
        <p:nvGrpSpPr>
          <p:cNvPr id="9" name="object 9"/>
          <p:cNvGrpSpPr/>
          <p:nvPr/>
        </p:nvGrpSpPr>
        <p:grpSpPr>
          <a:xfrm>
            <a:off x="2307331" y="2592958"/>
            <a:ext cx="4478655" cy="1080770"/>
            <a:chOff x="2307331" y="2592958"/>
            <a:chExt cx="4478655" cy="1080770"/>
          </a:xfrm>
        </p:grpSpPr>
        <p:pic>
          <p:nvPicPr>
            <p:cNvPr id="10" name="object 10"/>
            <p:cNvPicPr/>
            <p:nvPr/>
          </p:nvPicPr>
          <p:blipFill>
            <a:blip r:embed="rId6" cstate="print"/>
            <a:stretch>
              <a:fillRect/>
            </a:stretch>
          </p:blipFill>
          <p:spPr>
            <a:xfrm>
              <a:off x="2307331" y="3264359"/>
              <a:ext cx="4478283" cy="409295"/>
            </a:xfrm>
            <a:prstGeom prst="rect">
              <a:avLst/>
            </a:prstGeom>
          </p:spPr>
        </p:pic>
        <p:pic>
          <p:nvPicPr>
            <p:cNvPr id="11" name="object 11"/>
            <p:cNvPicPr/>
            <p:nvPr/>
          </p:nvPicPr>
          <p:blipFill>
            <a:blip r:embed="rId7" cstate="print"/>
            <a:stretch>
              <a:fillRect/>
            </a:stretch>
          </p:blipFill>
          <p:spPr>
            <a:xfrm>
              <a:off x="2320798" y="2597530"/>
              <a:ext cx="4453508" cy="689864"/>
            </a:xfrm>
            <a:prstGeom prst="rect">
              <a:avLst/>
            </a:prstGeom>
          </p:spPr>
        </p:pic>
        <p:sp>
          <p:nvSpPr>
            <p:cNvPr id="12" name="object 12"/>
            <p:cNvSpPr/>
            <p:nvPr/>
          </p:nvSpPr>
          <p:spPr>
            <a:xfrm>
              <a:off x="2320798" y="2597530"/>
              <a:ext cx="4453890" cy="690245"/>
            </a:xfrm>
            <a:custGeom>
              <a:avLst/>
              <a:gdLst/>
              <a:ahLst/>
              <a:cxnLst/>
              <a:rect l="l" t="t" r="r" b="b"/>
              <a:pathLst>
                <a:path w="4453890" h="690245">
                  <a:moveTo>
                    <a:pt x="2106803" y="190754"/>
                  </a:moveTo>
                  <a:lnTo>
                    <a:pt x="2018664" y="416179"/>
                  </a:lnTo>
                  <a:lnTo>
                    <a:pt x="2194305" y="416179"/>
                  </a:lnTo>
                  <a:lnTo>
                    <a:pt x="2106803" y="190754"/>
                  </a:lnTo>
                  <a:close/>
                </a:path>
                <a:path w="4453890" h="690245">
                  <a:moveTo>
                    <a:pt x="3467735" y="122428"/>
                  </a:moveTo>
                  <a:lnTo>
                    <a:pt x="3423941" y="126382"/>
                  </a:lnTo>
                  <a:lnTo>
                    <a:pt x="3383803" y="138255"/>
                  </a:lnTo>
                  <a:lnTo>
                    <a:pt x="3347309" y="158057"/>
                  </a:lnTo>
                  <a:lnTo>
                    <a:pt x="3314446" y="185801"/>
                  </a:lnTo>
                  <a:lnTo>
                    <a:pt x="3287202" y="219662"/>
                  </a:lnTo>
                  <a:lnTo>
                    <a:pt x="3267757" y="257810"/>
                  </a:lnTo>
                  <a:lnTo>
                    <a:pt x="3256099" y="300243"/>
                  </a:lnTo>
                  <a:lnTo>
                    <a:pt x="3252216" y="346964"/>
                  </a:lnTo>
                  <a:lnTo>
                    <a:pt x="3257117" y="398591"/>
                  </a:lnTo>
                  <a:lnTo>
                    <a:pt x="3271805" y="444515"/>
                  </a:lnTo>
                  <a:lnTo>
                    <a:pt x="3296257" y="484749"/>
                  </a:lnTo>
                  <a:lnTo>
                    <a:pt x="3330448" y="519303"/>
                  </a:lnTo>
                  <a:lnTo>
                    <a:pt x="3361951" y="540972"/>
                  </a:lnTo>
                  <a:lnTo>
                    <a:pt x="3431674" y="565737"/>
                  </a:lnTo>
                  <a:lnTo>
                    <a:pt x="3469893" y="568833"/>
                  </a:lnTo>
                  <a:lnTo>
                    <a:pt x="3512730" y="564828"/>
                  </a:lnTo>
                  <a:lnTo>
                    <a:pt x="3552269" y="552799"/>
                  </a:lnTo>
                  <a:lnTo>
                    <a:pt x="3588498" y="532721"/>
                  </a:lnTo>
                  <a:lnTo>
                    <a:pt x="3621404" y="504571"/>
                  </a:lnTo>
                  <a:lnTo>
                    <a:pt x="3648815" y="470590"/>
                  </a:lnTo>
                  <a:lnTo>
                    <a:pt x="3668379" y="432847"/>
                  </a:lnTo>
                  <a:lnTo>
                    <a:pt x="3680108" y="391342"/>
                  </a:lnTo>
                  <a:lnTo>
                    <a:pt x="3684016" y="346075"/>
                  </a:lnTo>
                  <a:lnTo>
                    <a:pt x="3680084" y="300999"/>
                  </a:lnTo>
                  <a:lnTo>
                    <a:pt x="3668283" y="259508"/>
                  </a:lnTo>
                  <a:lnTo>
                    <a:pt x="3648600" y="221613"/>
                  </a:lnTo>
                  <a:lnTo>
                    <a:pt x="3621024" y="187325"/>
                  </a:lnTo>
                  <a:lnTo>
                    <a:pt x="3587803" y="158914"/>
                  </a:lnTo>
                  <a:lnTo>
                    <a:pt x="3551189" y="138636"/>
                  </a:lnTo>
                  <a:lnTo>
                    <a:pt x="3511170" y="126478"/>
                  </a:lnTo>
                  <a:lnTo>
                    <a:pt x="3467735" y="122428"/>
                  </a:lnTo>
                  <a:close/>
                </a:path>
                <a:path w="4453890" h="690245">
                  <a:moveTo>
                    <a:pt x="3927475" y="16637"/>
                  </a:moveTo>
                  <a:lnTo>
                    <a:pt x="4047363" y="16637"/>
                  </a:lnTo>
                  <a:lnTo>
                    <a:pt x="4328413" y="448818"/>
                  </a:lnTo>
                  <a:lnTo>
                    <a:pt x="4328413" y="16637"/>
                  </a:lnTo>
                  <a:lnTo>
                    <a:pt x="4453508" y="16637"/>
                  </a:lnTo>
                  <a:lnTo>
                    <a:pt x="4453508" y="673354"/>
                  </a:lnTo>
                  <a:lnTo>
                    <a:pt x="4333240" y="673354"/>
                  </a:lnTo>
                  <a:lnTo>
                    <a:pt x="4052569" y="242443"/>
                  </a:lnTo>
                  <a:lnTo>
                    <a:pt x="4052569" y="673354"/>
                  </a:lnTo>
                  <a:lnTo>
                    <a:pt x="3927475" y="673354"/>
                  </a:lnTo>
                  <a:lnTo>
                    <a:pt x="3927475" y="16637"/>
                  </a:lnTo>
                  <a:close/>
                </a:path>
                <a:path w="4453890" h="690245">
                  <a:moveTo>
                    <a:pt x="2893949" y="16637"/>
                  </a:moveTo>
                  <a:lnTo>
                    <a:pt x="3018154" y="16637"/>
                  </a:lnTo>
                  <a:lnTo>
                    <a:pt x="3018154" y="673354"/>
                  </a:lnTo>
                  <a:lnTo>
                    <a:pt x="2893949" y="673354"/>
                  </a:lnTo>
                  <a:lnTo>
                    <a:pt x="2893949" y="16637"/>
                  </a:lnTo>
                  <a:close/>
                </a:path>
                <a:path w="4453890" h="690245">
                  <a:moveTo>
                    <a:pt x="2454148" y="16637"/>
                  </a:moveTo>
                  <a:lnTo>
                    <a:pt x="2817114" y="16637"/>
                  </a:lnTo>
                  <a:lnTo>
                    <a:pt x="2817114" y="139827"/>
                  </a:lnTo>
                  <a:lnTo>
                    <a:pt x="2697479" y="139827"/>
                  </a:lnTo>
                  <a:lnTo>
                    <a:pt x="2697479" y="673354"/>
                  </a:lnTo>
                  <a:lnTo>
                    <a:pt x="2570606" y="673354"/>
                  </a:lnTo>
                  <a:lnTo>
                    <a:pt x="2570606" y="139827"/>
                  </a:lnTo>
                  <a:lnTo>
                    <a:pt x="2454148" y="139827"/>
                  </a:lnTo>
                  <a:lnTo>
                    <a:pt x="2454148" y="16637"/>
                  </a:lnTo>
                  <a:close/>
                </a:path>
                <a:path w="4453890" h="690245">
                  <a:moveTo>
                    <a:pt x="2042540" y="16637"/>
                  </a:moveTo>
                  <a:lnTo>
                    <a:pt x="2169414" y="16637"/>
                  </a:lnTo>
                  <a:lnTo>
                    <a:pt x="2422016" y="673354"/>
                  </a:lnTo>
                  <a:lnTo>
                    <a:pt x="2292096" y="673354"/>
                  </a:lnTo>
                  <a:lnTo>
                    <a:pt x="2240661" y="538099"/>
                  </a:lnTo>
                  <a:lnTo>
                    <a:pt x="1972690" y="538099"/>
                  </a:lnTo>
                  <a:lnTo>
                    <a:pt x="1919224" y="673354"/>
                  </a:lnTo>
                  <a:lnTo>
                    <a:pt x="1789302" y="673354"/>
                  </a:lnTo>
                  <a:lnTo>
                    <a:pt x="2042540" y="16637"/>
                  </a:lnTo>
                  <a:close/>
                </a:path>
                <a:path w="4453890" h="690245">
                  <a:moveTo>
                    <a:pt x="1393443" y="16637"/>
                  </a:moveTo>
                  <a:lnTo>
                    <a:pt x="1756410" y="16637"/>
                  </a:lnTo>
                  <a:lnTo>
                    <a:pt x="1756410" y="139827"/>
                  </a:lnTo>
                  <a:lnTo>
                    <a:pt x="1636776" y="139827"/>
                  </a:lnTo>
                  <a:lnTo>
                    <a:pt x="1636776" y="673354"/>
                  </a:lnTo>
                  <a:lnTo>
                    <a:pt x="1509902" y="673354"/>
                  </a:lnTo>
                  <a:lnTo>
                    <a:pt x="1509902" y="139827"/>
                  </a:lnTo>
                  <a:lnTo>
                    <a:pt x="1393443" y="139827"/>
                  </a:lnTo>
                  <a:lnTo>
                    <a:pt x="1393443" y="16637"/>
                  </a:lnTo>
                  <a:close/>
                </a:path>
                <a:path w="4453890" h="690245">
                  <a:moveTo>
                    <a:pt x="868426" y="16637"/>
                  </a:moveTo>
                  <a:lnTo>
                    <a:pt x="993901" y="16637"/>
                  </a:lnTo>
                  <a:lnTo>
                    <a:pt x="993901" y="441325"/>
                  </a:lnTo>
                  <a:lnTo>
                    <a:pt x="994517" y="466736"/>
                  </a:lnTo>
                  <a:lnTo>
                    <a:pt x="999366" y="505511"/>
                  </a:lnTo>
                  <a:lnTo>
                    <a:pt x="1025020" y="547889"/>
                  </a:lnTo>
                  <a:lnTo>
                    <a:pt x="1059688" y="565467"/>
                  </a:lnTo>
                  <a:lnTo>
                    <a:pt x="1088643" y="568833"/>
                  </a:lnTo>
                  <a:lnTo>
                    <a:pt x="1104570" y="567900"/>
                  </a:lnTo>
                  <a:lnTo>
                    <a:pt x="1145539" y="553720"/>
                  </a:lnTo>
                  <a:lnTo>
                    <a:pt x="1173061" y="526305"/>
                  </a:lnTo>
                  <a:lnTo>
                    <a:pt x="1185417" y="481028"/>
                  </a:lnTo>
                  <a:lnTo>
                    <a:pt x="1187703" y="425704"/>
                  </a:lnTo>
                  <a:lnTo>
                    <a:pt x="1187703" y="16637"/>
                  </a:lnTo>
                  <a:lnTo>
                    <a:pt x="1313179" y="16637"/>
                  </a:lnTo>
                  <a:lnTo>
                    <a:pt x="1313179" y="408178"/>
                  </a:lnTo>
                  <a:lnTo>
                    <a:pt x="1312487" y="453921"/>
                  </a:lnTo>
                  <a:lnTo>
                    <a:pt x="1310401" y="492093"/>
                  </a:lnTo>
                  <a:lnTo>
                    <a:pt x="1302003" y="545719"/>
                  </a:lnTo>
                  <a:lnTo>
                    <a:pt x="1285811" y="583406"/>
                  </a:lnTo>
                  <a:lnTo>
                    <a:pt x="1259331" y="619760"/>
                  </a:lnTo>
                  <a:lnTo>
                    <a:pt x="1225502" y="650859"/>
                  </a:lnTo>
                  <a:lnTo>
                    <a:pt x="1186814" y="672719"/>
                  </a:lnTo>
                  <a:lnTo>
                    <a:pt x="1142396" y="685577"/>
                  </a:lnTo>
                  <a:lnTo>
                    <a:pt x="1091311" y="689864"/>
                  </a:lnTo>
                  <a:lnTo>
                    <a:pt x="1056739" y="687816"/>
                  </a:lnTo>
                  <a:lnTo>
                    <a:pt x="994548" y="671433"/>
                  </a:lnTo>
                  <a:lnTo>
                    <a:pt x="942381" y="639615"/>
                  </a:lnTo>
                  <a:lnTo>
                    <a:pt x="904523" y="598554"/>
                  </a:lnTo>
                  <a:lnTo>
                    <a:pt x="881284" y="545998"/>
                  </a:lnTo>
                  <a:lnTo>
                    <a:pt x="874140" y="508555"/>
                  </a:lnTo>
                  <a:lnTo>
                    <a:pt x="869854" y="462611"/>
                  </a:lnTo>
                  <a:lnTo>
                    <a:pt x="868426" y="408178"/>
                  </a:lnTo>
                  <a:lnTo>
                    <a:pt x="868426" y="16637"/>
                  </a:lnTo>
                  <a:close/>
                </a:path>
                <a:path w="4453890" h="690245">
                  <a:moveTo>
                    <a:pt x="113664" y="16637"/>
                  </a:moveTo>
                  <a:lnTo>
                    <a:pt x="235457" y="16637"/>
                  </a:lnTo>
                  <a:lnTo>
                    <a:pt x="387731" y="474726"/>
                  </a:lnTo>
                  <a:lnTo>
                    <a:pt x="541401" y="16637"/>
                  </a:lnTo>
                  <a:lnTo>
                    <a:pt x="663066" y="16637"/>
                  </a:lnTo>
                  <a:lnTo>
                    <a:pt x="773302" y="673354"/>
                  </a:lnTo>
                  <a:lnTo>
                    <a:pt x="652399" y="673354"/>
                  </a:lnTo>
                  <a:lnTo>
                    <a:pt x="581913" y="258572"/>
                  </a:lnTo>
                  <a:lnTo>
                    <a:pt x="442468" y="673354"/>
                  </a:lnTo>
                  <a:lnTo>
                    <a:pt x="332231" y="673354"/>
                  </a:lnTo>
                  <a:lnTo>
                    <a:pt x="193928" y="258572"/>
                  </a:lnTo>
                  <a:lnTo>
                    <a:pt x="121919" y="673354"/>
                  </a:lnTo>
                  <a:lnTo>
                    <a:pt x="0" y="673354"/>
                  </a:lnTo>
                  <a:lnTo>
                    <a:pt x="113664" y="16637"/>
                  </a:lnTo>
                  <a:close/>
                </a:path>
                <a:path w="4453890" h="690245">
                  <a:moveTo>
                    <a:pt x="3469004" y="0"/>
                  </a:moveTo>
                  <a:lnTo>
                    <a:pt x="3523214" y="4038"/>
                  </a:lnTo>
                  <a:lnTo>
                    <a:pt x="3574291" y="16154"/>
                  </a:lnTo>
                  <a:lnTo>
                    <a:pt x="3622240" y="36347"/>
                  </a:lnTo>
                  <a:lnTo>
                    <a:pt x="3667068" y="64617"/>
                  </a:lnTo>
                  <a:lnTo>
                    <a:pt x="3708780" y="100965"/>
                  </a:lnTo>
                  <a:lnTo>
                    <a:pt x="3739398" y="135838"/>
                  </a:lnTo>
                  <a:lnTo>
                    <a:pt x="3764449" y="173152"/>
                  </a:lnTo>
                  <a:lnTo>
                    <a:pt x="3783933" y="212915"/>
                  </a:lnTo>
                  <a:lnTo>
                    <a:pt x="3797850" y="255133"/>
                  </a:lnTo>
                  <a:lnTo>
                    <a:pt x="3806200" y="299814"/>
                  </a:lnTo>
                  <a:lnTo>
                    <a:pt x="3808984" y="346964"/>
                  </a:lnTo>
                  <a:lnTo>
                    <a:pt x="3805034" y="402713"/>
                  </a:lnTo>
                  <a:lnTo>
                    <a:pt x="3793179" y="454909"/>
                  </a:lnTo>
                  <a:lnTo>
                    <a:pt x="3773404" y="503564"/>
                  </a:lnTo>
                  <a:lnTo>
                    <a:pt x="3745699" y="548688"/>
                  </a:lnTo>
                  <a:lnTo>
                    <a:pt x="3710051" y="590296"/>
                  </a:lnTo>
                  <a:lnTo>
                    <a:pt x="3668798" y="626156"/>
                  </a:lnTo>
                  <a:lnTo>
                    <a:pt x="3624144" y="654037"/>
                  </a:lnTo>
                  <a:lnTo>
                    <a:pt x="3576100" y="673945"/>
                  </a:lnTo>
                  <a:lnTo>
                    <a:pt x="3524679" y="685885"/>
                  </a:lnTo>
                  <a:lnTo>
                    <a:pt x="3469893" y="689864"/>
                  </a:lnTo>
                  <a:lnTo>
                    <a:pt x="3422004" y="687027"/>
                  </a:lnTo>
                  <a:lnTo>
                    <a:pt x="3376887" y="678513"/>
                  </a:lnTo>
                  <a:lnTo>
                    <a:pt x="3334543" y="664321"/>
                  </a:lnTo>
                  <a:lnTo>
                    <a:pt x="3294972" y="644445"/>
                  </a:lnTo>
                  <a:lnTo>
                    <a:pt x="3258174" y="618882"/>
                  </a:lnTo>
                  <a:lnTo>
                    <a:pt x="3224149" y="587629"/>
                  </a:lnTo>
                  <a:lnTo>
                    <a:pt x="3188960" y="545184"/>
                  </a:lnTo>
                  <a:lnTo>
                    <a:pt x="3161581" y="499686"/>
                  </a:lnTo>
                  <a:lnTo>
                    <a:pt x="3142017" y="451127"/>
                  </a:lnTo>
                  <a:lnTo>
                    <a:pt x="3130274" y="399502"/>
                  </a:lnTo>
                  <a:lnTo>
                    <a:pt x="3126359" y="344805"/>
                  </a:lnTo>
                  <a:lnTo>
                    <a:pt x="3129214" y="298608"/>
                  </a:lnTo>
                  <a:lnTo>
                    <a:pt x="3137773" y="254317"/>
                  </a:lnTo>
                  <a:lnTo>
                    <a:pt x="3152022" y="211931"/>
                  </a:lnTo>
                  <a:lnTo>
                    <a:pt x="3171952" y="171450"/>
                  </a:lnTo>
                  <a:lnTo>
                    <a:pt x="3196859" y="134042"/>
                  </a:lnTo>
                  <a:lnTo>
                    <a:pt x="3226054" y="100695"/>
                  </a:lnTo>
                  <a:lnTo>
                    <a:pt x="3259534" y="71419"/>
                  </a:lnTo>
                  <a:lnTo>
                    <a:pt x="3297301" y="46228"/>
                  </a:lnTo>
                  <a:lnTo>
                    <a:pt x="3337899" y="26038"/>
                  </a:lnTo>
                  <a:lnTo>
                    <a:pt x="3380057" y="11588"/>
                  </a:lnTo>
                  <a:lnTo>
                    <a:pt x="3423763" y="2901"/>
                  </a:lnTo>
                  <a:lnTo>
                    <a:pt x="3469004" y="0"/>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7183" y="187198"/>
            <a:ext cx="4954905" cy="453390"/>
          </a:xfrm>
          <a:prstGeom prst="rect">
            <a:avLst/>
          </a:prstGeom>
        </p:spPr>
        <p:txBody>
          <a:bodyPr vert="horz" wrap="square" lIns="0" tIns="13335" rIns="0" bIns="0" rtlCol="0">
            <a:spAutoFit/>
          </a:bodyPr>
          <a:lstStyle/>
          <a:p>
            <a:pPr marL="12700">
              <a:lnSpc>
                <a:spcPct val="100000"/>
              </a:lnSpc>
              <a:spcBef>
                <a:spcPts val="105"/>
              </a:spcBef>
            </a:pPr>
            <a:r>
              <a:rPr sz="2800" dirty="0"/>
              <a:t>Categories</a:t>
            </a:r>
            <a:r>
              <a:rPr sz="2800" spc="70" dirty="0"/>
              <a:t> </a:t>
            </a:r>
            <a:r>
              <a:rPr sz="2800" dirty="0"/>
              <a:t>of</a:t>
            </a:r>
            <a:r>
              <a:rPr sz="2800" spc="70" dirty="0"/>
              <a:t> </a:t>
            </a:r>
            <a:r>
              <a:rPr sz="2800" spc="-80" dirty="0"/>
              <a:t>Silent</a:t>
            </a:r>
            <a:r>
              <a:rPr sz="2800" spc="35" dirty="0"/>
              <a:t> </a:t>
            </a:r>
            <a:r>
              <a:rPr sz="2800" spc="-10" dirty="0"/>
              <a:t>Mutation</a:t>
            </a:r>
            <a:endParaRPr sz="2800"/>
          </a:p>
        </p:txBody>
      </p:sp>
      <p:sp>
        <p:nvSpPr>
          <p:cNvPr id="3" name="object 3"/>
          <p:cNvSpPr txBox="1"/>
          <p:nvPr/>
        </p:nvSpPr>
        <p:spPr>
          <a:xfrm>
            <a:off x="688644" y="941959"/>
            <a:ext cx="7691120" cy="1123315"/>
          </a:xfrm>
          <a:prstGeom prst="rect">
            <a:avLst/>
          </a:prstGeom>
        </p:spPr>
        <p:txBody>
          <a:bodyPr vert="horz" wrap="square" lIns="0" tIns="12700" rIns="0" bIns="0" rtlCol="0">
            <a:spAutoFit/>
          </a:bodyPr>
          <a:lstStyle/>
          <a:p>
            <a:pPr marL="356870" marR="5080" indent="-344805">
              <a:lnSpc>
                <a:spcPct val="100000"/>
              </a:lnSpc>
              <a:spcBef>
                <a:spcPts val="100"/>
              </a:spcBef>
            </a:pPr>
            <a:r>
              <a:rPr sz="2400" dirty="0">
                <a:latin typeface="Arial"/>
                <a:cs typeface="Arial"/>
              </a:rPr>
              <a:t>1.</a:t>
            </a:r>
            <a:r>
              <a:rPr sz="2400" spc="45" dirty="0">
                <a:latin typeface="Arial"/>
                <a:cs typeface="Arial"/>
              </a:rPr>
              <a:t> </a:t>
            </a:r>
            <a:r>
              <a:rPr sz="2400" spc="110" dirty="0">
                <a:latin typeface="Arial"/>
                <a:cs typeface="Arial"/>
              </a:rPr>
              <a:t>When</a:t>
            </a:r>
            <a:r>
              <a:rPr sz="2400" spc="15" dirty="0">
                <a:latin typeface="Arial"/>
                <a:cs typeface="Arial"/>
              </a:rPr>
              <a:t> </a:t>
            </a:r>
            <a:r>
              <a:rPr sz="2400" spc="145" dirty="0">
                <a:latin typeface="Arial"/>
                <a:cs typeface="Arial"/>
              </a:rPr>
              <a:t>the</a:t>
            </a:r>
            <a:r>
              <a:rPr sz="2400" spc="40" dirty="0">
                <a:latin typeface="Arial"/>
                <a:cs typeface="Arial"/>
              </a:rPr>
              <a:t> </a:t>
            </a:r>
            <a:r>
              <a:rPr sz="2400" spc="130" dirty="0">
                <a:latin typeface="Arial"/>
                <a:cs typeface="Arial"/>
              </a:rPr>
              <a:t>base</a:t>
            </a:r>
            <a:r>
              <a:rPr sz="2400" dirty="0">
                <a:latin typeface="Arial"/>
                <a:cs typeface="Arial"/>
              </a:rPr>
              <a:t> </a:t>
            </a:r>
            <a:r>
              <a:rPr sz="2400" spc="225" dirty="0">
                <a:latin typeface="Arial"/>
                <a:cs typeface="Arial"/>
              </a:rPr>
              <a:t>change</a:t>
            </a:r>
            <a:r>
              <a:rPr sz="2400" spc="-10" dirty="0">
                <a:latin typeface="Arial"/>
                <a:cs typeface="Arial"/>
              </a:rPr>
              <a:t> </a:t>
            </a:r>
            <a:r>
              <a:rPr sz="2400" b="1" dirty="0">
                <a:solidFill>
                  <a:srgbClr val="3333FF"/>
                </a:solidFill>
                <a:latin typeface="Arial"/>
                <a:cs typeface="Arial"/>
              </a:rPr>
              <a:t>occurs</a:t>
            </a:r>
            <a:r>
              <a:rPr sz="2400" b="1" spc="-30" dirty="0">
                <a:solidFill>
                  <a:srgbClr val="3333FF"/>
                </a:solidFill>
                <a:latin typeface="Arial"/>
                <a:cs typeface="Arial"/>
              </a:rPr>
              <a:t> </a:t>
            </a:r>
            <a:r>
              <a:rPr sz="2400" b="1" dirty="0">
                <a:solidFill>
                  <a:srgbClr val="3333FF"/>
                </a:solidFill>
                <a:latin typeface="Arial"/>
                <a:cs typeface="Arial"/>
              </a:rPr>
              <a:t>in the</a:t>
            </a:r>
            <a:r>
              <a:rPr sz="2400" b="1" spc="15" dirty="0">
                <a:solidFill>
                  <a:srgbClr val="3333FF"/>
                </a:solidFill>
                <a:latin typeface="Arial"/>
                <a:cs typeface="Arial"/>
              </a:rPr>
              <a:t> </a:t>
            </a:r>
            <a:r>
              <a:rPr sz="2400" b="1" spc="50" dirty="0">
                <a:solidFill>
                  <a:srgbClr val="3333FF"/>
                </a:solidFill>
                <a:latin typeface="Arial"/>
                <a:cs typeface="Arial"/>
              </a:rPr>
              <a:t>non-</a:t>
            </a:r>
            <a:r>
              <a:rPr sz="2400" b="1" spc="45" dirty="0">
                <a:solidFill>
                  <a:srgbClr val="3333FF"/>
                </a:solidFill>
                <a:latin typeface="Arial"/>
                <a:cs typeface="Arial"/>
              </a:rPr>
              <a:t>coding </a:t>
            </a:r>
            <a:r>
              <a:rPr sz="2400" b="1" dirty="0">
                <a:solidFill>
                  <a:srgbClr val="3333FF"/>
                </a:solidFill>
                <a:latin typeface="Arial"/>
                <a:cs typeface="Arial"/>
              </a:rPr>
              <a:t>DNA</a:t>
            </a:r>
            <a:r>
              <a:rPr sz="2400" b="1" spc="20" dirty="0">
                <a:solidFill>
                  <a:srgbClr val="3333FF"/>
                </a:solidFill>
                <a:latin typeface="Arial"/>
                <a:cs typeface="Arial"/>
              </a:rPr>
              <a:t> </a:t>
            </a:r>
            <a:r>
              <a:rPr sz="2400" spc="200" dirty="0">
                <a:latin typeface="Arial"/>
                <a:cs typeface="Arial"/>
              </a:rPr>
              <a:t>between</a:t>
            </a:r>
            <a:r>
              <a:rPr sz="2400" spc="35" dirty="0">
                <a:latin typeface="Arial"/>
                <a:cs typeface="Arial"/>
              </a:rPr>
              <a:t> </a:t>
            </a:r>
            <a:r>
              <a:rPr sz="2400" spc="90" dirty="0">
                <a:latin typeface="Arial"/>
                <a:cs typeface="Arial"/>
              </a:rPr>
              <a:t>genes.</a:t>
            </a:r>
            <a:r>
              <a:rPr sz="2400" spc="40" dirty="0">
                <a:latin typeface="Arial"/>
                <a:cs typeface="Arial"/>
              </a:rPr>
              <a:t> </a:t>
            </a:r>
            <a:r>
              <a:rPr sz="2400" spc="45" dirty="0">
                <a:latin typeface="Arial"/>
                <a:cs typeface="Arial"/>
              </a:rPr>
              <a:t>Therefore</a:t>
            </a:r>
            <a:r>
              <a:rPr sz="2400" spc="65" dirty="0">
                <a:latin typeface="Arial"/>
                <a:cs typeface="Arial"/>
              </a:rPr>
              <a:t> </a:t>
            </a:r>
            <a:r>
              <a:rPr sz="2400" spc="170" dirty="0">
                <a:latin typeface="Arial"/>
                <a:cs typeface="Arial"/>
              </a:rPr>
              <a:t>no</a:t>
            </a:r>
            <a:r>
              <a:rPr sz="2400" spc="-5" dirty="0">
                <a:latin typeface="Arial"/>
                <a:cs typeface="Arial"/>
              </a:rPr>
              <a:t> </a:t>
            </a:r>
            <a:r>
              <a:rPr sz="2400" spc="100" dirty="0">
                <a:latin typeface="Arial"/>
                <a:cs typeface="Arial"/>
              </a:rPr>
              <a:t>genes</a:t>
            </a:r>
            <a:endParaRPr sz="2400">
              <a:latin typeface="Arial"/>
              <a:cs typeface="Arial"/>
            </a:endParaRPr>
          </a:p>
          <a:p>
            <a:pPr marL="356870">
              <a:lnSpc>
                <a:spcPct val="100000"/>
              </a:lnSpc>
            </a:pPr>
            <a:r>
              <a:rPr sz="2400" spc="135" dirty="0">
                <a:latin typeface="Arial"/>
                <a:cs typeface="Arial"/>
              </a:rPr>
              <a:t>are</a:t>
            </a:r>
            <a:r>
              <a:rPr sz="2400" spc="15" dirty="0">
                <a:latin typeface="Arial"/>
                <a:cs typeface="Arial"/>
              </a:rPr>
              <a:t> </a:t>
            </a:r>
            <a:r>
              <a:rPr sz="2400" spc="275" dirty="0">
                <a:latin typeface="Arial"/>
                <a:cs typeface="Arial"/>
              </a:rPr>
              <a:t>damaged</a:t>
            </a:r>
            <a:r>
              <a:rPr sz="2400" spc="5" dirty="0">
                <a:latin typeface="Arial"/>
                <a:cs typeface="Arial"/>
              </a:rPr>
              <a:t> </a:t>
            </a:r>
            <a:r>
              <a:rPr sz="2400" spc="235" dirty="0">
                <a:latin typeface="Arial"/>
                <a:cs typeface="Arial"/>
              </a:rPr>
              <a:t>and</a:t>
            </a:r>
            <a:r>
              <a:rPr sz="2400" dirty="0">
                <a:latin typeface="Arial"/>
                <a:cs typeface="Arial"/>
              </a:rPr>
              <a:t> </a:t>
            </a:r>
            <a:r>
              <a:rPr sz="2400" spc="170" dirty="0">
                <a:latin typeface="Arial"/>
                <a:cs typeface="Arial"/>
              </a:rPr>
              <a:t>no</a:t>
            </a:r>
            <a:r>
              <a:rPr sz="2400" spc="-5" dirty="0">
                <a:latin typeface="Arial"/>
                <a:cs typeface="Arial"/>
              </a:rPr>
              <a:t> </a:t>
            </a:r>
            <a:r>
              <a:rPr sz="2400" spc="60" dirty="0">
                <a:latin typeface="Arial"/>
                <a:cs typeface="Arial"/>
              </a:rPr>
              <a:t>proteins</a:t>
            </a:r>
            <a:r>
              <a:rPr sz="2400" spc="85" dirty="0">
                <a:latin typeface="Arial"/>
                <a:cs typeface="Arial"/>
              </a:rPr>
              <a:t> </a:t>
            </a:r>
            <a:r>
              <a:rPr sz="2400" spc="135" dirty="0">
                <a:latin typeface="Arial"/>
                <a:cs typeface="Arial"/>
              </a:rPr>
              <a:t>are</a:t>
            </a:r>
            <a:r>
              <a:rPr sz="2400" spc="5" dirty="0">
                <a:latin typeface="Arial"/>
                <a:cs typeface="Arial"/>
              </a:rPr>
              <a:t> </a:t>
            </a:r>
            <a:r>
              <a:rPr sz="2400" spc="114" dirty="0">
                <a:latin typeface="Arial"/>
                <a:cs typeface="Arial"/>
              </a:rPr>
              <a:t>altered.</a:t>
            </a:r>
            <a:endParaRPr sz="2400">
              <a:latin typeface="Arial"/>
              <a:cs typeface="Arial"/>
            </a:endParaRPr>
          </a:p>
        </p:txBody>
      </p:sp>
      <p:grpSp>
        <p:nvGrpSpPr>
          <p:cNvPr id="4" name="object 4"/>
          <p:cNvGrpSpPr/>
          <p:nvPr/>
        </p:nvGrpSpPr>
        <p:grpSpPr>
          <a:xfrm>
            <a:off x="1868404" y="2788907"/>
            <a:ext cx="6321425" cy="790575"/>
            <a:chOff x="1868404" y="2788907"/>
            <a:chExt cx="6321425" cy="790575"/>
          </a:xfrm>
        </p:grpSpPr>
        <p:pic>
          <p:nvPicPr>
            <p:cNvPr id="5" name="object 5"/>
            <p:cNvPicPr/>
            <p:nvPr/>
          </p:nvPicPr>
          <p:blipFill>
            <a:blip r:embed="rId2" cstate="print"/>
            <a:stretch>
              <a:fillRect/>
            </a:stretch>
          </p:blipFill>
          <p:spPr>
            <a:xfrm>
              <a:off x="1868404" y="2808629"/>
              <a:ext cx="6320824" cy="476455"/>
            </a:xfrm>
            <a:prstGeom prst="rect">
              <a:avLst/>
            </a:prstGeom>
          </p:spPr>
        </p:pic>
        <p:pic>
          <p:nvPicPr>
            <p:cNvPr id="6" name="object 6"/>
            <p:cNvPicPr/>
            <p:nvPr/>
          </p:nvPicPr>
          <p:blipFill>
            <a:blip r:embed="rId3" cstate="print"/>
            <a:stretch>
              <a:fillRect/>
            </a:stretch>
          </p:blipFill>
          <p:spPr>
            <a:xfrm>
              <a:off x="2630424" y="2795015"/>
              <a:ext cx="1079753" cy="503681"/>
            </a:xfrm>
            <a:prstGeom prst="rect">
              <a:avLst/>
            </a:prstGeom>
          </p:spPr>
        </p:pic>
        <p:pic>
          <p:nvPicPr>
            <p:cNvPr id="7" name="object 7"/>
            <p:cNvPicPr/>
            <p:nvPr/>
          </p:nvPicPr>
          <p:blipFill>
            <a:blip r:embed="rId4" cstate="print"/>
            <a:stretch>
              <a:fillRect/>
            </a:stretch>
          </p:blipFill>
          <p:spPr>
            <a:xfrm>
              <a:off x="5952744" y="2795015"/>
              <a:ext cx="1079753" cy="503681"/>
            </a:xfrm>
            <a:prstGeom prst="rect">
              <a:avLst/>
            </a:prstGeom>
          </p:spPr>
        </p:pic>
        <p:pic>
          <p:nvPicPr>
            <p:cNvPr id="8" name="object 8"/>
            <p:cNvPicPr/>
            <p:nvPr/>
          </p:nvPicPr>
          <p:blipFill>
            <a:blip r:embed="rId5" cstate="print"/>
            <a:stretch>
              <a:fillRect/>
            </a:stretch>
          </p:blipFill>
          <p:spPr>
            <a:xfrm>
              <a:off x="4581144" y="2788907"/>
              <a:ext cx="899934" cy="790206"/>
            </a:xfrm>
            <a:prstGeom prst="rect">
              <a:avLst/>
            </a:prstGeom>
          </p:spPr>
        </p:pic>
      </p:grpSp>
      <p:sp>
        <p:nvSpPr>
          <p:cNvPr id="9" name="object 9"/>
          <p:cNvSpPr txBox="1"/>
          <p:nvPr/>
        </p:nvSpPr>
        <p:spPr>
          <a:xfrm>
            <a:off x="4728464" y="2850895"/>
            <a:ext cx="146050" cy="238125"/>
          </a:xfrm>
          <a:prstGeom prst="rect">
            <a:avLst/>
          </a:prstGeom>
        </p:spPr>
        <p:txBody>
          <a:bodyPr vert="horz" wrap="square" lIns="0" tIns="11430" rIns="0" bIns="0" rtlCol="0">
            <a:spAutoFit/>
          </a:bodyPr>
          <a:lstStyle/>
          <a:p>
            <a:pPr marL="12700">
              <a:lnSpc>
                <a:spcPct val="100000"/>
              </a:lnSpc>
              <a:spcBef>
                <a:spcPts val="90"/>
              </a:spcBef>
            </a:pPr>
            <a:r>
              <a:rPr sz="1400" b="1" spc="10" dirty="0">
                <a:solidFill>
                  <a:srgbClr val="FF0000"/>
                </a:solidFill>
                <a:latin typeface="Arial"/>
                <a:cs typeface="Arial"/>
              </a:rPr>
              <a:t>X</a:t>
            </a:r>
            <a:endParaRPr sz="1400">
              <a:latin typeface="Arial"/>
              <a:cs typeface="Arial"/>
            </a:endParaRPr>
          </a:p>
        </p:txBody>
      </p:sp>
      <p:pic>
        <p:nvPicPr>
          <p:cNvPr id="10" name="object 10"/>
          <p:cNvPicPr/>
          <p:nvPr/>
        </p:nvPicPr>
        <p:blipFill>
          <a:blip r:embed="rId6" cstate="print"/>
          <a:stretch>
            <a:fillRect/>
          </a:stretch>
        </p:blipFill>
        <p:spPr>
          <a:xfrm>
            <a:off x="2648647" y="4358240"/>
            <a:ext cx="1043306" cy="291096"/>
          </a:xfrm>
          <a:prstGeom prst="rect">
            <a:avLst/>
          </a:prstGeom>
        </p:spPr>
      </p:pic>
      <p:pic>
        <p:nvPicPr>
          <p:cNvPr id="11" name="object 11"/>
          <p:cNvPicPr/>
          <p:nvPr/>
        </p:nvPicPr>
        <p:blipFill>
          <a:blip r:embed="rId7" cstate="print"/>
          <a:stretch>
            <a:fillRect/>
          </a:stretch>
        </p:blipFill>
        <p:spPr>
          <a:xfrm>
            <a:off x="5970967" y="4416331"/>
            <a:ext cx="1043306" cy="298318"/>
          </a:xfrm>
          <a:prstGeom prst="rect">
            <a:avLst/>
          </a:prstGeom>
        </p:spPr>
      </p:pic>
      <p:sp>
        <p:nvSpPr>
          <p:cNvPr id="12" name="object 12"/>
          <p:cNvSpPr/>
          <p:nvPr/>
        </p:nvSpPr>
        <p:spPr>
          <a:xfrm>
            <a:off x="2872739" y="5650427"/>
            <a:ext cx="488950" cy="724535"/>
          </a:xfrm>
          <a:custGeom>
            <a:avLst/>
            <a:gdLst/>
            <a:ahLst/>
            <a:cxnLst/>
            <a:rect l="l" t="t" r="r" b="b"/>
            <a:pathLst>
              <a:path w="488950" h="724535">
                <a:moveTo>
                  <a:pt x="244729" y="60381"/>
                </a:moveTo>
                <a:lnTo>
                  <a:pt x="206700" y="30722"/>
                </a:lnTo>
                <a:lnTo>
                  <a:pt x="172267" y="8895"/>
                </a:lnTo>
                <a:lnTo>
                  <a:pt x="135641" y="0"/>
                </a:lnTo>
                <a:lnTo>
                  <a:pt x="91028" y="9137"/>
                </a:lnTo>
                <a:lnTo>
                  <a:pt x="32639" y="41407"/>
                </a:lnTo>
                <a:lnTo>
                  <a:pt x="5318" y="105920"/>
                </a:lnTo>
                <a:lnTo>
                  <a:pt x="0" y="155250"/>
                </a:lnTo>
                <a:lnTo>
                  <a:pt x="8171" y="183711"/>
                </a:lnTo>
                <a:lnTo>
                  <a:pt x="16319" y="212171"/>
                </a:lnTo>
                <a:lnTo>
                  <a:pt x="32639" y="269093"/>
                </a:lnTo>
                <a:lnTo>
                  <a:pt x="68232" y="284036"/>
                </a:lnTo>
                <a:lnTo>
                  <a:pt x="81534" y="288067"/>
                </a:lnTo>
                <a:lnTo>
                  <a:pt x="106633" y="303639"/>
                </a:lnTo>
                <a:lnTo>
                  <a:pt x="121709" y="315141"/>
                </a:lnTo>
                <a:lnTo>
                  <a:pt x="129095" y="323175"/>
                </a:lnTo>
                <a:lnTo>
                  <a:pt x="131126" y="328342"/>
                </a:lnTo>
                <a:lnTo>
                  <a:pt x="130136" y="331242"/>
                </a:lnTo>
                <a:lnTo>
                  <a:pt x="128460" y="332477"/>
                </a:lnTo>
                <a:lnTo>
                  <a:pt x="128433" y="332648"/>
                </a:lnTo>
                <a:lnTo>
                  <a:pt x="132389" y="332356"/>
                </a:lnTo>
                <a:lnTo>
                  <a:pt x="142662" y="332202"/>
                </a:lnTo>
                <a:lnTo>
                  <a:pt x="161588" y="332787"/>
                </a:lnTo>
                <a:lnTo>
                  <a:pt x="234734" y="338579"/>
                </a:lnTo>
                <a:lnTo>
                  <a:pt x="293624" y="344988"/>
                </a:lnTo>
                <a:lnTo>
                  <a:pt x="343751" y="363133"/>
                </a:lnTo>
                <a:lnTo>
                  <a:pt x="382984" y="385784"/>
                </a:lnTo>
                <a:lnTo>
                  <a:pt x="418336" y="416497"/>
                </a:lnTo>
                <a:lnTo>
                  <a:pt x="456819" y="458831"/>
                </a:lnTo>
                <a:lnTo>
                  <a:pt x="472664" y="505969"/>
                </a:lnTo>
                <a:lnTo>
                  <a:pt x="485759" y="546585"/>
                </a:lnTo>
                <a:lnTo>
                  <a:pt x="488447" y="586015"/>
                </a:lnTo>
                <a:lnTo>
                  <a:pt x="473075" y="629595"/>
                </a:lnTo>
                <a:lnTo>
                  <a:pt x="451532" y="661851"/>
                </a:lnTo>
                <a:lnTo>
                  <a:pt x="396021" y="700450"/>
                </a:lnTo>
                <a:lnTo>
                  <a:pt x="337276" y="721203"/>
                </a:lnTo>
                <a:lnTo>
                  <a:pt x="326263" y="724464"/>
                </a:lnTo>
                <a:lnTo>
                  <a:pt x="283585" y="703535"/>
                </a:lnTo>
                <a:lnTo>
                  <a:pt x="258968" y="678453"/>
                </a:lnTo>
                <a:lnTo>
                  <a:pt x="243520" y="643173"/>
                </a:lnTo>
                <a:lnTo>
                  <a:pt x="228346" y="591647"/>
                </a:lnTo>
                <a:lnTo>
                  <a:pt x="255559" y="541539"/>
                </a:lnTo>
                <a:lnTo>
                  <a:pt x="271761" y="508780"/>
                </a:lnTo>
                <a:lnTo>
                  <a:pt x="282313" y="489186"/>
                </a:lnTo>
                <a:lnTo>
                  <a:pt x="292579" y="478576"/>
                </a:lnTo>
                <a:lnTo>
                  <a:pt x="307920" y="472769"/>
                </a:lnTo>
                <a:lnTo>
                  <a:pt x="333701" y="467581"/>
                </a:lnTo>
                <a:lnTo>
                  <a:pt x="375285" y="458831"/>
                </a:lnTo>
                <a:lnTo>
                  <a:pt x="412418" y="428290"/>
                </a:lnTo>
                <a:lnTo>
                  <a:pt x="438451" y="398782"/>
                </a:lnTo>
                <a:lnTo>
                  <a:pt x="452432" y="365571"/>
                </a:lnTo>
                <a:lnTo>
                  <a:pt x="453411" y="323920"/>
                </a:lnTo>
                <a:lnTo>
                  <a:pt x="440436" y="269093"/>
                </a:lnTo>
                <a:lnTo>
                  <a:pt x="418951" y="223378"/>
                </a:lnTo>
                <a:lnTo>
                  <a:pt x="380194" y="197171"/>
                </a:lnTo>
                <a:lnTo>
                  <a:pt x="321163" y="177130"/>
                </a:lnTo>
                <a:lnTo>
                  <a:pt x="310007" y="174224"/>
                </a:lnTo>
                <a:lnTo>
                  <a:pt x="269803" y="185202"/>
                </a:lnTo>
                <a:lnTo>
                  <a:pt x="247372" y="192072"/>
                </a:lnTo>
                <a:lnTo>
                  <a:pt x="234918" y="201261"/>
                </a:lnTo>
                <a:lnTo>
                  <a:pt x="224644" y="219199"/>
                </a:lnTo>
                <a:lnTo>
                  <a:pt x="208753" y="252316"/>
                </a:lnTo>
                <a:lnTo>
                  <a:pt x="179451" y="307040"/>
                </a:lnTo>
                <a:lnTo>
                  <a:pt x="171279" y="321271"/>
                </a:lnTo>
                <a:lnTo>
                  <a:pt x="163131" y="335501"/>
                </a:lnTo>
                <a:lnTo>
                  <a:pt x="154983" y="349731"/>
                </a:lnTo>
                <a:lnTo>
                  <a:pt x="146812" y="363962"/>
                </a:lnTo>
                <a:lnTo>
                  <a:pt x="137158" y="380860"/>
                </a:lnTo>
                <a:lnTo>
                  <a:pt x="126444" y="399538"/>
                </a:lnTo>
                <a:lnTo>
                  <a:pt x="117754" y="414657"/>
                </a:lnTo>
                <a:lnTo>
                  <a:pt x="114173" y="420883"/>
                </a:lnTo>
                <a:lnTo>
                  <a:pt x="97258" y="417563"/>
                </a:lnTo>
                <a:lnTo>
                  <a:pt x="79914" y="415192"/>
                </a:lnTo>
                <a:lnTo>
                  <a:pt x="63380" y="410923"/>
                </a:lnTo>
                <a:lnTo>
                  <a:pt x="48895" y="401909"/>
                </a:lnTo>
                <a:lnTo>
                  <a:pt x="35750" y="374218"/>
                </a:lnTo>
                <a:lnTo>
                  <a:pt x="32607" y="334077"/>
                </a:lnTo>
                <a:lnTo>
                  <a:pt x="37607" y="294648"/>
                </a:lnTo>
                <a:lnTo>
                  <a:pt x="75231" y="251955"/>
                </a:lnTo>
                <a:lnTo>
                  <a:pt x="135191" y="233338"/>
                </a:lnTo>
                <a:lnTo>
                  <a:pt x="146812" y="231145"/>
                </a:lnTo>
                <a:lnTo>
                  <a:pt x="159686" y="234821"/>
                </a:lnTo>
                <a:lnTo>
                  <a:pt x="172942" y="237784"/>
                </a:lnTo>
                <a:lnTo>
                  <a:pt x="202499" y="262217"/>
                </a:lnTo>
                <a:lnTo>
                  <a:pt x="208496" y="292099"/>
                </a:lnTo>
                <a:lnTo>
                  <a:pt x="212090" y="307040"/>
                </a:lnTo>
                <a:lnTo>
                  <a:pt x="227247" y="347098"/>
                </a:lnTo>
                <a:lnTo>
                  <a:pt x="236938" y="371126"/>
                </a:lnTo>
                <a:lnTo>
                  <a:pt x="242357" y="382904"/>
                </a:lnTo>
                <a:lnTo>
                  <a:pt x="244699" y="386213"/>
                </a:lnTo>
                <a:lnTo>
                  <a:pt x="245157" y="384831"/>
                </a:lnTo>
                <a:lnTo>
                  <a:pt x="244926" y="382539"/>
                </a:lnTo>
                <a:lnTo>
                  <a:pt x="245199" y="383115"/>
                </a:lnTo>
                <a:lnTo>
                  <a:pt x="247170" y="390341"/>
                </a:lnTo>
                <a:lnTo>
                  <a:pt x="252034" y="407995"/>
                </a:lnTo>
                <a:lnTo>
                  <a:pt x="260985" y="439857"/>
                </a:lnTo>
                <a:lnTo>
                  <a:pt x="250676" y="472883"/>
                </a:lnTo>
                <a:lnTo>
                  <a:pt x="245951" y="486815"/>
                </a:lnTo>
                <a:lnTo>
                  <a:pt x="244679" y="496243"/>
                </a:lnTo>
                <a:lnTo>
                  <a:pt x="244729" y="515752"/>
                </a:lnTo>
              </a:path>
            </a:pathLst>
          </a:custGeom>
          <a:ln w="28574">
            <a:solidFill>
              <a:srgbClr val="000000"/>
            </a:solidFill>
          </a:ln>
        </p:spPr>
        <p:txBody>
          <a:bodyPr wrap="square" lIns="0" tIns="0" rIns="0" bIns="0" rtlCol="0"/>
          <a:lstStyle/>
          <a:p>
            <a:endParaRPr/>
          </a:p>
        </p:txBody>
      </p:sp>
      <p:sp>
        <p:nvSpPr>
          <p:cNvPr id="13" name="object 13"/>
          <p:cNvSpPr/>
          <p:nvPr/>
        </p:nvSpPr>
        <p:spPr>
          <a:xfrm>
            <a:off x="6097778" y="5594603"/>
            <a:ext cx="716280" cy="685800"/>
          </a:xfrm>
          <a:custGeom>
            <a:avLst/>
            <a:gdLst/>
            <a:ahLst/>
            <a:cxnLst/>
            <a:rect l="l" t="t" r="r" b="b"/>
            <a:pathLst>
              <a:path w="716279" h="685800">
                <a:moveTo>
                  <a:pt x="113919" y="323850"/>
                </a:moveTo>
                <a:lnTo>
                  <a:pt x="100903" y="327362"/>
                </a:lnTo>
                <a:lnTo>
                  <a:pt x="87423" y="330041"/>
                </a:lnTo>
                <a:lnTo>
                  <a:pt x="74967" y="334387"/>
                </a:lnTo>
                <a:lnTo>
                  <a:pt x="42541" y="385464"/>
                </a:lnTo>
                <a:lnTo>
                  <a:pt x="21558" y="435768"/>
                </a:lnTo>
                <a:lnTo>
                  <a:pt x="6052" y="477738"/>
                </a:lnTo>
                <a:lnTo>
                  <a:pt x="0" y="495300"/>
                </a:lnTo>
                <a:lnTo>
                  <a:pt x="2039" y="520362"/>
                </a:lnTo>
                <a:lnTo>
                  <a:pt x="2793" y="546258"/>
                </a:lnTo>
                <a:lnTo>
                  <a:pt x="6215" y="570487"/>
                </a:lnTo>
                <a:lnTo>
                  <a:pt x="16256" y="590550"/>
                </a:lnTo>
                <a:lnTo>
                  <a:pt x="26929" y="595074"/>
                </a:lnTo>
                <a:lnTo>
                  <a:pt x="39830" y="590550"/>
                </a:lnTo>
                <a:lnTo>
                  <a:pt x="90406" y="547211"/>
                </a:lnTo>
                <a:lnTo>
                  <a:pt x="128978" y="488632"/>
                </a:lnTo>
                <a:lnTo>
                  <a:pt x="150935" y="395695"/>
                </a:lnTo>
                <a:lnTo>
                  <a:pt x="153664" y="346787"/>
                </a:lnTo>
                <a:lnTo>
                  <a:pt x="158037" y="308143"/>
                </a:lnTo>
                <a:lnTo>
                  <a:pt x="167473" y="277430"/>
                </a:lnTo>
                <a:lnTo>
                  <a:pt x="185391" y="252315"/>
                </a:lnTo>
                <a:lnTo>
                  <a:pt x="215210" y="230466"/>
                </a:lnTo>
                <a:lnTo>
                  <a:pt x="260350" y="209550"/>
                </a:lnTo>
                <a:lnTo>
                  <a:pt x="273309" y="218182"/>
                </a:lnTo>
                <a:lnTo>
                  <a:pt x="286781" y="226218"/>
                </a:lnTo>
                <a:lnTo>
                  <a:pt x="315481" y="265271"/>
                </a:lnTo>
                <a:lnTo>
                  <a:pt x="320923" y="304800"/>
                </a:lnTo>
                <a:lnTo>
                  <a:pt x="325500" y="323850"/>
                </a:lnTo>
                <a:lnTo>
                  <a:pt x="332206" y="339209"/>
                </a:lnTo>
                <a:lnTo>
                  <a:pt x="340471" y="353377"/>
                </a:lnTo>
                <a:lnTo>
                  <a:pt x="349378" y="367069"/>
                </a:lnTo>
                <a:lnTo>
                  <a:pt x="358013" y="381000"/>
                </a:lnTo>
                <a:lnTo>
                  <a:pt x="355294" y="419457"/>
                </a:lnTo>
                <a:lnTo>
                  <a:pt x="353504" y="458152"/>
                </a:lnTo>
                <a:lnTo>
                  <a:pt x="349904" y="496371"/>
                </a:lnTo>
                <a:lnTo>
                  <a:pt x="341757" y="533400"/>
                </a:lnTo>
                <a:lnTo>
                  <a:pt x="331974" y="549473"/>
                </a:lnTo>
                <a:lnTo>
                  <a:pt x="317309" y="561975"/>
                </a:lnTo>
                <a:lnTo>
                  <a:pt x="302644" y="574476"/>
                </a:lnTo>
                <a:lnTo>
                  <a:pt x="292862" y="590550"/>
                </a:lnTo>
                <a:lnTo>
                  <a:pt x="296326" y="632033"/>
                </a:lnTo>
                <a:lnTo>
                  <a:pt x="326308" y="658459"/>
                </a:lnTo>
                <a:lnTo>
                  <a:pt x="369214" y="673668"/>
                </a:lnTo>
                <a:lnTo>
                  <a:pt x="411449" y="681502"/>
                </a:lnTo>
                <a:lnTo>
                  <a:pt x="439420" y="685800"/>
                </a:lnTo>
                <a:lnTo>
                  <a:pt x="459870" y="681751"/>
                </a:lnTo>
                <a:lnTo>
                  <a:pt x="480441" y="678180"/>
                </a:lnTo>
                <a:lnTo>
                  <a:pt x="520700" y="666750"/>
                </a:lnTo>
                <a:lnTo>
                  <a:pt x="557646" y="643768"/>
                </a:lnTo>
                <a:lnTo>
                  <a:pt x="578718" y="578418"/>
                </a:lnTo>
                <a:lnTo>
                  <a:pt x="570036" y="532759"/>
                </a:lnTo>
                <a:lnTo>
                  <a:pt x="553339" y="476250"/>
                </a:lnTo>
                <a:lnTo>
                  <a:pt x="534672" y="441171"/>
                </a:lnTo>
                <a:lnTo>
                  <a:pt x="504433" y="409602"/>
                </a:lnTo>
                <a:lnTo>
                  <a:pt x="466321" y="381011"/>
                </a:lnTo>
                <a:lnTo>
                  <a:pt x="424034" y="354863"/>
                </a:lnTo>
                <a:lnTo>
                  <a:pt x="381272" y="330625"/>
                </a:lnTo>
                <a:lnTo>
                  <a:pt x="341734" y="307765"/>
                </a:lnTo>
                <a:lnTo>
                  <a:pt x="309118" y="285750"/>
                </a:lnTo>
                <a:lnTo>
                  <a:pt x="293469" y="237589"/>
                </a:lnTo>
                <a:lnTo>
                  <a:pt x="279844" y="190976"/>
                </a:lnTo>
                <a:lnTo>
                  <a:pt x="276792" y="144125"/>
                </a:lnTo>
                <a:lnTo>
                  <a:pt x="292862" y="95250"/>
                </a:lnTo>
                <a:lnTo>
                  <a:pt x="302823" y="83046"/>
                </a:lnTo>
                <a:lnTo>
                  <a:pt x="315309" y="73818"/>
                </a:lnTo>
                <a:lnTo>
                  <a:pt x="328795" y="65782"/>
                </a:lnTo>
                <a:lnTo>
                  <a:pt x="341757" y="57150"/>
                </a:lnTo>
                <a:lnTo>
                  <a:pt x="366142" y="66675"/>
                </a:lnTo>
                <a:lnTo>
                  <a:pt x="390540" y="76200"/>
                </a:lnTo>
                <a:lnTo>
                  <a:pt x="414962" y="85725"/>
                </a:lnTo>
                <a:lnTo>
                  <a:pt x="439420" y="95250"/>
                </a:lnTo>
                <a:lnTo>
                  <a:pt x="470197" y="113049"/>
                </a:lnTo>
                <a:lnTo>
                  <a:pt x="501999" y="138588"/>
                </a:lnTo>
                <a:lnTo>
                  <a:pt x="536955" y="171450"/>
                </a:lnTo>
                <a:lnTo>
                  <a:pt x="551223" y="225689"/>
                </a:lnTo>
                <a:lnTo>
                  <a:pt x="558343" y="257810"/>
                </a:lnTo>
                <a:lnTo>
                  <a:pt x="563467" y="275748"/>
                </a:lnTo>
                <a:lnTo>
                  <a:pt x="571744" y="287443"/>
                </a:lnTo>
                <a:lnTo>
                  <a:pt x="588326" y="300831"/>
                </a:lnTo>
                <a:lnTo>
                  <a:pt x="618363" y="323850"/>
                </a:lnTo>
                <a:lnTo>
                  <a:pt x="635722" y="321052"/>
                </a:lnTo>
                <a:lnTo>
                  <a:pt x="653796" y="319563"/>
                </a:lnTo>
                <a:lnTo>
                  <a:pt x="698184" y="274081"/>
                </a:lnTo>
                <a:lnTo>
                  <a:pt x="708294" y="236220"/>
                </a:lnTo>
                <a:lnTo>
                  <a:pt x="716026" y="190500"/>
                </a:lnTo>
                <a:lnTo>
                  <a:pt x="701614" y="134264"/>
                </a:lnTo>
                <a:lnTo>
                  <a:pt x="692292" y="97231"/>
                </a:lnTo>
                <a:lnTo>
                  <a:pt x="658317" y="47853"/>
                </a:lnTo>
                <a:lnTo>
                  <a:pt x="618363" y="19050"/>
                </a:lnTo>
                <a:lnTo>
                  <a:pt x="581947" y="4226"/>
                </a:lnTo>
                <a:lnTo>
                  <a:pt x="569595" y="0"/>
                </a:lnTo>
                <a:lnTo>
                  <a:pt x="556069" y="48994"/>
                </a:lnTo>
                <a:lnTo>
                  <a:pt x="547423" y="81438"/>
                </a:lnTo>
                <a:lnTo>
                  <a:pt x="541406" y="102691"/>
                </a:lnTo>
                <a:lnTo>
                  <a:pt x="535765" y="118110"/>
                </a:lnTo>
                <a:lnTo>
                  <a:pt x="528249" y="133052"/>
                </a:lnTo>
                <a:lnTo>
                  <a:pt x="516606" y="152876"/>
                </a:lnTo>
                <a:lnTo>
                  <a:pt x="498584" y="182939"/>
                </a:lnTo>
                <a:lnTo>
                  <a:pt x="471931" y="228600"/>
                </a:lnTo>
                <a:lnTo>
                  <a:pt x="464359" y="250454"/>
                </a:lnTo>
                <a:lnTo>
                  <a:pt x="451922" y="289742"/>
                </a:lnTo>
                <a:lnTo>
                  <a:pt x="438382" y="327629"/>
                </a:lnTo>
                <a:lnTo>
                  <a:pt x="427500" y="345277"/>
                </a:lnTo>
                <a:lnTo>
                  <a:pt x="423037" y="323850"/>
                </a:lnTo>
              </a:path>
            </a:pathLst>
          </a:custGeom>
          <a:ln w="28575">
            <a:solidFill>
              <a:srgbClr val="000000"/>
            </a:solidFill>
          </a:ln>
        </p:spPr>
        <p:txBody>
          <a:bodyPr wrap="square" lIns="0" tIns="0" rIns="0" bIns="0" rtlCol="0"/>
          <a:lstStyle/>
          <a:p>
            <a:endParaRPr/>
          </a:p>
        </p:txBody>
      </p:sp>
      <p:pic>
        <p:nvPicPr>
          <p:cNvPr id="14" name="object 14"/>
          <p:cNvPicPr/>
          <p:nvPr/>
        </p:nvPicPr>
        <p:blipFill>
          <a:blip r:embed="rId8" cstate="print"/>
          <a:stretch>
            <a:fillRect/>
          </a:stretch>
        </p:blipFill>
        <p:spPr>
          <a:xfrm>
            <a:off x="2857351" y="3672716"/>
            <a:ext cx="427778" cy="517676"/>
          </a:xfrm>
          <a:prstGeom prst="rect">
            <a:avLst/>
          </a:prstGeom>
        </p:spPr>
      </p:pic>
      <p:pic>
        <p:nvPicPr>
          <p:cNvPr id="15" name="object 15"/>
          <p:cNvPicPr/>
          <p:nvPr/>
        </p:nvPicPr>
        <p:blipFill>
          <a:blip r:embed="rId9" cstate="print"/>
          <a:stretch>
            <a:fillRect/>
          </a:stretch>
        </p:blipFill>
        <p:spPr>
          <a:xfrm>
            <a:off x="6374453" y="4812496"/>
            <a:ext cx="428384" cy="518029"/>
          </a:xfrm>
          <a:prstGeom prst="rect">
            <a:avLst/>
          </a:prstGeom>
        </p:spPr>
      </p:pic>
      <p:pic>
        <p:nvPicPr>
          <p:cNvPr id="16" name="object 16"/>
          <p:cNvPicPr/>
          <p:nvPr/>
        </p:nvPicPr>
        <p:blipFill>
          <a:blip r:embed="rId10" cstate="print"/>
          <a:stretch>
            <a:fillRect/>
          </a:stretch>
        </p:blipFill>
        <p:spPr>
          <a:xfrm>
            <a:off x="2857351" y="4812496"/>
            <a:ext cx="427778" cy="518029"/>
          </a:xfrm>
          <a:prstGeom prst="rect">
            <a:avLst/>
          </a:prstGeom>
        </p:spPr>
      </p:pic>
      <p:pic>
        <p:nvPicPr>
          <p:cNvPr id="17" name="object 17"/>
          <p:cNvPicPr/>
          <p:nvPr/>
        </p:nvPicPr>
        <p:blipFill>
          <a:blip r:embed="rId11" cstate="print"/>
          <a:stretch>
            <a:fillRect/>
          </a:stretch>
        </p:blipFill>
        <p:spPr>
          <a:xfrm>
            <a:off x="6374453" y="3672716"/>
            <a:ext cx="428384" cy="517676"/>
          </a:xfrm>
          <a:prstGeom prst="rect">
            <a:avLst/>
          </a:prstGeom>
        </p:spPr>
      </p:pic>
      <p:pic>
        <p:nvPicPr>
          <p:cNvPr id="18" name="object 18"/>
          <p:cNvPicPr/>
          <p:nvPr/>
        </p:nvPicPr>
        <p:blipFill>
          <a:blip r:embed="rId12" cstate="print"/>
          <a:stretch>
            <a:fillRect/>
          </a:stretch>
        </p:blipFill>
        <p:spPr>
          <a:xfrm>
            <a:off x="2676144" y="2849867"/>
            <a:ext cx="1095006" cy="564654"/>
          </a:xfrm>
          <a:prstGeom prst="rect">
            <a:avLst/>
          </a:prstGeom>
        </p:spPr>
      </p:pic>
      <p:sp>
        <p:nvSpPr>
          <p:cNvPr id="19" name="object 19"/>
          <p:cNvSpPr txBox="1"/>
          <p:nvPr/>
        </p:nvSpPr>
        <p:spPr>
          <a:xfrm>
            <a:off x="2822829" y="2913380"/>
            <a:ext cx="507365" cy="238125"/>
          </a:xfrm>
          <a:prstGeom prst="rect">
            <a:avLst/>
          </a:prstGeom>
        </p:spPr>
        <p:txBody>
          <a:bodyPr vert="horz" wrap="square" lIns="0" tIns="11430" rIns="0" bIns="0" rtlCol="0">
            <a:spAutoFit/>
          </a:bodyPr>
          <a:lstStyle/>
          <a:p>
            <a:pPr marL="12700">
              <a:lnSpc>
                <a:spcPct val="100000"/>
              </a:lnSpc>
              <a:spcBef>
                <a:spcPts val="90"/>
              </a:spcBef>
            </a:pPr>
            <a:r>
              <a:rPr sz="1400" b="1" spc="40" dirty="0">
                <a:solidFill>
                  <a:srgbClr val="FFFF00"/>
                </a:solidFill>
                <a:latin typeface="Arial"/>
                <a:cs typeface="Arial"/>
              </a:rPr>
              <a:t>Gene</a:t>
            </a:r>
            <a:endParaRPr sz="1400">
              <a:latin typeface="Arial"/>
              <a:cs typeface="Arial"/>
            </a:endParaRPr>
          </a:p>
        </p:txBody>
      </p:sp>
      <p:pic>
        <p:nvPicPr>
          <p:cNvPr id="20" name="object 20"/>
          <p:cNvPicPr/>
          <p:nvPr/>
        </p:nvPicPr>
        <p:blipFill>
          <a:blip r:embed="rId13" cstate="print"/>
          <a:stretch>
            <a:fillRect/>
          </a:stretch>
        </p:blipFill>
        <p:spPr>
          <a:xfrm>
            <a:off x="6120384" y="2816339"/>
            <a:ext cx="1091945" cy="561606"/>
          </a:xfrm>
          <a:prstGeom prst="rect">
            <a:avLst/>
          </a:prstGeom>
        </p:spPr>
      </p:pic>
      <p:sp>
        <p:nvSpPr>
          <p:cNvPr id="21" name="object 21"/>
          <p:cNvSpPr txBox="1"/>
          <p:nvPr/>
        </p:nvSpPr>
        <p:spPr>
          <a:xfrm>
            <a:off x="6268973" y="2878074"/>
            <a:ext cx="507365" cy="238125"/>
          </a:xfrm>
          <a:prstGeom prst="rect">
            <a:avLst/>
          </a:prstGeom>
        </p:spPr>
        <p:txBody>
          <a:bodyPr vert="horz" wrap="square" lIns="0" tIns="11430" rIns="0" bIns="0" rtlCol="0">
            <a:spAutoFit/>
          </a:bodyPr>
          <a:lstStyle/>
          <a:p>
            <a:pPr marL="12700">
              <a:lnSpc>
                <a:spcPct val="100000"/>
              </a:lnSpc>
              <a:spcBef>
                <a:spcPts val="90"/>
              </a:spcBef>
            </a:pPr>
            <a:r>
              <a:rPr sz="1400" b="1" spc="40" dirty="0">
                <a:solidFill>
                  <a:srgbClr val="FFFF00"/>
                </a:solidFill>
                <a:latin typeface="Arial"/>
                <a:cs typeface="Arial"/>
              </a:rPr>
              <a:t>Gene</a:t>
            </a:r>
            <a:endParaRPr sz="1400">
              <a:latin typeface="Arial"/>
              <a:cs typeface="Arial"/>
            </a:endParaRPr>
          </a:p>
        </p:txBody>
      </p:sp>
      <p:sp>
        <p:nvSpPr>
          <p:cNvPr id="22" name="object 22"/>
          <p:cNvSpPr txBox="1"/>
          <p:nvPr/>
        </p:nvSpPr>
        <p:spPr>
          <a:xfrm>
            <a:off x="612444" y="3022472"/>
            <a:ext cx="690245"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Arial"/>
                <a:cs typeface="Arial"/>
              </a:rPr>
              <a:t>DNA</a:t>
            </a:r>
            <a:endParaRPr sz="2400">
              <a:latin typeface="Arial"/>
              <a:cs typeface="Arial"/>
            </a:endParaRPr>
          </a:p>
        </p:txBody>
      </p:sp>
      <p:sp>
        <p:nvSpPr>
          <p:cNvPr id="23" name="object 23"/>
          <p:cNvSpPr txBox="1"/>
          <p:nvPr/>
        </p:nvSpPr>
        <p:spPr>
          <a:xfrm>
            <a:off x="620369" y="4393183"/>
            <a:ext cx="940435"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Arial"/>
                <a:cs typeface="Arial"/>
              </a:rPr>
              <a:t>mRNA</a:t>
            </a:r>
            <a:endParaRPr sz="2400">
              <a:latin typeface="Arial"/>
              <a:cs typeface="Arial"/>
            </a:endParaRPr>
          </a:p>
        </p:txBody>
      </p:sp>
      <p:sp>
        <p:nvSpPr>
          <p:cNvPr id="24" name="object 24"/>
          <p:cNvSpPr txBox="1"/>
          <p:nvPr/>
        </p:nvSpPr>
        <p:spPr>
          <a:xfrm>
            <a:off x="612444" y="5761735"/>
            <a:ext cx="1165225" cy="391795"/>
          </a:xfrm>
          <a:prstGeom prst="rect">
            <a:avLst/>
          </a:prstGeom>
        </p:spPr>
        <p:txBody>
          <a:bodyPr vert="horz" wrap="square" lIns="0" tIns="12700" rIns="0" bIns="0" rtlCol="0">
            <a:spAutoFit/>
          </a:bodyPr>
          <a:lstStyle/>
          <a:p>
            <a:pPr marL="12700">
              <a:lnSpc>
                <a:spcPct val="100000"/>
              </a:lnSpc>
              <a:spcBef>
                <a:spcPts val="100"/>
              </a:spcBef>
            </a:pPr>
            <a:r>
              <a:rPr sz="2400" b="1" spc="-80" dirty="0">
                <a:latin typeface="Arial"/>
                <a:cs typeface="Arial"/>
              </a:rPr>
              <a:t>Proteins</a:t>
            </a:r>
            <a:endParaRPr sz="2400">
              <a:latin typeface="Arial"/>
              <a:cs typeface="Arial"/>
            </a:endParaRPr>
          </a:p>
        </p:txBody>
      </p:sp>
      <p:pic>
        <p:nvPicPr>
          <p:cNvPr id="25" name="object 25"/>
          <p:cNvPicPr/>
          <p:nvPr/>
        </p:nvPicPr>
        <p:blipFill>
          <a:blip r:embed="rId14" cstate="print"/>
          <a:stretch>
            <a:fillRect/>
          </a:stretch>
        </p:blipFill>
        <p:spPr>
          <a:xfrm>
            <a:off x="4145279" y="3337559"/>
            <a:ext cx="2070353" cy="793241"/>
          </a:xfrm>
          <a:prstGeom prst="rect">
            <a:avLst/>
          </a:prstGeom>
        </p:spPr>
      </p:pic>
      <p:sp>
        <p:nvSpPr>
          <p:cNvPr id="26" name="object 26"/>
          <p:cNvSpPr txBox="1"/>
          <p:nvPr/>
        </p:nvSpPr>
        <p:spPr>
          <a:xfrm>
            <a:off x="4293489" y="3400425"/>
            <a:ext cx="918844" cy="451484"/>
          </a:xfrm>
          <a:prstGeom prst="rect">
            <a:avLst/>
          </a:prstGeom>
        </p:spPr>
        <p:txBody>
          <a:bodyPr vert="horz" wrap="square" lIns="0" tIns="11430" rIns="0" bIns="0" rtlCol="0">
            <a:spAutoFit/>
          </a:bodyPr>
          <a:lstStyle/>
          <a:p>
            <a:pPr marL="12700">
              <a:lnSpc>
                <a:spcPct val="100000"/>
              </a:lnSpc>
              <a:spcBef>
                <a:spcPts val="90"/>
              </a:spcBef>
            </a:pPr>
            <a:r>
              <a:rPr sz="1400" b="1" spc="-45" dirty="0">
                <a:latin typeface="Arial"/>
                <a:cs typeface="Arial"/>
              </a:rPr>
              <a:t>MUTATION</a:t>
            </a:r>
            <a:endParaRPr sz="1400">
              <a:latin typeface="Arial"/>
              <a:cs typeface="Arial"/>
            </a:endParaRPr>
          </a:p>
          <a:p>
            <a:pPr marL="12700">
              <a:lnSpc>
                <a:spcPct val="100000"/>
              </a:lnSpc>
            </a:pPr>
            <a:r>
              <a:rPr sz="1400" b="1" dirty="0">
                <a:latin typeface="Arial"/>
                <a:cs typeface="Arial"/>
              </a:rPr>
              <a:t>(no</a:t>
            </a:r>
            <a:r>
              <a:rPr sz="1400" b="1" spc="70" dirty="0">
                <a:latin typeface="Arial"/>
                <a:cs typeface="Arial"/>
              </a:rPr>
              <a:t> </a:t>
            </a:r>
            <a:r>
              <a:rPr sz="1400" b="1" spc="-10" dirty="0">
                <a:latin typeface="Arial"/>
                <a:cs typeface="Arial"/>
              </a:rPr>
              <a:t>effect)</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1094054"/>
            <a:ext cx="8063230" cy="1489710"/>
          </a:xfrm>
          <a:prstGeom prst="rect">
            <a:avLst/>
          </a:prstGeom>
        </p:spPr>
        <p:txBody>
          <a:bodyPr vert="horz" wrap="square" lIns="0" tIns="12700" rIns="0" bIns="0" rtlCol="0">
            <a:spAutoFit/>
          </a:bodyPr>
          <a:lstStyle/>
          <a:p>
            <a:pPr marL="356870" marR="5080" indent="-344805">
              <a:lnSpc>
                <a:spcPct val="100000"/>
              </a:lnSpc>
              <a:spcBef>
                <a:spcPts val="100"/>
              </a:spcBef>
            </a:pPr>
            <a:r>
              <a:rPr b="0" dirty="0">
                <a:latin typeface="Arial"/>
                <a:cs typeface="Arial"/>
              </a:rPr>
              <a:t>2.</a:t>
            </a:r>
            <a:r>
              <a:rPr b="0" spc="-15" dirty="0">
                <a:latin typeface="Arial"/>
                <a:cs typeface="Arial"/>
              </a:rPr>
              <a:t> </a:t>
            </a:r>
            <a:r>
              <a:rPr b="0" spc="110" dirty="0">
                <a:latin typeface="Arial"/>
                <a:cs typeface="Arial"/>
              </a:rPr>
              <a:t>When</a:t>
            </a:r>
            <a:r>
              <a:rPr b="0" spc="55" dirty="0">
                <a:latin typeface="Arial"/>
                <a:cs typeface="Arial"/>
              </a:rPr>
              <a:t> </a:t>
            </a:r>
            <a:r>
              <a:rPr b="0" spc="145" dirty="0">
                <a:latin typeface="Arial"/>
                <a:cs typeface="Arial"/>
              </a:rPr>
              <a:t>the</a:t>
            </a:r>
            <a:r>
              <a:rPr b="0" spc="30" dirty="0">
                <a:latin typeface="Arial"/>
                <a:cs typeface="Arial"/>
              </a:rPr>
              <a:t> </a:t>
            </a:r>
            <a:r>
              <a:rPr b="0" spc="225" dirty="0">
                <a:latin typeface="Arial"/>
                <a:cs typeface="Arial"/>
              </a:rPr>
              <a:t>change</a:t>
            </a:r>
            <a:r>
              <a:rPr b="0" spc="5" dirty="0">
                <a:latin typeface="Arial"/>
                <a:cs typeface="Arial"/>
              </a:rPr>
              <a:t> </a:t>
            </a:r>
            <a:r>
              <a:rPr b="0" spc="110" dirty="0">
                <a:latin typeface="Arial"/>
                <a:cs typeface="Arial"/>
              </a:rPr>
              <a:t>occurs</a:t>
            </a:r>
            <a:r>
              <a:rPr b="0" spc="15" dirty="0">
                <a:latin typeface="Arial"/>
                <a:cs typeface="Arial"/>
              </a:rPr>
              <a:t> </a:t>
            </a:r>
            <a:r>
              <a:rPr b="0" dirty="0">
                <a:latin typeface="Arial"/>
                <a:cs typeface="Arial"/>
              </a:rPr>
              <a:t>in</a:t>
            </a:r>
            <a:r>
              <a:rPr b="0" spc="-20" dirty="0">
                <a:latin typeface="Arial"/>
                <a:cs typeface="Arial"/>
              </a:rPr>
              <a:t> </a:t>
            </a:r>
            <a:r>
              <a:rPr b="0" spc="145" dirty="0">
                <a:latin typeface="Arial"/>
                <a:cs typeface="Arial"/>
              </a:rPr>
              <a:t>the</a:t>
            </a:r>
            <a:r>
              <a:rPr b="0" spc="55" dirty="0">
                <a:latin typeface="Arial"/>
                <a:cs typeface="Arial"/>
              </a:rPr>
              <a:t> </a:t>
            </a:r>
            <a:r>
              <a:rPr spc="-85" dirty="0">
                <a:solidFill>
                  <a:srgbClr val="3333FF"/>
                </a:solidFill>
              </a:rPr>
              <a:t>introns</a:t>
            </a:r>
            <a:r>
              <a:rPr spc="10" dirty="0">
                <a:solidFill>
                  <a:srgbClr val="3333FF"/>
                </a:solidFill>
              </a:rPr>
              <a:t> </a:t>
            </a:r>
            <a:r>
              <a:rPr b="0" spc="80" dirty="0">
                <a:latin typeface="Arial"/>
                <a:cs typeface="Arial"/>
              </a:rPr>
              <a:t>within</a:t>
            </a:r>
            <a:r>
              <a:rPr b="0" spc="5" dirty="0">
                <a:latin typeface="Arial"/>
                <a:cs typeface="Arial"/>
              </a:rPr>
              <a:t> </a:t>
            </a:r>
            <a:r>
              <a:rPr b="0" spc="165" dirty="0">
                <a:latin typeface="Arial"/>
                <a:cs typeface="Arial"/>
              </a:rPr>
              <a:t>many </a:t>
            </a:r>
            <a:r>
              <a:rPr b="0" spc="145" dirty="0">
                <a:latin typeface="Arial"/>
                <a:cs typeface="Arial"/>
              </a:rPr>
              <a:t>of</a:t>
            </a:r>
            <a:r>
              <a:rPr b="0" spc="-5" dirty="0">
                <a:latin typeface="Arial"/>
                <a:cs typeface="Arial"/>
              </a:rPr>
              <a:t> </a:t>
            </a:r>
            <a:r>
              <a:rPr b="0" spc="145" dirty="0">
                <a:latin typeface="Arial"/>
                <a:cs typeface="Arial"/>
              </a:rPr>
              <a:t>the</a:t>
            </a:r>
            <a:r>
              <a:rPr b="0" spc="70" dirty="0">
                <a:latin typeface="Arial"/>
                <a:cs typeface="Arial"/>
              </a:rPr>
              <a:t> </a:t>
            </a:r>
            <a:r>
              <a:rPr b="0" spc="114" dirty="0">
                <a:latin typeface="Arial"/>
                <a:cs typeface="Arial"/>
              </a:rPr>
              <a:t>eukaryotic</a:t>
            </a:r>
            <a:r>
              <a:rPr b="0" spc="90" dirty="0">
                <a:latin typeface="Arial"/>
                <a:cs typeface="Arial"/>
              </a:rPr>
              <a:t> </a:t>
            </a:r>
            <a:r>
              <a:rPr b="0" spc="95" dirty="0">
                <a:latin typeface="Arial"/>
                <a:cs typeface="Arial"/>
              </a:rPr>
              <a:t>genes.</a:t>
            </a:r>
            <a:r>
              <a:rPr b="0" spc="-15" dirty="0">
                <a:latin typeface="Arial"/>
                <a:cs typeface="Arial"/>
              </a:rPr>
              <a:t> </a:t>
            </a:r>
            <a:r>
              <a:rPr b="0" spc="65" dirty="0">
                <a:latin typeface="Arial"/>
                <a:cs typeface="Arial"/>
              </a:rPr>
              <a:t>Intron</a:t>
            </a:r>
            <a:r>
              <a:rPr b="0" spc="10" dirty="0">
                <a:latin typeface="Arial"/>
                <a:cs typeface="Arial"/>
              </a:rPr>
              <a:t> </a:t>
            </a:r>
            <a:r>
              <a:rPr b="0" spc="-170" dirty="0">
                <a:latin typeface="Arial"/>
                <a:cs typeface="Arial"/>
              </a:rPr>
              <a:t>is</a:t>
            </a:r>
            <a:r>
              <a:rPr b="0" dirty="0">
                <a:latin typeface="Arial"/>
                <a:cs typeface="Arial"/>
              </a:rPr>
              <a:t> </a:t>
            </a:r>
            <a:r>
              <a:rPr b="0" spc="200" dirty="0">
                <a:latin typeface="Arial"/>
                <a:cs typeface="Arial"/>
              </a:rPr>
              <a:t>cut</a:t>
            </a:r>
            <a:r>
              <a:rPr b="0" spc="-5" dirty="0">
                <a:latin typeface="Arial"/>
                <a:cs typeface="Arial"/>
              </a:rPr>
              <a:t> </a:t>
            </a:r>
            <a:r>
              <a:rPr b="0" spc="155" dirty="0">
                <a:latin typeface="Arial"/>
                <a:cs typeface="Arial"/>
              </a:rPr>
              <a:t>out</a:t>
            </a:r>
            <a:r>
              <a:rPr b="0" spc="50" dirty="0">
                <a:latin typeface="Arial"/>
                <a:cs typeface="Arial"/>
              </a:rPr>
              <a:t> </a:t>
            </a:r>
            <a:r>
              <a:rPr b="0" spc="204" dirty="0">
                <a:latin typeface="Arial"/>
                <a:cs typeface="Arial"/>
              </a:rPr>
              <a:t>and </a:t>
            </a:r>
            <a:r>
              <a:rPr b="0" spc="150" dirty="0">
                <a:latin typeface="Arial"/>
                <a:cs typeface="Arial"/>
              </a:rPr>
              <a:t>discarded</a:t>
            </a:r>
            <a:r>
              <a:rPr b="0" spc="5" dirty="0">
                <a:latin typeface="Arial"/>
                <a:cs typeface="Arial"/>
              </a:rPr>
              <a:t> </a:t>
            </a:r>
            <a:r>
              <a:rPr b="0" spc="185" dirty="0">
                <a:latin typeface="Arial"/>
                <a:cs typeface="Arial"/>
              </a:rPr>
              <a:t>when</a:t>
            </a:r>
            <a:r>
              <a:rPr b="0" spc="-5" dirty="0">
                <a:latin typeface="Arial"/>
                <a:cs typeface="Arial"/>
              </a:rPr>
              <a:t> </a:t>
            </a:r>
            <a:r>
              <a:rPr b="0" spc="145" dirty="0">
                <a:latin typeface="Arial"/>
                <a:cs typeface="Arial"/>
              </a:rPr>
              <a:t>the</a:t>
            </a:r>
            <a:r>
              <a:rPr b="0" spc="40" dirty="0">
                <a:latin typeface="Arial"/>
                <a:cs typeface="Arial"/>
              </a:rPr>
              <a:t> </a:t>
            </a:r>
            <a:r>
              <a:rPr b="0" dirty="0">
                <a:latin typeface="Arial"/>
                <a:cs typeface="Arial"/>
              </a:rPr>
              <a:t>mRNA</a:t>
            </a:r>
            <a:r>
              <a:rPr b="0" spc="-20" dirty="0">
                <a:latin typeface="Arial"/>
                <a:cs typeface="Arial"/>
              </a:rPr>
              <a:t> </a:t>
            </a:r>
            <a:r>
              <a:rPr b="0" spc="-170" dirty="0">
                <a:latin typeface="Arial"/>
                <a:cs typeface="Arial"/>
              </a:rPr>
              <a:t>is</a:t>
            </a:r>
            <a:r>
              <a:rPr b="0" spc="25" dirty="0">
                <a:latin typeface="Arial"/>
                <a:cs typeface="Arial"/>
              </a:rPr>
              <a:t> </a:t>
            </a:r>
            <a:r>
              <a:rPr b="0" spc="215" dirty="0">
                <a:latin typeface="Arial"/>
                <a:cs typeface="Arial"/>
              </a:rPr>
              <a:t>made,</a:t>
            </a:r>
            <a:r>
              <a:rPr b="0" spc="-20" dirty="0">
                <a:latin typeface="Arial"/>
                <a:cs typeface="Arial"/>
              </a:rPr>
              <a:t> </a:t>
            </a:r>
            <a:r>
              <a:rPr b="0" dirty="0">
                <a:latin typeface="Arial"/>
                <a:cs typeface="Arial"/>
              </a:rPr>
              <a:t>so</a:t>
            </a:r>
            <a:r>
              <a:rPr b="0" spc="5" dirty="0">
                <a:latin typeface="Arial"/>
                <a:cs typeface="Arial"/>
              </a:rPr>
              <a:t> </a:t>
            </a:r>
            <a:r>
              <a:rPr b="0" spc="210" dirty="0">
                <a:latin typeface="Arial"/>
                <a:cs typeface="Arial"/>
              </a:rPr>
              <a:t>an</a:t>
            </a:r>
            <a:r>
              <a:rPr b="0" spc="60" dirty="0">
                <a:latin typeface="Arial"/>
                <a:cs typeface="Arial"/>
              </a:rPr>
              <a:t> </a:t>
            </a:r>
            <a:r>
              <a:rPr spc="-10" dirty="0">
                <a:solidFill>
                  <a:srgbClr val="3333FF"/>
                </a:solidFill>
              </a:rPr>
              <a:t>alteration </a:t>
            </a:r>
            <a:r>
              <a:rPr dirty="0">
                <a:solidFill>
                  <a:srgbClr val="3333FF"/>
                </a:solidFill>
              </a:rPr>
              <a:t>in </a:t>
            </a:r>
            <a:r>
              <a:rPr spc="-160" dirty="0">
                <a:solidFill>
                  <a:srgbClr val="3333FF"/>
                </a:solidFill>
              </a:rPr>
              <a:t>its</a:t>
            </a:r>
            <a:r>
              <a:rPr dirty="0">
                <a:solidFill>
                  <a:srgbClr val="3333FF"/>
                </a:solidFill>
              </a:rPr>
              <a:t> </a:t>
            </a:r>
            <a:r>
              <a:rPr spc="60" dirty="0">
                <a:solidFill>
                  <a:srgbClr val="3333FF"/>
                </a:solidFill>
              </a:rPr>
              <a:t>sequence</a:t>
            </a:r>
            <a:r>
              <a:rPr spc="-5" dirty="0">
                <a:solidFill>
                  <a:srgbClr val="3333FF"/>
                </a:solidFill>
              </a:rPr>
              <a:t> </a:t>
            </a:r>
            <a:r>
              <a:rPr spc="-25" dirty="0">
                <a:solidFill>
                  <a:srgbClr val="3333FF"/>
                </a:solidFill>
              </a:rPr>
              <a:t>will</a:t>
            </a:r>
            <a:r>
              <a:rPr dirty="0">
                <a:solidFill>
                  <a:srgbClr val="3333FF"/>
                </a:solidFill>
              </a:rPr>
              <a:t> not</a:t>
            </a:r>
            <a:r>
              <a:rPr spc="15" dirty="0">
                <a:solidFill>
                  <a:srgbClr val="3333FF"/>
                </a:solidFill>
              </a:rPr>
              <a:t> </a:t>
            </a:r>
            <a:r>
              <a:rPr dirty="0">
                <a:solidFill>
                  <a:srgbClr val="3333FF"/>
                </a:solidFill>
              </a:rPr>
              <a:t>affect the</a:t>
            </a:r>
            <a:r>
              <a:rPr spc="20" dirty="0">
                <a:solidFill>
                  <a:srgbClr val="3333FF"/>
                </a:solidFill>
              </a:rPr>
              <a:t> </a:t>
            </a:r>
            <a:r>
              <a:rPr dirty="0">
                <a:solidFill>
                  <a:srgbClr val="3333FF"/>
                </a:solidFill>
              </a:rPr>
              <a:t>final</a:t>
            </a:r>
            <a:r>
              <a:rPr spc="10" dirty="0">
                <a:solidFill>
                  <a:srgbClr val="3333FF"/>
                </a:solidFill>
              </a:rPr>
              <a:t> </a:t>
            </a:r>
            <a:r>
              <a:rPr spc="-10" dirty="0">
                <a:solidFill>
                  <a:srgbClr val="3333FF"/>
                </a:solidFill>
              </a:rPr>
              <a:t>protein</a:t>
            </a:r>
            <a:r>
              <a:rPr b="0" spc="-10" dirty="0">
                <a:latin typeface="Arial"/>
                <a:cs typeface="Aria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14492" y="265175"/>
            <a:ext cx="6932295" cy="865505"/>
            <a:chOff x="1714492" y="265175"/>
            <a:chExt cx="6932295" cy="865505"/>
          </a:xfrm>
        </p:grpSpPr>
        <p:pic>
          <p:nvPicPr>
            <p:cNvPr id="3" name="object 3"/>
            <p:cNvPicPr/>
            <p:nvPr/>
          </p:nvPicPr>
          <p:blipFill>
            <a:blip r:embed="rId2" cstate="print"/>
            <a:stretch>
              <a:fillRect/>
            </a:stretch>
          </p:blipFill>
          <p:spPr>
            <a:xfrm>
              <a:off x="1714492" y="755654"/>
              <a:ext cx="6931929" cy="374568"/>
            </a:xfrm>
            <a:prstGeom prst="rect">
              <a:avLst/>
            </a:prstGeom>
          </p:spPr>
        </p:pic>
        <p:pic>
          <p:nvPicPr>
            <p:cNvPr id="4" name="object 4"/>
            <p:cNvPicPr/>
            <p:nvPr/>
          </p:nvPicPr>
          <p:blipFill>
            <a:blip r:embed="rId3" cstate="print"/>
            <a:stretch>
              <a:fillRect/>
            </a:stretch>
          </p:blipFill>
          <p:spPr>
            <a:xfrm>
              <a:off x="2462783" y="749782"/>
              <a:ext cx="1256538" cy="342163"/>
            </a:xfrm>
            <a:prstGeom prst="rect">
              <a:avLst/>
            </a:prstGeom>
          </p:spPr>
        </p:pic>
        <p:pic>
          <p:nvPicPr>
            <p:cNvPr id="5" name="object 5"/>
            <p:cNvPicPr/>
            <p:nvPr/>
          </p:nvPicPr>
          <p:blipFill>
            <a:blip r:embed="rId4" cstate="print"/>
            <a:stretch>
              <a:fillRect/>
            </a:stretch>
          </p:blipFill>
          <p:spPr>
            <a:xfrm>
              <a:off x="4117847" y="749782"/>
              <a:ext cx="1259598" cy="342163"/>
            </a:xfrm>
            <a:prstGeom prst="rect">
              <a:avLst/>
            </a:prstGeom>
          </p:spPr>
        </p:pic>
        <p:pic>
          <p:nvPicPr>
            <p:cNvPr id="6" name="object 6"/>
            <p:cNvPicPr/>
            <p:nvPr/>
          </p:nvPicPr>
          <p:blipFill>
            <a:blip r:embed="rId5" cstate="print"/>
            <a:stretch>
              <a:fillRect/>
            </a:stretch>
          </p:blipFill>
          <p:spPr>
            <a:xfrm>
              <a:off x="4794503" y="265175"/>
              <a:ext cx="2445257" cy="528065"/>
            </a:xfrm>
            <a:prstGeom prst="rect">
              <a:avLst/>
            </a:prstGeom>
          </p:spPr>
        </p:pic>
      </p:grpSp>
      <p:sp>
        <p:nvSpPr>
          <p:cNvPr id="7" name="object 7"/>
          <p:cNvSpPr txBox="1"/>
          <p:nvPr/>
        </p:nvSpPr>
        <p:spPr>
          <a:xfrm>
            <a:off x="4957317" y="331978"/>
            <a:ext cx="1903730" cy="270510"/>
          </a:xfrm>
          <a:prstGeom prst="rect">
            <a:avLst/>
          </a:prstGeom>
        </p:spPr>
        <p:txBody>
          <a:bodyPr vert="horz" wrap="square" lIns="0" tIns="13335" rIns="0" bIns="0" rtlCol="0">
            <a:spAutoFit/>
          </a:bodyPr>
          <a:lstStyle/>
          <a:p>
            <a:pPr marL="12700">
              <a:lnSpc>
                <a:spcPct val="100000"/>
              </a:lnSpc>
              <a:spcBef>
                <a:spcPts val="105"/>
              </a:spcBef>
            </a:pPr>
            <a:r>
              <a:rPr sz="1600" b="1" dirty="0">
                <a:solidFill>
                  <a:srgbClr val="FF3300"/>
                </a:solidFill>
                <a:latin typeface="Arial"/>
                <a:cs typeface="Arial"/>
              </a:rPr>
              <a:t>Non-coding</a:t>
            </a:r>
            <a:r>
              <a:rPr sz="1600" b="1" spc="395" dirty="0">
                <a:solidFill>
                  <a:srgbClr val="FF3300"/>
                </a:solidFill>
                <a:latin typeface="Arial"/>
                <a:cs typeface="Arial"/>
              </a:rPr>
              <a:t> </a:t>
            </a:r>
            <a:r>
              <a:rPr sz="1600" b="1" spc="-10" dirty="0">
                <a:solidFill>
                  <a:srgbClr val="FF3300"/>
                </a:solidFill>
                <a:latin typeface="Arial"/>
                <a:cs typeface="Arial"/>
              </a:rPr>
              <a:t>region</a:t>
            </a:r>
            <a:endParaRPr sz="1600">
              <a:latin typeface="Arial"/>
              <a:cs typeface="Arial"/>
            </a:endParaRPr>
          </a:p>
        </p:txBody>
      </p:sp>
      <p:pic>
        <p:nvPicPr>
          <p:cNvPr id="8" name="object 8"/>
          <p:cNvPicPr/>
          <p:nvPr/>
        </p:nvPicPr>
        <p:blipFill>
          <a:blip r:embed="rId6" cstate="print"/>
          <a:stretch>
            <a:fillRect/>
          </a:stretch>
        </p:blipFill>
        <p:spPr>
          <a:xfrm>
            <a:off x="2511551" y="676655"/>
            <a:ext cx="1293114" cy="601218"/>
          </a:xfrm>
          <a:prstGeom prst="rect">
            <a:avLst/>
          </a:prstGeom>
        </p:spPr>
      </p:pic>
      <p:sp>
        <p:nvSpPr>
          <p:cNvPr id="9" name="object 9"/>
          <p:cNvSpPr txBox="1"/>
          <p:nvPr/>
        </p:nvSpPr>
        <p:spPr>
          <a:xfrm>
            <a:off x="2675382" y="744981"/>
            <a:ext cx="669925" cy="270510"/>
          </a:xfrm>
          <a:prstGeom prst="rect">
            <a:avLst/>
          </a:prstGeom>
        </p:spPr>
        <p:txBody>
          <a:bodyPr vert="horz" wrap="square" lIns="0" tIns="13335" rIns="0" bIns="0" rtlCol="0">
            <a:spAutoFit/>
          </a:bodyPr>
          <a:lstStyle/>
          <a:p>
            <a:pPr marL="12700">
              <a:lnSpc>
                <a:spcPct val="100000"/>
              </a:lnSpc>
              <a:spcBef>
                <a:spcPts val="105"/>
              </a:spcBef>
            </a:pPr>
            <a:r>
              <a:rPr sz="1600" b="1" spc="-35" dirty="0">
                <a:solidFill>
                  <a:srgbClr val="FFFF00"/>
                </a:solidFill>
                <a:latin typeface="Arial"/>
                <a:cs typeface="Arial"/>
              </a:rPr>
              <a:t>Exon</a:t>
            </a:r>
            <a:r>
              <a:rPr sz="1600" b="1" spc="-80" dirty="0">
                <a:solidFill>
                  <a:srgbClr val="FFFF00"/>
                </a:solidFill>
                <a:latin typeface="Arial"/>
                <a:cs typeface="Arial"/>
              </a:rPr>
              <a:t> </a:t>
            </a:r>
            <a:r>
              <a:rPr sz="1600" b="1" spc="-50" dirty="0">
                <a:solidFill>
                  <a:srgbClr val="FFFF00"/>
                </a:solidFill>
                <a:latin typeface="Arial"/>
                <a:cs typeface="Arial"/>
              </a:rPr>
              <a:t>1</a:t>
            </a:r>
            <a:endParaRPr sz="1600">
              <a:latin typeface="Arial"/>
              <a:cs typeface="Arial"/>
            </a:endParaRPr>
          </a:p>
        </p:txBody>
      </p:sp>
      <p:pic>
        <p:nvPicPr>
          <p:cNvPr id="10" name="object 10"/>
          <p:cNvPicPr/>
          <p:nvPr/>
        </p:nvPicPr>
        <p:blipFill>
          <a:blip r:embed="rId7" cstate="print"/>
          <a:stretch>
            <a:fillRect/>
          </a:stretch>
        </p:blipFill>
        <p:spPr>
          <a:xfrm>
            <a:off x="4160520" y="691883"/>
            <a:ext cx="1290065" cy="665238"/>
          </a:xfrm>
          <a:prstGeom prst="rect">
            <a:avLst/>
          </a:prstGeom>
        </p:spPr>
      </p:pic>
      <p:sp>
        <p:nvSpPr>
          <p:cNvPr id="11" name="object 11"/>
          <p:cNvSpPr txBox="1"/>
          <p:nvPr/>
        </p:nvSpPr>
        <p:spPr>
          <a:xfrm>
            <a:off x="4322190" y="759332"/>
            <a:ext cx="669925" cy="270510"/>
          </a:xfrm>
          <a:prstGeom prst="rect">
            <a:avLst/>
          </a:prstGeom>
        </p:spPr>
        <p:txBody>
          <a:bodyPr vert="horz" wrap="square" lIns="0" tIns="13335" rIns="0" bIns="0" rtlCol="0">
            <a:spAutoFit/>
          </a:bodyPr>
          <a:lstStyle/>
          <a:p>
            <a:pPr marL="12700">
              <a:lnSpc>
                <a:spcPct val="100000"/>
              </a:lnSpc>
              <a:spcBef>
                <a:spcPts val="105"/>
              </a:spcBef>
            </a:pPr>
            <a:r>
              <a:rPr sz="1600" b="1" spc="-35" dirty="0">
                <a:solidFill>
                  <a:srgbClr val="FFFF00"/>
                </a:solidFill>
                <a:latin typeface="Arial"/>
                <a:cs typeface="Arial"/>
              </a:rPr>
              <a:t>Exon</a:t>
            </a:r>
            <a:r>
              <a:rPr sz="1600" b="1" spc="-80" dirty="0">
                <a:solidFill>
                  <a:srgbClr val="FFFF00"/>
                </a:solidFill>
                <a:latin typeface="Arial"/>
                <a:cs typeface="Arial"/>
              </a:rPr>
              <a:t> </a:t>
            </a:r>
            <a:r>
              <a:rPr sz="1600" b="1" spc="-50" dirty="0">
                <a:solidFill>
                  <a:srgbClr val="FFFF00"/>
                </a:solidFill>
                <a:latin typeface="Arial"/>
                <a:cs typeface="Arial"/>
              </a:rPr>
              <a:t>2</a:t>
            </a:r>
            <a:endParaRPr sz="1600">
              <a:latin typeface="Arial"/>
              <a:cs typeface="Arial"/>
            </a:endParaRPr>
          </a:p>
        </p:txBody>
      </p:sp>
      <p:sp>
        <p:nvSpPr>
          <p:cNvPr id="12" name="object 12"/>
          <p:cNvSpPr txBox="1"/>
          <p:nvPr/>
        </p:nvSpPr>
        <p:spPr>
          <a:xfrm>
            <a:off x="764844" y="789559"/>
            <a:ext cx="690245"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Arial"/>
                <a:cs typeface="Arial"/>
              </a:rPr>
              <a:t>DNA</a:t>
            </a:r>
            <a:endParaRPr sz="2400">
              <a:latin typeface="Arial"/>
              <a:cs typeface="Arial"/>
            </a:endParaRPr>
          </a:p>
        </p:txBody>
      </p:sp>
      <p:grpSp>
        <p:nvGrpSpPr>
          <p:cNvPr id="13" name="object 13"/>
          <p:cNvGrpSpPr/>
          <p:nvPr/>
        </p:nvGrpSpPr>
        <p:grpSpPr>
          <a:xfrm>
            <a:off x="5989320" y="664451"/>
            <a:ext cx="1332865" cy="662305"/>
            <a:chOff x="5989320" y="664451"/>
            <a:chExt cx="1332865" cy="662305"/>
          </a:xfrm>
        </p:grpSpPr>
        <p:pic>
          <p:nvPicPr>
            <p:cNvPr id="14" name="object 14"/>
            <p:cNvPicPr/>
            <p:nvPr/>
          </p:nvPicPr>
          <p:blipFill>
            <a:blip r:embed="rId8" cstate="print"/>
            <a:stretch>
              <a:fillRect/>
            </a:stretch>
          </p:blipFill>
          <p:spPr>
            <a:xfrm>
              <a:off x="5989320" y="749782"/>
              <a:ext cx="1262633" cy="342163"/>
            </a:xfrm>
            <a:prstGeom prst="rect">
              <a:avLst/>
            </a:prstGeom>
          </p:spPr>
        </p:pic>
        <p:pic>
          <p:nvPicPr>
            <p:cNvPr id="15" name="object 15"/>
            <p:cNvPicPr/>
            <p:nvPr/>
          </p:nvPicPr>
          <p:blipFill>
            <a:blip r:embed="rId9" cstate="print"/>
            <a:stretch>
              <a:fillRect/>
            </a:stretch>
          </p:blipFill>
          <p:spPr>
            <a:xfrm>
              <a:off x="6028944" y="664451"/>
              <a:ext cx="1293113" cy="662190"/>
            </a:xfrm>
            <a:prstGeom prst="rect">
              <a:avLst/>
            </a:prstGeom>
          </p:spPr>
        </p:pic>
      </p:grpSp>
      <p:sp>
        <p:nvSpPr>
          <p:cNvPr id="16" name="object 16"/>
          <p:cNvSpPr txBox="1"/>
          <p:nvPr/>
        </p:nvSpPr>
        <p:spPr>
          <a:xfrm>
            <a:off x="6192773" y="730757"/>
            <a:ext cx="669925" cy="270510"/>
          </a:xfrm>
          <a:prstGeom prst="rect">
            <a:avLst/>
          </a:prstGeom>
        </p:spPr>
        <p:txBody>
          <a:bodyPr vert="horz" wrap="square" lIns="0" tIns="13335" rIns="0" bIns="0" rtlCol="0">
            <a:spAutoFit/>
          </a:bodyPr>
          <a:lstStyle/>
          <a:p>
            <a:pPr marL="12700">
              <a:lnSpc>
                <a:spcPct val="100000"/>
              </a:lnSpc>
              <a:spcBef>
                <a:spcPts val="105"/>
              </a:spcBef>
            </a:pPr>
            <a:r>
              <a:rPr sz="1600" b="1" spc="-35" dirty="0">
                <a:solidFill>
                  <a:srgbClr val="FFFF00"/>
                </a:solidFill>
                <a:latin typeface="Arial"/>
                <a:cs typeface="Arial"/>
              </a:rPr>
              <a:t>Exon</a:t>
            </a:r>
            <a:r>
              <a:rPr sz="1600" b="1" spc="-80" dirty="0">
                <a:solidFill>
                  <a:srgbClr val="FFFF00"/>
                </a:solidFill>
                <a:latin typeface="Arial"/>
                <a:cs typeface="Arial"/>
              </a:rPr>
              <a:t> </a:t>
            </a:r>
            <a:r>
              <a:rPr sz="1600" b="1" spc="-50" dirty="0">
                <a:solidFill>
                  <a:srgbClr val="FFFF00"/>
                </a:solidFill>
                <a:latin typeface="Arial"/>
                <a:cs typeface="Arial"/>
              </a:rPr>
              <a:t>3</a:t>
            </a:r>
            <a:endParaRPr sz="1600">
              <a:latin typeface="Arial"/>
              <a:cs typeface="Arial"/>
            </a:endParaRPr>
          </a:p>
        </p:txBody>
      </p:sp>
      <p:grpSp>
        <p:nvGrpSpPr>
          <p:cNvPr id="17" name="object 17"/>
          <p:cNvGrpSpPr/>
          <p:nvPr/>
        </p:nvGrpSpPr>
        <p:grpSpPr>
          <a:xfrm>
            <a:off x="3230879" y="2953499"/>
            <a:ext cx="3371850" cy="1610360"/>
            <a:chOff x="3230879" y="2953499"/>
            <a:chExt cx="3371850" cy="1610360"/>
          </a:xfrm>
        </p:grpSpPr>
        <p:pic>
          <p:nvPicPr>
            <p:cNvPr id="18" name="object 18"/>
            <p:cNvPicPr/>
            <p:nvPr/>
          </p:nvPicPr>
          <p:blipFill>
            <a:blip r:embed="rId10" cstate="print"/>
            <a:stretch>
              <a:fillRect/>
            </a:stretch>
          </p:blipFill>
          <p:spPr>
            <a:xfrm>
              <a:off x="4338727" y="3671259"/>
              <a:ext cx="1153105" cy="892433"/>
            </a:xfrm>
            <a:prstGeom prst="rect">
              <a:avLst/>
            </a:prstGeom>
          </p:spPr>
        </p:pic>
        <p:pic>
          <p:nvPicPr>
            <p:cNvPr id="19" name="object 19"/>
            <p:cNvPicPr/>
            <p:nvPr/>
          </p:nvPicPr>
          <p:blipFill>
            <a:blip r:embed="rId11" cstate="print"/>
            <a:stretch>
              <a:fillRect/>
            </a:stretch>
          </p:blipFill>
          <p:spPr>
            <a:xfrm>
              <a:off x="3279562" y="3044685"/>
              <a:ext cx="1438042" cy="347166"/>
            </a:xfrm>
            <a:prstGeom prst="rect">
              <a:avLst/>
            </a:prstGeom>
          </p:spPr>
        </p:pic>
        <p:pic>
          <p:nvPicPr>
            <p:cNvPr id="20" name="object 20"/>
            <p:cNvPicPr/>
            <p:nvPr/>
          </p:nvPicPr>
          <p:blipFill>
            <a:blip r:embed="rId12" cstate="print"/>
            <a:stretch>
              <a:fillRect/>
            </a:stretch>
          </p:blipFill>
          <p:spPr>
            <a:xfrm>
              <a:off x="4197095" y="3026651"/>
              <a:ext cx="1469898" cy="378726"/>
            </a:xfrm>
            <a:prstGeom prst="rect">
              <a:avLst/>
            </a:prstGeom>
          </p:spPr>
        </p:pic>
        <p:pic>
          <p:nvPicPr>
            <p:cNvPr id="21" name="object 21"/>
            <p:cNvPicPr/>
            <p:nvPr/>
          </p:nvPicPr>
          <p:blipFill>
            <a:blip r:embed="rId13" cstate="print"/>
            <a:stretch>
              <a:fillRect/>
            </a:stretch>
          </p:blipFill>
          <p:spPr>
            <a:xfrm>
              <a:off x="5132831" y="3026651"/>
              <a:ext cx="1469897" cy="378726"/>
            </a:xfrm>
            <a:prstGeom prst="rect">
              <a:avLst/>
            </a:prstGeom>
          </p:spPr>
        </p:pic>
        <p:pic>
          <p:nvPicPr>
            <p:cNvPr id="22" name="object 22"/>
            <p:cNvPicPr/>
            <p:nvPr/>
          </p:nvPicPr>
          <p:blipFill>
            <a:blip r:embed="rId14" cstate="print"/>
            <a:stretch>
              <a:fillRect/>
            </a:stretch>
          </p:blipFill>
          <p:spPr>
            <a:xfrm>
              <a:off x="3230879" y="2953499"/>
              <a:ext cx="1500378" cy="671334"/>
            </a:xfrm>
            <a:prstGeom prst="rect">
              <a:avLst/>
            </a:prstGeom>
          </p:spPr>
        </p:pic>
      </p:grpSp>
      <p:sp>
        <p:nvSpPr>
          <p:cNvPr id="23" name="object 23"/>
          <p:cNvSpPr txBox="1"/>
          <p:nvPr/>
        </p:nvSpPr>
        <p:spPr>
          <a:xfrm>
            <a:off x="3393185" y="3022473"/>
            <a:ext cx="669925" cy="270510"/>
          </a:xfrm>
          <a:prstGeom prst="rect">
            <a:avLst/>
          </a:prstGeom>
        </p:spPr>
        <p:txBody>
          <a:bodyPr vert="horz" wrap="square" lIns="0" tIns="13335" rIns="0" bIns="0" rtlCol="0">
            <a:spAutoFit/>
          </a:bodyPr>
          <a:lstStyle/>
          <a:p>
            <a:pPr marL="12700">
              <a:lnSpc>
                <a:spcPct val="100000"/>
              </a:lnSpc>
              <a:spcBef>
                <a:spcPts val="105"/>
              </a:spcBef>
            </a:pPr>
            <a:r>
              <a:rPr sz="1600" b="1" spc="-35" dirty="0">
                <a:solidFill>
                  <a:srgbClr val="FFFF00"/>
                </a:solidFill>
                <a:latin typeface="Arial"/>
                <a:cs typeface="Arial"/>
              </a:rPr>
              <a:t>Exon</a:t>
            </a:r>
            <a:r>
              <a:rPr sz="1600" b="1" spc="-80" dirty="0">
                <a:solidFill>
                  <a:srgbClr val="FFFF00"/>
                </a:solidFill>
                <a:latin typeface="Arial"/>
                <a:cs typeface="Arial"/>
              </a:rPr>
              <a:t> </a:t>
            </a:r>
            <a:r>
              <a:rPr sz="1600" b="1" spc="-50" dirty="0">
                <a:solidFill>
                  <a:srgbClr val="FFFF00"/>
                </a:solidFill>
                <a:latin typeface="Arial"/>
                <a:cs typeface="Arial"/>
              </a:rPr>
              <a:t>1</a:t>
            </a:r>
            <a:endParaRPr sz="1600">
              <a:latin typeface="Arial"/>
              <a:cs typeface="Arial"/>
            </a:endParaRPr>
          </a:p>
        </p:txBody>
      </p:sp>
      <p:pic>
        <p:nvPicPr>
          <p:cNvPr id="24" name="object 24"/>
          <p:cNvPicPr/>
          <p:nvPr/>
        </p:nvPicPr>
        <p:blipFill>
          <a:blip r:embed="rId15" cstate="print"/>
          <a:stretch>
            <a:fillRect/>
          </a:stretch>
        </p:blipFill>
        <p:spPr>
          <a:xfrm>
            <a:off x="4166615" y="2953511"/>
            <a:ext cx="1500377" cy="747521"/>
          </a:xfrm>
          <a:prstGeom prst="rect">
            <a:avLst/>
          </a:prstGeom>
        </p:spPr>
      </p:pic>
      <p:sp>
        <p:nvSpPr>
          <p:cNvPr id="25" name="object 25"/>
          <p:cNvSpPr txBox="1"/>
          <p:nvPr/>
        </p:nvSpPr>
        <p:spPr>
          <a:xfrm>
            <a:off x="4328286" y="3022473"/>
            <a:ext cx="671195" cy="270510"/>
          </a:xfrm>
          <a:prstGeom prst="rect">
            <a:avLst/>
          </a:prstGeom>
        </p:spPr>
        <p:txBody>
          <a:bodyPr vert="horz" wrap="square" lIns="0" tIns="13335" rIns="0" bIns="0" rtlCol="0">
            <a:spAutoFit/>
          </a:bodyPr>
          <a:lstStyle/>
          <a:p>
            <a:pPr marL="12700">
              <a:lnSpc>
                <a:spcPct val="100000"/>
              </a:lnSpc>
              <a:spcBef>
                <a:spcPts val="105"/>
              </a:spcBef>
            </a:pPr>
            <a:r>
              <a:rPr sz="1600" b="1" spc="-40" dirty="0">
                <a:solidFill>
                  <a:srgbClr val="FFFF00"/>
                </a:solidFill>
                <a:latin typeface="Arial"/>
                <a:cs typeface="Arial"/>
              </a:rPr>
              <a:t>Exon</a:t>
            </a:r>
            <a:r>
              <a:rPr sz="1600" b="1" spc="-45" dirty="0">
                <a:solidFill>
                  <a:srgbClr val="FFFF00"/>
                </a:solidFill>
                <a:latin typeface="Arial"/>
                <a:cs typeface="Arial"/>
              </a:rPr>
              <a:t> </a:t>
            </a:r>
            <a:r>
              <a:rPr sz="1600" b="1" spc="-50" dirty="0">
                <a:solidFill>
                  <a:srgbClr val="FFFF00"/>
                </a:solidFill>
                <a:latin typeface="Arial"/>
                <a:cs typeface="Arial"/>
              </a:rPr>
              <a:t>2</a:t>
            </a:r>
            <a:endParaRPr sz="1600">
              <a:latin typeface="Arial"/>
              <a:cs typeface="Arial"/>
            </a:endParaRPr>
          </a:p>
        </p:txBody>
      </p:sp>
      <p:pic>
        <p:nvPicPr>
          <p:cNvPr id="26" name="object 26"/>
          <p:cNvPicPr/>
          <p:nvPr/>
        </p:nvPicPr>
        <p:blipFill>
          <a:blip r:embed="rId16" cstate="print"/>
          <a:stretch>
            <a:fillRect/>
          </a:stretch>
        </p:blipFill>
        <p:spPr>
          <a:xfrm>
            <a:off x="5099303" y="2941307"/>
            <a:ext cx="1503426" cy="744486"/>
          </a:xfrm>
          <a:prstGeom prst="rect">
            <a:avLst/>
          </a:prstGeom>
        </p:spPr>
      </p:pic>
      <p:sp>
        <p:nvSpPr>
          <p:cNvPr id="27" name="object 27"/>
          <p:cNvSpPr txBox="1"/>
          <p:nvPr/>
        </p:nvSpPr>
        <p:spPr>
          <a:xfrm>
            <a:off x="5263641" y="3008122"/>
            <a:ext cx="669925" cy="270510"/>
          </a:xfrm>
          <a:prstGeom prst="rect">
            <a:avLst/>
          </a:prstGeom>
        </p:spPr>
        <p:txBody>
          <a:bodyPr vert="horz" wrap="square" lIns="0" tIns="13335" rIns="0" bIns="0" rtlCol="0">
            <a:spAutoFit/>
          </a:bodyPr>
          <a:lstStyle/>
          <a:p>
            <a:pPr marL="12700">
              <a:lnSpc>
                <a:spcPct val="100000"/>
              </a:lnSpc>
              <a:spcBef>
                <a:spcPts val="105"/>
              </a:spcBef>
            </a:pPr>
            <a:r>
              <a:rPr sz="1600" b="1" spc="-35" dirty="0">
                <a:solidFill>
                  <a:srgbClr val="FFFF00"/>
                </a:solidFill>
                <a:latin typeface="Arial"/>
                <a:cs typeface="Arial"/>
              </a:rPr>
              <a:t>Exon</a:t>
            </a:r>
            <a:r>
              <a:rPr sz="1600" b="1" spc="-80" dirty="0">
                <a:solidFill>
                  <a:srgbClr val="FFFF00"/>
                </a:solidFill>
                <a:latin typeface="Arial"/>
                <a:cs typeface="Arial"/>
              </a:rPr>
              <a:t> </a:t>
            </a:r>
            <a:r>
              <a:rPr sz="1600" b="1" spc="-50" dirty="0">
                <a:solidFill>
                  <a:srgbClr val="FFFF00"/>
                </a:solidFill>
                <a:latin typeface="Arial"/>
                <a:cs typeface="Arial"/>
              </a:rPr>
              <a:t>3</a:t>
            </a:r>
            <a:endParaRPr sz="1600">
              <a:latin typeface="Arial"/>
              <a:cs typeface="Arial"/>
            </a:endParaRPr>
          </a:p>
        </p:txBody>
      </p:sp>
      <p:grpSp>
        <p:nvGrpSpPr>
          <p:cNvPr id="28" name="object 28"/>
          <p:cNvGrpSpPr/>
          <p:nvPr/>
        </p:nvGrpSpPr>
        <p:grpSpPr>
          <a:xfrm>
            <a:off x="4373879" y="1662548"/>
            <a:ext cx="1583055" cy="892810"/>
            <a:chOff x="4373879" y="1662548"/>
            <a:chExt cx="1583055" cy="892810"/>
          </a:xfrm>
        </p:grpSpPr>
        <p:pic>
          <p:nvPicPr>
            <p:cNvPr id="29" name="object 29"/>
            <p:cNvPicPr/>
            <p:nvPr/>
          </p:nvPicPr>
          <p:blipFill>
            <a:blip r:embed="rId17" cstate="print"/>
            <a:stretch>
              <a:fillRect/>
            </a:stretch>
          </p:blipFill>
          <p:spPr>
            <a:xfrm>
              <a:off x="4399648" y="1662548"/>
              <a:ext cx="1156232" cy="892601"/>
            </a:xfrm>
            <a:prstGeom prst="rect">
              <a:avLst/>
            </a:prstGeom>
          </p:spPr>
        </p:pic>
        <p:pic>
          <p:nvPicPr>
            <p:cNvPr id="30" name="object 30"/>
            <p:cNvPicPr/>
            <p:nvPr/>
          </p:nvPicPr>
          <p:blipFill>
            <a:blip r:embed="rId18" cstate="print"/>
            <a:stretch>
              <a:fillRect/>
            </a:stretch>
          </p:blipFill>
          <p:spPr>
            <a:xfrm>
              <a:off x="4373879" y="1740395"/>
              <a:ext cx="1582674" cy="579894"/>
            </a:xfrm>
            <a:prstGeom prst="rect">
              <a:avLst/>
            </a:prstGeom>
          </p:spPr>
        </p:pic>
      </p:grpSp>
      <p:grpSp>
        <p:nvGrpSpPr>
          <p:cNvPr id="31" name="object 31"/>
          <p:cNvGrpSpPr/>
          <p:nvPr/>
        </p:nvGrpSpPr>
        <p:grpSpPr>
          <a:xfrm>
            <a:off x="2767520" y="4852034"/>
            <a:ext cx="4402455" cy="1012825"/>
            <a:chOff x="2767520" y="4852034"/>
            <a:chExt cx="4402455" cy="1012825"/>
          </a:xfrm>
        </p:grpSpPr>
        <p:sp>
          <p:nvSpPr>
            <p:cNvPr id="32" name="object 32"/>
            <p:cNvSpPr/>
            <p:nvPr/>
          </p:nvSpPr>
          <p:spPr>
            <a:xfrm>
              <a:off x="2810636" y="5052567"/>
              <a:ext cx="4359275" cy="514350"/>
            </a:xfrm>
            <a:custGeom>
              <a:avLst/>
              <a:gdLst/>
              <a:ahLst/>
              <a:cxnLst/>
              <a:rect l="l" t="t" r="r" b="b"/>
              <a:pathLst>
                <a:path w="4359275" h="514350">
                  <a:moveTo>
                    <a:pt x="2252756" y="168909"/>
                  </a:moveTo>
                  <a:lnTo>
                    <a:pt x="1907793" y="168909"/>
                  </a:lnTo>
                  <a:lnTo>
                    <a:pt x="1951863" y="171449"/>
                  </a:lnTo>
                  <a:lnTo>
                    <a:pt x="2053971" y="179069"/>
                  </a:lnTo>
                  <a:lnTo>
                    <a:pt x="2104136" y="185419"/>
                  </a:lnTo>
                  <a:lnTo>
                    <a:pt x="2141220" y="195579"/>
                  </a:lnTo>
                  <a:lnTo>
                    <a:pt x="2179066" y="215899"/>
                  </a:lnTo>
                  <a:lnTo>
                    <a:pt x="2217801" y="241299"/>
                  </a:lnTo>
                  <a:lnTo>
                    <a:pt x="2235835" y="253999"/>
                  </a:lnTo>
                  <a:lnTo>
                    <a:pt x="2254504" y="265429"/>
                  </a:lnTo>
                  <a:lnTo>
                    <a:pt x="2269363" y="274319"/>
                  </a:lnTo>
                  <a:lnTo>
                    <a:pt x="2286889" y="281939"/>
                  </a:lnTo>
                  <a:lnTo>
                    <a:pt x="2318892" y="290829"/>
                  </a:lnTo>
                  <a:lnTo>
                    <a:pt x="2350770" y="298449"/>
                  </a:lnTo>
                  <a:lnTo>
                    <a:pt x="2375408" y="304799"/>
                  </a:lnTo>
                  <a:lnTo>
                    <a:pt x="2417953" y="332739"/>
                  </a:lnTo>
                  <a:lnTo>
                    <a:pt x="2431541" y="344169"/>
                  </a:lnTo>
                  <a:lnTo>
                    <a:pt x="2446528" y="355599"/>
                  </a:lnTo>
                  <a:lnTo>
                    <a:pt x="2464816" y="365759"/>
                  </a:lnTo>
                  <a:lnTo>
                    <a:pt x="2466848" y="367029"/>
                  </a:lnTo>
                  <a:lnTo>
                    <a:pt x="2469134" y="368299"/>
                  </a:lnTo>
                  <a:lnTo>
                    <a:pt x="2471420" y="368299"/>
                  </a:lnTo>
                  <a:lnTo>
                    <a:pt x="2487041" y="373379"/>
                  </a:lnTo>
                  <a:lnTo>
                    <a:pt x="2522601" y="382269"/>
                  </a:lnTo>
                  <a:lnTo>
                    <a:pt x="2556255" y="389889"/>
                  </a:lnTo>
                  <a:lnTo>
                    <a:pt x="2624201" y="403859"/>
                  </a:lnTo>
                  <a:lnTo>
                    <a:pt x="2656966" y="411479"/>
                  </a:lnTo>
                  <a:lnTo>
                    <a:pt x="2688843" y="420369"/>
                  </a:lnTo>
                  <a:lnTo>
                    <a:pt x="2718180" y="430529"/>
                  </a:lnTo>
                  <a:lnTo>
                    <a:pt x="2745232" y="441959"/>
                  </a:lnTo>
                  <a:lnTo>
                    <a:pt x="2773172" y="455929"/>
                  </a:lnTo>
                  <a:lnTo>
                    <a:pt x="2786253" y="461009"/>
                  </a:lnTo>
                  <a:lnTo>
                    <a:pt x="2842895" y="485139"/>
                  </a:lnTo>
                  <a:lnTo>
                    <a:pt x="2892043" y="500379"/>
                  </a:lnTo>
                  <a:lnTo>
                    <a:pt x="2957829" y="514349"/>
                  </a:lnTo>
                  <a:lnTo>
                    <a:pt x="2968752" y="514349"/>
                  </a:lnTo>
                  <a:lnTo>
                    <a:pt x="2994660" y="513079"/>
                  </a:lnTo>
                  <a:lnTo>
                    <a:pt x="3065272" y="505459"/>
                  </a:lnTo>
                  <a:lnTo>
                    <a:pt x="3145916" y="495299"/>
                  </a:lnTo>
                  <a:lnTo>
                    <a:pt x="3223641" y="480059"/>
                  </a:lnTo>
                  <a:lnTo>
                    <a:pt x="3264916" y="472439"/>
                  </a:lnTo>
                  <a:lnTo>
                    <a:pt x="3309620" y="462279"/>
                  </a:lnTo>
                  <a:lnTo>
                    <a:pt x="3350133" y="438149"/>
                  </a:lnTo>
                  <a:lnTo>
                    <a:pt x="3353906" y="435609"/>
                  </a:lnTo>
                  <a:lnTo>
                    <a:pt x="2967863" y="435609"/>
                  </a:lnTo>
                  <a:lnTo>
                    <a:pt x="2954909" y="433069"/>
                  </a:lnTo>
                  <a:lnTo>
                    <a:pt x="2924555" y="425449"/>
                  </a:lnTo>
                  <a:lnTo>
                    <a:pt x="2912617" y="422909"/>
                  </a:lnTo>
                  <a:lnTo>
                    <a:pt x="2890774" y="417829"/>
                  </a:lnTo>
                  <a:lnTo>
                    <a:pt x="2871089" y="411479"/>
                  </a:lnTo>
                  <a:lnTo>
                    <a:pt x="2831084" y="394969"/>
                  </a:lnTo>
                  <a:lnTo>
                    <a:pt x="2819527" y="389889"/>
                  </a:lnTo>
                  <a:lnTo>
                    <a:pt x="2807080" y="383539"/>
                  </a:lnTo>
                  <a:lnTo>
                    <a:pt x="2775966" y="369569"/>
                  </a:lnTo>
                  <a:lnTo>
                    <a:pt x="2710053" y="344169"/>
                  </a:lnTo>
                  <a:lnTo>
                    <a:pt x="2640965" y="326389"/>
                  </a:lnTo>
                  <a:lnTo>
                    <a:pt x="2572512" y="311149"/>
                  </a:lnTo>
                  <a:lnTo>
                    <a:pt x="2540254" y="304799"/>
                  </a:lnTo>
                  <a:lnTo>
                    <a:pt x="2512567" y="298449"/>
                  </a:lnTo>
                  <a:lnTo>
                    <a:pt x="2499867" y="294639"/>
                  </a:lnTo>
                  <a:lnTo>
                    <a:pt x="2493264" y="290829"/>
                  </a:lnTo>
                  <a:lnTo>
                    <a:pt x="2481579" y="283209"/>
                  </a:lnTo>
                  <a:lnTo>
                    <a:pt x="2468879" y="271779"/>
                  </a:lnTo>
                  <a:lnTo>
                    <a:pt x="2437891" y="247649"/>
                  </a:lnTo>
                  <a:lnTo>
                    <a:pt x="2424049" y="240029"/>
                  </a:lnTo>
                  <a:lnTo>
                    <a:pt x="2422271" y="238759"/>
                  </a:lnTo>
                  <a:lnTo>
                    <a:pt x="2420366" y="237489"/>
                  </a:lnTo>
                  <a:lnTo>
                    <a:pt x="2418334" y="236219"/>
                  </a:lnTo>
                  <a:lnTo>
                    <a:pt x="2403093" y="229869"/>
                  </a:lnTo>
                  <a:lnTo>
                    <a:pt x="2401316" y="229869"/>
                  </a:lnTo>
                  <a:lnTo>
                    <a:pt x="2397760" y="228599"/>
                  </a:lnTo>
                  <a:lnTo>
                    <a:pt x="2368041" y="220979"/>
                  </a:lnTo>
                  <a:lnTo>
                    <a:pt x="2341626" y="214629"/>
                  </a:lnTo>
                  <a:lnTo>
                    <a:pt x="2317241" y="208279"/>
                  </a:lnTo>
                  <a:lnTo>
                    <a:pt x="2308098" y="204469"/>
                  </a:lnTo>
                  <a:lnTo>
                    <a:pt x="2297811" y="199389"/>
                  </a:lnTo>
                  <a:lnTo>
                    <a:pt x="2280666" y="187959"/>
                  </a:lnTo>
                  <a:lnTo>
                    <a:pt x="2260980" y="173989"/>
                  </a:lnTo>
                  <a:lnTo>
                    <a:pt x="2252756" y="168909"/>
                  </a:lnTo>
                  <a:close/>
                </a:path>
                <a:path w="4359275" h="514350">
                  <a:moveTo>
                    <a:pt x="43942" y="77469"/>
                  </a:moveTo>
                  <a:lnTo>
                    <a:pt x="0" y="143509"/>
                  </a:lnTo>
                  <a:lnTo>
                    <a:pt x="19050" y="156209"/>
                  </a:lnTo>
                  <a:lnTo>
                    <a:pt x="38988" y="168909"/>
                  </a:lnTo>
                  <a:lnTo>
                    <a:pt x="56514" y="181609"/>
                  </a:lnTo>
                  <a:lnTo>
                    <a:pt x="68199" y="190499"/>
                  </a:lnTo>
                  <a:lnTo>
                    <a:pt x="73913" y="198119"/>
                  </a:lnTo>
                  <a:lnTo>
                    <a:pt x="80390" y="209549"/>
                  </a:lnTo>
                  <a:lnTo>
                    <a:pt x="88900" y="223519"/>
                  </a:lnTo>
                  <a:lnTo>
                    <a:pt x="96774" y="233679"/>
                  </a:lnTo>
                  <a:lnTo>
                    <a:pt x="97917" y="236219"/>
                  </a:lnTo>
                  <a:lnTo>
                    <a:pt x="99313" y="237489"/>
                  </a:lnTo>
                  <a:lnTo>
                    <a:pt x="100837" y="238759"/>
                  </a:lnTo>
                  <a:lnTo>
                    <a:pt x="106680" y="243839"/>
                  </a:lnTo>
                  <a:lnTo>
                    <a:pt x="142367" y="271779"/>
                  </a:lnTo>
                  <a:lnTo>
                    <a:pt x="177292" y="293369"/>
                  </a:lnTo>
                  <a:lnTo>
                    <a:pt x="212979" y="313689"/>
                  </a:lnTo>
                  <a:lnTo>
                    <a:pt x="249174" y="328929"/>
                  </a:lnTo>
                  <a:lnTo>
                    <a:pt x="286131" y="342899"/>
                  </a:lnTo>
                  <a:lnTo>
                    <a:pt x="363219" y="365759"/>
                  </a:lnTo>
                  <a:lnTo>
                    <a:pt x="403987" y="374649"/>
                  </a:lnTo>
                  <a:lnTo>
                    <a:pt x="468375" y="391159"/>
                  </a:lnTo>
                  <a:lnTo>
                    <a:pt x="533400" y="408939"/>
                  </a:lnTo>
                  <a:lnTo>
                    <a:pt x="565403" y="419099"/>
                  </a:lnTo>
                  <a:lnTo>
                    <a:pt x="583691" y="424179"/>
                  </a:lnTo>
                  <a:lnTo>
                    <a:pt x="635762" y="440689"/>
                  </a:lnTo>
                  <a:lnTo>
                    <a:pt x="640714" y="441959"/>
                  </a:lnTo>
                  <a:lnTo>
                    <a:pt x="640334" y="441959"/>
                  </a:lnTo>
                  <a:lnTo>
                    <a:pt x="645795" y="444499"/>
                  </a:lnTo>
                  <a:lnTo>
                    <a:pt x="651128" y="445769"/>
                  </a:lnTo>
                  <a:lnTo>
                    <a:pt x="656589" y="445769"/>
                  </a:lnTo>
                  <a:lnTo>
                    <a:pt x="662051" y="444499"/>
                  </a:lnTo>
                  <a:lnTo>
                    <a:pt x="718058" y="435609"/>
                  </a:lnTo>
                  <a:lnTo>
                    <a:pt x="745489" y="430529"/>
                  </a:lnTo>
                  <a:lnTo>
                    <a:pt x="830834" y="422909"/>
                  </a:lnTo>
                  <a:lnTo>
                    <a:pt x="890651" y="420369"/>
                  </a:lnTo>
                  <a:lnTo>
                    <a:pt x="951357" y="416559"/>
                  </a:lnTo>
                  <a:lnTo>
                    <a:pt x="1013078" y="410209"/>
                  </a:lnTo>
                  <a:lnTo>
                    <a:pt x="1051433" y="403859"/>
                  </a:lnTo>
                  <a:lnTo>
                    <a:pt x="1118742" y="382269"/>
                  </a:lnTo>
                  <a:lnTo>
                    <a:pt x="1149858" y="374649"/>
                  </a:lnTo>
                  <a:lnTo>
                    <a:pt x="1195831" y="364489"/>
                  </a:lnTo>
                  <a:lnTo>
                    <a:pt x="658367" y="364489"/>
                  </a:lnTo>
                  <a:lnTo>
                    <a:pt x="655065" y="363219"/>
                  </a:lnTo>
                  <a:lnTo>
                    <a:pt x="625475" y="354329"/>
                  </a:lnTo>
                  <a:lnTo>
                    <a:pt x="607060" y="349249"/>
                  </a:lnTo>
                  <a:lnTo>
                    <a:pt x="554101" y="332739"/>
                  </a:lnTo>
                  <a:lnTo>
                    <a:pt x="422529" y="297179"/>
                  </a:lnTo>
                  <a:lnTo>
                    <a:pt x="383667" y="288289"/>
                  </a:lnTo>
                  <a:lnTo>
                    <a:pt x="347344" y="279399"/>
                  </a:lnTo>
                  <a:lnTo>
                    <a:pt x="281305" y="256539"/>
                  </a:lnTo>
                  <a:lnTo>
                    <a:pt x="220218" y="227329"/>
                  </a:lnTo>
                  <a:lnTo>
                    <a:pt x="160908" y="185419"/>
                  </a:lnTo>
                  <a:lnTo>
                    <a:pt x="159004" y="185419"/>
                  </a:lnTo>
                  <a:lnTo>
                    <a:pt x="156718" y="182879"/>
                  </a:lnTo>
                  <a:lnTo>
                    <a:pt x="157861" y="182879"/>
                  </a:lnTo>
                  <a:lnTo>
                    <a:pt x="156337" y="181609"/>
                  </a:lnTo>
                  <a:lnTo>
                    <a:pt x="149098" y="170179"/>
                  </a:lnTo>
                  <a:lnTo>
                    <a:pt x="140081" y="153669"/>
                  </a:lnTo>
                  <a:lnTo>
                    <a:pt x="138937" y="152399"/>
                  </a:lnTo>
                  <a:lnTo>
                    <a:pt x="137668" y="151129"/>
                  </a:lnTo>
                  <a:lnTo>
                    <a:pt x="127635" y="138429"/>
                  </a:lnTo>
                  <a:lnTo>
                    <a:pt x="125856" y="135889"/>
                  </a:lnTo>
                  <a:lnTo>
                    <a:pt x="123951" y="134619"/>
                  </a:lnTo>
                  <a:lnTo>
                    <a:pt x="121793" y="132079"/>
                  </a:lnTo>
                  <a:lnTo>
                    <a:pt x="101345" y="115569"/>
                  </a:lnTo>
                  <a:lnTo>
                    <a:pt x="81533" y="102869"/>
                  </a:lnTo>
                  <a:lnTo>
                    <a:pt x="62992" y="90169"/>
                  </a:lnTo>
                  <a:lnTo>
                    <a:pt x="43942" y="77469"/>
                  </a:lnTo>
                  <a:close/>
                </a:path>
                <a:path w="4359275" h="514350">
                  <a:moveTo>
                    <a:pt x="3846576" y="0"/>
                  </a:moveTo>
                  <a:lnTo>
                    <a:pt x="3840098" y="0"/>
                  </a:lnTo>
                  <a:lnTo>
                    <a:pt x="3818636" y="2539"/>
                  </a:lnTo>
                  <a:lnTo>
                    <a:pt x="3812286" y="2539"/>
                  </a:lnTo>
                  <a:lnTo>
                    <a:pt x="3768724" y="29209"/>
                  </a:lnTo>
                  <a:lnTo>
                    <a:pt x="3749802" y="53339"/>
                  </a:lnTo>
                  <a:lnTo>
                    <a:pt x="3743960" y="59689"/>
                  </a:lnTo>
                  <a:lnTo>
                    <a:pt x="3704082" y="76199"/>
                  </a:lnTo>
                  <a:lnTo>
                    <a:pt x="3666743" y="101599"/>
                  </a:lnTo>
                  <a:lnTo>
                    <a:pt x="3623564" y="149859"/>
                  </a:lnTo>
                  <a:lnTo>
                    <a:pt x="3609213" y="167639"/>
                  </a:lnTo>
                  <a:lnTo>
                    <a:pt x="3600958" y="176529"/>
                  </a:lnTo>
                  <a:lnTo>
                    <a:pt x="3580003" y="195579"/>
                  </a:lnTo>
                  <a:lnTo>
                    <a:pt x="3571240" y="203199"/>
                  </a:lnTo>
                  <a:lnTo>
                    <a:pt x="3570351" y="204469"/>
                  </a:lnTo>
                  <a:lnTo>
                    <a:pt x="3558666" y="204469"/>
                  </a:lnTo>
                  <a:lnTo>
                    <a:pt x="3548062" y="207009"/>
                  </a:lnTo>
                  <a:lnTo>
                    <a:pt x="3538696" y="213359"/>
                  </a:lnTo>
                  <a:lnTo>
                    <a:pt x="3531235" y="222249"/>
                  </a:lnTo>
                  <a:lnTo>
                    <a:pt x="3530218" y="224789"/>
                  </a:lnTo>
                  <a:lnTo>
                    <a:pt x="3526536" y="229869"/>
                  </a:lnTo>
                  <a:lnTo>
                    <a:pt x="3523741" y="233679"/>
                  </a:lnTo>
                  <a:lnTo>
                    <a:pt x="3519297" y="240029"/>
                  </a:lnTo>
                  <a:lnTo>
                    <a:pt x="3514343" y="247649"/>
                  </a:lnTo>
                  <a:lnTo>
                    <a:pt x="3508375" y="256539"/>
                  </a:lnTo>
                  <a:lnTo>
                    <a:pt x="3500628" y="266699"/>
                  </a:lnTo>
                  <a:lnTo>
                    <a:pt x="3499866" y="267969"/>
                  </a:lnTo>
                  <a:lnTo>
                    <a:pt x="3490722" y="270509"/>
                  </a:lnTo>
                  <a:lnTo>
                    <a:pt x="3483355" y="273049"/>
                  </a:lnTo>
                  <a:lnTo>
                    <a:pt x="3475736" y="275589"/>
                  </a:lnTo>
                  <a:lnTo>
                    <a:pt x="3470783" y="276859"/>
                  </a:lnTo>
                  <a:lnTo>
                    <a:pt x="3457066" y="280669"/>
                  </a:lnTo>
                  <a:lnTo>
                    <a:pt x="3428111" y="312419"/>
                  </a:lnTo>
                  <a:lnTo>
                    <a:pt x="3428111" y="313689"/>
                  </a:lnTo>
                  <a:lnTo>
                    <a:pt x="3422015" y="317499"/>
                  </a:lnTo>
                  <a:lnTo>
                    <a:pt x="3413252" y="323849"/>
                  </a:lnTo>
                  <a:lnTo>
                    <a:pt x="3395979" y="335279"/>
                  </a:lnTo>
                  <a:lnTo>
                    <a:pt x="3386454" y="339089"/>
                  </a:lnTo>
                  <a:lnTo>
                    <a:pt x="3376676" y="341629"/>
                  </a:lnTo>
                  <a:lnTo>
                    <a:pt x="3344291" y="350519"/>
                  </a:lnTo>
                  <a:lnTo>
                    <a:pt x="3342004" y="351789"/>
                  </a:lnTo>
                  <a:lnTo>
                    <a:pt x="3339846" y="353059"/>
                  </a:lnTo>
                  <a:lnTo>
                    <a:pt x="3337814" y="353059"/>
                  </a:lnTo>
                  <a:lnTo>
                    <a:pt x="3306445" y="372109"/>
                  </a:lnTo>
                  <a:lnTo>
                    <a:pt x="3284982" y="386079"/>
                  </a:lnTo>
                  <a:lnTo>
                    <a:pt x="3269234" y="389889"/>
                  </a:lnTo>
                  <a:lnTo>
                    <a:pt x="3248405" y="393699"/>
                  </a:lnTo>
                  <a:lnTo>
                    <a:pt x="3208528" y="402589"/>
                  </a:lnTo>
                  <a:lnTo>
                    <a:pt x="3171063" y="410209"/>
                  </a:lnTo>
                  <a:lnTo>
                    <a:pt x="3134614" y="416559"/>
                  </a:lnTo>
                  <a:lnTo>
                    <a:pt x="3097022" y="421639"/>
                  </a:lnTo>
                  <a:lnTo>
                    <a:pt x="3035300" y="429259"/>
                  </a:lnTo>
                  <a:lnTo>
                    <a:pt x="3012186" y="430529"/>
                  </a:lnTo>
                  <a:lnTo>
                    <a:pt x="2988310" y="433069"/>
                  </a:lnTo>
                  <a:lnTo>
                    <a:pt x="2967863" y="435609"/>
                  </a:lnTo>
                  <a:lnTo>
                    <a:pt x="3353906" y="435609"/>
                  </a:lnTo>
                  <a:lnTo>
                    <a:pt x="3363341" y="429259"/>
                  </a:lnTo>
                  <a:lnTo>
                    <a:pt x="3372230" y="425449"/>
                  </a:lnTo>
                  <a:lnTo>
                    <a:pt x="3383026" y="421639"/>
                  </a:lnTo>
                  <a:lnTo>
                    <a:pt x="3393821" y="419099"/>
                  </a:lnTo>
                  <a:lnTo>
                    <a:pt x="3408807" y="415289"/>
                  </a:lnTo>
                  <a:lnTo>
                    <a:pt x="3411347" y="415289"/>
                  </a:lnTo>
                  <a:lnTo>
                    <a:pt x="3413887" y="414019"/>
                  </a:lnTo>
                  <a:lnTo>
                    <a:pt x="3416173" y="412749"/>
                  </a:lnTo>
                  <a:lnTo>
                    <a:pt x="3429380" y="406399"/>
                  </a:lnTo>
                  <a:lnTo>
                    <a:pt x="3445891" y="397509"/>
                  </a:lnTo>
                  <a:lnTo>
                    <a:pt x="3457448" y="389889"/>
                  </a:lnTo>
                  <a:lnTo>
                    <a:pt x="3466591" y="383539"/>
                  </a:lnTo>
                  <a:lnTo>
                    <a:pt x="3474720" y="377189"/>
                  </a:lnTo>
                  <a:lnTo>
                    <a:pt x="3482213" y="372109"/>
                  </a:lnTo>
                  <a:lnTo>
                    <a:pt x="3488816" y="365759"/>
                  </a:lnTo>
                  <a:lnTo>
                    <a:pt x="3497072" y="359409"/>
                  </a:lnTo>
                  <a:lnTo>
                    <a:pt x="3499104" y="356869"/>
                  </a:lnTo>
                  <a:lnTo>
                    <a:pt x="3501009" y="354329"/>
                  </a:lnTo>
                  <a:lnTo>
                    <a:pt x="3502660" y="353059"/>
                  </a:lnTo>
                  <a:lnTo>
                    <a:pt x="3504818" y="349249"/>
                  </a:lnTo>
                  <a:lnTo>
                    <a:pt x="3505454" y="349249"/>
                  </a:lnTo>
                  <a:lnTo>
                    <a:pt x="3514852" y="346709"/>
                  </a:lnTo>
                  <a:lnTo>
                    <a:pt x="3524377" y="342899"/>
                  </a:lnTo>
                  <a:lnTo>
                    <a:pt x="3536315" y="339089"/>
                  </a:lnTo>
                  <a:lnTo>
                    <a:pt x="3565525" y="312419"/>
                  </a:lnTo>
                  <a:lnTo>
                    <a:pt x="3572637" y="302259"/>
                  </a:lnTo>
                  <a:lnTo>
                    <a:pt x="3577590" y="295909"/>
                  </a:lnTo>
                  <a:lnTo>
                    <a:pt x="3582289" y="293369"/>
                  </a:lnTo>
                  <a:lnTo>
                    <a:pt x="3584448" y="292099"/>
                  </a:lnTo>
                  <a:lnTo>
                    <a:pt x="3591052" y="288289"/>
                  </a:lnTo>
                  <a:lnTo>
                    <a:pt x="3599307" y="283209"/>
                  </a:lnTo>
                  <a:lnTo>
                    <a:pt x="3605657" y="278129"/>
                  </a:lnTo>
                  <a:lnTo>
                    <a:pt x="3614292" y="270509"/>
                  </a:lnTo>
                  <a:lnTo>
                    <a:pt x="3622929" y="264159"/>
                  </a:lnTo>
                  <a:lnTo>
                    <a:pt x="3633216" y="253999"/>
                  </a:lnTo>
                  <a:lnTo>
                    <a:pt x="3644138" y="245109"/>
                  </a:lnTo>
                  <a:lnTo>
                    <a:pt x="3656076" y="233679"/>
                  </a:lnTo>
                  <a:lnTo>
                    <a:pt x="3666871" y="222249"/>
                  </a:lnTo>
                  <a:lnTo>
                    <a:pt x="3684142" y="201929"/>
                  </a:lnTo>
                  <a:lnTo>
                    <a:pt x="3698366" y="182879"/>
                  </a:lnTo>
                  <a:lnTo>
                    <a:pt x="3710432" y="168909"/>
                  </a:lnTo>
                  <a:lnTo>
                    <a:pt x="3722116" y="157479"/>
                  </a:lnTo>
                  <a:lnTo>
                    <a:pt x="3727195" y="153669"/>
                  </a:lnTo>
                  <a:lnTo>
                    <a:pt x="3734054" y="149859"/>
                  </a:lnTo>
                  <a:lnTo>
                    <a:pt x="3742309" y="146049"/>
                  </a:lnTo>
                  <a:lnTo>
                    <a:pt x="3752215" y="140969"/>
                  </a:lnTo>
                  <a:lnTo>
                    <a:pt x="3764661" y="135889"/>
                  </a:lnTo>
                  <a:lnTo>
                    <a:pt x="3779139" y="130809"/>
                  </a:lnTo>
                  <a:lnTo>
                    <a:pt x="3785869" y="129539"/>
                  </a:lnTo>
                  <a:lnTo>
                    <a:pt x="3791712" y="125729"/>
                  </a:lnTo>
                  <a:lnTo>
                    <a:pt x="3796411" y="120649"/>
                  </a:lnTo>
                  <a:lnTo>
                    <a:pt x="3809365" y="105409"/>
                  </a:lnTo>
                  <a:lnTo>
                    <a:pt x="3823081" y="87629"/>
                  </a:lnTo>
                  <a:lnTo>
                    <a:pt x="3827907" y="82549"/>
                  </a:lnTo>
                  <a:lnTo>
                    <a:pt x="3830573" y="81279"/>
                  </a:lnTo>
                  <a:lnTo>
                    <a:pt x="3831082" y="81279"/>
                  </a:lnTo>
                  <a:lnTo>
                    <a:pt x="3844670" y="78739"/>
                  </a:lnTo>
                  <a:lnTo>
                    <a:pt x="4063350" y="78739"/>
                  </a:lnTo>
                  <a:lnTo>
                    <a:pt x="4027551" y="58419"/>
                  </a:lnTo>
                  <a:lnTo>
                    <a:pt x="3983482" y="36829"/>
                  </a:lnTo>
                  <a:lnTo>
                    <a:pt x="3929507" y="15239"/>
                  </a:lnTo>
                  <a:lnTo>
                    <a:pt x="3870197" y="1269"/>
                  </a:lnTo>
                  <a:lnTo>
                    <a:pt x="3846576" y="0"/>
                  </a:lnTo>
                  <a:close/>
                </a:path>
                <a:path w="4359275" h="514350">
                  <a:moveTo>
                    <a:pt x="4063350" y="78739"/>
                  </a:moveTo>
                  <a:lnTo>
                    <a:pt x="3844670" y="78739"/>
                  </a:lnTo>
                  <a:lnTo>
                    <a:pt x="3864991" y="81279"/>
                  </a:lnTo>
                  <a:lnTo>
                    <a:pt x="3885057" y="85089"/>
                  </a:lnTo>
                  <a:lnTo>
                    <a:pt x="3930522" y="100329"/>
                  </a:lnTo>
                  <a:lnTo>
                    <a:pt x="3989959" y="128269"/>
                  </a:lnTo>
                  <a:lnTo>
                    <a:pt x="4064762" y="171449"/>
                  </a:lnTo>
                  <a:lnTo>
                    <a:pt x="4101972" y="191769"/>
                  </a:lnTo>
                  <a:lnTo>
                    <a:pt x="4136897" y="213359"/>
                  </a:lnTo>
                  <a:lnTo>
                    <a:pt x="4148073" y="223519"/>
                  </a:lnTo>
                  <a:lnTo>
                    <a:pt x="4158488" y="233679"/>
                  </a:lnTo>
                  <a:lnTo>
                    <a:pt x="4170934" y="246379"/>
                  </a:lnTo>
                  <a:lnTo>
                    <a:pt x="4186936" y="261619"/>
                  </a:lnTo>
                  <a:lnTo>
                    <a:pt x="4204081" y="274319"/>
                  </a:lnTo>
                  <a:lnTo>
                    <a:pt x="4220337" y="284479"/>
                  </a:lnTo>
                  <a:lnTo>
                    <a:pt x="4235577" y="293369"/>
                  </a:lnTo>
                  <a:lnTo>
                    <a:pt x="4237990" y="303529"/>
                  </a:lnTo>
                  <a:lnTo>
                    <a:pt x="4243323" y="320039"/>
                  </a:lnTo>
                  <a:lnTo>
                    <a:pt x="4243959" y="322579"/>
                  </a:lnTo>
                  <a:lnTo>
                    <a:pt x="4244720" y="323849"/>
                  </a:lnTo>
                  <a:lnTo>
                    <a:pt x="4245737" y="326389"/>
                  </a:lnTo>
                  <a:lnTo>
                    <a:pt x="4248785" y="331469"/>
                  </a:lnTo>
                  <a:lnTo>
                    <a:pt x="4249801" y="334009"/>
                  </a:lnTo>
                  <a:lnTo>
                    <a:pt x="4251070" y="335279"/>
                  </a:lnTo>
                  <a:lnTo>
                    <a:pt x="4252468" y="337819"/>
                  </a:lnTo>
                  <a:lnTo>
                    <a:pt x="4256659" y="342899"/>
                  </a:lnTo>
                  <a:lnTo>
                    <a:pt x="4257802" y="344169"/>
                  </a:lnTo>
                  <a:lnTo>
                    <a:pt x="4259198" y="346709"/>
                  </a:lnTo>
                  <a:lnTo>
                    <a:pt x="4260595" y="347979"/>
                  </a:lnTo>
                  <a:lnTo>
                    <a:pt x="4266819" y="353059"/>
                  </a:lnTo>
                  <a:lnTo>
                    <a:pt x="4279011" y="363219"/>
                  </a:lnTo>
                  <a:lnTo>
                    <a:pt x="4300855" y="375919"/>
                  </a:lnTo>
                  <a:lnTo>
                    <a:pt x="4311269" y="382269"/>
                  </a:lnTo>
                  <a:lnTo>
                    <a:pt x="4319396" y="386079"/>
                  </a:lnTo>
                  <a:lnTo>
                    <a:pt x="4325493" y="388619"/>
                  </a:lnTo>
                  <a:lnTo>
                    <a:pt x="4329557" y="391159"/>
                  </a:lnTo>
                  <a:lnTo>
                    <a:pt x="4358767" y="317499"/>
                  </a:lnTo>
                  <a:lnTo>
                    <a:pt x="4354957" y="314959"/>
                  </a:lnTo>
                  <a:lnTo>
                    <a:pt x="4348607" y="312419"/>
                  </a:lnTo>
                  <a:lnTo>
                    <a:pt x="4326382" y="299719"/>
                  </a:lnTo>
                  <a:lnTo>
                    <a:pt x="4322191" y="297179"/>
                  </a:lnTo>
                  <a:lnTo>
                    <a:pt x="4317999" y="292099"/>
                  </a:lnTo>
                  <a:lnTo>
                    <a:pt x="4317492" y="292099"/>
                  </a:lnTo>
                  <a:lnTo>
                    <a:pt x="4315206" y="285749"/>
                  </a:lnTo>
                  <a:lnTo>
                    <a:pt x="4311522" y="270509"/>
                  </a:lnTo>
                  <a:lnTo>
                    <a:pt x="4307713" y="256539"/>
                  </a:lnTo>
                  <a:lnTo>
                    <a:pt x="4261993" y="217169"/>
                  </a:lnTo>
                  <a:lnTo>
                    <a:pt x="4250436" y="209549"/>
                  </a:lnTo>
                  <a:lnTo>
                    <a:pt x="4240530" y="203199"/>
                  </a:lnTo>
                  <a:lnTo>
                    <a:pt x="4228338" y="191769"/>
                  </a:lnTo>
                  <a:lnTo>
                    <a:pt x="4214114" y="177799"/>
                  </a:lnTo>
                  <a:lnTo>
                    <a:pt x="4197477" y="161289"/>
                  </a:lnTo>
                  <a:lnTo>
                    <a:pt x="4178935" y="147319"/>
                  </a:lnTo>
                  <a:lnTo>
                    <a:pt x="4141469" y="123189"/>
                  </a:lnTo>
                  <a:lnTo>
                    <a:pt x="4063350" y="78739"/>
                  </a:lnTo>
                  <a:close/>
                </a:path>
                <a:path w="4359275" h="514350">
                  <a:moveTo>
                    <a:pt x="1906777" y="88899"/>
                  </a:moveTo>
                  <a:lnTo>
                    <a:pt x="1897252" y="88899"/>
                  </a:lnTo>
                  <a:lnTo>
                    <a:pt x="1839595" y="105409"/>
                  </a:lnTo>
                  <a:lnTo>
                    <a:pt x="1786254" y="118109"/>
                  </a:lnTo>
                  <a:lnTo>
                    <a:pt x="1759330" y="126999"/>
                  </a:lnTo>
                  <a:lnTo>
                    <a:pt x="1732152" y="137159"/>
                  </a:lnTo>
                  <a:lnTo>
                    <a:pt x="1703959" y="149859"/>
                  </a:lnTo>
                  <a:lnTo>
                    <a:pt x="1684020" y="160019"/>
                  </a:lnTo>
                  <a:lnTo>
                    <a:pt x="1271270" y="265429"/>
                  </a:lnTo>
                  <a:lnTo>
                    <a:pt x="1129791" y="298449"/>
                  </a:lnTo>
                  <a:lnTo>
                    <a:pt x="1094993" y="307339"/>
                  </a:lnTo>
                  <a:lnTo>
                    <a:pt x="1063371" y="317499"/>
                  </a:lnTo>
                  <a:lnTo>
                    <a:pt x="1033526" y="326389"/>
                  </a:lnTo>
                  <a:lnTo>
                    <a:pt x="1005966" y="331469"/>
                  </a:lnTo>
                  <a:lnTo>
                    <a:pt x="946530" y="336549"/>
                  </a:lnTo>
                  <a:lnTo>
                    <a:pt x="824738" y="344169"/>
                  </a:lnTo>
                  <a:lnTo>
                    <a:pt x="762380" y="349249"/>
                  </a:lnTo>
                  <a:lnTo>
                    <a:pt x="704723" y="356869"/>
                  </a:lnTo>
                  <a:lnTo>
                    <a:pt x="658367" y="364489"/>
                  </a:lnTo>
                  <a:lnTo>
                    <a:pt x="1195831" y="364489"/>
                  </a:lnTo>
                  <a:lnTo>
                    <a:pt x="1218818" y="359409"/>
                  </a:lnTo>
                  <a:lnTo>
                    <a:pt x="1289558" y="342899"/>
                  </a:lnTo>
                  <a:lnTo>
                    <a:pt x="1429512" y="307339"/>
                  </a:lnTo>
                  <a:lnTo>
                    <a:pt x="1568830" y="270509"/>
                  </a:lnTo>
                  <a:lnTo>
                    <a:pt x="1708277" y="236219"/>
                  </a:lnTo>
                  <a:lnTo>
                    <a:pt x="1711705" y="234949"/>
                  </a:lnTo>
                  <a:lnTo>
                    <a:pt x="1715008" y="233679"/>
                  </a:lnTo>
                  <a:lnTo>
                    <a:pt x="1718055" y="232409"/>
                  </a:lnTo>
                  <a:lnTo>
                    <a:pt x="1742693" y="218439"/>
                  </a:lnTo>
                  <a:lnTo>
                    <a:pt x="1764029" y="209549"/>
                  </a:lnTo>
                  <a:lnTo>
                    <a:pt x="1809368" y="194309"/>
                  </a:lnTo>
                  <a:lnTo>
                    <a:pt x="1859279" y="181609"/>
                  </a:lnTo>
                  <a:lnTo>
                    <a:pt x="1886203" y="175259"/>
                  </a:lnTo>
                  <a:lnTo>
                    <a:pt x="1907793" y="168909"/>
                  </a:lnTo>
                  <a:lnTo>
                    <a:pt x="2252756" y="168909"/>
                  </a:lnTo>
                  <a:lnTo>
                    <a:pt x="2217801" y="147319"/>
                  </a:lnTo>
                  <a:lnTo>
                    <a:pt x="2167636" y="120649"/>
                  </a:lnTo>
                  <a:lnTo>
                    <a:pt x="2112899" y="106679"/>
                  </a:lnTo>
                  <a:lnTo>
                    <a:pt x="2060575" y="100329"/>
                  </a:lnTo>
                  <a:lnTo>
                    <a:pt x="1906777" y="88899"/>
                  </a:lnTo>
                  <a:close/>
                </a:path>
                <a:path w="4359275" h="514350">
                  <a:moveTo>
                    <a:pt x="157861" y="182879"/>
                  </a:moveTo>
                  <a:lnTo>
                    <a:pt x="156971" y="182879"/>
                  </a:lnTo>
                  <a:lnTo>
                    <a:pt x="159004" y="185419"/>
                  </a:lnTo>
                  <a:lnTo>
                    <a:pt x="160908" y="185419"/>
                  </a:lnTo>
                  <a:lnTo>
                    <a:pt x="157861" y="182879"/>
                  </a:lnTo>
                  <a:close/>
                </a:path>
              </a:pathLst>
            </a:custGeom>
            <a:solidFill>
              <a:srgbClr val="808080"/>
            </a:solidFill>
          </p:spPr>
          <p:txBody>
            <a:bodyPr wrap="square" lIns="0" tIns="0" rIns="0" bIns="0" rtlCol="0"/>
            <a:lstStyle/>
            <a:p>
              <a:endParaRPr/>
            </a:p>
          </p:txBody>
        </p:sp>
        <p:sp>
          <p:nvSpPr>
            <p:cNvPr id="33" name="object 33"/>
            <p:cNvSpPr/>
            <p:nvPr/>
          </p:nvSpPr>
          <p:spPr>
            <a:xfrm>
              <a:off x="2807207" y="5067698"/>
              <a:ext cx="4322445" cy="434340"/>
            </a:xfrm>
            <a:custGeom>
              <a:avLst/>
              <a:gdLst/>
              <a:ahLst/>
              <a:cxnLst/>
              <a:rect l="l" t="t" r="r" b="b"/>
              <a:pathLst>
                <a:path w="4322445" h="434339">
                  <a:moveTo>
                    <a:pt x="0" y="69832"/>
                  </a:moveTo>
                  <a:lnTo>
                    <a:pt x="19006" y="82379"/>
                  </a:lnTo>
                  <a:lnTo>
                    <a:pt x="38227" y="94581"/>
                  </a:lnTo>
                  <a:lnTo>
                    <a:pt x="56971" y="107426"/>
                  </a:lnTo>
                  <a:lnTo>
                    <a:pt x="74549" y="121902"/>
                  </a:lnTo>
                  <a:lnTo>
                    <a:pt x="84720" y="134393"/>
                  </a:lnTo>
                  <a:lnTo>
                    <a:pt x="92678" y="148302"/>
                  </a:lnTo>
                  <a:lnTo>
                    <a:pt x="100873" y="161996"/>
                  </a:lnTo>
                  <a:lnTo>
                    <a:pt x="155078" y="205945"/>
                  </a:lnTo>
                  <a:lnTo>
                    <a:pt x="198590" y="231512"/>
                  </a:lnTo>
                  <a:lnTo>
                    <a:pt x="243125" y="251886"/>
                  </a:lnTo>
                  <a:lnTo>
                    <a:pt x="289512" y="268408"/>
                  </a:lnTo>
                  <a:lnTo>
                    <a:pt x="338581" y="282418"/>
                  </a:lnTo>
                  <a:lnTo>
                    <a:pt x="391160" y="295257"/>
                  </a:lnTo>
                  <a:lnTo>
                    <a:pt x="423808" y="303442"/>
                  </a:lnTo>
                  <a:lnTo>
                    <a:pt x="456422" y="312164"/>
                  </a:lnTo>
                  <a:lnTo>
                    <a:pt x="489011" y="321099"/>
                  </a:lnTo>
                  <a:lnTo>
                    <a:pt x="521589" y="329928"/>
                  </a:lnTo>
                  <a:lnTo>
                    <a:pt x="554803" y="339738"/>
                  </a:lnTo>
                  <a:lnTo>
                    <a:pt x="591470" y="351168"/>
                  </a:lnTo>
                  <a:lnTo>
                    <a:pt x="621137" y="360646"/>
                  </a:lnTo>
                  <a:lnTo>
                    <a:pt x="633349" y="364599"/>
                  </a:lnTo>
                  <a:lnTo>
                    <a:pt x="661332" y="359916"/>
                  </a:lnTo>
                  <a:lnTo>
                    <a:pt x="717252" y="350597"/>
                  </a:lnTo>
                  <a:lnTo>
                    <a:pt x="793637" y="343221"/>
                  </a:lnTo>
                  <a:lnTo>
                    <a:pt x="842062" y="340334"/>
                  </a:lnTo>
                  <a:lnTo>
                    <a:pt x="890506" y="337708"/>
                  </a:lnTo>
                  <a:lnTo>
                    <a:pt x="938962" y="334516"/>
                  </a:lnTo>
                  <a:lnTo>
                    <a:pt x="987425" y="329928"/>
                  </a:lnTo>
                  <a:lnTo>
                    <a:pt x="1020357" y="323349"/>
                  </a:lnTo>
                  <a:lnTo>
                    <a:pt x="1052576" y="313878"/>
                  </a:lnTo>
                  <a:lnTo>
                    <a:pt x="1084794" y="303764"/>
                  </a:lnTo>
                  <a:lnTo>
                    <a:pt x="1117727" y="295257"/>
                  </a:lnTo>
                  <a:lnTo>
                    <a:pt x="1169082" y="284143"/>
                  </a:lnTo>
                  <a:lnTo>
                    <a:pt x="1220174" y="272360"/>
                  </a:lnTo>
                  <a:lnTo>
                    <a:pt x="1271054" y="260031"/>
                  </a:lnTo>
                  <a:lnTo>
                    <a:pt x="1321774" y="247279"/>
                  </a:lnTo>
                  <a:lnTo>
                    <a:pt x="1372385" y="234228"/>
                  </a:lnTo>
                  <a:lnTo>
                    <a:pt x="1422939" y="221002"/>
                  </a:lnTo>
                  <a:lnTo>
                    <a:pt x="1473487" y="207725"/>
                  </a:lnTo>
                  <a:lnTo>
                    <a:pt x="1524081" y="194519"/>
                  </a:lnTo>
                  <a:lnTo>
                    <a:pt x="1574773" y="181510"/>
                  </a:lnTo>
                  <a:lnTo>
                    <a:pt x="1625613" y="168820"/>
                  </a:lnTo>
                  <a:lnTo>
                    <a:pt x="1676654" y="156573"/>
                  </a:lnTo>
                  <a:lnTo>
                    <a:pt x="1725951" y="131897"/>
                  </a:lnTo>
                  <a:lnTo>
                    <a:pt x="1775856" y="115377"/>
                  </a:lnTo>
                  <a:lnTo>
                    <a:pt x="1827404" y="102119"/>
                  </a:lnTo>
                  <a:lnTo>
                    <a:pt x="1881632" y="87231"/>
                  </a:lnTo>
                  <a:lnTo>
                    <a:pt x="1932856" y="91037"/>
                  </a:lnTo>
                  <a:lnTo>
                    <a:pt x="1984057" y="94533"/>
                  </a:lnTo>
                  <a:lnTo>
                    <a:pt x="2035258" y="98696"/>
                  </a:lnTo>
                  <a:lnTo>
                    <a:pt x="2086483" y="104503"/>
                  </a:lnTo>
                  <a:lnTo>
                    <a:pt x="2132429" y="117413"/>
                  </a:lnTo>
                  <a:lnTo>
                    <a:pt x="2176399" y="140063"/>
                  </a:lnTo>
                  <a:lnTo>
                    <a:pt x="2217320" y="166618"/>
                  </a:lnTo>
                  <a:lnTo>
                    <a:pt x="2254122" y="191244"/>
                  </a:lnTo>
                  <a:lnTo>
                    <a:pt x="2280017" y="203823"/>
                  </a:lnTo>
                  <a:lnTo>
                    <a:pt x="2308209" y="212056"/>
                  </a:lnTo>
                  <a:lnTo>
                    <a:pt x="2337329" y="218551"/>
                  </a:lnTo>
                  <a:lnTo>
                    <a:pt x="2366010" y="225915"/>
                  </a:lnTo>
                  <a:lnTo>
                    <a:pt x="2395134" y="240643"/>
                  </a:lnTo>
                  <a:lnTo>
                    <a:pt x="2421366" y="261443"/>
                  </a:lnTo>
                  <a:lnTo>
                    <a:pt x="2447859" y="281814"/>
                  </a:lnTo>
                  <a:lnTo>
                    <a:pt x="2477770" y="295257"/>
                  </a:lnTo>
                  <a:lnTo>
                    <a:pt x="2529074" y="306589"/>
                  </a:lnTo>
                  <a:lnTo>
                    <a:pt x="2583135" y="317855"/>
                  </a:lnTo>
                  <a:lnTo>
                    <a:pt x="2637616" y="330388"/>
                  </a:lnTo>
                  <a:lnTo>
                    <a:pt x="2690183" y="345524"/>
                  </a:lnTo>
                  <a:lnTo>
                    <a:pt x="2738501" y="364599"/>
                  </a:lnTo>
                  <a:lnTo>
                    <a:pt x="2792728" y="389703"/>
                  </a:lnTo>
                  <a:lnTo>
                    <a:pt x="2834941" y="407033"/>
                  </a:lnTo>
                  <a:lnTo>
                    <a:pt x="2880179" y="420481"/>
                  </a:lnTo>
                  <a:lnTo>
                    <a:pt x="2943479" y="433941"/>
                  </a:lnTo>
                  <a:lnTo>
                    <a:pt x="3000520" y="428937"/>
                  </a:lnTo>
                  <a:lnTo>
                    <a:pt x="3050703" y="423629"/>
                  </a:lnTo>
                  <a:lnTo>
                    <a:pt x="3096314" y="417712"/>
                  </a:lnTo>
                  <a:lnTo>
                    <a:pt x="3139639" y="410882"/>
                  </a:lnTo>
                  <a:lnTo>
                    <a:pt x="3182964" y="402835"/>
                  </a:lnTo>
                  <a:lnTo>
                    <a:pt x="3228575" y="393266"/>
                  </a:lnTo>
                  <a:lnTo>
                    <a:pt x="3278758" y="381871"/>
                  </a:lnTo>
                  <a:lnTo>
                    <a:pt x="3306270" y="363678"/>
                  </a:lnTo>
                  <a:lnTo>
                    <a:pt x="3320174" y="354903"/>
                  </a:lnTo>
                  <a:lnTo>
                    <a:pt x="3334639" y="347200"/>
                  </a:lnTo>
                  <a:lnTo>
                    <a:pt x="3348444" y="342590"/>
                  </a:lnTo>
                  <a:lnTo>
                    <a:pt x="3363071" y="339469"/>
                  </a:lnTo>
                  <a:lnTo>
                    <a:pt x="3377483" y="335895"/>
                  </a:lnTo>
                  <a:lnTo>
                    <a:pt x="3390646" y="329928"/>
                  </a:lnTo>
                  <a:lnTo>
                    <a:pt x="3426727" y="306072"/>
                  </a:lnTo>
                  <a:lnTo>
                    <a:pt x="3445512" y="290980"/>
                  </a:lnTo>
                  <a:lnTo>
                    <a:pt x="3451878" y="282627"/>
                  </a:lnTo>
                  <a:lnTo>
                    <a:pt x="3450703" y="278988"/>
                  </a:lnTo>
                  <a:lnTo>
                    <a:pt x="3446863" y="278035"/>
                  </a:lnTo>
                  <a:lnTo>
                    <a:pt x="3445237" y="277745"/>
                  </a:lnTo>
                  <a:lnTo>
                    <a:pt x="3450700" y="276090"/>
                  </a:lnTo>
                  <a:lnTo>
                    <a:pt x="3502405" y="260586"/>
                  </a:lnTo>
                  <a:lnTo>
                    <a:pt x="3536704" y="211765"/>
                  </a:lnTo>
                  <a:lnTo>
                    <a:pt x="3542901" y="202426"/>
                  </a:lnTo>
                  <a:lnTo>
                    <a:pt x="3540921" y="205921"/>
                  </a:lnTo>
                  <a:lnTo>
                    <a:pt x="3538466" y="211317"/>
                  </a:lnTo>
                  <a:lnTo>
                    <a:pt x="3537720" y="215959"/>
                  </a:lnTo>
                  <a:lnTo>
                    <a:pt x="3540867" y="217188"/>
                  </a:lnTo>
                  <a:lnTo>
                    <a:pt x="3595497" y="173845"/>
                  </a:lnTo>
                  <a:lnTo>
                    <a:pt x="3631705" y="134570"/>
                  </a:lnTo>
                  <a:lnTo>
                    <a:pt x="3657901" y="102344"/>
                  </a:lnTo>
                  <a:lnTo>
                    <a:pt x="3690169" y="75547"/>
                  </a:lnTo>
                  <a:lnTo>
                    <a:pt x="3744595" y="52560"/>
                  </a:lnTo>
                  <a:lnTo>
                    <a:pt x="3757469" y="37905"/>
                  </a:lnTo>
                  <a:lnTo>
                    <a:pt x="3769677" y="22191"/>
                  </a:lnTo>
                  <a:lnTo>
                    <a:pt x="3783314" y="8643"/>
                  </a:lnTo>
                  <a:lnTo>
                    <a:pt x="3800475" y="490"/>
                  </a:lnTo>
                  <a:lnTo>
                    <a:pt x="3845623" y="0"/>
                  </a:lnTo>
                  <a:lnTo>
                    <a:pt x="3896391" y="12190"/>
                  </a:lnTo>
                  <a:lnTo>
                    <a:pt x="3945778" y="31547"/>
                  </a:lnTo>
                  <a:lnTo>
                    <a:pt x="3986784" y="52560"/>
                  </a:lnTo>
                  <a:lnTo>
                    <a:pt x="4024366" y="73862"/>
                  </a:lnTo>
                  <a:lnTo>
                    <a:pt x="4062174" y="94962"/>
                  </a:lnTo>
                  <a:lnTo>
                    <a:pt x="4099530" y="116514"/>
                  </a:lnTo>
                  <a:lnTo>
                    <a:pt x="4135755" y="139174"/>
                  </a:lnTo>
                  <a:lnTo>
                    <a:pt x="4177510" y="178196"/>
                  </a:lnTo>
                  <a:lnTo>
                    <a:pt x="4191635" y="191244"/>
                  </a:lnTo>
                  <a:lnTo>
                    <a:pt x="4205098" y="200876"/>
                  </a:lnTo>
                  <a:lnTo>
                    <a:pt x="4219146" y="209436"/>
                  </a:lnTo>
                  <a:lnTo>
                    <a:pt x="4233408" y="217568"/>
                  </a:lnTo>
                  <a:lnTo>
                    <a:pt x="4247515" y="225915"/>
                  </a:lnTo>
                  <a:lnTo>
                    <a:pt x="4251307" y="239371"/>
                  </a:lnTo>
                  <a:lnTo>
                    <a:pt x="4254515" y="253172"/>
                  </a:lnTo>
                  <a:lnTo>
                    <a:pt x="4258891" y="266330"/>
                  </a:lnTo>
                  <a:lnTo>
                    <a:pt x="4266184" y="277858"/>
                  </a:lnTo>
                  <a:lnTo>
                    <a:pt x="4280701" y="290133"/>
                  </a:lnTo>
                  <a:lnTo>
                    <a:pt x="4299267" y="301289"/>
                  </a:lnTo>
                  <a:lnTo>
                    <a:pt x="4315261" y="309397"/>
                  </a:lnTo>
                  <a:lnTo>
                    <a:pt x="4322064" y="312529"/>
                  </a:lnTo>
                </a:path>
              </a:pathLst>
            </a:custGeom>
            <a:ln w="79375">
              <a:solidFill>
                <a:srgbClr val="0000FF"/>
              </a:solidFill>
            </a:ln>
          </p:spPr>
          <p:txBody>
            <a:bodyPr wrap="square" lIns="0" tIns="0" rIns="0" bIns="0" rtlCol="0"/>
            <a:lstStyle/>
            <a:p>
              <a:endParaRPr/>
            </a:p>
          </p:txBody>
        </p:sp>
        <p:sp>
          <p:nvSpPr>
            <p:cNvPr id="34" name="object 34"/>
            <p:cNvSpPr/>
            <p:nvPr/>
          </p:nvSpPr>
          <p:spPr>
            <a:xfrm>
              <a:off x="3983735" y="4861559"/>
              <a:ext cx="1313815" cy="993775"/>
            </a:xfrm>
            <a:custGeom>
              <a:avLst/>
              <a:gdLst/>
              <a:ahLst/>
              <a:cxnLst/>
              <a:rect l="l" t="t" r="r" b="b"/>
              <a:pathLst>
                <a:path w="1313814" h="993775">
                  <a:moveTo>
                    <a:pt x="0" y="0"/>
                  </a:moveTo>
                  <a:lnTo>
                    <a:pt x="3048" y="822959"/>
                  </a:lnTo>
                </a:path>
                <a:path w="1313814" h="993775">
                  <a:moveTo>
                    <a:pt x="1307591" y="170687"/>
                  </a:moveTo>
                  <a:lnTo>
                    <a:pt x="1313688" y="993647"/>
                  </a:lnTo>
                </a:path>
              </a:pathLst>
            </a:custGeom>
            <a:ln w="19050">
              <a:solidFill>
                <a:srgbClr val="000000"/>
              </a:solidFill>
              <a:prstDash val="sysDot"/>
            </a:ln>
          </p:spPr>
          <p:txBody>
            <a:bodyPr wrap="square" lIns="0" tIns="0" rIns="0" bIns="0" rtlCol="0"/>
            <a:lstStyle/>
            <a:p>
              <a:endParaRPr/>
            </a:p>
          </p:txBody>
        </p:sp>
      </p:grpSp>
      <p:sp>
        <p:nvSpPr>
          <p:cNvPr id="35" name="object 35"/>
          <p:cNvSpPr txBox="1"/>
          <p:nvPr/>
        </p:nvSpPr>
        <p:spPr>
          <a:xfrm>
            <a:off x="2346451" y="5733694"/>
            <a:ext cx="1214120" cy="514350"/>
          </a:xfrm>
          <a:prstGeom prst="rect">
            <a:avLst/>
          </a:prstGeom>
        </p:spPr>
        <p:txBody>
          <a:bodyPr vert="horz" wrap="square" lIns="0" tIns="13335" rIns="0" bIns="0" rtlCol="0">
            <a:spAutoFit/>
          </a:bodyPr>
          <a:lstStyle/>
          <a:p>
            <a:pPr marL="12700" marR="5080">
              <a:lnSpc>
                <a:spcPct val="100000"/>
              </a:lnSpc>
              <a:spcBef>
                <a:spcPts val="105"/>
              </a:spcBef>
            </a:pPr>
            <a:r>
              <a:rPr sz="1600" b="1" spc="-10" dirty="0">
                <a:latin typeface="Arial"/>
                <a:cs typeface="Arial"/>
              </a:rPr>
              <a:t>Polypeptide </a:t>
            </a:r>
            <a:r>
              <a:rPr sz="1600" b="1" dirty="0">
                <a:latin typeface="Arial"/>
                <a:cs typeface="Arial"/>
              </a:rPr>
              <a:t>from</a:t>
            </a:r>
            <a:r>
              <a:rPr sz="1600" b="1" spc="-100" dirty="0">
                <a:latin typeface="Arial"/>
                <a:cs typeface="Arial"/>
              </a:rPr>
              <a:t> </a:t>
            </a:r>
            <a:r>
              <a:rPr sz="1600" b="1" spc="-35" dirty="0">
                <a:latin typeface="Arial"/>
                <a:cs typeface="Arial"/>
              </a:rPr>
              <a:t>Exon</a:t>
            </a:r>
            <a:r>
              <a:rPr sz="1600" b="1" spc="-75" dirty="0">
                <a:latin typeface="Arial"/>
                <a:cs typeface="Arial"/>
              </a:rPr>
              <a:t> </a:t>
            </a:r>
            <a:r>
              <a:rPr sz="1600" b="1" spc="-50" dirty="0">
                <a:latin typeface="Arial"/>
                <a:cs typeface="Arial"/>
              </a:rPr>
              <a:t>1</a:t>
            </a:r>
            <a:endParaRPr sz="1600">
              <a:latin typeface="Arial"/>
              <a:cs typeface="Arial"/>
            </a:endParaRPr>
          </a:p>
        </p:txBody>
      </p:sp>
      <p:sp>
        <p:nvSpPr>
          <p:cNvPr id="36" name="object 36"/>
          <p:cNvSpPr txBox="1"/>
          <p:nvPr/>
        </p:nvSpPr>
        <p:spPr>
          <a:xfrm>
            <a:off x="3985386" y="5736742"/>
            <a:ext cx="1214120" cy="514984"/>
          </a:xfrm>
          <a:prstGeom prst="rect">
            <a:avLst/>
          </a:prstGeom>
        </p:spPr>
        <p:txBody>
          <a:bodyPr vert="horz" wrap="square" lIns="0" tIns="13335" rIns="0" bIns="0" rtlCol="0">
            <a:spAutoFit/>
          </a:bodyPr>
          <a:lstStyle/>
          <a:p>
            <a:pPr marL="12700">
              <a:lnSpc>
                <a:spcPct val="100000"/>
              </a:lnSpc>
              <a:spcBef>
                <a:spcPts val="105"/>
              </a:spcBef>
            </a:pPr>
            <a:r>
              <a:rPr sz="1600" b="1" spc="-10" dirty="0">
                <a:latin typeface="Arial"/>
                <a:cs typeface="Arial"/>
              </a:rPr>
              <a:t>Polypeptide</a:t>
            </a:r>
            <a:endParaRPr sz="1600">
              <a:latin typeface="Arial"/>
              <a:cs typeface="Arial"/>
            </a:endParaRPr>
          </a:p>
          <a:p>
            <a:pPr marL="12700">
              <a:lnSpc>
                <a:spcPct val="100000"/>
              </a:lnSpc>
            </a:pPr>
            <a:r>
              <a:rPr sz="1600" b="1" dirty="0">
                <a:latin typeface="Arial"/>
                <a:cs typeface="Arial"/>
              </a:rPr>
              <a:t>from</a:t>
            </a:r>
            <a:r>
              <a:rPr sz="1600" b="1" spc="-85" dirty="0">
                <a:latin typeface="Arial"/>
                <a:cs typeface="Arial"/>
              </a:rPr>
              <a:t> </a:t>
            </a:r>
            <a:r>
              <a:rPr sz="1600" b="1" spc="-35" dirty="0">
                <a:latin typeface="Arial"/>
                <a:cs typeface="Arial"/>
              </a:rPr>
              <a:t>Exon</a:t>
            </a:r>
            <a:r>
              <a:rPr sz="1600" b="1" spc="-75" dirty="0">
                <a:latin typeface="Arial"/>
                <a:cs typeface="Arial"/>
              </a:rPr>
              <a:t> </a:t>
            </a:r>
            <a:r>
              <a:rPr sz="1600" b="1" spc="-50" dirty="0">
                <a:latin typeface="Arial"/>
                <a:cs typeface="Arial"/>
              </a:rPr>
              <a:t>2</a:t>
            </a:r>
            <a:endParaRPr sz="1600">
              <a:latin typeface="Arial"/>
              <a:cs typeface="Arial"/>
            </a:endParaRPr>
          </a:p>
        </p:txBody>
      </p:sp>
      <p:sp>
        <p:nvSpPr>
          <p:cNvPr id="37" name="object 37"/>
          <p:cNvSpPr txBox="1"/>
          <p:nvPr/>
        </p:nvSpPr>
        <p:spPr>
          <a:xfrm>
            <a:off x="5560821" y="5708091"/>
            <a:ext cx="1214120" cy="514984"/>
          </a:xfrm>
          <a:prstGeom prst="rect">
            <a:avLst/>
          </a:prstGeom>
        </p:spPr>
        <p:txBody>
          <a:bodyPr vert="horz" wrap="square" lIns="0" tIns="13335" rIns="0" bIns="0" rtlCol="0">
            <a:spAutoFit/>
          </a:bodyPr>
          <a:lstStyle/>
          <a:p>
            <a:pPr marL="12700" marR="5080">
              <a:lnSpc>
                <a:spcPct val="100000"/>
              </a:lnSpc>
              <a:spcBef>
                <a:spcPts val="105"/>
              </a:spcBef>
            </a:pPr>
            <a:r>
              <a:rPr sz="1600" b="1" spc="-10" dirty="0">
                <a:latin typeface="Arial"/>
                <a:cs typeface="Arial"/>
              </a:rPr>
              <a:t>Polypeptide </a:t>
            </a:r>
            <a:r>
              <a:rPr sz="1600" b="1" dirty="0">
                <a:latin typeface="Arial"/>
                <a:cs typeface="Arial"/>
              </a:rPr>
              <a:t>from</a:t>
            </a:r>
            <a:r>
              <a:rPr sz="1600" b="1" spc="-100" dirty="0">
                <a:latin typeface="Arial"/>
                <a:cs typeface="Arial"/>
              </a:rPr>
              <a:t> </a:t>
            </a:r>
            <a:r>
              <a:rPr sz="1600" b="1" spc="-35" dirty="0">
                <a:latin typeface="Arial"/>
                <a:cs typeface="Arial"/>
              </a:rPr>
              <a:t>Exon</a:t>
            </a:r>
            <a:r>
              <a:rPr sz="1600" b="1" spc="-75" dirty="0">
                <a:latin typeface="Arial"/>
                <a:cs typeface="Arial"/>
              </a:rPr>
              <a:t> </a:t>
            </a:r>
            <a:r>
              <a:rPr sz="1600" b="1" spc="-50" dirty="0">
                <a:latin typeface="Arial"/>
                <a:cs typeface="Arial"/>
              </a:rPr>
              <a:t>3</a:t>
            </a:r>
            <a:endParaRPr sz="1600">
              <a:latin typeface="Arial"/>
              <a:cs typeface="Arial"/>
            </a:endParaRPr>
          </a:p>
        </p:txBody>
      </p:sp>
      <p:sp>
        <p:nvSpPr>
          <p:cNvPr id="38" name="object 38"/>
          <p:cNvSpPr txBox="1"/>
          <p:nvPr/>
        </p:nvSpPr>
        <p:spPr>
          <a:xfrm>
            <a:off x="1733550" y="3076143"/>
            <a:ext cx="939800" cy="391795"/>
          </a:xfrm>
          <a:prstGeom prst="rect">
            <a:avLst/>
          </a:prstGeom>
        </p:spPr>
        <p:txBody>
          <a:bodyPr vert="horz" wrap="square" lIns="0" tIns="12700" rIns="0" bIns="0" rtlCol="0">
            <a:spAutoFit/>
          </a:bodyPr>
          <a:lstStyle/>
          <a:p>
            <a:pPr marL="12700">
              <a:lnSpc>
                <a:spcPct val="100000"/>
              </a:lnSpc>
              <a:spcBef>
                <a:spcPts val="100"/>
              </a:spcBef>
            </a:pPr>
            <a:r>
              <a:rPr sz="2400" b="1" spc="-30" dirty="0">
                <a:latin typeface="Arial"/>
                <a:cs typeface="Arial"/>
              </a:rPr>
              <a:t>mRNA</a:t>
            </a:r>
            <a:endParaRPr sz="2400">
              <a:latin typeface="Arial"/>
              <a:cs typeface="Arial"/>
            </a:endParaRPr>
          </a:p>
        </p:txBody>
      </p:sp>
      <p:sp>
        <p:nvSpPr>
          <p:cNvPr id="39" name="object 39"/>
          <p:cNvSpPr txBox="1"/>
          <p:nvPr/>
        </p:nvSpPr>
        <p:spPr>
          <a:xfrm>
            <a:off x="536244" y="5058232"/>
            <a:ext cx="1299845" cy="1123950"/>
          </a:xfrm>
          <a:prstGeom prst="rect">
            <a:avLst/>
          </a:prstGeom>
        </p:spPr>
        <p:txBody>
          <a:bodyPr vert="horz" wrap="square" lIns="0" tIns="12700" rIns="0" bIns="0" rtlCol="0">
            <a:spAutoFit/>
          </a:bodyPr>
          <a:lstStyle/>
          <a:p>
            <a:pPr marL="12700" marR="5080">
              <a:lnSpc>
                <a:spcPct val="100000"/>
              </a:lnSpc>
              <a:spcBef>
                <a:spcPts val="100"/>
              </a:spcBef>
            </a:pPr>
            <a:r>
              <a:rPr sz="2400" b="1" spc="-10" dirty="0">
                <a:latin typeface="Arial"/>
                <a:cs typeface="Arial"/>
              </a:rPr>
              <a:t>Protein </a:t>
            </a:r>
            <a:r>
              <a:rPr sz="2400" b="1" spc="-25" dirty="0">
                <a:latin typeface="Arial"/>
                <a:cs typeface="Arial"/>
              </a:rPr>
              <a:t>(no </a:t>
            </a:r>
            <a:r>
              <a:rPr sz="2400" b="1" spc="100" dirty="0">
                <a:latin typeface="Arial"/>
                <a:cs typeface="Arial"/>
              </a:rPr>
              <a:t>change)</a:t>
            </a:r>
            <a:endParaRPr sz="2400">
              <a:latin typeface="Arial"/>
              <a:cs typeface="Arial"/>
            </a:endParaRPr>
          </a:p>
        </p:txBody>
      </p:sp>
      <p:pic>
        <p:nvPicPr>
          <p:cNvPr id="40" name="object 40"/>
          <p:cNvPicPr/>
          <p:nvPr/>
        </p:nvPicPr>
        <p:blipFill>
          <a:blip r:embed="rId19" cstate="print"/>
          <a:stretch>
            <a:fillRect/>
          </a:stretch>
        </p:blipFill>
        <p:spPr>
          <a:xfrm>
            <a:off x="4072128" y="3633203"/>
            <a:ext cx="1997202" cy="582942"/>
          </a:xfrm>
          <a:prstGeom prst="rect">
            <a:avLst/>
          </a:prstGeom>
        </p:spPr>
      </p:pic>
      <p:sp>
        <p:nvSpPr>
          <p:cNvPr id="41" name="object 41"/>
          <p:cNvSpPr txBox="1"/>
          <p:nvPr/>
        </p:nvSpPr>
        <p:spPr>
          <a:xfrm>
            <a:off x="4250563" y="3710178"/>
            <a:ext cx="150177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Arial"/>
                <a:cs typeface="Arial"/>
              </a:rPr>
              <a:t>TRANSLATION</a:t>
            </a:r>
            <a:endParaRPr sz="1800">
              <a:latin typeface="Arial"/>
              <a:cs typeface="Arial"/>
            </a:endParaRPr>
          </a:p>
        </p:txBody>
      </p:sp>
      <p:sp>
        <p:nvSpPr>
          <p:cNvPr id="42" name="object 42"/>
          <p:cNvSpPr txBox="1"/>
          <p:nvPr/>
        </p:nvSpPr>
        <p:spPr>
          <a:xfrm>
            <a:off x="4552315" y="1813940"/>
            <a:ext cx="1037590" cy="299720"/>
          </a:xfrm>
          <a:prstGeom prst="rect">
            <a:avLst/>
          </a:prstGeom>
        </p:spPr>
        <p:txBody>
          <a:bodyPr vert="horz" wrap="square" lIns="0" tIns="12700" rIns="0" bIns="0" rtlCol="0">
            <a:spAutoFit/>
          </a:bodyPr>
          <a:lstStyle/>
          <a:p>
            <a:pPr marL="12700">
              <a:lnSpc>
                <a:spcPct val="100000"/>
              </a:lnSpc>
              <a:spcBef>
                <a:spcPts val="100"/>
              </a:spcBef>
            </a:pPr>
            <a:r>
              <a:rPr sz="1800" b="1" spc="-70" dirty="0">
                <a:latin typeface="Arial"/>
                <a:cs typeface="Arial"/>
              </a:rPr>
              <a:t>SPLICING</a:t>
            </a:r>
            <a:endParaRPr sz="1800">
              <a:latin typeface="Arial"/>
              <a:cs typeface="Arial"/>
            </a:endParaRPr>
          </a:p>
        </p:txBody>
      </p:sp>
      <p:pic>
        <p:nvPicPr>
          <p:cNvPr id="43" name="object 43"/>
          <p:cNvPicPr/>
          <p:nvPr/>
        </p:nvPicPr>
        <p:blipFill>
          <a:blip r:embed="rId20" cstate="print"/>
          <a:stretch>
            <a:fillRect/>
          </a:stretch>
        </p:blipFill>
        <p:spPr>
          <a:xfrm>
            <a:off x="5404103" y="713231"/>
            <a:ext cx="512825" cy="528065"/>
          </a:xfrm>
          <a:prstGeom prst="rect">
            <a:avLst/>
          </a:prstGeom>
        </p:spPr>
      </p:pic>
      <p:sp>
        <p:nvSpPr>
          <p:cNvPr id="44" name="object 44"/>
          <p:cNvSpPr txBox="1"/>
          <p:nvPr/>
        </p:nvSpPr>
        <p:spPr>
          <a:xfrm>
            <a:off x="5566917" y="779475"/>
            <a:ext cx="165100" cy="271145"/>
          </a:xfrm>
          <a:prstGeom prst="rect">
            <a:avLst/>
          </a:prstGeom>
        </p:spPr>
        <p:txBody>
          <a:bodyPr vert="horz" wrap="square" lIns="0" tIns="13970" rIns="0" bIns="0" rtlCol="0">
            <a:spAutoFit/>
          </a:bodyPr>
          <a:lstStyle/>
          <a:p>
            <a:pPr marL="12700">
              <a:lnSpc>
                <a:spcPct val="100000"/>
              </a:lnSpc>
              <a:spcBef>
                <a:spcPts val="110"/>
              </a:spcBef>
            </a:pPr>
            <a:r>
              <a:rPr sz="1600" b="1" spc="25" dirty="0">
                <a:solidFill>
                  <a:srgbClr val="FF0000"/>
                </a:solidFill>
                <a:latin typeface="Arial"/>
                <a:cs typeface="Arial"/>
              </a:rPr>
              <a:t>X</a:t>
            </a:r>
            <a:endParaRPr sz="1600">
              <a:latin typeface="Arial"/>
              <a:cs typeface="Arial"/>
            </a:endParaRPr>
          </a:p>
        </p:txBody>
      </p:sp>
      <p:pic>
        <p:nvPicPr>
          <p:cNvPr id="45" name="object 45"/>
          <p:cNvPicPr/>
          <p:nvPr/>
        </p:nvPicPr>
        <p:blipFill>
          <a:blip r:embed="rId21" cstate="print"/>
          <a:stretch>
            <a:fillRect/>
          </a:stretch>
        </p:blipFill>
        <p:spPr>
          <a:xfrm>
            <a:off x="5023103" y="984491"/>
            <a:ext cx="1808226" cy="838974"/>
          </a:xfrm>
          <a:prstGeom prst="rect">
            <a:avLst/>
          </a:prstGeom>
        </p:spPr>
      </p:pic>
      <p:sp>
        <p:nvSpPr>
          <p:cNvPr id="46" name="object 46"/>
          <p:cNvSpPr txBox="1"/>
          <p:nvPr/>
        </p:nvSpPr>
        <p:spPr>
          <a:xfrm>
            <a:off x="5185917" y="1051001"/>
            <a:ext cx="1118235" cy="514984"/>
          </a:xfrm>
          <a:prstGeom prst="rect">
            <a:avLst/>
          </a:prstGeom>
        </p:spPr>
        <p:txBody>
          <a:bodyPr vert="horz" wrap="square" lIns="0" tIns="13970" rIns="0" bIns="0" rtlCol="0">
            <a:spAutoFit/>
          </a:bodyPr>
          <a:lstStyle/>
          <a:p>
            <a:pPr marL="12700">
              <a:lnSpc>
                <a:spcPct val="100000"/>
              </a:lnSpc>
              <a:spcBef>
                <a:spcPts val="110"/>
              </a:spcBef>
            </a:pPr>
            <a:r>
              <a:rPr sz="1600" b="1" spc="-10" dirty="0">
                <a:latin typeface="Arial"/>
                <a:cs typeface="Arial"/>
              </a:rPr>
              <a:t>MUTATION</a:t>
            </a:r>
            <a:endParaRPr sz="1600">
              <a:latin typeface="Arial"/>
              <a:cs typeface="Arial"/>
            </a:endParaRPr>
          </a:p>
          <a:p>
            <a:pPr marL="70485">
              <a:lnSpc>
                <a:spcPct val="100000"/>
              </a:lnSpc>
            </a:pPr>
            <a:r>
              <a:rPr sz="1600" b="1" dirty="0">
                <a:latin typeface="Arial"/>
                <a:cs typeface="Arial"/>
              </a:rPr>
              <a:t>(no</a:t>
            </a:r>
            <a:r>
              <a:rPr sz="1600" b="1" spc="95" dirty="0">
                <a:latin typeface="Arial"/>
                <a:cs typeface="Arial"/>
              </a:rPr>
              <a:t> </a:t>
            </a:r>
            <a:r>
              <a:rPr sz="1600" b="1" spc="-10" dirty="0">
                <a:latin typeface="Arial"/>
                <a:cs typeface="Arial"/>
              </a:rPr>
              <a:t>effect)</a:t>
            </a:r>
            <a:endParaRPr sz="1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p:nvPr/>
        </p:nvSpPr>
        <p:spPr>
          <a:xfrm>
            <a:off x="4013961" y="416179"/>
            <a:ext cx="1805939" cy="270510"/>
          </a:xfrm>
          <a:prstGeom prst="rect">
            <a:avLst/>
          </a:prstGeom>
        </p:spPr>
        <p:txBody>
          <a:bodyPr vert="horz" wrap="square" lIns="0" tIns="13335" rIns="0" bIns="0" rtlCol="0">
            <a:spAutoFit/>
          </a:bodyPr>
          <a:lstStyle/>
          <a:p>
            <a:pPr marL="38100">
              <a:lnSpc>
                <a:spcPct val="100000"/>
              </a:lnSpc>
              <a:spcBef>
                <a:spcPts val="105"/>
              </a:spcBef>
            </a:pPr>
            <a:r>
              <a:rPr sz="1600" b="1" dirty="0">
                <a:latin typeface="Arial"/>
                <a:cs typeface="Arial"/>
              </a:rPr>
              <a:t>2</a:t>
            </a:r>
            <a:r>
              <a:rPr sz="1575" b="1" baseline="26455" dirty="0">
                <a:latin typeface="Arial"/>
                <a:cs typeface="Arial"/>
              </a:rPr>
              <a:t>nd</a:t>
            </a:r>
            <a:r>
              <a:rPr sz="1575" b="1" spc="390" baseline="26455" dirty="0">
                <a:latin typeface="Arial"/>
                <a:cs typeface="Arial"/>
              </a:rPr>
              <a:t> </a:t>
            </a:r>
            <a:r>
              <a:rPr sz="1600" b="1" dirty="0">
                <a:latin typeface="Arial"/>
                <a:cs typeface="Arial"/>
              </a:rPr>
              <a:t>base</a:t>
            </a:r>
            <a:r>
              <a:rPr sz="1600" b="1" spc="114" dirty="0">
                <a:latin typeface="Arial"/>
                <a:cs typeface="Arial"/>
              </a:rPr>
              <a:t> </a:t>
            </a:r>
            <a:r>
              <a:rPr sz="1600" b="1" spc="-10" dirty="0">
                <a:latin typeface="Arial"/>
                <a:cs typeface="Arial"/>
              </a:rPr>
              <a:t>(middle)</a:t>
            </a:r>
            <a:endParaRPr sz="1600">
              <a:latin typeface="Arial"/>
              <a:cs typeface="Arial"/>
            </a:endParaRPr>
          </a:p>
        </p:txBody>
      </p:sp>
      <p:graphicFrame>
        <p:nvGraphicFramePr>
          <p:cNvPr id="3" name="object 3"/>
          <p:cNvGraphicFramePr>
            <a:graphicFrameLocks noGrp="1"/>
          </p:cNvGraphicFramePr>
          <p:nvPr/>
        </p:nvGraphicFramePr>
        <p:xfrm>
          <a:off x="1054100" y="825500"/>
          <a:ext cx="7163435" cy="5626735"/>
        </p:xfrm>
        <a:graphic>
          <a:graphicData uri="http://schemas.openxmlformats.org/drawingml/2006/table">
            <a:tbl>
              <a:tblPr firstRow="1" bandRow="1">
                <a:tableStyleId>{2D5ABB26-0587-4C30-8999-92F81FD0307C}</a:tableStyleId>
              </a:tblPr>
              <a:tblGrid>
                <a:gridCol w="1247775">
                  <a:extLst>
                    <a:ext uri="{9D8B030D-6E8A-4147-A177-3AD203B41FA5}">
                      <a16:colId xmlns:a16="http://schemas.microsoft.com/office/drawing/2014/main" val="20000"/>
                    </a:ext>
                  </a:extLst>
                </a:gridCol>
                <a:gridCol w="1186180">
                  <a:extLst>
                    <a:ext uri="{9D8B030D-6E8A-4147-A177-3AD203B41FA5}">
                      <a16:colId xmlns:a16="http://schemas.microsoft.com/office/drawing/2014/main" val="20001"/>
                    </a:ext>
                  </a:extLst>
                </a:gridCol>
                <a:gridCol w="1100455">
                  <a:extLst>
                    <a:ext uri="{9D8B030D-6E8A-4147-A177-3AD203B41FA5}">
                      <a16:colId xmlns:a16="http://schemas.microsoft.com/office/drawing/2014/main" val="20002"/>
                    </a:ext>
                  </a:extLst>
                </a:gridCol>
                <a:gridCol w="1303655">
                  <a:extLst>
                    <a:ext uri="{9D8B030D-6E8A-4147-A177-3AD203B41FA5}">
                      <a16:colId xmlns:a16="http://schemas.microsoft.com/office/drawing/2014/main" val="20003"/>
                    </a:ext>
                  </a:extLst>
                </a:gridCol>
                <a:gridCol w="1304925">
                  <a:extLst>
                    <a:ext uri="{9D8B030D-6E8A-4147-A177-3AD203B41FA5}">
                      <a16:colId xmlns:a16="http://schemas.microsoft.com/office/drawing/2014/main" val="20004"/>
                    </a:ext>
                  </a:extLst>
                </a:gridCol>
                <a:gridCol w="1020445">
                  <a:extLst>
                    <a:ext uri="{9D8B030D-6E8A-4147-A177-3AD203B41FA5}">
                      <a16:colId xmlns:a16="http://schemas.microsoft.com/office/drawing/2014/main" val="20005"/>
                    </a:ext>
                  </a:extLst>
                </a:gridCol>
              </a:tblGrid>
              <a:tr h="457200">
                <a:tc>
                  <a:txBody>
                    <a:bodyPr/>
                    <a:lstStyle/>
                    <a:p>
                      <a:pPr marL="149225">
                        <a:lnSpc>
                          <a:spcPct val="100000"/>
                        </a:lnSpc>
                        <a:spcBef>
                          <a:spcPts val="325"/>
                        </a:spcBef>
                      </a:pPr>
                      <a:r>
                        <a:rPr sz="1600" b="1" dirty="0">
                          <a:latin typeface="Arial"/>
                          <a:cs typeface="Arial"/>
                        </a:rPr>
                        <a:t>1</a:t>
                      </a:r>
                      <a:r>
                        <a:rPr sz="1575" b="1" baseline="26455" dirty="0">
                          <a:latin typeface="Arial"/>
                          <a:cs typeface="Arial"/>
                        </a:rPr>
                        <a:t>st</a:t>
                      </a:r>
                      <a:r>
                        <a:rPr sz="1575" b="1" spc="7" baseline="26455" dirty="0">
                          <a:latin typeface="Arial"/>
                          <a:cs typeface="Arial"/>
                        </a:rPr>
                        <a:t> </a:t>
                      </a:r>
                      <a:r>
                        <a:rPr sz="1600" b="1" spc="-20" dirty="0">
                          <a:latin typeface="Arial"/>
                          <a:cs typeface="Arial"/>
                        </a:rPr>
                        <a:t>base</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2540" algn="ctr">
                        <a:lnSpc>
                          <a:spcPct val="100000"/>
                        </a:lnSpc>
                        <a:spcBef>
                          <a:spcPts val="325"/>
                        </a:spcBef>
                      </a:pPr>
                      <a:r>
                        <a:rPr sz="1600" b="1" dirty="0">
                          <a:solidFill>
                            <a:srgbClr val="0000FF"/>
                          </a:solidFill>
                          <a:latin typeface="Arial"/>
                          <a:cs typeface="Arial"/>
                        </a:rPr>
                        <a:t>U</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1270" algn="ctr">
                        <a:lnSpc>
                          <a:spcPct val="100000"/>
                        </a:lnSpc>
                        <a:spcBef>
                          <a:spcPts val="325"/>
                        </a:spcBef>
                      </a:pPr>
                      <a:r>
                        <a:rPr sz="1600" b="1" dirty="0">
                          <a:solidFill>
                            <a:srgbClr val="0000FF"/>
                          </a:solidFill>
                          <a:latin typeface="Arial"/>
                          <a:cs typeface="Arial"/>
                        </a:rPr>
                        <a:t>C</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algn="ctr">
                        <a:lnSpc>
                          <a:spcPct val="100000"/>
                        </a:lnSpc>
                        <a:spcBef>
                          <a:spcPts val="325"/>
                        </a:spcBef>
                      </a:pPr>
                      <a:r>
                        <a:rPr sz="1600" b="1" dirty="0">
                          <a:solidFill>
                            <a:srgbClr val="0000FF"/>
                          </a:solidFill>
                          <a:latin typeface="Arial"/>
                          <a:cs typeface="Arial"/>
                        </a:rPr>
                        <a:t>A</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5715" algn="ctr">
                        <a:lnSpc>
                          <a:spcPct val="100000"/>
                        </a:lnSpc>
                        <a:spcBef>
                          <a:spcPts val="325"/>
                        </a:spcBef>
                      </a:pPr>
                      <a:r>
                        <a:rPr sz="1600" b="1" dirty="0">
                          <a:solidFill>
                            <a:srgbClr val="0000FF"/>
                          </a:solidFill>
                          <a:latin typeface="Arial"/>
                          <a:cs typeface="Arial"/>
                        </a:rPr>
                        <a:t>G</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115570">
                        <a:lnSpc>
                          <a:spcPct val="100000"/>
                        </a:lnSpc>
                        <a:spcBef>
                          <a:spcPts val="325"/>
                        </a:spcBef>
                      </a:pPr>
                      <a:r>
                        <a:rPr sz="1600" b="1" dirty="0">
                          <a:latin typeface="Arial"/>
                          <a:cs typeface="Arial"/>
                        </a:rPr>
                        <a:t>3</a:t>
                      </a:r>
                      <a:r>
                        <a:rPr sz="1575" b="1" baseline="26455" dirty="0">
                          <a:latin typeface="Arial"/>
                          <a:cs typeface="Arial"/>
                        </a:rPr>
                        <a:t>rd</a:t>
                      </a:r>
                      <a:r>
                        <a:rPr sz="1575" b="1" spc="187" baseline="26455" dirty="0">
                          <a:latin typeface="Arial"/>
                          <a:cs typeface="Arial"/>
                        </a:rPr>
                        <a:t> </a:t>
                      </a:r>
                      <a:r>
                        <a:rPr sz="1600" b="1" spc="-20" dirty="0">
                          <a:latin typeface="Arial"/>
                          <a:cs typeface="Arial"/>
                        </a:rPr>
                        <a:t>base</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extLst>
                  <a:ext uri="{0D108BD9-81ED-4DB2-BD59-A6C34878D82A}">
                    <a16:rowId xmlns:a16="http://schemas.microsoft.com/office/drawing/2014/main" val="10000"/>
                  </a:ext>
                </a:extLst>
              </a:tr>
              <a:tr h="1268095">
                <a:tc>
                  <a:txBody>
                    <a:bodyPr/>
                    <a:lstStyle/>
                    <a:p>
                      <a:pPr marL="635" algn="ctr">
                        <a:lnSpc>
                          <a:spcPct val="100000"/>
                        </a:lnSpc>
                        <a:spcBef>
                          <a:spcPts val="325"/>
                        </a:spcBef>
                      </a:pPr>
                      <a:r>
                        <a:rPr sz="1600" b="1" dirty="0">
                          <a:solidFill>
                            <a:srgbClr val="FF0000"/>
                          </a:solidFill>
                          <a:latin typeface="Arial"/>
                          <a:cs typeface="Arial"/>
                        </a:rPr>
                        <a:t>U</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241300" algn="just">
                        <a:lnSpc>
                          <a:spcPct val="100000"/>
                        </a:lnSpc>
                        <a:spcBef>
                          <a:spcPts val="325"/>
                        </a:spcBef>
                      </a:pPr>
                      <a:r>
                        <a:rPr sz="1600" b="1" spc="-145" dirty="0">
                          <a:solidFill>
                            <a:srgbClr val="FF0000"/>
                          </a:solidFill>
                          <a:latin typeface="Arial"/>
                          <a:cs typeface="Arial"/>
                        </a:rPr>
                        <a:t>U</a:t>
                      </a:r>
                      <a:r>
                        <a:rPr sz="1600" b="1" spc="-145" dirty="0">
                          <a:solidFill>
                            <a:srgbClr val="0000FF"/>
                          </a:solidFill>
                          <a:latin typeface="Arial"/>
                          <a:cs typeface="Arial"/>
                        </a:rPr>
                        <a:t>U</a:t>
                      </a:r>
                      <a:r>
                        <a:rPr sz="1600" b="1" spc="-145" dirty="0">
                          <a:latin typeface="Arial"/>
                          <a:cs typeface="Arial"/>
                        </a:rPr>
                        <a:t>U</a:t>
                      </a:r>
                      <a:r>
                        <a:rPr sz="1600" b="1" spc="35" dirty="0">
                          <a:latin typeface="Arial"/>
                          <a:cs typeface="Arial"/>
                        </a:rPr>
                        <a:t> </a:t>
                      </a:r>
                      <a:r>
                        <a:rPr sz="1600" b="1" spc="-25" dirty="0">
                          <a:latin typeface="Arial"/>
                          <a:cs typeface="Arial"/>
                        </a:rPr>
                        <a:t>Phe </a:t>
                      </a:r>
                      <a:r>
                        <a:rPr sz="1600" b="1" spc="-40" dirty="0">
                          <a:solidFill>
                            <a:srgbClr val="FF0000"/>
                          </a:solidFill>
                          <a:latin typeface="Arial"/>
                          <a:cs typeface="Arial"/>
                        </a:rPr>
                        <a:t>U</a:t>
                      </a:r>
                      <a:r>
                        <a:rPr sz="1600" b="1" spc="-40" dirty="0">
                          <a:solidFill>
                            <a:srgbClr val="0000FF"/>
                          </a:solidFill>
                          <a:latin typeface="Arial"/>
                          <a:cs typeface="Arial"/>
                        </a:rPr>
                        <a:t>U</a:t>
                      </a:r>
                      <a:r>
                        <a:rPr sz="1600" b="1" spc="-40" dirty="0">
                          <a:latin typeface="Arial"/>
                          <a:cs typeface="Arial"/>
                        </a:rPr>
                        <a:t>C</a:t>
                      </a:r>
                      <a:r>
                        <a:rPr sz="1600" b="1" spc="-65" dirty="0">
                          <a:latin typeface="Arial"/>
                          <a:cs typeface="Arial"/>
                        </a:rPr>
                        <a:t> </a:t>
                      </a:r>
                      <a:r>
                        <a:rPr sz="1600" b="1" spc="-25" dirty="0">
                          <a:latin typeface="Arial"/>
                          <a:cs typeface="Arial"/>
                        </a:rPr>
                        <a:t>Phe </a:t>
                      </a:r>
                      <a:r>
                        <a:rPr sz="1600" b="1" spc="-65" dirty="0">
                          <a:solidFill>
                            <a:srgbClr val="FF0000"/>
                          </a:solidFill>
                          <a:latin typeface="Arial"/>
                          <a:cs typeface="Arial"/>
                        </a:rPr>
                        <a:t>U</a:t>
                      </a:r>
                      <a:r>
                        <a:rPr sz="1600" b="1" spc="-65" dirty="0">
                          <a:solidFill>
                            <a:srgbClr val="0000FF"/>
                          </a:solidFill>
                          <a:latin typeface="Arial"/>
                          <a:cs typeface="Arial"/>
                        </a:rPr>
                        <a:t>U</a:t>
                      </a:r>
                      <a:r>
                        <a:rPr sz="1600" b="1" spc="-65" dirty="0">
                          <a:latin typeface="Arial"/>
                          <a:cs typeface="Arial"/>
                        </a:rPr>
                        <a:t>A</a:t>
                      </a:r>
                      <a:r>
                        <a:rPr sz="1600" b="1" spc="-45" dirty="0">
                          <a:latin typeface="Arial"/>
                          <a:cs typeface="Arial"/>
                        </a:rPr>
                        <a:t> </a:t>
                      </a:r>
                      <a:r>
                        <a:rPr sz="1600" b="1" spc="-25" dirty="0">
                          <a:latin typeface="Arial"/>
                          <a:cs typeface="Arial"/>
                        </a:rPr>
                        <a:t>Leu </a:t>
                      </a:r>
                      <a:r>
                        <a:rPr sz="1600" b="1" spc="-40" dirty="0">
                          <a:solidFill>
                            <a:srgbClr val="FF0000"/>
                          </a:solidFill>
                          <a:latin typeface="Arial"/>
                          <a:cs typeface="Arial"/>
                        </a:rPr>
                        <a:t>U</a:t>
                      </a:r>
                      <a:r>
                        <a:rPr sz="1600" b="1" spc="-40" dirty="0">
                          <a:solidFill>
                            <a:srgbClr val="0000FF"/>
                          </a:solidFill>
                          <a:latin typeface="Arial"/>
                          <a:cs typeface="Arial"/>
                        </a:rPr>
                        <a:t>U</a:t>
                      </a:r>
                      <a:r>
                        <a:rPr sz="1600" b="1" spc="-40" dirty="0">
                          <a:latin typeface="Arial"/>
                          <a:cs typeface="Arial"/>
                        </a:rPr>
                        <a:t>G</a:t>
                      </a:r>
                      <a:r>
                        <a:rPr sz="1600" b="1" spc="-60" dirty="0">
                          <a:latin typeface="Arial"/>
                          <a:cs typeface="Arial"/>
                        </a:rPr>
                        <a:t> </a:t>
                      </a:r>
                      <a:r>
                        <a:rPr sz="1600" b="1" spc="-25" dirty="0">
                          <a:latin typeface="Arial"/>
                          <a:cs typeface="Arial"/>
                        </a:rPr>
                        <a:t>Leu</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163195" algn="just">
                        <a:lnSpc>
                          <a:spcPct val="100000"/>
                        </a:lnSpc>
                        <a:spcBef>
                          <a:spcPts val="325"/>
                        </a:spcBef>
                      </a:pPr>
                      <a:r>
                        <a:rPr sz="1600" b="1" dirty="0">
                          <a:solidFill>
                            <a:srgbClr val="FF0000"/>
                          </a:solidFill>
                          <a:latin typeface="Arial"/>
                          <a:cs typeface="Arial"/>
                        </a:rPr>
                        <a:t>U</a:t>
                      </a:r>
                      <a:r>
                        <a:rPr sz="1600" b="1" dirty="0">
                          <a:solidFill>
                            <a:srgbClr val="0000FF"/>
                          </a:solidFill>
                          <a:latin typeface="Arial"/>
                          <a:cs typeface="Arial"/>
                        </a:rPr>
                        <a:t>C</a:t>
                      </a:r>
                      <a:r>
                        <a:rPr sz="1600" b="1" dirty="0">
                          <a:latin typeface="Arial"/>
                          <a:cs typeface="Arial"/>
                        </a:rPr>
                        <a:t>U</a:t>
                      </a:r>
                      <a:r>
                        <a:rPr sz="1600" b="1" spc="260" dirty="0">
                          <a:latin typeface="Arial"/>
                          <a:cs typeface="Arial"/>
                        </a:rPr>
                        <a:t> </a:t>
                      </a:r>
                      <a:r>
                        <a:rPr sz="1600" b="1" spc="-75" dirty="0">
                          <a:latin typeface="Arial"/>
                          <a:cs typeface="Arial"/>
                        </a:rPr>
                        <a:t>Ser </a:t>
                      </a:r>
                      <a:r>
                        <a:rPr sz="1600" b="1" dirty="0">
                          <a:solidFill>
                            <a:srgbClr val="FF0000"/>
                          </a:solidFill>
                          <a:latin typeface="Arial"/>
                          <a:cs typeface="Arial"/>
                        </a:rPr>
                        <a:t>U</a:t>
                      </a:r>
                      <a:r>
                        <a:rPr sz="1600" b="1" dirty="0">
                          <a:solidFill>
                            <a:srgbClr val="0000FF"/>
                          </a:solidFill>
                          <a:latin typeface="Arial"/>
                          <a:cs typeface="Arial"/>
                        </a:rPr>
                        <a:t>C</a:t>
                      </a:r>
                      <a:r>
                        <a:rPr sz="1600" b="1" dirty="0">
                          <a:latin typeface="Arial"/>
                          <a:cs typeface="Arial"/>
                        </a:rPr>
                        <a:t>C</a:t>
                      </a:r>
                      <a:r>
                        <a:rPr sz="1600" b="1" spc="50" dirty="0">
                          <a:latin typeface="Arial"/>
                          <a:cs typeface="Arial"/>
                        </a:rPr>
                        <a:t> </a:t>
                      </a:r>
                      <a:r>
                        <a:rPr sz="1600" b="1" spc="-25" dirty="0">
                          <a:latin typeface="Arial"/>
                          <a:cs typeface="Arial"/>
                        </a:rPr>
                        <a:t>Ser </a:t>
                      </a:r>
                      <a:r>
                        <a:rPr sz="1600" b="1" dirty="0">
                          <a:solidFill>
                            <a:srgbClr val="FF0000"/>
                          </a:solidFill>
                          <a:latin typeface="Arial"/>
                          <a:cs typeface="Arial"/>
                        </a:rPr>
                        <a:t>U</a:t>
                      </a:r>
                      <a:r>
                        <a:rPr sz="1600" b="1" dirty="0">
                          <a:solidFill>
                            <a:srgbClr val="0000FF"/>
                          </a:solidFill>
                          <a:latin typeface="Arial"/>
                          <a:cs typeface="Arial"/>
                        </a:rPr>
                        <a:t>C</a:t>
                      </a:r>
                      <a:r>
                        <a:rPr sz="1600" b="1" dirty="0">
                          <a:latin typeface="Arial"/>
                          <a:cs typeface="Arial"/>
                        </a:rPr>
                        <a:t>A</a:t>
                      </a:r>
                      <a:r>
                        <a:rPr sz="1600" b="1" spc="-25" dirty="0">
                          <a:latin typeface="Arial"/>
                          <a:cs typeface="Arial"/>
                        </a:rPr>
                        <a:t> Ser </a:t>
                      </a:r>
                      <a:r>
                        <a:rPr sz="1600" b="1" dirty="0">
                          <a:solidFill>
                            <a:srgbClr val="FF0000"/>
                          </a:solidFill>
                          <a:latin typeface="Arial"/>
                          <a:cs typeface="Arial"/>
                        </a:rPr>
                        <a:t>U</a:t>
                      </a:r>
                      <a:r>
                        <a:rPr sz="1600" b="1" dirty="0">
                          <a:solidFill>
                            <a:srgbClr val="0000FF"/>
                          </a:solidFill>
                          <a:latin typeface="Arial"/>
                          <a:cs typeface="Arial"/>
                        </a:rPr>
                        <a:t>C</a:t>
                      </a:r>
                      <a:r>
                        <a:rPr sz="1600" b="1" dirty="0">
                          <a:latin typeface="Arial"/>
                          <a:cs typeface="Arial"/>
                        </a:rPr>
                        <a:t>G</a:t>
                      </a:r>
                      <a:r>
                        <a:rPr sz="1600" b="1" spc="50" dirty="0">
                          <a:latin typeface="Arial"/>
                          <a:cs typeface="Arial"/>
                        </a:rPr>
                        <a:t> </a:t>
                      </a:r>
                      <a:r>
                        <a:rPr sz="1600" b="1" spc="-35" dirty="0">
                          <a:latin typeface="Arial"/>
                          <a:cs typeface="Arial"/>
                        </a:rPr>
                        <a:t>Ser</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710" marR="215265">
                        <a:lnSpc>
                          <a:spcPct val="100000"/>
                        </a:lnSpc>
                        <a:spcBef>
                          <a:spcPts val="325"/>
                        </a:spcBef>
                      </a:pPr>
                      <a:r>
                        <a:rPr sz="1600" b="1" spc="-65" dirty="0">
                          <a:solidFill>
                            <a:srgbClr val="FF0000"/>
                          </a:solidFill>
                          <a:latin typeface="Arial"/>
                          <a:cs typeface="Arial"/>
                        </a:rPr>
                        <a:t>U</a:t>
                      </a:r>
                      <a:r>
                        <a:rPr sz="1600" b="1" spc="-65" dirty="0">
                          <a:solidFill>
                            <a:srgbClr val="0000FF"/>
                          </a:solidFill>
                          <a:latin typeface="Arial"/>
                          <a:cs typeface="Arial"/>
                        </a:rPr>
                        <a:t>A</a:t>
                      </a:r>
                      <a:r>
                        <a:rPr sz="1600" b="1" spc="-65" dirty="0">
                          <a:latin typeface="Arial"/>
                          <a:cs typeface="Arial"/>
                        </a:rPr>
                        <a:t>U</a:t>
                      </a:r>
                      <a:r>
                        <a:rPr sz="1600" b="1" spc="-30" dirty="0">
                          <a:latin typeface="Arial"/>
                          <a:cs typeface="Arial"/>
                        </a:rPr>
                        <a:t> </a:t>
                      </a:r>
                      <a:r>
                        <a:rPr sz="1600" b="1" spc="-25" dirty="0">
                          <a:latin typeface="Arial"/>
                          <a:cs typeface="Arial"/>
                        </a:rPr>
                        <a:t>Tyr </a:t>
                      </a:r>
                      <a:r>
                        <a:rPr sz="1600" b="1" dirty="0">
                          <a:solidFill>
                            <a:srgbClr val="FF0000"/>
                          </a:solidFill>
                          <a:latin typeface="Arial"/>
                          <a:cs typeface="Arial"/>
                        </a:rPr>
                        <a:t>U</a:t>
                      </a:r>
                      <a:r>
                        <a:rPr sz="1600" b="1" dirty="0">
                          <a:solidFill>
                            <a:srgbClr val="0000FF"/>
                          </a:solidFill>
                          <a:latin typeface="Arial"/>
                          <a:cs typeface="Arial"/>
                        </a:rPr>
                        <a:t>A</a:t>
                      </a:r>
                      <a:r>
                        <a:rPr sz="1600" b="1" dirty="0">
                          <a:latin typeface="Arial"/>
                          <a:cs typeface="Arial"/>
                        </a:rPr>
                        <a:t>C</a:t>
                      </a:r>
                      <a:r>
                        <a:rPr sz="1600" b="1" spc="-25" dirty="0">
                          <a:latin typeface="Arial"/>
                          <a:cs typeface="Arial"/>
                        </a:rPr>
                        <a:t> Tyr </a:t>
                      </a:r>
                      <a:r>
                        <a:rPr sz="1600" b="1" dirty="0">
                          <a:solidFill>
                            <a:srgbClr val="FF0000"/>
                          </a:solidFill>
                          <a:latin typeface="Arial"/>
                          <a:cs typeface="Arial"/>
                        </a:rPr>
                        <a:t>U</a:t>
                      </a:r>
                      <a:r>
                        <a:rPr sz="1600" b="1" dirty="0">
                          <a:solidFill>
                            <a:srgbClr val="0000FF"/>
                          </a:solidFill>
                          <a:latin typeface="Arial"/>
                          <a:cs typeface="Arial"/>
                        </a:rPr>
                        <a:t>A</a:t>
                      </a:r>
                      <a:r>
                        <a:rPr sz="1600" b="1" dirty="0">
                          <a:latin typeface="Arial"/>
                          <a:cs typeface="Arial"/>
                        </a:rPr>
                        <a:t>A</a:t>
                      </a:r>
                      <a:r>
                        <a:rPr sz="1600" b="1" spc="-100" dirty="0">
                          <a:latin typeface="Arial"/>
                          <a:cs typeface="Arial"/>
                        </a:rPr>
                        <a:t> </a:t>
                      </a:r>
                      <a:r>
                        <a:rPr sz="1600" b="1" spc="-114" dirty="0">
                          <a:latin typeface="Arial"/>
                          <a:cs typeface="Arial"/>
                        </a:rPr>
                        <a:t>STOP </a:t>
                      </a:r>
                      <a:r>
                        <a:rPr sz="1600" b="1" dirty="0">
                          <a:solidFill>
                            <a:srgbClr val="FF0000"/>
                          </a:solidFill>
                          <a:latin typeface="Arial"/>
                          <a:cs typeface="Arial"/>
                        </a:rPr>
                        <a:t>U</a:t>
                      </a:r>
                      <a:r>
                        <a:rPr sz="1600" b="1" dirty="0">
                          <a:solidFill>
                            <a:srgbClr val="0000FF"/>
                          </a:solidFill>
                          <a:latin typeface="Arial"/>
                          <a:cs typeface="Arial"/>
                        </a:rPr>
                        <a:t>A</a:t>
                      </a:r>
                      <a:r>
                        <a:rPr sz="1600" b="1" dirty="0">
                          <a:latin typeface="Arial"/>
                          <a:cs typeface="Arial"/>
                        </a:rPr>
                        <a:t>G</a:t>
                      </a:r>
                      <a:r>
                        <a:rPr sz="1600" b="1" spc="-10" dirty="0">
                          <a:latin typeface="Arial"/>
                          <a:cs typeface="Arial"/>
                        </a:rPr>
                        <a:t> </a:t>
                      </a:r>
                      <a:r>
                        <a:rPr sz="1600" b="1" spc="-160" dirty="0">
                          <a:latin typeface="Arial"/>
                          <a:cs typeface="Arial"/>
                        </a:rPr>
                        <a:t>STOP</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3345" marR="217170" algn="just">
                        <a:lnSpc>
                          <a:spcPct val="100000"/>
                        </a:lnSpc>
                        <a:spcBef>
                          <a:spcPts val="325"/>
                        </a:spcBef>
                      </a:pPr>
                      <a:r>
                        <a:rPr sz="1600" b="1" spc="-40" dirty="0">
                          <a:solidFill>
                            <a:srgbClr val="FF0000"/>
                          </a:solidFill>
                          <a:latin typeface="Arial"/>
                          <a:cs typeface="Arial"/>
                        </a:rPr>
                        <a:t>U</a:t>
                      </a:r>
                      <a:r>
                        <a:rPr sz="1600" b="1" spc="-40" dirty="0">
                          <a:solidFill>
                            <a:srgbClr val="0000FF"/>
                          </a:solidFill>
                          <a:latin typeface="Arial"/>
                          <a:cs typeface="Arial"/>
                        </a:rPr>
                        <a:t>G</a:t>
                      </a:r>
                      <a:r>
                        <a:rPr sz="1600" b="1" spc="-40" dirty="0">
                          <a:latin typeface="Arial"/>
                          <a:cs typeface="Arial"/>
                        </a:rPr>
                        <a:t>U</a:t>
                      </a:r>
                      <a:r>
                        <a:rPr sz="1600" b="1" spc="-60" dirty="0">
                          <a:latin typeface="Arial"/>
                          <a:cs typeface="Arial"/>
                        </a:rPr>
                        <a:t> </a:t>
                      </a:r>
                      <a:r>
                        <a:rPr sz="1600" b="1" spc="-25" dirty="0">
                          <a:latin typeface="Arial"/>
                          <a:cs typeface="Arial"/>
                        </a:rPr>
                        <a:t>Cys </a:t>
                      </a:r>
                      <a:r>
                        <a:rPr sz="1600" b="1" dirty="0">
                          <a:solidFill>
                            <a:srgbClr val="FF0000"/>
                          </a:solidFill>
                          <a:latin typeface="Arial"/>
                          <a:cs typeface="Arial"/>
                        </a:rPr>
                        <a:t>U</a:t>
                      </a:r>
                      <a:r>
                        <a:rPr sz="1600" b="1" dirty="0">
                          <a:solidFill>
                            <a:srgbClr val="0000FF"/>
                          </a:solidFill>
                          <a:latin typeface="Arial"/>
                          <a:cs typeface="Arial"/>
                        </a:rPr>
                        <a:t>G</a:t>
                      </a:r>
                      <a:r>
                        <a:rPr sz="1600" b="1" dirty="0">
                          <a:latin typeface="Arial"/>
                          <a:cs typeface="Arial"/>
                        </a:rPr>
                        <a:t>C</a:t>
                      </a:r>
                      <a:r>
                        <a:rPr sz="1600" b="1" spc="55" dirty="0">
                          <a:latin typeface="Arial"/>
                          <a:cs typeface="Arial"/>
                        </a:rPr>
                        <a:t> </a:t>
                      </a:r>
                      <a:r>
                        <a:rPr sz="1600" b="1" spc="-25" dirty="0">
                          <a:latin typeface="Arial"/>
                          <a:cs typeface="Arial"/>
                        </a:rPr>
                        <a:t>Cys </a:t>
                      </a:r>
                      <a:r>
                        <a:rPr sz="1600" b="1" dirty="0">
                          <a:solidFill>
                            <a:srgbClr val="FF0000"/>
                          </a:solidFill>
                          <a:latin typeface="Arial"/>
                          <a:cs typeface="Arial"/>
                        </a:rPr>
                        <a:t>U</a:t>
                      </a:r>
                      <a:r>
                        <a:rPr sz="1600" b="1" dirty="0">
                          <a:solidFill>
                            <a:srgbClr val="0000FF"/>
                          </a:solidFill>
                          <a:latin typeface="Arial"/>
                          <a:cs typeface="Arial"/>
                        </a:rPr>
                        <a:t>G</a:t>
                      </a:r>
                      <a:r>
                        <a:rPr sz="1600" b="1" dirty="0">
                          <a:latin typeface="Arial"/>
                          <a:cs typeface="Arial"/>
                        </a:rPr>
                        <a:t>A</a:t>
                      </a:r>
                      <a:r>
                        <a:rPr sz="1600" b="1" spc="-20" dirty="0">
                          <a:latin typeface="Arial"/>
                          <a:cs typeface="Arial"/>
                        </a:rPr>
                        <a:t> </a:t>
                      </a:r>
                      <a:r>
                        <a:rPr sz="1600" b="1" spc="-160" dirty="0">
                          <a:latin typeface="Arial"/>
                          <a:cs typeface="Arial"/>
                        </a:rPr>
                        <a:t>STOP</a:t>
                      </a:r>
                      <a:endParaRPr sz="1600">
                        <a:latin typeface="Arial"/>
                        <a:cs typeface="Arial"/>
                      </a:endParaRPr>
                    </a:p>
                    <a:p>
                      <a:pPr marL="93345" algn="just">
                        <a:lnSpc>
                          <a:spcPct val="100000"/>
                        </a:lnSpc>
                      </a:pPr>
                      <a:r>
                        <a:rPr sz="1600" b="1" dirty="0">
                          <a:solidFill>
                            <a:srgbClr val="FF0000"/>
                          </a:solidFill>
                          <a:latin typeface="Arial"/>
                          <a:cs typeface="Arial"/>
                        </a:rPr>
                        <a:t>U</a:t>
                      </a:r>
                      <a:r>
                        <a:rPr sz="1600" b="1" dirty="0">
                          <a:latin typeface="Arial"/>
                          <a:cs typeface="Arial"/>
                        </a:rPr>
                        <a:t>GG</a:t>
                      </a:r>
                      <a:r>
                        <a:rPr sz="1600" b="1" spc="60" dirty="0">
                          <a:latin typeface="Arial"/>
                          <a:cs typeface="Arial"/>
                        </a:rPr>
                        <a:t> </a:t>
                      </a:r>
                      <a:r>
                        <a:rPr sz="1600" b="1" spc="-25" dirty="0">
                          <a:latin typeface="Arial"/>
                          <a:cs typeface="Arial"/>
                        </a:rPr>
                        <a:t>Trp</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426720" marR="414020" indent="17780" algn="just">
                        <a:lnSpc>
                          <a:spcPct val="100000"/>
                        </a:lnSpc>
                        <a:spcBef>
                          <a:spcPts val="325"/>
                        </a:spcBef>
                      </a:pPr>
                      <a:r>
                        <a:rPr sz="1600" b="1" spc="-50" dirty="0">
                          <a:latin typeface="Arial"/>
                          <a:cs typeface="Arial"/>
                        </a:rPr>
                        <a:t>U </a:t>
                      </a:r>
                      <a:r>
                        <a:rPr sz="1600" b="1" spc="40" dirty="0">
                          <a:latin typeface="Arial"/>
                          <a:cs typeface="Arial"/>
                        </a:rPr>
                        <a:t>C </a:t>
                      </a:r>
                      <a:r>
                        <a:rPr sz="1600" b="1" spc="-50" dirty="0">
                          <a:latin typeface="Arial"/>
                          <a:cs typeface="Arial"/>
                        </a:rPr>
                        <a:t>A </a:t>
                      </a:r>
                      <a:r>
                        <a:rPr sz="1600" b="1" spc="45" dirty="0">
                          <a:latin typeface="Arial"/>
                          <a:cs typeface="Arial"/>
                        </a:rPr>
                        <a:t>G</a:t>
                      </a:r>
                      <a:endParaRPr sz="1600">
                        <a:latin typeface="Arial"/>
                        <a:cs typeface="Arial"/>
                      </a:endParaRPr>
                    </a:p>
                  </a:txBody>
                  <a:tcPr marL="0" marR="0" marT="4127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extLst>
                  <a:ext uri="{0D108BD9-81ED-4DB2-BD59-A6C34878D82A}">
                    <a16:rowId xmlns:a16="http://schemas.microsoft.com/office/drawing/2014/main" val="10001"/>
                  </a:ext>
                </a:extLst>
              </a:tr>
              <a:tr h="1249045">
                <a:tc>
                  <a:txBody>
                    <a:bodyPr/>
                    <a:lstStyle/>
                    <a:p>
                      <a:pPr algn="ctr">
                        <a:lnSpc>
                          <a:spcPct val="100000"/>
                        </a:lnSpc>
                        <a:spcBef>
                          <a:spcPts val="330"/>
                        </a:spcBef>
                      </a:pPr>
                      <a:r>
                        <a:rPr sz="1600" b="1" dirty="0">
                          <a:solidFill>
                            <a:srgbClr val="FF0000"/>
                          </a:solidFill>
                          <a:latin typeface="Arial"/>
                          <a:cs typeface="Arial"/>
                        </a:rPr>
                        <a:t>C</a:t>
                      </a:r>
                      <a:endParaRPr sz="1600">
                        <a:latin typeface="Arial"/>
                        <a:cs typeface="Arial"/>
                      </a:endParaRPr>
                    </a:p>
                  </a:txBody>
                  <a:tcPr marL="0" marR="0" marT="4191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226060" algn="just">
                        <a:lnSpc>
                          <a:spcPct val="100000"/>
                        </a:lnSpc>
                        <a:spcBef>
                          <a:spcPts val="330"/>
                        </a:spcBef>
                      </a:pPr>
                      <a:r>
                        <a:rPr sz="1600" b="1" spc="-45" dirty="0">
                          <a:solidFill>
                            <a:srgbClr val="FF0000"/>
                          </a:solidFill>
                          <a:latin typeface="Arial"/>
                          <a:cs typeface="Arial"/>
                        </a:rPr>
                        <a:t>C</a:t>
                      </a:r>
                      <a:r>
                        <a:rPr sz="1600" b="1" spc="-45" dirty="0">
                          <a:solidFill>
                            <a:srgbClr val="0000FF"/>
                          </a:solidFill>
                          <a:latin typeface="Arial"/>
                          <a:cs typeface="Arial"/>
                        </a:rPr>
                        <a:t>U</a:t>
                      </a:r>
                      <a:r>
                        <a:rPr sz="1600" b="1" spc="-45" dirty="0">
                          <a:latin typeface="Arial"/>
                          <a:cs typeface="Arial"/>
                        </a:rPr>
                        <a:t>U</a:t>
                      </a:r>
                      <a:r>
                        <a:rPr sz="1600" b="1" spc="-55" dirty="0">
                          <a:latin typeface="Arial"/>
                          <a:cs typeface="Arial"/>
                        </a:rPr>
                        <a:t> </a:t>
                      </a:r>
                      <a:r>
                        <a:rPr sz="1600" b="1" spc="-25" dirty="0">
                          <a:latin typeface="Arial"/>
                          <a:cs typeface="Arial"/>
                        </a:rPr>
                        <a:t>Leu </a:t>
                      </a:r>
                      <a:r>
                        <a:rPr sz="1600" b="1" dirty="0">
                          <a:solidFill>
                            <a:srgbClr val="FF0000"/>
                          </a:solidFill>
                          <a:latin typeface="Arial"/>
                          <a:cs typeface="Arial"/>
                        </a:rPr>
                        <a:t>C</a:t>
                      </a:r>
                      <a:r>
                        <a:rPr sz="1600" b="1" dirty="0">
                          <a:solidFill>
                            <a:srgbClr val="0000FF"/>
                          </a:solidFill>
                          <a:latin typeface="Arial"/>
                          <a:cs typeface="Arial"/>
                        </a:rPr>
                        <a:t>U</a:t>
                      </a:r>
                      <a:r>
                        <a:rPr sz="1600" b="1" dirty="0">
                          <a:latin typeface="Arial"/>
                          <a:cs typeface="Arial"/>
                        </a:rPr>
                        <a:t>C</a:t>
                      </a:r>
                      <a:r>
                        <a:rPr sz="1600" b="1" spc="45" dirty="0">
                          <a:latin typeface="Arial"/>
                          <a:cs typeface="Arial"/>
                        </a:rPr>
                        <a:t> </a:t>
                      </a:r>
                      <a:r>
                        <a:rPr sz="1600" b="1" spc="-30" dirty="0">
                          <a:latin typeface="Arial"/>
                          <a:cs typeface="Arial"/>
                        </a:rPr>
                        <a:t>Leu </a:t>
                      </a:r>
                      <a:r>
                        <a:rPr sz="1600" b="1" dirty="0">
                          <a:solidFill>
                            <a:srgbClr val="FF0000"/>
                          </a:solidFill>
                          <a:latin typeface="Arial"/>
                          <a:cs typeface="Arial"/>
                        </a:rPr>
                        <a:t>C</a:t>
                      </a:r>
                      <a:r>
                        <a:rPr sz="1600" b="1" dirty="0">
                          <a:solidFill>
                            <a:srgbClr val="0000FF"/>
                          </a:solidFill>
                          <a:latin typeface="Arial"/>
                          <a:cs typeface="Arial"/>
                        </a:rPr>
                        <a:t>U</a:t>
                      </a:r>
                      <a:r>
                        <a:rPr sz="1600" b="1" dirty="0">
                          <a:latin typeface="Arial"/>
                          <a:cs typeface="Arial"/>
                        </a:rPr>
                        <a:t>A</a:t>
                      </a:r>
                      <a:r>
                        <a:rPr sz="1600" b="1" spc="-20" dirty="0">
                          <a:latin typeface="Arial"/>
                          <a:cs typeface="Arial"/>
                        </a:rPr>
                        <a:t> </a:t>
                      </a:r>
                      <a:r>
                        <a:rPr sz="1600" b="1" spc="-25" dirty="0">
                          <a:latin typeface="Arial"/>
                          <a:cs typeface="Arial"/>
                        </a:rPr>
                        <a:t>Leu </a:t>
                      </a:r>
                      <a:r>
                        <a:rPr sz="1600" b="1" dirty="0">
                          <a:solidFill>
                            <a:srgbClr val="FF0000"/>
                          </a:solidFill>
                          <a:latin typeface="Arial"/>
                          <a:cs typeface="Arial"/>
                        </a:rPr>
                        <a:t>C</a:t>
                      </a:r>
                      <a:r>
                        <a:rPr sz="1600" b="1" dirty="0">
                          <a:solidFill>
                            <a:srgbClr val="0000FF"/>
                          </a:solidFill>
                          <a:latin typeface="Arial"/>
                          <a:cs typeface="Arial"/>
                        </a:rPr>
                        <a:t>U</a:t>
                      </a:r>
                      <a:r>
                        <a:rPr sz="1600" b="1" dirty="0">
                          <a:latin typeface="Arial"/>
                          <a:cs typeface="Arial"/>
                        </a:rPr>
                        <a:t>G</a:t>
                      </a:r>
                      <a:r>
                        <a:rPr sz="1600" b="1" spc="50" dirty="0">
                          <a:latin typeface="Arial"/>
                          <a:cs typeface="Arial"/>
                        </a:rPr>
                        <a:t> </a:t>
                      </a:r>
                      <a:r>
                        <a:rPr sz="1600" b="1" spc="-60" dirty="0">
                          <a:latin typeface="Arial"/>
                          <a:cs typeface="Arial"/>
                        </a:rPr>
                        <a:t>Leu</a:t>
                      </a:r>
                      <a:endParaRPr sz="1600">
                        <a:latin typeface="Arial"/>
                        <a:cs typeface="Arial"/>
                      </a:endParaRPr>
                    </a:p>
                  </a:txBody>
                  <a:tcPr marL="0" marR="0" marT="4191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143510" algn="just">
                        <a:lnSpc>
                          <a:spcPct val="100000"/>
                        </a:lnSpc>
                        <a:spcBef>
                          <a:spcPts val="330"/>
                        </a:spcBef>
                      </a:pPr>
                      <a:r>
                        <a:rPr sz="1600" b="1" dirty="0">
                          <a:solidFill>
                            <a:srgbClr val="FF0000"/>
                          </a:solidFill>
                          <a:latin typeface="Arial"/>
                          <a:cs typeface="Arial"/>
                        </a:rPr>
                        <a:t>C</a:t>
                      </a:r>
                      <a:r>
                        <a:rPr sz="1600" b="1" dirty="0">
                          <a:solidFill>
                            <a:srgbClr val="0000FF"/>
                          </a:solidFill>
                          <a:latin typeface="Arial"/>
                          <a:cs typeface="Arial"/>
                        </a:rPr>
                        <a:t>C</a:t>
                      </a:r>
                      <a:r>
                        <a:rPr sz="1600" b="1" dirty="0">
                          <a:latin typeface="Arial"/>
                          <a:cs typeface="Arial"/>
                        </a:rPr>
                        <a:t>U</a:t>
                      </a:r>
                      <a:r>
                        <a:rPr sz="1600" b="1" spc="50" dirty="0">
                          <a:latin typeface="Arial"/>
                          <a:cs typeface="Arial"/>
                        </a:rPr>
                        <a:t> </a:t>
                      </a:r>
                      <a:r>
                        <a:rPr sz="1600" b="1" spc="-25" dirty="0">
                          <a:latin typeface="Arial"/>
                          <a:cs typeface="Arial"/>
                        </a:rPr>
                        <a:t>Pro </a:t>
                      </a:r>
                      <a:r>
                        <a:rPr sz="1600" b="1" spc="85" dirty="0">
                          <a:solidFill>
                            <a:srgbClr val="FF0000"/>
                          </a:solidFill>
                          <a:latin typeface="Arial"/>
                          <a:cs typeface="Arial"/>
                        </a:rPr>
                        <a:t>C</a:t>
                      </a:r>
                      <a:r>
                        <a:rPr sz="1600" b="1" spc="85" dirty="0">
                          <a:solidFill>
                            <a:srgbClr val="0000FF"/>
                          </a:solidFill>
                          <a:latin typeface="Arial"/>
                          <a:cs typeface="Arial"/>
                        </a:rPr>
                        <a:t>C</a:t>
                      </a:r>
                      <a:r>
                        <a:rPr sz="1600" b="1" spc="85" dirty="0">
                          <a:latin typeface="Arial"/>
                          <a:cs typeface="Arial"/>
                        </a:rPr>
                        <a:t>C</a:t>
                      </a:r>
                      <a:r>
                        <a:rPr sz="1600" b="1" spc="5" dirty="0">
                          <a:latin typeface="Arial"/>
                          <a:cs typeface="Arial"/>
                        </a:rPr>
                        <a:t> </a:t>
                      </a:r>
                      <a:r>
                        <a:rPr sz="1600" b="1" spc="-50" dirty="0">
                          <a:latin typeface="Arial"/>
                          <a:cs typeface="Arial"/>
                        </a:rPr>
                        <a:t>Pro </a:t>
                      </a:r>
                      <a:r>
                        <a:rPr sz="1600" b="1" spc="65" dirty="0">
                          <a:solidFill>
                            <a:srgbClr val="FF0000"/>
                          </a:solidFill>
                          <a:latin typeface="Arial"/>
                          <a:cs typeface="Arial"/>
                        </a:rPr>
                        <a:t>C</a:t>
                      </a:r>
                      <a:r>
                        <a:rPr sz="1600" b="1" spc="65" dirty="0">
                          <a:solidFill>
                            <a:srgbClr val="0000FF"/>
                          </a:solidFill>
                          <a:latin typeface="Arial"/>
                          <a:cs typeface="Arial"/>
                        </a:rPr>
                        <a:t>C</a:t>
                      </a:r>
                      <a:r>
                        <a:rPr sz="1600" b="1" spc="65" dirty="0">
                          <a:latin typeface="Arial"/>
                          <a:cs typeface="Arial"/>
                        </a:rPr>
                        <a:t>A</a:t>
                      </a:r>
                      <a:r>
                        <a:rPr sz="1600" b="1" spc="-5" dirty="0">
                          <a:latin typeface="Arial"/>
                          <a:cs typeface="Arial"/>
                        </a:rPr>
                        <a:t> </a:t>
                      </a:r>
                      <a:r>
                        <a:rPr sz="1600" b="1" spc="-30" dirty="0">
                          <a:latin typeface="Arial"/>
                          <a:cs typeface="Arial"/>
                        </a:rPr>
                        <a:t>Pro </a:t>
                      </a:r>
                      <a:r>
                        <a:rPr sz="1600" b="1" spc="85" dirty="0">
                          <a:solidFill>
                            <a:srgbClr val="FF0000"/>
                          </a:solidFill>
                          <a:latin typeface="Arial"/>
                          <a:cs typeface="Arial"/>
                        </a:rPr>
                        <a:t>C</a:t>
                      </a:r>
                      <a:r>
                        <a:rPr sz="1600" b="1" spc="85" dirty="0">
                          <a:solidFill>
                            <a:srgbClr val="0000FF"/>
                          </a:solidFill>
                          <a:latin typeface="Arial"/>
                          <a:cs typeface="Arial"/>
                        </a:rPr>
                        <a:t>C</a:t>
                      </a:r>
                      <a:r>
                        <a:rPr sz="1600" b="1" spc="85" dirty="0">
                          <a:latin typeface="Arial"/>
                          <a:cs typeface="Arial"/>
                        </a:rPr>
                        <a:t>G</a:t>
                      </a:r>
                      <a:r>
                        <a:rPr sz="1600" b="1" spc="10" dirty="0">
                          <a:latin typeface="Arial"/>
                          <a:cs typeface="Arial"/>
                        </a:rPr>
                        <a:t> </a:t>
                      </a:r>
                      <a:r>
                        <a:rPr sz="1600" b="1" spc="-85" dirty="0">
                          <a:latin typeface="Arial"/>
                          <a:cs typeface="Arial"/>
                        </a:rPr>
                        <a:t>Pro</a:t>
                      </a:r>
                      <a:endParaRPr sz="1600">
                        <a:latin typeface="Arial"/>
                        <a:cs typeface="Arial"/>
                      </a:endParaRPr>
                    </a:p>
                  </a:txBody>
                  <a:tcPr marL="0" marR="0" marT="4191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710" marR="321310" algn="just">
                        <a:lnSpc>
                          <a:spcPct val="100000"/>
                        </a:lnSpc>
                        <a:spcBef>
                          <a:spcPts val="330"/>
                        </a:spcBef>
                      </a:pPr>
                      <a:r>
                        <a:rPr sz="1600" b="1" dirty="0">
                          <a:solidFill>
                            <a:srgbClr val="FF0000"/>
                          </a:solidFill>
                          <a:latin typeface="Arial"/>
                          <a:cs typeface="Arial"/>
                        </a:rPr>
                        <a:t>C</a:t>
                      </a:r>
                      <a:r>
                        <a:rPr sz="1600" b="1" dirty="0">
                          <a:solidFill>
                            <a:srgbClr val="0000FF"/>
                          </a:solidFill>
                          <a:latin typeface="Arial"/>
                          <a:cs typeface="Arial"/>
                        </a:rPr>
                        <a:t>A</a:t>
                      </a:r>
                      <a:r>
                        <a:rPr sz="1600" b="1" dirty="0">
                          <a:latin typeface="Arial"/>
                          <a:cs typeface="Arial"/>
                        </a:rPr>
                        <a:t>U</a:t>
                      </a:r>
                      <a:r>
                        <a:rPr sz="1600" b="1" spc="-25" dirty="0">
                          <a:latin typeface="Arial"/>
                          <a:cs typeface="Arial"/>
                        </a:rPr>
                        <a:t> His </a:t>
                      </a:r>
                      <a:r>
                        <a:rPr sz="1600" b="1" spc="65" dirty="0">
                          <a:solidFill>
                            <a:srgbClr val="FF0000"/>
                          </a:solidFill>
                          <a:latin typeface="Arial"/>
                          <a:cs typeface="Arial"/>
                        </a:rPr>
                        <a:t>C</a:t>
                      </a:r>
                      <a:r>
                        <a:rPr sz="1600" b="1" spc="65" dirty="0">
                          <a:solidFill>
                            <a:srgbClr val="0000FF"/>
                          </a:solidFill>
                          <a:latin typeface="Arial"/>
                          <a:cs typeface="Arial"/>
                        </a:rPr>
                        <a:t>A</a:t>
                      </a:r>
                      <a:r>
                        <a:rPr sz="1600" b="1" spc="65" dirty="0">
                          <a:latin typeface="Arial"/>
                          <a:cs typeface="Arial"/>
                        </a:rPr>
                        <a:t>C</a:t>
                      </a:r>
                      <a:r>
                        <a:rPr sz="1600" b="1" spc="-5" dirty="0">
                          <a:latin typeface="Arial"/>
                          <a:cs typeface="Arial"/>
                        </a:rPr>
                        <a:t> </a:t>
                      </a:r>
                      <a:r>
                        <a:rPr sz="1600" b="1" spc="-25" dirty="0">
                          <a:latin typeface="Arial"/>
                          <a:cs typeface="Arial"/>
                        </a:rPr>
                        <a:t>His </a:t>
                      </a:r>
                      <a:r>
                        <a:rPr sz="1600" b="1" spc="50" dirty="0">
                          <a:solidFill>
                            <a:srgbClr val="FF0000"/>
                          </a:solidFill>
                          <a:latin typeface="Arial"/>
                          <a:cs typeface="Arial"/>
                        </a:rPr>
                        <a:t>C</a:t>
                      </a:r>
                      <a:r>
                        <a:rPr sz="1600" b="1" spc="50" dirty="0">
                          <a:solidFill>
                            <a:srgbClr val="0000FF"/>
                          </a:solidFill>
                          <a:latin typeface="Arial"/>
                          <a:cs typeface="Arial"/>
                        </a:rPr>
                        <a:t>A</a:t>
                      </a:r>
                      <a:r>
                        <a:rPr sz="1600" b="1" spc="50" dirty="0">
                          <a:latin typeface="Arial"/>
                          <a:cs typeface="Arial"/>
                        </a:rPr>
                        <a:t>A</a:t>
                      </a:r>
                      <a:r>
                        <a:rPr sz="1600" b="1" spc="5" dirty="0">
                          <a:latin typeface="Arial"/>
                          <a:cs typeface="Arial"/>
                        </a:rPr>
                        <a:t> </a:t>
                      </a:r>
                      <a:r>
                        <a:rPr sz="1600" b="1" spc="-25" dirty="0">
                          <a:latin typeface="Arial"/>
                          <a:cs typeface="Arial"/>
                        </a:rPr>
                        <a:t>Gln </a:t>
                      </a:r>
                      <a:r>
                        <a:rPr sz="1600" b="1" spc="70" dirty="0">
                          <a:solidFill>
                            <a:srgbClr val="FF0000"/>
                          </a:solidFill>
                          <a:latin typeface="Arial"/>
                          <a:cs typeface="Arial"/>
                        </a:rPr>
                        <a:t>C</a:t>
                      </a:r>
                      <a:r>
                        <a:rPr sz="1600" b="1" spc="70" dirty="0">
                          <a:latin typeface="Arial"/>
                          <a:cs typeface="Arial"/>
                        </a:rPr>
                        <a:t>AG</a:t>
                      </a:r>
                      <a:r>
                        <a:rPr sz="1600" b="1" dirty="0">
                          <a:latin typeface="Arial"/>
                          <a:cs typeface="Arial"/>
                        </a:rPr>
                        <a:t> </a:t>
                      </a:r>
                      <a:r>
                        <a:rPr sz="1600" b="1" spc="-25" dirty="0">
                          <a:latin typeface="Arial"/>
                          <a:cs typeface="Arial"/>
                        </a:rPr>
                        <a:t>Gln</a:t>
                      </a:r>
                      <a:endParaRPr sz="1600">
                        <a:latin typeface="Arial"/>
                        <a:cs typeface="Arial"/>
                      </a:endParaRPr>
                    </a:p>
                  </a:txBody>
                  <a:tcPr marL="0" marR="0" marT="4191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3345" marR="294640" algn="just">
                        <a:lnSpc>
                          <a:spcPct val="100000"/>
                        </a:lnSpc>
                        <a:spcBef>
                          <a:spcPts val="330"/>
                        </a:spcBef>
                      </a:pPr>
                      <a:r>
                        <a:rPr sz="1600" b="1" dirty="0">
                          <a:solidFill>
                            <a:srgbClr val="FF0000"/>
                          </a:solidFill>
                          <a:latin typeface="Arial"/>
                          <a:cs typeface="Arial"/>
                        </a:rPr>
                        <a:t>C</a:t>
                      </a:r>
                      <a:r>
                        <a:rPr sz="1600" b="1" dirty="0">
                          <a:solidFill>
                            <a:srgbClr val="0000FF"/>
                          </a:solidFill>
                          <a:latin typeface="Arial"/>
                          <a:cs typeface="Arial"/>
                        </a:rPr>
                        <a:t>G</a:t>
                      </a:r>
                      <a:r>
                        <a:rPr sz="1600" b="1" dirty="0">
                          <a:latin typeface="Arial"/>
                          <a:cs typeface="Arial"/>
                        </a:rPr>
                        <a:t>U</a:t>
                      </a:r>
                      <a:r>
                        <a:rPr sz="1600" b="1" spc="50" dirty="0">
                          <a:latin typeface="Arial"/>
                          <a:cs typeface="Arial"/>
                        </a:rPr>
                        <a:t> </a:t>
                      </a:r>
                      <a:r>
                        <a:rPr sz="1600" b="1" spc="-25" dirty="0">
                          <a:latin typeface="Arial"/>
                          <a:cs typeface="Arial"/>
                        </a:rPr>
                        <a:t>Arg </a:t>
                      </a:r>
                      <a:r>
                        <a:rPr sz="1600" b="1" spc="85" dirty="0">
                          <a:solidFill>
                            <a:srgbClr val="FF0000"/>
                          </a:solidFill>
                          <a:latin typeface="Arial"/>
                          <a:cs typeface="Arial"/>
                        </a:rPr>
                        <a:t>C</a:t>
                      </a:r>
                      <a:r>
                        <a:rPr sz="1600" b="1" spc="85" dirty="0">
                          <a:solidFill>
                            <a:srgbClr val="0000FF"/>
                          </a:solidFill>
                          <a:latin typeface="Arial"/>
                          <a:cs typeface="Arial"/>
                        </a:rPr>
                        <a:t>G</a:t>
                      </a:r>
                      <a:r>
                        <a:rPr sz="1600" b="1" spc="85" dirty="0">
                          <a:latin typeface="Arial"/>
                          <a:cs typeface="Arial"/>
                        </a:rPr>
                        <a:t>C</a:t>
                      </a:r>
                      <a:r>
                        <a:rPr sz="1600" b="1" spc="5" dirty="0">
                          <a:latin typeface="Arial"/>
                          <a:cs typeface="Arial"/>
                        </a:rPr>
                        <a:t> </a:t>
                      </a:r>
                      <a:r>
                        <a:rPr sz="1600" b="1" spc="-25" dirty="0">
                          <a:latin typeface="Arial"/>
                          <a:cs typeface="Arial"/>
                        </a:rPr>
                        <a:t>Arg </a:t>
                      </a:r>
                      <a:r>
                        <a:rPr sz="1600" b="1" spc="65" dirty="0">
                          <a:solidFill>
                            <a:srgbClr val="FF0000"/>
                          </a:solidFill>
                          <a:latin typeface="Arial"/>
                          <a:cs typeface="Arial"/>
                        </a:rPr>
                        <a:t>C</a:t>
                      </a:r>
                      <a:r>
                        <a:rPr sz="1600" b="1" spc="65" dirty="0">
                          <a:solidFill>
                            <a:srgbClr val="0000FF"/>
                          </a:solidFill>
                          <a:latin typeface="Arial"/>
                          <a:cs typeface="Arial"/>
                        </a:rPr>
                        <a:t>G</a:t>
                      </a:r>
                      <a:r>
                        <a:rPr sz="1600" b="1" spc="65" dirty="0">
                          <a:latin typeface="Arial"/>
                          <a:cs typeface="Arial"/>
                        </a:rPr>
                        <a:t>A</a:t>
                      </a:r>
                      <a:r>
                        <a:rPr sz="1600" b="1" spc="25" dirty="0">
                          <a:latin typeface="Arial"/>
                          <a:cs typeface="Arial"/>
                        </a:rPr>
                        <a:t> </a:t>
                      </a:r>
                      <a:r>
                        <a:rPr sz="1600" b="1" spc="-25" dirty="0">
                          <a:latin typeface="Arial"/>
                          <a:cs typeface="Arial"/>
                        </a:rPr>
                        <a:t>Arg </a:t>
                      </a:r>
                      <a:r>
                        <a:rPr sz="1600" b="1" spc="90" dirty="0">
                          <a:solidFill>
                            <a:srgbClr val="FF0000"/>
                          </a:solidFill>
                          <a:latin typeface="Arial"/>
                          <a:cs typeface="Arial"/>
                        </a:rPr>
                        <a:t>C</a:t>
                      </a:r>
                      <a:r>
                        <a:rPr sz="1600" b="1" spc="90" dirty="0">
                          <a:solidFill>
                            <a:srgbClr val="0000FF"/>
                          </a:solidFill>
                          <a:latin typeface="Arial"/>
                          <a:cs typeface="Arial"/>
                        </a:rPr>
                        <a:t>G</a:t>
                      </a:r>
                      <a:r>
                        <a:rPr sz="1600" b="1" spc="90" dirty="0">
                          <a:latin typeface="Arial"/>
                          <a:cs typeface="Arial"/>
                        </a:rPr>
                        <a:t>G</a:t>
                      </a:r>
                      <a:r>
                        <a:rPr sz="1600" b="1" dirty="0">
                          <a:latin typeface="Arial"/>
                          <a:cs typeface="Arial"/>
                        </a:rPr>
                        <a:t> </a:t>
                      </a:r>
                      <a:r>
                        <a:rPr sz="1600" b="1" spc="-25" dirty="0">
                          <a:latin typeface="Arial"/>
                          <a:cs typeface="Arial"/>
                        </a:rPr>
                        <a:t>Arg</a:t>
                      </a:r>
                      <a:endParaRPr sz="1600">
                        <a:latin typeface="Arial"/>
                        <a:cs typeface="Arial"/>
                      </a:endParaRPr>
                    </a:p>
                  </a:txBody>
                  <a:tcPr marL="0" marR="0" marT="4191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426720" marR="414020" indent="17780" algn="just">
                        <a:lnSpc>
                          <a:spcPct val="100000"/>
                        </a:lnSpc>
                        <a:spcBef>
                          <a:spcPts val="330"/>
                        </a:spcBef>
                      </a:pPr>
                      <a:r>
                        <a:rPr sz="1600" b="1" spc="-50" dirty="0">
                          <a:latin typeface="Arial"/>
                          <a:cs typeface="Arial"/>
                        </a:rPr>
                        <a:t>U </a:t>
                      </a:r>
                      <a:r>
                        <a:rPr sz="1600" b="1" spc="40" dirty="0">
                          <a:latin typeface="Arial"/>
                          <a:cs typeface="Arial"/>
                        </a:rPr>
                        <a:t>C </a:t>
                      </a:r>
                      <a:r>
                        <a:rPr sz="1600" b="1" spc="-50" dirty="0">
                          <a:latin typeface="Arial"/>
                          <a:cs typeface="Arial"/>
                        </a:rPr>
                        <a:t>A </a:t>
                      </a:r>
                      <a:r>
                        <a:rPr sz="1600" b="1" spc="45" dirty="0">
                          <a:latin typeface="Arial"/>
                          <a:cs typeface="Arial"/>
                        </a:rPr>
                        <a:t>G</a:t>
                      </a:r>
                      <a:endParaRPr sz="1600">
                        <a:latin typeface="Arial"/>
                        <a:cs typeface="Arial"/>
                      </a:endParaRPr>
                    </a:p>
                  </a:txBody>
                  <a:tcPr marL="0" marR="0" marT="4191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extLst>
                  <a:ext uri="{0D108BD9-81ED-4DB2-BD59-A6C34878D82A}">
                    <a16:rowId xmlns:a16="http://schemas.microsoft.com/office/drawing/2014/main" val="10002"/>
                  </a:ext>
                </a:extLst>
              </a:tr>
              <a:tr h="1403350">
                <a:tc>
                  <a:txBody>
                    <a:bodyPr/>
                    <a:lstStyle/>
                    <a:p>
                      <a:pPr algn="ctr">
                        <a:lnSpc>
                          <a:spcPct val="100000"/>
                        </a:lnSpc>
                        <a:spcBef>
                          <a:spcPts val="335"/>
                        </a:spcBef>
                      </a:pPr>
                      <a:r>
                        <a:rPr sz="1600" b="1" dirty="0">
                          <a:solidFill>
                            <a:srgbClr val="FF0000"/>
                          </a:solidFill>
                          <a:latin typeface="Arial"/>
                          <a:cs typeface="Arial"/>
                        </a:rPr>
                        <a:t>A</a:t>
                      </a:r>
                      <a:endParaRPr sz="1600">
                        <a:latin typeface="Arial"/>
                        <a:cs typeface="Arial"/>
                      </a:endParaRPr>
                    </a:p>
                  </a:txBody>
                  <a:tcPr marL="0" marR="0" marT="4254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201295">
                        <a:lnSpc>
                          <a:spcPct val="100000"/>
                        </a:lnSpc>
                        <a:spcBef>
                          <a:spcPts val="335"/>
                        </a:spcBef>
                      </a:pPr>
                      <a:r>
                        <a:rPr sz="1600" b="1" spc="-65" dirty="0">
                          <a:solidFill>
                            <a:srgbClr val="FF0000"/>
                          </a:solidFill>
                          <a:latin typeface="Arial"/>
                          <a:cs typeface="Arial"/>
                        </a:rPr>
                        <a:t>A</a:t>
                      </a:r>
                      <a:r>
                        <a:rPr sz="1600" b="1" spc="-65" dirty="0">
                          <a:solidFill>
                            <a:srgbClr val="0000FF"/>
                          </a:solidFill>
                          <a:latin typeface="Arial"/>
                          <a:cs typeface="Arial"/>
                        </a:rPr>
                        <a:t>U</a:t>
                      </a:r>
                      <a:r>
                        <a:rPr sz="1600" b="1" spc="-65" dirty="0">
                          <a:latin typeface="Arial"/>
                          <a:cs typeface="Arial"/>
                        </a:rPr>
                        <a:t>U</a:t>
                      </a:r>
                      <a:r>
                        <a:rPr sz="1600" b="1" spc="-45" dirty="0">
                          <a:latin typeface="Arial"/>
                          <a:cs typeface="Arial"/>
                        </a:rPr>
                        <a:t> </a:t>
                      </a:r>
                      <a:r>
                        <a:rPr sz="1600" b="1" spc="-25" dirty="0">
                          <a:latin typeface="Arial"/>
                          <a:cs typeface="Arial"/>
                        </a:rPr>
                        <a:t>Ile </a:t>
                      </a:r>
                      <a:r>
                        <a:rPr sz="1600" b="1" dirty="0">
                          <a:solidFill>
                            <a:srgbClr val="FF0000"/>
                          </a:solidFill>
                          <a:latin typeface="Arial"/>
                          <a:cs typeface="Arial"/>
                        </a:rPr>
                        <a:t>A</a:t>
                      </a:r>
                      <a:r>
                        <a:rPr sz="1600" b="1" dirty="0">
                          <a:solidFill>
                            <a:srgbClr val="0000FF"/>
                          </a:solidFill>
                          <a:latin typeface="Arial"/>
                          <a:cs typeface="Arial"/>
                        </a:rPr>
                        <a:t>U</a:t>
                      </a:r>
                      <a:r>
                        <a:rPr sz="1600" b="1" dirty="0">
                          <a:latin typeface="Arial"/>
                          <a:cs typeface="Arial"/>
                        </a:rPr>
                        <a:t>C</a:t>
                      </a:r>
                      <a:r>
                        <a:rPr sz="1600" b="1" spc="-25" dirty="0">
                          <a:latin typeface="Arial"/>
                          <a:cs typeface="Arial"/>
                        </a:rPr>
                        <a:t> Ile </a:t>
                      </a:r>
                      <a:r>
                        <a:rPr sz="1600" b="1" dirty="0">
                          <a:solidFill>
                            <a:srgbClr val="FF0000"/>
                          </a:solidFill>
                          <a:latin typeface="Arial"/>
                          <a:cs typeface="Arial"/>
                        </a:rPr>
                        <a:t>A</a:t>
                      </a:r>
                      <a:r>
                        <a:rPr sz="1600" b="1" dirty="0">
                          <a:solidFill>
                            <a:srgbClr val="0000FF"/>
                          </a:solidFill>
                          <a:latin typeface="Arial"/>
                          <a:cs typeface="Arial"/>
                        </a:rPr>
                        <a:t>U</a:t>
                      </a:r>
                      <a:r>
                        <a:rPr sz="1600" b="1" dirty="0">
                          <a:latin typeface="Arial"/>
                          <a:cs typeface="Arial"/>
                        </a:rPr>
                        <a:t>A</a:t>
                      </a:r>
                      <a:r>
                        <a:rPr sz="1600" b="1" spc="-90" dirty="0">
                          <a:latin typeface="Arial"/>
                          <a:cs typeface="Arial"/>
                        </a:rPr>
                        <a:t> </a:t>
                      </a:r>
                      <a:r>
                        <a:rPr sz="1600" b="1" spc="-25" dirty="0">
                          <a:latin typeface="Arial"/>
                          <a:cs typeface="Arial"/>
                        </a:rPr>
                        <a:t>Ile </a:t>
                      </a:r>
                      <a:r>
                        <a:rPr sz="1600" b="1" dirty="0">
                          <a:solidFill>
                            <a:srgbClr val="FF0000"/>
                          </a:solidFill>
                          <a:latin typeface="Arial"/>
                          <a:cs typeface="Arial"/>
                        </a:rPr>
                        <a:t>A</a:t>
                      </a:r>
                      <a:r>
                        <a:rPr sz="1600" b="1" dirty="0">
                          <a:solidFill>
                            <a:srgbClr val="0000FF"/>
                          </a:solidFill>
                          <a:latin typeface="Arial"/>
                          <a:cs typeface="Arial"/>
                        </a:rPr>
                        <a:t>U</a:t>
                      </a:r>
                      <a:r>
                        <a:rPr sz="1600" b="1" dirty="0">
                          <a:latin typeface="Arial"/>
                          <a:cs typeface="Arial"/>
                        </a:rPr>
                        <a:t>G</a:t>
                      </a:r>
                      <a:r>
                        <a:rPr sz="1600" b="1" spc="-15" dirty="0">
                          <a:latin typeface="Arial"/>
                          <a:cs typeface="Arial"/>
                        </a:rPr>
                        <a:t> </a:t>
                      </a:r>
                      <a:r>
                        <a:rPr sz="1600" b="1" spc="-150" dirty="0">
                          <a:solidFill>
                            <a:srgbClr val="FF00FF"/>
                          </a:solidFill>
                          <a:latin typeface="Arial"/>
                          <a:cs typeface="Arial"/>
                        </a:rPr>
                        <a:t>MET</a:t>
                      </a:r>
                      <a:endParaRPr sz="1600">
                        <a:latin typeface="Arial"/>
                        <a:cs typeface="Arial"/>
                      </a:endParaRPr>
                    </a:p>
                  </a:txBody>
                  <a:tcPr marL="0" marR="0" marT="4254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187325" algn="just">
                        <a:lnSpc>
                          <a:spcPct val="100000"/>
                        </a:lnSpc>
                        <a:spcBef>
                          <a:spcPts val="335"/>
                        </a:spcBef>
                      </a:pPr>
                      <a:r>
                        <a:rPr sz="1600" b="1" dirty="0">
                          <a:solidFill>
                            <a:srgbClr val="FF0000"/>
                          </a:solidFill>
                          <a:latin typeface="Arial"/>
                          <a:cs typeface="Arial"/>
                        </a:rPr>
                        <a:t>A</a:t>
                      </a:r>
                      <a:r>
                        <a:rPr sz="1600" b="1" dirty="0">
                          <a:solidFill>
                            <a:srgbClr val="0000FF"/>
                          </a:solidFill>
                          <a:latin typeface="Arial"/>
                          <a:cs typeface="Arial"/>
                        </a:rPr>
                        <a:t>C</a:t>
                      </a:r>
                      <a:r>
                        <a:rPr sz="1600" b="1" dirty="0">
                          <a:latin typeface="Arial"/>
                          <a:cs typeface="Arial"/>
                        </a:rPr>
                        <a:t>U</a:t>
                      </a:r>
                      <a:r>
                        <a:rPr sz="1600" b="1" spc="-30" dirty="0">
                          <a:latin typeface="Arial"/>
                          <a:cs typeface="Arial"/>
                        </a:rPr>
                        <a:t> </a:t>
                      </a:r>
                      <a:r>
                        <a:rPr sz="1600" b="1" spc="-40" dirty="0">
                          <a:latin typeface="Arial"/>
                          <a:cs typeface="Arial"/>
                        </a:rPr>
                        <a:t>Thr </a:t>
                      </a:r>
                      <a:r>
                        <a:rPr sz="1600" b="1" spc="65" dirty="0">
                          <a:solidFill>
                            <a:srgbClr val="FF0000"/>
                          </a:solidFill>
                          <a:latin typeface="Arial"/>
                          <a:cs typeface="Arial"/>
                        </a:rPr>
                        <a:t>A</a:t>
                      </a:r>
                      <a:r>
                        <a:rPr sz="1600" b="1" spc="65" dirty="0">
                          <a:solidFill>
                            <a:srgbClr val="0000FF"/>
                          </a:solidFill>
                          <a:latin typeface="Arial"/>
                          <a:cs typeface="Arial"/>
                        </a:rPr>
                        <a:t>C</a:t>
                      </a:r>
                      <a:r>
                        <a:rPr sz="1600" b="1" spc="65" dirty="0">
                          <a:latin typeface="Arial"/>
                          <a:cs typeface="Arial"/>
                        </a:rPr>
                        <a:t>C</a:t>
                      </a:r>
                      <a:r>
                        <a:rPr sz="1600" b="1" spc="-10" dirty="0">
                          <a:latin typeface="Arial"/>
                          <a:cs typeface="Arial"/>
                        </a:rPr>
                        <a:t> </a:t>
                      </a:r>
                      <a:r>
                        <a:rPr sz="1600" b="1" spc="-110" dirty="0">
                          <a:latin typeface="Arial"/>
                          <a:cs typeface="Arial"/>
                        </a:rPr>
                        <a:t>Thr </a:t>
                      </a:r>
                      <a:r>
                        <a:rPr sz="1600" b="1" spc="50" dirty="0">
                          <a:solidFill>
                            <a:srgbClr val="FF0000"/>
                          </a:solidFill>
                          <a:latin typeface="Arial"/>
                          <a:cs typeface="Arial"/>
                        </a:rPr>
                        <a:t>A</a:t>
                      </a:r>
                      <a:r>
                        <a:rPr sz="1600" b="1" spc="50" dirty="0">
                          <a:solidFill>
                            <a:srgbClr val="0000FF"/>
                          </a:solidFill>
                          <a:latin typeface="Arial"/>
                          <a:cs typeface="Arial"/>
                        </a:rPr>
                        <a:t>C</a:t>
                      </a:r>
                      <a:r>
                        <a:rPr sz="1600" b="1" spc="50" dirty="0">
                          <a:latin typeface="Arial"/>
                          <a:cs typeface="Arial"/>
                        </a:rPr>
                        <a:t>A</a:t>
                      </a:r>
                      <a:r>
                        <a:rPr sz="1600" b="1" dirty="0">
                          <a:latin typeface="Arial"/>
                          <a:cs typeface="Arial"/>
                        </a:rPr>
                        <a:t> </a:t>
                      </a:r>
                      <a:r>
                        <a:rPr sz="1600" b="1" spc="-100" dirty="0">
                          <a:latin typeface="Arial"/>
                          <a:cs typeface="Arial"/>
                        </a:rPr>
                        <a:t>Thr </a:t>
                      </a:r>
                      <a:r>
                        <a:rPr sz="1600" b="1" spc="70" dirty="0">
                          <a:solidFill>
                            <a:srgbClr val="FF0000"/>
                          </a:solidFill>
                          <a:latin typeface="Arial"/>
                          <a:cs typeface="Arial"/>
                        </a:rPr>
                        <a:t>A</a:t>
                      </a:r>
                      <a:r>
                        <a:rPr sz="1600" b="1" spc="70" dirty="0">
                          <a:solidFill>
                            <a:srgbClr val="0000FF"/>
                          </a:solidFill>
                          <a:latin typeface="Arial"/>
                          <a:cs typeface="Arial"/>
                        </a:rPr>
                        <a:t>C</a:t>
                      </a:r>
                      <a:r>
                        <a:rPr sz="1600" b="1" spc="70" dirty="0">
                          <a:latin typeface="Arial"/>
                          <a:cs typeface="Arial"/>
                        </a:rPr>
                        <a:t>G</a:t>
                      </a:r>
                      <a:r>
                        <a:rPr sz="1600" b="1" spc="5" dirty="0">
                          <a:latin typeface="Arial"/>
                          <a:cs typeface="Arial"/>
                        </a:rPr>
                        <a:t> </a:t>
                      </a:r>
                      <a:r>
                        <a:rPr sz="1600" b="1" spc="-150" dirty="0">
                          <a:latin typeface="Arial"/>
                          <a:cs typeface="Arial"/>
                        </a:rPr>
                        <a:t>Thr</a:t>
                      </a:r>
                      <a:endParaRPr sz="1600">
                        <a:latin typeface="Arial"/>
                        <a:cs typeface="Arial"/>
                      </a:endParaRPr>
                    </a:p>
                  </a:txBody>
                  <a:tcPr marL="0" marR="0" marT="4254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710" marR="320040">
                        <a:lnSpc>
                          <a:spcPct val="100000"/>
                        </a:lnSpc>
                        <a:spcBef>
                          <a:spcPts val="335"/>
                        </a:spcBef>
                      </a:pPr>
                      <a:r>
                        <a:rPr sz="1600" b="1" dirty="0">
                          <a:solidFill>
                            <a:srgbClr val="FF0000"/>
                          </a:solidFill>
                          <a:latin typeface="Arial"/>
                          <a:cs typeface="Arial"/>
                        </a:rPr>
                        <a:t>A</a:t>
                      </a:r>
                      <a:r>
                        <a:rPr sz="1600" b="1" dirty="0">
                          <a:solidFill>
                            <a:srgbClr val="0000FF"/>
                          </a:solidFill>
                          <a:latin typeface="Arial"/>
                          <a:cs typeface="Arial"/>
                        </a:rPr>
                        <a:t>A</a:t>
                      </a:r>
                      <a:r>
                        <a:rPr sz="1600" b="1" dirty="0">
                          <a:latin typeface="Arial"/>
                          <a:cs typeface="Arial"/>
                        </a:rPr>
                        <a:t>U</a:t>
                      </a:r>
                      <a:r>
                        <a:rPr sz="1600" b="1" spc="-100" dirty="0">
                          <a:latin typeface="Arial"/>
                          <a:cs typeface="Arial"/>
                        </a:rPr>
                        <a:t> </a:t>
                      </a:r>
                      <a:r>
                        <a:rPr sz="1600" b="1" spc="-25" dirty="0">
                          <a:latin typeface="Arial"/>
                          <a:cs typeface="Arial"/>
                        </a:rPr>
                        <a:t>Asn </a:t>
                      </a:r>
                      <a:r>
                        <a:rPr sz="1600" b="1" spc="50" dirty="0">
                          <a:solidFill>
                            <a:srgbClr val="FF0000"/>
                          </a:solidFill>
                          <a:latin typeface="Arial"/>
                          <a:cs typeface="Arial"/>
                        </a:rPr>
                        <a:t>A</a:t>
                      </a:r>
                      <a:r>
                        <a:rPr sz="1600" b="1" spc="50" dirty="0">
                          <a:solidFill>
                            <a:srgbClr val="0000FF"/>
                          </a:solidFill>
                          <a:latin typeface="Arial"/>
                          <a:cs typeface="Arial"/>
                        </a:rPr>
                        <a:t>A</a:t>
                      </a:r>
                      <a:r>
                        <a:rPr sz="1600" b="1" spc="50" dirty="0">
                          <a:latin typeface="Arial"/>
                          <a:cs typeface="Arial"/>
                        </a:rPr>
                        <a:t>C</a:t>
                      </a:r>
                      <a:r>
                        <a:rPr sz="1600" b="1" spc="-10" dirty="0">
                          <a:latin typeface="Arial"/>
                          <a:cs typeface="Arial"/>
                        </a:rPr>
                        <a:t> </a:t>
                      </a:r>
                      <a:r>
                        <a:rPr sz="1600" b="1" spc="-60" dirty="0">
                          <a:latin typeface="Arial"/>
                          <a:cs typeface="Arial"/>
                        </a:rPr>
                        <a:t>Asn </a:t>
                      </a:r>
                      <a:r>
                        <a:rPr sz="1600" b="1" dirty="0">
                          <a:solidFill>
                            <a:srgbClr val="FF0000"/>
                          </a:solidFill>
                          <a:latin typeface="Arial"/>
                          <a:cs typeface="Arial"/>
                        </a:rPr>
                        <a:t>A</a:t>
                      </a:r>
                      <a:r>
                        <a:rPr sz="1600" b="1" dirty="0">
                          <a:solidFill>
                            <a:srgbClr val="0000FF"/>
                          </a:solidFill>
                          <a:latin typeface="Arial"/>
                          <a:cs typeface="Arial"/>
                        </a:rPr>
                        <a:t>A</a:t>
                      </a:r>
                      <a:r>
                        <a:rPr sz="1600" b="1" dirty="0">
                          <a:latin typeface="Arial"/>
                          <a:cs typeface="Arial"/>
                        </a:rPr>
                        <a:t>A</a:t>
                      </a:r>
                      <a:r>
                        <a:rPr sz="1600" b="1" spc="85" dirty="0">
                          <a:latin typeface="Arial"/>
                          <a:cs typeface="Arial"/>
                        </a:rPr>
                        <a:t> </a:t>
                      </a:r>
                      <a:r>
                        <a:rPr sz="1600" b="1" spc="-25" dirty="0">
                          <a:latin typeface="Arial"/>
                          <a:cs typeface="Arial"/>
                        </a:rPr>
                        <a:t>Lys </a:t>
                      </a:r>
                      <a:r>
                        <a:rPr sz="1600" b="1" spc="55" dirty="0">
                          <a:solidFill>
                            <a:srgbClr val="FF0000"/>
                          </a:solidFill>
                          <a:latin typeface="Arial"/>
                          <a:cs typeface="Arial"/>
                        </a:rPr>
                        <a:t>A</a:t>
                      </a:r>
                      <a:r>
                        <a:rPr sz="1600" b="1" spc="55" dirty="0">
                          <a:solidFill>
                            <a:srgbClr val="0000FF"/>
                          </a:solidFill>
                          <a:latin typeface="Arial"/>
                          <a:cs typeface="Arial"/>
                        </a:rPr>
                        <a:t>A</a:t>
                      </a:r>
                      <a:r>
                        <a:rPr sz="1600" b="1" spc="55" dirty="0">
                          <a:latin typeface="Arial"/>
                          <a:cs typeface="Arial"/>
                        </a:rPr>
                        <a:t>G</a:t>
                      </a:r>
                      <a:r>
                        <a:rPr sz="1600" b="1" spc="-15" dirty="0">
                          <a:latin typeface="Arial"/>
                          <a:cs typeface="Arial"/>
                        </a:rPr>
                        <a:t> </a:t>
                      </a:r>
                      <a:r>
                        <a:rPr sz="1600" b="1" spc="-25" dirty="0">
                          <a:latin typeface="Arial"/>
                          <a:cs typeface="Arial"/>
                        </a:rPr>
                        <a:t>Lys</a:t>
                      </a:r>
                      <a:endParaRPr sz="1600">
                        <a:latin typeface="Arial"/>
                        <a:cs typeface="Arial"/>
                      </a:endParaRPr>
                    </a:p>
                  </a:txBody>
                  <a:tcPr marL="0" marR="0" marT="4254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3345" marR="300990" algn="just">
                        <a:lnSpc>
                          <a:spcPct val="100000"/>
                        </a:lnSpc>
                        <a:spcBef>
                          <a:spcPts val="335"/>
                        </a:spcBef>
                      </a:pPr>
                      <a:r>
                        <a:rPr sz="1600" b="1" dirty="0">
                          <a:solidFill>
                            <a:srgbClr val="FF0000"/>
                          </a:solidFill>
                          <a:latin typeface="Arial"/>
                          <a:cs typeface="Arial"/>
                        </a:rPr>
                        <a:t>A</a:t>
                      </a:r>
                      <a:r>
                        <a:rPr sz="1600" b="1" dirty="0">
                          <a:solidFill>
                            <a:srgbClr val="0000FF"/>
                          </a:solidFill>
                          <a:latin typeface="Arial"/>
                          <a:cs typeface="Arial"/>
                        </a:rPr>
                        <a:t>G</a:t>
                      </a:r>
                      <a:r>
                        <a:rPr sz="1600" b="1" dirty="0">
                          <a:latin typeface="Arial"/>
                          <a:cs typeface="Arial"/>
                        </a:rPr>
                        <a:t>U</a:t>
                      </a:r>
                      <a:r>
                        <a:rPr sz="1600" b="1" spc="-20" dirty="0">
                          <a:latin typeface="Arial"/>
                          <a:cs typeface="Arial"/>
                        </a:rPr>
                        <a:t> </a:t>
                      </a:r>
                      <a:r>
                        <a:rPr sz="1600" b="1" spc="-25" dirty="0">
                          <a:latin typeface="Arial"/>
                          <a:cs typeface="Arial"/>
                        </a:rPr>
                        <a:t>Ser </a:t>
                      </a:r>
                      <a:r>
                        <a:rPr sz="1600" b="1" spc="70" dirty="0">
                          <a:solidFill>
                            <a:srgbClr val="FF0000"/>
                          </a:solidFill>
                          <a:latin typeface="Arial"/>
                          <a:cs typeface="Arial"/>
                        </a:rPr>
                        <a:t>A</a:t>
                      </a:r>
                      <a:r>
                        <a:rPr sz="1600" b="1" spc="70" dirty="0">
                          <a:solidFill>
                            <a:srgbClr val="0000FF"/>
                          </a:solidFill>
                          <a:latin typeface="Arial"/>
                          <a:cs typeface="Arial"/>
                        </a:rPr>
                        <a:t>G</a:t>
                      </a:r>
                      <a:r>
                        <a:rPr sz="1600" b="1" spc="70" dirty="0">
                          <a:latin typeface="Arial"/>
                          <a:cs typeface="Arial"/>
                        </a:rPr>
                        <a:t>C</a:t>
                      </a:r>
                      <a:r>
                        <a:rPr sz="1600" b="1" spc="5" dirty="0">
                          <a:latin typeface="Arial"/>
                          <a:cs typeface="Arial"/>
                        </a:rPr>
                        <a:t> </a:t>
                      </a:r>
                      <a:r>
                        <a:rPr sz="1600" b="1" spc="-25" dirty="0">
                          <a:latin typeface="Arial"/>
                          <a:cs typeface="Arial"/>
                        </a:rPr>
                        <a:t>Ser </a:t>
                      </a:r>
                      <a:r>
                        <a:rPr sz="1600" b="1" spc="50" dirty="0">
                          <a:solidFill>
                            <a:srgbClr val="FF0000"/>
                          </a:solidFill>
                          <a:latin typeface="Arial"/>
                          <a:cs typeface="Arial"/>
                        </a:rPr>
                        <a:t>A</a:t>
                      </a:r>
                      <a:r>
                        <a:rPr sz="1600" b="1" spc="50" dirty="0">
                          <a:solidFill>
                            <a:srgbClr val="0000FF"/>
                          </a:solidFill>
                          <a:latin typeface="Arial"/>
                          <a:cs typeface="Arial"/>
                        </a:rPr>
                        <a:t>G</a:t>
                      </a:r>
                      <a:r>
                        <a:rPr sz="1600" b="1" spc="50" dirty="0">
                          <a:latin typeface="Arial"/>
                          <a:cs typeface="Arial"/>
                        </a:rPr>
                        <a:t>A</a:t>
                      </a:r>
                      <a:r>
                        <a:rPr sz="1600" b="1" dirty="0">
                          <a:latin typeface="Arial"/>
                          <a:cs typeface="Arial"/>
                        </a:rPr>
                        <a:t> </a:t>
                      </a:r>
                      <a:r>
                        <a:rPr sz="1600" b="1" spc="-25" dirty="0">
                          <a:latin typeface="Arial"/>
                          <a:cs typeface="Arial"/>
                        </a:rPr>
                        <a:t>Arg </a:t>
                      </a:r>
                      <a:r>
                        <a:rPr sz="1600" b="1" spc="70" dirty="0">
                          <a:solidFill>
                            <a:srgbClr val="FF0000"/>
                          </a:solidFill>
                          <a:latin typeface="Arial"/>
                          <a:cs typeface="Arial"/>
                        </a:rPr>
                        <a:t>A</a:t>
                      </a:r>
                      <a:r>
                        <a:rPr sz="1600" b="1" spc="70" dirty="0">
                          <a:solidFill>
                            <a:srgbClr val="0000FF"/>
                          </a:solidFill>
                          <a:latin typeface="Arial"/>
                          <a:cs typeface="Arial"/>
                        </a:rPr>
                        <a:t>G</a:t>
                      </a:r>
                      <a:r>
                        <a:rPr sz="1600" b="1" spc="70" dirty="0">
                          <a:latin typeface="Arial"/>
                          <a:cs typeface="Arial"/>
                        </a:rPr>
                        <a:t>G</a:t>
                      </a:r>
                      <a:r>
                        <a:rPr sz="1600" b="1" spc="10" dirty="0">
                          <a:latin typeface="Arial"/>
                          <a:cs typeface="Arial"/>
                        </a:rPr>
                        <a:t> </a:t>
                      </a:r>
                      <a:r>
                        <a:rPr sz="1600" b="1" spc="-25" dirty="0">
                          <a:latin typeface="Arial"/>
                          <a:cs typeface="Arial"/>
                        </a:rPr>
                        <a:t>Arg</a:t>
                      </a:r>
                      <a:endParaRPr sz="1600">
                        <a:latin typeface="Arial"/>
                        <a:cs typeface="Arial"/>
                      </a:endParaRPr>
                    </a:p>
                  </a:txBody>
                  <a:tcPr marL="0" marR="0" marT="4254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454025" marR="386715" indent="20955" algn="just">
                        <a:lnSpc>
                          <a:spcPct val="100000"/>
                        </a:lnSpc>
                        <a:spcBef>
                          <a:spcPts val="335"/>
                        </a:spcBef>
                      </a:pPr>
                      <a:r>
                        <a:rPr sz="1600" b="1" spc="-50" dirty="0">
                          <a:latin typeface="Arial"/>
                          <a:cs typeface="Arial"/>
                        </a:rPr>
                        <a:t>U </a:t>
                      </a:r>
                      <a:r>
                        <a:rPr sz="1600" b="1" spc="40" dirty="0">
                          <a:latin typeface="Arial"/>
                          <a:cs typeface="Arial"/>
                        </a:rPr>
                        <a:t>C </a:t>
                      </a:r>
                      <a:r>
                        <a:rPr sz="1600" b="1" spc="-50" dirty="0">
                          <a:latin typeface="Arial"/>
                          <a:cs typeface="Arial"/>
                        </a:rPr>
                        <a:t>A </a:t>
                      </a:r>
                      <a:r>
                        <a:rPr sz="1600" b="1" spc="45" dirty="0">
                          <a:latin typeface="Arial"/>
                          <a:cs typeface="Arial"/>
                        </a:rPr>
                        <a:t>G</a:t>
                      </a:r>
                      <a:endParaRPr sz="1600">
                        <a:latin typeface="Arial"/>
                        <a:cs typeface="Arial"/>
                      </a:endParaRPr>
                    </a:p>
                  </a:txBody>
                  <a:tcPr marL="0" marR="0" marT="42545"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extLst>
                  <a:ext uri="{0D108BD9-81ED-4DB2-BD59-A6C34878D82A}">
                    <a16:rowId xmlns:a16="http://schemas.microsoft.com/office/drawing/2014/main" val="10003"/>
                  </a:ext>
                </a:extLst>
              </a:tr>
              <a:tr h="1249045">
                <a:tc>
                  <a:txBody>
                    <a:bodyPr/>
                    <a:lstStyle/>
                    <a:p>
                      <a:pPr algn="ctr">
                        <a:lnSpc>
                          <a:spcPct val="100000"/>
                        </a:lnSpc>
                        <a:spcBef>
                          <a:spcPts val="340"/>
                        </a:spcBef>
                      </a:pPr>
                      <a:r>
                        <a:rPr sz="1600" b="1" dirty="0">
                          <a:solidFill>
                            <a:srgbClr val="FF0000"/>
                          </a:solidFill>
                          <a:latin typeface="Arial"/>
                          <a:cs typeface="Arial"/>
                        </a:rPr>
                        <a:t>G</a:t>
                      </a:r>
                      <a:endParaRPr sz="1600">
                        <a:latin typeface="Arial"/>
                        <a:cs typeface="Arial"/>
                      </a:endParaRPr>
                    </a:p>
                  </a:txBody>
                  <a:tcPr marL="0" marR="0" marT="4318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228600" algn="just">
                        <a:lnSpc>
                          <a:spcPct val="100000"/>
                        </a:lnSpc>
                        <a:spcBef>
                          <a:spcPts val="340"/>
                        </a:spcBef>
                      </a:pPr>
                      <a:r>
                        <a:rPr sz="1600" b="1" spc="-40" dirty="0">
                          <a:solidFill>
                            <a:srgbClr val="FF0000"/>
                          </a:solidFill>
                          <a:latin typeface="Arial"/>
                          <a:cs typeface="Arial"/>
                        </a:rPr>
                        <a:t>G</a:t>
                      </a:r>
                      <a:r>
                        <a:rPr sz="1600" b="1" spc="-40" dirty="0">
                          <a:solidFill>
                            <a:srgbClr val="0000FF"/>
                          </a:solidFill>
                          <a:latin typeface="Arial"/>
                          <a:cs typeface="Arial"/>
                        </a:rPr>
                        <a:t>U</a:t>
                      </a:r>
                      <a:r>
                        <a:rPr sz="1600" b="1" spc="-40" dirty="0">
                          <a:latin typeface="Arial"/>
                          <a:cs typeface="Arial"/>
                        </a:rPr>
                        <a:t>U</a:t>
                      </a:r>
                      <a:r>
                        <a:rPr sz="1600" b="1" spc="-60" dirty="0">
                          <a:latin typeface="Arial"/>
                          <a:cs typeface="Arial"/>
                        </a:rPr>
                        <a:t> </a:t>
                      </a:r>
                      <a:r>
                        <a:rPr sz="1600" b="1" spc="30" dirty="0">
                          <a:latin typeface="Arial"/>
                          <a:cs typeface="Arial"/>
                        </a:rPr>
                        <a:t>Val </a:t>
                      </a:r>
                      <a:r>
                        <a:rPr sz="1600" b="1" dirty="0">
                          <a:solidFill>
                            <a:srgbClr val="FF0000"/>
                          </a:solidFill>
                          <a:latin typeface="Arial"/>
                          <a:cs typeface="Arial"/>
                        </a:rPr>
                        <a:t>G</a:t>
                      </a:r>
                      <a:r>
                        <a:rPr sz="1600" b="1" dirty="0">
                          <a:solidFill>
                            <a:srgbClr val="0000FF"/>
                          </a:solidFill>
                          <a:latin typeface="Arial"/>
                          <a:cs typeface="Arial"/>
                        </a:rPr>
                        <a:t>U</a:t>
                      </a:r>
                      <a:r>
                        <a:rPr sz="1600" b="1" dirty="0">
                          <a:latin typeface="Arial"/>
                          <a:cs typeface="Arial"/>
                        </a:rPr>
                        <a:t>C</a:t>
                      </a:r>
                      <a:r>
                        <a:rPr sz="1600" b="1" spc="50" dirty="0">
                          <a:latin typeface="Arial"/>
                          <a:cs typeface="Arial"/>
                        </a:rPr>
                        <a:t> </a:t>
                      </a:r>
                      <a:r>
                        <a:rPr sz="1600" b="1" spc="-25" dirty="0">
                          <a:latin typeface="Arial"/>
                          <a:cs typeface="Arial"/>
                        </a:rPr>
                        <a:t>Val </a:t>
                      </a:r>
                      <a:r>
                        <a:rPr sz="1600" b="1" dirty="0">
                          <a:solidFill>
                            <a:srgbClr val="FF0000"/>
                          </a:solidFill>
                          <a:latin typeface="Arial"/>
                          <a:cs typeface="Arial"/>
                        </a:rPr>
                        <a:t>G</a:t>
                      </a:r>
                      <a:r>
                        <a:rPr sz="1600" b="1" dirty="0">
                          <a:solidFill>
                            <a:srgbClr val="0000FF"/>
                          </a:solidFill>
                          <a:latin typeface="Arial"/>
                          <a:cs typeface="Arial"/>
                        </a:rPr>
                        <a:t>U</a:t>
                      </a:r>
                      <a:r>
                        <a:rPr sz="1600" b="1" dirty="0">
                          <a:latin typeface="Arial"/>
                          <a:cs typeface="Arial"/>
                        </a:rPr>
                        <a:t>A</a:t>
                      </a:r>
                      <a:r>
                        <a:rPr sz="1600" b="1" spc="-20" dirty="0">
                          <a:latin typeface="Arial"/>
                          <a:cs typeface="Arial"/>
                        </a:rPr>
                        <a:t> </a:t>
                      </a:r>
                      <a:r>
                        <a:rPr sz="1600" b="1" spc="30" dirty="0">
                          <a:latin typeface="Arial"/>
                          <a:cs typeface="Arial"/>
                        </a:rPr>
                        <a:t>Val </a:t>
                      </a:r>
                      <a:r>
                        <a:rPr sz="1600" b="1" dirty="0">
                          <a:solidFill>
                            <a:srgbClr val="FF0000"/>
                          </a:solidFill>
                          <a:latin typeface="Arial"/>
                          <a:cs typeface="Arial"/>
                        </a:rPr>
                        <a:t>G</a:t>
                      </a:r>
                      <a:r>
                        <a:rPr sz="1600" b="1" dirty="0">
                          <a:solidFill>
                            <a:srgbClr val="0000FF"/>
                          </a:solidFill>
                          <a:latin typeface="Arial"/>
                          <a:cs typeface="Arial"/>
                        </a:rPr>
                        <a:t>U</a:t>
                      </a:r>
                      <a:r>
                        <a:rPr sz="1600" b="1" dirty="0">
                          <a:latin typeface="Arial"/>
                          <a:cs typeface="Arial"/>
                        </a:rPr>
                        <a:t>G</a:t>
                      </a:r>
                      <a:r>
                        <a:rPr sz="1600" b="1" spc="60" dirty="0">
                          <a:latin typeface="Arial"/>
                          <a:cs typeface="Arial"/>
                        </a:rPr>
                        <a:t> </a:t>
                      </a:r>
                      <a:r>
                        <a:rPr sz="1600" b="1" spc="30" dirty="0">
                          <a:latin typeface="Arial"/>
                          <a:cs typeface="Arial"/>
                        </a:rPr>
                        <a:t>Val</a:t>
                      </a:r>
                      <a:endParaRPr sz="1600">
                        <a:latin typeface="Arial"/>
                        <a:cs typeface="Arial"/>
                      </a:endParaRPr>
                    </a:p>
                  </a:txBody>
                  <a:tcPr marL="0" marR="0" marT="4318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075" marR="106045" algn="just">
                        <a:lnSpc>
                          <a:spcPct val="100000"/>
                        </a:lnSpc>
                        <a:spcBef>
                          <a:spcPts val="340"/>
                        </a:spcBef>
                      </a:pPr>
                      <a:r>
                        <a:rPr sz="1600" b="1" dirty="0">
                          <a:solidFill>
                            <a:srgbClr val="FF0000"/>
                          </a:solidFill>
                          <a:latin typeface="Arial"/>
                          <a:cs typeface="Arial"/>
                        </a:rPr>
                        <a:t>G</a:t>
                      </a:r>
                      <a:r>
                        <a:rPr sz="1600" b="1" dirty="0">
                          <a:solidFill>
                            <a:srgbClr val="0000FF"/>
                          </a:solidFill>
                          <a:latin typeface="Arial"/>
                          <a:cs typeface="Arial"/>
                        </a:rPr>
                        <a:t>C</a:t>
                      </a:r>
                      <a:r>
                        <a:rPr sz="1600" b="1" dirty="0">
                          <a:latin typeface="Arial"/>
                          <a:cs typeface="Arial"/>
                        </a:rPr>
                        <a:t>U</a:t>
                      </a:r>
                      <a:r>
                        <a:rPr sz="1600" b="1" spc="55" dirty="0">
                          <a:latin typeface="Arial"/>
                          <a:cs typeface="Arial"/>
                        </a:rPr>
                        <a:t> </a:t>
                      </a:r>
                      <a:r>
                        <a:rPr sz="1600" b="1" spc="-25" dirty="0">
                          <a:latin typeface="Arial"/>
                          <a:cs typeface="Arial"/>
                        </a:rPr>
                        <a:t>Ala </a:t>
                      </a:r>
                      <a:r>
                        <a:rPr sz="1600" b="1" spc="85" dirty="0">
                          <a:solidFill>
                            <a:srgbClr val="FF0000"/>
                          </a:solidFill>
                          <a:latin typeface="Arial"/>
                          <a:cs typeface="Arial"/>
                        </a:rPr>
                        <a:t>G</a:t>
                      </a:r>
                      <a:r>
                        <a:rPr sz="1600" b="1" spc="85" dirty="0">
                          <a:solidFill>
                            <a:srgbClr val="0000FF"/>
                          </a:solidFill>
                          <a:latin typeface="Arial"/>
                          <a:cs typeface="Arial"/>
                        </a:rPr>
                        <a:t>C</a:t>
                      </a:r>
                      <a:r>
                        <a:rPr sz="1600" b="1" spc="85" dirty="0">
                          <a:latin typeface="Arial"/>
                          <a:cs typeface="Arial"/>
                        </a:rPr>
                        <a:t>C</a:t>
                      </a:r>
                      <a:r>
                        <a:rPr sz="1600" b="1" spc="5" dirty="0">
                          <a:latin typeface="Arial"/>
                          <a:cs typeface="Arial"/>
                        </a:rPr>
                        <a:t> </a:t>
                      </a:r>
                      <a:r>
                        <a:rPr sz="1600" b="1" spc="-25" dirty="0">
                          <a:latin typeface="Arial"/>
                          <a:cs typeface="Arial"/>
                        </a:rPr>
                        <a:t>Ala </a:t>
                      </a:r>
                      <a:r>
                        <a:rPr sz="1600" b="1" spc="65" dirty="0">
                          <a:solidFill>
                            <a:srgbClr val="FF0000"/>
                          </a:solidFill>
                          <a:latin typeface="Arial"/>
                          <a:cs typeface="Arial"/>
                        </a:rPr>
                        <a:t>G</a:t>
                      </a:r>
                      <a:r>
                        <a:rPr sz="1600" b="1" spc="65" dirty="0">
                          <a:solidFill>
                            <a:srgbClr val="0000FF"/>
                          </a:solidFill>
                          <a:latin typeface="Arial"/>
                          <a:cs typeface="Arial"/>
                        </a:rPr>
                        <a:t>C</a:t>
                      </a:r>
                      <a:r>
                        <a:rPr sz="1600" b="1" spc="65" dirty="0">
                          <a:latin typeface="Arial"/>
                          <a:cs typeface="Arial"/>
                        </a:rPr>
                        <a:t>A</a:t>
                      </a:r>
                      <a:r>
                        <a:rPr sz="1600" b="1" spc="20" dirty="0">
                          <a:latin typeface="Arial"/>
                          <a:cs typeface="Arial"/>
                        </a:rPr>
                        <a:t> </a:t>
                      </a:r>
                      <a:r>
                        <a:rPr sz="1600" b="1" spc="-25" dirty="0">
                          <a:latin typeface="Arial"/>
                          <a:cs typeface="Arial"/>
                        </a:rPr>
                        <a:t>Ala </a:t>
                      </a:r>
                      <a:r>
                        <a:rPr sz="1600" b="1" spc="90" dirty="0">
                          <a:solidFill>
                            <a:srgbClr val="FF0000"/>
                          </a:solidFill>
                          <a:latin typeface="Arial"/>
                          <a:cs typeface="Arial"/>
                        </a:rPr>
                        <a:t>G</a:t>
                      </a:r>
                      <a:r>
                        <a:rPr sz="1600" b="1" spc="90" dirty="0">
                          <a:solidFill>
                            <a:srgbClr val="0000FF"/>
                          </a:solidFill>
                          <a:latin typeface="Arial"/>
                          <a:cs typeface="Arial"/>
                        </a:rPr>
                        <a:t>C</a:t>
                      </a:r>
                      <a:r>
                        <a:rPr sz="1600" b="1" spc="90" dirty="0">
                          <a:latin typeface="Arial"/>
                          <a:cs typeface="Arial"/>
                        </a:rPr>
                        <a:t>G</a:t>
                      </a:r>
                      <a:r>
                        <a:rPr sz="1600" b="1" spc="5" dirty="0">
                          <a:latin typeface="Arial"/>
                          <a:cs typeface="Arial"/>
                        </a:rPr>
                        <a:t> </a:t>
                      </a:r>
                      <a:r>
                        <a:rPr sz="1600" b="1" spc="-25" dirty="0">
                          <a:latin typeface="Arial"/>
                          <a:cs typeface="Arial"/>
                        </a:rPr>
                        <a:t>Ala</a:t>
                      </a:r>
                      <a:endParaRPr sz="1600">
                        <a:latin typeface="Arial"/>
                        <a:cs typeface="Arial"/>
                      </a:endParaRPr>
                    </a:p>
                  </a:txBody>
                  <a:tcPr marL="0" marR="0" marT="4318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2710" marR="286385" algn="just">
                        <a:lnSpc>
                          <a:spcPct val="100000"/>
                        </a:lnSpc>
                        <a:spcBef>
                          <a:spcPts val="340"/>
                        </a:spcBef>
                      </a:pPr>
                      <a:r>
                        <a:rPr sz="1600" b="1" dirty="0">
                          <a:solidFill>
                            <a:srgbClr val="FF0000"/>
                          </a:solidFill>
                          <a:latin typeface="Arial"/>
                          <a:cs typeface="Arial"/>
                        </a:rPr>
                        <a:t>G</a:t>
                      </a:r>
                      <a:r>
                        <a:rPr sz="1600" b="1" dirty="0">
                          <a:solidFill>
                            <a:srgbClr val="0000FF"/>
                          </a:solidFill>
                          <a:latin typeface="Arial"/>
                          <a:cs typeface="Arial"/>
                        </a:rPr>
                        <a:t>A</a:t>
                      </a:r>
                      <a:r>
                        <a:rPr sz="1600" b="1" dirty="0">
                          <a:latin typeface="Arial"/>
                          <a:cs typeface="Arial"/>
                        </a:rPr>
                        <a:t>U</a:t>
                      </a:r>
                      <a:r>
                        <a:rPr sz="1600" b="1" spc="-15" dirty="0">
                          <a:latin typeface="Arial"/>
                          <a:cs typeface="Arial"/>
                        </a:rPr>
                        <a:t> </a:t>
                      </a:r>
                      <a:r>
                        <a:rPr sz="1600" b="1" spc="-25" dirty="0">
                          <a:latin typeface="Arial"/>
                          <a:cs typeface="Arial"/>
                        </a:rPr>
                        <a:t>Asp </a:t>
                      </a:r>
                      <a:r>
                        <a:rPr sz="1600" b="1" spc="70" dirty="0">
                          <a:solidFill>
                            <a:srgbClr val="FF0000"/>
                          </a:solidFill>
                          <a:latin typeface="Arial"/>
                          <a:cs typeface="Arial"/>
                        </a:rPr>
                        <a:t>G</a:t>
                      </a:r>
                      <a:r>
                        <a:rPr sz="1600" b="1" spc="70" dirty="0">
                          <a:solidFill>
                            <a:srgbClr val="0000FF"/>
                          </a:solidFill>
                          <a:latin typeface="Arial"/>
                          <a:cs typeface="Arial"/>
                        </a:rPr>
                        <a:t>A</a:t>
                      </a:r>
                      <a:r>
                        <a:rPr sz="1600" b="1" spc="70" dirty="0">
                          <a:latin typeface="Arial"/>
                          <a:cs typeface="Arial"/>
                        </a:rPr>
                        <a:t>C</a:t>
                      </a:r>
                      <a:r>
                        <a:rPr sz="1600" b="1" spc="15" dirty="0">
                          <a:latin typeface="Arial"/>
                          <a:cs typeface="Arial"/>
                        </a:rPr>
                        <a:t> </a:t>
                      </a:r>
                      <a:r>
                        <a:rPr sz="1600" b="1" spc="-30" dirty="0">
                          <a:latin typeface="Arial"/>
                          <a:cs typeface="Arial"/>
                        </a:rPr>
                        <a:t>Asp </a:t>
                      </a:r>
                      <a:r>
                        <a:rPr sz="1600" b="1" dirty="0">
                          <a:solidFill>
                            <a:srgbClr val="FF0000"/>
                          </a:solidFill>
                          <a:latin typeface="Arial"/>
                          <a:cs typeface="Arial"/>
                        </a:rPr>
                        <a:t>G</a:t>
                      </a:r>
                      <a:r>
                        <a:rPr sz="1600" b="1" dirty="0">
                          <a:solidFill>
                            <a:srgbClr val="0000FF"/>
                          </a:solidFill>
                          <a:latin typeface="Arial"/>
                          <a:cs typeface="Arial"/>
                        </a:rPr>
                        <a:t>A</a:t>
                      </a:r>
                      <a:r>
                        <a:rPr sz="1600" b="1" dirty="0">
                          <a:latin typeface="Arial"/>
                          <a:cs typeface="Arial"/>
                        </a:rPr>
                        <a:t>A</a:t>
                      </a:r>
                      <a:r>
                        <a:rPr sz="1600" b="1" spc="145" dirty="0">
                          <a:latin typeface="Arial"/>
                          <a:cs typeface="Arial"/>
                        </a:rPr>
                        <a:t> </a:t>
                      </a:r>
                      <a:r>
                        <a:rPr sz="1600" b="1" spc="-25" dirty="0">
                          <a:latin typeface="Arial"/>
                          <a:cs typeface="Arial"/>
                        </a:rPr>
                        <a:t>Glu </a:t>
                      </a:r>
                      <a:r>
                        <a:rPr sz="1600" b="1" spc="70" dirty="0">
                          <a:solidFill>
                            <a:srgbClr val="FF0000"/>
                          </a:solidFill>
                          <a:latin typeface="Arial"/>
                          <a:cs typeface="Arial"/>
                        </a:rPr>
                        <a:t>G</a:t>
                      </a:r>
                      <a:r>
                        <a:rPr sz="1600" b="1" spc="70" dirty="0">
                          <a:solidFill>
                            <a:srgbClr val="0000FF"/>
                          </a:solidFill>
                          <a:latin typeface="Arial"/>
                          <a:cs typeface="Arial"/>
                        </a:rPr>
                        <a:t>A</a:t>
                      </a:r>
                      <a:r>
                        <a:rPr sz="1600" b="1" spc="70" dirty="0">
                          <a:latin typeface="Arial"/>
                          <a:cs typeface="Arial"/>
                        </a:rPr>
                        <a:t>G</a:t>
                      </a:r>
                      <a:r>
                        <a:rPr sz="1600" b="1" spc="15" dirty="0">
                          <a:latin typeface="Arial"/>
                          <a:cs typeface="Arial"/>
                        </a:rPr>
                        <a:t> </a:t>
                      </a:r>
                      <a:r>
                        <a:rPr sz="1600" b="1" spc="-25" dirty="0">
                          <a:latin typeface="Arial"/>
                          <a:cs typeface="Arial"/>
                        </a:rPr>
                        <a:t>Glu</a:t>
                      </a:r>
                      <a:endParaRPr sz="1600">
                        <a:latin typeface="Arial"/>
                        <a:cs typeface="Arial"/>
                      </a:endParaRPr>
                    </a:p>
                  </a:txBody>
                  <a:tcPr marL="0" marR="0" marT="4318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93345" marR="292100" algn="just">
                        <a:lnSpc>
                          <a:spcPct val="100000"/>
                        </a:lnSpc>
                        <a:spcBef>
                          <a:spcPts val="340"/>
                        </a:spcBef>
                      </a:pPr>
                      <a:r>
                        <a:rPr sz="1600" b="1" dirty="0">
                          <a:solidFill>
                            <a:srgbClr val="FF0000"/>
                          </a:solidFill>
                          <a:latin typeface="Arial"/>
                          <a:cs typeface="Arial"/>
                        </a:rPr>
                        <a:t>G</a:t>
                      </a:r>
                      <a:r>
                        <a:rPr sz="1600" b="1" dirty="0">
                          <a:solidFill>
                            <a:srgbClr val="0000FF"/>
                          </a:solidFill>
                          <a:latin typeface="Arial"/>
                          <a:cs typeface="Arial"/>
                        </a:rPr>
                        <a:t>G</a:t>
                      </a:r>
                      <a:r>
                        <a:rPr sz="1600" b="1" dirty="0">
                          <a:latin typeface="Arial"/>
                          <a:cs typeface="Arial"/>
                        </a:rPr>
                        <a:t>U</a:t>
                      </a:r>
                      <a:r>
                        <a:rPr sz="1600" b="1" spc="60" dirty="0">
                          <a:latin typeface="Arial"/>
                          <a:cs typeface="Arial"/>
                        </a:rPr>
                        <a:t> </a:t>
                      </a:r>
                      <a:r>
                        <a:rPr sz="1600" b="1" spc="-25" dirty="0">
                          <a:latin typeface="Arial"/>
                          <a:cs typeface="Arial"/>
                        </a:rPr>
                        <a:t>Gly </a:t>
                      </a:r>
                      <a:r>
                        <a:rPr sz="1600" b="1" spc="90" dirty="0">
                          <a:solidFill>
                            <a:srgbClr val="FF0000"/>
                          </a:solidFill>
                          <a:latin typeface="Arial"/>
                          <a:cs typeface="Arial"/>
                        </a:rPr>
                        <a:t>G</a:t>
                      </a:r>
                      <a:r>
                        <a:rPr sz="1600" b="1" spc="90" dirty="0">
                          <a:solidFill>
                            <a:srgbClr val="0000FF"/>
                          </a:solidFill>
                          <a:latin typeface="Arial"/>
                          <a:cs typeface="Arial"/>
                        </a:rPr>
                        <a:t>G</a:t>
                      </a:r>
                      <a:r>
                        <a:rPr sz="1600" b="1" spc="90" dirty="0">
                          <a:latin typeface="Arial"/>
                          <a:cs typeface="Arial"/>
                        </a:rPr>
                        <a:t>C</a:t>
                      </a:r>
                      <a:r>
                        <a:rPr sz="1600" b="1" dirty="0">
                          <a:latin typeface="Arial"/>
                          <a:cs typeface="Arial"/>
                        </a:rPr>
                        <a:t> </a:t>
                      </a:r>
                      <a:r>
                        <a:rPr sz="1600" b="1" spc="-25" dirty="0">
                          <a:latin typeface="Arial"/>
                          <a:cs typeface="Arial"/>
                        </a:rPr>
                        <a:t>Gly </a:t>
                      </a:r>
                      <a:r>
                        <a:rPr sz="1600" b="1" spc="65" dirty="0">
                          <a:solidFill>
                            <a:srgbClr val="FF0000"/>
                          </a:solidFill>
                          <a:latin typeface="Arial"/>
                          <a:cs typeface="Arial"/>
                        </a:rPr>
                        <a:t>G</a:t>
                      </a:r>
                      <a:r>
                        <a:rPr sz="1600" b="1" spc="65" dirty="0">
                          <a:solidFill>
                            <a:srgbClr val="0000FF"/>
                          </a:solidFill>
                          <a:latin typeface="Arial"/>
                          <a:cs typeface="Arial"/>
                        </a:rPr>
                        <a:t>G</a:t>
                      </a:r>
                      <a:r>
                        <a:rPr sz="1600" b="1" spc="65" dirty="0">
                          <a:latin typeface="Arial"/>
                          <a:cs typeface="Arial"/>
                        </a:rPr>
                        <a:t>A</a:t>
                      </a:r>
                      <a:r>
                        <a:rPr sz="1600" b="1" spc="20" dirty="0">
                          <a:latin typeface="Arial"/>
                          <a:cs typeface="Arial"/>
                        </a:rPr>
                        <a:t> </a:t>
                      </a:r>
                      <a:r>
                        <a:rPr sz="1600" b="1" spc="-25" dirty="0">
                          <a:latin typeface="Arial"/>
                          <a:cs typeface="Arial"/>
                        </a:rPr>
                        <a:t>Gly </a:t>
                      </a:r>
                      <a:r>
                        <a:rPr sz="1600" b="1" spc="90" dirty="0">
                          <a:solidFill>
                            <a:srgbClr val="FF0000"/>
                          </a:solidFill>
                          <a:latin typeface="Arial"/>
                          <a:cs typeface="Arial"/>
                        </a:rPr>
                        <a:t>G</a:t>
                      </a:r>
                      <a:r>
                        <a:rPr sz="1600" b="1" spc="90" dirty="0">
                          <a:solidFill>
                            <a:srgbClr val="0000FF"/>
                          </a:solidFill>
                          <a:latin typeface="Arial"/>
                          <a:cs typeface="Arial"/>
                        </a:rPr>
                        <a:t>G</a:t>
                      </a:r>
                      <a:r>
                        <a:rPr sz="1600" b="1" spc="90" dirty="0">
                          <a:latin typeface="Arial"/>
                          <a:cs typeface="Arial"/>
                        </a:rPr>
                        <a:t>G</a:t>
                      </a:r>
                      <a:r>
                        <a:rPr sz="1600" b="1" spc="30" dirty="0">
                          <a:latin typeface="Arial"/>
                          <a:cs typeface="Arial"/>
                        </a:rPr>
                        <a:t> </a:t>
                      </a:r>
                      <a:r>
                        <a:rPr sz="1600" b="1" spc="-25" dirty="0">
                          <a:latin typeface="Arial"/>
                          <a:cs typeface="Arial"/>
                        </a:rPr>
                        <a:t>Gly</a:t>
                      </a:r>
                      <a:endParaRPr sz="1600">
                        <a:latin typeface="Arial"/>
                        <a:cs typeface="Arial"/>
                      </a:endParaRPr>
                    </a:p>
                  </a:txBody>
                  <a:tcPr marL="0" marR="0" marT="4318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tc>
                  <a:txBody>
                    <a:bodyPr/>
                    <a:lstStyle/>
                    <a:p>
                      <a:pPr marL="426720" marR="414020" indent="17780" algn="just">
                        <a:lnSpc>
                          <a:spcPct val="100000"/>
                        </a:lnSpc>
                        <a:spcBef>
                          <a:spcPts val="340"/>
                        </a:spcBef>
                      </a:pPr>
                      <a:r>
                        <a:rPr sz="1600" b="1" spc="-50" dirty="0">
                          <a:latin typeface="Arial"/>
                          <a:cs typeface="Arial"/>
                        </a:rPr>
                        <a:t>U </a:t>
                      </a:r>
                      <a:r>
                        <a:rPr sz="1600" b="1" spc="40" dirty="0">
                          <a:latin typeface="Arial"/>
                          <a:cs typeface="Arial"/>
                        </a:rPr>
                        <a:t>C </a:t>
                      </a:r>
                      <a:r>
                        <a:rPr sz="1600" b="1" spc="-50" dirty="0">
                          <a:latin typeface="Arial"/>
                          <a:cs typeface="Arial"/>
                        </a:rPr>
                        <a:t>A </a:t>
                      </a:r>
                      <a:r>
                        <a:rPr sz="1600" b="1" spc="45" dirty="0">
                          <a:latin typeface="Arial"/>
                          <a:cs typeface="Arial"/>
                        </a:rPr>
                        <a:t>G</a:t>
                      </a:r>
                      <a:endParaRPr sz="1600">
                        <a:latin typeface="Arial"/>
                        <a:cs typeface="Arial"/>
                      </a:endParaRPr>
                    </a:p>
                  </a:txBody>
                  <a:tcPr marL="0" marR="0" marT="43180" marB="0">
                    <a:lnL w="28575">
                      <a:solidFill>
                        <a:srgbClr val="CC99FF"/>
                      </a:solidFill>
                      <a:prstDash val="solid"/>
                    </a:lnL>
                    <a:lnR w="28575">
                      <a:solidFill>
                        <a:srgbClr val="CC99FF"/>
                      </a:solidFill>
                      <a:prstDash val="solid"/>
                    </a:lnR>
                    <a:lnT w="28575">
                      <a:solidFill>
                        <a:srgbClr val="CC99FF"/>
                      </a:solidFill>
                      <a:prstDash val="solid"/>
                    </a:lnT>
                    <a:lnB w="28575">
                      <a:solidFill>
                        <a:srgbClr val="CC99FF"/>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84149"/>
            <a:ext cx="7778750" cy="5591915"/>
          </a:xfrm>
          <a:prstGeom prst="rect">
            <a:avLst/>
          </a:prstGeom>
        </p:spPr>
        <p:txBody>
          <a:bodyPr vert="horz" wrap="square" lIns="0" tIns="13335" rIns="0" bIns="0" rtlCol="0">
            <a:spAutoFit/>
          </a:bodyPr>
          <a:lstStyle/>
          <a:p>
            <a:pPr marL="2226310">
              <a:lnSpc>
                <a:spcPct val="100000"/>
              </a:lnSpc>
              <a:spcBef>
                <a:spcPts val="105"/>
              </a:spcBef>
            </a:pPr>
            <a:r>
              <a:rPr sz="2800" b="1" spc="80" dirty="0">
                <a:latin typeface="Arial"/>
                <a:cs typeface="Arial"/>
              </a:rPr>
              <a:t>(2)</a:t>
            </a:r>
            <a:r>
              <a:rPr sz="2800" b="1" spc="-95" dirty="0">
                <a:latin typeface="Arial"/>
                <a:cs typeface="Arial"/>
              </a:rPr>
              <a:t> </a:t>
            </a:r>
            <a:r>
              <a:rPr sz="2800" b="1" spc="-45" dirty="0">
                <a:latin typeface="Arial"/>
                <a:cs typeface="Arial"/>
              </a:rPr>
              <a:t>Missense </a:t>
            </a:r>
            <a:r>
              <a:rPr sz="2800" b="1" spc="-10" dirty="0">
                <a:latin typeface="Arial"/>
                <a:cs typeface="Arial"/>
              </a:rPr>
              <a:t>Mutation</a:t>
            </a:r>
            <a:endParaRPr sz="2800" dirty="0">
              <a:latin typeface="Arial"/>
              <a:cs typeface="Arial"/>
            </a:endParaRPr>
          </a:p>
          <a:p>
            <a:pPr>
              <a:lnSpc>
                <a:spcPct val="100000"/>
              </a:lnSpc>
            </a:pPr>
            <a:endParaRPr sz="3400" dirty="0">
              <a:latin typeface="Arial"/>
              <a:cs typeface="Arial"/>
            </a:endParaRPr>
          </a:p>
          <a:p>
            <a:pPr marL="356870" marR="5080">
              <a:lnSpc>
                <a:spcPct val="100000"/>
              </a:lnSpc>
              <a:spcBef>
                <a:spcPts val="2655"/>
              </a:spcBef>
            </a:pPr>
            <a:r>
              <a:rPr sz="2400" spc="110" dirty="0">
                <a:latin typeface="Arial"/>
                <a:cs typeface="Arial"/>
              </a:rPr>
              <a:t>When</a:t>
            </a:r>
            <a:r>
              <a:rPr sz="2400" spc="70" dirty="0">
                <a:latin typeface="Arial"/>
                <a:cs typeface="Arial"/>
              </a:rPr>
              <a:t> </a:t>
            </a:r>
            <a:r>
              <a:rPr sz="2400" spc="145" dirty="0">
                <a:latin typeface="Arial"/>
                <a:cs typeface="Arial"/>
              </a:rPr>
              <a:t>the</a:t>
            </a:r>
            <a:r>
              <a:rPr sz="2400" spc="100" dirty="0">
                <a:latin typeface="Arial"/>
                <a:cs typeface="Arial"/>
              </a:rPr>
              <a:t> </a:t>
            </a:r>
            <a:r>
              <a:rPr sz="2400" spc="225" dirty="0">
                <a:latin typeface="Arial"/>
                <a:cs typeface="Arial"/>
              </a:rPr>
              <a:t>change</a:t>
            </a:r>
            <a:r>
              <a:rPr sz="2400" spc="45" dirty="0">
                <a:latin typeface="Arial"/>
                <a:cs typeface="Arial"/>
              </a:rPr>
              <a:t> </a:t>
            </a:r>
            <a:r>
              <a:rPr sz="2400" dirty="0">
                <a:latin typeface="Arial"/>
                <a:cs typeface="Arial"/>
              </a:rPr>
              <a:t>in</a:t>
            </a:r>
            <a:r>
              <a:rPr sz="2400" spc="25" dirty="0">
                <a:latin typeface="Arial"/>
                <a:cs typeface="Arial"/>
              </a:rPr>
              <a:t> </a:t>
            </a:r>
            <a:r>
              <a:rPr sz="2400" spc="145" dirty="0">
                <a:latin typeface="Arial"/>
                <a:cs typeface="Arial"/>
              </a:rPr>
              <a:t>the</a:t>
            </a:r>
            <a:r>
              <a:rPr sz="2400" spc="70" dirty="0">
                <a:latin typeface="Arial"/>
                <a:cs typeface="Arial"/>
              </a:rPr>
              <a:t> </a:t>
            </a:r>
            <a:r>
              <a:rPr sz="2400" spc="125" dirty="0">
                <a:latin typeface="Arial"/>
                <a:cs typeface="Arial"/>
              </a:rPr>
              <a:t>base</a:t>
            </a:r>
            <a:r>
              <a:rPr sz="2400" spc="80" dirty="0">
                <a:latin typeface="Arial"/>
                <a:cs typeface="Arial"/>
              </a:rPr>
              <a:t> </a:t>
            </a:r>
            <a:r>
              <a:rPr sz="2400" spc="160" dirty="0">
                <a:latin typeface="Arial"/>
                <a:cs typeface="Arial"/>
              </a:rPr>
              <a:t>sequence</a:t>
            </a:r>
            <a:r>
              <a:rPr sz="2400" spc="55" dirty="0">
                <a:latin typeface="Arial"/>
                <a:cs typeface="Arial"/>
              </a:rPr>
              <a:t> </a:t>
            </a:r>
            <a:r>
              <a:rPr sz="2400" dirty="0">
                <a:latin typeface="Arial"/>
                <a:cs typeface="Arial"/>
              </a:rPr>
              <a:t>alters</a:t>
            </a:r>
            <a:r>
              <a:rPr sz="2400" spc="45" dirty="0">
                <a:latin typeface="Arial"/>
                <a:cs typeface="Arial"/>
              </a:rPr>
              <a:t> </a:t>
            </a:r>
            <a:r>
              <a:rPr sz="2400" spc="240" dirty="0">
                <a:latin typeface="Arial"/>
                <a:cs typeface="Arial"/>
              </a:rPr>
              <a:t>a </a:t>
            </a:r>
            <a:r>
              <a:rPr sz="2400" spc="200" dirty="0">
                <a:latin typeface="Arial"/>
                <a:cs typeface="Arial"/>
              </a:rPr>
              <a:t>codon,</a:t>
            </a:r>
            <a:r>
              <a:rPr sz="2400" spc="-30" dirty="0">
                <a:latin typeface="Arial"/>
                <a:cs typeface="Arial"/>
              </a:rPr>
              <a:t> </a:t>
            </a:r>
            <a:r>
              <a:rPr sz="2400" dirty="0">
                <a:latin typeface="Arial"/>
                <a:cs typeface="Arial"/>
              </a:rPr>
              <a:t>so</a:t>
            </a:r>
            <a:r>
              <a:rPr sz="2400" spc="-15" dirty="0">
                <a:latin typeface="Arial"/>
                <a:cs typeface="Arial"/>
              </a:rPr>
              <a:t> </a:t>
            </a:r>
            <a:r>
              <a:rPr sz="2400" b="1" spc="65" dirty="0">
                <a:solidFill>
                  <a:srgbClr val="3333FF"/>
                </a:solidFill>
                <a:latin typeface="Arial"/>
                <a:cs typeface="Arial"/>
              </a:rPr>
              <a:t>one</a:t>
            </a:r>
            <a:r>
              <a:rPr sz="2400" b="1" spc="-20" dirty="0">
                <a:solidFill>
                  <a:srgbClr val="3333FF"/>
                </a:solidFill>
                <a:latin typeface="Arial"/>
                <a:cs typeface="Arial"/>
              </a:rPr>
              <a:t> </a:t>
            </a:r>
            <a:r>
              <a:rPr sz="2400" b="1" spc="50" dirty="0">
                <a:solidFill>
                  <a:srgbClr val="3333FF"/>
                </a:solidFill>
                <a:latin typeface="Arial"/>
                <a:cs typeface="Arial"/>
              </a:rPr>
              <a:t>amino</a:t>
            </a:r>
            <a:r>
              <a:rPr sz="2400" b="1" spc="-15" dirty="0">
                <a:solidFill>
                  <a:srgbClr val="3333FF"/>
                </a:solidFill>
                <a:latin typeface="Arial"/>
                <a:cs typeface="Arial"/>
              </a:rPr>
              <a:t> </a:t>
            </a:r>
            <a:r>
              <a:rPr sz="2400" b="1" spc="114" dirty="0">
                <a:solidFill>
                  <a:srgbClr val="3333FF"/>
                </a:solidFill>
                <a:latin typeface="Arial"/>
                <a:cs typeface="Arial"/>
              </a:rPr>
              <a:t>acid</a:t>
            </a:r>
            <a:r>
              <a:rPr sz="2400" b="1" spc="15" dirty="0">
                <a:solidFill>
                  <a:srgbClr val="3333FF"/>
                </a:solidFill>
                <a:latin typeface="Arial"/>
                <a:cs typeface="Arial"/>
              </a:rPr>
              <a:t> </a:t>
            </a:r>
            <a:r>
              <a:rPr sz="2400" b="1" dirty="0">
                <a:solidFill>
                  <a:srgbClr val="3333FF"/>
                </a:solidFill>
                <a:latin typeface="Arial"/>
                <a:cs typeface="Arial"/>
              </a:rPr>
              <a:t>in</a:t>
            </a:r>
            <a:r>
              <a:rPr sz="2400" b="1" spc="-10" dirty="0">
                <a:solidFill>
                  <a:srgbClr val="3333FF"/>
                </a:solidFill>
                <a:latin typeface="Arial"/>
                <a:cs typeface="Arial"/>
              </a:rPr>
              <a:t> </a:t>
            </a:r>
            <a:r>
              <a:rPr sz="2400" b="1" spc="240" dirty="0">
                <a:solidFill>
                  <a:srgbClr val="3333FF"/>
                </a:solidFill>
                <a:latin typeface="Arial"/>
                <a:cs typeface="Arial"/>
              </a:rPr>
              <a:t>a</a:t>
            </a:r>
            <a:r>
              <a:rPr sz="2400" b="1" spc="-10" dirty="0">
                <a:solidFill>
                  <a:srgbClr val="3333FF"/>
                </a:solidFill>
                <a:latin typeface="Arial"/>
                <a:cs typeface="Arial"/>
              </a:rPr>
              <a:t> </a:t>
            </a:r>
            <a:r>
              <a:rPr sz="2400" b="1" dirty="0">
                <a:solidFill>
                  <a:srgbClr val="3333FF"/>
                </a:solidFill>
                <a:latin typeface="Arial"/>
                <a:cs typeface="Arial"/>
              </a:rPr>
              <a:t>protein</a:t>
            </a:r>
            <a:r>
              <a:rPr sz="2400" b="1" spc="-15" dirty="0">
                <a:solidFill>
                  <a:srgbClr val="3333FF"/>
                </a:solidFill>
                <a:latin typeface="Arial"/>
                <a:cs typeface="Arial"/>
              </a:rPr>
              <a:t> </a:t>
            </a:r>
            <a:r>
              <a:rPr sz="2400" b="1" spc="-195" dirty="0">
                <a:solidFill>
                  <a:srgbClr val="3333FF"/>
                </a:solidFill>
                <a:latin typeface="Arial"/>
                <a:cs typeface="Arial"/>
              </a:rPr>
              <a:t>is</a:t>
            </a:r>
            <a:r>
              <a:rPr sz="2400" b="1" spc="-5" dirty="0">
                <a:solidFill>
                  <a:srgbClr val="3333FF"/>
                </a:solidFill>
                <a:latin typeface="Arial"/>
                <a:cs typeface="Arial"/>
              </a:rPr>
              <a:t> </a:t>
            </a:r>
            <a:r>
              <a:rPr sz="2400" b="1" spc="80" dirty="0">
                <a:solidFill>
                  <a:srgbClr val="3333FF"/>
                </a:solidFill>
                <a:latin typeface="Arial"/>
                <a:cs typeface="Arial"/>
              </a:rPr>
              <a:t>replaced </a:t>
            </a:r>
            <a:r>
              <a:rPr sz="2400" b="1" spc="-20" dirty="0">
                <a:solidFill>
                  <a:srgbClr val="3333FF"/>
                </a:solidFill>
                <a:latin typeface="Arial"/>
                <a:cs typeface="Arial"/>
              </a:rPr>
              <a:t>with</a:t>
            </a:r>
            <a:r>
              <a:rPr sz="2400" b="1" spc="-50" dirty="0">
                <a:solidFill>
                  <a:srgbClr val="3333FF"/>
                </a:solidFill>
                <a:latin typeface="Arial"/>
                <a:cs typeface="Arial"/>
              </a:rPr>
              <a:t> </a:t>
            </a:r>
            <a:r>
              <a:rPr sz="2400" b="1" spc="240" dirty="0">
                <a:solidFill>
                  <a:srgbClr val="3333FF"/>
                </a:solidFill>
                <a:latin typeface="Arial"/>
                <a:cs typeface="Arial"/>
              </a:rPr>
              <a:t>a</a:t>
            </a:r>
            <a:r>
              <a:rPr sz="2400" b="1" spc="-30" dirty="0">
                <a:solidFill>
                  <a:srgbClr val="3333FF"/>
                </a:solidFill>
                <a:latin typeface="Arial"/>
                <a:cs typeface="Arial"/>
              </a:rPr>
              <a:t> </a:t>
            </a:r>
            <a:r>
              <a:rPr sz="2400" b="1" spc="-10" dirty="0">
                <a:solidFill>
                  <a:srgbClr val="3333FF"/>
                </a:solidFill>
                <a:latin typeface="Arial"/>
                <a:cs typeface="Arial"/>
              </a:rPr>
              <a:t>different</a:t>
            </a:r>
            <a:r>
              <a:rPr sz="2400" b="1" spc="-40" dirty="0">
                <a:solidFill>
                  <a:srgbClr val="3333FF"/>
                </a:solidFill>
                <a:latin typeface="Arial"/>
                <a:cs typeface="Arial"/>
              </a:rPr>
              <a:t> </a:t>
            </a:r>
            <a:r>
              <a:rPr sz="2400" b="1" spc="50" dirty="0">
                <a:solidFill>
                  <a:srgbClr val="3333FF"/>
                </a:solidFill>
                <a:latin typeface="Arial"/>
                <a:cs typeface="Arial"/>
              </a:rPr>
              <a:t>amino</a:t>
            </a:r>
            <a:r>
              <a:rPr sz="2400" b="1" spc="-55" dirty="0">
                <a:solidFill>
                  <a:srgbClr val="3333FF"/>
                </a:solidFill>
                <a:latin typeface="Arial"/>
                <a:cs typeface="Arial"/>
              </a:rPr>
              <a:t> </a:t>
            </a:r>
            <a:r>
              <a:rPr sz="2400" b="1" spc="70" dirty="0">
                <a:solidFill>
                  <a:srgbClr val="3333FF"/>
                </a:solidFill>
                <a:latin typeface="Arial"/>
                <a:cs typeface="Arial"/>
              </a:rPr>
              <a:t>acid</a:t>
            </a:r>
            <a:r>
              <a:rPr sz="2400" spc="70" dirty="0">
                <a:latin typeface="Arial"/>
                <a:cs typeface="Arial"/>
              </a:rPr>
              <a:t>.</a:t>
            </a:r>
            <a:endParaRPr sz="2400" dirty="0">
              <a:latin typeface="Arial"/>
              <a:cs typeface="Arial"/>
            </a:endParaRPr>
          </a:p>
          <a:p>
            <a:pPr>
              <a:lnSpc>
                <a:spcPct val="100000"/>
              </a:lnSpc>
              <a:spcBef>
                <a:spcPts val="10"/>
              </a:spcBef>
            </a:pPr>
            <a:endParaRPr sz="3500" dirty="0">
              <a:latin typeface="Arial"/>
              <a:cs typeface="Arial"/>
            </a:endParaRPr>
          </a:p>
          <a:p>
            <a:pPr marL="12700">
              <a:lnSpc>
                <a:spcPct val="100000"/>
              </a:lnSpc>
            </a:pPr>
            <a:r>
              <a:rPr sz="2400" dirty="0">
                <a:latin typeface="Arial"/>
                <a:cs typeface="Arial"/>
              </a:rPr>
              <a:t>1.</a:t>
            </a:r>
            <a:r>
              <a:rPr sz="2400" spc="-25" dirty="0">
                <a:latin typeface="Arial"/>
                <a:cs typeface="Arial"/>
              </a:rPr>
              <a:t> </a:t>
            </a:r>
            <a:r>
              <a:rPr sz="2400" spc="175" dirty="0">
                <a:latin typeface="Arial"/>
                <a:cs typeface="Arial"/>
              </a:rPr>
              <a:t>A</a:t>
            </a:r>
            <a:r>
              <a:rPr sz="2400" spc="10" dirty="0">
                <a:latin typeface="Arial"/>
                <a:cs typeface="Arial"/>
              </a:rPr>
              <a:t> </a:t>
            </a:r>
            <a:r>
              <a:rPr sz="2400" b="1" spc="55" dirty="0">
                <a:solidFill>
                  <a:srgbClr val="3333FF"/>
                </a:solidFill>
                <a:latin typeface="Arial"/>
                <a:cs typeface="Arial"/>
              </a:rPr>
              <a:t>moderately</a:t>
            </a:r>
            <a:r>
              <a:rPr sz="2400" b="1" spc="5" dirty="0">
                <a:solidFill>
                  <a:srgbClr val="3333FF"/>
                </a:solidFill>
                <a:latin typeface="Arial"/>
                <a:cs typeface="Arial"/>
              </a:rPr>
              <a:t> </a:t>
            </a:r>
            <a:r>
              <a:rPr sz="2400" b="1" spc="150" dirty="0">
                <a:solidFill>
                  <a:srgbClr val="3333FF"/>
                </a:solidFill>
                <a:latin typeface="Arial"/>
                <a:cs typeface="Arial"/>
              </a:rPr>
              <a:t>bad</a:t>
            </a:r>
            <a:r>
              <a:rPr sz="2400" b="1" spc="25" dirty="0">
                <a:solidFill>
                  <a:srgbClr val="3333FF"/>
                </a:solidFill>
                <a:latin typeface="Arial"/>
                <a:cs typeface="Arial"/>
              </a:rPr>
              <a:t> </a:t>
            </a:r>
            <a:r>
              <a:rPr sz="2400" b="1" spc="-10" dirty="0">
                <a:solidFill>
                  <a:srgbClr val="3333FF"/>
                </a:solidFill>
                <a:latin typeface="Arial"/>
                <a:cs typeface="Arial"/>
              </a:rPr>
              <a:t>mutation</a:t>
            </a:r>
            <a:r>
              <a:rPr sz="2400" spc="-10" dirty="0">
                <a:latin typeface="Arial"/>
                <a:cs typeface="Arial"/>
              </a:rPr>
              <a:t>:</a:t>
            </a:r>
            <a:endParaRPr sz="2400" dirty="0">
              <a:latin typeface="Arial"/>
              <a:cs typeface="Arial"/>
            </a:endParaRPr>
          </a:p>
          <a:p>
            <a:pPr>
              <a:lnSpc>
                <a:spcPct val="100000"/>
              </a:lnSpc>
              <a:spcBef>
                <a:spcPts val="25"/>
              </a:spcBef>
            </a:pPr>
            <a:endParaRPr sz="3650" dirty="0">
              <a:latin typeface="Arial"/>
              <a:cs typeface="Arial"/>
            </a:endParaRPr>
          </a:p>
          <a:p>
            <a:pPr marL="144780" algn="ctr">
              <a:lnSpc>
                <a:spcPct val="100000"/>
              </a:lnSpc>
            </a:pPr>
            <a:r>
              <a:rPr sz="3200" b="1" spc="130" dirty="0">
                <a:solidFill>
                  <a:srgbClr val="0000FF"/>
                </a:solidFill>
                <a:latin typeface="Arial"/>
                <a:cs typeface="Arial"/>
              </a:rPr>
              <a:t>G</a:t>
            </a:r>
            <a:r>
              <a:rPr sz="3200" b="1" u="sng" spc="130" dirty="0">
                <a:solidFill>
                  <a:srgbClr val="0000FF"/>
                </a:solidFill>
                <a:uFill>
                  <a:solidFill>
                    <a:srgbClr val="0000FF"/>
                  </a:solidFill>
                </a:uFill>
                <a:latin typeface="Arial"/>
                <a:cs typeface="Arial"/>
              </a:rPr>
              <a:t>C</a:t>
            </a:r>
            <a:r>
              <a:rPr sz="3200" b="1" spc="130" dirty="0">
                <a:solidFill>
                  <a:srgbClr val="0000FF"/>
                </a:solidFill>
                <a:latin typeface="Arial"/>
                <a:cs typeface="Arial"/>
              </a:rPr>
              <a:t>A</a:t>
            </a:r>
            <a:r>
              <a:rPr sz="3200" b="1" spc="35" dirty="0">
                <a:solidFill>
                  <a:srgbClr val="0000FF"/>
                </a:solidFill>
                <a:latin typeface="Arial"/>
                <a:cs typeface="Arial"/>
              </a:rPr>
              <a:t> </a:t>
            </a:r>
            <a:r>
              <a:rPr sz="3200" b="1" spc="265" dirty="0">
                <a:solidFill>
                  <a:srgbClr val="0000FF"/>
                </a:solidFill>
                <a:latin typeface="Arial"/>
                <a:cs typeface="Arial"/>
              </a:rPr>
              <a:t>-</a:t>
            </a:r>
            <a:r>
              <a:rPr sz="3200" b="1" dirty="0">
                <a:solidFill>
                  <a:srgbClr val="0000FF"/>
                </a:solidFill>
                <a:latin typeface="Arial"/>
                <a:cs typeface="Arial"/>
              </a:rPr>
              <a:t>&gt;</a:t>
            </a:r>
            <a:r>
              <a:rPr sz="3200" b="1" spc="40" dirty="0">
                <a:solidFill>
                  <a:srgbClr val="0000FF"/>
                </a:solidFill>
                <a:latin typeface="Arial"/>
                <a:cs typeface="Arial"/>
              </a:rPr>
              <a:t> </a:t>
            </a:r>
            <a:r>
              <a:rPr sz="3200" b="1" spc="110" dirty="0">
                <a:solidFill>
                  <a:srgbClr val="0000FF"/>
                </a:solidFill>
                <a:latin typeface="Arial"/>
                <a:cs typeface="Arial"/>
              </a:rPr>
              <a:t>G</a:t>
            </a:r>
            <a:r>
              <a:rPr sz="3200" b="1" u="sng" spc="110" dirty="0">
                <a:solidFill>
                  <a:srgbClr val="0000FF"/>
                </a:solidFill>
                <a:uFill>
                  <a:solidFill>
                    <a:srgbClr val="0000FF"/>
                  </a:solidFill>
                </a:uFill>
                <a:latin typeface="Arial"/>
                <a:cs typeface="Arial"/>
              </a:rPr>
              <a:t>G</a:t>
            </a:r>
            <a:r>
              <a:rPr sz="3200" b="1" spc="110" dirty="0">
                <a:solidFill>
                  <a:srgbClr val="0000FF"/>
                </a:solidFill>
                <a:latin typeface="Arial"/>
                <a:cs typeface="Arial"/>
              </a:rPr>
              <a:t>A</a:t>
            </a:r>
            <a:endParaRPr sz="3200" dirty="0">
              <a:latin typeface="Arial"/>
              <a:cs typeface="Arial"/>
            </a:endParaRPr>
          </a:p>
          <a:p>
            <a:pPr>
              <a:lnSpc>
                <a:spcPct val="100000"/>
              </a:lnSpc>
              <a:spcBef>
                <a:spcPts val="30"/>
              </a:spcBef>
            </a:pPr>
            <a:endParaRPr sz="4650" dirty="0">
              <a:latin typeface="Arial"/>
              <a:cs typeface="Arial"/>
            </a:endParaRPr>
          </a:p>
          <a:p>
            <a:pPr marL="140970" algn="ctr">
              <a:lnSpc>
                <a:spcPct val="100000"/>
              </a:lnSpc>
              <a:spcBef>
                <a:spcPts val="5"/>
              </a:spcBef>
            </a:pPr>
            <a:r>
              <a:rPr sz="3200" b="1" spc="70" dirty="0">
                <a:solidFill>
                  <a:srgbClr val="0000FF"/>
                </a:solidFill>
                <a:latin typeface="Arial"/>
                <a:cs typeface="Arial"/>
              </a:rPr>
              <a:t>Ala</a:t>
            </a:r>
            <a:r>
              <a:rPr sz="3200" b="1" spc="50" dirty="0">
                <a:solidFill>
                  <a:srgbClr val="0000FF"/>
                </a:solidFill>
                <a:latin typeface="Arial"/>
                <a:cs typeface="Arial"/>
              </a:rPr>
              <a:t> </a:t>
            </a:r>
            <a:r>
              <a:rPr sz="3200" b="1" spc="265" dirty="0">
                <a:solidFill>
                  <a:srgbClr val="0000FF"/>
                </a:solidFill>
                <a:latin typeface="Arial"/>
                <a:cs typeface="Arial"/>
              </a:rPr>
              <a:t>-</a:t>
            </a:r>
            <a:r>
              <a:rPr sz="3200" b="1" dirty="0">
                <a:solidFill>
                  <a:srgbClr val="0000FF"/>
                </a:solidFill>
                <a:latin typeface="Arial"/>
                <a:cs typeface="Arial"/>
              </a:rPr>
              <a:t>&gt;</a:t>
            </a:r>
            <a:r>
              <a:rPr sz="3200" b="1" spc="45" dirty="0">
                <a:solidFill>
                  <a:srgbClr val="0000FF"/>
                </a:solidFill>
                <a:latin typeface="Arial"/>
                <a:cs typeface="Arial"/>
              </a:rPr>
              <a:t> </a:t>
            </a:r>
            <a:r>
              <a:rPr sz="3200" b="1" spc="-25" dirty="0">
                <a:solidFill>
                  <a:srgbClr val="0000FF"/>
                </a:solidFill>
                <a:latin typeface="Arial"/>
                <a:cs typeface="Arial"/>
              </a:rPr>
              <a:t>Gly</a:t>
            </a:r>
            <a:endParaRPr sz="32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444" y="1136496"/>
            <a:ext cx="7421880" cy="1709420"/>
          </a:xfrm>
          <a:prstGeom prst="rect">
            <a:avLst/>
          </a:prstGeom>
        </p:spPr>
        <p:txBody>
          <a:bodyPr vert="horz" wrap="square" lIns="0" tIns="49530" rIns="0" bIns="0" rtlCol="0">
            <a:spAutoFit/>
          </a:bodyPr>
          <a:lstStyle/>
          <a:p>
            <a:pPr marL="356870" indent="-344170">
              <a:lnSpc>
                <a:spcPct val="100000"/>
              </a:lnSpc>
              <a:spcBef>
                <a:spcPts val="390"/>
              </a:spcBef>
              <a:buChar char="•"/>
              <a:tabLst>
                <a:tab pos="356870" algn="l"/>
              </a:tabLst>
            </a:pPr>
            <a:r>
              <a:rPr sz="2400" spc="90" dirty="0">
                <a:latin typeface="Arial"/>
                <a:cs typeface="Arial"/>
              </a:rPr>
              <a:t>Gly</a:t>
            </a:r>
            <a:r>
              <a:rPr sz="2400" spc="-50" dirty="0">
                <a:latin typeface="Arial"/>
                <a:cs typeface="Arial"/>
              </a:rPr>
              <a:t> </a:t>
            </a:r>
            <a:r>
              <a:rPr sz="2400" spc="235" dirty="0">
                <a:latin typeface="Arial"/>
                <a:cs typeface="Arial"/>
              </a:rPr>
              <a:t>and</a:t>
            </a:r>
            <a:r>
              <a:rPr sz="2400" spc="25" dirty="0">
                <a:latin typeface="Arial"/>
                <a:cs typeface="Arial"/>
              </a:rPr>
              <a:t> </a:t>
            </a:r>
            <a:r>
              <a:rPr sz="2400" spc="145" dirty="0">
                <a:latin typeface="Arial"/>
                <a:cs typeface="Arial"/>
              </a:rPr>
              <a:t>Ala</a:t>
            </a:r>
            <a:r>
              <a:rPr sz="2400" spc="-70" dirty="0">
                <a:latin typeface="Arial"/>
                <a:cs typeface="Arial"/>
              </a:rPr>
              <a:t> </a:t>
            </a:r>
            <a:r>
              <a:rPr sz="2400" spc="140" dirty="0">
                <a:latin typeface="Arial"/>
                <a:cs typeface="Arial"/>
              </a:rPr>
              <a:t>are</a:t>
            </a:r>
            <a:r>
              <a:rPr sz="2400" spc="10" dirty="0">
                <a:latin typeface="Arial"/>
                <a:cs typeface="Arial"/>
              </a:rPr>
              <a:t> </a:t>
            </a:r>
            <a:r>
              <a:rPr sz="2400" spc="180" dirty="0">
                <a:latin typeface="Arial"/>
                <a:cs typeface="Arial"/>
              </a:rPr>
              <a:t>both</a:t>
            </a:r>
            <a:r>
              <a:rPr sz="2400" spc="85" dirty="0">
                <a:latin typeface="Arial"/>
                <a:cs typeface="Arial"/>
              </a:rPr>
              <a:t> </a:t>
            </a:r>
            <a:r>
              <a:rPr sz="2400" b="1" dirty="0">
                <a:solidFill>
                  <a:srgbClr val="3333FF"/>
                </a:solidFill>
                <a:latin typeface="Arial"/>
                <a:cs typeface="Arial"/>
              </a:rPr>
              <a:t>relatively</a:t>
            </a:r>
            <a:r>
              <a:rPr sz="2400" b="1" spc="5" dirty="0">
                <a:solidFill>
                  <a:srgbClr val="3333FF"/>
                </a:solidFill>
                <a:latin typeface="Arial"/>
                <a:cs typeface="Arial"/>
              </a:rPr>
              <a:t> </a:t>
            </a:r>
            <a:r>
              <a:rPr sz="2400" b="1" dirty="0">
                <a:solidFill>
                  <a:srgbClr val="3333FF"/>
                </a:solidFill>
                <a:latin typeface="Arial"/>
                <a:cs typeface="Arial"/>
              </a:rPr>
              <a:t>small</a:t>
            </a:r>
            <a:r>
              <a:rPr sz="2400" b="1" spc="10" dirty="0">
                <a:solidFill>
                  <a:srgbClr val="3333FF"/>
                </a:solidFill>
                <a:latin typeface="Arial"/>
                <a:cs typeface="Arial"/>
              </a:rPr>
              <a:t> </a:t>
            </a:r>
            <a:r>
              <a:rPr sz="2400" b="1" spc="80" dirty="0">
                <a:solidFill>
                  <a:srgbClr val="3333FF"/>
                </a:solidFill>
                <a:latin typeface="Arial"/>
                <a:cs typeface="Arial"/>
              </a:rPr>
              <a:t>and</a:t>
            </a:r>
            <a:endParaRPr sz="2400">
              <a:latin typeface="Arial"/>
              <a:cs typeface="Arial"/>
            </a:endParaRPr>
          </a:p>
          <a:p>
            <a:pPr marL="356870">
              <a:lnSpc>
                <a:spcPct val="100000"/>
              </a:lnSpc>
              <a:spcBef>
                <a:spcPts val="290"/>
              </a:spcBef>
            </a:pPr>
            <a:r>
              <a:rPr sz="2400" b="1" spc="60" dirty="0">
                <a:solidFill>
                  <a:srgbClr val="3333FF"/>
                </a:solidFill>
                <a:latin typeface="Arial"/>
                <a:cs typeface="Arial"/>
              </a:rPr>
              <a:t>uncharged</a:t>
            </a:r>
            <a:r>
              <a:rPr sz="2400" b="1" spc="20" dirty="0">
                <a:solidFill>
                  <a:srgbClr val="3333FF"/>
                </a:solidFill>
                <a:latin typeface="Arial"/>
                <a:cs typeface="Arial"/>
              </a:rPr>
              <a:t> </a:t>
            </a:r>
            <a:r>
              <a:rPr sz="2400" b="1" spc="50" dirty="0">
                <a:solidFill>
                  <a:srgbClr val="3333FF"/>
                </a:solidFill>
                <a:latin typeface="Arial"/>
                <a:cs typeface="Arial"/>
              </a:rPr>
              <a:t>amino</a:t>
            </a:r>
            <a:r>
              <a:rPr sz="2400" b="1" spc="25" dirty="0">
                <a:solidFill>
                  <a:srgbClr val="3333FF"/>
                </a:solidFill>
                <a:latin typeface="Arial"/>
                <a:cs typeface="Arial"/>
              </a:rPr>
              <a:t> </a:t>
            </a:r>
            <a:r>
              <a:rPr sz="2400" b="1" spc="-10" dirty="0">
                <a:solidFill>
                  <a:srgbClr val="3333FF"/>
                </a:solidFill>
                <a:latin typeface="Arial"/>
                <a:cs typeface="Arial"/>
              </a:rPr>
              <a:t>acids</a:t>
            </a:r>
            <a:r>
              <a:rPr sz="2400" spc="-10" dirty="0">
                <a:latin typeface="Arial"/>
                <a:cs typeface="Arial"/>
              </a:rPr>
              <a:t>.</a:t>
            </a:r>
            <a:endParaRPr sz="2400">
              <a:latin typeface="Arial"/>
              <a:cs typeface="Arial"/>
            </a:endParaRPr>
          </a:p>
          <a:p>
            <a:pPr marL="356870" marR="5080" indent="-344805">
              <a:lnSpc>
                <a:spcPct val="110000"/>
              </a:lnSpc>
              <a:spcBef>
                <a:spcPts val="580"/>
              </a:spcBef>
              <a:buChar char="•"/>
              <a:tabLst>
                <a:tab pos="356870" algn="l"/>
              </a:tabLst>
            </a:pPr>
            <a:r>
              <a:rPr sz="2400" spc="130" dirty="0">
                <a:latin typeface="Arial"/>
                <a:cs typeface="Arial"/>
              </a:rPr>
              <a:t>Replacing</a:t>
            </a:r>
            <a:r>
              <a:rPr sz="2400" spc="-40" dirty="0">
                <a:latin typeface="Arial"/>
                <a:cs typeface="Arial"/>
              </a:rPr>
              <a:t> </a:t>
            </a:r>
            <a:r>
              <a:rPr sz="2400" spc="145" dirty="0">
                <a:latin typeface="Arial"/>
                <a:cs typeface="Arial"/>
              </a:rPr>
              <a:t>Ala</a:t>
            </a:r>
            <a:r>
              <a:rPr sz="2400" spc="-10" dirty="0">
                <a:latin typeface="Arial"/>
                <a:cs typeface="Arial"/>
              </a:rPr>
              <a:t> </a:t>
            </a:r>
            <a:r>
              <a:rPr sz="2400" spc="105" dirty="0">
                <a:latin typeface="Arial"/>
                <a:cs typeface="Arial"/>
              </a:rPr>
              <a:t>with</a:t>
            </a:r>
            <a:r>
              <a:rPr sz="2400" spc="60" dirty="0">
                <a:latin typeface="Arial"/>
                <a:cs typeface="Arial"/>
              </a:rPr>
              <a:t> </a:t>
            </a:r>
            <a:r>
              <a:rPr sz="2400" spc="95" dirty="0">
                <a:latin typeface="Arial"/>
                <a:cs typeface="Arial"/>
              </a:rPr>
              <a:t>Gly</a:t>
            </a:r>
            <a:r>
              <a:rPr sz="2400" spc="-30" dirty="0">
                <a:latin typeface="Arial"/>
                <a:cs typeface="Arial"/>
              </a:rPr>
              <a:t> </a:t>
            </a:r>
            <a:r>
              <a:rPr sz="2400" dirty="0">
                <a:latin typeface="Arial"/>
                <a:cs typeface="Arial"/>
              </a:rPr>
              <a:t>in</a:t>
            </a:r>
            <a:r>
              <a:rPr sz="2400" spc="15" dirty="0">
                <a:latin typeface="Arial"/>
                <a:cs typeface="Arial"/>
              </a:rPr>
              <a:t> </a:t>
            </a:r>
            <a:r>
              <a:rPr sz="2400" spc="290" dirty="0">
                <a:latin typeface="Arial"/>
                <a:cs typeface="Arial"/>
              </a:rPr>
              <a:t>a</a:t>
            </a:r>
            <a:r>
              <a:rPr sz="2400" spc="20" dirty="0">
                <a:latin typeface="Arial"/>
                <a:cs typeface="Arial"/>
              </a:rPr>
              <a:t> </a:t>
            </a:r>
            <a:r>
              <a:rPr sz="2400" spc="114" dirty="0">
                <a:latin typeface="Arial"/>
                <a:cs typeface="Arial"/>
              </a:rPr>
              <a:t>protein</a:t>
            </a:r>
            <a:r>
              <a:rPr sz="2400" spc="85" dirty="0">
                <a:latin typeface="Arial"/>
                <a:cs typeface="Arial"/>
              </a:rPr>
              <a:t> </a:t>
            </a:r>
            <a:r>
              <a:rPr sz="2400" dirty="0">
                <a:latin typeface="Arial"/>
                <a:cs typeface="Arial"/>
              </a:rPr>
              <a:t>will</a:t>
            </a:r>
            <a:r>
              <a:rPr sz="2400" spc="-40" dirty="0">
                <a:latin typeface="Arial"/>
                <a:cs typeface="Arial"/>
              </a:rPr>
              <a:t> </a:t>
            </a:r>
            <a:r>
              <a:rPr sz="2400" spc="160" dirty="0">
                <a:latin typeface="Arial"/>
                <a:cs typeface="Arial"/>
              </a:rPr>
              <a:t>probably </a:t>
            </a:r>
            <a:r>
              <a:rPr sz="2400" spc="155" dirty="0">
                <a:latin typeface="Arial"/>
                <a:cs typeface="Arial"/>
              </a:rPr>
              <a:t>not</a:t>
            </a:r>
            <a:r>
              <a:rPr sz="2400" spc="-30" dirty="0">
                <a:latin typeface="Arial"/>
                <a:cs typeface="Arial"/>
              </a:rPr>
              <a:t> </a:t>
            </a:r>
            <a:r>
              <a:rPr sz="2400" spc="120" dirty="0">
                <a:latin typeface="Arial"/>
                <a:cs typeface="Arial"/>
              </a:rPr>
              <a:t>radically</a:t>
            </a:r>
            <a:r>
              <a:rPr sz="2400" spc="-90" dirty="0">
                <a:latin typeface="Arial"/>
                <a:cs typeface="Arial"/>
              </a:rPr>
              <a:t> </a:t>
            </a:r>
            <a:r>
              <a:rPr sz="2400" spc="100" dirty="0">
                <a:latin typeface="Arial"/>
                <a:cs typeface="Arial"/>
              </a:rPr>
              <a:t>alter</a:t>
            </a:r>
            <a:r>
              <a:rPr sz="2400" spc="-60" dirty="0">
                <a:latin typeface="Arial"/>
                <a:cs typeface="Arial"/>
              </a:rPr>
              <a:t> </a:t>
            </a:r>
            <a:r>
              <a:rPr sz="2400" spc="-20" dirty="0">
                <a:latin typeface="Arial"/>
                <a:cs typeface="Arial"/>
              </a:rPr>
              <a:t>its</a:t>
            </a:r>
            <a:r>
              <a:rPr sz="2400" spc="15" dirty="0">
                <a:latin typeface="Arial"/>
                <a:cs typeface="Arial"/>
              </a:rPr>
              <a:t> </a:t>
            </a:r>
            <a:r>
              <a:rPr sz="2400" spc="40" dirty="0">
                <a:latin typeface="Arial"/>
                <a:cs typeface="Arial"/>
              </a:rPr>
              <a:t>structure.</a:t>
            </a:r>
            <a:endParaRPr sz="2400">
              <a:latin typeface="Arial"/>
              <a:cs typeface="Arial"/>
            </a:endParaRPr>
          </a:p>
        </p:txBody>
      </p:sp>
      <p:sp>
        <p:nvSpPr>
          <p:cNvPr id="3" name="object 2">
            <a:extLst>
              <a:ext uri="{FF2B5EF4-FFF2-40B4-BE49-F238E27FC236}">
                <a16:creationId xmlns:a16="http://schemas.microsoft.com/office/drawing/2014/main" id="{6D82D38F-52EC-484D-4EC2-8F34AA75B8DB}"/>
              </a:ext>
            </a:extLst>
          </p:cNvPr>
          <p:cNvSpPr txBox="1"/>
          <p:nvPr/>
        </p:nvSpPr>
        <p:spPr>
          <a:xfrm>
            <a:off x="559739" y="2875882"/>
            <a:ext cx="7527290" cy="2901435"/>
          </a:xfrm>
          <a:prstGeom prst="rect">
            <a:avLst/>
          </a:prstGeom>
        </p:spPr>
        <p:txBody>
          <a:bodyPr vert="horz" wrap="square" lIns="0" tIns="12065" rIns="0" bIns="0" rtlCol="0">
            <a:spAutoFit/>
          </a:bodyPr>
          <a:lstStyle/>
          <a:p>
            <a:pPr marL="356870" marR="5080" indent="-344805">
              <a:lnSpc>
                <a:spcPct val="110000"/>
              </a:lnSpc>
              <a:spcBef>
                <a:spcPts val="95"/>
              </a:spcBef>
              <a:buChar char="•"/>
              <a:tabLst>
                <a:tab pos="356870" algn="l"/>
              </a:tabLst>
            </a:pPr>
            <a:r>
              <a:rPr sz="2400" dirty="0">
                <a:latin typeface="Arial"/>
                <a:cs typeface="Arial"/>
              </a:rPr>
              <a:t>The</a:t>
            </a:r>
            <a:r>
              <a:rPr sz="2400" spc="-5" dirty="0">
                <a:latin typeface="Arial"/>
                <a:cs typeface="Arial"/>
              </a:rPr>
              <a:t> </a:t>
            </a:r>
            <a:r>
              <a:rPr sz="2400" b="1" spc="100" dirty="0">
                <a:latin typeface="Arial"/>
                <a:cs typeface="Arial"/>
              </a:rPr>
              <a:t>critical</a:t>
            </a:r>
            <a:r>
              <a:rPr sz="2400" b="1" spc="20" dirty="0">
                <a:latin typeface="Arial"/>
                <a:cs typeface="Arial"/>
              </a:rPr>
              <a:t> </a:t>
            </a:r>
            <a:r>
              <a:rPr sz="2400" b="1" spc="55" dirty="0">
                <a:latin typeface="Arial"/>
                <a:cs typeface="Arial"/>
              </a:rPr>
              <a:t>regions</a:t>
            </a:r>
            <a:r>
              <a:rPr sz="2400" b="1" spc="5" dirty="0">
                <a:latin typeface="Arial"/>
                <a:cs typeface="Arial"/>
              </a:rPr>
              <a:t> </a:t>
            </a:r>
            <a:r>
              <a:rPr sz="2400" b="1" spc="145" dirty="0">
                <a:latin typeface="Arial"/>
                <a:cs typeface="Arial"/>
              </a:rPr>
              <a:t>of</a:t>
            </a:r>
            <a:r>
              <a:rPr sz="2400" b="1" spc="30" dirty="0">
                <a:latin typeface="Arial"/>
                <a:cs typeface="Arial"/>
              </a:rPr>
              <a:t> </a:t>
            </a:r>
            <a:r>
              <a:rPr sz="2400" b="1" spc="85" dirty="0">
                <a:latin typeface="Arial"/>
                <a:cs typeface="Arial"/>
              </a:rPr>
              <a:t>most</a:t>
            </a:r>
            <a:r>
              <a:rPr sz="2400" b="1" spc="-10" dirty="0">
                <a:latin typeface="Arial"/>
                <a:cs typeface="Arial"/>
              </a:rPr>
              <a:t> </a:t>
            </a:r>
            <a:r>
              <a:rPr sz="2400" b="1" spc="65" dirty="0">
                <a:latin typeface="Arial"/>
                <a:cs typeface="Arial"/>
              </a:rPr>
              <a:t>proteins</a:t>
            </a:r>
            <a:r>
              <a:rPr sz="2400" b="1" spc="55" dirty="0">
                <a:latin typeface="Arial"/>
                <a:cs typeface="Arial"/>
              </a:rPr>
              <a:t> </a:t>
            </a:r>
            <a:r>
              <a:rPr sz="2400" spc="235" dirty="0">
                <a:latin typeface="Arial"/>
                <a:cs typeface="Arial"/>
              </a:rPr>
              <a:t>occupy</a:t>
            </a:r>
            <a:r>
              <a:rPr sz="2400" spc="-15" dirty="0">
                <a:latin typeface="Arial"/>
                <a:cs typeface="Arial"/>
              </a:rPr>
              <a:t> </a:t>
            </a:r>
            <a:r>
              <a:rPr sz="2400" spc="80" dirty="0">
                <a:latin typeface="Arial"/>
                <a:cs typeface="Arial"/>
              </a:rPr>
              <a:t>only </a:t>
            </a:r>
            <a:r>
              <a:rPr sz="2400" spc="290" dirty="0">
                <a:latin typeface="Arial"/>
                <a:cs typeface="Arial"/>
              </a:rPr>
              <a:t>a</a:t>
            </a:r>
            <a:r>
              <a:rPr sz="2400" spc="15" dirty="0">
                <a:latin typeface="Arial"/>
                <a:cs typeface="Arial"/>
              </a:rPr>
              <a:t> </a:t>
            </a:r>
            <a:r>
              <a:rPr sz="2400" b="1" dirty="0">
                <a:latin typeface="Arial"/>
                <a:cs typeface="Arial"/>
              </a:rPr>
              <a:t>small</a:t>
            </a:r>
            <a:r>
              <a:rPr sz="2400" b="1" spc="-35" dirty="0">
                <a:latin typeface="Arial"/>
                <a:cs typeface="Arial"/>
              </a:rPr>
              <a:t> </a:t>
            </a:r>
            <a:r>
              <a:rPr sz="2400" b="1" spc="120" dirty="0">
                <a:latin typeface="Arial"/>
                <a:cs typeface="Arial"/>
              </a:rPr>
              <a:t>proportion</a:t>
            </a:r>
            <a:r>
              <a:rPr sz="2400" spc="135" dirty="0">
                <a:latin typeface="Arial"/>
                <a:cs typeface="Arial"/>
              </a:rPr>
              <a:t> </a:t>
            </a:r>
            <a:r>
              <a:rPr sz="2400" spc="145" dirty="0">
                <a:latin typeface="Arial"/>
                <a:cs typeface="Arial"/>
              </a:rPr>
              <a:t>of</a:t>
            </a:r>
            <a:r>
              <a:rPr sz="2400" spc="20" dirty="0">
                <a:latin typeface="Arial"/>
                <a:cs typeface="Arial"/>
              </a:rPr>
              <a:t> </a:t>
            </a:r>
            <a:r>
              <a:rPr sz="2400" spc="145" dirty="0">
                <a:latin typeface="Arial"/>
                <a:cs typeface="Arial"/>
              </a:rPr>
              <a:t>the</a:t>
            </a:r>
            <a:r>
              <a:rPr sz="2400" spc="85" dirty="0">
                <a:latin typeface="Arial"/>
                <a:cs typeface="Arial"/>
              </a:rPr>
              <a:t> </a:t>
            </a:r>
            <a:r>
              <a:rPr sz="2400" spc="125" dirty="0">
                <a:latin typeface="Arial"/>
                <a:cs typeface="Arial"/>
              </a:rPr>
              <a:t>total</a:t>
            </a:r>
            <a:r>
              <a:rPr sz="2400" spc="135" dirty="0">
                <a:latin typeface="Arial"/>
                <a:cs typeface="Arial"/>
              </a:rPr>
              <a:t> </a:t>
            </a:r>
            <a:r>
              <a:rPr sz="2400" spc="110" dirty="0">
                <a:latin typeface="Arial"/>
                <a:cs typeface="Arial"/>
              </a:rPr>
              <a:t>protein</a:t>
            </a:r>
            <a:r>
              <a:rPr sz="2400" spc="80" dirty="0">
                <a:latin typeface="Arial"/>
                <a:cs typeface="Arial"/>
              </a:rPr>
              <a:t> </a:t>
            </a:r>
            <a:r>
              <a:rPr sz="2400" spc="125" dirty="0">
                <a:latin typeface="Arial"/>
                <a:cs typeface="Arial"/>
              </a:rPr>
              <a:t>sequence.</a:t>
            </a:r>
            <a:endParaRPr sz="2400" dirty="0">
              <a:latin typeface="Arial"/>
              <a:cs typeface="Arial"/>
            </a:endParaRPr>
          </a:p>
          <a:p>
            <a:pPr marL="356870" marR="173355" indent="-344805">
              <a:lnSpc>
                <a:spcPct val="110000"/>
              </a:lnSpc>
              <a:spcBef>
                <a:spcPts val="580"/>
              </a:spcBef>
              <a:buChar char="•"/>
              <a:tabLst>
                <a:tab pos="356870" algn="l"/>
              </a:tabLst>
            </a:pPr>
            <a:r>
              <a:rPr sz="2400" spc="75" dirty="0">
                <a:latin typeface="Arial"/>
                <a:cs typeface="Arial"/>
              </a:rPr>
              <a:t>Most</a:t>
            </a:r>
            <a:r>
              <a:rPr sz="2400" spc="-10" dirty="0">
                <a:latin typeface="Arial"/>
                <a:cs typeface="Arial"/>
              </a:rPr>
              <a:t> </a:t>
            </a:r>
            <a:r>
              <a:rPr sz="2400" spc="155" dirty="0">
                <a:latin typeface="Arial"/>
                <a:cs typeface="Arial"/>
              </a:rPr>
              <a:t>changes</a:t>
            </a:r>
            <a:r>
              <a:rPr sz="2400" spc="-5" dirty="0">
                <a:latin typeface="Arial"/>
                <a:cs typeface="Arial"/>
              </a:rPr>
              <a:t> </a:t>
            </a:r>
            <a:r>
              <a:rPr sz="2400" spc="110" dirty="0">
                <a:latin typeface="Arial"/>
                <a:cs typeface="Arial"/>
              </a:rPr>
              <a:t>from</a:t>
            </a:r>
            <a:r>
              <a:rPr sz="2400" spc="30" dirty="0">
                <a:latin typeface="Arial"/>
                <a:cs typeface="Arial"/>
              </a:rPr>
              <a:t> </a:t>
            </a:r>
            <a:r>
              <a:rPr sz="2400" spc="185" dirty="0">
                <a:latin typeface="Arial"/>
                <a:cs typeface="Arial"/>
              </a:rPr>
              <a:t>one</a:t>
            </a:r>
            <a:r>
              <a:rPr sz="2400" dirty="0">
                <a:latin typeface="Arial"/>
                <a:cs typeface="Arial"/>
              </a:rPr>
              <a:t> </a:t>
            </a:r>
            <a:r>
              <a:rPr sz="2400" spc="165" dirty="0">
                <a:latin typeface="Arial"/>
                <a:cs typeface="Arial"/>
              </a:rPr>
              <a:t>amino</a:t>
            </a:r>
            <a:r>
              <a:rPr sz="2400" spc="-25" dirty="0">
                <a:latin typeface="Arial"/>
                <a:cs typeface="Arial"/>
              </a:rPr>
              <a:t> </a:t>
            </a:r>
            <a:r>
              <a:rPr sz="2400" spc="215" dirty="0">
                <a:latin typeface="Arial"/>
                <a:cs typeface="Arial"/>
              </a:rPr>
              <a:t>acid</a:t>
            </a:r>
            <a:r>
              <a:rPr sz="2400" dirty="0">
                <a:latin typeface="Arial"/>
                <a:cs typeface="Arial"/>
              </a:rPr>
              <a:t> </a:t>
            </a:r>
            <a:r>
              <a:rPr sz="2400" spc="155" dirty="0">
                <a:latin typeface="Arial"/>
                <a:cs typeface="Arial"/>
              </a:rPr>
              <a:t>to</a:t>
            </a:r>
            <a:r>
              <a:rPr sz="2400" spc="45" dirty="0">
                <a:latin typeface="Arial"/>
                <a:cs typeface="Arial"/>
              </a:rPr>
              <a:t> </a:t>
            </a:r>
            <a:r>
              <a:rPr sz="2400" spc="125" dirty="0">
                <a:latin typeface="Arial"/>
                <a:cs typeface="Arial"/>
              </a:rPr>
              <a:t>another </a:t>
            </a:r>
            <a:r>
              <a:rPr sz="2400" spc="165" dirty="0">
                <a:latin typeface="Arial"/>
                <a:cs typeface="Arial"/>
              </a:rPr>
              <a:t>amino</a:t>
            </a:r>
            <a:r>
              <a:rPr sz="2400" spc="-60" dirty="0">
                <a:latin typeface="Arial"/>
                <a:cs typeface="Arial"/>
              </a:rPr>
              <a:t> </a:t>
            </a:r>
            <a:r>
              <a:rPr sz="2400" spc="215" dirty="0">
                <a:latin typeface="Arial"/>
                <a:cs typeface="Arial"/>
              </a:rPr>
              <a:t>acid</a:t>
            </a:r>
            <a:r>
              <a:rPr sz="2400" spc="-40" dirty="0">
                <a:latin typeface="Arial"/>
                <a:cs typeface="Arial"/>
              </a:rPr>
              <a:t> </a:t>
            </a:r>
            <a:r>
              <a:rPr sz="2400" spc="105" dirty="0">
                <a:latin typeface="Arial"/>
                <a:cs typeface="Arial"/>
              </a:rPr>
              <a:t>with</a:t>
            </a:r>
            <a:r>
              <a:rPr sz="2400" spc="-5" dirty="0">
                <a:latin typeface="Arial"/>
                <a:cs typeface="Arial"/>
              </a:rPr>
              <a:t> </a:t>
            </a:r>
            <a:r>
              <a:rPr sz="2400" b="1" spc="-40" dirty="0">
                <a:solidFill>
                  <a:srgbClr val="3333FF"/>
                </a:solidFill>
                <a:latin typeface="Arial"/>
                <a:cs typeface="Arial"/>
              </a:rPr>
              <a:t>similar</a:t>
            </a:r>
            <a:r>
              <a:rPr sz="2400" b="1" spc="-20" dirty="0">
                <a:solidFill>
                  <a:srgbClr val="3333FF"/>
                </a:solidFill>
                <a:latin typeface="Arial"/>
                <a:cs typeface="Arial"/>
              </a:rPr>
              <a:t> </a:t>
            </a:r>
            <a:r>
              <a:rPr sz="2400" b="1" spc="85" dirty="0">
                <a:solidFill>
                  <a:srgbClr val="3333FF"/>
                </a:solidFill>
                <a:latin typeface="Arial"/>
                <a:cs typeface="Arial"/>
              </a:rPr>
              <a:t>chemical</a:t>
            </a:r>
            <a:r>
              <a:rPr sz="2400" b="1" spc="-20" dirty="0">
                <a:solidFill>
                  <a:srgbClr val="3333FF"/>
                </a:solidFill>
                <a:latin typeface="Arial"/>
                <a:cs typeface="Arial"/>
              </a:rPr>
              <a:t> </a:t>
            </a:r>
            <a:r>
              <a:rPr sz="2400" b="1" dirty="0">
                <a:solidFill>
                  <a:srgbClr val="3333FF"/>
                </a:solidFill>
                <a:latin typeface="Arial"/>
                <a:cs typeface="Arial"/>
              </a:rPr>
              <a:t>properties</a:t>
            </a:r>
            <a:r>
              <a:rPr sz="2400" b="1" spc="-45" dirty="0">
                <a:solidFill>
                  <a:srgbClr val="3333FF"/>
                </a:solidFill>
                <a:latin typeface="Arial"/>
                <a:cs typeface="Arial"/>
              </a:rPr>
              <a:t> </a:t>
            </a:r>
            <a:r>
              <a:rPr sz="2400" spc="-20" dirty="0">
                <a:latin typeface="Arial"/>
                <a:cs typeface="Arial"/>
              </a:rPr>
              <a:t>will </a:t>
            </a:r>
            <a:r>
              <a:rPr sz="2400" spc="250" dirty="0">
                <a:latin typeface="Arial"/>
                <a:cs typeface="Arial"/>
              </a:rPr>
              <a:t>be</a:t>
            </a:r>
            <a:r>
              <a:rPr sz="2400" spc="125" dirty="0">
                <a:latin typeface="Arial"/>
                <a:cs typeface="Arial"/>
              </a:rPr>
              <a:t> </a:t>
            </a:r>
            <a:r>
              <a:rPr sz="2400" b="1" dirty="0">
                <a:solidFill>
                  <a:srgbClr val="3333FF"/>
                </a:solidFill>
                <a:latin typeface="Arial"/>
                <a:cs typeface="Arial"/>
              </a:rPr>
              <a:t>relatively</a:t>
            </a:r>
            <a:r>
              <a:rPr sz="2400" b="1" spc="150" dirty="0">
                <a:solidFill>
                  <a:srgbClr val="3333FF"/>
                </a:solidFill>
                <a:latin typeface="Arial"/>
                <a:cs typeface="Arial"/>
              </a:rPr>
              <a:t> </a:t>
            </a:r>
            <a:r>
              <a:rPr sz="2400" b="1" dirty="0">
                <a:solidFill>
                  <a:srgbClr val="3333FF"/>
                </a:solidFill>
                <a:latin typeface="Arial"/>
                <a:cs typeface="Arial"/>
              </a:rPr>
              <a:t>mild</a:t>
            </a:r>
            <a:r>
              <a:rPr sz="2400" b="1" spc="130" dirty="0">
                <a:solidFill>
                  <a:srgbClr val="3333FF"/>
                </a:solidFill>
                <a:latin typeface="Arial"/>
                <a:cs typeface="Arial"/>
              </a:rPr>
              <a:t> </a:t>
            </a:r>
            <a:r>
              <a:rPr sz="2400" spc="235" dirty="0">
                <a:latin typeface="Arial"/>
                <a:cs typeface="Arial"/>
              </a:rPr>
              <a:t>and</a:t>
            </a:r>
            <a:r>
              <a:rPr sz="2400" spc="114" dirty="0">
                <a:latin typeface="Arial"/>
                <a:cs typeface="Arial"/>
              </a:rPr>
              <a:t> </a:t>
            </a:r>
            <a:r>
              <a:rPr sz="2400" dirty="0">
                <a:latin typeface="Arial"/>
                <a:cs typeface="Arial"/>
              </a:rPr>
              <a:t>usually</a:t>
            </a:r>
            <a:r>
              <a:rPr sz="2400" spc="55" dirty="0">
                <a:latin typeface="Arial"/>
                <a:cs typeface="Arial"/>
              </a:rPr>
              <a:t> </a:t>
            </a:r>
            <a:r>
              <a:rPr sz="2400" b="1" dirty="0">
                <a:solidFill>
                  <a:srgbClr val="3333FF"/>
                </a:solidFill>
                <a:latin typeface="Arial"/>
                <a:cs typeface="Arial"/>
              </a:rPr>
              <a:t>non-lethal</a:t>
            </a:r>
            <a:r>
              <a:rPr sz="2400" b="1" spc="125" dirty="0">
                <a:solidFill>
                  <a:srgbClr val="3333FF"/>
                </a:solidFill>
                <a:latin typeface="Arial"/>
                <a:cs typeface="Arial"/>
              </a:rPr>
              <a:t> </a:t>
            </a:r>
            <a:r>
              <a:rPr sz="2400" spc="-50" dirty="0">
                <a:solidFill>
                  <a:srgbClr val="3333FF"/>
                </a:solidFill>
                <a:latin typeface="Arial"/>
                <a:cs typeface="Arial"/>
              </a:rPr>
              <a:t>- </a:t>
            </a:r>
            <a:r>
              <a:rPr sz="2400" b="1" dirty="0">
                <a:solidFill>
                  <a:srgbClr val="0000FF"/>
                </a:solidFill>
                <a:latin typeface="Arial"/>
                <a:cs typeface="Arial"/>
              </a:rPr>
              <a:t>conservative</a:t>
            </a:r>
            <a:r>
              <a:rPr sz="2400" b="1" spc="270" dirty="0">
                <a:solidFill>
                  <a:srgbClr val="0000FF"/>
                </a:solidFill>
                <a:latin typeface="Arial"/>
                <a:cs typeface="Arial"/>
              </a:rPr>
              <a:t> </a:t>
            </a:r>
            <a:r>
              <a:rPr sz="2400" b="1" spc="-20" dirty="0">
                <a:solidFill>
                  <a:srgbClr val="3333FF"/>
                </a:solidFill>
                <a:latin typeface="Arial"/>
                <a:cs typeface="Arial"/>
              </a:rPr>
              <a:t>substitutions</a:t>
            </a:r>
            <a:r>
              <a:rPr sz="2400" b="1" spc="-20" dirty="0">
                <a:latin typeface="Arial"/>
                <a:cs typeface="Arial"/>
              </a:rPr>
              <a:t>.</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8216" y="2170176"/>
            <a:ext cx="2764790" cy="2326005"/>
          </a:xfrm>
          <a:custGeom>
            <a:avLst/>
            <a:gdLst/>
            <a:ahLst/>
            <a:cxnLst/>
            <a:rect l="l" t="t" r="r" b="b"/>
            <a:pathLst>
              <a:path w="2764790" h="2326004">
                <a:moveTo>
                  <a:pt x="153555" y="1799844"/>
                </a:moveTo>
                <a:lnTo>
                  <a:pt x="157802" y="1859291"/>
                </a:lnTo>
                <a:lnTo>
                  <a:pt x="161503" y="1913616"/>
                </a:lnTo>
                <a:lnTo>
                  <a:pt x="166456" y="1963386"/>
                </a:lnTo>
                <a:lnTo>
                  <a:pt x="174463" y="2009171"/>
                </a:lnTo>
                <a:lnTo>
                  <a:pt x="187321" y="2051539"/>
                </a:lnTo>
                <a:lnTo>
                  <a:pt x="206830" y="2091058"/>
                </a:lnTo>
                <a:lnTo>
                  <a:pt x="234789" y="2128298"/>
                </a:lnTo>
                <a:lnTo>
                  <a:pt x="272999" y="2163826"/>
                </a:lnTo>
                <a:lnTo>
                  <a:pt x="289631" y="2193842"/>
                </a:lnTo>
                <a:lnTo>
                  <a:pt x="299699" y="2212536"/>
                </a:lnTo>
                <a:lnTo>
                  <a:pt x="304885" y="2222126"/>
                </a:lnTo>
                <a:lnTo>
                  <a:pt x="306872" y="2224833"/>
                </a:lnTo>
                <a:lnTo>
                  <a:pt x="307342" y="2222873"/>
                </a:lnTo>
                <a:lnTo>
                  <a:pt x="307978" y="2218467"/>
                </a:lnTo>
                <a:lnTo>
                  <a:pt x="310462" y="2213834"/>
                </a:lnTo>
                <a:lnTo>
                  <a:pt x="316477" y="2211192"/>
                </a:lnTo>
                <a:lnTo>
                  <a:pt x="327706" y="2212760"/>
                </a:lnTo>
                <a:lnTo>
                  <a:pt x="345830" y="2220758"/>
                </a:lnTo>
                <a:lnTo>
                  <a:pt x="372534" y="2237404"/>
                </a:lnTo>
                <a:lnTo>
                  <a:pt x="409498" y="2264918"/>
                </a:lnTo>
                <a:lnTo>
                  <a:pt x="421819" y="2276355"/>
                </a:lnTo>
                <a:lnTo>
                  <a:pt x="433819" y="2288698"/>
                </a:lnTo>
                <a:lnTo>
                  <a:pt x="446456" y="2299279"/>
                </a:lnTo>
                <a:lnTo>
                  <a:pt x="508029" y="2313078"/>
                </a:lnTo>
                <a:lnTo>
                  <a:pt x="555749" y="2317568"/>
                </a:lnTo>
                <a:lnTo>
                  <a:pt x="603687" y="2320253"/>
                </a:lnTo>
                <a:lnTo>
                  <a:pt x="651680" y="2322487"/>
                </a:lnTo>
                <a:lnTo>
                  <a:pt x="699566" y="2325624"/>
                </a:lnTo>
                <a:lnTo>
                  <a:pt x="751006" y="2314300"/>
                </a:lnTo>
                <a:lnTo>
                  <a:pt x="801847" y="2303567"/>
                </a:lnTo>
                <a:lnTo>
                  <a:pt x="851909" y="2291870"/>
                </a:lnTo>
                <a:lnTo>
                  <a:pt x="901012" y="2277654"/>
                </a:lnTo>
                <a:lnTo>
                  <a:pt x="948978" y="2259363"/>
                </a:lnTo>
                <a:lnTo>
                  <a:pt x="995626" y="2235443"/>
                </a:lnTo>
                <a:lnTo>
                  <a:pt x="1040777" y="2204339"/>
                </a:lnTo>
                <a:lnTo>
                  <a:pt x="1074988" y="2143633"/>
                </a:lnTo>
                <a:lnTo>
                  <a:pt x="1109103" y="2082927"/>
                </a:lnTo>
                <a:lnTo>
                  <a:pt x="1133789" y="2009139"/>
                </a:lnTo>
                <a:lnTo>
                  <a:pt x="1143139" y="1961642"/>
                </a:lnTo>
                <a:lnTo>
                  <a:pt x="1138511" y="1916865"/>
                </a:lnTo>
                <a:lnTo>
                  <a:pt x="1133586" y="1870089"/>
                </a:lnTo>
                <a:lnTo>
                  <a:pt x="1126566" y="1823100"/>
                </a:lnTo>
                <a:lnTo>
                  <a:pt x="1115651" y="1777689"/>
                </a:lnTo>
                <a:lnTo>
                  <a:pt x="1099042" y="1735643"/>
                </a:lnTo>
                <a:lnTo>
                  <a:pt x="1074940" y="1698752"/>
                </a:lnTo>
                <a:lnTo>
                  <a:pt x="1045814" y="1670725"/>
                </a:lnTo>
                <a:lnTo>
                  <a:pt x="1009542" y="1646342"/>
                </a:lnTo>
                <a:lnTo>
                  <a:pt x="967034" y="1625361"/>
                </a:lnTo>
                <a:lnTo>
                  <a:pt x="919197" y="1607544"/>
                </a:lnTo>
                <a:lnTo>
                  <a:pt x="866941" y="1592651"/>
                </a:lnTo>
                <a:lnTo>
                  <a:pt x="811175" y="1580442"/>
                </a:lnTo>
                <a:lnTo>
                  <a:pt x="752805" y="1570677"/>
                </a:lnTo>
                <a:lnTo>
                  <a:pt x="692743" y="1563118"/>
                </a:lnTo>
                <a:lnTo>
                  <a:pt x="631895" y="1557523"/>
                </a:lnTo>
                <a:lnTo>
                  <a:pt x="571171" y="1553654"/>
                </a:lnTo>
                <a:lnTo>
                  <a:pt x="511479" y="1551271"/>
                </a:lnTo>
                <a:lnTo>
                  <a:pt x="453728" y="1550134"/>
                </a:lnTo>
                <a:lnTo>
                  <a:pt x="398826" y="1550004"/>
                </a:lnTo>
                <a:lnTo>
                  <a:pt x="347683" y="1550641"/>
                </a:lnTo>
                <a:lnTo>
                  <a:pt x="301206" y="1551805"/>
                </a:lnTo>
                <a:lnTo>
                  <a:pt x="260304" y="1553256"/>
                </a:lnTo>
                <a:lnTo>
                  <a:pt x="225887" y="1554756"/>
                </a:lnTo>
                <a:lnTo>
                  <a:pt x="198862" y="1556064"/>
                </a:lnTo>
                <a:lnTo>
                  <a:pt x="180138" y="1556941"/>
                </a:lnTo>
                <a:lnTo>
                  <a:pt x="125622" y="1524627"/>
                </a:lnTo>
                <a:lnTo>
                  <a:pt x="88725" y="1497012"/>
                </a:lnTo>
                <a:lnTo>
                  <a:pt x="58653" y="1464063"/>
                </a:lnTo>
                <a:lnTo>
                  <a:pt x="34124" y="1415541"/>
                </a:lnTo>
                <a:lnTo>
                  <a:pt x="11514" y="1340278"/>
                </a:lnTo>
                <a:lnTo>
                  <a:pt x="0" y="1294257"/>
                </a:lnTo>
                <a:lnTo>
                  <a:pt x="2168" y="1251499"/>
                </a:lnTo>
                <a:lnTo>
                  <a:pt x="3573" y="1203380"/>
                </a:lnTo>
                <a:lnTo>
                  <a:pt x="4746" y="1151261"/>
                </a:lnTo>
                <a:lnTo>
                  <a:pt x="6219" y="1096502"/>
                </a:lnTo>
                <a:lnTo>
                  <a:pt x="8526" y="1040463"/>
                </a:lnTo>
                <a:lnTo>
                  <a:pt x="12198" y="984503"/>
                </a:lnTo>
                <a:lnTo>
                  <a:pt x="17767" y="929984"/>
                </a:lnTo>
                <a:lnTo>
                  <a:pt x="25765" y="878265"/>
                </a:lnTo>
                <a:lnTo>
                  <a:pt x="36726" y="830707"/>
                </a:lnTo>
                <a:lnTo>
                  <a:pt x="51181" y="788670"/>
                </a:lnTo>
                <a:lnTo>
                  <a:pt x="78566" y="740281"/>
                </a:lnTo>
                <a:lnTo>
                  <a:pt x="111354" y="706792"/>
                </a:lnTo>
                <a:lnTo>
                  <a:pt x="149220" y="683349"/>
                </a:lnTo>
                <a:lnTo>
                  <a:pt x="191835" y="665100"/>
                </a:lnTo>
                <a:lnTo>
                  <a:pt x="238874" y="647191"/>
                </a:lnTo>
                <a:lnTo>
                  <a:pt x="280148" y="628836"/>
                </a:lnTo>
                <a:lnTo>
                  <a:pt x="317368" y="608742"/>
                </a:lnTo>
                <a:lnTo>
                  <a:pt x="353733" y="587648"/>
                </a:lnTo>
                <a:lnTo>
                  <a:pt x="392442" y="566293"/>
                </a:lnTo>
                <a:lnTo>
                  <a:pt x="443604" y="542362"/>
                </a:lnTo>
                <a:lnTo>
                  <a:pt x="486683" y="528008"/>
                </a:lnTo>
                <a:lnTo>
                  <a:pt x="528069" y="519548"/>
                </a:lnTo>
                <a:lnTo>
                  <a:pt x="574150" y="513302"/>
                </a:lnTo>
                <a:lnTo>
                  <a:pt x="631317" y="505587"/>
                </a:lnTo>
                <a:lnTo>
                  <a:pt x="694170" y="510839"/>
                </a:lnTo>
                <a:lnTo>
                  <a:pt x="749371" y="515959"/>
                </a:lnTo>
                <a:lnTo>
                  <a:pt x="799079" y="521707"/>
                </a:lnTo>
                <a:lnTo>
                  <a:pt x="845453" y="528843"/>
                </a:lnTo>
                <a:lnTo>
                  <a:pt x="890651" y="538129"/>
                </a:lnTo>
                <a:lnTo>
                  <a:pt x="936831" y="550324"/>
                </a:lnTo>
                <a:lnTo>
                  <a:pt x="986154" y="566190"/>
                </a:lnTo>
                <a:lnTo>
                  <a:pt x="1040777" y="586486"/>
                </a:lnTo>
                <a:lnTo>
                  <a:pt x="1079032" y="616614"/>
                </a:lnTo>
                <a:lnTo>
                  <a:pt x="1091958" y="626872"/>
                </a:lnTo>
                <a:lnTo>
                  <a:pt x="1132967" y="653483"/>
                </a:lnTo>
                <a:lnTo>
                  <a:pt x="1177957" y="680472"/>
                </a:lnTo>
                <a:lnTo>
                  <a:pt x="1224628" y="706296"/>
                </a:lnTo>
                <a:lnTo>
                  <a:pt x="1270685" y="729414"/>
                </a:lnTo>
                <a:lnTo>
                  <a:pt x="1313827" y="748284"/>
                </a:lnTo>
                <a:lnTo>
                  <a:pt x="1333789" y="784262"/>
                </a:lnTo>
                <a:lnTo>
                  <a:pt x="1351772" y="818538"/>
                </a:lnTo>
                <a:lnTo>
                  <a:pt x="1399171" y="829183"/>
                </a:lnTo>
                <a:lnTo>
                  <a:pt x="1423906" y="874974"/>
                </a:lnTo>
                <a:lnTo>
                  <a:pt x="1433207" y="889762"/>
                </a:lnTo>
                <a:lnTo>
                  <a:pt x="1445082" y="901592"/>
                </a:lnTo>
                <a:lnTo>
                  <a:pt x="1458004" y="911542"/>
                </a:lnTo>
                <a:lnTo>
                  <a:pt x="1471355" y="920730"/>
                </a:lnTo>
                <a:lnTo>
                  <a:pt x="1484515" y="930275"/>
                </a:lnTo>
                <a:lnTo>
                  <a:pt x="1492530" y="945796"/>
                </a:lnTo>
                <a:lnTo>
                  <a:pt x="1500247" y="961580"/>
                </a:lnTo>
                <a:lnTo>
                  <a:pt x="1508607" y="976887"/>
                </a:lnTo>
                <a:lnTo>
                  <a:pt x="1518551" y="990981"/>
                </a:lnTo>
                <a:lnTo>
                  <a:pt x="1530906" y="1002024"/>
                </a:lnTo>
                <a:lnTo>
                  <a:pt x="1544618" y="1010650"/>
                </a:lnTo>
                <a:lnTo>
                  <a:pt x="1558092" y="1019538"/>
                </a:lnTo>
                <a:lnTo>
                  <a:pt x="1601212" y="1075637"/>
                </a:lnTo>
                <a:lnTo>
                  <a:pt x="1632970" y="1127923"/>
                </a:lnTo>
                <a:lnTo>
                  <a:pt x="1638818" y="1147302"/>
                </a:lnTo>
                <a:lnTo>
                  <a:pt x="1637912" y="1150438"/>
                </a:lnTo>
                <a:lnTo>
                  <a:pt x="1637591" y="1152291"/>
                </a:lnTo>
                <a:lnTo>
                  <a:pt x="1640209" y="1155175"/>
                </a:lnTo>
                <a:lnTo>
                  <a:pt x="1648120" y="1161406"/>
                </a:lnTo>
                <a:lnTo>
                  <a:pt x="1663679" y="1173297"/>
                </a:lnTo>
                <a:lnTo>
                  <a:pt x="1689239" y="1193164"/>
                </a:lnTo>
                <a:lnTo>
                  <a:pt x="1702560" y="1233825"/>
                </a:lnTo>
                <a:lnTo>
                  <a:pt x="1720303" y="1277416"/>
                </a:lnTo>
                <a:lnTo>
                  <a:pt x="1741834" y="1322821"/>
                </a:lnTo>
                <a:lnTo>
                  <a:pt x="1766516" y="1368922"/>
                </a:lnTo>
                <a:lnTo>
                  <a:pt x="1793713" y="1414605"/>
                </a:lnTo>
                <a:lnTo>
                  <a:pt x="1822787" y="1458752"/>
                </a:lnTo>
                <a:lnTo>
                  <a:pt x="1853104" y="1500247"/>
                </a:lnTo>
                <a:lnTo>
                  <a:pt x="1884027" y="1537975"/>
                </a:lnTo>
                <a:lnTo>
                  <a:pt x="1914919" y="1570817"/>
                </a:lnTo>
                <a:lnTo>
                  <a:pt x="1945144" y="1597660"/>
                </a:lnTo>
                <a:lnTo>
                  <a:pt x="1965106" y="1633635"/>
                </a:lnTo>
                <a:lnTo>
                  <a:pt x="1983089" y="1667894"/>
                </a:lnTo>
                <a:lnTo>
                  <a:pt x="2030488" y="1678432"/>
                </a:lnTo>
                <a:lnTo>
                  <a:pt x="2054795" y="1724937"/>
                </a:lnTo>
                <a:lnTo>
                  <a:pt x="2064651" y="1739138"/>
                </a:lnTo>
                <a:lnTo>
                  <a:pt x="2103445" y="1776274"/>
                </a:lnTo>
                <a:lnTo>
                  <a:pt x="2141689" y="1806650"/>
                </a:lnTo>
                <a:lnTo>
                  <a:pt x="2179902" y="1831591"/>
                </a:lnTo>
                <a:lnTo>
                  <a:pt x="2218607" y="1852421"/>
                </a:lnTo>
                <a:lnTo>
                  <a:pt x="2258324" y="1870466"/>
                </a:lnTo>
                <a:lnTo>
                  <a:pt x="2299573" y="1887049"/>
                </a:lnTo>
                <a:lnTo>
                  <a:pt x="2342877" y="1903495"/>
                </a:lnTo>
                <a:lnTo>
                  <a:pt x="2388755" y="1921129"/>
                </a:lnTo>
                <a:lnTo>
                  <a:pt x="2444211" y="1916652"/>
                </a:lnTo>
                <a:lnTo>
                  <a:pt x="2499690" y="1912556"/>
                </a:lnTo>
                <a:lnTo>
                  <a:pt x="2555169" y="1907698"/>
                </a:lnTo>
                <a:lnTo>
                  <a:pt x="2610624" y="1900936"/>
                </a:lnTo>
                <a:lnTo>
                  <a:pt x="2672893" y="1862759"/>
                </a:lnTo>
                <a:lnTo>
                  <a:pt x="2694882" y="1827694"/>
                </a:lnTo>
                <a:lnTo>
                  <a:pt x="2712157" y="1785439"/>
                </a:lnTo>
                <a:lnTo>
                  <a:pt x="2725758" y="1738589"/>
                </a:lnTo>
                <a:lnTo>
                  <a:pt x="2736721" y="1689739"/>
                </a:lnTo>
                <a:lnTo>
                  <a:pt x="2746085" y="1641485"/>
                </a:lnTo>
                <a:lnTo>
                  <a:pt x="2754888" y="1596423"/>
                </a:lnTo>
                <a:lnTo>
                  <a:pt x="2764167" y="1557147"/>
                </a:lnTo>
                <a:lnTo>
                  <a:pt x="2762526" y="1507660"/>
                </a:lnTo>
                <a:lnTo>
                  <a:pt x="2761281" y="1458111"/>
                </a:lnTo>
                <a:lnTo>
                  <a:pt x="2760235" y="1408533"/>
                </a:lnTo>
                <a:lnTo>
                  <a:pt x="2759192" y="1358958"/>
                </a:lnTo>
                <a:lnTo>
                  <a:pt x="2757957" y="1309419"/>
                </a:lnTo>
                <a:lnTo>
                  <a:pt x="2756331" y="1259948"/>
                </a:lnTo>
                <a:lnTo>
                  <a:pt x="2754119" y="1210577"/>
                </a:lnTo>
                <a:lnTo>
                  <a:pt x="2751124" y="1161339"/>
                </a:lnTo>
                <a:lnTo>
                  <a:pt x="2747149" y="1112265"/>
                </a:lnTo>
                <a:lnTo>
                  <a:pt x="2733068" y="1051099"/>
                </a:lnTo>
                <a:lnTo>
                  <a:pt x="2722664" y="1021093"/>
                </a:lnTo>
                <a:lnTo>
                  <a:pt x="2712986" y="990981"/>
                </a:lnTo>
                <a:lnTo>
                  <a:pt x="2698476" y="941480"/>
                </a:lnTo>
                <a:lnTo>
                  <a:pt x="2682856" y="893286"/>
                </a:lnTo>
                <a:lnTo>
                  <a:pt x="2666045" y="846325"/>
                </a:lnTo>
                <a:lnTo>
                  <a:pt x="2647964" y="800523"/>
                </a:lnTo>
                <a:lnTo>
                  <a:pt x="2628531" y="755808"/>
                </a:lnTo>
                <a:lnTo>
                  <a:pt x="2607666" y="712107"/>
                </a:lnTo>
                <a:lnTo>
                  <a:pt x="2585287" y="669346"/>
                </a:lnTo>
                <a:lnTo>
                  <a:pt x="2561314" y="627452"/>
                </a:lnTo>
                <a:lnTo>
                  <a:pt x="2535666" y="586352"/>
                </a:lnTo>
                <a:lnTo>
                  <a:pt x="2508262" y="545973"/>
                </a:lnTo>
                <a:lnTo>
                  <a:pt x="2482663" y="507051"/>
                </a:lnTo>
                <a:lnTo>
                  <a:pt x="2458196" y="467223"/>
                </a:lnTo>
                <a:lnTo>
                  <a:pt x="2433158" y="428736"/>
                </a:lnTo>
                <a:lnTo>
                  <a:pt x="2405844" y="393836"/>
                </a:lnTo>
                <a:lnTo>
                  <a:pt x="2374551" y="364771"/>
                </a:lnTo>
                <a:lnTo>
                  <a:pt x="2337574" y="343788"/>
                </a:lnTo>
                <a:lnTo>
                  <a:pt x="2329879" y="327677"/>
                </a:lnTo>
                <a:lnTo>
                  <a:pt x="2303411" y="283083"/>
                </a:lnTo>
                <a:lnTo>
                  <a:pt x="2240753" y="254317"/>
                </a:lnTo>
                <a:lnTo>
                  <a:pt x="2201049" y="242697"/>
                </a:lnTo>
                <a:lnTo>
                  <a:pt x="2168470" y="194749"/>
                </a:lnTo>
                <a:lnTo>
                  <a:pt x="2136677" y="166785"/>
                </a:lnTo>
                <a:lnTo>
                  <a:pt x="2102404" y="150653"/>
                </a:lnTo>
                <a:lnTo>
                  <a:pt x="2062381" y="138203"/>
                </a:lnTo>
                <a:lnTo>
                  <a:pt x="2013343" y="121285"/>
                </a:lnTo>
                <a:lnTo>
                  <a:pt x="1966901" y="103196"/>
                </a:lnTo>
                <a:lnTo>
                  <a:pt x="1920486" y="85474"/>
                </a:lnTo>
                <a:lnTo>
                  <a:pt x="1874018" y="68354"/>
                </a:lnTo>
                <a:lnTo>
                  <a:pt x="1827415" y="52070"/>
                </a:lnTo>
                <a:lnTo>
                  <a:pt x="1780598" y="36857"/>
                </a:lnTo>
                <a:lnTo>
                  <a:pt x="1733487" y="22951"/>
                </a:lnTo>
                <a:lnTo>
                  <a:pt x="1686000" y="10587"/>
                </a:lnTo>
                <a:lnTo>
                  <a:pt x="1638058" y="0"/>
                </a:lnTo>
                <a:lnTo>
                  <a:pt x="1584724" y="2357"/>
                </a:lnTo>
                <a:lnTo>
                  <a:pt x="1531398" y="4476"/>
                </a:lnTo>
                <a:lnTo>
                  <a:pt x="1478078" y="6500"/>
                </a:lnTo>
                <a:lnTo>
                  <a:pt x="1424762" y="8572"/>
                </a:lnTo>
                <a:lnTo>
                  <a:pt x="1371445" y="10834"/>
                </a:lnTo>
                <a:lnTo>
                  <a:pt x="1318125" y="13430"/>
                </a:lnTo>
                <a:lnTo>
                  <a:pt x="1264800" y="16502"/>
                </a:lnTo>
                <a:lnTo>
                  <a:pt x="1211465" y="20193"/>
                </a:lnTo>
                <a:lnTo>
                  <a:pt x="1162824" y="26952"/>
                </a:lnTo>
                <a:lnTo>
                  <a:pt x="1113654" y="38268"/>
                </a:lnTo>
                <a:lnTo>
                  <a:pt x="1064250" y="52943"/>
                </a:lnTo>
                <a:lnTo>
                  <a:pt x="1014908" y="69780"/>
                </a:lnTo>
                <a:lnTo>
                  <a:pt x="965923" y="87580"/>
                </a:lnTo>
                <a:lnTo>
                  <a:pt x="917590" y="105148"/>
                </a:lnTo>
                <a:lnTo>
                  <a:pt x="870204" y="121285"/>
                </a:lnTo>
                <a:lnTo>
                  <a:pt x="820594" y="138318"/>
                </a:lnTo>
                <a:lnTo>
                  <a:pt x="774487" y="156316"/>
                </a:lnTo>
                <a:lnTo>
                  <a:pt x="730928" y="175915"/>
                </a:lnTo>
                <a:lnTo>
                  <a:pt x="688962" y="197754"/>
                </a:lnTo>
                <a:lnTo>
                  <a:pt x="647633" y="222470"/>
                </a:lnTo>
                <a:lnTo>
                  <a:pt x="605987" y="250700"/>
                </a:lnTo>
                <a:lnTo>
                  <a:pt x="563067" y="283083"/>
                </a:lnTo>
                <a:lnTo>
                  <a:pt x="537475" y="303339"/>
                </a:lnTo>
                <a:lnTo>
                  <a:pt x="524674" y="313479"/>
                </a:lnTo>
                <a:lnTo>
                  <a:pt x="479886" y="348837"/>
                </a:lnTo>
                <a:lnTo>
                  <a:pt x="460692" y="363982"/>
                </a:lnTo>
                <a:lnTo>
                  <a:pt x="452638" y="379521"/>
                </a:lnTo>
                <a:lnTo>
                  <a:pt x="426567" y="424688"/>
                </a:lnTo>
                <a:lnTo>
                  <a:pt x="399689" y="443880"/>
                </a:lnTo>
                <a:lnTo>
                  <a:pt x="386092" y="452709"/>
                </a:lnTo>
                <a:lnTo>
                  <a:pt x="375373" y="465074"/>
                </a:lnTo>
                <a:lnTo>
                  <a:pt x="363487" y="493724"/>
                </a:lnTo>
                <a:lnTo>
                  <a:pt x="355330" y="524256"/>
                </a:lnTo>
                <a:lnTo>
                  <a:pt x="348663" y="555549"/>
                </a:lnTo>
                <a:lnTo>
                  <a:pt x="341249" y="586486"/>
                </a:lnTo>
                <a:lnTo>
                  <a:pt x="330587" y="624411"/>
                </a:lnTo>
                <a:lnTo>
                  <a:pt x="324011" y="662990"/>
                </a:lnTo>
                <a:lnTo>
                  <a:pt x="323261" y="694978"/>
                </a:lnTo>
                <a:lnTo>
                  <a:pt x="322558" y="739892"/>
                </a:lnTo>
                <a:lnTo>
                  <a:pt x="322517" y="794470"/>
                </a:lnTo>
                <a:lnTo>
                  <a:pt x="323753" y="855448"/>
                </a:lnTo>
                <a:lnTo>
                  <a:pt x="326881" y="919562"/>
                </a:lnTo>
                <a:lnTo>
                  <a:pt x="332517" y="983550"/>
                </a:lnTo>
                <a:lnTo>
                  <a:pt x="341275" y="1044148"/>
                </a:lnTo>
                <a:lnTo>
                  <a:pt x="353772" y="1098093"/>
                </a:lnTo>
                <a:lnTo>
                  <a:pt x="370623" y="1142122"/>
                </a:lnTo>
                <a:lnTo>
                  <a:pt x="403959" y="1180288"/>
                </a:lnTo>
                <a:lnTo>
                  <a:pt x="430827" y="1187348"/>
                </a:lnTo>
                <a:lnTo>
                  <a:pt x="443623" y="1193164"/>
                </a:lnTo>
                <a:lnTo>
                  <a:pt x="491081" y="1224855"/>
                </a:lnTo>
                <a:lnTo>
                  <a:pt x="518704" y="1245711"/>
                </a:lnTo>
                <a:lnTo>
                  <a:pt x="538648" y="1265566"/>
                </a:lnTo>
                <a:lnTo>
                  <a:pt x="563067" y="1294257"/>
                </a:lnTo>
              </a:path>
            </a:pathLst>
          </a:custGeom>
          <a:ln w="152400">
            <a:solidFill>
              <a:srgbClr val="000000"/>
            </a:solidFill>
          </a:ln>
        </p:spPr>
        <p:txBody>
          <a:bodyPr wrap="square" lIns="0" tIns="0" rIns="0" bIns="0" rtlCol="0"/>
          <a:lstStyle/>
          <a:p>
            <a:endParaRPr/>
          </a:p>
        </p:txBody>
      </p:sp>
      <p:sp>
        <p:nvSpPr>
          <p:cNvPr id="3" name="object 3"/>
          <p:cNvSpPr/>
          <p:nvPr/>
        </p:nvSpPr>
        <p:spPr>
          <a:xfrm>
            <a:off x="5815965" y="1898904"/>
            <a:ext cx="2767330" cy="2331720"/>
          </a:xfrm>
          <a:custGeom>
            <a:avLst/>
            <a:gdLst/>
            <a:ahLst/>
            <a:cxnLst/>
            <a:rect l="l" t="t" r="r" b="b"/>
            <a:pathLst>
              <a:path w="2767329" h="2331720">
                <a:moveTo>
                  <a:pt x="153670" y="1804543"/>
                </a:moveTo>
                <a:lnTo>
                  <a:pt x="157935" y="1864127"/>
                </a:lnTo>
                <a:lnTo>
                  <a:pt x="161647" y="1918581"/>
                </a:lnTo>
                <a:lnTo>
                  <a:pt x="166609" y="1968474"/>
                </a:lnTo>
                <a:lnTo>
                  <a:pt x="174625" y="2014378"/>
                </a:lnTo>
                <a:lnTo>
                  <a:pt x="187498" y="2056866"/>
                </a:lnTo>
                <a:lnTo>
                  <a:pt x="207033" y="2096508"/>
                </a:lnTo>
                <a:lnTo>
                  <a:pt x="235034" y="2133875"/>
                </a:lnTo>
                <a:lnTo>
                  <a:pt x="273304" y="2169541"/>
                </a:lnTo>
                <a:lnTo>
                  <a:pt x="289965" y="2199608"/>
                </a:lnTo>
                <a:lnTo>
                  <a:pt x="300051" y="2218331"/>
                </a:lnTo>
                <a:lnTo>
                  <a:pt x="305246" y="2227935"/>
                </a:lnTo>
                <a:lnTo>
                  <a:pt x="307236" y="2230642"/>
                </a:lnTo>
                <a:lnTo>
                  <a:pt x="307706" y="2228676"/>
                </a:lnTo>
                <a:lnTo>
                  <a:pt x="308340" y="2224262"/>
                </a:lnTo>
                <a:lnTo>
                  <a:pt x="310823" y="2219622"/>
                </a:lnTo>
                <a:lnTo>
                  <a:pt x="316841" y="2216982"/>
                </a:lnTo>
                <a:lnTo>
                  <a:pt x="328078" y="2218564"/>
                </a:lnTo>
                <a:lnTo>
                  <a:pt x="346220" y="2226593"/>
                </a:lnTo>
                <a:lnTo>
                  <a:pt x="372951" y="2243293"/>
                </a:lnTo>
                <a:lnTo>
                  <a:pt x="409956" y="2270887"/>
                </a:lnTo>
                <a:lnTo>
                  <a:pt x="422257" y="2282324"/>
                </a:lnTo>
                <a:lnTo>
                  <a:pt x="434260" y="2294667"/>
                </a:lnTo>
                <a:lnTo>
                  <a:pt x="446907" y="2305248"/>
                </a:lnTo>
                <a:lnTo>
                  <a:pt x="508550" y="2319109"/>
                </a:lnTo>
                <a:lnTo>
                  <a:pt x="556342" y="2323636"/>
                </a:lnTo>
                <a:lnTo>
                  <a:pt x="604341" y="2326341"/>
                </a:lnTo>
                <a:lnTo>
                  <a:pt x="652376" y="2328582"/>
                </a:lnTo>
                <a:lnTo>
                  <a:pt x="700278" y="2331720"/>
                </a:lnTo>
                <a:lnTo>
                  <a:pt x="751792" y="2320348"/>
                </a:lnTo>
                <a:lnTo>
                  <a:pt x="802696" y="2309576"/>
                </a:lnTo>
                <a:lnTo>
                  <a:pt x="852813" y="2297843"/>
                </a:lnTo>
                <a:lnTo>
                  <a:pt x="901968" y="2283585"/>
                </a:lnTo>
                <a:lnTo>
                  <a:pt x="949986" y="2265243"/>
                </a:lnTo>
                <a:lnTo>
                  <a:pt x="996691" y="2241253"/>
                </a:lnTo>
                <a:lnTo>
                  <a:pt x="1041908" y="2210054"/>
                </a:lnTo>
                <a:lnTo>
                  <a:pt x="1076118" y="2149221"/>
                </a:lnTo>
                <a:lnTo>
                  <a:pt x="1093182" y="2118792"/>
                </a:lnTo>
                <a:lnTo>
                  <a:pt x="1110234" y="2088388"/>
                </a:lnTo>
                <a:lnTo>
                  <a:pt x="1124251" y="2054536"/>
                </a:lnTo>
                <a:lnTo>
                  <a:pt x="1135030" y="2014362"/>
                </a:lnTo>
                <a:lnTo>
                  <a:pt x="1141952" y="1980785"/>
                </a:lnTo>
                <a:lnTo>
                  <a:pt x="1144396" y="1966722"/>
                </a:lnTo>
                <a:lnTo>
                  <a:pt x="1139767" y="1921863"/>
                </a:lnTo>
                <a:lnTo>
                  <a:pt x="1134839" y="1874976"/>
                </a:lnTo>
                <a:lnTo>
                  <a:pt x="1127807" y="1827863"/>
                </a:lnTo>
                <a:lnTo>
                  <a:pt x="1116870" y="1782327"/>
                </a:lnTo>
                <a:lnTo>
                  <a:pt x="1100226" y="1740171"/>
                </a:lnTo>
                <a:lnTo>
                  <a:pt x="1076070" y="1703197"/>
                </a:lnTo>
                <a:lnTo>
                  <a:pt x="1046912" y="1675099"/>
                </a:lnTo>
                <a:lnTo>
                  <a:pt x="1010601" y="1650653"/>
                </a:lnTo>
                <a:lnTo>
                  <a:pt x="968047" y="1629618"/>
                </a:lnTo>
                <a:lnTo>
                  <a:pt x="920159" y="1611754"/>
                </a:lnTo>
                <a:lnTo>
                  <a:pt x="867848" y="1596822"/>
                </a:lnTo>
                <a:lnTo>
                  <a:pt x="812023" y="1584581"/>
                </a:lnTo>
                <a:lnTo>
                  <a:pt x="753593" y="1574790"/>
                </a:lnTo>
                <a:lnTo>
                  <a:pt x="693467" y="1567209"/>
                </a:lnTo>
                <a:lnTo>
                  <a:pt x="632556" y="1561599"/>
                </a:lnTo>
                <a:lnTo>
                  <a:pt x="571769" y="1557718"/>
                </a:lnTo>
                <a:lnTo>
                  <a:pt x="512016" y="1555327"/>
                </a:lnTo>
                <a:lnTo>
                  <a:pt x="454205" y="1554186"/>
                </a:lnTo>
                <a:lnTo>
                  <a:pt x="399247" y="1554054"/>
                </a:lnTo>
                <a:lnTo>
                  <a:pt x="348052" y="1554691"/>
                </a:lnTo>
                <a:lnTo>
                  <a:pt x="301527" y="1555857"/>
                </a:lnTo>
                <a:lnTo>
                  <a:pt x="260584" y="1557311"/>
                </a:lnTo>
                <a:lnTo>
                  <a:pt x="226132" y="1558814"/>
                </a:lnTo>
                <a:lnTo>
                  <a:pt x="199080" y="1560125"/>
                </a:lnTo>
                <a:lnTo>
                  <a:pt x="180337" y="1561004"/>
                </a:lnTo>
                <a:lnTo>
                  <a:pt x="125763" y="1528615"/>
                </a:lnTo>
                <a:lnTo>
                  <a:pt x="88820" y="1500949"/>
                </a:lnTo>
                <a:lnTo>
                  <a:pt x="58711" y="1467949"/>
                </a:lnTo>
                <a:lnTo>
                  <a:pt x="34162" y="1419352"/>
                </a:lnTo>
                <a:lnTo>
                  <a:pt x="11509" y="1343802"/>
                </a:lnTo>
                <a:lnTo>
                  <a:pt x="0" y="1297686"/>
                </a:lnTo>
                <a:lnTo>
                  <a:pt x="2180" y="1254806"/>
                </a:lnTo>
                <a:lnTo>
                  <a:pt x="3591" y="1206554"/>
                </a:lnTo>
                <a:lnTo>
                  <a:pt x="4766" y="1154293"/>
                </a:lnTo>
                <a:lnTo>
                  <a:pt x="6238" y="1099385"/>
                </a:lnTo>
                <a:lnTo>
                  <a:pt x="8540" y="1043193"/>
                </a:lnTo>
                <a:lnTo>
                  <a:pt x="12207" y="987082"/>
                </a:lnTo>
                <a:lnTo>
                  <a:pt x="17771" y="932414"/>
                </a:lnTo>
                <a:lnTo>
                  <a:pt x="25765" y="880552"/>
                </a:lnTo>
                <a:lnTo>
                  <a:pt x="36724" y="832861"/>
                </a:lnTo>
                <a:lnTo>
                  <a:pt x="51181" y="790701"/>
                </a:lnTo>
                <a:lnTo>
                  <a:pt x="78604" y="742237"/>
                </a:lnTo>
                <a:lnTo>
                  <a:pt x="111435" y="708672"/>
                </a:lnTo>
                <a:lnTo>
                  <a:pt x="149350" y="685152"/>
                </a:lnTo>
                <a:lnTo>
                  <a:pt x="192027" y="666827"/>
                </a:lnTo>
                <a:lnTo>
                  <a:pt x="239140" y="648843"/>
                </a:lnTo>
                <a:lnTo>
                  <a:pt x="280439" y="630465"/>
                </a:lnTo>
                <a:lnTo>
                  <a:pt x="317690" y="610314"/>
                </a:lnTo>
                <a:lnTo>
                  <a:pt x="354083" y="589139"/>
                </a:lnTo>
                <a:lnTo>
                  <a:pt x="392811" y="567690"/>
                </a:lnTo>
                <a:lnTo>
                  <a:pt x="444077" y="543709"/>
                </a:lnTo>
                <a:lnTo>
                  <a:pt x="487229" y="529342"/>
                </a:lnTo>
                <a:lnTo>
                  <a:pt x="528663" y="520881"/>
                </a:lnTo>
                <a:lnTo>
                  <a:pt x="574772" y="514622"/>
                </a:lnTo>
                <a:lnTo>
                  <a:pt x="631951" y="506857"/>
                </a:lnTo>
                <a:lnTo>
                  <a:pt x="694885" y="512115"/>
                </a:lnTo>
                <a:lnTo>
                  <a:pt x="750157" y="517251"/>
                </a:lnTo>
                <a:lnTo>
                  <a:pt x="799928" y="523024"/>
                </a:lnTo>
                <a:lnTo>
                  <a:pt x="846359" y="530193"/>
                </a:lnTo>
                <a:lnTo>
                  <a:pt x="891612" y="539517"/>
                </a:lnTo>
                <a:lnTo>
                  <a:pt x="937847" y="551755"/>
                </a:lnTo>
                <a:lnTo>
                  <a:pt x="987225" y="567666"/>
                </a:lnTo>
                <a:lnTo>
                  <a:pt x="1041908" y="588010"/>
                </a:lnTo>
                <a:lnTo>
                  <a:pt x="1080216" y="618192"/>
                </a:lnTo>
                <a:lnTo>
                  <a:pt x="1093215" y="628523"/>
                </a:lnTo>
                <a:lnTo>
                  <a:pt x="1134225" y="655209"/>
                </a:lnTo>
                <a:lnTo>
                  <a:pt x="1179222" y="682267"/>
                </a:lnTo>
                <a:lnTo>
                  <a:pt x="1225913" y="708148"/>
                </a:lnTo>
                <a:lnTo>
                  <a:pt x="1272007" y="731305"/>
                </a:lnTo>
                <a:lnTo>
                  <a:pt x="1315212" y="750188"/>
                </a:lnTo>
                <a:lnTo>
                  <a:pt x="1335226" y="786271"/>
                </a:lnTo>
                <a:lnTo>
                  <a:pt x="1353266" y="820644"/>
                </a:lnTo>
                <a:lnTo>
                  <a:pt x="1400683" y="831342"/>
                </a:lnTo>
                <a:lnTo>
                  <a:pt x="1425471" y="877312"/>
                </a:lnTo>
                <a:lnTo>
                  <a:pt x="1434845" y="892175"/>
                </a:lnTo>
                <a:lnTo>
                  <a:pt x="1446718" y="904005"/>
                </a:lnTo>
                <a:lnTo>
                  <a:pt x="1459626" y="913955"/>
                </a:lnTo>
                <a:lnTo>
                  <a:pt x="1472940" y="923143"/>
                </a:lnTo>
                <a:lnTo>
                  <a:pt x="1486027" y="932688"/>
                </a:lnTo>
                <a:lnTo>
                  <a:pt x="1494115" y="948301"/>
                </a:lnTo>
                <a:lnTo>
                  <a:pt x="1501870" y="964152"/>
                </a:lnTo>
                <a:lnTo>
                  <a:pt x="1510244" y="979479"/>
                </a:lnTo>
                <a:lnTo>
                  <a:pt x="1520189" y="993521"/>
                </a:lnTo>
                <a:lnTo>
                  <a:pt x="1532546" y="1004583"/>
                </a:lnTo>
                <a:lnTo>
                  <a:pt x="1546272" y="1013253"/>
                </a:lnTo>
                <a:lnTo>
                  <a:pt x="1559784" y="1022185"/>
                </a:lnTo>
                <a:lnTo>
                  <a:pt x="1603006" y="1078421"/>
                </a:lnTo>
                <a:lnTo>
                  <a:pt x="1634790" y="1130838"/>
                </a:lnTo>
                <a:lnTo>
                  <a:pt x="1640635" y="1150254"/>
                </a:lnTo>
                <a:lnTo>
                  <a:pt x="1639720" y="1153390"/>
                </a:lnTo>
                <a:lnTo>
                  <a:pt x="1639388" y="1155240"/>
                </a:lnTo>
                <a:lnTo>
                  <a:pt x="1641995" y="1158126"/>
                </a:lnTo>
                <a:lnTo>
                  <a:pt x="1649896" y="1164369"/>
                </a:lnTo>
                <a:lnTo>
                  <a:pt x="1665447" y="1176291"/>
                </a:lnTo>
                <a:lnTo>
                  <a:pt x="1691005" y="1196213"/>
                </a:lnTo>
                <a:lnTo>
                  <a:pt x="1704363" y="1236991"/>
                </a:lnTo>
                <a:lnTo>
                  <a:pt x="1722145" y="1280705"/>
                </a:lnTo>
                <a:lnTo>
                  <a:pt x="1743714" y="1326236"/>
                </a:lnTo>
                <a:lnTo>
                  <a:pt x="1768434" y="1372464"/>
                </a:lnTo>
                <a:lnTo>
                  <a:pt x="1795668" y="1418272"/>
                </a:lnTo>
                <a:lnTo>
                  <a:pt x="1824781" y="1462541"/>
                </a:lnTo>
                <a:lnTo>
                  <a:pt x="1855136" y="1504151"/>
                </a:lnTo>
                <a:lnTo>
                  <a:pt x="1886097" y="1541986"/>
                </a:lnTo>
                <a:lnTo>
                  <a:pt x="1917027" y="1574925"/>
                </a:lnTo>
                <a:lnTo>
                  <a:pt x="1947290" y="1601851"/>
                </a:lnTo>
                <a:lnTo>
                  <a:pt x="1967279" y="1637933"/>
                </a:lnTo>
                <a:lnTo>
                  <a:pt x="1985289" y="1672304"/>
                </a:lnTo>
                <a:lnTo>
                  <a:pt x="2032635" y="1682877"/>
                </a:lnTo>
                <a:lnTo>
                  <a:pt x="2057013" y="1729436"/>
                </a:lnTo>
                <a:lnTo>
                  <a:pt x="2066798" y="1743710"/>
                </a:lnTo>
                <a:lnTo>
                  <a:pt x="2105645" y="1780930"/>
                </a:lnTo>
                <a:lnTo>
                  <a:pt x="2143950" y="1811373"/>
                </a:lnTo>
                <a:lnTo>
                  <a:pt x="2182232" y="1836368"/>
                </a:lnTo>
                <a:lnTo>
                  <a:pt x="2221007" y="1857248"/>
                </a:lnTo>
                <a:lnTo>
                  <a:pt x="2260795" y="1875341"/>
                </a:lnTo>
                <a:lnTo>
                  <a:pt x="2302113" y="1891978"/>
                </a:lnTo>
                <a:lnTo>
                  <a:pt x="2345478" y="1908491"/>
                </a:lnTo>
                <a:lnTo>
                  <a:pt x="2391410" y="1926209"/>
                </a:lnTo>
                <a:lnTo>
                  <a:pt x="2446938" y="1921712"/>
                </a:lnTo>
                <a:lnTo>
                  <a:pt x="2502455" y="1917573"/>
                </a:lnTo>
                <a:lnTo>
                  <a:pt x="2557948" y="1912671"/>
                </a:lnTo>
                <a:lnTo>
                  <a:pt x="2613406" y="1905889"/>
                </a:lnTo>
                <a:lnTo>
                  <a:pt x="2675809" y="1867629"/>
                </a:lnTo>
                <a:lnTo>
                  <a:pt x="2697842" y="1832473"/>
                </a:lnTo>
                <a:lnTo>
                  <a:pt x="2715149" y="1790105"/>
                </a:lnTo>
                <a:lnTo>
                  <a:pt x="2728771" y="1743128"/>
                </a:lnTo>
                <a:lnTo>
                  <a:pt x="2739747" y="1694147"/>
                </a:lnTo>
                <a:lnTo>
                  <a:pt x="2749118" y="1645764"/>
                </a:lnTo>
                <a:lnTo>
                  <a:pt x="2757923" y="1600584"/>
                </a:lnTo>
                <a:lnTo>
                  <a:pt x="2767203" y="1561211"/>
                </a:lnTo>
                <a:lnTo>
                  <a:pt x="2765561" y="1511597"/>
                </a:lnTo>
                <a:lnTo>
                  <a:pt x="2764314" y="1461921"/>
                </a:lnTo>
                <a:lnTo>
                  <a:pt x="2763266" y="1412216"/>
                </a:lnTo>
                <a:lnTo>
                  <a:pt x="2762217" y="1362514"/>
                </a:lnTo>
                <a:lnTo>
                  <a:pt x="2760970" y="1312848"/>
                </a:lnTo>
                <a:lnTo>
                  <a:pt x="2759328" y="1263250"/>
                </a:lnTo>
                <a:lnTo>
                  <a:pt x="2757094" y="1213752"/>
                </a:lnTo>
                <a:lnTo>
                  <a:pt x="2754070" y="1164387"/>
                </a:lnTo>
                <a:lnTo>
                  <a:pt x="2750058" y="1115187"/>
                </a:lnTo>
                <a:lnTo>
                  <a:pt x="2736024" y="1053830"/>
                </a:lnTo>
                <a:lnTo>
                  <a:pt x="2725590" y="1023729"/>
                </a:lnTo>
                <a:lnTo>
                  <a:pt x="2715894" y="993521"/>
                </a:lnTo>
                <a:lnTo>
                  <a:pt x="2701384" y="943906"/>
                </a:lnTo>
                <a:lnTo>
                  <a:pt x="2685762" y="895598"/>
                </a:lnTo>
                <a:lnTo>
                  <a:pt x="2668947" y="848525"/>
                </a:lnTo>
                <a:lnTo>
                  <a:pt x="2650856" y="802614"/>
                </a:lnTo>
                <a:lnTo>
                  <a:pt x="2631408" y="757793"/>
                </a:lnTo>
                <a:lnTo>
                  <a:pt x="2610519" y="713988"/>
                </a:lnTo>
                <a:lnTo>
                  <a:pt x="2588108" y="671129"/>
                </a:lnTo>
                <a:lnTo>
                  <a:pt x="2564092" y="629142"/>
                </a:lnTo>
                <a:lnTo>
                  <a:pt x="2538389" y="587956"/>
                </a:lnTo>
                <a:lnTo>
                  <a:pt x="2510916" y="547497"/>
                </a:lnTo>
                <a:lnTo>
                  <a:pt x="2485317" y="508449"/>
                </a:lnTo>
                <a:lnTo>
                  <a:pt x="2460846" y="468498"/>
                </a:lnTo>
                <a:lnTo>
                  <a:pt x="2435796" y="429895"/>
                </a:lnTo>
                <a:lnTo>
                  <a:pt x="2408460" y="394890"/>
                </a:lnTo>
                <a:lnTo>
                  <a:pt x="2377131" y="365734"/>
                </a:lnTo>
                <a:lnTo>
                  <a:pt x="2340102" y="344678"/>
                </a:lnTo>
                <a:lnTo>
                  <a:pt x="2332406" y="328511"/>
                </a:lnTo>
                <a:lnTo>
                  <a:pt x="2305939" y="283845"/>
                </a:lnTo>
                <a:lnTo>
                  <a:pt x="2243169" y="254968"/>
                </a:lnTo>
                <a:lnTo>
                  <a:pt x="2203450" y="243332"/>
                </a:lnTo>
                <a:lnTo>
                  <a:pt x="2170808" y="195260"/>
                </a:lnTo>
                <a:lnTo>
                  <a:pt x="2138978" y="167221"/>
                </a:lnTo>
                <a:lnTo>
                  <a:pt x="2104685" y="151050"/>
                </a:lnTo>
                <a:lnTo>
                  <a:pt x="2064656" y="138586"/>
                </a:lnTo>
                <a:lnTo>
                  <a:pt x="2015616" y="121666"/>
                </a:lnTo>
                <a:lnTo>
                  <a:pt x="1969122" y="103525"/>
                </a:lnTo>
                <a:lnTo>
                  <a:pt x="1922645" y="85742"/>
                </a:lnTo>
                <a:lnTo>
                  <a:pt x="1876108" y="68558"/>
                </a:lnTo>
                <a:lnTo>
                  <a:pt x="1829435" y="52212"/>
                </a:lnTo>
                <a:lnTo>
                  <a:pt x="1782547" y="36944"/>
                </a:lnTo>
                <a:lnTo>
                  <a:pt x="1735367" y="22992"/>
                </a:lnTo>
                <a:lnTo>
                  <a:pt x="1687819" y="10598"/>
                </a:lnTo>
                <a:lnTo>
                  <a:pt x="1639824" y="0"/>
                </a:lnTo>
                <a:lnTo>
                  <a:pt x="1586436" y="2362"/>
                </a:lnTo>
                <a:lnTo>
                  <a:pt x="1533048" y="4496"/>
                </a:lnTo>
                <a:lnTo>
                  <a:pt x="1479661" y="6540"/>
                </a:lnTo>
                <a:lnTo>
                  <a:pt x="1426273" y="8636"/>
                </a:lnTo>
                <a:lnTo>
                  <a:pt x="1372885" y="10921"/>
                </a:lnTo>
                <a:lnTo>
                  <a:pt x="1319498" y="13537"/>
                </a:lnTo>
                <a:lnTo>
                  <a:pt x="1266110" y="16623"/>
                </a:lnTo>
                <a:lnTo>
                  <a:pt x="1212723" y="20320"/>
                </a:lnTo>
                <a:lnTo>
                  <a:pt x="1164067" y="27046"/>
                </a:lnTo>
                <a:lnTo>
                  <a:pt x="1114858" y="38368"/>
                </a:lnTo>
                <a:lnTo>
                  <a:pt x="1065399" y="53077"/>
                </a:lnTo>
                <a:lnTo>
                  <a:pt x="1015990" y="69967"/>
                </a:lnTo>
                <a:lnTo>
                  <a:pt x="966935" y="87833"/>
                </a:lnTo>
                <a:lnTo>
                  <a:pt x="918535" y="105468"/>
                </a:lnTo>
                <a:lnTo>
                  <a:pt x="871092" y="121666"/>
                </a:lnTo>
                <a:lnTo>
                  <a:pt x="821450" y="138753"/>
                </a:lnTo>
                <a:lnTo>
                  <a:pt x="775303" y="156806"/>
                </a:lnTo>
                <a:lnTo>
                  <a:pt x="731696" y="176460"/>
                </a:lnTo>
                <a:lnTo>
                  <a:pt x="689679" y="198353"/>
                </a:lnTo>
                <a:lnTo>
                  <a:pt x="648296" y="223123"/>
                </a:lnTo>
                <a:lnTo>
                  <a:pt x="606596" y="251408"/>
                </a:lnTo>
                <a:lnTo>
                  <a:pt x="563626" y="283845"/>
                </a:lnTo>
                <a:lnTo>
                  <a:pt x="550842" y="294014"/>
                </a:lnTo>
                <a:lnTo>
                  <a:pt x="538035" y="304149"/>
                </a:lnTo>
                <a:lnTo>
                  <a:pt x="525228" y="314259"/>
                </a:lnTo>
                <a:lnTo>
                  <a:pt x="512445" y="324358"/>
                </a:lnTo>
                <a:lnTo>
                  <a:pt x="497195" y="336440"/>
                </a:lnTo>
                <a:lnTo>
                  <a:pt x="480361" y="349773"/>
                </a:lnTo>
                <a:lnTo>
                  <a:pt x="466742" y="360558"/>
                </a:lnTo>
                <a:lnTo>
                  <a:pt x="461137" y="364998"/>
                </a:lnTo>
                <a:lnTo>
                  <a:pt x="453120" y="380539"/>
                </a:lnTo>
                <a:lnTo>
                  <a:pt x="426974" y="425831"/>
                </a:lnTo>
                <a:lnTo>
                  <a:pt x="400145" y="445039"/>
                </a:lnTo>
                <a:lnTo>
                  <a:pt x="386540" y="453905"/>
                </a:lnTo>
                <a:lnTo>
                  <a:pt x="375793" y="466344"/>
                </a:lnTo>
                <a:lnTo>
                  <a:pt x="363864" y="495034"/>
                </a:lnTo>
                <a:lnTo>
                  <a:pt x="355711" y="525653"/>
                </a:lnTo>
                <a:lnTo>
                  <a:pt x="349057" y="557033"/>
                </a:lnTo>
                <a:lnTo>
                  <a:pt x="341630" y="588010"/>
                </a:lnTo>
                <a:lnTo>
                  <a:pt x="336540" y="606087"/>
                </a:lnTo>
                <a:lnTo>
                  <a:pt x="330914" y="626046"/>
                </a:lnTo>
                <a:lnTo>
                  <a:pt x="326360" y="642195"/>
                </a:lnTo>
                <a:lnTo>
                  <a:pt x="324485" y="648843"/>
                </a:lnTo>
                <a:lnTo>
                  <a:pt x="324307" y="664668"/>
                </a:lnTo>
                <a:lnTo>
                  <a:pt x="323561" y="696730"/>
                </a:lnTo>
                <a:lnTo>
                  <a:pt x="322861" y="741757"/>
                </a:lnTo>
                <a:lnTo>
                  <a:pt x="322825" y="796477"/>
                </a:lnTo>
                <a:lnTo>
                  <a:pt x="324066" y="857616"/>
                </a:lnTo>
                <a:lnTo>
                  <a:pt x="327200" y="921904"/>
                </a:lnTo>
                <a:lnTo>
                  <a:pt x="332843" y="986066"/>
                </a:lnTo>
                <a:lnTo>
                  <a:pt x="341610" y="1046831"/>
                </a:lnTo>
                <a:lnTo>
                  <a:pt x="354117" y="1100927"/>
                </a:lnTo>
                <a:lnTo>
                  <a:pt x="370978" y="1145080"/>
                </a:lnTo>
                <a:lnTo>
                  <a:pt x="404364" y="1183336"/>
                </a:lnTo>
                <a:lnTo>
                  <a:pt x="431280" y="1190396"/>
                </a:lnTo>
                <a:lnTo>
                  <a:pt x="444119" y="1196213"/>
                </a:lnTo>
                <a:lnTo>
                  <a:pt x="491652" y="1228052"/>
                </a:lnTo>
                <a:lnTo>
                  <a:pt x="519303" y="1248997"/>
                </a:lnTo>
                <a:lnTo>
                  <a:pt x="539238" y="1268918"/>
                </a:lnTo>
                <a:lnTo>
                  <a:pt x="563626" y="1297686"/>
                </a:lnTo>
              </a:path>
            </a:pathLst>
          </a:custGeom>
          <a:ln w="152400">
            <a:solidFill>
              <a:srgbClr val="000000"/>
            </a:solidFill>
          </a:ln>
        </p:spPr>
        <p:txBody>
          <a:bodyPr wrap="square" lIns="0" tIns="0" rIns="0" bIns="0" rtlCol="0"/>
          <a:lstStyle/>
          <a:p>
            <a:endParaRPr/>
          </a:p>
        </p:txBody>
      </p:sp>
      <p:sp>
        <p:nvSpPr>
          <p:cNvPr id="4" name="object 4"/>
          <p:cNvSpPr/>
          <p:nvPr/>
        </p:nvSpPr>
        <p:spPr>
          <a:xfrm>
            <a:off x="1908048" y="2157983"/>
            <a:ext cx="515620" cy="268605"/>
          </a:xfrm>
          <a:custGeom>
            <a:avLst/>
            <a:gdLst/>
            <a:ahLst/>
            <a:cxnLst/>
            <a:rect l="l" t="t" r="r" b="b"/>
            <a:pathLst>
              <a:path w="515619" h="268605">
                <a:moveTo>
                  <a:pt x="0" y="0"/>
                </a:moveTo>
                <a:lnTo>
                  <a:pt x="44622" y="16795"/>
                </a:lnTo>
                <a:lnTo>
                  <a:pt x="90292" y="32136"/>
                </a:lnTo>
                <a:lnTo>
                  <a:pt x="136620" y="46714"/>
                </a:lnTo>
                <a:lnTo>
                  <a:pt x="183213" y="61224"/>
                </a:lnTo>
                <a:lnTo>
                  <a:pt x="229679" y="76358"/>
                </a:lnTo>
                <a:lnTo>
                  <a:pt x="275627" y="92811"/>
                </a:lnTo>
                <a:lnTo>
                  <a:pt x="320665" y="111276"/>
                </a:lnTo>
                <a:lnTo>
                  <a:pt x="364402" y="132445"/>
                </a:lnTo>
                <a:lnTo>
                  <a:pt x="406446" y="157013"/>
                </a:lnTo>
                <a:lnTo>
                  <a:pt x="446404" y="185674"/>
                </a:lnTo>
                <a:lnTo>
                  <a:pt x="467141" y="225468"/>
                </a:lnTo>
                <a:lnTo>
                  <a:pt x="476472" y="242950"/>
                </a:lnTo>
                <a:lnTo>
                  <a:pt x="487945" y="252432"/>
                </a:lnTo>
                <a:lnTo>
                  <a:pt x="515112" y="268224"/>
                </a:lnTo>
              </a:path>
            </a:pathLst>
          </a:custGeom>
          <a:ln w="146049">
            <a:solidFill>
              <a:srgbClr val="FF0000"/>
            </a:solidFill>
          </a:ln>
        </p:spPr>
        <p:txBody>
          <a:bodyPr wrap="square" lIns="0" tIns="0" rIns="0" bIns="0" rtlCol="0"/>
          <a:lstStyle/>
          <a:p>
            <a:endParaRPr/>
          </a:p>
        </p:txBody>
      </p:sp>
      <p:sp>
        <p:nvSpPr>
          <p:cNvPr id="5" name="object 5"/>
          <p:cNvSpPr txBox="1"/>
          <p:nvPr/>
        </p:nvSpPr>
        <p:spPr>
          <a:xfrm>
            <a:off x="2136775" y="1703908"/>
            <a:ext cx="610870" cy="391795"/>
          </a:xfrm>
          <a:prstGeom prst="rect">
            <a:avLst/>
          </a:prstGeom>
        </p:spPr>
        <p:txBody>
          <a:bodyPr vert="horz" wrap="square" lIns="0" tIns="12700" rIns="0" bIns="0" rtlCol="0">
            <a:spAutoFit/>
          </a:bodyPr>
          <a:lstStyle/>
          <a:p>
            <a:pPr marL="12700">
              <a:lnSpc>
                <a:spcPct val="100000"/>
              </a:lnSpc>
              <a:spcBef>
                <a:spcPts val="100"/>
              </a:spcBef>
            </a:pPr>
            <a:r>
              <a:rPr sz="2400" b="1" spc="-100" dirty="0">
                <a:solidFill>
                  <a:srgbClr val="0000FF"/>
                </a:solidFill>
                <a:latin typeface="Arial"/>
                <a:cs typeface="Arial"/>
              </a:rPr>
              <a:t>ALA</a:t>
            </a:r>
            <a:endParaRPr sz="2400">
              <a:latin typeface="Arial"/>
              <a:cs typeface="Arial"/>
            </a:endParaRPr>
          </a:p>
        </p:txBody>
      </p:sp>
      <p:sp>
        <p:nvSpPr>
          <p:cNvPr id="6" name="object 6"/>
          <p:cNvSpPr/>
          <p:nvPr/>
        </p:nvSpPr>
        <p:spPr>
          <a:xfrm>
            <a:off x="7409688" y="1911095"/>
            <a:ext cx="563880" cy="304800"/>
          </a:xfrm>
          <a:custGeom>
            <a:avLst/>
            <a:gdLst/>
            <a:ahLst/>
            <a:cxnLst/>
            <a:rect l="l" t="t" r="r" b="b"/>
            <a:pathLst>
              <a:path w="563879" h="304800">
                <a:moveTo>
                  <a:pt x="0" y="0"/>
                </a:moveTo>
                <a:lnTo>
                  <a:pt x="49489" y="8142"/>
                </a:lnTo>
                <a:lnTo>
                  <a:pt x="97452" y="17393"/>
                </a:lnTo>
                <a:lnTo>
                  <a:pt x="144290" y="27849"/>
                </a:lnTo>
                <a:lnTo>
                  <a:pt x="190404" y="39608"/>
                </a:lnTo>
                <a:lnTo>
                  <a:pt x="236197" y="52765"/>
                </a:lnTo>
                <a:lnTo>
                  <a:pt x="282070" y="67419"/>
                </a:lnTo>
                <a:lnTo>
                  <a:pt x="328426" y="83664"/>
                </a:lnTo>
                <a:lnTo>
                  <a:pt x="375665" y="101600"/>
                </a:lnTo>
                <a:lnTo>
                  <a:pt x="428625" y="137667"/>
                </a:lnTo>
                <a:lnTo>
                  <a:pt x="453175" y="160857"/>
                </a:lnTo>
                <a:lnTo>
                  <a:pt x="478154" y="182879"/>
                </a:lnTo>
                <a:lnTo>
                  <a:pt x="493331" y="194962"/>
                </a:lnTo>
                <a:lnTo>
                  <a:pt x="510127" y="208295"/>
                </a:lnTo>
                <a:lnTo>
                  <a:pt x="523732" y="219080"/>
                </a:lnTo>
                <a:lnTo>
                  <a:pt x="529335" y="223519"/>
                </a:lnTo>
                <a:lnTo>
                  <a:pt x="550533" y="257954"/>
                </a:lnTo>
                <a:lnTo>
                  <a:pt x="560514" y="272303"/>
                </a:lnTo>
                <a:lnTo>
                  <a:pt x="563447" y="282580"/>
                </a:lnTo>
                <a:lnTo>
                  <a:pt x="563498" y="304800"/>
                </a:lnTo>
              </a:path>
            </a:pathLst>
          </a:custGeom>
          <a:ln w="146050">
            <a:solidFill>
              <a:srgbClr val="FF0000"/>
            </a:solidFill>
          </a:ln>
        </p:spPr>
        <p:txBody>
          <a:bodyPr wrap="square" lIns="0" tIns="0" rIns="0" bIns="0" rtlCol="0"/>
          <a:lstStyle/>
          <a:p>
            <a:endParaRPr/>
          </a:p>
        </p:txBody>
      </p:sp>
      <p:sp>
        <p:nvSpPr>
          <p:cNvPr id="7" name="object 7"/>
          <p:cNvSpPr txBox="1"/>
          <p:nvPr/>
        </p:nvSpPr>
        <p:spPr>
          <a:xfrm>
            <a:off x="7624698" y="1476883"/>
            <a:ext cx="605790" cy="391160"/>
          </a:xfrm>
          <a:prstGeom prst="rect">
            <a:avLst/>
          </a:prstGeom>
        </p:spPr>
        <p:txBody>
          <a:bodyPr vert="horz" wrap="square" lIns="0" tIns="12700" rIns="0" bIns="0" rtlCol="0">
            <a:spAutoFit/>
          </a:bodyPr>
          <a:lstStyle/>
          <a:p>
            <a:pPr marL="12700">
              <a:lnSpc>
                <a:spcPct val="100000"/>
              </a:lnSpc>
              <a:spcBef>
                <a:spcPts val="100"/>
              </a:spcBef>
            </a:pPr>
            <a:r>
              <a:rPr sz="2400" b="1" spc="-110" dirty="0">
                <a:solidFill>
                  <a:srgbClr val="0000FF"/>
                </a:solidFill>
                <a:latin typeface="Arial"/>
                <a:cs typeface="Arial"/>
              </a:rPr>
              <a:t>GLY</a:t>
            </a:r>
            <a:endParaRPr sz="2400">
              <a:latin typeface="Arial"/>
              <a:cs typeface="Arial"/>
            </a:endParaRPr>
          </a:p>
        </p:txBody>
      </p:sp>
      <p:sp>
        <p:nvSpPr>
          <p:cNvPr id="8" name="object 8"/>
          <p:cNvSpPr txBox="1"/>
          <p:nvPr/>
        </p:nvSpPr>
        <p:spPr>
          <a:xfrm>
            <a:off x="3586353" y="2466797"/>
            <a:ext cx="1870075" cy="758190"/>
          </a:xfrm>
          <a:prstGeom prst="rect">
            <a:avLst/>
          </a:prstGeom>
        </p:spPr>
        <p:txBody>
          <a:bodyPr vert="horz" wrap="square" lIns="0" tIns="12700" rIns="0" bIns="0" rtlCol="0">
            <a:spAutoFit/>
          </a:bodyPr>
          <a:lstStyle/>
          <a:p>
            <a:pPr marL="12700">
              <a:lnSpc>
                <a:spcPct val="100000"/>
              </a:lnSpc>
              <a:spcBef>
                <a:spcPts val="100"/>
              </a:spcBef>
            </a:pPr>
            <a:r>
              <a:rPr sz="2400" b="1" spc="100" dirty="0">
                <a:latin typeface="Arial"/>
                <a:cs typeface="Arial"/>
              </a:rPr>
              <a:t>GCA</a:t>
            </a:r>
            <a:r>
              <a:rPr sz="2400" b="1" spc="5" dirty="0">
                <a:latin typeface="Arial"/>
                <a:cs typeface="Arial"/>
              </a:rPr>
              <a:t> </a:t>
            </a:r>
            <a:r>
              <a:rPr sz="2400" b="1" spc="130" dirty="0">
                <a:latin typeface="Apple SD Gothic Neo"/>
                <a:cs typeface="Apple SD Gothic Neo"/>
              </a:rPr>
              <a:t>⇒</a:t>
            </a:r>
            <a:r>
              <a:rPr sz="2400" b="1" spc="130" dirty="0">
                <a:latin typeface="Arial"/>
                <a:cs typeface="Arial"/>
              </a:rPr>
              <a:t>GGA</a:t>
            </a:r>
            <a:endParaRPr sz="2400">
              <a:latin typeface="Arial"/>
              <a:cs typeface="Arial"/>
            </a:endParaRPr>
          </a:p>
          <a:p>
            <a:pPr marL="12700">
              <a:lnSpc>
                <a:spcPct val="100000"/>
              </a:lnSpc>
              <a:spcBef>
                <a:spcPts val="5"/>
              </a:spcBef>
            </a:pPr>
            <a:r>
              <a:rPr sz="2400" b="1" spc="55" dirty="0">
                <a:latin typeface="Arial"/>
                <a:cs typeface="Arial"/>
              </a:rPr>
              <a:t>Ala</a:t>
            </a:r>
            <a:r>
              <a:rPr sz="2400" b="1" spc="10" dirty="0">
                <a:latin typeface="Arial"/>
                <a:cs typeface="Arial"/>
              </a:rPr>
              <a:t> </a:t>
            </a:r>
            <a:r>
              <a:rPr sz="2400" b="1" spc="270" dirty="0">
                <a:latin typeface="Apple SD Gothic Neo"/>
                <a:cs typeface="Apple SD Gothic Neo"/>
              </a:rPr>
              <a:t>⇒</a:t>
            </a:r>
            <a:r>
              <a:rPr sz="2400" b="1" spc="50" dirty="0">
                <a:latin typeface="Apple SD Gothic Neo"/>
                <a:cs typeface="Apple SD Gothic Neo"/>
              </a:rPr>
              <a:t> </a:t>
            </a:r>
            <a:r>
              <a:rPr sz="2400" b="1" spc="-25" dirty="0">
                <a:latin typeface="Arial"/>
                <a:cs typeface="Arial"/>
              </a:rPr>
              <a:t>Gly</a:t>
            </a:r>
            <a:endParaRPr sz="2400">
              <a:latin typeface="Arial"/>
              <a:cs typeface="Arial"/>
            </a:endParaRPr>
          </a:p>
        </p:txBody>
      </p:sp>
      <p:sp>
        <p:nvSpPr>
          <p:cNvPr id="9" name="object 9"/>
          <p:cNvSpPr txBox="1">
            <a:spLocks noGrp="1"/>
          </p:cNvSpPr>
          <p:nvPr>
            <p:ph type="title"/>
          </p:nvPr>
        </p:nvSpPr>
        <p:spPr>
          <a:prstGeom prst="rect">
            <a:avLst/>
          </a:prstGeom>
        </p:spPr>
        <p:txBody>
          <a:bodyPr vert="horz" wrap="square" lIns="0" tIns="386460" rIns="0" bIns="0" rtlCol="0">
            <a:spAutoFit/>
          </a:bodyPr>
          <a:lstStyle/>
          <a:p>
            <a:pPr marL="1988185">
              <a:lnSpc>
                <a:spcPct val="100000"/>
              </a:lnSpc>
              <a:spcBef>
                <a:spcPts val="100"/>
              </a:spcBef>
            </a:pPr>
            <a:r>
              <a:rPr spc="-40" dirty="0"/>
              <a:t>CONSERVATIVE</a:t>
            </a:r>
            <a:r>
              <a:rPr spc="-75" dirty="0"/>
              <a:t> </a:t>
            </a:r>
            <a:r>
              <a:rPr spc="-10" dirty="0"/>
              <a:t>SUBSTITUTION</a:t>
            </a:r>
          </a:p>
        </p:txBody>
      </p:sp>
      <p:grpSp>
        <p:nvGrpSpPr>
          <p:cNvPr id="10" name="object 10"/>
          <p:cNvGrpSpPr/>
          <p:nvPr/>
        </p:nvGrpSpPr>
        <p:grpSpPr>
          <a:xfrm>
            <a:off x="3383279" y="3151632"/>
            <a:ext cx="2402840" cy="598170"/>
            <a:chOff x="3383279" y="3151632"/>
            <a:chExt cx="2402840" cy="598170"/>
          </a:xfrm>
        </p:grpSpPr>
        <p:pic>
          <p:nvPicPr>
            <p:cNvPr id="11" name="object 11"/>
            <p:cNvPicPr/>
            <p:nvPr/>
          </p:nvPicPr>
          <p:blipFill>
            <a:blip r:embed="rId2" cstate="print"/>
            <a:stretch>
              <a:fillRect/>
            </a:stretch>
          </p:blipFill>
          <p:spPr>
            <a:xfrm>
              <a:off x="3383279" y="3151632"/>
              <a:ext cx="2402586" cy="598170"/>
            </a:xfrm>
            <a:prstGeom prst="rect">
              <a:avLst/>
            </a:prstGeom>
          </p:spPr>
        </p:pic>
        <p:sp>
          <p:nvSpPr>
            <p:cNvPr id="12" name="object 12"/>
            <p:cNvSpPr/>
            <p:nvPr/>
          </p:nvSpPr>
          <p:spPr>
            <a:xfrm>
              <a:off x="3430523" y="3302184"/>
              <a:ext cx="2058035" cy="257175"/>
            </a:xfrm>
            <a:custGeom>
              <a:avLst/>
              <a:gdLst/>
              <a:ahLst/>
              <a:cxnLst/>
              <a:rect l="l" t="t" r="r" b="b"/>
              <a:pathLst>
                <a:path w="2058035" h="257175">
                  <a:moveTo>
                    <a:pt x="1944143" y="128339"/>
                  </a:moveTo>
                  <a:lnTo>
                    <a:pt x="1814956" y="203650"/>
                  </a:lnTo>
                  <a:lnTo>
                    <a:pt x="1806509" y="211226"/>
                  </a:lnTo>
                  <a:lnTo>
                    <a:pt x="1801764" y="221112"/>
                  </a:lnTo>
                  <a:lnTo>
                    <a:pt x="1801044" y="232046"/>
                  </a:lnTo>
                  <a:lnTo>
                    <a:pt x="1804670" y="242766"/>
                  </a:lnTo>
                  <a:lnTo>
                    <a:pt x="1812246" y="251213"/>
                  </a:lnTo>
                  <a:lnTo>
                    <a:pt x="1822132" y="255958"/>
                  </a:lnTo>
                  <a:lnTo>
                    <a:pt x="1833066" y="256678"/>
                  </a:lnTo>
                  <a:lnTo>
                    <a:pt x="1843786" y="253053"/>
                  </a:lnTo>
                  <a:lnTo>
                    <a:pt x="2008553" y="156914"/>
                  </a:lnTo>
                  <a:lnTo>
                    <a:pt x="2000885" y="156914"/>
                  </a:lnTo>
                  <a:lnTo>
                    <a:pt x="2000885" y="152977"/>
                  </a:lnTo>
                  <a:lnTo>
                    <a:pt x="1986406" y="152977"/>
                  </a:lnTo>
                  <a:lnTo>
                    <a:pt x="1944143" y="128339"/>
                  </a:lnTo>
                  <a:close/>
                </a:path>
                <a:path w="2058035" h="257175">
                  <a:moveTo>
                    <a:pt x="1895126" y="99764"/>
                  </a:moveTo>
                  <a:lnTo>
                    <a:pt x="0" y="99764"/>
                  </a:lnTo>
                  <a:lnTo>
                    <a:pt x="0" y="156914"/>
                  </a:lnTo>
                  <a:lnTo>
                    <a:pt x="1895126" y="156914"/>
                  </a:lnTo>
                  <a:lnTo>
                    <a:pt x="1944143" y="128339"/>
                  </a:lnTo>
                  <a:lnTo>
                    <a:pt x="1895126" y="99764"/>
                  </a:lnTo>
                  <a:close/>
                </a:path>
                <a:path w="2058035" h="257175">
                  <a:moveTo>
                    <a:pt x="2008553" y="99764"/>
                  </a:moveTo>
                  <a:lnTo>
                    <a:pt x="2000885" y="99764"/>
                  </a:lnTo>
                  <a:lnTo>
                    <a:pt x="2000885" y="156914"/>
                  </a:lnTo>
                  <a:lnTo>
                    <a:pt x="2008553" y="156914"/>
                  </a:lnTo>
                  <a:lnTo>
                    <a:pt x="2057527" y="128339"/>
                  </a:lnTo>
                  <a:lnTo>
                    <a:pt x="2008553" y="99764"/>
                  </a:lnTo>
                  <a:close/>
                </a:path>
                <a:path w="2058035" h="257175">
                  <a:moveTo>
                    <a:pt x="1986406" y="103701"/>
                  </a:moveTo>
                  <a:lnTo>
                    <a:pt x="1944143" y="128339"/>
                  </a:lnTo>
                  <a:lnTo>
                    <a:pt x="1986406" y="152977"/>
                  </a:lnTo>
                  <a:lnTo>
                    <a:pt x="1986406" y="103701"/>
                  </a:lnTo>
                  <a:close/>
                </a:path>
                <a:path w="2058035" h="257175">
                  <a:moveTo>
                    <a:pt x="2000885" y="103701"/>
                  </a:moveTo>
                  <a:lnTo>
                    <a:pt x="1986406" y="103701"/>
                  </a:lnTo>
                  <a:lnTo>
                    <a:pt x="1986406" y="152977"/>
                  </a:lnTo>
                  <a:lnTo>
                    <a:pt x="2000885" y="152977"/>
                  </a:lnTo>
                  <a:lnTo>
                    <a:pt x="2000885" y="103701"/>
                  </a:lnTo>
                  <a:close/>
                </a:path>
                <a:path w="2058035" h="257175">
                  <a:moveTo>
                    <a:pt x="1833066" y="0"/>
                  </a:moveTo>
                  <a:lnTo>
                    <a:pt x="1822132" y="720"/>
                  </a:lnTo>
                  <a:lnTo>
                    <a:pt x="1812246" y="5464"/>
                  </a:lnTo>
                  <a:lnTo>
                    <a:pt x="1804670" y="13912"/>
                  </a:lnTo>
                  <a:lnTo>
                    <a:pt x="1801044" y="24632"/>
                  </a:lnTo>
                  <a:lnTo>
                    <a:pt x="1801764" y="35565"/>
                  </a:lnTo>
                  <a:lnTo>
                    <a:pt x="1806509" y="45452"/>
                  </a:lnTo>
                  <a:lnTo>
                    <a:pt x="1814956" y="53028"/>
                  </a:lnTo>
                  <a:lnTo>
                    <a:pt x="1944143" y="128339"/>
                  </a:lnTo>
                  <a:lnTo>
                    <a:pt x="1986406" y="103701"/>
                  </a:lnTo>
                  <a:lnTo>
                    <a:pt x="2000885" y="103701"/>
                  </a:lnTo>
                  <a:lnTo>
                    <a:pt x="2000885" y="99764"/>
                  </a:lnTo>
                  <a:lnTo>
                    <a:pt x="2008553" y="99764"/>
                  </a:lnTo>
                  <a:lnTo>
                    <a:pt x="1843786" y="3625"/>
                  </a:lnTo>
                  <a:lnTo>
                    <a:pt x="1833066"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644" y="1136496"/>
            <a:ext cx="6610984" cy="1233805"/>
          </a:xfrm>
          <a:prstGeom prst="rect">
            <a:avLst/>
          </a:prstGeom>
        </p:spPr>
        <p:txBody>
          <a:bodyPr vert="horz" wrap="square" lIns="0" tIns="13335" rIns="0" bIns="0" rtlCol="0">
            <a:spAutoFit/>
          </a:bodyPr>
          <a:lstStyle/>
          <a:p>
            <a:pPr marL="299085" marR="5080" indent="-287020">
              <a:lnSpc>
                <a:spcPct val="110000"/>
              </a:lnSpc>
              <a:spcBef>
                <a:spcPts val="105"/>
              </a:spcBef>
              <a:buChar char="•"/>
              <a:tabLst>
                <a:tab pos="299085" algn="l"/>
              </a:tabLst>
            </a:pPr>
            <a:r>
              <a:rPr sz="2400" dirty="0">
                <a:latin typeface="Arial"/>
                <a:cs typeface="Arial"/>
              </a:rPr>
              <a:t>If</a:t>
            </a:r>
            <a:r>
              <a:rPr sz="2400" spc="-65" dirty="0">
                <a:latin typeface="Arial"/>
                <a:cs typeface="Arial"/>
              </a:rPr>
              <a:t> </a:t>
            </a:r>
            <a:r>
              <a:rPr sz="2400" spc="145" dirty="0">
                <a:latin typeface="Arial"/>
                <a:cs typeface="Arial"/>
              </a:rPr>
              <a:t>the</a:t>
            </a:r>
            <a:r>
              <a:rPr sz="2400" spc="70" dirty="0">
                <a:latin typeface="Arial"/>
                <a:cs typeface="Arial"/>
              </a:rPr>
              <a:t> </a:t>
            </a:r>
            <a:r>
              <a:rPr sz="2400" spc="190" dirty="0">
                <a:latin typeface="Arial"/>
                <a:cs typeface="Arial"/>
              </a:rPr>
              <a:t>exchange</a:t>
            </a:r>
            <a:r>
              <a:rPr sz="2400" spc="-5" dirty="0">
                <a:latin typeface="Arial"/>
                <a:cs typeface="Arial"/>
              </a:rPr>
              <a:t> </a:t>
            </a:r>
            <a:r>
              <a:rPr sz="2400" spc="-170" dirty="0">
                <a:latin typeface="Arial"/>
                <a:cs typeface="Arial"/>
              </a:rPr>
              <a:t>is</a:t>
            </a:r>
            <a:r>
              <a:rPr sz="2400" spc="25" dirty="0">
                <a:latin typeface="Arial"/>
                <a:cs typeface="Arial"/>
              </a:rPr>
              <a:t> </a:t>
            </a:r>
            <a:r>
              <a:rPr sz="2400" spc="265" dirty="0">
                <a:latin typeface="Arial"/>
                <a:cs typeface="Arial"/>
              </a:rPr>
              <a:t>made</a:t>
            </a:r>
            <a:r>
              <a:rPr sz="2400" spc="-25" dirty="0">
                <a:latin typeface="Arial"/>
                <a:cs typeface="Arial"/>
              </a:rPr>
              <a:t> </a:t>
            </a:r>
            <a:r>
              <a:rPr sz="2400" dirty="0">
                <a:latin typeface="Arial"/>
                <a:cs typeface="Arial"/>
              </a:rPr>
              <a:t>in</a:t>
            </a:r>
            <a:r>
              <a:rPr sz="2400" spc="15" dirty="0">
                <a:latin typeface="Arial"/>
                <a:cs typeface="Arial"/>
              </a:rPr>
              <a:t> </a:t>
            </a:r>
            <a:r>
              <a:rPr sz="2400" spc="290" dirty="0">
                <a:latin typeface="Arial"/>
                <a:cs typeface="Arial"/>
              </a:rPr>
              <a:t>a</a:t>
            </a:r>
            <a:r>
              <a:rPr sz="2400" spc="-5" dirty="0">
                <a:latin typeface="Arial"/>
                <a:cs typeface="Arial"/>
              </a:rPr>
              <a:t> </a:t>
            </a:r>
            <a:r>
              <a:rPr sz="2400" spc="100" dirty="0">
                <a:latin typeface="Arial"/>
                <a:cs typeface="Arial"/>
              </a:rPr>
              <a:t>critical</a:t>
            </a:r>
            <a:r>
              <a:rPr sz="2400" spc="40" dirty="0">
                <a:latin typeface="Arial"/>
                <a:cs typeface="Arial"/>
              </a:rPr>
              <a:t> </a:t>
            </a:r>
            <a:r>
              <a:rPr sz="2400" spc="100" dirty="0">
                <a:latin typeface="Arial"/>
                <a:cs typeface="Arial"/>
              </a:rPr>
              <a:t>region </a:t>
            </a:r>
            <a:r>
              <a:rPr sz="2400" spc="145" dirty="0">
                <a:latin typeface="Arial"/>
                <a:cs typeface="Arial"/>
              </a:rPr>
              <a:t>of</a:t>
            </a:r>
            <a:r>
              <a:rPr sz="2400" spc="-40" dirty="0">
                <a:latin typeface="Arial"/>
                <a:cs typeface="Arial"/>
              </a:rPr>
              <a:t> </a:t>
            </a:r>
            <a:r>
              <a:rPr sz="2400" spc="145" dirty="0">
                <a:latin typeface="Arial"/>
                <a:cs typeface="Arial"/>
              </a:rPr>
              <a:t>the</a:t>
            </a:r>
            <a:r>
              <a:rPr sz="2400" spc="20" dirty="0">
                <a:latin typeface="Arial"/>
                <a:cs typeface="Arial"/>
              </a:rPr>
              <a:t> </a:t>
            </a:r>
            <a:r>
              <a:rPr sz="2400" spc="95" dirty="0">
                <a:latin typeface="Arial"/>
                <a:cs typeface="Arial"/>
              </a:rPr>
              <a:t>protein,</a:t>
            </a:r>
            <a:r>
              <a:rPr sz="2400" spc="30" dirty="0">
                <a:latin typeface="Arial"/>
                <a:cs typeface="Arial"/>
              </a:rPr>
              <a:t> </a:t>
            </a:r>
            <a:r>
              <a:rPr sz="2400" spc="80" dirty="0">
                <a:latin typeface="Arial"/>
                <a:cs typeface="Arial"/>
              </a:rPr>
              <a:t>such</a:t>
            </a:r>
            <a:r>
              <a:rPr sz="2400" spc="-45" dirty="0">
                <a:latin typeface="Arial"/>
                <a:cs typeface="Arial"/>
              </a:rPr>
              <a:t> </a:t>
            </a:r>
            <a:r>
              <a:rPr sz="2400" dirty="0">
                <a:latin typeface="Arial"/>
                <a:cs typeface="Arial"/>
              </a:rPr>
              <a:t>as</a:t>
            </a:r>
            <a:r>
              <a:rPr sz="2400" spc="-15" dirty="0">
                <a:latin typeface="Arial"/>
                <a:cs typeface="Arial"/>
              </a:rPr>
              <a:t> </a:t>
            </a:r>
            <a:r>
              <a:rPr sz="2400" spc="-20" dirty="0">
                <a:latin typeface="Arial"/>
                <a:cs typeface="Arial"/>
              </a:rPr>
              <a:t>its</a:t>
            </a:r>
            <a:r>
              <a:rPr sz="2400" spc="20" dirty="0">
                <a:latin typeface="Arial"/>
                <a:cs typeface="Arial"/>
              </a:rPr>
              <a:t> </a:t>
            </a:r>
            <a:r>
              <a:rPr sz="2400" b="1" spc="75" dirty="0">
                <a:solidFill>
                  <a:srgbClr val="3333FF"/>
                </a:solidFill>
                <a:latin typeface="Arial"/>
                <a:cs typeface="Arial"/>
              </a:rPr>
              <a:t>active</a:t>
            </a:r>
            <a:r>
              <a:rPr sz="2400" b="1" dirty="0">
                <a:solidFill>
                  <a:srgbClr val="3333FF"/>
                </a:solidFill>
                <a:latin typeface="Arial"/>
                <a:cs typeface="Arial"/>
              </a:rPr>
              <a:t> </a:t>
            </a:r>
            <a:r>
              <a:rPr sz="2400" b="1" spc="-45" dirty="0">
                <a:solidFill>
                  <a:srgbClr val="3333FF"/>
                </a:solidFill>
                <a:latin typeface="Arial"/>
                <a:cs typeface="Arial"/>
              </a:rPr>
              <a:t>site</a:t>
            </a:r>
            <a:r>
              <a:rPr sz="2400" spc="-45" dirty="0">
                <a:latin typeface="Arial"/>
                <a:cs typeface="Arial"/>
              </a:rPr>
              <a:t>,</a:t>
            </a:r>
            <a:r>
              <a:rPr sz="2400" spc="-35" dirty="0">
                <a:latin typeface="Arial"/>
                <a:cs typeface="Arial"/>
              </a:rPr>
              <a:t> </a:t>
            </a:r>
            <a:r>
              <a:rPr sz="2400" spc="-25" dirty="0">
                <a:latin typeface="Arial"/>
                <a:cs typeface="Arial"/>
              </a:rPr>
              <a:t>its </a:t>
            </a:r>
            <a:r>
              <a:rPr sz="2400" spc="110" dirty="0">
                <a:latin typeface="Arial"/>
                <a:cs typeface="Arial"/>
              </a:rPr>
              <a:t>activity</a:t>
            </a:r>
            <a:r>
              <a:rPr sz="2400" spc="90" dirty="0">
                <a:latin typeface="Arial"/>
                <a:cs typeface="Arial"/>
              </a:rPr>
              <a:t> </a:t>
            </a:r>
            <a:r>
              <a:rPr sz="2400" spc="145" dirty="0">
                <a:latin typeface="Arial"/>
                <a:cs typeface="Arial"/>
              </a:rPr>
              <a:t>might</a:t>
            </a:r>
            <a:r>
              <a:rPr sz="2400" spc="-45" dirty="0">
                <a:latin typeface="Arial"/>
                <a:cs typeface="Arial"/>
              </a:rPr>
              <a:t> </a:t>
            </a:r>
            <a:r>
              <a:rPr sz="2400" spc="250" dirty="0">
                <a:latin typeface="Arial"/>
                <a:cs typeface="Arial"/>
              </a:rPr>
              <a:t>be</a:t>
            </a:r>
            <a:r>
              <a:rPr sz="2400" spc="5" dirty="0">
                <a:latin typeface="Arial"/>
                <a:cs typeface="Arial"/>
              </a:rPr>
              <a:t> </a:t>
            </a:r>
            <a:r>
              <a:rPr sz="2400" spc="120" dirty="0">
                <a:latin typeface="Arial"/>
                <a:cs typeface="Arial"/>
              </a:rPr>
              <a:t>destroyed</a:t>
            </a:r>
            <a:r>
              <a:rPr sz="2400" spc="65" dirty="0">
                <a:latin typeface="Arial"/>
                <a:cs typeface="Arial"/>
              </a:rPr>
              <a:t> </a:t>
            </a:r>
            <a:r>
              <a:rPr sz="2400" spc="140" dirty="0">
                <a:latin typeface="Arial"/>
                <a:cs typeface="Arial"/>
              </a:rPr>
              <a:t>completely.</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129" y="1177874"/>
            <a:ext cx="2569845" cy="512445"/>
          </a:xfrm>
          <a:prstGeom prst="rect">
            <a:avLst/>
          </a:prstGeom>
        </p:spPr>
        <p:txBody>
          <a:bodyPr vert="horz" wrap="square" lIns="0" tIns="12065" rIns="0" bIns="0" rtlCol="0">
            <a:spAutoFit/>
          </a:bodyPr>
          <a:lstStyle/>
          <a:p>
            <a:pPr marL="12700">
              <a:lnSpc>
                <a:spcPct val="100000"/>
              </a:lnSpc>
              <a:spcBef>
                <a:spcPts val="95"/>
              </a:spcBef>
            </a:pPr>
            <a:r>
              <a:rPr sz="3200" spc="130" dirty="0">
                <a:solidFill>
                  <a:srgbClr val="0000FF"/>
                </a:solidFill>
              </a:rPr>
              <a:t>G</a:t>
            </a:r>
            <a:r>
              <a:rPr sz="3200" u="sng" spc="130" dirty="0">
                <a:solidFill>
                  <a:srgbClr val="0000FF"/>
                </a:solidFill>
                <a:uFill>
                  <a:solidFill>
                    <a:srgbClr val="0000FF"/>
                  </a:solidFill>
                </a:uFill>
              </a:rPr>
              <a:t>C</a:t>
            </a:r>
            <a:r>
              <a:rPr sz="3200" spc="130" dirty="0">
                <a:solidFill>
                  <a:srgbClr val="0000FF"/>
                </a:solidFill>
              </a:rPr>
              <a:t>A</a:t>
            </a:r>
            <a:r>
              <a:rPr sz="3200" spc="30" dirty="0">
                <a:solidFill>
                  <a:srgbClr val="0000FF"/>
                </a:solidFill>
              </a:rPr>
              <a:t> </a:t>
            </a:r>
            <a:r>
              <a:rPr sz="3200" spc="265" dirty="0">
                <a:solidFill>
                  <a:srgbClr val="0000FF"/>
                </a:solidFill>
              </a:rPr>
              <a:t>-</a:t>
            </a:r>
            <a:r>
              <a:rPr sz="3200" dirty="0">
                <a:solidFill>
                  <a:srgbClr val="0000FF"/>
                </a:solidFill>
              </a:rPr>
              <a:t>&gt;</a:t>
            </a:r>
            <a:r>
              <a:rPr sz="3200" spc="40" dirty="0">
                <a:solidFill>
                  <a:srgbClr val="0000FF"/>
                </a:solidFill>
              </a:rPr>
              <a:t> </a:t>
            </a:r>
            <a:r>
              <a:rPr sz="3200" spc="60" dirty="0">
                <a:solidFill>
                  <a:srgbClr val="0000FF"/>
                </a:solidFill>
              </a:rPr>
              <a:t>G</a:t>
            </a:r>
            <a:r>
              <a:rPr sz="3200" u="sng" spc="60" dirty="0">
                <a:solidFill>
                  <a:srgbClr val="0000FF"/>
                </a:solidFill>
                <a:uFill>
                  <a:solidFill>
                    <a:srgbClr val="0000FF"/>
                  </a:solidFill>
                </a:uFill>
              </a:rPr>
              <a:t>A</a:t>
            </a:r>
            <a:r>
              <a:rPr sz="3200" spc="60" dirty="0">
                <a:solidFill>
                  <a:srgbClr val="0000FF"/>
                </a:solidFill>
              </a:rPr>
              <a:t>A</a:t>
            </a:r>
            <a:endParaRPr sz="3200"/>
          </a:p>
        </p:txBody>
      </p:sp>
      <p:sp>
        <p:nvSpPr>
          <p:cNvPr id="3" name="object 3"/>
          <p:cNvSpPr txBox="1"/>
          <p:nvPr/>
        </p:nvSpPr>
        <p:spPr>
          <a:xfrm>
            <a:off x="764844" y="2153869"/>
            <a:ext cx="7205345" cy="3441065"/>
          </a:xfrm>
          <a:prstGeom prst="rect">
            <a:avLst/>
          </a:prstGeom>
        </p:spPr>
        <p:txBody>
          <a:bodyPr vert="horz" wrap="square" lIns="0" tIns="12065" rIns="0" bIns="0" rtlCol="0">
            <a:spAutoFit/>
          </a:bodyPr>
          <a:lstStyle/>
          <a:p>
            <a:pPr marL="483234" algn="ctr">
              <a:lnSpc>
                <a:spcPct val="100000"/>
              </a:lnSpc>
              <a:spcBef>
                <a:spcPts val="95"/>
              </a:spcBef>
            </a:pPr>
            <a:r>
              <a:rPr sz="3200" b="1" spc="70" dirty="0">
                <a:solidFill>
                  <a:srgbClr val="0000FF"/>
                </a:solidFill>
                <a:latin typeface="Arial"/>
                <a:cs typeface="Arial"/>
              </a:rPr>
              <a:t>Ala</a:t>
            </a:r>
            <a:r>
              <a:rPr sz="3200" b="1" spc="50" dirty="0">
                <a:solidFill>
                  <a:srgbClr val="0000FF"/>
                </a:solidFill>
                <a:latin typeface="Arial"/>
                <a:cs typeface="Arial"/>
              </a:rPr>
              <a:t> </a:t>
            </a:r>
            <a:r>
              <a:rPr sz="3200" b="1" spc="265" dirty="0">
                <a:solidFill>
                  <a:srgbClr val="0000FF"/>
                </a:solidFill>
                <a:latin typeface="Arial"/>
                <a:cs typeface="Arial"/>
              </a:rPr>
              <a:t>-</a:t>
            </a:r>
            <a:r>
              <a:rPr sz="3200" b="1" dirty="0">
                <a:solidFill>
                  <a:srgbClr val="0000FF"/>
                </a:solidFill>
                <a:latin typeface="Arial"/>
                <a:cs typeface="Arial"/>
              </a:rPr>
              <a:t>&gt;</a:t>
            </a:r>
            <a:r>
              <a:rPr sz="3200" b="1" spc="45" dirty="0">
                <a:solidFill>
                  <a:srgbClr val="0000FF"/>
                </a:solidFill>
                <a:latin typeface="Arial"/>
                <a:cs typeface="Arial"/>
              </a:rPr>
              <a:t> </a:t>
            </a:r>
            <a:r>
              <a:rPr sz="3200" b="1" spc="-25" dirty="0">
                <a:solidFill>
                  <a:srgbClr val="0000FF"/>
                </a:solidFill>
                <a:latin typeface="Arial"/>
                <a:cs typeface="Arial"/>
              </a:rPr>
              <a:t>Glu</a:t>
            </a:r>
            <a:endParaRPr sz="3200">
              <a:latin typeface="Arial"/>
              <a:cs typeface="Arial"/>
            </a:endParaRPr>
          </a:p>
          <a:p>
            <a:pPr marL="12700">
              <a:lnSpc>
                <a:spcPct val="100000"/>
              </a:lnSpc>
              <a:spcBef>
                <a:spcPts val="2890"/>
              </a:spcBef>
            </a:pPr>
            <a:r>
              <a:rPr sz="2400" dirty="0">
                <a:latin typeface="Arial"/>
                <a:cs typeface="Arial"/>
              </a:rPr>
              <a:t>2.</a:t>
            </a:r>
            <a:r>
              <a:rPr sz="2400" spc="-35" dirty="0">
                <a:latin typeface="Arial"/>
                <a:cs typeface="Arial"/>
              </a:rPr>
              <a:t> </a:t>
            </a:r>
            <a:r>
              <a:rPr sz="2400" spc="160" dirty="0">
                <a:latin typeface="Arial"/>
                <a:cs typeface="Arial"/>
              </a:rPr>
              <a:t>A</a:t>
            </a:r>
            <a:r>
              <a:rPr sz="2400" spc="5" dirty="0">
                <a:latin typeface="Arial"/>
                <a:cs typeface="Arial"/>
              </a:rPr>
              <a:t> </a:t>
            </a:r>
            <a:r>
              <a:rPr sz="2400" b="1" dirty="0">
                <a:solidFill>
                  <a:srgbClr val="3333FF"/>
                </a:solidFill>
                <a:latin typeface="Arial"/>
                <a:cs typeface="Arial"/>
              </a:rPr>
              <a:t>pretty</a:t>
            </a:r>
            <a:r>
              <a:rPr sz="2400" b="1" spc="-10" dirty="0">
                <a:solidFill>
                  <a:srgbClr val="3333FF"/>
                </a:solidFill>
                <a:latin typeface="Arial"/>
                <a:cs typeface="Arial"/>
              </a:rPr>
              <a:t> </a:t>
            </a:r>
            <a:r>
              <a:rPr sz="2400" b="1" spc="150" dirty="0">
                <a:solidFill>
                  <a:srgbClr val="3333FF"/>
                </a:solidFill>
                <a:latin typeface="Arial"/>
                <a:cs typeface="Arial"/>
              </a:rPr>
              <a:t>bad</a:t>
            </a:r>
            <a:r>
              <a:rPr sz="2400" b="1" spc="15" dirty="0">
                <a:solidFill>
                  <a:srgbClr val="3333FF"/>
                </a:solidFill>
                <a:latin typeface="Arial"/>
                <a:cs typeface="Arial"/>
              </a:rPr>
              <a:t> </a:t>
            </a:r>
            <a:r>
              <a:rPr sz="2400" b="1" spc="-10" dirty="0">
                <a:solidFill>
                  <a:srgbClr val="3333FF"/>
                </a:solidFill>
                <a:latin typeface="Arial"/>
                <a:cs typeface="Arial"/>
              </a:rPr>
              <a:t>mutation:</a:t>
            </a:r>
            <a:endParaRPr sz="2400">
              <a:latin typeface="Arial"/>
              <a:cs typeface="Arial"/>
            </a:endParaRPr>
          </a:p>
          <a:p>
            <a:pPr marL="356870" marR="5080" indent="-344805">
              <a:lnSpc>
                <a:spcPct val="100000"/>
              </a:lnSpc>
              <a:buChar char="•"/>
              <a:tabLst>
                <a:tab pos="356870" algn="l"/>
              </a:tabLst>
            </a:pPr>
            <a:r>
              <a:rPr sz="2400" dirty="0">
                <a:latin typeface="Arial"/>
                <a:cs typeface="Arial"/>
              </a:rPr>
              <a:t>E.g.</a:t>
            </a:r>
            <a:r>
              <a:rPr sz="2400" spc="5" dirty="0">
                <a:latin typeface="Arial"/>
                <a:cs typeface="Arial"/>
              </a:rPr>
              <a:t> </a:t>
            </a:r>
            <a:r>
              <a:rPr sz="2400" spc="105" dirty="0">
                <a:latin typeface="Arial"/>
                <a:cs typeface="Arial"/>
              </a:rPr>
              <a:t>Glu</a:t>
            </a:r>
            <a:r>
              <a:rPr sz="2400" spc="-60" dirty="0">
                <a:latin typeface="Arial"/>
                <a:cs typeface="Arial"/>
              </a:rPr>
              <a:t> </a:t>
            </a:r>
            <a:r>
              <a:rPr sz="2400" spc="-175" dirty="0">
                <a:latin typeface="Arial"/>
                <a:cs typeface="Arial"/>
              </a:rPr>
              <a:t>is</a:t>
            </a:r>
            <a:r>
              <a:rPr sz="2400" spc="-15" dirty="0">
                <a:latin typeface="Arial"/>
                <a:cs typeface="Arial"/>
              </a:rPr>
              <a:t> </a:t>
            </a:r>
            <a:r>
              <a:rPr sz="2400" b="1" spc="85" dirty="0">
                <a:solidFill>
                  <a:srgbClr val="3333FF"/>
                </a:solidFill>
                <a:latin typeface="Arial"/>
                <a:cs typeface="Arial"/>
              </a:rPr>
              <a:t>acidic</a:t>
            </a:r>
            <a:r>
              <a:rPr sz="2400" b="1" spc="5" dirty="0">
                <a:solidFill>
                  <a:srgbClr val="3333FF"/>
                </a:solidFill>
                <a:latin typeface="Arial"/>
                <a:cs typeface="Arial"/>
              </a:rPr>
              <a:t> </a:t>
            </a:r>
            <a:r>
              <a:rPr sz="2400" spc="235" dirty="0">
                <a:latin typeface="Arial"/>
                <a:cs typeface="Arial"/>
              </a:rPr>
              <a:t>and</a:t>
            </a:r>
            <a:r>
              <a:rPr sz="2400" dirty="0">
                <a:latin typeface="Arial"/>
                <a:cs typeface="Arial"/>
              </a:rPr>
              <a:t> </a:t>
            </a:r>
            <a:r>
              <a:rPr sz="2400" spc="45" dirty="0">
                <a:latin typeface="Arial"/>
                <a:cs typeface="Arial"/>
              </a:rPr>
              <a:t>carries</a:t>
            </a:r>
            <a:r>
              <a:rPr sz="2400" dirty="0">
                <a:latin typeface="Arial"/>
                <a:cs typeface="Arial"/>
              </a:rPr>
              <a:t> </a:t>
            </a:r>
            <a:r>
              <a:rPr sz="2400" spc="290" dirty="0">
                <a:latin typeface="Arial"/>
                <a:cs typeface="Arial"/>
              </a:rPr>
              <a:t>a</a:t>
            </a:r>
            <a:r>
              <a:rPr sz="2400" spc="10" dirty="0">
                <a:latin typeface="Arial"/>
                <a:cs typeface="Arial"/>
              </a:rPr>
              <a:t> </a:t>
            </a:r>
            <a:r>
              <a:rPr sz="2400" spc="60" dirty="0">
                <a:latin typeface="Arial"/>
                <a:cs typeface="Arial"/>
              </a:rPr>
              <a:t>strong</a:t>
            </a:r>
            <a:r>
              <a:rPr sz="2400" spc="40" dirty="0">
                <a:latin typeface="Arial"/>
                <a:cs typeface="Arial"/>
              </a:rPr>
              <a:t> </a:t>
            </a:r>
            <a:r>
              <a:rPr sz="2400" b="1" spc="45" dirty="0">
                <a:solidFill>
                  <a:srgbClr val="3333FF"/>
                </a:solidFill>
                <a:latin typeface="Arial"/>
                <a:cs typeface="Arial"/>
              </a:rPr>
              <a:t>negative </a:t>
            </a:r>
            <a:r>
              <a:rPr sz="2400" b="1" spc="60" dirty="0">
                <a:solidFill>
                  <a:srgbClr val="3333FF"/>
                </a:solidFill>
                <a:latin typeface="Arial"/>
                <a:cs typeface="Arial"/>
              </a:rPr>
              <a:t>charge</a:t>
            </a:r>
            <a:r>
              <a:rPr sz="2400" spc="60" dirty="0">
                <a:latin typeface="Arial"/>
                <a:cs typeface="Arial"/>
              </a:rPr>
              <a:t>.</a:t>
            </a:r>
            <a:endParaRPr sz="2400">
              <a:latin typeface="Arial"/>
              <a:cs typeface="Arial"/>
            </a:endParaRPr>
          </a:p>
          <a:p>
            <a:pPr marL="356870" marR="174625" indent="-344805">
              <a:lnSpc>
                <a:spcPct val="100000"/>
              </a:lnSpc>
              <a:spcBef>
                <a:spcPts val="5"/>
              </a:spcBef>
              <a:buChar char="•"/>
              <a:tabLst>
                <a:tab pos="356870" algn="l"/>
              </a:tabLst>
            </a:pPr>
            <a:r>
              <a:rPr sz="2400" dirty="0">
                <a:latin typeface="Arial"/>
                <a:cs typeface="Arial"/>
              </a:rPr>
              <a:t>It</a:t>
            </a:r>
            <a:r>
              <a:rPr sz="2400" spc="-75" dirty="0">
                <a:latin typeface="Arial"/>
                <a:cs typeface="Arial"/>
              </a:rPr>
              <a:t> </a:t>
            </a:r>
            <a:r>
              <a:rPr sz="2400" spc="-175" dirty="0">
                <a:latin typeface="Arial"/>
                <a:cs typeface="Arial"/>
              </a:rPr>
              <a:t>is</a:t>
            </a:r>
            <a:r>
              <a:rPr sz="2400" spc="-15" dirty="0">
                <a:latin typeface="Arial"/>
                <a:cs typeface="Arial"/>
              </a:rPr>
              <a:t> </a:t>
            </a:r>
            <a:r>
              <a:rPr sz="2400" spc="85" dirty="0">
                <a:latin typeface="Arial"/>
                <a:cs typeface="Arial"/>
              </a:rPr>
              <a:t>most</a:t>
            </a:r>
            <a:r>
              <a:rPr sz="2400" spc="-20" dirty="0">
                <a:latin typeface="Arial"/>
                <a:cs typeface="Arial"/>
              </a:rPr>
              <a:t> </a:t>
            </a:r>
            <a:r>
              <a:rPr sz="2400" spc="100" dirty="0">
                <a:latin typeface="Arial"/>
                <a:cs typeface="Arial"/>
              </a:rPr>
              <a:t>definitely</a:t>
            </a:r>
            <a:r>
              <a:rPr sz="2400" spc="-10" dirty="0">
                <a:latin typeface="Arial"/>
                <a:cs typeface="Arial"/>
              </a:rPr>
              <a:t> </a:t>
            </a:r>
            <a:r>
              <a:rPr sz="2400" b="1" spc="-70" dirty="0">
                <a:solidFill>
                  <a:srgbClr val="3333FF"/>
                </a:solidFill>
                <a:latin typeface="Arial"/>
                <a:cs typeface="Arial"/>
              </a:rPr>
              <a:t>NOT</a:t>
            </a:r>
            <a:r>
              <a:rPr sz="2400" b="1" spc="-10" dirty="0">
                <a:solidFill>
                  <a:srgbClr val="3333FF"/>
                </a:solidFill>
                <a:latin typeface="Arial"/>
                <a:cs typeface="Arial"/>
              </a:rPr>
              <a:t> </a:t>
            </a:r>
            <a:r>
              <a:rPr sz="2400" b="1" spc="-50" dirty="0">
                <a:solidFill>
                  <a:srgbClr val="3333FF"/>
                </a:solidFill>
                <a:latin typeface="Arial"/>
                <a:cs typeface="Arial"/>
              </a:rPr>
              <a:t>similar</a:t>
            </a:r>
            <a:r>
              <a:rPr sz="2400" b="1" spc="-25" dirty="0">
                <a:solidFill>
                  <a:srgbClr val="3333FF"/>
                </a:solidFill>
                <a:latin typeface="Arial"/>
                <a:cs typeface="Arial"/>
              </a:rPr>
              <a:t> </a:t>
            </a:r>
            <a:r>
              <a:rPr sz="2400" b="1" dirty="0">
                <a:solidFill>
                  <a:srgbClr val="3333FF"/>
                </a:solidFill>
                <a:latin typeface="Arial"/>
                <a:cs typeface="Arial"/>
              </a:rPr>
              <a:t>to</a:t>
            </a:r>
            <a:r>
              <a:rPr sz="2400" b="1" spc="25" dirty="0">
                <a:solidFill>
                  <a:srgbClr val="3333FF"/>
                </a:solidFill>
                <a:latin typeface="Arial"/>
                <a:cs typeface="Arial"/>
              </a:rPr>
              <a:t> </a:t>
            </a:r>
            <a:r>
              <a:rPr sz="2400" b="1" spc="55" dirty="0">
                <a:solidFill>
                  <a:srgbClr val="3333FF"/>
                </a:solidFill>
                <a:latin typeface="Arial"/>
                <a:cs typeface="Arial"/>
              </a:rPr>
              <a:t>Ala</a:t>
            </a:r>
            <a:r>
              <a:rPr sz="2400" b="1" dirty="0">
                <a:solidFill>
                  <a:srgbClr val="3333FF"/>
                </a:solidFill>
                <a:latin typeface="Arial"/>
                <a:cs typeface="Arial"/>
              </a:rPr>
              <a:t> </a:t>
            </a:r>
            <a:r>
              <a:rPr sz="2400" b="1" spc="204" dirty="0">
                <a:solidFill>
                  <a:srgbClr val="3333FF"/>
                </a:solidFill>
                <a:latin typeface="Arial"/>
                <a:cs typeface="Arial"/>
              </a:rPr>
              <a:t>-</a:t>
            </a:r>
            <a:r>
              <a:rPr sz="2400" b="1" dirty="0">
                <a:solidFill>
                  <a:srgbClr val="3333FF"/>
                </a:solidFill>
                <a:latin typeface="Arial"/>
                <a:cs typeface="Arial"/>
              </a:rPr>
              <a:t> </a:t>
            </a:r>
            <a:r>
              <a:rPr sz="2400" b="1" spc="55" dirty="0">
                <a:solidFill>
                  <a:srgbClr val="3333FF"/>
                </a:solidFill>
                <a:latin typeface="Arial"/>
                <a:cs typeface="Arial"/>
              </a:rPr>
              <a:t>radical replacement</a:t>
            </a:r>
            <a:r>
              <a:rPr sz="2400" spc="55" dirty="0">
                <a:solidFill>
                  <a:srgbClr val="3333FF"/>
                </a:solidFill>
                <a:latin typeface="Arial"/>
                <a:cs typeface="Arial"/>
              </a:rPr>
              <a:t>.</a:t>
            </a:r>
            <a:endParaRPr sz="2400">
              <a:latin typeface="Arial"/>
              <a:cs typeface="Arial"/>
            </a:endParaRPr>
          </a:p>
          <a:p>
            <a:pPr marL="356870" marR="623570" indent="-344805">
              <a:lnSpc>
                <a:spcPct val="100000"/>
              </a:lnSpc>
              <a:buChar char="•"/>
              <a:tabLst>
                <a:tab pos="356870" algn="l"/>
              </a:tabLst>
            </a:pPr>
            <a:r>
              <a:rPr sz="2400" spc="-180" dirty="0">
                <a:latin typeface="Arial"/>
                <a:cs typeface="Arial"/>
              </a:rPr>
              <a:t>This</a:t>
            </a:r>
            <a:r>
              <a:rPr sz="2400" spc="15" dirty="0">
                <a:latin typeface="Arial"/>
                <a:cs typeface="Arial"/>
              </a:rPr>
              <a:t> </a:t>
            </a:r>
            <a:r>
              <a:rPr sz="2400" spc="175" dirty="0">
                <a:latin typeface="Arial"/>
                <a:cs typeface="Arial"/>
              </a:rPr>
              <a:t>replacement</a:t>
            </a:r>
            <a:r>
              <a:rPr sz="2400" spc="-55" dirty="0">
                <a:latin typeface="Arial"/>
                <a:cs typeface="Arial"/>
              </a:rPr>
              <a:t> </a:t>
            </a:r>
            <a:r>
              <a:rPr sz="2400" spc="190" dirty="0">
                <a:latin typeface="Arial"/>
                <a:cs typeface="Arial"/>
              </a:rPr>
              <a:t>could</a:t>
            </a:r>
            <a:r>
              <a:rPr sz="2400" spc="-45" dirty="0">
                <a:latin typeface="Arial"/>
                <a:cs typeface="Arial"/>
              </a:rPr>
              <a:t> </a:t>
            </a:r>
            <a:r>
              <a:rPr sz="2400" dirty="0">
                <a:latin typeface="Arial"/>
                <a:cs typeface="Arial"/>
              </a:rPr>
              <a:t>seriously</a:t>
            </a:r>
            <a:r>
              <a:rPr sz="2400" spc="-25" dirty="0">
                <a:latin typeface="Arial"/>
                <a:cs typeface="Arial"/>
              </a:rPr>
              <a:t> </a:t>
            </a:r>
            <a:r>
              <a:rPr sz="2400" spc="135" dirty="0">
                <a:latin typeface="Arial"/>
                <a:cs typeface="Arial"/>
              </a:rPr>
              <a:t>cripple</a:t>
            </a:r>
            <a:r>
              <a:rPr sz="2400" spc="-55" dirty="0">
                <a:latin typeface="Arial"/>
                <a:cs typeface="Arial"/>
              </a:rPr>
              <a:t> </a:t>
            </a:r>
            <a:r>
              <a:rPr sz="2400" spc="40" dirty="0">
                <a:latin typeface="Arial"/>
                <a:cs typeface="Arial"/>
              </a:rPr>
              <a:t>or </a:t>
            </a:r>
            <a:r>
              <a:rPr sz="2400" spc="170" dirty="0">
                <a:latin typeface="Arial"/>
                <a:cs typeface="Arial"/>
              </a:rPr>
              <a:t>even</a:t>
            </a:r>
            <a:r>
              <a:rPr sz="2400" spc="15" dirty="0">
                <a:latin typeface="Arial"/>
                <a:cs typeface="Arial"/>
              </a:rPr>
              <a:t> </a:t>
            </a:r>
            <a:r>
              <a:rPr sz="2400" spc="105" dirty="0">
                <a:latin typeface="Arial"/>
                <a:cs typeface="Arial"/>
              </a:rPr>
              <a:t>totally</a:t>
            </a:r>
            <a:r>
              <a:rPr sz="2400" dirty="0">
                <a:latin typeface="Arial"/>
                <a:cs typeface="Arial"/>
              </a:rPr>
              <a:t> </a:t>
            </a:r>
            <a:r>
              <a:rPr sz="2400" spc="185" dirty="0">
                <a:latin typeface="Arial"/>
                <a:cs typeface="Arial"/>
              </a:rPr>
              <a:t>incapacitate</a:t>
            </a:r>
            <a:r>
              <a:rPr sz="2400" spc="90" dirty="0">
                <a:latin typeface="Arial"/>
                <a:cs typeface="Arial"/>
              </a:rPr>
              <a:t> </a:t>
            </a:r>
            <a:r>
              <a:rPr sz="2400" spc="145" dirty="0">
                <a:latin typeface="Arial"/>
                <a:cs typeface="Arial"/>
              </a:rPr>
              <a:t>the</a:t>
            </a:r>
            <a:r>
              <a:rPr sz="2400" spc="65" dirty="0">
                <a:latin typeface="Arial"/>
                <a:cs typeface="Arial"/>
              </a:rPr>
              <a:t> </a:t>
            </a:r>
            <a:r>
              <a:rPr sz="2400" spc="85" dirty="0">
                <a:latin typeface="Arial"/>
                <a:cs typeface="Arial"/>
              </a:rPr>
              <a:t>protein.</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4670" y="2252472"/>
            <a:ext cx="3126740" cy="2307590"/>
            <a:chOff x="384670" y="2252472"/>
            <a:chExt cx="3126740" cy="2307590"/>
          </a:xfrm>
        </p:grpSpPr>
        <p:sp>
          <p:nvSpPr>
            <p:cNvPr id="3" name="object 3"/>
            <p:cNvSpPr/>
            <p:nvPr/>
          </p:nvSpPr>
          <p:spPr>
            <a:xfrm>
              <a:off x="460870" y="2328672"/>
              <a:ext cx="2974340" cy="2155190"/>
            </a:xfrm>
            <a:custGeom>
              <a:avLst/>
              <a:gdLst/>
              <a:ahLst/>
              <a:cxnLst/>
              <a:rect l="l" t="t" r="r" b="b"/>
              <a:pathLst>
                <a:path w="2974340" h="2155190">
                  <a:moveTo>
                    <a:pt x="165239" y="1667764"/>
                  </a:moveTo>
                  <a:lnTo>
                    <a:pt x="169805" y="1722841"/>
                  </a:lnTo>
                  <a:lnTo>
                    <a:pt x="173784" y="1773172"/>
                  </a:lnTo>
                  <a:lnTo>
                    <a:pt x="179111" y="1819285"/>
                  </a:lnTo>
                  <a:lnTo>
                    <a:pt x="187723" y="1861708"/>
                  </a:lnTo>
                  <a:lnTo>
                    <a:pt x="201557" y="1900971"/>
                  </a:lnTo>
                  <a:lnTo>
                    <a:pt x="222548" y="1937601"/>
                  </a:lnTo>
                  <a:lnTo>
                    <a:pt x="252634" y="1972126"/>
                  </a:lnTo>
                  <a:lnTo>
                    <a:pt x="293750" y="2005076"/>
                  </a:lnTo>
                  <a:lnTo>
                    <a:pt x="311647" y="2032866"/>
                  </a:lnTo>
                  <a:lnTo>
                    <a:pt x="322480" y="2050170"/>
                  </a:lnTo>
                  <a:lnTo>
                    <a:pt x="328060" y="2059045"/>
                  </a:lnTo>
                  <a:lnTo>
                    <a:pt x="330198" y="2061543"/>
                  </a:lnTo>
                  <a:lnTo>
                    <a:pt x="330704" y="2059723"/>
                  </a:lnTo>
                  <a:lnTo>
                    <a:pt x="331389" y="2055637"/>
                  </a:lnTo>
                  <a:lnTo>
                    <a:pt x="334062" y="2051343"/>
                  </a:lnTo>
                  <a:lnTo>
                    <a:pt x="340534" y="2048895"/>
                  </a:lnTo>
                  <a:lnTo>
                    <a:pt x="352617" y="2050349"/>
                  </a:lnTo>
                  <a:lnTo>
                    <a:pt x="372119" y="2057760"/>
                  </a:lnTo>
                  <a:lnTo>
                    <a:pt x="400852" y="2073183"/>
                  </a:lnTo>
                  <a:lnTo>
                    <a:pt x="440626" y="2098675"/>
                  </a:lnTo>
                  <a:lnTo>
                    <a:pt x="453881" y="2109315"/>
                  </a:lnTo>
                  <a:lnTo>
                    <a:pt x="466790" y="2120741"/>
                  </a:lnTo>
                  <a:lnTo>
                    <a:pt x="480386" y="2130500"/>
                  </a:lnTo>
                  <a:lnTo>
                    <a:pt x="546642" y="2143252"/>
                  </a:lnTo>
                  <a:lnTo>
                    <a:pt x="597989" y="2147437"/>
                  </a:lnTo>
                  <a:lnTo>
                    <a:pt x="649571" y="2149947"/>
                  </a:lnTo>
                  <a:lnTo>
                    <a:pt x="701213" y="2152030"/>
                  </a:lnTo>
                  <a:lnTo>
                    <a:pt x="752741" y="2154935"/>
                  </a:lnTo>
                  <a:lnTo>
                    <a:pt x="801214" y="2145684"/>
                  </a:lnTo>
                  <a:lnTo>
                    <a:pt x="849204" y="2136999"/>
                  </a:lnTo>
                  <a:lnTo>
                    <a:pt x="896583" y="2127912"/>
                  </a:lnTo>
                  <a:lnTo>
                    <a:pt x="943225" y="2117455"/>
                  </a:lnTo>
                  <a:lnTo>
                    <a:pt x="989005" y="2104658"/>
                  </a:lnTo>
                  <a:lnTo>
                    <a:pt x="1033794" y="2088552"/>
                  </a:lnTo>
                  <a:lnTo>
                    <a:pt x="1077468" y="2068169"/>
                  </a:lnTo>
                  <a:lnTo>
                    <a:pt x="1119898" y="2042540"/>
                  </a:lnTo>
                  <a:lnTo>
                    <a:pt x="1156649" y="1986327"/>
                  </a:lnTo>
                  <a:lnTo>
                    <a:pt x="1193304" y="1930019"/>
                  </a:lnTo>
                  <a:lnTo>
                    <a:pt x="1220006" y="1861677"/>
                  </a:lnTo>
                  <a:lnTo>
                    <a:pt x="1230134" y="1817623"/>
                  </a:lnTo>
                  <a:lnTo>
                    <a:pt x="1224120" y="1767614"/>
                  </a:lnTo>
                  <a:lnTo>
                    <a:pt x="1217107" y="1715367"/>
                  </a:lnTo>
                  <a:lnTo>
                    <a:pt x="1205747" y="1663767"/>
                  </a:lnTo>
                  <a:lnTo>
                    <a:pt x="1186694" y="1615696"/>
                  </a:lnTo>
                  <a:lnTo>
                    <a:pt x="1156601" y="1574038"/>
                  </a:lnTo>
                  <a:lnTo>
                    <a:pt x="1126940" y="1549222"/>
                  </a:lnTo>
                  <a:lnTo>
                    <a:pt x="1090262" y="1527478"/>
                  </a:lnTo>
                  <a:lnTo>
                    <a:pt x="1047413" y="1508614"/>
                  </a:lnTo>
                  <a:lnTo>
                    <a:pt x="999237" y="1492439"/>
                  </a:lnTo>
                  <a:lnTo>
                    <a:pt x="946579" y="1478760"/>
                  </a:lnTo>
                  <a:lnTo>
                    <a:pt x="890283" y="1467386"/>
                  </a:lnTo>
                  <a:lnTo>
                    <a:pt x="831193" y="1458124"/>
                  </a:lnTo>
                  <a:lnTo>
                    <a:pt x="770154" y="1450783"/>
                  </a:lnTo>
                  <a:lnTo>
                    <a:pt x="708012" y="1445172"/>
                  </a:lnTo>
                  <a:lnTo>
                    <a:pt x="645609" y="1441097"/>
                  </a:lnTo>
                  <a:lnTo>
                    <a:pt x="583792" y="1438368"/>
                  </a:lnTo>
                  <a:lnTo>
                    <a:pt x="523404" y="1436792"/>
                  </a:lnTo>
                  <a:lnTo>
                    <a:pt x="465290" y="1436177"/>
                  </a:lnTo>
                  <a:lnTo>
                    <a:pt x="410295" y="1436332"/>
                  </a:lnTo>
                  <a:lnTo>
                    <a:pt x="359262" y="1437064"/>
                  </a:lnTo>
                  <a:lnTo>
                    <a:pt x="313038" y="1438183"/>
                  </a:lnTo>
                  <a:lnTo>
                    <a:pt x="272466" y="1439495"/>
                  </a:lnTo>
                  <a:lnTo>
                    <a:pt x="211656" y="1441934"/>
                  </a:lnTo>
                  <a:lnTo>
                    <a:pt x="193108" y="1442677"/>
                  </a:lnTo>
                  <a:lnTo>
                    <a:pt x="135172" y="1412686"/>
                  </a:lnTo>
                  <a:lnTo>
                    <a:pt x="95470" y="1387109"/>
                  </a:lnTo>
                  <a:lnTo>
                    <a:pt x="63110" y="1356604"/>
                  </a:lnTo>
                  <a:lnTo>
                    <a:pt x="36715" y="1311655"/>
                  </a:lnTo>
                  <a:lnTo>
                    <a:pt x="12390" y="1241885"/>
                  </a:lnTo>
                  <a:lnTo>
                    <a:pt x="0" y="1199261"/>
                  </a:lnTo>
                  <a:lnTo>
                    <a:pt x="2335" y="1159633"/>
                  </a:lnTo>
                  <a:lnTo>
                    <a:pt x="3848" y="1115045"/>
                  </a:lnTo>
                  <a:lnTo>
                    <a:pt x="5111" y="1066756"/>
                  </a:lnTo>
                  <a:lnTo>
                    <a:pt x="6698" y="1016023"/>
                  </a:lnTo>
                  <a:lnTo>
                    <a:pt x="9180" y="964104"/>
                  </a:lnTo>
                  <a:lnTo>
                    <a:pt x="13131" y="912258"/>
                  </a:lnTo>
                  <a:lnTo>
                    <a:pt x="19124" y="861742"/>
                  </a:lnTo>
                  <a:lnTo>
                    <a:pt x="27731" y="813814"/>
                  </a:lnTo>
                  <a:lnTo>
                    <a:pt x="39525" y="769734"/>
                  </a:lnTo>
                  <a:lnTo>
                    <a:pt x="55079" y="730757"/>
                  </a:lnTo>
                  <a:lnTo>
                    <a:pt x="84540" y="685964"/>
                  </a:lnTo>
                  <a:lnTo>
                    <a:pt x="119820" y="654960"/>
                  </a:lnTo>
                  <a:lnTo>
                    <a:pt x="160565" y="633246"/>
                  </a:lnTo>
                  <a:lnTo>
                    <a:pt x="206421" y="616323"/>
                  </a:lnTo>
                  <a:lnTo>
                    <a:pt x="257035" y="599693"/>
                  </a:lnTo>
                  <a:lnTo>
                    <a:pt x="301438" y="582662"/>
                  </a:lnTo>
                  <a:lnTo>
                    <a:pt x="341482" y="564022"/>
                  </a:lnTo>
                  <a:lnTo>
                    <a:pt x="380609" y="544454"/>
                  </a:lnTo>
                  <a:lnTo>
                    <a:pt x="422262" y="524637"/>
                  </a:lnTo>
                  <a:lnTo>
                    <a:pt x="477314" y="502486"/>
                  </a:lnTo>
                  <a:lnTo>
                    <a:pt x="523671" y="489223"/>
                  </a:lnTo>
                  <a:lnTo>
                    <a:pt x="568205" y="481422"/>
                  </a:lnTo>
                  <a:lnTo>
                    <a:pt x="617789" y="475657"/>
                  </a:lnTo>
                  <a:lnTo>
                    <a:pt x="679297" y="468502"/>
                  </a:lnTo>
                  <a:lnTo>
                    <a:pt x="739848" y="472832"/>
                  </a:lnTo>
                  <a:lnTo>
                    <a:pt x="793700" y="477007"/>
                  </a:lnTo>
                  <a:lnTo>
                    <a:pt x="842481" y="481522"/>
                  </a:lnTo>
                  <a:lnTo>
                    <a:pt x="887821" y="486871"/>
                  </a:lnTo>
                  <a:lnTo>
                    <a:pt x="931347" y="493549"/>
                  </a:lnTo>
                  <a:lnTo>
                    <a:pt x="974689" y="502049"/>
                  </a:lnTo>
                  <a:lnTo>
                    <a:pt x="1019475" y="512867"/>
                  </a:lnTo>
                  <a:lnTo>
                    <a:pt x="1067336" y="526497"/>
                  </a:lnTo>
                  <a:lnTo>
                    <a:pt x="1119898" y="543432"/>
                  </a:lnTo>
                  <a:lnTo>
                    <a:pt x="1161082" y="571329"/>
                  </a:lnTo>
                  <a:lnTo>
                    <a:pt x="1175016" y="580898"/>
                  </a:lnTo>
                  <a:lnTo>
                    <a:pt x="1219122" y="605559"/>
                  </a:lnTo>
                  <a:lnTo>
                    <a:pt x="1267501" y="630574"/>
                  </a:lnTo>
                  <a:lnTo>
                    <a:pt x="1317690" y="654498"/>
                  </a:lnTo>
                  <a:lnTo>
                    <a:pt x="1367227" y="675885"/>
                  </a:lnTo>
                  <a:lnTo>
                    <a:pt x="1413649" y="693292"/>
                  </a:lnTo>
                  <a:lnTo>
                    <a:pt x="1435142" y="726643"/>
                  </a:lnTo>
                  <a:lnTo>
                    <a:pt x="1455968" y="761317"/>
                  </a:lnTo>
                  <a:lnTo>
                    <a:pt x="1505470" y="768223"/>
                  </a:lnTo>
                  <a:lnTo>
                    <a:pt x="1532152" y="810781"/>
                  </a:lnTo>
                  <a:lnTo>
                    <a:pt x="1542173" y="824483"/>
                  </a:lnTo>
                  <a:lnTo>
                    <a:pt x="1554893" y="835445"/>
                  </a:lnTo>
                  <a:lnTo>
                    <a:pt x="1568780" y="844645"/>
                  </a:lnTo>
                  <a:lnTo>
                    <a:pt x="1583143" y="853130"/>
                  </a:lnTo>
                  <a:lnTo>
                    <a:pt x="1597291" y="861949"/>
                  </a:lnTo>
                  <a:lnTo>
                    <a:pt x="1605937" y="876383"/>
                  </a:lnTo>
                  <a:lnTo>
                    <a:pt x="1614262" y="891031"/>
                  </a:lnTo>
                  <a:lnTo>
                    <a:pt x="1623277" y="905204"/>
                  </a:lnTo>
                  <a:lnTo>
                    <a:pt x="1633994" y="918210"/>
                  </a:lnTo>
                  <a:lnTo>
                    <a:pt x="1647232" y="928457"/>
                  </a:lnTo>
                  <a:lnTo>
                    <a:pt x="1661982" y="936466"/>
                  </a:lnTo>
                  <a:lnTo>
                    <a:pt x="1676517" y="944713"/>
                  </a:lnTo>
                  <a:lnTo>
                    <a:pt x="1722952" y="996695"/>
                  </a:lnTo>
                  <a:lnTo>
                    <a:pt x="1757081" y="1045132"/>
                  </a:lnTo>
                  <a:lnTo>
                    <a:pt x="1763356" y="1063069"/>
                  </a:lnTo>
                  <a:lnTo>
                    <a:pt x="1762379" y="1065964"/>
                  </a:lnTo>
                  <a:lnTo>
                    <a:pt x="1762036" y="1067671"/>
                  </a:lnTo>
                  <a:lnTo>
                    <a:pt x="1764857" y="1070336"/>
                  </a:lnTo>
                  <a:lnTo>
                    <a:pt x="1773376" y="1076104"/>
                  </a:lnTo>
                  <a:lnTo>
                    <a:pt x="1790125" y="1087122"/>
                  </a:lnTo>
                  <a:lnTo>
                    <a:pt x="1817636" y="1105535"/>
                  </a:lnTo>
                  <a:lnTo>
                    <a:pt x="1833877" y="1147613"/>
                  </a:lnTo>
                  <a:lnTo>
                    <a:pt x="1855896" y="1192891"/>
                  </a:lnTo>
                  <a:lnTo>
                    <a:pt x="1882754" y="1239952"/>
                  </a:lnTo>
                  <a:lnTo>
                    <a:pt x="1913514" y="1287377"/>
                  </a:lnTo>
                  <a:lnTo>
                    <a:pt x="1947235" y="1333747"/>
                  </a:lnTo>
                  <a:lnTo>
                    <a:pt x="1982981" y="1377644"/>
                  </a:lnTo>
                  <a:lnTo>
                    <a:pt x="2019811" y="1417649"/>
                  </a:lnTo>
                  <a:lnTo>
                    <a:pt x="2056788" y="1452344"/>
                  </a:lnTo>
                  <a:lnTo>
                    <a:pt x="2092972" y="1480311"/>
                  </a:lnTo>
                  <a:lnTo>
                    <a:pt x="2114465" y="1513662"/>
                  </a:lnTo>
                  <a:lnTo>
                    <a:pt x="2135291" y="1548336"/>
                  </a:lnTo>
                  <a:lnTo>
                    <a:pt x="2184793" y="1555241"/>
                  </a:lnTo>
                  <a:lnTo>
                    <a:pt x="2210939" y="1598336"/>
                  </a:lnTo>
                  <a:lnTo>
                    <a:pt x="2221496" y="1611502"/>
                  </a:lnTo>
                  <a:lnTo>
                    <a:pt x="2263256" y="1645914"/>
                  </a:lnTo>
                  <a:lnTo>
                    <a:pt x="2304421" y="1674056"/>
                  </a:lnTo>
                  <a:lnTo>
                    <a:pt x="2345554" y="1697158"/>
                  </a:lnTo>
                  <a:lnTo>
                    <a:pt x="2387215" y="1716452"/>
                  </a:lnTo>
                  <a:lnTo>
                    <a:pt x="2429966" y="1733168"/>
                  </a:lnTo>
                  <a:lnTo>
                    <a:pt x="2474367" y="1748537"/>
                  </a:lnTo>
                  <a:lnTo>
                    <a:pt x="2520980" y="1763791"/>
                  </a:lnTo>
                  <a:lnTo>
                    <a:pt x="2570365" y="1780158"/>
                  </a:lnTo>
                  <a:lnTo>
                    <a:pt x="2618080" y="1776777"/>
                  </a:lnTo>
                  <a:lnTo>
                    <a:pt x="2665812" y="1773743"/>
                  </a:lnTo>
                  <a:lnTo>
                    <a:pt x="2713551" y="1770521"/>
                  </a:lnTo>
                  <a:lnTo>
                    <a:pt x="2761284" y="1766573"/>
                  </a:lnTo>
                  <a:lnTo>
                    <a:pt x="2808998" y="1761363"/>
                  </a:lnTo>
                  <a:lnTo>
                    <a:pt x="2846160" y="1749440"/>
                  </a:lnTo>
                  <a:lnTo>
                    <a:pt x="2899671" y="1693545"/>
                  </a:lnTo>
                  <a:lnTo>
                    <a:pt x="2918257" y="1654388"/>
                  </a:lnTo>
                  <a:lnTo>
                    <a:pt x="2932888" y="1610969"/>
                  </a:lnTo>
                  <a:lnTo>
                    <a:pt x="2944681" y="1565698"/>
                  </a:lnTo>
                  <a:lnTo>
                    <a:pt x="2954756" y="1520981"/>
                  </a:lnTo>
                  <a:lnTo>
                    <a:pt x="2964232" y="1479228"/>
                  </a:lnTo>
                  <a:lnTo>
                    <a:pt x="2974225" y="1442846"/>
                  </a:lnTo>
                  <a:lnTo>
                    <a:pt x="2972288" y="1391264"/>
                  </a:lnTo>
                  <a:lnTo>
                    <a:pt x="2970848" y="1339607"/>
                  </a:lnTo>
                  <a:lnTo>
                    <a:pt x="2969604" y="1287921"/>
                  </a:lnTo>
                  <a:lnTo>
                    <a:pt x="2968256" y="1236249"/>
                  </a:lnTo>
                  <a:lnTo>
                    <a:pt x="2966504" y="1184637"/>
                  </a:lnTo>
                  <a:lnTo>
                    <a:pt x="2964045" y="1133129"/>
                  </a:lnTo>
                  <a:lnTo>
                    <a:pt x="2960581" y="1081770"/>
                  </a:lnTo>
                  <a:lnTo>
                    <a:pt x="2955810" y="1030604"/>
                  </a:lnTo>
                  <a:lnTo>
                    <a:pt x="2940745" y="973931"/>
                  </a:lnTo>
                  <a:lnTo>
                    <a:pt x="2929539" y="946130"/>
                  </a:lnTo>
                  <a:lnTo>
                    <a:pt x="2919107" y="918210"/>
                  </a:lnTo>
                  <a:lnTo>
                    <a:pt x="2901684" y="867337"/>
                  </a:lnTo>
                  <a:lnTo>
                    <a:pt x="2882777" y="817952"/>
                  </a:lnTo>
                  <a:lnTo>
                    <a:pt x="2862268" y="769958"/>
                  </a:lnTo>
                  <a:lnTo>
                    <a:pt x="2840037" y="723263"/>
                  </a:lnTo>
                  <a:lnTo>
                    <a:pt x="2815965" y="677772"/>
                  </a:lnTo>
                  <a:lnTo>
                    <a:pt x="2789934" y="633391"/>
                  </a:lnTo>
                  <a:lnTo>
                    <a:pt x="2761824" y="590026"/>
                  </a:lnTo>
                  <a:lnTo>
                    <a:pt x="2731515" y="547583"/>
                  </a:lnTo>
                  <a:lnTo>
                    <a:pt x="2698889" y="505967"/>
                  </a:lnTo>
                  <a:lnTo>
                    <a:pt x="2666038" y="462479"/>
                  </a:lnTo>
                  <a:lnTo>
                    <a:pt x="2634412" y="418386"/>
                  </a:lnTo>
                  <a:lnTo>
                    <a:pt x="2600847" y="377293"/>
                  </a:lnTo>
                  <a:lnTo>
                    <a:pt x="2562180" y="342802"/>
                  </a:lnTo>
                  <a:lnTo>
                    <a:pt x="2515247" y="318515"/>
                  </a:lnTo>
                  <a:lnTo>
                    <a:pt x="2506941" y="303619"/>
                  </a:lnTo>
                  <a:lnTo>
                    <a:pt x="2478544" y="262381"/>
                  </a:lnTo>
                  <a:lnTo>
                    <a:pt x="2411044" y="235648"/>
                  </a:lnTo>
                  <a:lnTo>
                    <a:pt x="2368308" y="224916"/>
                  </a:lnTo>
                  <a:lnTo>
                    <a:pt x="2333250" y="180466"/>
                  </a:lnTo>
                  <a:lnTo>
                    <a:pt x="2299039" y="154548"/>
                  </a:lnTo>
                  <a:lnTo>
                    <a:pt x="2262165" y="139603"/>
                  </a:lnTo>
                  <a:lnTo>
                    <a:pt x="2219115" y="128071"/>
                  </a:lnTo>
                  <a:lnTo>
                    <a:pt x="2166378" y="112394"/>
                  </a:lnTo>
                  <a:lnTo>
                    <a:pt x="2116411" y="95631"/>
                  </a:lnTo>
                  <a:lnTo>
                    <a:pt x="2066467" y="79206"/>
                  </a:lnTo>
                  <a:lnTo>
                    <a:pt x="2016460" y="63337"/>
                  </a:lnTo>
                  <a:lnTo>
                    <a:pt x="1966306" y="48244"/>
                  </a:lnTo>
                  <a:lnTo>
                    <a:pt x="1915919" y="34144"/>
                  </a:lnTo>
                  <a:lnTo>
                    <a:pt x="1865216" y="21258"/>
                  </a:lnTo>
                  <a:lnTo>
                    <a:pt x="1814110" y="9804"/>
                  </a:lnTo>
                  <a:lnTo>
                    <a:pt x="1762518" y="0"/>
                  </a:lnTo>
                  <a:lnTo>
                    <a:pt x="1711511" y="1953"/>
                  </a:lnTo>
                  <a:lnTo>
                    <a:pt x="1660511" y="3725"/>
                  </a:lnTo>
                  <a:lnTo>
                    <a:pt x="1609516" y="5409"/>
                  </a:lnTo>
                  <a:lnTo>
                    <a:pt x="1558524" y="7095"/>
                  </a:lnTo>
                  <a:lnTo>
                    <a:pt x="1507534" y="8877"/>
                  </a:lnTo>
                  <a:lnTo>
                    <a:pt x="1456542" y="10846"/>
                  </a:lnTo>
                  <a:lnTo>
                    <a:pt x="1405548" y="13094"/>
                  </a:lnTo>
                  <a:lnTo>
                    <a:pt x="1354548" y="15713"/>
                  </a:lnTo>
                  <a:lnTo>
                    <a:pt x="1303540" y="18795"/>
                  </a:lnTo>
                  <a:lnTo>
                    <a:pt x="1257797" y="23969"/>
                  </a:lnTo>
                  <a:lnTo>
                    <a:pt x="1211578" y="32510"/>
                  </a:lnTo>
                  <a:lnTo>
                    <a:pt x="1165101" y="43667"/>
                  </a:lnTo>
                  <a:lnTo>
                    <a:pt x="1118581" y="56689"/>
                  </a:lnTo>
                  <a:lnTo>
                    <a:pt x="1072233" y="70825"/>
                  </a:lnTo>
                  <a:lnTo>
                    <a:pt x="1026273" y="85322"/>
                  </a:lnTo>
                  <a:lnTo>
                    <a:pt x="980918" y="99429"/>
                  </a:lnTo>
                  <a:lnTo>
                    <a:pt x="936383" y="112394"/>
                  </a:lnTo>
                  <a:lnTo>
                    <a:pt x="882987" y="128201"/>
                  </a:lnTo>
                  <a:lnTo>
                    <a:pt x="833364" y="144884"/>
                  </a:lnTo>
                  <a:lnTo>
                    <a:pt x="786487" y="163043"/>
                  </a:lnTo>
                  <a:lnTo>
                    <a:pt x="741327" y="183275"/>
                  </a:lnTo>
                  <a:lnTo>
                    <a:pt x="696856" y="206176"/>
                  </a:lnTo>
                  <a:lnTo>
                    <a:pt x="652045" y="232346"/>
                  </a:lnTo>
                  <a:lnTo>
                    <a:pt x="605866" y="262381"/>
                  </a:lnTo>
                  <a:lnTo>
                    <a:pt x="564552" y="290439"/>
                  </a:lnTo>
                  <a:lnTo>
                    <a:pt x="550786" y="299847"/>
                  </a:lnTo>
                  <a:lnTo>
                    <a:pt x="534432" y="310951"/>
                  </a:lnTo>
                  <a:lnTo>
                    <a:pt x="501730" y="333208"/>
                  </a:lnTo>
                  <a:lnTo>
                    <a:pt x="478724" y="366347"/>
                  </a:lnTo>
                  <a:lnTo>
                    <a:pt x="469719" y="380549"/>
                  </a:lnTo>
                  <a:lnTo>
                    <a:pt x="458990" y="393573"/>
                  </a:lnTo>
                  <a:lnTo>
                    <a:pt x="445392" y="403588"/>
                  </a:lnTo>
                  <a:lnTo>
                    <a:pt x="430074" y="411305"/>
                  </a:lnTo>
                  <a:lnTo>
                    <a:pt x="415444" y="419522"/>
                  </a:lnTo>
                  <a:lnTo>
                    <a:pt x="403910" y="431038"/>
                  </a:lnTo>
                  <a:lnTo>
                    <a:pt x="391112" y="457529"/>
                  </a:lnTo>
                  <a:lnTo>
                    <a:pt x="382333" y="485806"/>
                  </a:lnTo>
                  <a:lnTo>
                    <a:pt x="375164" y="514798"/>
                  </a:lnTo>
                  <a:lnTo>
                    <a:pt x="367195" y="543432"/>
                  </a:lnTo>
                  <a:lnTo>
                    <a:pt x="350839" y="593528"/>
                  </a:lnTo>
                  <a:lnTo>
                    <a:pt x="348636" y="614332"/>
                  </a:lnTo>
                  <a:lnTo>
                    <a:pt x="347830" y="643971"/>
                  </a:lnTo>
                  <a:lnTo>
                    <a:pt x="347074" y="685586"/>
                  </a:lnTo>
                  <a:lnTo>
                    <a:pt x="347030" y="736155"/>
                  </a:lnTo>
                  <a:lnTo>
                    <a:pt x="348359" y="792653"/>
                  </a:lnTo>
                  <a:lnTo>
                    <a:pt x="351725" y="852059"/>
                  </a:lnTo>
                  <a:lnTo>
                    <a:pt x="357789" y="911347"/>
                  </a:lnTo>
                  <a:lnTo>
                    <a:pt x="367212" y="967495"/>
                  </a:lnTo>
                  <a:lnTo>
                    <a:pt x="380657" y="1017480"/>
                  </a:lnTo>
                  <a:lnTo>
                    <a:pt x="398787" y="1058278"/>
                  </a:lnTo>
                  <a:lnTo>
                    <a:pt x="434658" y="1093640"/>
                  </a:lnTo>
                  <a:lnTo>
                    <a:pt x="463574" y="1100189"/>
                  </a:lnTo>
                  <a:lnTo>
                    <a:pt x="477342" y="1105535"/>
                  </a:lnTo>
                  <a:lnTo>
                    <a:pt x="528404" y="1134967"/>
                  </a:lnTo>
                  <a:lnTo>
                    <a:pt x="558125" y="1154302"/>
                  </a:lnTo>
                  <a:lnTo>
                    <a:pt x="579585" y="1172686"/>
                  </a:lnTo>
                  <a:lnTo>
                    <a:pt x="605866" y="1199261"/>
                  </a:lnTo>
                </a:path>
              </a:pathLst>
            </a:custGeom>
            <a:ln w="152400">
              <a:solidFill>
                <a:srgbClr val="000000"/>
              </a:solidFill>
            </a:ln>
          </p:spPr>
          <p:txBody>
            <a:bodyPr wrap="square" lIns="0" tIns="0" rIns="0" bIns="0" rtlCol="0"/>
            <a:lstStyle/>
            <a:p>
              <a:endParaRPr/>
            </a:p>
          </p:txBody>
        </p:sp>
        <p:sp>
          <p:nvSpPr>
            <p:cNvPr id="4" name="object 4"/>
            <p:cNvSpPr/>
            <p:nvPr/>
          </p:nvSpPr>
          <p:spPr>
            <a:xfrm>
              <a:off x="2179320" y="2342007"/>
              <a:ext cx="610235" cy="199390"/>
            </a:xfrm>
            <a:custGeom>
              <a:avLst/>
              <a:gdLst/>
              <a:ahLst/>
              <a:cxnLst/>
              <a:rect l="l" t="t" r="r" b="b"/>
              <a:pathLst>
                <a:path w="610235" h="199389">
                  <a:moveTo>
                    <a:pt x="0" y="0"/>
                  </a:moveTo>
                  <a:lnTo>
                    <a:pt x="46463" y="8792"/>
                  </a:lnTo>
                  <a:lnTo>
                    <a:pt x="93536" y="15887"/>
                  </a:lnTo>
                  <a:lnTo>
                    <a:pt x="141049" y="21972"/>
                  </a:lnTo>
                  <a:lnTo>
                    <a:pt x="188831" y="27737"/>
                  </a:lnTo>
                  <a:lnTo>
                    <a:pt x="236711" y="33870"/>
                  </a:lnTo>
                  <a:lnTo>
                    <a:pt x="284520" y="41060"/>
                  </a:lnTo>
                  <a:lnTo>
                    <a:pt x="332085" y="49995"/>
                  </a:lnTo>
                  <a:lnTo>
                    <a:pt x="379238" y="61365"/>
                  </a:lnTo>
                  <a:lnTo>
                    <a:pt x="425806" y="75857"/>
                  </a:lnTo>
                  <a:lnTo>
                    <a:pt x="471620" y="94162"/>
                  </a:lnTo>
                  <a:lnTo>
                    <a:pt x="516509" y="116966"/>
                  </a:lnTo>
                  <a:lnTo>
                    <a:pt x="548745" y="159452"/>
                  </a:lnTo>
                  <a:lnTo>
                    <a:pt x="563133" y="178053"/>
                  </a:lnTo>
                  <a:lnTo>
                    <a:pt x="577641" y="186654"/>
                  </a:lnTo>
                  <a:lnTo>
                    <a:pt x="610235" y="199135"/>
                  </a:lnTo>
                </a:path>
              </a:pathLst>
            </a:custGeom>
            <a:ln w="146049">
              <a:solidFill>
                <a:srgbClr val="FF0000"/>
              </a:solidFill>
            </a:ln>
          </p:spPr>
          <p:txBody>
            <a:bodyPr wrap="square" lIns="0" tIns="0" rIns="0" bIns="0" rtlCol="0"/>
            <a:lstStyle/>
            <a:p>
              <a:endParaRPr/>
            </a:p>
          </p:txBody>
        </p:sp>
      </p:grpSp>
      <p:sp>
        <p:nvSpPr>
          <p:cNvPr id="5" name="object 5"/>
          <p:cNvSpPr txBox="1"/>
          <p:nvPr/>
        </p:nvSpPr>
        <p:spPr>
          <a:xfrm>
            <a:off x="2149601" y="1996566"/>
            <a:ext cx="462915" cy="299720"/>
          </a:xfrm>
          <a:prstGeom prst="rect">
            <a:avLst/>
          </a:prstGeom>
        </p:spPr>
        <p:txBody>
          <a:bodyPr vert="horz" wrap="square" lIns="0" tIns="12700" rIns="0" bIns="0" rtlCol="0">
            <a:spAutoFit/>
          </a:bodyPr>
          <a:lstStyle/>
          <a:p>
            <a:pPr marL="12700">
              <a:lnSpc>
                <a:spcPct val="100000"/>
              </a:lnSpc>
              <a:spcBef>
                <a:spcPts val="100"/>
              </a:spcBef>
            </a:pPr>
            <a:r>
              <a:rPr sz="1800" b="1" spc="-75" dirty="0">
                <a:latin typeface="Arial"/>
                <a:cs typeface="Arial"/>
              </a:rPr>
              <a:t>ALA</a:t>
            </a:r>
            <a:endParaRPr sz="1800">
              <a:latin typeface="Arial"/>
              <a:cs typeface="Arial"/>
            </a:endParaRPr>
          </a:p>
        </p:txBody>
      </p:sp>
      <p:sp>
        <p:nvSpPr>
          <p:cNvPr id="6" name="object 6"/>
          <p:cNvSpPr txBox="1"/>
          <p:nvPr/>
        </p:nvSpPr>
        <p:spPr>
          <a:xfrm>
            <a:off x="3794886" y="2817621"/>
            <a:ext cx="1754505" cy="757555"/>
          </a:xfrm>
          <a:prstGeom prst="rect">
            <a:avLst/>
          </a:prstGeom>
        </p:spPr>
        <p:txBody>
          <a:bodyPr vert="horz" wrap="square" lIns="0" tIns="12700" rIns="0" bIns="0" rtlCol="0">
            <a:spAutoFit/>
          </a:bodyPr>
          <a:lstStyle/>
          <a:p>
            <a:pPr marL="97790" marR="5080" indent="-85725">
              <a:lnSpc>
                <a:spcPct val="100000"/>
              </a:lnSpc>
              <a:spcBef>
                <a:spcPts val="100"/>
              </a:spcBef>
            </a:pPr>
            <a:r>
              <a:rPr sz="2400" b="1" spc="105" dirty="0">
                <a:latin typeface="Arial"/>
                <a:cs typeface="Arial"/>
              </a:rPr>
              <a:t>GCA</a:t>
            </a:r>
            <a:r>
              <a:rPr sz="2400" b="1" spc="105" dirty="0">
                <a:latin typeface="Apple SD Gothic Neo"/>
                <a:cs typeface="Apple SD Gothic Neo"/>
              </a:rPr>
              <a:t>⇒</a:t>
            </a:r>
            <a:r>
              <a:rPr sz="2400" b="1" spc="105" dirty="0">
                <a:latin typeface="Arial"/>
                <a:cs typeface="Arial"/>
              </a:rPr>
              <a:t>GAA </a:t>
            </a:r>
            <a:r>
              <a:rPr sz="2400" b="1" spc="-10" dirty="0">
                <a:latin typeface="Arial"/>
                <a:cs typeface="Arial"/>
              </a:rPr>
              <a:t>ALA</a:t>
            </a:r>
            <a:r>
              <a:rPr sz="2400" b="1" spc="-10" dirty="0">
                <a:latin typeface="Apple SD Gothic Neo"/>
                <a:cs typeface="Apple SD Gothic Neo"/>
              </a:rPr>
              <a:t>⇒</a:t>
            </a:r>
            <a:r>
              <a:rPr sz="2400" b="1" spc="-10" dirty="0">
                <a:latin typeface="Arial"/>
                <a:cs typeface="Arial"/>
              </a:rPr>
              <a:t>GLU</a:t>
            </a:r>
            <a:endParaRPr sz="2400">
              <a:latin typeface="Arial"/>
              <a:cs typeface="Arial"/>
            </a:endParaRPr>
          </a:p>
        </p:txBody>
      </p:sp>
      <p:grpSp>
        <p:nvGrpSpPr>
          <p:cNvPr id="7" name="object 7"/>
          <p:cNvGrpSpPr/>
          <p:nvPr/>
        </p:nvGrpSpPr>
        <p:grpSpPr>
          <a:xfrm>
            <a:off x="5739510" y="2073888"/>
            <a:ext cx="2861945" cy="2647950"/>
            <a:chOff x="5739510" y="2073888"/>
            <a:chExt cx="2861945" cy="2647950"/>
          </a:xfrm>
        </p:grpSpPr>
        <p:sp>
          <p:nvSpPr>
            <p:cNvPr id="8" name="object 8"/>
            <p:cNvSpPr/>
            <p:nvPr/>
          </p:nvSpPr>
          <p:spPr>
            <a:xfrm>
              <a:off x="5812535" y="2146913"/>
              <a:ext cx="2715895" cy="2501900"/>
            </a:xfrm>
            <a:custGeom>
              <a:avLst/>
              <a:gdLst/>
              <a:ahLst/>
              <a:cxnLst/>
              <a:rect l="l" t="t" r="r" b="b"/>
              <a:pathLst>
                <a:path w="2715895" h="2501900">
                  <a:moveTo>
                    <a:pt x="1357884" y="251481"/>
                  </a:moveTo>
                  <a:lnTo>
                    <a:pt x="1310156" y="233425"/>
                  </a:lnTo>
                  <a:lnTo>
                    <a:pt x="1262387" y="215836"/>
                  </a:lnTo>
                  <a:lnTo>
                    <a:pt x="1214535" y="198713"/>
                  </a:lnTo>
                  <a:lnTo>
                    <a:pt x="1166558" y="182059"/>
                  </a:lnTo>
                  <a:lnTo>
                    <a:pt x="1118414" y="165876"/>
                  </a:lnTo>
                  <a:lnTo>
                    <a:pt x="1070062" y="150165"/>
                  </a:lnTo>
                  <a:lnTo>
                    <a:pt x="1021460" y="134926"/>
                  </a:lnTo>
                  <a:lnTo>
                    <a:pt x="972565" y="120163"/>
                  </a:lnTo>
                  <a:lnTo>
                    <a:pt x="944538" y="107890"/>
                  </a:lnTo>
                  <a:lnTo>
                    <a:pt x="891198" y="74818"/>
                  </a:lnTo>
                  <a:lnTo>
                    <a:pt x="807938" y="55538"/>
                  </a:lnTo>
                  <a:lnTo>
                    <a:pt x="752824" y="51281"/>
                  </a:lnTo>
                  <a:lnTo>
                    <a:pt x="697472" y="48668"/>
                  </a:lnTo>
                  <a:lnTo>
                    <a:pt x="642238" y="45233"/>
                  </a:lnTo>
                  <a:lnTo>
                    <a:pt x="603721" y="31874"/>
                  </a:lnTo>
                  <a:lnTo>
                    <a:pt x="573238" y="21170"/>
                  </a:lnTo>
                  <a:lnTo>
                    <a:pt x="549238" y="12908"/>
                  </a:lnTo>
                  <a:lnTo>
                    <a:pt x="530168" y="6873"/>
                  </a:lnTo>
                  <a:lnTo>
                    <a:pt x="514476" y="2853"/>
                  </a:lnTo>
                  <a:lnTo>
                    <a:pt x="500610" y="633"/>
                  </a:lnTo>
                  <a:lnTo>
                    <a:pt x="487017" y="0"/>
                  </a:lnTo>
                  <a:lnTo>
                    <a:pt x="472144" y="740"/>
                  </a:lnTo>
                  <a:lnTo>
                    <a:pt x="454439" y="2640"/>
                  </a:lnTo>
                  <a:lnTo>
                    <a:pt x="432350" y="5487"/>
                  </a:lnTo>
                  <a:lnTo>
                    <a:pt x="404324" y="9066"/>
                  </a:lnTo>
                  <a:lnTo>
                    <a:pt x="368809" y="13164"/>
                  </a:lnTo>
                  <a:lnTo>
                    <a:pt x="324251" y="17567"/>
                  </a:lnTo>
                  <a:lnTo>
                    <a:pt x="269100" y="22063"/>
                  </a:lnTo>
                  <a:lnTo>
                    <a:pt x="201802" y="26437"/>
                  </a:lnTo>
                  <a:lnTo>
                    <a:pt x="188245" y="36148"/>
                  </a:lnTo>
                  <a:lnTo>
                    <a:pt x="146812" y="63902"/>
                  </a:lnTo>
                  <a:lnTo>
                    <a:pt x="117871" y="71442"/>
                  </a:lnTo>
                  <a:lnTo>
                    <a:pt x="103574" y="75207"/>
                  </a:lnTo>
                  <a:lnTo>
                    <a:pt x="53846" y="126483"/>
                  </a:lnTo>
                  <a:lnTo>
                    <a:pt x="30749" y="164756"/>
                  </a:lnTo>
                  <a:lnTo>
                    <a:pt x="15202" y="204195"/>
                  </a:lnTo>
                  <a:lnTo>
                    <a:pt x="0" y="251481"/>
                  </a:lnTo>
                  <a:lnTo>
                    <a:pt x="4232" y="307698"/>
                  </a:lnTo>
                  <a:lnTo>
                    <a:pt x="8239" y="363939"/>
                  </a:lnTo>
                  <a:lnTo>
                    <a:pt x="12698" y="420181"/>
                  </a:lnTo>
                  <a:lnTo>
                    <a:pt x="18287" y="476398"/>
                  </a:lnTo>
                  <a:lnTo>
                    <a:pt x="26379" y="521720"/>
                  </a:lnTo>
                  <a:lnTo>
                    <a:pt x="39671" y="567664"/>
                  </a:lnTo>
                  <a:lnTo>
                    <a:pt x="58261" y="612351"/>
                  </a:lnTo>
                  <a:lnTo>
                    <a:pt x="82248" y="653906"/>
                  </a:lnTo>
                  <a:lnTo>
                    <a:pt x="111732" y="690452"/>
                  </a:lnTo>
                  <a:lnTo>
                    <a:pt x="146812" y="720111"/>
                  </a:lnTo>
                  <a:lnTo>
                    <a:pt x="183592" y="740661"/>
                  </a:lnTo>
                  <a:lnTo>
                    <a:pt x="227504" y="759544"/>
                  </a:lnTo>
                  <a:lnTo>
                    <a:pt x="272345" y="777475"/>
                  </a:lnTo>
                  <a:lnTo>
                    <a:pt x="311912" y="795168"/>
                  </a:lnTo>
                  <a:lnTo>
                    <a:pt x="326024" y="804022"/>
                  </a:lnTo>
                  <a:lnTo>
                    <a:pt x="339470" y="814377"/>
                  </a:lnTo>
                  <a:lnTo>
                    <a:pt x="352917" y="824493"/>
                  </a:lnTo>
                  <a:lnTo>
                    <a:pt x="367029" y="832633"/>
                  </a:lnTo>
                  <a:lnTo>
                    <a:pt x="394700" y="842184"/>
                  </a:lnTo>
                  <a:lnTo>
                    <a:pt x="423418" y="849032"/>
                  </a:lnTo>
                  <a:lnTo>
                    <a:pt x="451469" y="857047"/>
                  </a:lnTo>
                  <a:lnTo>
                    <a:pt x="477138" y="870098"/>
                  </a:lnTo>
                  <a:lnTo>
                    <a:pt x="509434" y="893301"/>
                  </a:lnTo>
                  <a:lnTo>
                    <a:pt x="529383" y="906658"/>
                  </a:lnTo>
                  <a:lnTo>
                    <a:pt x="587248" y="926359"/>
                  </a:lnTo>
                  <a:lnTo>
                    <a:pt x="630795" y="937999"/>
                  </a:lnTo>
                  <a:lnTo>
                    <a:pt x="678926" y="950235"/>
                  </a:lnTo>
                  <a:lnTo>
                    <a:pt x="717889" y="959899"/>
                  </a:lnTo>
                  <a:lnTo>
                    <a:pt x="733933" y="963824"/>
                  </a:lnTo>
                  <a:lnTo>
                    <a:pt x="786790" y="960535"/>
                  </a:lnTo>
                  <a:lnTo>
                    <a:pt x="839269" y="956344"/>
                  </a:lnTo>
                  <a:lnTo>
                    <a:pt x="891421" y="951656"/>
                  </a:lnTo>
                  <a:lnTo>
                    <a:pt x="943296" y="946880"/>
                  </a:lnTo>
                  <a:lnTo>
                    <a:pt x="994944" y="942422"/>
                  </a:lnTo>
                  <a:lnTo>
                    <a:pt x="1046415" y="938690"/>
                  </a:lnTo>
                  <a:lnTo>
                    <a:pt x="1097761" y="936090"/>
                  </a:lnTo>
                  <a:lnTo>
                    <a:pt x="1149031" y="935029"/>
                  </a:lnTo>
                  <a:lnTo>
                    <a:pt x="1200276" y="935915"/>
                  </a:lnTo>
                  <a:lnTo>
                    <a:pt x="1251547" y="939155"/>
                  </a:lnTo>
                  <a:lnTo>
                    <a:pt x="1302892" y="945155"/>
                  </a:lnTo>
                  <a:lnTo>
                    <a:pt x="1348728" y="959893"/>
                  </a:lnTo>
                  <a:lnTo>
                    <a:pt x="1394587" y="973238"/>
                  </a:lnTo>
                  <a:lnTo>
                    <a:pt x="1440445" y="986606"/>
                  </a:lnTo>
                  <a:lnTo>
                    <a:pt x="1486281" y="1001416"/>
                  </a:lnTo>
                  <a:lnTo>
                    <a:pt x="1516660" y="1048674"/>
                  </a:lnTo>
                  <a:lnTo>
                    <a:pt x="1535331" y="1078584"/>
                  </a:lnTo>
                  <a:lnTo>
                    <a:pt x="1546916" y="1096921"/>
                  </a:lnTo>
                  <a:lnTo>
                    <a:pt x="1556035" y="1109463"/>
                  </a:lnTo>
                  <a:lnTo>
                    <a:pt x="1567309" y="1121984"/>
                  </a:lnTo>
                  <a:lnTo>
                    <a:pt x="1585358" y="1140262"/>
                  </a:lnTo>
                  <a:lnTo>
                    <a:pt x="1614805" y="1170072"/>
                  </a:lnTo>
                  <a:lnTo>
                    <a:pt x="1630698" y="1217032"/>
                  </a:lnTo>
                  <a:lnTo>
                    <a:pt x="1647298" y="1263266"/>
                  </a:lnTo>
                  <a:lnTo>
                    <a:pt x="1663890" y="1309296"/>
                  </a:lnTo>
                  <a:lnTo>
                    <a:pt x="1679763" y="1355642"/>
                  </a:lnTo>
                  <a:lnTo>
                    <a:pt x="1694203" y="1402829"/>
                  </a:lnTo>
                  <a:lnTo>
                    <a:pt x="1706498" y="1451377"/>
                  </a:lnTo>
                  <a:lnTo>
                    <a:pt x="1715179" y="1497534"/>
                  </a:lnTo>
                  <a:lnTo>
                    <a:pt x="1722828" y="1547681"/>
                  </a:lnTo>
                  <a:lnTo>
                    <a:pt x="1730050" y="1600517"/>
                  </a:lnTo>
                  <a:lnTo>
                    <a:pt x="1737451" y="1654746"/>
                  </a:lnTo>
                  <a:lnTo>
                    <a:pt x="1745636" y="1709069"/>
                  </a:lnTo>
                  <a:lnTo>
                    <a:pt x="1755210" y="1762188"/>
                  </a:lnTo>
                  <a:lnTo>
                    <a:pt x="1766779" y="1812805"/>
                  </a:lnTo>
                  <a:lnTo>
                    <a:pt x="1780947" y="1859621"/>
                  </a:lnTo>
                  <a:lnTo>
                    <a:pt x="1798319" y="1901338"/>
                  </a:lnTo>
                  <a:lnTo>
                    <a:pt x="1833165" y="1958504"/>
                  </a:lnTo>
                  <a:lnTo>
                    <a:pt x="1852666" y="1986045"/>
                  </a:lnTo>
                  <a:lnTo>
                    <a:pt x="1871725" y="2013860"/>
                  </a:lnTo>
                  <a:lnTo>
                    <a:pt x="1894056" y="2037855"/>
                  </a:lnTo>
                  <a:lnTo>
                    <a:pt x="1922160" y="2055992"/>
                  </a:lnTo>
                  <a:lnTo>
                    <a:pt x="1952575" y="2071796"/>
                  </a:lnTo>
                  <a:lnTo>
                    <a:pt x="1981835" y="2088790"/>
                  </a:lnTo>
                  <a:lnTo>
                    <a:pt x="2027185" y="2118123"/>
                  </a:lnTo>
                  <a:lnTo>
                    <a:pt x="2073957" y="2144764"/>
                  </a:lnTo>
                  <a:lnTo>
                    <a:pt x="2122154" y="2168498"/>
                  </a:lnTo>
                  <a:lnTo>
                    <a:pt x="2171779" y="2189110"/>
                  </a:lnTo>
                  <a:lnTo>
                    <a:pt x="2222838" y="2206385"/>
                  </a:lnTo>
                  <a:lnTo>
                    <a:pt x="2275332" y="2220108"/>
                  </a:lnTo>
                  <a:lnTo>
                    <a:pt x="2329830" y="2231748"/>
                  </a:lnTo>
                  <a:lnTo>
                    <a:pt x="2390044" y="2243984"/>
                  </a:lnTo>
                  <a:lnTo>
                    <a:pt x="2438780" y="2253648"/>
                  </a:lnTo>
                  <a:lnTo>
                    <a:pt x="2458846" y="2257573"/>
                  </a:lnTo>
                  <a:lnTo>
                    <a:pt x="2520104" y="2250718"/>
                  </a:lnTo>
                  <a:lnTo>
                    <a:pt x="2558337" y="2247539"/>
                  </a:lnTo>
                  <a:lnTo>
                    <a:pt x="2608719" y="2221192"/>
                  </a:lnTo>
                  <a:lnTo>
                    <a:pt x="2642362" y="2182516"/>
                  </a:lnTo>
                  <a:lnTo>
                    <a:pt x="2671812" y="2141064"/>
                  </a:lnTo>
                  <a:lnTo>
                    <a:pt x="2691497" y="2093423"/>
                  </a:lnTo>
                  <a:lnTo>
                    <a:pt x="2703369" y="2056484"/>
                  </a:lnTo>
                  <a:lnTo>
                    <a:pt x="2715767" y="2013860"/>
                  </a:lnTo>
                  <a:lnTo>
                    <a:pt x="2712804" y="1967910"/>
                  </a:lnTo>
                  <a:lnTo>
                    <a:pt x="2709840" y="1920337"/>
                  </a:lnTo>
                  <a:lnTo>
                    <a:pt x="2706620" y="1871493"/>
                  </a:lnTo>
                  <a:lnTo>
                    <a:pt x="2702889" y="1821728"/>
                  </a:lnTo>
                  <a:lnTo>
                    <a:pt x="2698392" y="1771393"/>
                  </a:lnTo>
                  <a:lnTo>
                    <a:pt x="2692876" y="1720839"/>
                  </a:lnTo>
                  <a:lnTo>
                    <a:pt x="2686084" y="1670418"/>
                  </a:lnTo>
                  <a:lnTo>
                    <a:pt x="2677762" y="1620480"/>
                  </a:lnTo>
                  <a:lnTo>
                    <a:pt x="2667654" y="1571376"/>
                  </a:lnTo>
                  <a:lnTo>
                    <a:pt x="2655507" y="1523458"/>
                  </a:lnTo>
                  <a:lnTo>
                    <a:pt x="2641065" y="1477076"/>
                  </a:lnTo>
                  <a:lnTo>
                    <a:pt x="2624073" y="1432581"/>
                  </a:lnTo>
                  <a:lnTo>
                    <a:pt x="2576782" y="1362318"/>
                  </a:lnTo>
                  <a:lnTo>
                    <a:pt x="2547796" y="1322960"/>
                  </a:lnTo>
                  <a:lnTo>
                    <a:pt x="2532253" y="1301390"/>
                  </a:lnTo>
                  <a:lnTo>
                    <a:pt x="2505665" y="1258326"/>
                  </a:lnTo>
                  <a:lnTo>
                    <a:pt x="2481010" y="1211940"/>
                  </a:lnTo>
                  <a:lnTo>
                    <a:pt x="2456561" y="1164516"/>
                  </a:lnTo>
                  <a:lnTo>
                    <a:pt x="2430587" y="1118341"/>
                  </a:lnTo>
                  <a:lnTo>
                    <a:pt x="2401360" y="1075700"/>
                  </a:lnTo>
                  <a:lnTo>
                    <a:pt x="2367153" y="1038881"/>
                  </a:lnTo>
                  <a:lnTo>
                    <a:pt x="2340322" y="1018920"/>
                  </a:lnTo>
                  <a:lnTo>
                    <a:pt x="2311193" y="1001876"/>
                  </a:lnTo>
                  <a:lnTo>
                    <a:pt x="2282517" y="984571"/>
                  </a:lnTo>
                  <a:lnTo>
                    <a:pt x="2257043" y="963824"/>
                  </a:lnTo>
                  <a:lnTo>
                    <a:pt x="2220106" y="928534"/>
                  </a:lnTo>
                  <a:lnTo>
                    <a:pt x="2181634" y="895837"/>
                  </a:lnTo>
                  <a:lnTo>
                    <a:pt x="2141934" y="865002"/>
                  </a:lnTo>
                  <a:lnTo>
                    <a:pt x="2101313" y="835300"/>
                  </a:lnTo>
                  <a:lnTo>
                    <a:pt x="2060079" y="806000"/>
                  </a:lnTo>
                  <a:lnTo>
                    <a:pt x="2018538" y="776372"/>
                  </a:lnTo>
                  <a:lnTo>
                    <a:pt x="1978506" y="746902"/>
                  </a:lnTo>
                  <a:lnTo>
                    <a:pt x="1938799" y="717910"/>
                  </a:lnTo>
                  <a:lnTo>
                    <a:pt x="1898839" y="690184"/>
                  </a:lnTo>
                  <a:lnTo>
                    <a:pt x="1858048" y="664513"/>
                  </a:lnTo>
                  <a:lnTo>
                    <a:pt x="1815848" y="641685"/>
                  </a:lnTo>
                  <a:lnTo>
                    <a:pt x="1771663" y="622490"/>
                  </a:lnTo>
                  <a:lnTo>
                    <a:pt x="1724914" y="607716"/>
                  </a:lnTo>
                  <a:lnTo>
                    <a:pt x="1678785" y="581946"/>
                  </a:lnTo>
                  <a:lnTo>
                    <a:pt x="1631471" y="559359"/>
                  </a:lnTo>
                  <a:lnTo>
                    <a:pt x="1583273" y="539031"/>
                  </a:lnTo>
                  <a:lnTo>
                    <a:pt x="1534493" y="520038"/>
                  </a:lnTo>
                  <a:lnTo>
                    <a:pt x="1485433" y="501456"/>
                  </a:lnTo>
                  <a:lnTo>
                    <a:pt x="1436395" y="482361"/>
                  </a:lnTo>
                  <a:lnTo>
                    <a:pt x="1387682" y="461828"/>
                  </a:lnTo>
                  <a:lnTo>
                    <a:pt x="1339595" y="438933"/>
                  </a:lnTo>
                  <a:lnTo>
                    <a:pt x="1288199" y="440666"/>
                  </a:lnTo>
                  <a:lnTo>
                    <a:pt x="1236803" y="442191"/>
                  </a:lnTo>
                  <a:lnTo>
                    <a:pt x="1185408" y="443597"/>
                  </a:lnTo>
                  <a:lnTo>
                    <a:pt x="1134016" y="444974"/>
                  </a:lnTo>
                  <a:lnTo>
                    <a:pt x="1082627" y="446410"/>
                  </a:lnTo>
                  <a:lnTo>
                    <a:pt x="1031242" y="447995"/>
                  </a:lnTo>
                  <a:lnTo>
                    <a:pt x="979861" y="449817"/>
                  </a:lnTo>
                  <a:lnTo>
                    <a:pt x="928485" y="451966"/>
                  </a:lnTo>
                  <a:lnTo>
                    <a:pt x="877116" y="454531"/>
                  </a:lnTo>
                  <a:lnTo>
                    <a:pt x="825754" y="457602"/>
                  </a:lnTo>
                  <a:lnTo>
                    <a:pt x="753279" y="490989"/>
                  </a:lnTo>
                  <a:lnTo>
                    <a:pt x="709215" y="521896"/>
                  </a:lnTo>
                  <a:lnTo>
                    <a:pt x="664548" y="555194"/>
                  </a:lnTo>
                  <a:lnTo>
                    <a:pt x="622739" y="585572"/>
                  </a:lnTo>
                  <a:lnTo>
                    <a:pt x="587248" y="607716"/>
                  </a:lnTo>
                  <a:lnTo>
                    <a:pt x="558207" y="652573"/>
                  </a:lnTo>
                  <a:lnTo>
                    <a:pt x="536340" y="697705"/>
                  </a:lnTo>
                  <a:lnTo>
                    <a:pt x="521331" y="742969"/>
                  </a:lnTo>
                  <a:lnTo>
                    <a:pt x="512858" y="788221"/>
                  </a:lnTo>
                  <a:lnTo>
                    <a:pt x="510606" y="833317"/>
                  </a:lnTo>
                  <a:lnTo>
                    <a:pt x="514254" y="878115"/>
                  </a:lnTo>
                  <a:lnTo>
                    <a:pt x="523485" y="922471"/>
                  </a:lnTo>
                  <a:lnTo>
                    <a:pt x="537981" y="966242"/>
                  </a:lnTo>
                  <a:lnTo>
                    <a:pt x="557422" y="1009284"/>
                  </a:lnTo>
                  <a:lnTo>
                    <a:pt x="581491" y="1051454"/>
                  </a:lnTo>
                  <a:lnTo>
                    <a:pt x="609870" y="1092610"/>
                  </a:lnTo>
                  <a:lnTo>
                    <a:pt x="642238" y="1132607"/>
                  </a:lnTo>
                  <a:lnTo>
                    <a:pt x="677223" y="1170932"/>
                  </a:lnTo>
                  <a:lnTo>
                    <a:pt x="713699" y="1207570"/>
                  </a:lnTo>
                  <a:lnTo>
                    <a:pt x="751465" y="1242749"/>
                  </a:lnTo>
                  <a:lnTo>
                    <a:pt x="790322" y="1276693"/>
                  </a:lnTo>
                  <a:lnTo>
                    <a:pt x="830068" y="1309629"/>
                  </a:lnTo>
                  <a:lnTo>
                    <a:pt x="870506" y="1341782"/>
                  </a:lnTo>
                  <a:lnTo>
                    <a:pt x="911433" y="1373377"/>
                  </a:lnTo>
                  <a:lnTo>
                    <a:pt x="952650" y="1404642"/>
                  </a:lnTo>
                  <a:lnTo>
                    <a:pt x="993957" y="1435801"/>
                  </a:lnTo>
                  <a:lnTo>
                    <a:pt x="1035153" y="1467080"/>
                  </a:lnTo>
                  <a:lnTo>
                    <a:pt x="1076040" y="1498706"/>
                  </a:lnTo>
                  <a:lnTo>
                    <a:pt x="1116415" y="1530904"/>
                  </a:lnTo>
                  <a:lnTo>
                    <a:pt x="1156081" y="1563899"/>
                  </a:lnTo>
                  <a:lnTo>
                    <a:pt x="1192160" y="1594856"/>
                  </a:lnTo>
                  <a:lnTo>
                    <a:pt x="1230385" y="1628843"/>
                  </a:lnTo>
                  <a:lnTo>
                    <a:pt x="1268412" y="1665546"/>
                  </a:lnTo>
                  <a:lnTo>
                    <a:pt x="1303899" y="1704653"/>
                  </a:lnTo>
                  <a:lnTo>
                    <a:pt x="1334504" y="1745847"/>
                  </a:lnTo>
                  <a:lnTo>
                    <a:pt x="1357884" y="1788816"/>
                  </a:lnTo>
                  <a:lnTo>
                    <a:pt x="1377143" y="1836739"/>
                  </a:lnTo>
                  <a:lnTo>
                    <a:pt x="1393694" y="1885612"/>
                  </a:lnTo>
                  <a:lnTo>
                    <a:pt x="1407826" y="1935311"/>
                  </a:lnTo>
                  <a:lnTo>
                    <a:pt x="1419828" y="1985714"/>
                  </a:lnTo>
                  <a:lnTo>
                    <a:pt x="1429988" y="2036696"/>
                  </a:lnTo>
                  <a:lnTo>
                    <a:pt x="1438597" y="2088135"/>
                  </a:lnTo>
                  <a:lnTo>
                    <a:pt x="1445942" y="2139907"/>
                  </a:lnTo>
                  <a:lnTo>
                    <a:pt x="1452314" y="2191889"/>
                  </a:lnTo>
                  <a:lnTo>
                    <a:pt x="1458001" y="2243958"/>
                  </a:lnTo>
                  <a:lnTo>
                    <a:pt x="1463292" y="2295990"/>
                  </a:lnTo>
                  <a:lnTo>
                    <a:pt x="1468476" y="2347862"/>
                  </a:lnTo>
                  <a:lnTo>
                    <a:pt x="1473843" y="2399451"/>
                  </a:lnTo>
                  <a:lnTo>
                    <a:pt x="1479681" y="2450633"/>
                  </a:lnTo>
                  <a:lnTo>
                    <a:pt x="1486281" y="2501286"/>
                  </a:lnTo>
                  <a:lnTo>
                    <a:pt x="1509236" y="2496777"/>
                  </a:lnTo>
                  <a:lnTo>
                    <a:pt x="1532191" y="2492364"/>
                  </a:lnTo>
                  <a:lnTo>
                    <a:pt x="1578102" y="2482490"/>
                  </a:lnTo>
                  <a:lnTo>
                    <a:pt x="1623949" y="2471298"/>
                  </a:lnTo>
                  <a:lnTo>
                    <a:pt x="1643467" y="2466041"/>
                  </a:lnTo>
                  <a:lnTo>
                    <a:pt x="1651508" y="2463821"/>
                  </a:lnTo>
                </a:path>
              </a:pathLst>
            </a:custGeom>
            <a:ln w="146050">
              <a:solidFill>
                <a:srgbClr val="000000"/>
              </a:solidFill>
            </a:ln>
          </p:spPr>
          <p:txBody>
            <a:bodyPr wrap="square" lIns="0" tIns="0" rIns="0" bIns="0" rtlCol="0"/>
            <a:lstStyle/>
            <a:p>
              <a:endParaRPr/>
            </a:p>
          </p:txBody>
        </p:sp>
        <p:sp>
          <p:nvSpPr>
            <p:cNvPr id="9" name="object 9"/>
            <p:cNvSpPr/>
            <p:nvPr/>
          </p:nvSpPr>
          <p:spPr>
            <a:xfrm>
              <a:off x="6848982" y="3092704"/>
              <a:ext cx="596265" cy="163195"/>
            </a:xfrm>
            <a:custGeom>
              <a:avLst/>
              <a:gdLst/>
              <a:ahLst/>
              <a:cxnLst/>
              <a:rect l="l" t="t" r="r" b="b"/>
              <a:pathLst>
                <a:path w="596265" h="163195">
                  <a:moveTo>
                    <a:pt x="0" y="0"/>
                  </a:moveTo>
                  <a:lnTo>
                    <a:pt x="49439" y="6674"/>
                  </a:lnTo>
                  <a:lnTo>
                    <a:pt x="99432" y="11378"/>
                  </a:lnTo>
                  <a:lnTo>
                    <a:pt x="149825" y="15021"/>
                  </a:lnTo>
                  <a:lnTo>
                    <a:pt x="200462" y="18513"/>
                  </a:lnTo>
                  <a:lnTo>
                    <a:pt x="251190" y="22764"/>
                  </a:lnTo>
                  <a:lnTo>
                    <a:pt x="301852" y="28684"/>
                  </a:lnTo>
                  <a:lnTo>
                    <a:pt x="352295" y="37183"/>
                  </a:lnTo>
                  <a:lnTo>
                    <a:pt x="402364" y="49170"/>
                  </a:lnTo>
                  <a:lnTo>
                    <a:pt x="451904" y="65555"/>
                  </a:lnTo>
                  <a:lnTo>
                    <a:pt x="500761" y="87249"/>
                  </a:lnTo>
                  <a:lnTo>
                    <a:pt x="534447" y="127293"/>
                  </a:lnTo>
                  <a:lnTo>
                    <a:pt x="549465" y="144811"/>
                  </a:lnTo>
                  <a:lnTo>
                    <a:pt x="563911" y="152471"/>
                  </a:lnTo>
                  <a:lnTo>
                    <a:pt x="595884" y="162941"/>
                  </a:lnTo>
                </a:path>
              </a:pathLst>
            </a:custGeom>
            <a:ln w="146050">
              <a:solidFill>
                <a:srgbClr val="FF0000"/>
              </a:solidFill>
            </a:ln>
          </p:spPr>
          <p:txBody>
            <a:bodyPr wrap="square" lIns="0" tIns="0" rIns="0" bIns="0" rtlCol="0"/>
            <a:lstStyle/>
            <a:p>
              <a:endParaRPr/>
            </a:p>
          </p:txBody>
        </p:sp>
      </p:grpSp>
      <p:sp>
        <p:nvSpPr>
          <p:cNvPr id="10" name="object 10"/>
          <p:cNvSpPr txBox="1"/>
          <p:nvPr/>
        </p:nvSpPr>
        <p:spPr>
          <a:xfrm>
            <a:off x="6934327" y="2795396"/>
            <a:ext cx="464820" cy="299720"/>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Arial"/>
                <a:cs typeface="Arial"/>
              </a:rPr>
              <a:t>GLU</a:t>
            </a:r>
            <a:endParaRPr sz="1800">
              <a:latin typeface="Arial"/>
              <a:cs typeface="Arial"/>
            </a:endParaRPr>
          </a:p>
        </p:txBody>
      </p:sp>
      <p:sp>
        <p:nvSpPr>
          <p:cNvPr id="11" name="object 11"/>
          <p:cNvSpPr txBox="1"/>
          <p:nvPr/>
        </p:nvSpPr>
        <p:spPr>
          <a:xfrm>
            <a:off x="7472933" y="1551813"/>
            <a:ext cx="1217295" cy="574675"/>
          </a:xfrm>
          <a:prstGeom prst="rect">
            <a:avLst/>
          </a:prstGeom>
        </p:spPr>
        <p:txBody>
          <a:bodyPr vert="horz" wrap="square" lIns="0" tIns="12700" rIns="0" bIns="0" rtlCol="0">
            <a:spAutoFit/>
          </a:bodyPr>
          <a:lstStyle/>
          <a:p>
            <a:pPr marL="12700">
              <a:lnSpc>
                <a:spcPct val="100000"/>
              </a:lnSpc>
              <a:spcBef>
                <a:spcPts val="100"/>
              </a:spcBef>
            </a:pPr>
            <a:r>
              <a:rPr sz="1800" spc="75" dirty="0">
                <a:latin typeface="Arial"/>
                <a:cs typeface="Arial"/>
              </a:rPr>
              <a:t>Negatively</a:t>
            </a:r>
            <a:endParaRPr sz="1800">
              <a:latin typeface="Arial"/>
              <a:cs typeface="Arial"/>
            </a:endParaRPr>
          </a:p>
          <a:p>
            <a:pPr marL="12700">
              <a:lnSpc>
                <a:spcPct val="100000"/>
              </a:lnSpc>
            </a:pPr>
            <a:r>
              <a:rPr sz="1800" spc="145" dirty="0">
                <a:latin typeface="Arial"/>
                <a:cs typeface="Arial"/>
              </a:rPr>
              <a:t>charged</a:t>
            </a:r>
            <a:endParaRPr sz="1800">
              <a:latin typeface="Arial"/>
              <a:cs typeface="Arial"/>
            </a:endParaRPr>
          </a:p>
        </p:txBody>
      </p:sp>
      <p:pic>
        <p:nvPicPr>
          <p:cNvPr id="12" name="object 12"/>
          <p:cNvPicPr/>
          <p:nvPr/>
        </p:nvPicPr>
        <p:blipFill>
          <a:blip r:embed="rId2" cstate="print"/>
          <a:stretch>
            <a:fillRect/>
          </a:stretch>
        </p:blipFill>
        <p:spPr>
          <a:xfrm>
            <a:off x="7080504" y="2051291"/>
            <a:ext cx="951750" cy="933462"/>
          </a:xfrm>
          <a:prstGeom prst="rect">
            <a:avLst/>
          </a:prstGeom>
        </p:spPr>
      </p:pic>
      <p:sp>
        <p:nvSpPr>
          <p:cNvPr id="13" name="object 13"/>
          <p:cNvSpPr txBox="1">
            <a:spLocks noGrp="1"/>
          </p:cNvSpPr>
          <p:nvPr>
            <p:ph type="title"/>
          </p:nvPr>
        </p:nvSpPr>
        <p:spPr>
          <a:prstGeom prst="rect">
            <a:avLst/>
          </a:prstGeom>
        </p:spPr>
        <p:txBody>
          <a:bodyPr vert="horz" wrap="square" lIns="0" tIns="542746" rIns="0" bIns="0" rtlCol="0">
            <a:spAutoFit/>
          </a:bodyPr>
          <a:lstStyle/>
          <a:p>
            <a:pPr marL="2375535">
              <a:lnSpc>
                <a:spcPct val="100000"/>
              </a:lnSpc>
              <a:spcBef>
                <a:spcPts val="100"/>
              </a:spcBef>
            </a:pPr>
            <a:r>
              <a:rPr dirty="0"/>
              <a:t>RADICAL</a:t>
            </a:r>
            <a:r>
              <a:rPr spc="-65" dirty="0"/>
              <a:t> </a:t>
            </a:r>
            <a:r>
              <a:rPr spc="-10" dirty="0"/>
              <a:t>REPLACEMENT</a:t>
            </a:r>
          </a:p>
        </p:txBody>
      </p:sp>
      <p:grpSp>
        <p:nvGrpSpPr>
          <p:cNvPr id="14" name="object 14"/>
          <p:cNvGrpSpPr/>
          <p:nvPr/>
        </p:nvGrpSpPr>
        <p:grpSpPr>
          <a:xfrm>
            <a:off x="3688079" y="3456432"/>
            <a:ext cx="2402840" cy="598170"/>
            <a:chOff x="3688079" y="3456432"/>
            <a:chExt cx="2402840" cy="598170"/>
          </a:xfrm>
        </p:grpSpPr>
        <p:pic>
          <p:nvPicPr>
            <p:cNvPr id="15" name="object 15"/>
            <p:cNvPicPr/>
            <p:nvPr/>
          </p:nvPicPr>
          <p:blipFill>
            <a:blip r:embed="rId3" cstate="print"/>
            <a:stretch>
              <a:fillRect/>
            </a:stretch>
          </p:blipFill>
          <p:spPr>
            <a:xfrm>
              <a:off x="3688079" y="3456432"/>
              <a:ext cx="2402586" cy="598170"/>
            </a:xfrm>
            <a:prstGeom prst="rect">
              <a:avLst/>
            </a:prstGeom>
          </p:spPr>
        </p:pic>
        <p:sp>
          <p:nvSpPr>
            <p:cNvPr id="16" name="object 16"/>
            <p:cNvSpPr/>
            <p:nvPr/>
          </p:nvSpPr>
          <p:spPr>
            <a:xfrm>
              <a:off x="3735323" y="3606984"/>
              <a:ext cx="2058035" cy="257175"/>
            </a:xfrm>
            <a:custGeom>
              <a:avLst/>
              <a:gdLst/>
              <a:ahLst/>
              <a:cxnLst/>
              <a:rect l="l" t="t" r="r" b="b"/>
              <a:pathLst>
                <a:path w="2058035" h="257175">
                  <a:moveTo>
                    <a:pt x="1944143" y="128339"/>
                  </a:moveTo>
                  <a:lnTo>
                    <a:pt x="1814956" y="203650"/>
                  </a:lnTo>
                  <a:lnTo>
                    <a:pt x="1806509" y="211226"/>
                  </a:lnTo>
                  <a:lnTo>
                    <a:pt x="1801764" y="221112"/>
                  </a:lnTo>
                  <a:lnTo>
                    <a:pt x="1801044" y="232046"/>
                  </a:lnTo>
                  <a:lnTo>
                    <a:pt x="1804670" y="242766"/>
                  </a:lnTo>
                  <a:lnTo>
                    <a:pt x="1812246" y="251213"/>
                  </a:lnTo>
                  <a:lnTo>
                    <a:pt x="1822132" y="255958"/>
                  </a:lnTo>
                  <a:lnTo>
                    <a:pt x="1833066" y="256678"/>
                  </a:lnTo>
                  <a:lnTo>
                    <a:pt x="1843786" y="253053"/>
                  </a:lnTo>
                  <a:lnTo>
                    <a:pt x="2008553" y="156914"/>
                  </a:lnTo>
                  <a:lnTo>
                    <a:pt x="2000885" y="156914"/>
                  </a:lnTo>
                  <a:lnTo>
                    <a:pt x="2000885" y="152977"/>
                  </a:lnTo>
                  <a:lnTo>
                    <a:pt x="1986406" y="152977"/>
                  </a:lnTo>
                  <a:lnTo>
                    <a:pt x="1944143" y="128339"/>
                  </a:lnTo>
                  <a:close/>
                </a:path>
                <a:path w="2058035" h="257175">
                  <a:moveTo>
                    <a:pt x="1895126" y="99764"/>
                  </a:moveTo>
                  <a:lnTo>
                    <a:pt x="0" y="99764"/>
                  </a:lnTo>
                  <a:lnTo>
                    <a:pt x="0" y="156914"/>
                  </a:lnTo>
                  <a:lnTo>
                    <a:pt x="1895126" y="156914"/>
                  </a:lnTo>
                  <a:lnTo>
                    <a:pt x="1944143" y="128339"/>
                  </a:lnTo>
                  <a:lnTo>
                    <a:pt x="1895126" y="99764"/>
                  </a:lnTo>
                  <a:close/>
                </a:path>
                <a:path w="2058035" h="257175">
                  <a:moveTo>
                    <a:pt x="2008553" y="99764"/>
                  </a:moveTo>
                  <a:lnTo>
                    <a:pt x="2000885" y="99764"/>
                  </a:lnTo>
                  <a:lnTo>
                    <a:pt x="2000885" y="156914"/>
                  </a:lnTo>
                  <a:lnTo>
                    <a:pt x="2008553" y="156914"/>
                  </a:lnTo>
                  <a:lnTo>
                    <a:pt x="2057527" y="128339"/>
                  </a:lnTo>
                  <a:lnTo>
                    <a:pt x="2008553" y="99764"/>
                  </a:lnTo>
                  <a:close/>
                </a:path>
                <a:path w="2058035" h="257175">
                  <a:moveTo>
                    <a:pt x="1986406" y="103701"/>
                  </a:moveTo>
                  <a:lnTo>
                    <a:pt x="1944143" y="128339"/>
                  </a:lnTo>
                  <a:lnTo>
                    <a:pt x="1986406" y="152977"/>
                  </a:lnTo>
                  <a:lnTo>
                    <a:pt x="1986406" y="103701"/>
                  </a:lnTo>
                  <a:close/>
                </a:path>
                <a:path w="2058035" h="257175">
                  <a:moveTo>
                    <a:pt x="2000885" y="103701"/>
                  </a:moveTo>
                  <a:lnTo>
                    <a:pt x="1986406" y="103701"/>
                  </a:lnTo>
                  <a:lnTo>
                    <a:pt x="1986406" y="152977"/>
                  </a:lnTo>
                  <a:lnTo>
                    <a:pt x="2000885" y="152977"/>
                  </a:lnTo>
                  <a:lnTo>
                    <a:pt x="2000885" y="103701"/>
                  </a:lnTo>
                  <a:close/>
                </a:path>
                <a:path w="2058035" h="257175">
                  <a:moveTo>
                    <a:pt x="1833066" y="0"/>
                  </a:moveTo>
                  <a:lnTo>
                    <a:pt x="1822132" y="720"/>
                  </a:lnTo>
                  <a:lnTo>
                    <a:pt x="1812246" y="5464"/>
                  </a:lnTo>
                  <a:lnTo>
                    <a:pt x="1804670" y="13912"/>
                  </a:lnTo>
                  <a:lnTo>
                    <a:pt x="1801044" y="24632"/>
                  </a:lnTo>
                  <a:lnTo>
                    <a:pt x="1801764" y="35565"/>
                  </a:lnTo>
                  <a:lnTo>
                    <a:pt x="1806509" y="45452"/>
                  </a:lnTo>
                  <a:lnTo>
                    <a:pt x="1814956" y="53028"/>
                  </a:lnTo>
                  <a:lnTo>
                    <a:pt x="1944143" y="128339"/>
                  </a:lnTo>
                  <a:lnTo>
                    <a:pt x="1986406" y="103701"/>
                  </a:lnTo>
                  <a:lnTo>
                    <a:pt x="2000885" y="103701"/>
                  </a:lnTo>
                  <a:lnTo>
                    <a:pt x="2000885" y="99764"/>
                  </a:lnTo>
                  <a:lnTo>
                    <a:pt x="2008553" y="99764"/>
                  </a:lnTo>
                  <a:lnTo>
                    <a:pt x="1843786" y="3625"/>
                  </a:lnTo>
                  <a:lnTo>
                    <a:pt x="1833066"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1300" rIns="0" bIns="0" rtlCol="0">
            <a:spAutoFit/>
          </a:bodyPr>
          <a:lstStyle/>
          <a:p>
            <a:pPr marL="2847975">
              <a:lnSpc>
                <a:spcPct val="100000"/>
              </a:lnSpc>
              <a:spcBef>
                <a:spcPts val="95"/>
              </a:spcBef>
            </a:pPr>
            <a:r>
              <a:rPr sz="3200" dirty="0"/>
              <a:t>7.1 </a:t>
            </a:r>
            <a:r>
              <a:rPr sz="3200" spc="-10" dirty="0"/>
              <a:t>Introduction</a:t>
            </a:r>
            <a:endParaRPr sz="3200"/>
          </a:p>
        </p:txBody>
      </p:sp>
      <p:sp>
        <p:nvSpPr>
          <p:cNvPr id="3" name="object 3"/>
          <p:cNvSpPr txBox="1"/>
          <p:nvPr/>
        </p:nvSpPr>
        <p:spPr>
          <a:xfrm>
            <a:off x="688644" y="1063271"/>
            <a:ext cx="7885430" cy="3538854"/>
          </a:xfrm>
          <a:prstGeom prst="rect">
            <a:avLst/>
          </a:prstGeom>
        </p:spPr>
        <p:txBody>
          <a:bodyPr vert="horz" wrap="square" lIns="0" tIns="122555" rIns="0" bIns="0" rtlCol="0">
            <a:spAutoFit/>
          </a:bodyPr>
          <a:lstStyle/>
          <a:p>
            <a:pPr marL="356870" indent="-344170">
              <a:lnSpc>
                <a:spcPct val="100000"/>
              </a:lnSpc>
              <a:spcBef>
                <a:spcPts val="965"/>
              </a:spcBef>
              <a:buChar char="•"/>
              <a:tabLst>
                <a:tab pos="356870" algn="l"/>
              </a:tabLst>
            </a:pPr>
            <a:r>
              <a:rPr sz="2400" spc="175" dirty="0">
                <a:latin typeface="Arial"/>
                <a:cs typeface="Arial"/>
              </a:rPr>
              <a:t>A</a:t>
            </a:r>
            <a:r>
              <a:rPr sz="2400" spc="35" dirty="0">
                <a:latin typeface="Arial"/>
                <a:cs typeface="Arial"/>
              </a:rPr>
              <a:t> </a:t>
            </a:r>
            <a:r>
              <a:rPr sz="2400" spc="75" dirty="0">
                <a:latin typeface="Arial"/>
                <a:cs typeface="Arial"/>
              </a:rPr>
              <a:t>mistake</a:t>
            </a:r>
            <a:r>
              <a:rPr sz="2400" spc="30" dirty="0">
                <a:latin typeface="Arial"/>
                <a:cs typeface="Arial"/>
              </a:rPr>
              <a:t> </a:t>
            </a:r>
            <a:r>
              <a:rPr sz="2400" dirty="0">
                <a:latin typeface="Arial"/>
                <a:cs typeface="Arial"/>
              </a:rPr>
              <a:t>in</a:t>
            </a:r>
            <a:r>
              <a:rPr sz="2400" spc="30" dirty="0">
                <a:latin typeface="Arial"/>
                <a:cs typeface="Arial"/>
              </a:rPr>
              <a:t> </a:t>
            </a:r>
            <a:r>
              <a:rPr sz="2400" spc="290" dirty="0">
                <a:latin typeface="Arial"/>
                <a:cs typeface="Arial"/>
              </a:rPr>
              <a:t>a</a:t>
            </a:r>
            <a:r>
              <a:rPr sz="2400" spc="25" dirty="0">
                <a:latin typeface="Arial"/>
                <a:cs typeface="Arial"/>
              </a:rPr>
              <a:t> </a:t>
            </a:r>
            <a:r>
              <a:rPr sz="2400" dirty="0">
                <a:latin typeface="Arial"/>
                <a:cs typeface="Arial"/>
              </a:rPr>
              <a:t>cell's</a:t>
            </a:r>
            <a:r>
              <a:rPr sz="2400" spc="-25" dirty="0">
                <a:latin typeface="Arial"/>
                <a:cs typeface="Arial"/>
              </a:rPr>
              <a:t> </a:t>
            </a:r>
            <a:r>
              <a:rPr sz="2400" spc="170" dirty="0">
                <a:latin typeface="Arial"/>
                <a:cs typeface="Arial"/>
              </a:rPr>
              <a:t>genetic</a:t>
            </a:r>
            <a:r>
              <a:rPr sz="2400" spc="75" dirty="0">
                <a:latin typeface="Arial"/>
                <a:cs typeface="Arial"/>
              </a:rPr>
              <a:t> </a:t>
            </a:r>
            <a:r>
              <a:rPr sz="2400" spc="120" dirty="0">
                <a:latin typeface="Arial"/>
                <a:cs typeface="Arial"/>
              </a:rPr>
              <a:t>material</a:t>
            </a:r>
            <a:r>
              <a:rPr sz="2400" spc="100" dirty="0">
                <a:latin typeface="Arial"/>
                <a:cs typeface="Arial"/>
              </a:rPr>
              <a:t> </a:t>
            </a:r>
            <a:r>
              <a:rPr sz="2400" dirty="0">
                <a:latin typeface="Arial"/>
                <a:cs typeface="Arial"/>
              </a:rPr>
              <a:t>-</a:t>
            </a:r>
            <a:r>
              <a:rPr sz="2400" spc="45" dirty="0">
                <a:latin typeface="Arial"/>
                <a:cs typeface="Arial"/>
              </a:rPr>
              <a:t> </a:t>
            </a:r>
            <a:r>
              <a:rPr sz="2400" b="1" spc="-10" dirty="0">
                <a:solidFill>
                  <a:srgbClr val="3333FF"/>
                </a:solidFill>
                <a:latin typeface="Arial"/>
                <a:cs typeface="Arial"/>
              </a:rPr>
              <a:t>mutation</a:t>
            </a:r>
            <a:r>
              <a:rPr sz="2400" spc="-10" dirty="0">
                <a:latin typeface="Arial"/>
                <a:cs typeface="Arial"/>
              </a:rPr>
              <a:t>.</a:t>
            </a:r>
            <a:endParaRPr sz="2400">
              <a:latin typeface="Arial"/>
              <a:cs typeface="Arial"/>
            </a:endParaRPr>
          </a:p>
          <a:p>
            <a:pPr marL="356870" marR="2225040" indent="-344805">
              <a:lnSpc>
                <a:spcPct val="110100"/>
              </a:lnSpc>
              <a:spcBef>
                <a:spcPts val="575"/>
              </a:spcBef>
              <a:buChar char="•"/>
              <a:tabLst>
                <a:tab pos="356870" algn="l"/>
              </a:tabLst>
            </a:pPr>
            <a:r>
              <a:rPr sz="2400" spc="90" dirty="0">
                <a:latin typeface="Arial"/>
                <a:cs typeface="Arial"/>
              </a:rPr>
              <a:t>Mutations</a:t>
            </a:r>
            <a:r>
              <a:rPr sz="2400" spc="40" dirty="0">
                <a:latin typeface="Arial"/>
                <a:cs typeface="Arial"/>
              </a:rPr>
              <a:t> </a:t>
            </a:r>
            <a:r>
              <a:rPr sz="2400" spc="135" dirty="0">
                <a:latin typeface="Arial"/>
                <a:cs typeface="Arial"/>
              </a:rPr>
              <a:t>are</a:t>
            </a:r>
            <a:r>
              <a:rPr sz="2400" spc="-30" dirty="0">
                <a:latin typeface="Arial"/>
                <a:cs typeface="Arial"/>
              </a:rPr>
              <a:t> </a:t>
            </a:r>
            <a:r>
              <a:rPr sz="2400" b="1" dirty="0">
                <a:solidFill>
                  <a:srgbClr val="3333FF"/>
                </a:solidFill>
                <a:latin typeface="Arial"/>
                <a:cs typeface="Arial"/>
              </a:rPr>
              <a:t>alterations</a:t>
            </a:r>
            <a:r>
              <a:rPr sz="2400" b="1" spc="-30" dirty="0">
                <a:solidFill>
                  <a:srgbClr val="3333FF"/>
                </a:solidFill>
                <a:latin typeface="Arial"/>
                <a:cs typeface="Arial"/>
              </a:rPr>
              <a:t> </a:t>
            </a:r>
            <a:r>
              <a:rPr sz="2400" b="1" dirty="0">
                <a:solidFill>
                  <a:srgbClr val="3333FF"/>
                </a:solidFill>
                <a:latin typeface="Arial"/>
                <a:cs typeface="Arial"/>
              </a:rPr>
              <a:t>in</a:t>
            </a:r>
            <a:r>
              <a:rPr sz="2400" b="1" spc="-30" dirty="0">
                <a:solidFill>
                  <a:srgbClr val="3333FF"/>
                </a:solidFill>
                <a:latin typeface="Arial"/>
                <a:cs typeface="Arial"/>
              </a:rPr>
              <a:t> </a:t>
            </a:r>
            <a:r>
              <a:rPr sz="2400" b="1" dirty="0">
                <a:solidFill>
                  <a:srgbClr val="3333FF"/>
                </a:solidFill>
                <a:latin typeface="Arial"/>
                <a:cs typeface="Arial"/>
              </a:rPr>
              <a:t>the</a:t>
            </a:r>
            <a:r>
              <a:rPr sz="2400" b="1" spc="-40" dirty="0">
                <a:solidFill>
                  <a:srgbClr val="3333FF"/>
                </a:solidFill>
                <a:latin typeface="Arial"/>
                <a:cs typeface="Arial"/>
              </a:rPr>
              <a:t> </a:t>
            </a:r>
            <a:r>
              <a:rPr sz="2400" b="1" spc="-25" dirty="0">
                <a:solidFill>
                  <a:srgbClr val="3333FF"/>
                </a:solidFill>
                <a:latin typeface="Arial"/>
                <a:cs typeface="Arial"/>
              </a:rPr>
              <a:t>DNA </a:t>
            </a:r>
            <a:r>
              <a:rPr sz="2400" b="1" dirty="0">
                <a:solidFill>
                  <a:srgbClr val="3333FF"/>
                </a:solidFill>
                <a:latin typeface="Arial"/>
                <a:cs typeface="Arial"/>
              </a:rPr>
              <a:t>molecules</a:t>
            </a:r>
            <a:r>
              <a:rPr sz="2400" b="1" spc="35" dirty="0">
                <a:solidFill>
                  <a:srgbClr val="3333FF"/>
                </a:solidFill>
                <a:latin typeface="Arial"/>
                <a:cs typeface="Arial"/>
              </a:rPr>
              <a:t> </a:t>
            </a:r>
            <a:r>
              <a:rPr sz="2400" spc="150" dirty="0">
                <a:latin typeface="Arial"/>
                <a:cs typeface="Arial"/>
              </a:rPr>
              <a:t>making</a:t>
            </a:r>
            <a:r>
              <a:rPr sz="2400" spc="25" dirty="0">
                <a:latin typeface="Arial"/>
                <a:cs typeface="Arial"/>
              </a:rPr>
              <a:t> </a:t>
            </a:r>
            <a:r>
              <a:rPr sz="2400" spc="195" dirty="0">
                <a:latin typeface="Arial"/>
                <a:cs typeface="Arial"/>
              </a:rPr>
              <a:t>up</a:t>
            </a:r>
            <a:r>
              <a:rPr sz="2400" spc="40" dirty="0">
                <a:latin typeface="Arial"/>
                <a:cs typeface="Arial"/>
              </a:rPr>
              <a:t> </a:t>
            </a:r>
            <a:r>
              <a:rPr sz="2400" spc="145" dirty="0">
                <a:latin typeface="Arial"/>
                <a:cs typeface="Arial"/>
              </a:rPr>
              <a:t>the</a:t>
            </a:r>
            <a:r>
              <a:rPr sz="2400" spc="114" dirty="0">
                <a:latin typeface="Arial"/>
                <a:cs typeface="Arial"/>
              </a:rPr>
              <a:t> </a:t>
            </a:r>
            <a:r>
              <a:rPr sz="2400" spc="85" dirty="0">
                <a:latin typeface="Arial"/>
                <a:cs typeface="Arial"/>
              </a:rPr>
              <a:t>genes.</a:t>
            </a:r>
            <a:endParaRPr sz="2400">
              <a:latin typeface="Arial"/>
              <a:cs typeface="Arial"/>
            </a:endParaRPr>
          </a:p>
          <a:p>
            <a:pPr marL="356870" indent="-344170">
              <a:lnSpc>
                <a:spcPct val="100000"/>
              </a:lnSpc>
              <a:spcBef>
                <a:spcPts val="865"/>
              </a:spcBef>
              <a:buChar char="•"/>
              <a:tabLst>
                <a:tab pos="356870" algn="l"/>
              </a:tabLst>
            </a:pPr>
            <a:r>
              <a:rPr sz="2400" spc="90" dirty="0">
                <a:latin typeface="Arial"/>
                <a:cs typeface="Arial"/>
              </a:rPr>
              <a:t>Mutations</a:t>
            </a:r>
            <a:r>
              <a:rPr sz="2400" spc="95" dirty="0">
                <a:latin typeface="Arial"/>
                <a:cs typeface="Arial"/>
              </a:rPr>
              <a:t> </a:t>
            </a:r>
            <a:r>
              <a:rPr sz="2400" dirty="0">
                <a:latin typeface="Arial"/>
                <a:cs typeface="Arial"/>
              </a:rPr>
              <a:t>will</a:t>
            </a:r>
            <a:r>
              <a:rPr sz="2400" spc="-50" dirty="0">
                <a:latin typeface="Arial"/>
                <a:cs typeface="Arial"/>
              </a:rPr>
              <a:t> </a:t>
            </a:r>
            <a:r>
              <a:rPr sz="2400" spc="250" dirty="0">
                <a:latin typeface="Arial"/>
                <a:cs typeface="Arial"/>
              </a:rPr>
              <a:t>be</a:t>
            </a:r>
            <a:r>
              <a:rPr sz="2400" spc="10" dirty="0">
                <a:latin typeface="Arial"/>
                <a:cs typeface="Arial"/>
              </a:rPr>
              <a:t> </a:t>
            </a:r>
            <a:r>
              <a:rPr sz="2400" spc="90" dirty="0">
                <a:latin typeface="Arial"/>
                <a:cs typeface="Arial"/>
              </a:rPr>
              <a:t>passed</a:t>
            </a:r>
            <a:r>
              <a:rPr sz="2400" spc="50" dirty="0">
                <a:latin typeface="Arial"/>
                <a:cs typeface="Arial"/>
              </a:rPr>
              <a:t> </a:t>
            </a:r>
            <a:r>
              <a:rPr sz="2400" spc="110" dirty="0">
                <a:latin typeface="Arial"/>
                <a:cs typeface="Arial"/>
              </a:rPr>
              <a:t>from</a:t>
            </a:r>
            <a:r>
              <a:rPr sz="2400" spc="25" dirty="0">
                <a:latin typeface="Arial"/>
                <a:cs typeface="Arial"/>
              </a:rPr>
              <a:t> </a:t>
            </a:r>
            <a:r>
              <a:rPr sz="2400" spc="290" dirty="0">
                <a:latin typeface="Arial"/>
                <a:cs typeface="Arial"/>
              </a:rPr>
              <a:t>a</a:t>
            </a:r>
            <a:r>
              <a:rPr sz="2400" spc="20" dirty="0">
                <a:latin typeface="Arial"/>
                <a:cs typeface="Arial"/>
              </a:rPr>
              <a:t> </a:t>
            </a:r>
            <a:r>
              <a:rPr sz="2400" spc="160" dirty="0">
                <a:latin typeface="Arial"/>
                <a:cs typeface="Arial"/>
              </a:rPr>
              <a:t>parent</a:t>
            </a:r>
            <a:r>
              <a:rPr sz="2400" spc="30" dirty="0">
                <a:latin typeface="Arial"/>
                <a:cs typeface="Arial"/>
              </a:rPr>
              <a:t> </a:t>
            </a:r>
            <a:r>
              <a:rPr sz="2400" spc="125" dirty="0">
                <a:latin typeface="Arial"/>
                <a:cs typeface="Arial"/>
              </a:rPr>
              <a:t>cell</a:t>
            </a:r>
            <a:r>
              <a:rPr sz="2400" spc="-50" dirty="0">
                <a:latin typeface="Arial"/>
                <a:cs typeface="Arial"/>
              </a:rPr>
              <a:t> </a:t>
            </a:r>
            <a:r>
              <a:rPr sz="2400" spc="160" dirty="0">
                <a:latin typeface="Arial"/>
                <a:cs typeface="Arial"/>
              </a:rPr>
              <a:t>to</a:t>
            </a:r>
            <a:r>
              <a:rPr sz="2400" spc="60" dirty="0">
                <a:latin typeface="Arial"/>
                <a:cs typeface="Arial"/>
              </a:rPr>
              <a:t> </a:t>
            </a:r>
            <a:r>
              <a:rPr sz="2400" spc="-25" dirty="0">
                <a:latin typeface="Arial"/>
                <a:cs typeface="Arial"/>
              </a:rPr>
              <a:t>its</a:t>
            </a:r>
            <a:endParaRPr sz="2400">
              <a:latin typeface="Arial"/>
              <a:cs typeface="Arial"/>
            </a:endParaRPr>
          </a:p>
          <a:p>
            <a:pPr marL="356870">
              <a:lnSpc>
                <a:spcPct val="100000"/>
              </a:lnSpc>
              <a:spcBef>
                <a:spcPts val="290"/>
              </a:spcBef>
            </a:pPr>
            <a:r>
              <a:rPr sz="2400" spc="130" dirty="0">
                <a:latin typeface="Arial"/>
                <a:cs typeface="Arial"/>
              </a:rPr>
              <a:t>descendants</a:t>
            </a:r>
            <a:r>
              <a:rPr sz="2400" spc="40" dirty="0">
                <a:latin typeface="Arial"/>
                <a:cs typeface="Arial"/>
              </a:rPr>
              <a:t> </a:t>
            </a:r>
            <a:r>
              <a:rPr sz="2400" dirty="0">
                <a:latin typeface="Arial"/>
                <a:cs typeface="Arial"/>
              </a:rPr>
              <a:t>-</a:t>
            </a:r>
            <a:r>
              <a:rPr sz="2400" spc="-5" dirty="0">
                <a:latin typeface="Arial"/>
                <a:cs typeface="Arial"/>
              </a:rPr>
              <a:t> </a:t>
            </a:r>
            <a:r>
              <a:rPr sz="2400" b="1" dirty="0">
                <a:solidFill>
                  <a:srgbClr val="3333FF"/>
                </a:solidFill>
                <a:latin typeface="Arial"/>
                <a:cs typeface="Arial"/>
              </a:rPr>
              <a:t>inherited </a:t>
            </a:r>
            <a:r>
              <a:rPr sz="2400" b="1" spc="-10" dirty="0">
                <a:solidFill>
                  <a:srgbClr val="3333FF"/>
                </a:solidFill>
                <a:latin typeface="Arial"/>
                <a:cs typeface="Arial"/>
              </a:rPr>
              <a:t>defects</a:t>
            </a:r>
            <a:r>
              <a:rPr sz="2400" spc="-10" dirty="0">
                <a:latin typeface="Arial"/>
                <a:cs typeface="Arial"/>
              </a:rPr>
              <a:t>.</a:t>
            </a:r>
            <a:endParaRPr sz="2400">
              <a:latin typeface="Arial"/>
              <a:cs typeface="Arial"/>
            </a:endParaRPr>
          </a:p>
          <a:p>
            <a:pPr marL="356870" marR="5080" indent="-344805">
              <a:lnSpc>
                <a:spcPct val="110100"/>
              </a:lnSpc>
              <a:spcBef>
                <a:spcPts val="575"/>
              </a:spcBef>
              <a:buChar char="•"/>
              <a:tabLst>
                <a:tab pos="356870" algn="l"/>
              </a:tabLst>
            </a:pPr>
            <a:r>
              <a:rPr sz="2400" spc="65" dirty="0">
                <a:latin typeface="Arial"/>
                <a:cs typeface="Arial"/>
              </a:rPr>
              <a:t>Humans</a:t>
            </a:r>
            <a:r>
              <a:rPr sz="2400" spc="5" dirty="0">
                <a:latin typeface="Arial"/>
                <a:cs typeface="Arial"/>
              </a:rPr>
              <a:t> </a:t>
            </a:r>
            <a:r>
              <a:rPr sz="2400" spc="105" dirty="0">
                <a:latin typeface="Arial"/>
                <a:cs typeface="Arial"/>
              </a:rPr>
              <a:t>carry</a:t>
            </a:r>
            <a:r>
              <a:rPr sz="2400" dirty="0">
                <a:latin typeface="Arial"/>
                <a:cs typeface="Arial"/>
              </a:rPr>
              <a:t> </a:t>
            </a:r>
            <a:r>
              <a:rPr sz="2400" spc="290" dirty="0">
                <a:latin typeface="Arial"/>
                <a:cs typeface="Arial"/>
              </a:rPr>
              <a:t>a</a:t>
            </a:r>
            <a:r>
              <a:rPr sz="2400" spc="25" dirty="0">
                <a:latin typeface="Arial"/>
                <a:cs typeface="Arial"/>
              </a:rPr>
              <a:t> </a:t>
            </a:r>
            <a:r>
              <a:rPr sz="2400" spc="140" dirty="0">
                <a:latin typeface="Arial"/>
                <a:cs typeface="Arial"/>
              </a:rPr>
              <a:t>mutation</a:t>
            </a:r>
            <a:r>
              <a:rPr sz="2400" spc="125" dirty="0">
                <a:latin typeface="Arial"/>
                <a:cs typeface="Arial"/>
              </a:rPr>
              <a:t> </a:t>
            </a:r>
            <a:r>
              <a:rPr sz="2400" dirty="0">
                <a:latin typeface="Arial"/>
                <a:cs typeface="Arial"/>
              </a:rPr>
              <a:t>in</a:t>
            </a:r>
            <a:r>
              <a:rPr sz="2400" spc="5" dirty="0">
                <a:latin typeface="Arial"/>
                <a:cs typeface="Arial"/>
              </a:rPr>
              <a:t> </a:t>
            </a:r>
            <a:r>
              <a:rPr sz="2400" spc="55" dirty="0">
                <a:latin typeface="Arial"/>
                <a:cs typeface="Arial"/>
              </a:rPr>
              <a:t>their</a:t>
            </a:r>
            <a:r>
              <a:rPr sz="2400" spc="45" dirty="0">
                <a:latin typeface="Arial"/>
                <a:cs typeface="Arial"/>
              </a:rPr>
              <a:t> </a:t>
            </a:r>
            <a:r>
              <a:rPr sz="2400" spc="135" dirty="0">
                <a:latin typeface="Arial"/>
                <a:cs typeface="Arial"/>
              </a:rPr>
              <a:t>reproductive</a:t>
            </a:r>
            <a:r>
              <a:rPr sz="2400" spc="105" dirty="0">
                <a:latin typeface="Arial"/>
                <a:cs typeface="Arial"/>
              </a:rPr>
              <a:t> </a:t>
            </a:r>
            <a:r>
              <a:rPr sz="2400" spc="-10" dirty="0">
                <a:latin typeface="Arial"/>
                <a:cs typeface="Arial"/>
              </a:rPr>
              <a:t>cells </a:t>
            </a:r>
            <a:r>
              <a:rPr sz="2400" spc="160" dirty="0">
                <a:latin typeface="Arial"/>
                <a:cs typeface="Arial"/>
              </a:rPr>
              <a:t>which</a:t>
            </a:r>
            <a:r>
              <a:rPr sz="2400" spc="-30" dirty="0">
                <a:latin typeface="Arial"/>
                <a:cs typeface="Arial"/>
              </a:rPr>
              <a:t> </a:t>
            </a:r>
            <a:r>
              <a:rPr sz="2400" spc="100" dirty="0">
                <a:latin typeface="Arial"/>
                <a:cs typeface="Arial"/>
              </a:rPr>
              <a:t>leads</a:t>
            </a:r>
            <a:r>
              <a:rPr sz="2400" spc="-20" dirty="0">
                <a:latin typeface="Arial"/>
                <a:cs typeface="Arial"/>
              </a:rPr>
              <a:t> </a:t>
            </a:r>
            <a:r>
              <a:rPr sz="2400" spc="160" dirty="0">
                <a:latin typeface="Arial"/>
                <a:cs typeface="Arial"/>
              </a:rPr>
              <a:t>to</a:t>
            </a:r>
            <a:r>
              <a:rPr sz="2400" spc="55" dirty="0">
                <a:latin typeface="Arial"/>
                <a:cs typeface="Arial"/>
              </a:rPr>
              <a:t> </a:t>
            </a:r>
            <a:r>
              <a:rPr sz="2400" spc="120" dirty="0">
                <a:latin typeface="Arial"/>
                <a:cs typeface="Arial"/>
              </a:rPr>
              <a:t>observable</a:t>
            </a:r>
            <a:r>
              <a:rPr sz="2400" spc="-5" dirty="0">
                <a:latin typeface="Arial"/>
                <a:cs typeface="Arial"/>
              </a:rPr>
              <a:t> </a:t>
            </a:r>
            <a:r>
              <a:rPr sz="2400" spc="215" dirty="0">
                <a:latin typeface="Arial"/>
                <a:cs typeface="Arial"/>
              </a:rPr>
              <a:t>defect</a:t>
            </a:r>
            <a:r>
              <a:rPr sz="2400" spc="-10" dirty="0">
                <a:latin typeface="Arial"/>
                <a:cs typeface="Arial"/>
              </a:rPr>
              <a:t> </a:t>
            </a:r>
            <a:r>
              <a:rPr sz="2400" dirty="0">
                <a:latin typeface="Arial"/>
                <a:cs typeface="Arial"/>
              </a:rPr>
              <a:t>-</a:t>
            </a:r>
            <a:r>
              <a:rPr sz="2400" spc="10" dirty="0">
                <a:latin typeface="Arial"/>
                <a:cs typeface="Arial"/>
              </a:rPr>
              <a:t> </a:t>
            </a:r>
            <a:r>
              <a:rPr sz="2400" b="1" spc="-10" dirty="0">
                <a:solidFill>
                  <a:srgbClr val="3333FF"/>
                </a:solidFill>
                <a:latin typeface="Arial"/>
                <a:cs typeface="Arial"/>
              </a:rPr>
              <a:t>inherited disease.</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1963039"/>
            <a:ext cx="7665720" cy="1854835"/>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00FF"/>
                </a:solidFill>
                <a:latin typeface="Arial"/>
                <a:cs typeface="Arial"/>
              </a:rPr>
              <a:t>Temperature </a:t>
            </a:r>
            <a:r>
              <a:rPr sz="2400" b="1" spc="-50" dirty="0">
                <a:solidFill>
                  <a:srgbClr val="3333FF"/>
                </a:solidFill>
                <a:latin typeface="Arial"/>
                <a:cs typeface="Arial"/>
              </a:rPr>
              <a:t>sensitive</a:t>
            </a:r>
            <a:r>
              <a:rPr sz="2400" b="1" spc="-10" dirty="0">
                <a:solidFill>
                  <a:srgbClr val="3333FF"/>
                </a:solidFill>
                <a:latin typeface="Arial"/>
                <a:cs typeface="Arial"/>
              </a:rPr>
              <a:t> </a:t>
            </a:r>
            <a:r>
              <a:rPr sz="2400" b="1" dirty="0">
                <a:solidFill>
                  <a:srgbClr val="3333FF"/>
                </a:solidFill>
                <a:latin typeface="Arial"/>
                <a:cs typeface="Arial"/>
              </a:rPr>
              <a:t>mutation</a:t>
            </a:r>
            <a:r>
              <a:rPr sz="2400" b="1" spc="5" dirty="0">
                <a:solidFill>
                  <a:srgbClr val="3333FF"/>
                </a:solidFill>
                <a:latin typeface="Arial"/>
                <a:cs typeface="Arial"/>
              </a:rPr>
              <a:t> </a:t>
            </a:r>
            <a:r>
              <a:rPr sz="2400" dirty="0">
                <a:latin typeface="Arial"/>
                <a:cs typeface="Arial"/>
              </a:rPr>
              <a:t>–</a:t>
            </a:r>
            <a:r>
              <a:rPr sz="2400" spc="-5" dirty="0">
                <a:latin typeface="Arial"/>
                <a:cs typeface="Arial"/>
              </a:rPr>
              <a:t> </a:t>
            </a:r>
            <a:r>
              <a:rPr sz="2400" spc="290" dirty="0">
                <a:latin typeface="Arial"/>
                <a:cs typeface="Arial"/>
              </a:rPr>
              <a:t>a</a:t>
            </a:r>
            <a:r>
              <a:rPr sz="2400" spc="-35" dirty="0">
                <a:latin typeface="Arial"/>
                <a:cs typeface="Arial"/>
              </a:rPr>
              <a:t> </a:t>
            </a:r>
            <a:r>
              <a:rPr sz="2400" spc="165" dirty="0">
                <a:latin typeface="Arial"/>
                <a:cs typeface="Arial"/>
              </a:rPr>
              <a:t>type</a:t>
            </a:r>
            <a:r>
              <a:rPr sz="2400" spc="60" dirty="0">
                <a:latin typeface="Arial"/>
                <a:cs typeface="Arial"/>
              </a:rPr>
              <a:t> </a:t>
            </a:r>
            <a:r>
              <a:rPr sz="2400" spc="150" dirty="0">
                <a:latin typeface="Arial"/>
                <a:cs typeface="Arial"/>
              </a:rPr>
              <a:t>of</a:t>
            </a:r>
            <a:r>
              <a:rPr sz="2400" spc="-15" dirty="0">
                <a:latin typeface="Arial"/>
                <a:cs typeface="Arial"/>
              </a:rPr>
              <a:t> </a:t>
            </a:r>
            <a:r>
              <a:rPr sz="2400" spc="-10" dirty="0">
                <a:latin typeface="Arial"/>
                <a:cs typeface="Arial"/>
              </a:rPr>
              <a:t>missense </a:t>
            </a:r>
            <a:r>
              <a:rPr sz="2400" spc="114" dirty="0">
                <a:latin typeface="Arial"/>
                <a:cs typeface="Arial"/>
              </a:rPr>
              <a:t>mutation:</a:t>
            </a:r>
            <a:endParaRPr sz="2400">
              <a:latin typeface="Arial"/>
              <a:cs typeface="Arial"/>
            </a:endParaRPr>
          </a:p>
          <a:p>
            <a:pPr>
              <a:lnSpc>
                <a:spcPct val="100000"/>
              </a:lnSpc>
              <a:spcBef>
                <a:spcPts val="5"/>
              </a:spcBef>
            </a:pPr>
            <a:endParaRPr sz="2500">
              <a:latin typeface="Arial"/>
              <a:cs typeface="Arial"/>
            </a:endParaRPr>
          </a:p>
          <a:p>
            <a:pPr marR="118745" algn="r">
              <a:lnSpc>
                <a:spcPct val="100000"/>
              </a:lnSpc>
              <a:tabLst>
                <a:tab pos="371475" algn="l"/>
              </a:tabLst>
            </a:pPr>
            <a:r>
              <a:rPr sz="2400" spc="-50" dirty="0">
                <a:latin typeface="Arial"/>
                <a:cs typeface="Arial"/>
              </a:rPr>
              <a:t>-</a:t>
            </a:r>
            <a:r>
              <a:rPr sz="2400" dirty="0">
                <a:latin typeface="Arial"/>
                <a:cs typeface="Arial"/>
              </a:rPr>
              <a:t>	</a:t>
            </a:r>
            <a:r>
              <a:rPr sz="2400" spc="290" dirty="0">
                <a:latin typeface="Arial"/>
                <a:cs typeface="Arial"/>
              </a:rPr>
              <a:t>a</a:t>
            </a:r>
            <a:r>
              <a:rPr sz="2400" spc="5" dirty="0">
                <a:latin typeface="Arial"/>
                <a:cs typeface="Arial"/>
              </a:rPr>
              <a:t> </a:t>
            </a:r>
            <a:r>
              <a:rPr sz="2400" spc="114" dirty="0">
                <a:latin typeface="Arial"/>
                <a:cs typeface="Arial"/>
              </a:rPr>
              <a:t>protein</a:t>
            </a:r>
            <a:r>
              <a:rPr sz="2400" spc="55" dirty="0">
                <a:latin typeface="Arial"/>
                <a:cs typeface="Arial"/>
              </a:rPr>
              <a:t> </a:t>
            </a:r>
            <a:r>
              <a:rPr sz="2400" spc="160" dirty="0">
                <a:latin typeface="Arial"/>
                <a:cs typeface="Arial"/>
              </a:rPr>
              <a:t>that</a:t>
            </a:r>
            <a:r>
              <a:rPr sz="2400" spc="65" dirty="0">
                <a:latin typeface="Arial"/>
                <a:cs typeface="Arial"/>
              </a:rPr>
              <a:t> </a:t>
            </a:r>
            <a:r>
              <a:rPr sz="2400" spc="60" dirty="0">
                <a:latin typeface="Arial"/>
                <a:cs typeface="Arial"/>
              </a:rPr>
              <a:t>folds</a:t>
            </a:r>
            <a:r>
              <a:rPr sz="2400" spc="-35" dirty="0">
                <a:latin typeface="Arial"/>
                <a:cs typeface="Arial"/>
              </a:rPr>
              <a:t> </a:t>
            </a:r>
            <a:r>
              <a:rPr sz="2400" spc="110" dirty="0">
                <a:latin typeface="Arial"/>
                <a:cs typeface="Arial"/>
              </a:rPr>
              <a:t>properly</a:t>
            </a:r>
            <a:r>
              <a:rPr sz="2400" spc="-30" dirty="0">
                <a:latin typeface="Arial"/>
                <a:cs typeface="Arial"/>
              </a:rPr>
              <a:t> </a:t>
            </a:r>
            <a:r>
              <a:rPr sz="2400" spc="215" dirty="0">
                <a:latin typeface="Arial"/>
                <a:cs typeface="Arial"/>
              </a:rPr>
              <a:t>at</a:t>
            </a:r>
            <a:r>
              <a:rPr sz="2400" spc="15" dirty="0">
                <a:latin typeface="Arial"/>
                <a:cs typeface="Arial"/>
              </a:rPr>
              <a:t> </a:t>
            </a:r>
            <a:r>
              <a:rPr sz="2400" spc="150" dirty="0">
                <a:latin typeface="Arial"/>
                <a:cs typeface="Arial"/>
              </a:rPr>
              <a:t>low</a:t>
            </a:r>
            <a:r>
              <a:rPr sz="2400" spc="-40" dirty="0">
                <a:latin typeface="Arial"/>
                <a:cs typeface="Arial"/>
              </a:rPr>
              <a:t> </a:t>
            </a:r>
            <a:r>
              <a:rPr sz="2400" spc="100" dirty="0">
                <a:latin typeface="Arial"/>
                <a:cs typeface="Arial"/>
              </a:rPr>
              <a:t>temperatures</a:t>
            </a:r>
            <a:endParaRPr sz="2400">
              <a:latin typeface="Arial"/>
              <a:cs typeface="Arial"/>
            </a:endParaRPr>
          </a:p>
          <a:p>
            <a:pPr marR="46990" algn="r">
              <a:lnSpc>
                <a:spcPct val="100000"/>
              </a:lnSpc>
              <a:spcBef>
                <a:spcPts val="5"/>
              </a:spcBef>
            </a:pPr>
            <a:r>
              <a:rPr sz="2400" spc="185" dirty="0">
                <a:latin typeface="Arial"/>
                <a:cs typeface="Arial"/>
              </a:rPr>
              <a:t>but</a:t>
            </a:r>
            <a:r>
              <a:rPr sz="2400" spc="25" dirty="0">
                <a:latin typeface="Arial"/>
                <a:cs typeface="Arial"/>
              </a:rPr>
              <a:t> </a:t>
            </a:r>
            <a:r>
              <a:rPr sz="2400" spc="220" dirty="0">
                <a:latin typeface="Arial"/>
                <a:cs typeface="Arial"/>
              </a:rPr>
              <a:t>at</a:t>
            </a:r>
            <a:r>
              <a:rPr sz="2400" spc="-15" dirty="0">
                <a:latin typeface="Arial"/>
                <a:cs typeface="Arial"/>
              </a:rPr>
              <a:t> </a:t>
            </a:r>
            <a:r>
              <a:rPr sz="2400" spc="110" dirty="0">
                <a:latin typeface="Arial"/>
                <a:cs typeface="Arial"/>
              </a:rPr>
              <a:t>high</a:t>
            </a:r>
            <a:r>
              <a:rPr sz="2400" spc="15" dirty="0">
                <a:latin typeface="Arial"/>
                <a:cs typeface="Arial"/>
              </a:rPr>
              <a:t> </a:t>
            </a:r>
            <a:r>
              <a:rPr sz="2400" spc="110" dirty="0">
                <a:latin typeface="Arial"/>
                <a:cs typeface="Arial"/>
              </a:rPr>
              <a:t>temperatures</a:t>
            </a:r>
            <a:r>
              <a:rPr sz="2400" spc="95" dirty="0">
                <a:latin typeface="Arial"/>
                <a:cs typeface="Arial"/>
              </a:rPr>
              <a:t> </a:t>
            </a:r>
            <a:r>
              <a:rPr sz="2400" spc="-175" dirty="0">
                <a:latin typeface="Arial"/>
                <a:cs typeface="Arial"/>
              </a:rPr>
              <a:t>is</a:t>
            </a:r>
            <a:r>
              <a:rPr sz="2400" spc="-5" dirty="0">
                <a:latin typeface="Arial"/>
                <a:cs typeface="Arial"/>
              </a:rPr>
              <a:t> </a:t>
            </a:r>
            <a:r>
              <a:rPr sz="2400" spc="105" dirty="0">
                <a:latin typeface="Arial"/>
                <a:cs typeface="Arial"/>
              </a:rPr>
              <a:t>unstable</a:t>
            </a:r>
            <a:r>
              <a:rPr sz="2400" spc="20" dirty="0">
                <a:latin typeface="Arial"/>
                <a:cs typeface="Arial"/>
              </a:rPr>
              <a:t> </a:t>
            </a:r>
            <a:r>
              <a:rPr sz="2400" spc="235" dirty="0">
                <a:latin typeface="Arial"/>
                <a:cs typeface="Arial"/>
              </a:rPr>
              <a:t>and</a:t>
            </a:r>
            <a:r>
              <a:rPr sz="2400" spc="20" dirty="0">
                <a:latin typeface="Arial"/>
                <a:cs typeface="Arial"/>
              </a:rPr>
              <a:t> </a:t>
            </a:r>
            <a:r>
              <a:rPr sz="2400" spc="60" dirty="0">
                <a:latin typeface="Arial"/>
                <a:cs typeface="Arial"/>
              </a:rPr>
              <a:t>unfolds.</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649" rIns="0" bIns="0" rtlCol="0">
            <a:spAutoFit/>
          </a:bodyPr>
          <a:lstStyle/>
          <a:p>
            <a:pPr marL="2439670">
              <a:lnSpc>
                <a:spcPct val="100000"/>
              </a:lnSpc>
              <a:spcBef>
                <a:spcPts val="110"/>
              </a:spcBef>
            </a:pPr>
            <a:r>
              <a:rPr sz="2800" spc="85" dirty="0"/>
              <a:t>(3)</a:t>
            </a:r>
            <a:r>
              <a:rPr sz="2800" spc="-85" dirty="0"/>
              <a:t> </a:t>
            </a:r>
            <a:r>
              <a:rPr sz="2800" spc="-10" dirty="0"/>
              <a:t>Nonsense</a:t>
            </a:r>
            <a:r>
              <a:rPr sz="2800" spc="-65" dirty="0"/>
              <a:t> </a:t>
            </a:r>
            <a:r>
              <a:rPr sz="2800" spc="-10" dirty="0"/>
              <a:t>Mutation</a:t>
            </a:r>
            <a:endParaRPr sz="2800"/>
          </a:p>
        </p:txBody>
      </p:sp>
      <p:sp>
        <p:nvSpPr>
          <p:cNvPr id="3" name="object 3"/>
          <p:cNvSpPr txBox="1"/>
          <p:nvPr/>
        </p:nvSpPr>
        <p:spPr>
          <a:xfrm>
            <a:off x="612444" y="1562811"/>
            <a:ext cx="7700009" cy="4053840"/>
          </a:xfrm>
          <a:prstGeom prst="rect">
            <a:avLst/>
          </a:prstGeom>
        </p:spPr>
        <p:txBody>
          <a:bodyPr vert="horz" wrap="square" lIns="0" tIns="12700" rIns="0" bIns="0" rtlCol="0">
            <a:spAutoFit/>
          </a:bodyPr>
          <a:lstStyle/>
          <a:p>
            <a:pPr marL="2768600" marR="2300605" indent="-152400">
              <a:lnSpc>
                <a:spcPct val="100000"/>
              </a:lnSpc>
              <a:spcBef>
                <a:spcPts val="100"/>
              </a:spcBef>
            </a:pPr>
            <a:r>
              <a:rPr sz="3600" b="1" dirty="0">
                <a:solidFill>
                  <a:srgbClr val="0000FF"/>
                </a:solidFill>
                <a:latin typeface="Arial"/>
                <a:cs typeface="Arial"/>
              </a:rPr>
              <a:t>UCG</a:t>
            </a:r>
            <a:r>
              <a:rPr sz="3600" b="1" spc="60" dirty="0">
                <a:solidFill>
                  <a:srgbClr val="0000FF"/>
                </a:solidFill>
                <a:latin typeface="Arial"/>
                <a:cs typeface="Arial"/>
              </a:rPr>
              <a:t> </a:t>
            </a:r>
            <a:r>
              <a:rPr sz="3600" b="1" spc="305" dirty="0">
                <a:solidFill>
                  <a:srgbClr val="0000FF"/>
                </a:solidFill>
                <a:latin typeface="Arial"/>
                <a:cs typeface="Arial"/>
              </a:rPr>
              <a:t>-</a:t>
            </a:r>
            <a:r>
              <a:rPr sz="3600" b="1" dirty="0">
                <a:solidFill>
                  <a:srgbClr val="0000FF"/>
                </a:solidFill>
                <a:latin typeface="Arial"/>
                <a:cs typeface="Arial"/>
              </a:rPr>
              <a:t>&gt;</a:t>
            </a:r>
            <a:r>
              <a:rPr sz="3600" b="1" spc="80" dirty="0">
                <a:solidFill>
                  <a:srgbClr val="0000FF"/>
                </a:solidFill>
                <a:latin typeface="Arial"/>
                <a:cs typeface="Arial"/>
              </a:rPr>
              <a:t> </a:t>
            </a:r>
            <a:r>
              <a:rPr sz="3600" b="1" spc="-25" dirty="0">
                <a:solidFill>
                  <a:srgbClr val="0000FF"/>
                </a:solidFill>
                <a:latin typeface="Arial"/>
                <a:cs typeface="Arial"/>
              </a:rPr>
              <a:t>UAG </a:t>
            </a:r>
            <a:r>
              <a:rPr sz="3600" b="1" spc="-135" dirty="0">
                <a:solidFill>
                  <a:srgbClr val="0000FF"/>
                </a:solidFill>
                <a:latin typeface="Arial"/>
                <a:cs typeface="Arial"/>
              </a:rPr>
              <a:t>Ser</a:t>
            </a:r>
            <a:r>
              <a:rPr sz="3600" b="1" spc="-35" dirty="0">
                <a:solidFill>
                  <a:srgbClr val="0000FF"/>
                </a:solidFill>
                <a:latin typeface="Arial"/>
                <a:cs typeface="Arial"/>
              </a:rPr>
              <a:t> </a:t>
            </a:r>
            <a:r>
              <a:rPr sz="3600" b="1" spc="310" dirty="0">
                <a:solidFill>
                  <a:srgbClr val="0000FF"/>
                </a:solidFill>
                <a:latin typeface="Arial"/>
                <a:cs typeface="Arial"/>
              </a:rPr>
              <a:t>-</a:t>
            </a:r>
            <a:r>
              <a:rPr sz="3600" b="1" dirty="0">
                <a:solidFill>
                  <a:srgbClr val="0000FF"/>
                </a:solidFill>
                <a:latin typeface="Arial"/>
                <a:cs typeface="Arial"/>
              </a:rPr>
              <a:t>&gt;</a:t>
            </a:r>
            <a:r>
              <a:rPr sz="3600" b="1" spc="-30" dirty="0">
                <a:solidFill>
                  <a:srgbClr val="0000FF"/>
                </a:solidFill>
                <a:latin typeface="Arial"/>
                <a:cs typeface="Arial"/>
              </a:rPr>
              <a:t> </a:t>
            </a:r>
            <a:r>
              <a:rPr sz="3600" b="1" spc="-395" dirty="0">
                <a:solidFill>
                  <a:srgbClr val="0000FF"/>
                </a:solidFill>
                <a:latin typeface="Arial"/>
                <a:cs typeface="Arial"/>
              </a:rPr>
              <a:t>STOP</a:t>
            </a:r>
            <a:endParaRPr sz="3600">
              <a:latin typeface="Arial"/>
              <a:cs typeface="Arial"/>
            </a:endParaRPr>
          </a:p>
          <a:p>
            <a:pPr marL="356870" indent="-344170">
              <a:lnSpc>
                <a:spcPct val="100000"/>
              </a:lnSpc>
              <a:spcBef>
                <a:spcPts val="2910"/>
              </a:spcBef>
              <a:buChar char="•"/>
              <a:tabLst>
                <a:tab pos="356870" algn="l"/>
              </a:tabLst>
            </a:pPr>
            <a:r>
              <a:rPr sz="2400" dirty="0">
                <a:latin typeface="Arial"/>
                <a:cs typeface="Arial"/>
              </a:rPr>
              <a:t>E.g. </a:t>
            </a:r>
            <a:r>
              <a:rPr sz="2400" b="1" dirty="0">
                <a:solidFill>
                  <a:srgbClr val="3333FF"/>
                </a:solidFill>
                <a:latin typeface="Arial"/>
                <a:cs typeface="Arial"/>
              </a:rPr>
              <a:t>UCG</a:t>
            </a:r>
            <a:r>
              <a:rPr sz="2400" b="1" spc="-30" dirty="0">
                <a:solidFill>
                  <a:srgbClr val="3333FF"/>
                </a:solidFill>
                <a:latin typeface="Arial"/>
                <a:cs typeface="Arial"/>
              </a:rPr>
              <a:t> </a:t>
            </a:r>
            <a:r>
              <a:rPr sz="2400" spc="65" dirty="0">
                <a:latin typeface="Arial"/>
                <a:cs typeface="Arial"/>
              </a:rPr>
              <a:t>for</a:t>
            </a:r>
            <a:r>
              <a:rPr sz="2400" spc="15" dirty="0">
                <a:latin typeface="Arial"/>
                <a:cs typeface="Arial"/>
              </a:rPr>
              <a:t> </a:t>
            </a:r>
            <a:r>
              <a:rPr sz="2400" b="1" spc="-70" dirty="0">
                <a:solidFill>
                  <a:srgbClr val="3333FF"/>
                </a:solidFill>
                <a:latin typeface="Arial"/>
                <a:cs typeface="Arial"/>
              </a:rPr>
              <a:t>Ser</a:t>
            </a:r>
            <a:r>
              <a:rPr sz="2400" spc="-70" dirty="0">
                <a:latin typeface="Arial"/>
                <a:cs typeface="Arial"/>
              </a:rPr>
              <a:t>.</a:t>
            </a:r>
            <a:r>
              <a:rPr sz="2400" spc="-25" dirty="0">
                <a:latin typeface="Arial"/>
                <a:cs typeface="Arial"/>
              </a:rPr>
              <a:t> </a:t>
            </a:r>
            <a:r>
              <a:rPr sz="2400" spc="200" dirty="0">
                <a:latin typeface="Arial"/>
                <a:cs typeface="Arial"/>
              </a:rPr>
              <a:t>Change</a:t>
            </a:r>
            <a:r>
              <a:rPr sz="2400" spc="-10" dirty="0">
                <a:latin typeface="Arial"/>
                <a:cs typeface="Arial"/>
              </a:rPr>
              <a:t> </a:t>
            </a:r>
            <a:r>
              <a:rPr sz="2400" spc="110" dirty="0">
                <a:latin typeface="Arial"/>
                <a:cs typeface="Arial"/>
              </a:rPr>
              <a:t>from</a:t>
            </a:r>
            <a:r>
              <a:rPr sz="2400" spc="30" dirty="0">
                <a:latin typeface="Arial"/>
                <a:cs typeface="Arial"/>
              </a:rPr>
              <a:t> </a:t>
            </a:r>
            <a:r>
              <a:rPr sz="2400" b="1" spc="120" dirty="0">
                <a:solidFill>
                  <a:srgbClr val="3333FF"/>
                </a:solidFill>
                <a:latin typeface="Arial"/>
                <a:cs typeface="Arial"/>
              </a:rPr>
              <a:t>C</a:t>
            </a:r>
            <a:r>
              <a:rPr sz="2400" b="1" spc="-5" dirty="0">
                <a:solidFill>
                  <a:srgbClr val="3333FF"/>
                </a:solidFill>
                <a:latin typeface="Arial"/>
                <a:cs typeface="Arial"/>
              </a:rPr>
              <a:t> </a:t>
            </a:r>
            <a:r>
              <a:rPr sz="2400" spc="155" dirty="0">
                <a:latin typeface="Arial"/>
                <a:cs typeface="Arial"/>
              </a:rPr>
              <a:t>to</a:t>
            </a:r>
            <a:r>
              <a:rPr sz="2400" spc="35" dirty="0">
                <a:latin typeface="Arial"/>
                <a:cs typeface="Arial"/>
              </a:rPr>
              <a:t> </a:t>
            </a:r>
            <a:r>
              <a:rPr sz="2400" b="1" spc="-25" dirty="0">
                <a:solidFill>
                  <a:srgbClr val="3333FF"/>
                </a:solidFill>
                <a:latin typeface="Arial"/>
                <a:cs typeface="Arial"/>
              </a:rPr>
              <a:t>A</a:t>
            </a:r>
            <a:r>
              <a:rPr sz="2400" spc="-25" dirty="0">
                <a:latin typeface="Arial"/>
                <a:cs typeface="Arial"/>
              </a:rPr>
              <a:t>.</a:t>
            </a:r>
            <a:endParaRPr sz="2400">
              <a:latin typeface="Arial"/>
              <a:cs typeface="Arial"/>
            </a:endParaRPr>
          </a:p>
          <a:p>
            <a:pPr marL="356870" indent="-344170">
              <a:lnSpc>
                <a:spcPct val="100000"/>
              </a:lnSpc>
              <a:buChar char="•"/>
              <a:tabLst>
                <a:tab pos="356870" algn="l"/>
              </a:tabLst>
            </a:pPr>
            <a:r>
              <a:rPr sz="2400" spc="90" dirty="0">
                <a:latin typeface="Arial"/>
                <a:cs typeface="Arial"/>
              </a:rPr>
              <a:t>We</a:t>
            </a:r>
            <a:r>
              <a:rPr sz="2400" spc="50" dirty="0">
                <a:latin typeface="Arial"/>
                <a:cs typeface="Arial"/>
              </a:rPr>
              <a:t> </a:t>
            </a:r>
            <a:r>
              <a:rPr sz="2400" spc="195" dirty="0">
                <a:latin typeface="Arial"/>
                <a:cs typeface="Arial"/>
              </a:rPr>
              <a:t>now</a:t>
            </a:r>
            <a:r>
              <a:rPr sz="2400" dirty="0">
                <a:latin typeface="Arial"/>
                <a:cs typeface="Arial"/>
              </a:rPr>
              <a:t> </a:t>
            </a:r>
            <a:r>
              <a:rPr sz="2400" spc="180" dirty="0">
                <a:latin typeface="Arial"/>
                <a:cs typeface="Arial"/>
              </a:rPr>
              <a:t>have</a:t>
            </a:r>
            <a:r>
              <a:rPr sz="2400" spc="20" dirty="0">
                <a:latin typeface="Arial"/>
                <a:cs typeface="Arial"/>
              </a:rPr>
              <a:t> </a:t>
            </a:r>
            <a:r>
              <a:rPr sz="2400" b="1" dirty="0">
                <a:solidFill>
                  <a:srgbClr val="3333FF"/>
                </a:solidFill>
                <a:latin typeface="Arial"/>
                <a:cs typeface="Arial"/>
              </a:rPr>
              <a:t>UAG</a:t>
            </a:r>
            <a:r>
              <a:rPr sz="2400" b="1" spc="10" dirty="0">
                <a:solidFill>
                  <a:srgbClr val="3333FF"/>
                </a:solidFill>
                <a:latin typeface="Arial"/>
                <a:cs typeface="Arial"/>
              </a:rPr>
              <a:t> </a:t>
            </a:r>
            <a:r>
              <a:rPr sz="2400" spc="165" dirty="0">
                <a:latin typeface="Arial"/>
                <a:cs typeface="Arial"/>
              </a:rPr>
              <a:t>which</a:t>
            </a:r>
            <a:r>
              <a:rPr sz="2400" spc="-40" dirty="0">
                <a:latin typeface="Arial"/>
                <a:cs typeface="Arial"/>
              </a:rPr>
              <a:t> </a:t>
            </a:r>
            <a:r>
              <a:rPr sz="2400" spc="-175" dirty="0">
                <a:latin typeface="Arial"/>
                <a:cs typeface="Arial"/>
              </a:rPr>
              <a:t>is</a:t>
            </a:r>
            <a:r>
              <a:rPr sz="2400" spc="-10" dirty="0">
                <a:latin typeface="Arial"/>
                <a:cs typeface="Arial"/>
              </a:rPr>
              <a:t> </a:t>
            </a:r>
            <a:r>
              <a:rPr sz="2400" spc="185" dirty="0">
                <a:latin typeface="Arial"/>
                <a:cs typeface="Arial"/>
              </a:rPr>
              <a:t>one</a:t>
            </a:r>
            <a:r>
              <a:rPr sz="2400" spc="35" dirty="0">
                <a:latin typeface="Arial"/>
                <a:cs typeface="Arial"/>
              </a:rPr>
              <a:t> </a:t>
            </a:r>
            <a:r>
              <a:rPr sz="2400" spc="145" dirty="0">
                <a:latin typeface="Arial"/>
                <a:cs typeface="Arial"/>
              </a:rPr>
              <a:t>of</a:t>
            </a:r>
            <a:r>
              <a:rPr sz="2400" dirty="0">
                <a:latin typeface="Arial"/>
                <a:cs typeface="Arial"/>
              </a:rPr>
              <a:t> </a:t>
            </a:r>
            <a:r>
              <a:rPr sz="2400" spc="145" dirty="0">
                <a:latin typeface="Arial"/>
                <a:cs typeface="Arial"/>
              </a:rPr>
              <a:t>the</a:t>
            </a:r>
            <a:r>
              <a:rPr sz="2400" spc="60" dirty="0">
                <a:latin typeface="Arial"/>
                <a:cs typeface="Arial"/>
              </a:rPr>
              <a:t> </a:t>
            </a:r>
            <a:r>
              <a:rPr sz="2400" spc="114" dirty="0">
                <a:latin typeface="Arial"/>
                <a:cs typeface="Arial"/>
              </a:rPr>
              <a:t>three</a:t>
            </a:r>
            <a:r>
              <a:rPr sz="2400" spc="10" dirty="0">
                <a:latin typeface="Arial"/>
                <a:cs typeface="Arial"/>
              </a:rPr>
              <a:t> </a:t>
            </a:r>
            <a:r>
              <a:rPr sz="2400" b="1" spc="-160" dirty="0">
                <a:solidFill>
                  <a:srgbClr val="3333FF"/>
                </a:solidFill>
                <a:latin typeface="Arial"/>
                <a:cs typeface="Arial"/>
              </a:rPr>
              <a:t>STOP</a:t>
            </a:r>
            <a:endParaRPr sz="2400">
              <a:latin typeface="Arial"/>
              <a:cs typeface="Arial"/>
            </a:endParaRPr>
          </a:p>
          <a:p>
            <a:pPr marL="356870">
              <a:lnSpc>
                <a:spcPct val="100000"/>
              </a:lnSpc>
            </a:pPr>
            <a:r>
              <a:rPr sz="2400" b="1" spc="-10" dirty="0">
                <a:solidFill>
                  <a:srgbClr val="3333FF"/>
                </a:solidFill>
                <a:latin typeface="Arial"/>
                <a:cs typeface="Arial"/>
              </a:rPr>
              <a:t>codons.</a:t>
            </a:r>
            <a:endParaRPr sz="2400">
              <a:latin typeface="Arial"/>
              <a:cs typeface="Arial"/>
            </a:endParaRPr>
          </a:p>
          <a:p>
            <a:pPr marL="356870" marR="561975" indent="-344805" algn="just">
              <a:lnSpc>
                <a:spcPct val="100000"/>
              </a:lnSpc>
              <a:spcBef>
                <a:spcPts val="5"/>
              </a:spcBef>
              <a:buChar char="•"/>
              <a:tabLst>
                <a:tab pos="356870" algn="l"/>
              </a:tabLst>
            </a:pPr>
            <a:r>
              <a:rPr sz="2400" dirty="0">
                <a:latin typeface="Arial"/>
                <a:cs typeface="Arial"/>
              </a:rPr>
              <a:t>The</a:t>
            </a:r>
            <a:r>
              <a:rPr sz="2400" spc="-10" dirty="0">
                <a:latin typeface="Arial"/>
                <a:cs typeface="Arial"/>
              </a:rPr>
              <a:t> </a:t>
            </a:r>
            <a:r>
              <a:rPr sz="2400" spc="95" dirty="0">
                <a:latin typeface="Arial"/>
                <a:cs typeface="Arial"/>
              </a:rPr>
              <a:t>ribosome</a:t>
            </a:r>
            <a:r>
              <a:rPr sz="2400" spc="-10" dirty="0">
                <a:latin typeface="Arial"/>
                <a:cs typeface="Arial"/>
              </a:rPr>
              <a:t> </a:t>
            </a:r>
            <a:r>
              <a:rPr sz="2400" spc="100" dirty="0">
                <a:latin typeface="Arial"/>
                <a:cs typeface="Arial"/>
              </a:rPr>
              <a:t>while</a:t>
            </a:r>
            <a:r>
              <a:rPr sz="2400" spc="-80" dirty="0">
                <a:latin typeface="Arial"/>
                <a:cs typeface="Arial"/>
              </a:rPr>
              <a:t> </a:t>
            </a:r>
            <a:r>
              <a:rPr sz="2400" spc="150" dirty="0">
                <a:latin typeface="Arial"/>
                <a:cs typeface="Arial"/>
              </a:rPr>
              <a:t>making</a:t>
            </a:r>
            <a:r>
              <a:rPr sz="2400" spc="-60" dirty="0">
                <a:latin typeface="Arial"/>
                <a:cs typeface="Arial"/>
              </a:rPr>
              <a:t> </a:t>
            </a:r>
            <a:r>
              <a:rPr sz="2400" spc="145" dirty="0">
                <a:latin typeface="Arial"/>
                <a:cs typeface="Arial"/>
              </a:rPr>
              <a:t>the</a:t>
            </a:r>
            <a:r>
              <a:rPr sz="2400" spc="40" dirty="0">
                <a:latin typeface="Arial"/>
                <a:cs typeface="Arial"/>
              </a:rPr>
              <a:t> </a:t>
            </a:r>
            <a:r>
              <a:rPr sz="2400" spc="114" dirty="0">
                <a:latin typeface="Arial"/>
                <a:cs typeface="Arial"/>
              </a:rPr>
              <a:t>protein</a:t>
            </a:r>
            <a:r>
              <a:rPr sz="2400" spc="40" dirty="0">
                <a:latin typeface="Arial"/>
                <a:cs typeface="Arial"/>
              </a:rPr>
              <a:t> </a:t>
            </a:r>
            <a:r>
              <a:rPr sz="2400" spc="140" dirty="0">
                <a:latin typeface="Arial"/>
                <a:cs typeface="Arial"/>
              </a:rPr>
              <a:t>comes </a:t>
            </a:r>
            <a:r>
              <a:rPr sz="2400" spc="165" dirty="0">
                <a:latin typeface="Arial"/>
                <a:cs typeface="Arial"/>
              </a:rPr>
              <a:t>to</a:t>
            </a:r>
            <a:r>
              <a:rPr sz="2400" spc="-10" dirty="0">
                <a:latin typeface="Arial"/>
                <a:cs typeface="Arial"/>
              </a:rPr>
              <a:t> </a:t>
            </a:r>
            <a:r>
              <a:rPr sz="2400" spc="-220" dirty="0">
                <a:latin typeface="Arial"/>
                <a:cs typeface="Arial"/>
              </a:rPr>
              <a:t>STOP</a:t>
            </a:r>
            <a:r>
              <a:rPr sz="2400" spc="55" dirty="0">
                <a:latin typeface="Arial"/>
                <a:cs typeface="Arial"/>
              </a:rPr>
              <a:t> </a:t>
            </a:r>
            <a:r>
              <a:rPr sz="2400" spc="165" dirty="0">
                <a:latin typeface="Arial"/>
                <a:cs typeface="Arial"/>
              </a:rPr>
              <a:t>mutant</a:t>
            </a:r>
            <a:r>
              <a:rPr sz="2400" spc="-10" dirty="0">
                <a:latin typeface="Arial"/>
                <a:cs typeface="Arial"/>
              </a:rPr>
              <a:t> </a:t>
            </a:r>
            <a:r>
              <a:rPr sz="2400" spc="240" dirty="0">
                <a:latin typeface="Arial"/>
                <a:cs typeface="Arial"/>
              </a:rPr>
              <a:t>codon</a:t>
            </a:r>
            <a:r>
              <a:rPr sz="2400" spc="-10" dirty="0">
                <a:latin typeface="Arial"/>
                <a:cs typeface="Arial"/>
              </a:rPr>
              <a:t> </a:t>
            </a:r>
            <a:r>
              <a:rPr sz="2400" spc="165" dirty="0">
                <a:latin typeface="Arial"/>
                <a:cs typeface="Arial"/>
              </a:rPr>
              <a:t>that</a:t>
            </a:r>
            <a:r>
              <a:rPr sz="2400" spc="45" dirty="0">
                <a:latin typeface="Arial"/>
                <a:cs typeface="Arial"/>
              </a:rPr>
              <a:t> </a:t>
            </a:r>
            <a:r>
              <a:rPr sz="2400" spc="90" dirty="0">
                <a:latin typeface="Arial"/>
                <a:cs typeface="Arial"/>
              </a:rPr>
              <a:t>used</a:t>
            </a:r>
            <a:r>
              <a:rPr sz="2400" spc="-25" dirty="0">
                <a:latin typeface="Arial"/>
                <a:cs typeface="Arial"/>
              </a:rPr>
              <a:t> </a:t>
            </a:r>
            <a:r>
              <a:rPr sz="2400" spc="160" dirty="0">
                <a:latin typeface="Arial"/>
                <a:cs typeface="Arial"/>
              </a:rPr>
              <a:t>to</a:t>
            </a:r>
            <a:r>
              <a:rPr sz="2400" spc="30" dirty="0">
                <a:latin typeface="Arial"/>
                <a:cs typeface="Arial"/>
              </a:rPr>
              <a:t> </a:t>
            </a:r>
            <a:r>
              <a:rPr sz="2400" spc="250" dirty="0">
                <a:latin typeface="Arial"/>
                <a:cs typeface="Arial"/>
              </a:rPr>
              <a:t>be</a:t>
            </a:r>
            <a:r>
              <a:rPr sz="2400" spc="-15" dirty="0">
                <a:latin typeface="Arial"/>
                <a:cs typeface="Arial"/>
              </a:rPr>
              <a:t> </a:t>
            </a:r>
            <a:r>
              <a:rPr sz="2400" spc="-25" dirty="0">
                <a:latin typeface="Arial"/>
                <a:cs typeface="Arial"/>
              </a:rPr>
              <a:t>Ser.</a:t>
            </a:r>
            <a:r>
              <a:rPr sz="2400" spc="25" dirty="0">
                <a:latin typeface="Arial"/>
                <a:cs typeface="Arial"/>
              </a:rPr>
              <a:t> </a:t>
            </a:r>
            <a:r>
              <a:rPr sz="2400" spc="-35" dirty="0">
                <a:latin typeface="Arial"/>
                <a:cs typeface="Arial"/>
              </a:rPr>
              <a:t>So </a:t>
            </a:r>
            <a:r>
              <a:rPr sz="2400" spc="145" dirty="0">
                <a:latin typeface="Arial"/>
                <a:cs typeface="Arial"/>
              </a:rPr>
              <a:t>the</a:t>
            </a:r>
            <a:r>
              <a:rPr sz="2400" spc="40" dirty="0">
                <a:latin typeface="Arial"/>
                <a:cs typeface="Arial"/>
              </a:rPr>
              <a:t> </a:t>
            </a:r>
            <a:r>
              <a:rPr sz="2400" spc="95" dirty="0">
                <a:latin typeface="Arial"/>
                <a:cs typeface="Arial"/>
              </a:rPr>
              <a:t>ribosome</a:t>
            </a:r>
            <a:r>
              <a:rPr sz="2400" spc="-10" dirty="0">
                <a:latin typeface="Arial"/>
                <a:cs typeface="Arial"/>
              </a:rPr>
              <a:t> </a:t>
            </a:r>
            <a:r>
              <a:rPr sz="2400" dirty="0">
                <a:latin typeface="Arial"/>
                <a:cs typeface="Arial"/>
              </a:rPr>
              <a:t>just</a:t>
            </a:r>
            <a:r>
              <a:rPr sz="2400" spc="-30" dirty="0">
                <a:latin typeface="Arial"/>
                <a:cs typeface="Arial"/>
              </a:rPr>
              <a:t> </a:t>
            </a:r>
            <a:r>
              <a:rPr sz="2400" spc="-10" dirty="0">
                <a:latin typeface="Arial"/>
                <a:cs typeface="Arial"/>
              </a:rPr>
              <a:t>stops!!</a:t>
            </a:r>
            <a:endParaRPr sz="2400">
              <a:latin typeface="Arial"/>
              <a:cs typeface="Arial"/>
            </a:endParaRPr>
          </a:p>
          <a:p>
            <a:pPr marL="356870" indent="-344170" algn="just">
              <a:lnSpc>
                <a:spcPct val="100000"/>
              </a:lnSpc>
              <a:buChar char="•"/>
              <a:tabLst>
                <a:tab pos="356870" algn="l"/>
              </a:tabLst>
            </a:pPr>
            <a:r>
              <a:rPr sz="2400" dirty="0">
                <a:latin typeface="Arial"/>
                <a:cs typeface="Arial"/>
              </a:rPr>
              <a:t>The</a:t>
            </a:r>
            <a:r>
              <a:rPr sz="2400" spc="-15" dirty="0">
                <a:latin typeface="Arial"/>
                <a:cs typeface="Arial"/>
              </a:rPr>
              <a:t> </a:t>
            </a:r>
            <a:r>
              <a:rPr sz="2400" dirty="0">
                <a:latin typeface="Arial"/>
                <a:cs typeface="Arial"/>
              </a:rPr>
              <a:t>rest </a:t>
            </a:r>
            <a:r>
              <a:rPr sz="2400" spc="145" dirty="0">
                <a:latin typeface="Arial"/>
                <a:cs typeface="Arial"/>
              </a:rPr>
              <a:t>of</a:t>
            </a:r>
            <a:r>
              <a:rPr sz="2400" spc="10" dirty="0">
                <a:latin typeface="Arial"/>
                <a:cs typeface="Arial"/>
              </a:rPr>
              <a:t> </a:t>
            </a:r>
            <a:r>
              <a:rPr sz="2400" spc="145" dirty="0">
                <a:latin typeface="Arial"/>
                <a:cs typeface="Arial"/>
              </a:rPr>
              <a:t>the</a:t>
            </a:r>
            <a:r>
              <a:rPr sz="2400" spc="10" dirty="0">
                <a:latin typeface="Arial"/>
                <a:cs typeface="Arial"/>
              </a:rPr>
              <a:t> </a:t>
            </a:r>
            <a:r>
              <a:rPr sz="2400" spc="110" dirty="0">
                <a:latin typeface="Arial"/>
                <a:cs typeface="Arial"/>
              </a:rPr>
              <a:t>protein</a:t>
            </a:r>
            <a:r>
              <a:rPr sz="2400" spc="65" dirty="0">
                <a:latin typeface="Arial"/>
                <a:cs typeface="Arial"/>
              </a:rPr>
              <a:t> </a:t>
            </a:r>
            <a:r>
              <a:rPr sz="2400" spc="114" dirty="0">
                <a:latin typeface="Arial"/>
                <a:cs typeface="Arial"/>
              </a:rPr>
              <a:t>does</a:t>
            </a:r>
            <a:r>
              <a:rPr sz="2400" dirty="0">
                <a:latin typeface="Arial"/>
                <a:cs typeface="Arial"/>
              </a:rPr>
              <a:t> </a:t>
            </a:r>
            <a:r>
              <a:rPr sz="2400" spc="155" dirty="0">
                <a:latin typeface="Arial"/>
                <a:cs typeface="Arial"/>
              </a:rPr>
              <a:t>not</a:t>
            </a:r>
            <a:r>
              <a:rPr sz="2400" spc="-5" dirty="0">
                <a:latin typeface="Arial"/>
                <a:cs typeface="Arial"/>
              </a:rPr>
              <a:t> </a:t>
            </a:r>
            <a:r>
              <a:rPr sz="2400" spc="210" dirty="0">
                <a:latin typeface="Arial"/>
                <a:cs typeface="Arial"/>
              </a:rPr>
              <a:t>get</a:t>
            </a:r>
            <a:r>
              <a:rPr sz="2400" spc="-30" dirty="0">
                <a:latin typeface="Arial"/>
                <a:cs typeface="Arial"/>
              </a:rPr>
              <a:t> </a:t>
            </a:r>
            <a:r>
              <a:rPr sz="2400" spc="195" dirty="0">
                <a:latin typeface="Arial"/>
                <a:cs typeface="Arial"/>
              </a:rPr>
              <a:t>made.</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52446" y="1356347"/>
            <a:ext cx="4789805" cy="614045"/>
            <a:chOff x="2252446" y="1356347"/>
            <a:chExt cx="4789805" cy="614045"/>
          </a:xfrm>
        </p:grpSpPr>
        <p:pic>
          <p:nvPicPr>
            <p:cNvPr id="3" name="object 3"/>
            <p:cNvPicPr/>
            <p:nvPr/>
          </p:nvPicPr>
          <p:blipFill>
            <a:blip r:embed="rId2" cstate="print"/>
            <a:stretch>
              <a:fillRect/>
            </a:stretch>
          </p:blipFill>
          <p:spPr>
            <a:xfrm>
              <a:off x="2252446" y="1566278"/>
              <a:ext cx="4789221" cy="390041"/>
            </a:xfrm>
            <a:prstGeom prst="rect">
              <a:avLst/>
            </a:prstGeom>
          </p:spPr>
        </p:pic>
        <p:pic>
          <p:nvPicPr>
            <p:cNvPr id="4" name="object 4"/>
            <p:cNvPicPr/>
            <p:nvPr/>
          </p:nvPicPr>
          <p:blipFill>
            <a:blip r:embed="rId3" cstate="print"/>
            <a:stretch>
              <a:fillRect/>
            </a:stretch>
          </p:blipFill>
          <p:spPr>
            <a:xfrm>
              <a:off x="6196583" y="1548345"/>
              <a:ext cx="253784" cy="421424"/>
            </a:xfrm>
            <a:prstGeom prst="rect">
              <a:avLst/>
            </a:prstGeom>
          </p:spPr>
        </p:pic>
        <p:pic>
          <p:nvPicPr>
            <p:cNvPr id="5" name="object 5"/>
            <p:cNvPicPr/>
            <p:nvPr/>
          </p:nvPicPr>
          <p:blipFill>
            <a:blip r:embed="rId4" cstate="print"/>
            <a:stretch>
              <a:fillRect/>
            </a:stretch>
          </p:blipFill>
          <p:spPr>
            <a:xfrm>
              <a:off x="4215383" y="1548345"/>
              <a:ext cx="253746" cy="421424"/>
            </a:xfrm>
            <a:prstGeom prst="rect">
              <a:avLst/>
            </a:prstGeom>
          </p:spPr>
        </p:pic>
        <p:pic>
          <p:nvPicPr>
            <p:cNvPr id="6" name="object 6"/>
            <p:cNvPicPr/>
            <p:nvPr/>
          </p:nvPicPr>
          <p:blipFill>
            <a:blip r:embed="rId5" cstate="print"/>
            <a:stretch>
              <a:fillRect/>
            </a:stretch>
          </p:blipFill>
          <p:spPr>
            <a:xfrm>
              <a:off x="3983735" y="1356347"/>
              <a:ext cx="604265" cy="582942"/>
            </a:xfrm>
            <a:prstGeom prst="rect">
              <a:avLst/>
            </a:prstGeom>
          </p:spPr>
        </p:pic>
      </p:grpSp>
      <p:sp>
        <p:nvSpPr>
          <p:cNvPr id="7" name="object 7"/>
          <p:cNvSpPr txBox="1"/>
          <p:nvPr/>
        </p:nvSpPr>
        <p:spPr>
          <a:xfrm rot="10860000">
            <a:off x="4209252" y="1585811"/>
            <a:ext cx="263065" cy="228600"/>
          </a:xfrm>
          <a:prstGeom prst="rect">
            <a:avLst/>
          </a:prstGeom>
        </p:spPr>
        <p:txBody>
          <a:bodyPr vert="horz" wrap="square" lIns="0" tIns="0" rIns="0" bIns="0" rtlCol="0">
            <a:spAutoFit/>
          </a:bodyPr>
          <a:lstStyle/>
          <a:p>
            <a:pPr>
              <a:lnSpc>
                <a:spcPts val="1800"/>
              </a:lnSpc>
            </a:pPr>
            <a:r>
              <a:rPr sz="1800" b="1" dirty="0">
                <a:solidFill>
                  <a:srgbClr val="0000FF"/>
                </a:solidFill>
                <a:latin typeface="Arial Narrow"/>
                <a:cs typeface="Arial Narrow"/>
              </a:rPr>
              <a:t>X</a:t>
            </a:r>
            <a:endParaRPr sz="1800">
              <a:latin typeface="Arial Narrow"/>
              <a:cs typeface="Arial Narrow"/>
            </a:endParaRPr>
          </a:p>
        </p:txBody>
      </p:sp>
      <p:pic>
        <p:nvPicPr>
          <p:cNvPr id="8" name="object 8"/>
          <p:cNvPicPr/>
          <p:nvPr/>
        </p:nvPicPr>
        <p:blipFill>
          <a:blip r:embed="rId6" cstate="print"/>
          <a:stretch>
            <a:fillRect/>
          </a:stretch>
        </p:blipFill>
        <p:spPr>
          <a:xfrm>
            <a:off x="3175754" y="3727659"/>
            <a:ext cx="656617" cy="1523337"/>
          </a:xfrm>
          <a:prstGeom prst="rect">
            <a:avLst/>
          </a:prstGeom>
        </p:spPr>
      </p:pic>
      <p:grpSp>
        <p:nvGrpSpPr>
          <p:cNvPr id="9" name="object 9"/>
          <p:cNvGrpSpPr/>
          <p:nvPr/>
        </p:nvGrpSpPr>
        <p:grpSpPr>
          <a:xfrm>
            <a:off x="2258948" y="1935467"/>
            <a:ext cx="2743835" cy="1478280"/>
            <a:chOff x="2258948" y="1935467"/>
            <a:chExt cx="2743835" cy="1478280"/>
          </a:xfrm>
        </p:grpSpPr>
        <p:pic>
          <p:nvPicPr>
            <p:cNvPr id="10" name="object 10"/>
            <p:cNvPicPr/>
            <p:nvPr/>
          </p:nvPicPr>
          <p:blipFill>
            <a:blip r:embed="rId7" cstate="print"/>
            <a:stretch>
              <a:fillRect/>
            </a:stretch>
          </p:blipFill>
          <p:spPr>
            <a:xfrm>
              <a:off x="3180282" y="2205172"/>
              <a:ext cx="647561" cy="901576"/>
            </a:xfrm>
            <a:prstGeom prst="rect">
              <a:avLst/>
            </a:prstGeom>
          </p:spPr>
        </p:pic>
        <p:sp>
          <p:nvSpPr>
            <p:cNvPr id="11" name="object 11"/>
            <p:cNvSpPr/>
            <p:nvPr/>
          </p:nvSpPr>
          <p:spPr>
            <a:xfrm>
              <a:off x="2287523" y="2993588"/>
              <a:ext cx="2209800" cy="391795"/>
            </a:xfrm>
            <a:custGeom>
              <a:avLst/>
              <a:gdLst/>
              <a:ahLst/>
              <a:cxnLst/>
              <a:rect l="l" t="t" r="r" b="b"/>
              <a:pathLst>
                <a:path w="2209800" h="391795">
                  <a:moveTo>
                    <a:pt x="0" y="17200"/>
                  </a:moveTo>
                  <a:lnTo>
                    <a:pt x="41725" y="5996"/>
                  </a:lnTo>
                  <a:lnTo>
                    <a:pt x="86727" y="335"/>
                  </a:lnTo>
                  <a:lnTo>
                    <a:pt x="133755" y="0"/>
                  </a:lnTo>
                  <a:lnTo>
                    <a:pt x="181562" y="4770"/>
                  </a:lnTo>
                  <a:lnTo>
                    <a:pt x="228898" y="14428"/>
                  </a:lnTo>
                  <a:lnTo>
                    <a:pt x="274516" y="28755"/>
                  </a:lnTo>
                  <a:lnTo>
                    <a:pt x="317166" y="47532"/>
                  </a:lnTo>
                  <a:lnTo>
                    <a:pt x="355600" y="70540"/>
                  </a:lnTo>
                  <a:lnTo>
                    <a:pt x="383825" y="116989"/>
                  </a:lnTo>
                  <a:lnTo>
                    <a:pt x="443344" y="147063"/>
                  </a:lnTo>
                  <a:lnTo>
                    <a:pt x="450767" y="159056"/>
                  </a:lnTo>
                  <a:lnTo>
                    <a:pt x="448351" y="163539"/>
                  </a:lnTo>
                  <a:lnTo>
                    <a:pt x="443204" y="164068"/>
                  </a:lnTo>
                  <a:lnTo>
                    <a:pt x="442436" y="164197"/>
                  </a:lnTo>
                  <a:lnTo>
                    <a:pt x="453156" y="167481"/>
                  </a:lnTo>
                  <a:lnTo>
                    <a:pt x="482473" y="177474"/>
                  </a:lnTo>
                  <a:lnTo>
                    <a:pt x="519445" y="213473"/>
                  </a:lnTo>
                  <a:lnTo>
                    <a:pt x="557270" y="244850"/>
                  </a:lnTo>
                  <a:lnTo>
                    <a:pt x="596041" y="272120"/>
                  </a:lnTo>
                  <a:lnTo>
                    <a:pt x="635848" y="295798"/>
                  </a:lnTo>
                  <a:lnTo>
                    <a:pt x="676782" y="316396"/>
                  </a:lnTo>
                  <a:lnTo>
                    <a:pt x="718936" y="334431"/>
                  </a:lnTo>
                  <a:lnTo>
                    <a:pt x="762401" y="350416"/>
                  </a:lnTo>
                  <a:lnTo>
                    <a:pt x="807267" y="364865"/>
                  </a:lnTo>
                  <a:lnTo>
                    <a:pt x="853627" y="378294"/>
                  </a:lnTo>
                  <a:lnTo>
                    <a:pt x="901573" y="391215"/>
                  </a:lnTo>
                  <a:lnTo>
                    <a:pt x="953769" y="389851"/>
                  </a:lnTo>
                  <a:lnTo>
                    <a:pt x="1005966" y="388662"/>
                  </a:lnTo>
                  <a:lnTo>
                    <a:pt x="1058164" y="387561"/>
                  </a:lnTo>
                  <a:lnTo>
                    <a:pt x="1110361" y="386459"/>
                  </a:lnTo>
                  <a:lnTo>
                    <a:pt x="1162558" y="385270"/>
                  </a:lnTo>
                  <a:lnTo>
                    <a:pt x="1214755" y="383906"/>
                  </a:lnTo>
                  <a:lnTo>
                    <a:pt x="1266952" y="382278"/>
                  </a:lnTo>
                  <a:lnTo>
                    <a:pt x="1319149" y="380299"/>
                  </a:lnTo>
                  <a:lnTo>
                    <a:pt x="1371346" y="377880"/>
                  </a:lnTo>
                  <a:lnTo>
                    <a:pt x="1412321" y="373253"/>
                  </a:lnTo>
                  <a:lnTo>
                    <a:pt x="1484699" y="351948"/>
                  </a:lnTo>
                  <a:lnTo>
                    <a:pt x="1523746" y="337748"/>
                  </a:lnTo>
                  <a:lnTo>
                    <a:pt x="1546367" y="329831"/>
                  </a:lnTo>
                  <a:lnTo>
                    <a:pt x="1571371" y="321080"/>
                  </a:lnTo>
                  <a:lnTo>
                    <a:pt x="1591611" y="313995"/>
                  </a:lnTo>
                  <a:lnTo>
                    <a:pt x="1599946" y="311078"/>
                  </a:lnTo>
                  <a:lnTo>
                    <a:pt x="1635777" y="279416"/>
                  </a:lnTo>
                  <a:lnTo>
                    <a:pt x="1672002" y="256945"/>
                  </a:lnTo>
                  <a:lnTo>
                    <a:pt x="1710299" y="238141"/>
                  </a:lnTo>
                  <a:lnTo>
                    <a:pt x="1752346" y="217479"/>
                  </a:lnTo>
                  <a:lnTo>
                    <a:pt x="1762121" y="211187"/>
                  </a:lnTo>
                  <a:lnTo>
                    <a:pt x="1771395" y="203811"/>
                  </a:lnTo>
                  <a:lnTo>
                    <a:pt x="1780670" y="196602"/>
                  </a:lnTo>
                  <a:lnTo>
                    <a:pt x="1790446" y="190809"/>
                  </a:lnTo>
                  <a:lnTo>
                    <a:pt x="1830939" y="172838"/>
                  </a:lnTo>
                  <a:lnTo>
                    <a:pt x="1853650" y="164292"/>
                  </a:lnTo>
                  <a:lnTo>
                    <a:pt x="1863725" y="162071"/>
                  </a:lnTo>
                  <a:lnTo>
                    <a:pt x="1866312" y="163076"/>
                  </a:lnTo>
                  <a:lnTo>
                    <a:pt x="1866560" y="164205"/>
                  </a:lnTo>
                  <a:lnTo>
                    <a:pt x="1869616" y="162359"/>
                  </a:lnTo>
                  <a:lnTo>
                    <a:pt x="1880629" y="154438"/>
                  </a:lnTo>
                  <a:lnTo>
                    <a:pt x="1904746" y="137342"/>
                  </a:lnTo>
                  <a:lnTo>
                    <a:pt x="1958158" y="139327"/>
                  </a:lnTo>
                  <a:lnTo>
                    <a:pt x="2011637" y="140628"/>
                  </a:lnTo>
                  <a:lnTo>
                    <a:pt x="2065067" y="142271"/>
                  </a:lnTo>
                  <a:lnTo>
                    <a:pt x="2118333" y="145279"/>
                  </a:lnTo>
                  <a:lnTo>
                    <a:pt x="2171318" y="150677"/>
                  </a:lnTo>
                  <a:lnTo>
                    <a:pt x="2209305" y="175555"/>
                  </a:lnTo>
                  <a:lnTo>
                    <a:pt x="2209418" y="190809"/>
                  </a:lnTo>
                </a:path>
              </a:pathLst>
            </a:custGeom>
            <a:ln w="57150">
              <a:solidFill>
                <a:srgbClr val="FF6600"/>
              </a:solidFill>
            </a:ln>
          </p:spPr>
          <p:txBody>
            <a:bodyPr wrap="square" lIns="0" tIns="0" rIns="0" bIns="0" rtlCol="0"/>
            <a:lstStyle/>
            <a:p>
              <a:endParaRPr/>
            </a:p>
          </p:txBody>
        </p:sp>
        <p:pic>
          <p:nvPicPr>
            <p:cNvPr id="12" name="object 12"/>
            <p:cNvPicPr/>
            <p:nvPr/>
          </p:nvPicPr>
          <p:blipFill>
            <a:blip r:embed="rId8" cstate="print"/>
            <a:stretch>
              <a:fillRect/>
            </a:stretch>
          </p:blipFill>
          <p:spPr>
            <a:xfrm>
              <a:off x="3681983" y="1935467"/>
              <a:ext cx="1320546" cy="854214"/>
            </a:xfrm>
            <a:prstGeom prst="rect">
              <a:avLst/>
            </a:prstGeom>
          </p:spPr>
        </p:pic>
      </p:grpSp>
      <p:sp>
        <p:nvSpPr>
          <p:cNvPr id="13" name="object 13"/>
          <p:cNvSpPr/>
          <p:nvPr/>
        </p:nvSpPr>
        <p:spPr>
          <a:xfrm>
            <a:off x="2744723" y="5573267"/>
            <a:ext cx="143510" cy="167640"/>
          </a:xfrm>
          <a:custGeom>
            <a:avLst/>
            <a:gdLst/>
            <a:ahLst/>
            <a:cxnLst/>
            <a:rect l="l" t="t" r="r" b="b"/>
            <a:pathLst>
              <a:path w="143510" h="167639">
                <a:moveTo>
                  <a:pt x="0" y="128015"/>
                </a:moveTo>
                <a:lnTo>
                  <a:pt x="25261" y="131072"/>
                </a:lnTo>
                <a:lnTo>
                  <a:pt x="50545" y="133962"/>
                </a:lnTo>
                <a:lnTo>
                  <a:pt x="75830" y="137181"/>
                </a:lnTo>
                <a:lnTo>
                  <a:pt x="101092" y="141223"/>
                </a:lnTo>
                <a:lnTo>
                  <a:pt x="124813" y="145228"/>
                </a:lnTo>
                <a:lnTo>
                  <a:pt x="135889" y="148159"/>
                </a:lnTo>
                <a:lnTo>
                  <a:pt x="139061" y="154227"/>
                </a:lnTo>
                <a:lnTo>
                  <a:pt x="139064" y="167639"/>
                </a:lnTo>
              </a:path>
              <a:path w="143510" h="167639">
                <a:moveTo>
                  <a:pt x="94487" y="0"/>
                </a:moveTo>
                <a:lnTo>
                  <a:pt x="117967" y="37309"/>
                </a:lnTo>
                <a:lnTo>
                  <a:pt x="131063" y="79247"/>
                </a:lnTo>
                <a:lnTo>
                  <a:pt x="139303" y="128777"/>
                </a:lnTo>
                <a:lnTo>
                  <a:pt x="142154" y="149828"/>
                </a:lnTo>
                <a:lnTo>
                  <a:pt x="143256" y="158495"/>
                </a:lnTo>
              </a:path>
            </a:pathLst>
          </a:custGeom>
          <a:ln w="57150">
            <a:solidFill>
              <a:srgbClr val="FF6600"/>
            </a:solidFill>
          </a:ln>
        </p:spPr>
        <p:txBody>
          <a:bodyPr wrap="square" lIns="0" tIns="0" rIns="0" bIns="0" rtlCol="0"/>
          <a:lstStyle/>
          <a:p>
            <a:endParaRPr/>
          </a:p>
        </p:txBody>
      </p:sp>
      <p:pic>
        <p:nvPicPr>
          <p:cNvPr id="14" name="object 14"/>
          <p:cNvPicPr/>
          <p:nvPr/>
        </p:nvPicPr>
        <p:blipFill>
          <a:blip r:embed="rId9" cstate="print"/>
          <a:stretch>
            <a:fillRect/>
          </a:stretch>
        </p:blipFill>
        <p:spPr>
          <a:xfrm>
            <a:off x="2944293" y="5886069"/>
            <a:ext cx="172286" cy="80808"/>
          </a:xfrm>
          <a:prstGeom prst="rect">
            <a:avLst/>
          </a:prstGeom>
        </p:spPr>
      </p:pic>
      <p:pic>
        <p:nvPicPr>
          <p:cNvPr id="15" name="object 15"/>
          <p:cNvPicPr/>
          <p:nvPr/>
        </p:nvPicPr>
        <p:blipFill>
          <a:blip r:embed="rId10" cstate="print"/>
          <a:stretch>
            <a:fillRect/>
          </a:stretch>
        </p:blipFill>
        <p:spPr>
          <a:xfrm>
            <a:off x="3291765" y="5544692"/>
            <a:ext cx="172286" cy="78340"/>
          </a:xfrm>
          <a:prstGeom prst="rect">
            <a:avLst/>
          </a:prstGeom>
        </p:spPr>
      </p:pic>
      <p:pic>
        <p:nvPicPr>
          <p:cNvPr id="16" name="object 16"/>
          <p:cNvPicPr/>
          <p:nvPr/>
        </p:nvPicPr>
        <p:blipFill>
          <a:blip r:embed="rId10" cstate="print"/>
          <a:stretch>
            <a:fillRect/>
          </a:stretch>
        </p:blipFill>
        <p:spPr>
          <a:xfrm>
            <a:off x="2986965" y="5544692"/>
            <a:ext cx="172286" cy="78340"/>
          </a:xfrm>
          <a:prstGeom prst="rect">
            <a:avLst/>
          </a:prstGeom>
        </p:spPr>
      </p:pic>
      <p:grpSp>
        <p:nvGrpSpPr>
          <p:cNvPr id="17" name="object 17"/>
          <p:cNvGrpSpPr/>
          <p:nvPr/>
        </p:nvGrpSpPr>
        <p:grpSpPr>
          <a:xfrm>
            <a:off x="3596565" y="5383148"/>
            <a:ext cx="429895" cy="397510"/>
            <a:chOff x="3596565" y="5383148"/>
            <a:chExt cx="429895" cy="397510"/>
          </a:xfrm>
        </p:grpSpPr>
        <p:pic>
          <p:nvPicPr>
            <p:cNvPr id="18" name="object 18"/>
            <p:cNvPicPr/>
            <p:nvPr/>
          </p:nvPicPr>
          <p:blipFill>
            <a:blip r:embed="rId11" cstate="print"/>
            <a:stretch>
              <a:fillRect/>
            </a:stretch>
          </p:blipFill>
          <p:spPr>
            <a:xfrm>
              <a:off x="3596565" y="5703188"/>
              <a:ext cx="172286" cy="77419"/>
            </a:xfrm>
            <a:prstGeom prst="rect">
              <a:avLst/>
            </a:prstGeom>
          </p:spPr>
        </p:pic>
        <p:pic>
          <p:nvPicPr>
            <p:cNvPr id="19" name="object 19"/>
            <p:cNvPicPr/>
            <p:nvPr/>
          </p:nvPicPr>
          <p:blipFill>
            <a:blip r:embed="rId12" cstate="print"/>
            <a:stretch>
              <a:fillRect/>
            </a:stretch>
          </p:blipFill>
          <p:spPr>
            <a:xfrm>
              <a:off x="3725037" y="5383148"/>
              <a:ext cx="301243" cy="344944"/>
            </a:xfrm>
            <a:prstGeom prst="rect">
              <a:avLst/>
            </a:prstGeom>
          </p:spPr>
        </p:pic>
      </p:grpSp>
      <p:pic>
        <p:nvPicPr>
          <p:cNvPr id="20" name="object 20"/>
          <p:cNvPicPr/>
          <p:nvPr/>
        </p:nvPicPr>
        <p:blipFill>
          <a:blip r:embed="rId13" cstate="print"/>
          <a:stretch>
            <a:fillRect/>
          </a:stretch>
        </p:blipFill>
        <p:spPr>
          <a:xfrm>
            <a:off x="3272651" y="5712908"/>
            <a:ext cx="101103" cy="184674"/>
          </a:xfrm>
          <a:prstGeom prst="rect">
            <a:avLst/>
          </a:prstGeom>
        </p:spPr>
      </p:pic>
      <p:pic>
        <p:nvPicPr>
          <p:cNvPr id="21" name="object 21"/>
          <p:cNvPicPr/>
          <p:nvPr/>
        </p:nvPicPr>
        <p:blipFill>
          <a:blip r:embed="rId14" cstate="print"/>
          <a:stretch>
            <a:fillRect/>
          </a:stretch>
        </p:blipFill>
        <p:spPr>
          <a:xfrm>
            <a:off x="4182236" y="5554068"/>
            <a:ext cx="105917" cy="182830"/>
          </a:xfrm>
          <a:prstGeom prst="rect">
            <a:avLst/>
          </a:prstGeom>
        </p:spPr>
      </p:pic>
      <p:sp>
        <p:nvSpPr>
          <p:cNvPr id="22" name="object 22"/>
          <p:cNvSpPr txBox="1"/>
          <p:nvPr/>
        </p:nvSpPr>
        <p:spPr>
          <a:xfrm>
            <a:off x="3985386" y="2008708"/>
            <a:ext cx="721995" cy="575310"/>
          </a:xfrm>
          <a:prstGeom prst="rect">
            <a:avLst/>
          </a:prstGeom>
        </p:spPr>
        <p:txBody>
          <a:bodyPr vert="horz" wrap="square" lIns="0" tIns="12700" rIns="0" bIns="0" rtlCol="0">
            <a:spAutoFit/>
          </a:bodyPr>
          <a:lstStyle/>
          <a:p>
            <a:pPr marL="106680">
              <a:lnSpc>
                <a:spcPct val="100000"/>
              </a:lnSpc>
              <a:spcBef>
                <a:spcPts val="100"/>
              </a:spcBef>
            </a:pPr>
            <a:r>
              <a:rPr sz="1800" b="1" spc="-20" dirty="0">
                <a:latin typeface="Arial Narrow"/>
                <a:cs typeface="Arial Narrow"/>
              </a:rPr>
              <a:t>STOP</a:t>
            </a:r>
            <a:endParaRPr sz="1800">
              <a:latin typeface="Arial Narrow"/>
              <a:cs typeface="Arial Narrow"/>
            </a:endParaRPr>
          </a:p>
          <a:p>
            <a:pPr marL="12700">
              <a:lnSpc>
                <a:spcPct val="100000"/>
              </a:lnSpc>
              <a:spcBef>
                <a:spcPts val="5"/>
              </a:spcBef>
            </a:pPr>
            <a:r>
              <a:rPr sz="1800" b="1" spc="-10" dirty="0">
                <a:latin typeface="Arial Narrow"/>
                <a:cs typeface="Arial Narrow"/>
              </a:rPr>
              <a:t>CODON</a:t>
            </a:r>
            <a:endParaRPr sz="1800">
              <a:latin typeface="Arial Narrow"/>
              <a:cs typeface="Arial Narrow"/>
            </a:endParaRPr>
          </a:p>
        </p:txBody>
      </p:sp>
      <p:pic>
        <p:nvPicPr>
          <p:cNvPr id="23" name="object 23"/>
          <p:cNvPicPr/>
          <p:nvPr/>
        </p:nvPicPr>
        <p:blipFill>
          <a:blip r:embed="rId15" cstate="print"/>
          <a:stretch>
            <a:fillRect/>
          </a:stretch>
        </p:blipFill>
        <p:spPr>
          <a:xfrm>
            <a:off x="6010016" y="2154247"/>
            <a:ext cx="897181" cy="778134"/>
          </a:xfrm>
          <a:prstGeom prst="rect">
            <a:avLst/>
          </a:prstGeom>
        </p:spPr>
      </p:pic>
      <p:sp>
        <p:nvSpPr>
          <p:cNvPr id="24" name="object 24"/>
          <p:cNvSpPr txBox="1"/>
          <p:nvPr/>
        </p:nvSpPr>
        <p:spPr>
          <a:xfrm>
            <a:off x="6024498" y="2082165"/>
            <a:ext cx="876300" cy="848994"/>
          </a:xfrm>
          <a:prstGeom prst="rect">
            <a:avLst/>
          </a:prstGeom>
        </p:spPr>
        <p:txBody>
          <a:bodyPr vert="horz" wrap="square" lIns="0" tIns="12700" rIns="0" bIns="0" rtlCol="0">
            <a:spAutoFit/>
          </a:bodyPr>
          <a:lstStyle/>
          <a:p>
            <a:pPr marL="12700" marR="5080">
              <a:lnSpc>
                <a:spcPct val="100000"/>
              </a:lnSpc>
              <a:spcBef>
                <a:spcPts val="100"/>
              </a:spcBef>
            </a:pPr>
            <a:r>
              <a:rPr sz="1800" b="1" spc="-10" dirty="0">
                <a:latin typeface="Arial Narrow"/>
                <a:cs typeface="Arial Narrow"/>
              </a:rPr>
              <a:t>GENUINE </a:t>
            </a:r>
            <a:r>
              <a:rPr sz="1800" b="1" spc="-20" dirty="0">
                <a:latin typeface="Arial Narrow"/>
                <a:cs typeface="Arial Narrow"/>
              </a:rPr>
              <a:t>STOP </a:t>
            </a:r>
            <a:r>
              <a:rPr sz="1800" b="1" spc="-10" dirty="0">
                <a:latin typeface="Arial Narrow"/>
                <a:cs typeface="Arial Narrow"/>
              </a:rPr>
              <a:t>CODON</a:t>
            </a:r>
            <a:endParaRPr sz="1800">
              <a:latin typeface="Arial Narrow"/>
              <a:cs typeface="Arial Narrow"/>
            </a:endParaRPr>
          </a:p>
        </p:txBody>
      </p:sp>
      <p:sp>
        <p:nvSpPr>
          <p:cNvPr id="25" name="object 25"/>
          <p:cNvSpPr txBox="1"/>
          <p:nvPr/>
        </p:nvSpPr>
        <p:spPr>
          <a:xfrm>
            <a:off x="2746629" y="3076447"/>
            <a:ext cx="2783205" cy="1367155"/>
          </a:xfrm>
          <a:prstGeom prst="rect">
            <a:avLst/>
          </a:prstGeom>
        </p:spPr>
        <p:txBody>
          <a:bodyPr vert="horz" wrap="square" lIns="0" tIns="12700" rIns="0" bIns="0" rtlCol="0">
            <a:spAutoFit/>
          </a:bodyPr>
          <a:lstStyle/>
          <a:p>
            <a:pPr marL="1841500">
              <a:lnSpc>
                <a:spcPct val="100000"/>
              </a:lnSpc>
              <a:spcBef>
                <a:spcPts val="100"/>
              </a:spcBef>
            </a:pPr>
            <a:r>
              <a:rPr sz="1800" b="1" spc="-10" dirty="0">
                <a:latin typeface="Arial Narrow"/>
                <a:cs typeface="Arial Narrow"/>
              </a:rPr>
              <a:t>Shortened</a:t>
            </a:r>
            <a:endParaRPr sz="1800">
              <a:latin typeface="Arial Narrow"/>
              <a:cs typeface="Arial Narrow"/>
            </a:endParaRPr>
          </a:p>
          <a:p>
            <a:pPr marL="1841500">
              <a:lnSpc>
                <a:spcPct val="100000"/>
              </a:lnSpc>
            </a:pPr>
            <a:r>
              <a:rPr sz="1800" b="1" spc="-10" dirty="0">
                <a:latin typeface="Arial Narrow"/>
                <a:cs typeface="Arial Narrow"/>
              </a:rPr>
              <a:t>protein</a:t>
            </a:r>
            <a:endParaRPr sz="1800">
              <a:latin typeface="Arial Narrow"/>
              <a:cs typeface="Arial Narrow"/>
            </a:endParaRPr>
          </a:p>
          <a:p>
            <a:pPr>
              <a:lnSpc>
                <a:spcPct val="100000"/>
              </a:lnSpc>
            </a:pPr>
            <a:endParaRPr sz="2000">
              <a:latin typeface="Arial Narrow"/>
              <a:cs typeface="Arial Narrow"/>
            </a:endParaRPr>
          </a:p>
          <a:p>
            <a:pPr marL="12700">
              <a:lnSpc>
                <a:spcPct val="100000"/>
              </a:lnSpc>
              <a:spcBef>
                <a:spcPts val="1795"/>
              </a:spcBef>
            </a:pPr>
            <a:r>
              <a:rPr sz="1800" b="1" spc="-10" dirty="0">
                <a:latin typeface="Arial Narrow"/>
                <a:cs typeface="Arial Narrow"/>
              </a:rPr>
              <a:t>DEGRADATION</a:t>
            </a:r>
            <a:endParaRPr sz="1800">
              <a:latin typeface="Arial Narrow"/>
              <a:cs typeface="Arial Narrow"/>
            </a:endParaRPr>
          </a:p>
        </p:txBody>
      </p:sp>
      <p:sp>
        <p:nvSpPr>
          <p:cNvPr id="26" name="object 26"/>
          <p:cNvSpPr txBox="1">
            <a:spLocks noGrp="1"/>
          </p:cNvSpPr>
          <p:nvPr>
            <p:ph type="title"/>
          </p:nvPr>
        </p:nvSpPr>
        <p:spPr>
          <a:prstGeom prst="rect">
            <a:avLst/>
          </a:prstGeom>
        </p:spPr>
        <p:txBody>
          <a:bodyPr vert="horz" wrap="square" lIns="0" tIns="139649" rIns="0" bIns="0" rtlCol="0">
            <a:spAutoFit/>
          </a:bodyPr>
          <a:lstStyle/>
          <a:p>
            <a:pPr marL="2700655">
              <a:lnSpc>
                <a:spcPct val="100000"/>
              </a:lnSpc>
              <a:spcBef>
                <a:spcPts val="110"/>
              </a:spcBef>
            </a:pPr>
            <a:r>
              <a:rPr sz="2800" spc="-10" dirty="0"/>
              <a:t>Nonsense</a:t>
            </a:r>
            <a:r>
              <a:rPr sz="2800" spc="-155" dirty="0"/>
              <a:t> </a:t>
            </a:r>
            <a:r>
              <a:rPr sz="2800" spc="-10" dirty="0"/>
              <a:t>Mutation</a:t>
            </a:r>
            <a:endParaRPr sz="2800"/>
          </a:p>
        </p:txBody>
      </p:sp>
      <p:grpSp>
        <p:nvGrpSpPr>
          <p:cNvPr id="27" name="object 27"/>
          <p:cNvGrpSpPr/>
          <p:nvPr/>
        </p:nvGrpSpPr>
        <p:grpSpPr>
          <a:xfrm>
            <a:off x="2287523" y="1011923"/>
            <a:ext cx="3886200" cy="583565"/>
            <a:chOff x="2287523" y="1011923"/>
            <a:chExt cx="3886200" cy="583565"/>
          </a:xfrm>
        </p:grpSpPr>
        <p:sp>
          <p:nvSpPr>
            <p:cNvPr id="28" name="object 28"/>
            <p:cNvSpPr/>
            <p:nvPr/>
          </p:nvSpPr>
          <p:spPr>
            <a:xfrm>
              <a:off x="2287523" y="1280160"/>
              <a:ext cx="3886200" cy="78105"/>
            </a:xfrm>
            <a:custGeom>
              <a:avLst/>
              <a:gdLst/>
              <a:ahLst/>
              <a:cxnLst/>
              <a:rect l="l" t="t" r="r" b="b"/>
              <a:pathLst>
                <a:path w="3886200" h="78105">
                  <a:moveTo>
                    <a:pt x="3810000" y="45968"/>
                  </a:moveTo>
                  <a:lnTo>
                    <a:pt x="3810000" y="77724"/>
                  </a:lnTo>
                  <a:lnTo>
                    <a:pt x="3873500" y="45974"/>
                  </a:lnTo>
                  <a:lnTo>
                    <a:pt x="3810000" y="45968"/>
                  </a:lnTo>
                  <a:close/>
                </a:path>
                <a:path w="3886200" h="78105">
                  <a:moveTo>
                    <a:pt x="76200" y="0"/>
                  </a:moveTo>
                  <a:lnTo>
                    <a:pt x="0" y="38100"/>
                  </a:lnTo>
                  <a:lnTo>
                    <a:pt x="76200" y="76200"/>
                  </a:lnTo>
                  <a:lnTo>
                    <a:pt x="76200" y="44455"/>
                  </a:lnTo>
                  <a:lnTo>
                    <a:pt x="63500" y="44450"/>
                  </a:lnTo>
                  <a:lnTo>
                    <a:pt x="63500" y="31750"/>
                  </a:lnTo>
                  <a:lnTo>
                    <a:pt x="76200" y="31750"/>
                  </a:lnTo>
                  <a:lnTo>
                    <a:pt x="76200" y="0"/>
                  </a:lnTo>
                  <a:close/>
                </a:path>
                <a:path w="3886200" h="78105">
                  <a:moveTo>
                    <a:pt x="3810000" y="33268"/>
                  </a:moveTo>
                  <a:lnTo>
                    <a:pt x="3810000" y="45968"/>
                  </a:lnTo>
                  <a:lnTo>
                    <a:pt x="3822700" y="45974"/>
                  </a:lnTo>
                  <a:lnTo>
                    <a:pt x="3822700" y="33274"/>
                  </a:lnTo>
                  <a:lnTo>
                    <a:pt x="3810000" y="33268"/>
                  </a:lnTo>
                  <a:close/>
                </a:path>
                <a:path w="3886200" h="78105">
                  <a:moveTo>
                    <a:pt x="3810000" y="1524"/>
                  </a:moveTo>
                  <a:lnTo>
                    <a:pt x="3810000" y="33268"/>
                  </a:lnTo>
                  <a:lnTo>
                    <a:pt x="3822700" y="33274"/>
                  </a:lnTo>
                  <a:lnTo>
                    <a:pt x="3822700" y="45974"/>
                  </a:lnTo>
                  <a:lnTo>
                    <a:pt x="3873510" y="45968"/>
                  </a:lnTo>
                  <a:lnTo>
                    <a:pt x="3886200" y="39624"/>
                  </a:lnTo>
                  <a:lnTo>
                    <a:pt x="3810000" y="1524"/>
                  </a:lnTo>
                  <a:close/>
                </a:path>
                <a:path w="3886200" h="78105">
                  <a:moveTo>
                    <a:pt x="76200" y="31755"/>
                  </a:moveTo>
                  <a:lnTo>
                    <a:pt x="76200" y="44455"/>
                  </a:lnTo>
                  <a:lnTo>
                    <a:pt x="3810000" y="45968"/>
                  </a:lnTo>
                  <a:lnTo>
                    <a:pt x="3810000" y="33268"/>
                  </a:lnTo>
                  <a:lnTo>
                    <a:pt x="76200" y="31755"/>
                  </a:lnTo>
                  <a:close/>
                </a:path>
                <a:path w="3886200" h="78105">
                  <a:moveTo>
                    <a:pt x="63500" y="31750"/>
                  </a:moveTo>
                  <a:lnTo>
                    <a:pt x="63500" y="44450"/>
                  </a:lnTo>
                  <a:lnTo>
                    <a:pt x="76200" y="44455"/>
                  </a:lnTo>
                  <a:lnTo>
                    <a:pt x="76200" y="31755"/>
                  </a:lnTo>
                  <a:lnTo>
                    <a:pt x="63500" y="31750"/>
                  </a:lnTo>
                  <a:close/>
                </a:path>
                <a:path w="3886200" h="78105">
                  <a:moveTo>
                    <a:pt x="76200" y="31750"/>
                  </a:moveTo>
                  <a:lnTo>
                    <a:pt x="63500" y="31750"/>
                  </a:lnTo>
                  <a:lnTo>
                    <a:pt x="76200" y="31755"/>
                  </a:lnTo>
                  <a:close/>
                </a:path>
              </a:pathLst>
            </a:custGeom>
            <a:solidFill>
              <a:srgbClr val="000000"/>
            </a:solidFill>
          </p:spPr>
          <p:txBody>
            <a:bodyPr wrap="square" lIns="0" tIns="0" rIns="0" bIns="0" rtlCol="0"/>
            <a:lstStyle/>
            <a:p>
              <a:endParaRPr/>
            </a:p>
          </p:txBody>
        </p:sp>
        <p:pic>
          <p:nvPicPr>
            <p:cNvPr id="29" name="object 29"/>
            <p:cNvPicPr/>
            <p:nvPr/>
          </p:nvPicPr>
          <p:blipFill>
            <a:blip r:embed="rId16" cstate="print"/>
            <a:stretch>
              <a:fillRect/>
            </a:stretch>
          </p:blipFill>
          <p:spPr>
            <a:xfrm>
              <a:off x="3846575" y="1011923"/>
              <a:ext cx="906018" cy="582942"/>
            </a:xfrm>
            <a:prstGeom prst="rect">
              <a:avLst/>
            </a:prstGeom>
          </p:spPr>
        </p:pic>
      </p:grpSp>
      <p:sp>
        <p:nvSpPr>
          <p:cNvPr id="30" name="object 30"/>
          <p:cNvSpPr txBox="1"/>
          <p:nvPr/>
        </p:nvSpPr>
        <p:spPr>
          <a:xfrm>
            <a:off x="4025265" y="1086103"/>
            <a:ext cx="556260" cy="299720"/>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FF0000"/>
                </a:solidFill>
                <a:latin typeface="Arial Narrow"/>
                <a:cs typeface="Arial Narrow"/>
              </a:rPr>
              <a:t>GENE</a:t>
            </a:r>
            <a:endParaRPr sz="1800">
              <a:latin typeface="Arial Narrow"/>
              <a:cs typeface="Arial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5759" y="1996439"/>
            <a:ext cx="546354" cy="637793"/>
          </a:xfrm>
          <a:prstGeom prst="rect">
            <a:avLst/>
          </a:prstGeom>
        </p:spPr>
      </p:pic>
      <p:sp>
        <p:nvSpPr>
          <p:cNvPr id="3" name="object 3"/>
          <p:cNvSpPr txBox="1"/>
          <p:nvPr/>
        </p:nvSpPr>
        <p:spPr>
          <a:xfrm>
            <a:off x="536244" y="1703908"/>
            <a:ext cx="6723380" cy="758190"/>
          </a:xfrm>
          <a:prstGeom prst="rect">
            <a:avLst/>
          </a:prstGeom>
        </p:spPr>
        <p:txBody>
          <a:bodyPr vert="horz" wrap="square" lIns="0" tIns="12700" rIns="0" bIns="0" rtlCol="0">
            <a:spAutoFit/>
          </a:bodyPr>
          <a:lstStyle/>
          <a:p>
            <a:pPr marL="356870" indent="-344170">
              <a:lnSpc>
                <a:spcPct val="100000"/>
              </a:lnSpc>
              <a:spcBef>
                <a:spcPts val="100"/>
              </a:spcBef>
              <a:buChar char="•"/>
              <a:tabLst>
                <a:tab pos="356870" algn="l"/>
              </a:tabLst>
            </a:pPr>
            <a:r>
              <a:rPr sz="2400" dirty="0">
                <a:latin typeface="Arial"/>
                <a:cs typeface="Arial"/>
              </a:rPr>
              <a:t>Also</a:t>
            </a:r>
            <a:r>
              <a:rPr sz="2400" spc="-45" dirty="0">
                <a:latin typeface="Arial"/>
                <a:cs typeface="Arial"/>
              </a:rPr>
              <a:t> </a:t>
            </a:r>
            <a:r>
              <a:rPr sz="2400" spc="180" dirty="0">
                <a:latin typeface="Arial"/>
                <a:cs typeface="Arial"/>
              </a:rPr>
              <a:t>called</a:t>
            </a:r>
            <a:r>
              <a:rPr sz="2400" spc="-50" dirty="0">
                <a:latin typeface="Arial"/>
                <a:cs typeface="Arial"/>
              </a:rPr>
              <a:t> </a:t>
            </a:r>
            <a:r>
              <a:rPr sz="2400" spc="290" dirty="0">
                <a:latin typeface="Arial"/>
                <a:cs typeface="Arial"/>
              </a:rPr>
              <a:t>a</a:t>
            </a:r>
            <a:r>
              <a:rPr sz="2400" spc="20" dirty="0">
                <a:latin typeface="Arial"/>
                <a:cs typeface="Arial"/>
              </a:rPr>
              <a:t> </a:t>
            </a:r>
            <a:r>
              <a:rPr sz="2400" b="1" spc="240" dirty="0">
                <a:solidFill>
                  <a:srgbClr val="3333FF"/>
                </a:solidFill>
                <a:latin typeface="Arial"/>
                <a:cs typeface="Arial"/>
              </a:rPr>
              <a:t>a</a:t>
            </a:r>
            <a:r>
              <a:rPr sz="2400" b="1" spc="15" dirty="0">
                <a:solidFill>
                  <a:srgbClr val="3333FF"/>
                </a:solidFill>
                <a:latin typeface="Arial"/>
                <a:cs typeface="Arial"/>
              </a:rPr>
              <a:t> </a:t>
            </a:r>
            <a:r>
              <a:rPr sz="2400" b="1" spc="55" dirty="0">
                <a:solidFill>
                  <a:srgbClr val="3333FF"/>
                </a:solidFill>
                <a:latin typeface="Arial"/>
                <a:cs typeface="Arial"/>
              </a:rPr>
              <a:t>chain</a:t>
            </a:r>
            <a:r>
              <a:rPr sz="2400" b="1" spc="20" dirty="0">
                <a:solidFill>
                  <a:srgbClr val="3333FF"/>
                </a:solidFill>
                <a:latin typeface="Arial"/>
                <a:cs typeface="Arial"/>
              </a:rPr>
              <a:t> </a:t>
            </a:r>
            <a:r>
              <a:rPr sz="2400" b="1" dirty="0">
                <a:solidFill>
                  <a:srgbClr val="3333FF"/>
                </a:solidFill>
                <a:latin typeface="Arial"/>
                <a:cs typeface="Arial"/>
              </a:rPr>
              <a:t>termination</a:t>
            </a:r>
            <a:r>
              <a:rPr sz="2400" b="1" spc="15" dirty="0">
                <a:solidFill>
                  <a:srgbClr val="3333FF"/>
                </a:solidFill>
                <a:latin typeface="Arial"/>
                <a:cs typeface="Arial"/>
              </a:rPr>
              <a:t> </a:t>
            </a:r>
            <a:r>
              <a:rPr sz="2400" b="1" spc="-10" dirty="0">
                <a:solidFill>
                  <a:srgbClr val="3333FF"/>
                </a:solidFill>
                <a:latin typeface="Arial"/>
                <a:cs typeface="Arial"/>
              </a:rPr>
              <a:t>mutation</a:t>
            </a:r>
            <a:r>
              <a:rPr sz="2400" spc="-10" dirty="0">
                <a:latin typeface="Arial"/>
                <a:cs typeface="Arial"/>
              </a:rPr>
              <a:t>.</a:t>
            </a:r>
            <a:endParaRPr sz="2400" dirty="0">
              <a:latin typeface="Arial"/>
              <a:cs typeface="Arial"/>
            </a:endParaRPr>
          </a:p>
          <a:p>
            <a:pPr marL="356870" indent="-344170">
              <a:lnSpc>
                <a:spcPct val="100000"/>
              </a:lnSpc>
              <a:spcBef>
                <a:spcPts val="5"/>
              </a:spcBef>
              <a:buChar char="•"/>
              <a:tabLst>
                <a:tab pos="356870" algn="l"/>
              </a:tabLst>
            </a:pPr>
            <a:r>
              <a:rPr sz="2400" spc="45" dirty="0">
                <a:latin typeface="Arial"/>
                <a:cs typeface="Arial"/>
              </a:rPr>
              <a:t>Nonsense</a:t>
            </a:r>
            <a:r>
              <a:rPr sz="2400" spc="20" dirty="0">
                <a:latin typeface="Arial"/>
                <a:cs typeface="Arial"/>
              </a:rPr>
              <a:t> </a:t>
            </a:r>
            <a:r>
              <a:rPr sz="2400" spc="90" dirty="0">
                <a:latin typeface="Arial"/>
                <a:cs typeface="Arial"/>
              </a:rPr>
              <a:t>mutations</a:t>
            </a:r>
            <a:r>
              <a:rPr sz="2400" spc="100" dirty="0">
                <a:latin typeface="Arial"/>
                <a:cs typeface="Arial"/>
              </a:rPr>
              <a:t> </a:t>
            </a:r>
            <a:r>
              <a:rPr sz="2400" spc="135" dirty="0">
                <a:latin typeface="Arial"/>
                <a:cs typeface="Arial"/>
              </a:rPr>
              <a:t>are</a:t>
            </a:r>
            <a:r>
              <a:rPr sz="2400" spc="15" dirty="0">
                <a:latin typeface="Arial"/>
                <a:cs typeface="Arial"/>
              </a:rPr>
              <a:t> </a:t>
            </a:r>
            <a:r>
              <a:rPr sz="2400" spc="145" dirty="0">
                <a:latin typeface="Arial"/>
                <a:cs typeface="Arial"/>
              </a:rPr>
              <a:t>often</a:t>
            </a:r>
            <a:r>
              <a:rPr sz="2400" spc="100" dirty="0">
                <a:latin typeface="Arial"/>
                <a:cs typeface="Arial"/>
              </a:rPr>
              <a:t> </a:t>
            </a:r>
            <a:r>
              <a:rPr sz="2400" spc="85" dirty="0">
                <a:latin typeface="Arial"/>
                <a:cs typeface="Arial"/>
              </a:rPr>
              <a:t>lethal.</a:t>
            </a:r>
            <a:endParaRPr sz="2400" dirty="0">
              <a:latin typeface="Arial"/>
              <a:cs typeface="Arial"/>
            </a:endParaRPr>
          </a:p>
        </p:txBody>
      </p:sp>
      <p:pic>
        <p:nvPicPr>
          <p:cNvPr id="5" name="object 5"/>
          <p:cNvPicPr/>
          <p:nvPr/>
        </p:nvPicPr>
        <p:blipFill>
          <a:blip r:embed="rId3" cstate="print"/>
          <a:stretch>
            <a:fillRect/>
          </a:stretch>
        </p:blipFill>
        <p:spPr>
          <a:xfrm>
            <a:off x="3886200" y="3182110"/>
            <a:ext cx="3718559" cy="36697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651" rIns="0" bIns="0" rtlCol="0">
            <a:spAutoFit/>
          </a:bodyPr>
          <a:lstStyle/>
          <a:p>
            <a:pPr marL="2051685">
              <a:lnSpc>
                <a:spcPct val="100000"/>
              </a:lnSpc>
              <a:spcBef>
                <a:spcPts val="110"/>
              </a:spcBef>
            </a:pPr>
            <a:r>
              <a:rPr sz="2800" spc="85" dirty="0"/>
              <a:t>(4)</a:t>
            </a:r>
            <a:r>
              <a:rPr sz="2800" spc="-50" dirty="0"/>
              <a:t> </a:t>
            </a:r>
            <a:r>
              <a:rPr sz="2800" spc="-20" dirty="0"/>
              <a:t>Deletions</a:t>
            </a:r>
            <a:r>
              <a:rPr sz="2800" spc="-45" dirty="0"/>
              <a:t> </a:t>
            </a:r>
            <a:r>
              <a:rPr sz="2800" spc="125" dirty="0"/>
              <a:t>and</a:t>
            </a:r>
            <a:r>
              <a:rPr sz="2800" spc="-20" dirty="0"/>
              <a:t> </a:t>
            </a:r>
            <a:r>
              <a:rPr sz="2800" spc="-60" dirty="0"/>
              <a:t>Insertions</a:t>
            </a:r>
            <a:endParaRPr sz="2800"/>
          </a:p>
        </p:txBody>
      </p:sp>
      <p:sp>
        <p:nvSpPr>
          <p:cNvPr id="3" name="object 3"/>
          <p:cNvSpPr txBox="1"/>
          <p:nvPr/>
        </p:nvSpPr>
        <p:spPr>
          <a:xfrm>
            <a:off x="612444" y="1688311"/>
            <a:ext cx="7370445" cy="831215"/>
          </a:xfrm>
          <a:prstGeom prst="rect">
            <a:avLst/>
          </a:prstGeom>
        </p:spPr>
        <p:txBody>
          <a:bodyPr vert="horz" wrap="square" lIns="0" tIns="49530" rIns="0" bIns="0" rtlCol="0">
            <a:spAutoFit/>
          </a:bodyPr>
          <a:lstStyle/>
          <a:p>
            <a:pPr marL="12700">
              <a:lnSpc>
                <a:spcPct val="100000"/>
              </a:lnSpc>
              <a:spcBef>
                <a:spcPts val="390"/>
              </a:spcBef>
            </a:pPr>
            <a:r>
              <a:rPr sz="2400" spc="90" dirty="0">
                <a:latin typeface="Arial"/>
                <a:cs typeface="Arial"/>
              </a:rPr>
              <a:t>Mutations</a:t>
            </a:r>
            <a:r>
              <a:rPr sz="2400" spc="125" dirty="0">
                <a:latin typeface="Arial"/>
                <a:cs typeface="Arial"/>
              </a:rPr>
              <a:t> </a:t>
            </a:r>
            <a:r>
              <a:rPr sz="2400" dirty="0">
                <a:latin typeface="Arial"/>
                <a:cs typeface="Arial"/>
              </a:rPr>
              <a:t>in</a:t>
            </a:r>
            <a:r>
              <a:rPr sz="2400" spc="30" dirty="0">
                <a:latin typeface="Arial"/>
                <a:cs typeface="Arial"/>
              </a:rPr>
              <a:t> </a:t>
            </a:r>
            <a:r>
              <a:rPr sz="2400" spc="160" dirty="0">
                <a:latin typeface="Arial"/>
                <a:cs typeface="Arial"/>
              </a:rPr>
              <a:t>which</a:t>
            </a:r>
            <a:r>
              <a:rPr sz="2400" spc="5" dirty="0">
                <a:latin typeface="Arial"/>
                <a:cs typeface="Arial"/>
              </a:rPr>
              <a:t> </a:t>
            </a:r>
            <a:r>
              <a:rPr sz="2400" dirty="0">
                <a:latin typeface="Arial"/>
                <a:cs typeface="Arial"/>
              </a:rPr>
              <a:t>bases</a:t>
            </a:r>
            <a:r>
              <a:rPr sz="2400" spc="55" dirty="0">
                <a:latin typeface="Arial"/>
                <a:cs typeface="Arial"/>
              </a:rPr>
              <a:t> </a:t>
            </a:r>
            <a:r>
              <a:rPr sz="2400" spc="140" dirty="0">
                <a:latin typeface="Arial"/>
                <a:cs typeface="Arial"/>
              </a:rPr>
              <a:t>are</a:t>
            </a:r>
            <a:r>
              <a:rPr sz="2400" spc="65" dirty="0">
                <a:latin typeface="Arial"/>
                <a:cs typeface="Arial"/>
              </a:rPr>
              <a:t> </a:t>
            </a:r>
            <a:r>
              <a:rPr sz="2400" spc="175" dirty="0">
                <a:latin typeface="Arial"/>
                <a:cs typeface="Arial"/>
              </a:rPr>
              <a:t>removed</a:t>
            </a:r>
            <a:r>
              <a:rPr sz="2400" spc="35" dirty="0">
                <a:latin typeface="Arial"/>
                <a:cs typeface="Arial"/>
              </a:rPr>
              <a:t> </a:t>
            </a:r>
            <a:r>
              <a:rPr sz="2400" spc="140" dirty="0">
                <a:latin typeface="Arial"/>
                <a:cs typeface="Arial"/>
              </a:rPr>
              <a:t>are</a:t>
            </a:r>
            <a:r>
              <a:rPr sz="2400" spc="70" dirty="0">
                <a:latin typeface="Arial"/>
                <a:cs typeface="Arial"/>
              </a:rPr>
              <a:t> </a:t>
            </a:r>
            <a:r>
              <a:rPr sz="2400" spc="130" dirty="0">
                <a:latin typeface="Arial"/>
                <a:cs typeface="Arial"/>
              </a:rPr>
              <a:t>known</a:t>
            </a:r>
            <a:endParaRPr sz="2400">
              <a:latin typeface="Arial"/>
              <a:cs typeface="Arial"/>
            </a:endParaRPr>
          </a:p>
          <a:p>
            <a:pPr marL="411480">
              <a:lnSpc>
                <a:spcPct val="100000"/>
              </a:lnSpc>
              <a:spcBef>
                <a:spcPts val="295"/>
              </a:spcBef>
            </a:pPr>
            <a:r>
              <a:rPr sz="2400" dirty="0">
                <a:latin typeface="Arial"/>
                <a:cs typeface="Arial"/>
              </a:rPr>
              <a:t>as</a:t>
            </a:r>
            <a:r>
              <a:rPr sz="2400" spc="25" dirty="0">
                <a:latin typeface="Arial"/>
                <a:cs typeface="Arial"/>
              </a:rPr>
              <a:t> </a:t>
            </a:r>
            <a:r>
              <a:rPr sz="2400" b="1" spc="-10" dirty="0">
                <a:solidFill>
                  <a:srgbClr val="3333FF"/>
                </a:solidFill>
                <a:latin typeface="Arial"/>
                <a:cs typeface="Arial"/>
              </a:rPr>
              <a:t>deletions</a:t>
            </a:r>
            <a:r>
              <a:rPr sz="2400" spc="-10" dirty="0">
                <a:latin typeface="Arial"/>
                <a:cs typeface="Arial"/>
              </a:rPr>
              <a:t>.</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963929"/>
            <a:ext cx="8212124" cy="1489075"/>
          </a:xfrm>
          <a:prstGeom prst="rect">
            <a:avLst/>
          </a:prstGeom>
        </p:spPr>
        <p:txBody>
          <a:bodyPr vert="horz" wrap="square" lIns="0" tIns="12700" rIns="0" bIns="0" rtlCol="0">
            <a:spAutoFit/>
          </a:bodyPr>
          <a:lstStyle/>
          <a:p>
            <a:pPr marL="355600" marR="989330" indent="-342900" algn="just">
              <a:lnSpc>
                <a:spcPct val="100000"/>
              </a:lnSpc>
              <a:spcBef>
                <a:spcPts val="100"/>
              </a:spcBef>
              <a:buFont typeface="Arial" panose="020B0604020202020204" pitchFamily="34" charset="0"/>
              <a:buChar char="•"/>
            </a:pPr>
            <a:r>
              <a:rPr b="0" spc="85" dirty="0">
                <a:latin typeface="Arial"/>
                <a:cs typeface="Arial"/>
              </a:rPr>
              <a:t>Large</a:t>
            </a:r>
            <a:r>
              <a:rPr b="0" spc="30" dirty="0">
                <a:latin typeface="Arial"/>
                <a:cs typeface="Arial"/>
              </a:rPr>
              <a:t> </a:t>
            </a:r>
            <a:r>
              <a:rPr b="0" spc="90" dirty="0">
                <a:latin typeface="Arial"/>
                <a:cs typeface="Arial"/>
              </a:rPr>
              <a:t>deletions</a:t>
            </a:r>
            <a:r>
              <a:rPr b="0" spc="-5" dirty="0">
                <a:latin typeface="Arial"/>
                <a:cs typeface="Arial"/>
              </a:rPr>
              <a:t> </a:t>
            </a:r>
            <a:r>
              <a:rPr b="0" spc="210" dirty="0">
                <a:latin typeface="Arial"/>
                <a:cs typeface="Arial"/>
              </a:rPr>
              <a:t>may</a:t>
            </a:r>
            <a:r>
              <a:rPr b="0" spc="20" dirty="0">
                <a:latin typeface="Arial"/>
                <a:cs typeface="Arial"/>
              </a:rPr>
              <a:t> </a:t>
            </a:r>
            <a:r>
              <a:rPr b="0" spc="195" dirty="0">
                <a:latin typeface="Arial"/>
                <a:cs typeface="Arial"/>
              </a:rPr>
              <a:t>move</a:t>
            </a:r>
            <a:r>
              <a:rPr b="0" spc="-10" dirty="0">
                <a:latin typeface="Arial"/>
                <a:cs typeface="Arial"/>
              </a:rPr>
              <a:t> </a:t>
            </a:r>
            <a:r>
              <a:rPr b="0" spc="155" dirty="0">
                <a:latin typeface="Arial"/>
                <a:cs typeface="Arial"/>
              </a:rPr>
              <a:t>part</a:t>
            </a:r>
            <a:r>
              <a:rPr b="0" spc="10" dirty="0">
                <a:latin typeface="Arial"/>
                <a:cs typeface="Arial"/>
              </a:rPr>
              <a:t> </a:t>
            </a:r>
            <a:r>
              <a:rPr b="0" spc="145" dirty="0">
                <a:latin typeface="Arial"/>
                <a:cs typeface="Arial"/>
              </a:rPr>
              <a:t>of</a:t>
            </a:r>
            <a:r>
              <a:rPr b="0" spc="-10" dirty="0">
                <a:latin typeface="Arial"/>
                <a:cs typeface="Arial"/>
              </a:rPr>
              <a:t> </a:t>
            </a:r>
            <a:r>
              <a:rPr b="0" spc="290" dirty="0">
                <a:latin typeface="Arial"/>
                <a:cs typeface="Arial"/>
              </a:rPr>
              <a:t>a</a:t>
            </a:r>
            <a:r>
              <a:rPr b="0" spc="10" dirty="0">
                <a:latin typeface="Arial"/>
                <a:cs typeface="Arial"/>
              </a:rPr>
              <a:t> </a:t>
            </a:r>
            <a:r>
              <a:rPr b="0" spc="165" dirty="0">
                <a:latin typeface="Arial"/>
                <a:cs typeface="Arial"/>
              </a:rPr>
              <a:t>gene,</a:t>
            </a:r>
            <a:r>
              <a:rPr b="0" spc="10" dirty="0">
                <a:latin typeface="Arial"/>
                <a:cs typeface="Arial"/>
              </a:rPr>
              <a:t> </a:t>
            </a:r>
            <a:r>
              <a:rPr b="0" spc="175" dirty="0">
                <a:latin typeface="Arial"/>
                <a:cs typeface="Arial"/>
              </a:rPr>
              <a:t>an</a:t>
            </a:r>
            <a:r>
              <a:rPr lang="en-MY" b="0" spc="175" dirty="0">
                <a:latin typeface="Arial"/>
                <a:cs typeface="Arial"/>
              </a:rPr>
              <a:t> </a:t>
            </a:r>
            <a:r>
              <a:rPr b="0" spc="85" dirty="0">
                <a:latin typeface="Arial"/>
                <a:cs typeface="Arial"/>
              </a:rPr>
              <a:t>entire</a:t>
            </a:r>
            <a:r>
              <a:rPr b="0" spc="60" dirty="0">
                <a:latin typeface="Arial"/>
                <a:cs typeface="Arial"/>
              </a:rPr>
              <a:t> </a:t>
            </a:r>
            <a:r>
              <a:rPr b="0" spc="65" dirty="0">
                <a:latin typeface="Arial"/>
                <a:cs typeface="Arial"/>
              </a:rPr>
              <a:t>or</a:t>
            </a:r>
            <a:r>
              <a:rPr b="0" dirty="0">
                <a:latin typeface="Arial"/>
                <a:cs typeface="Arial"/>
              </a:rPr>
              <a:t> </a:t>
            </a:r>
            <a:r>
              <a:rPr b="0" spc="60" dirty="0">
                <a:latin typeface="Arial"/>
                <a:cs typeface="Arial"/>
              </a:rPr>
              <a:t>several</a:t>
            </a:r>
            <a:r>
              <a:rPr b="0" spc="10" dirty="0">
                <a:latin typeface="Arial"/>
                <a:cs typeface="Arial"/>
              </a:rPr>
              <a:t> </a:t>
            </a:r>
            <a:r>
              <a:rPr b="0" spc="80" dirty="0">
                <a:latin typeface="Arial"/>
                <a:cs typeface="Arial"/>
              </a:rPr>
              <a:t>genes.</a:t>
            </a:r>
          </a:p>
          <a:p>
            <a:pPr marL="355600" marR="5080" indent="-342900" algn="just">
              <a:lnSpc>
                <a:spcPct val="100000"/>
              </a:lnSpc>
              <a:buFont typeface="Arial" panose="020B0604020202020204" pitchFamily="34" charset="0"/>
              <a:buChar char="•"/>
            </a:pPr>
            <a:r>
              <a:rPr b="0" dirty="0">
                <a:latin typeface="Arial"/>
                <a:cs typeface="Arial"/>
              </a:rPr>
              <a:t>You</a:t>
            </a:r>
            <a:r>
              <a:rPr b="0" spc="75" dirty="0">
                <a:latin typeface="Arial"/>
                <a:cs typeface="Arial"/>
              </a:rPr>
              <a:t> </a:t>
            </a:r>
            <a:r>
              <a:rPr b="0" spc="145" dirty="0">
                <a:latin typeface="Arial"/>
                <a:cs typeface="Arial"/>
              </a:rPr>
              <a:t>might</a:t>
            </a:r>
            <a:r>
              <a:rPr b="0" spc="-10" dirty="0">
                <a:latin typeface="Arial"/>
                <a:cs typeface="Arial"/>
              </a:rPr>
              <a:t> </a:t>
            </a:r>
            <a:r>
              <a:rPr b="0" spc="55" dirty="0">
                <a:latin typeface="Arial"/>
                <a:cs typeface="Arial"/>
              </a:rPr>
              <a:t>think</a:t>
            </a:r>
            <a:r>
              <a:rPr b="0" spc="70" dirty="0">
                <a:latin typeface="Arial"/>
                <a:cs typeface="Arial"/>
              </a:rPr>
              <a:t> </a:t>
            </a:r>
            <a:r>
              <a:rPr b="0" spc="160" dirty="0">
                <a:latin typeface="Arial"/>
                <a:cs typeface="Arial"/>
              </a:rPr>
              <a:t>that</a:t>
            </a:r>
            <a:r>
              <a:rPr b="0" spc="70" dirty="0">
                <a:latin typeface="Arial"/>
                <a:cs typeface="Arial"/>
              </a:rPr>
              <a:t> </a:t>
            </a:r>
            <a:r>
              <a:rPr b="0" spc="145" dirty="0">
                <a:latin typeface="Arial"/>
                <a:cs typeface="Arial"/>
              </a:rPr>
              <a:t>the</a:t>
            </a:r>
            <a:r>
              <a:rPr b="0" spc="100" dirty="0">
                <a:latin typeface="Arial"/>
                <a:cs typeface="Arial"/>
              </a:rPr>
              <a:t> </a:t>
            </a:r>
            <a:r>
              <a:rPr b="0" spc="150" dirty="0">
                <a:latin typeface="Arial"/>
                <a:cs typeface="Arial"/>
              </a:rPr>
              <a:t>more</a:t>
            </a:r>
            <a:r>
              <a:rPr b="0" spc="20" dirty="0">
                <a:latin typeface="Arial"/>
                <a:cs typeface="Arial"/>
              </a:rPr>
              <a:t> </a:t>
            </a:r>
            <a:r>
              <a:rPr b="0" dirty="0">
                <a:latin typeface="Arial"/>
                <a:cs typeface="Arial"/>
              </a:rPr>
              <a:t>bases</a:t>
            </a:r>
            <a:r>
              <a:rPr b="0" spc="45" dirty="0">
                <a:latin typeface="Arial"/>
                <a:cs typeface="Arial"/>
              </a:rPr>
              <a:t> </a:t>
            </a:r>
            <a:r>
              <a:rPr b="0" spc="245" dirty="0">
                <a:latin typeface="Arial"/>
                <a:cs typeface="Arial"/>
              </a:rPr>
              <a:t>we</a:t>
            </a:r>
            <a:r>
              <a:rPr b="0" spc="20" dirty="0">
                <a:latin typeface="Arial"/>
                <a:cs typeface="Arial"/>
              </a:rPr>
              <a:t> </a:t>
            </a:r>
            <a:r>
              <a:rPr b="0" spc="130" dirty="0">
                <a:latin typeface="Arial"/>
                <a:cs typeface="Arial"/>
              </a:rPr>
              <a:t>remove,</a:t>
            </a:r>
            <a:r>
              <a:rPr b="0" spc="60" dirty="0">
                <a:latin typeface="Arial"/>
                <a:cs typeface="Arial"/>
              </a:rPr>
              <a:t> </a:t>
            </a:r>
            <a:r>
              <a:rPr b="0" spc="120" dirty="0">
                <a:latin typeface="Arial"/>
                <a:cs typeface="Arial"/>
              </a:rPr>
              <a:t>the </a:t>
            </a:r>
            <a:r>
              <a:rPr b="0" spc="70" dirty="0">
                <a:latin typeface="Arial"/>
                <a:cs typeface="Arial"/>
              </a:rPr>
              <a:t>worse</a:t>
            </a:r>
            <a:r>
              <a:rPr b="0" dirty="0">
                <a:latin typeface="Arial"/>
                <a:cs typeface="Arial"/>
              </a:rPr>
              <a:t> </a:t>
            </a:r>
            <a:r>
              <a:rPr b="0" spc="145" dirty="0">
                <a:latin typeface="Arial"/>
                <a:cs typeface="Arial"/>
              </a:rPr>
              <a:t>the</a:t>
            </a:r>
            <a:r>
              <a:rPr b="0" spc="25" dirty="0">
                <a:latin typeface="Arial"/>
                <a:cs typeface="Arial"/>
              </a:rPr>
              <a:t> </a:t>
            </a:r>
            <a:r>
              <a:rPr b="0" spc="125" dirty="0">
                <a:latin typeface="Arial"/>
                <a:cs typeface="Arial"/>
              </a:rPr>
              <a:t>mutation.</a:t>
            </a:r>
            <a:r>
              <a:rPr b="0" spc="85" dirty="0">
                <a:latin typeface="Arial"/>
                <a:cs typeface="Arial"/>
              </a:rPr>
              <a:t> </a:t>
            </a:r>
            <a:r>
              <a:rPr b="0" spc="135" dirty="0">
                <a:latin typeface="Arial"/>
                <a:cs typeface="Arial"/>
              </a:rPr>
              <a:t>Not</a:t>
            </a:r>
            <a:r>
              <a:rPr b="0" spc="10" dirty="0">
                <a:latin typeface="Arial"/>
                <a:cs typeface="Arial"/>
              </a:rPr>
              <a:t> </a:t>
            </a:r>
            <a:r>
              <a:rPr b="0" spc="35" dirty="0">
                <a:latin typeface="Arial"/>
                <a:cs typeface="Arial"/>
              </a:rPr>
              <a:t>necessarily!</a:t>
            </a:r>
          </a:p>
        </p:txBody>
      </p:sp>
      <p:sp>
        <p:nvSpPr>
          <p:cNvPr id="3" name="object 3"/>
          <p:cNvSpPr txBox="1"/>
          <p:nvPr/>
        </p:nvSpPr>
        <p:spPr>
          <a:xfrm>
            <a:off x="917244" y="2793619"/>
            <a:ext cx="6404610" cy="757555"/>
          </a:xfrm>
          <a:prstGeom prst="rect">
            <a:avLst/>
          </a:prstGeom>
        </p:spPr>
        <p:txBody>
          <a:bodyPr vert="horz" wrap="square" lIns="0" tIns="12700" rIns="0" bIns="0" rtlCol="0">
            <a:spAutoFit/>
          </a:bodyPr>
          <a:lstStyle/>
          <a:p>
            <a:pPr marL="12700" marR="5080">
              <a:lnSpc>
                <a:spcPct val="100000"/>
              </a:lnSpc>
              <a:spcBef>
                <a:spcPts val="100"/>
              </a:spcBef>
            </a:pPr>
            <a:r>
              <a:rPr sz="2400" spc="75" dirty="0">
                <a:latin typeface="Arial"/>
                <a:cs typeface="Arial"/>
              </a:rPr>
              <a:t>Consider</a:t>
            </a:r>
            <a:r>
              <a:rPr sz="2400" spc="-25" dirty="0">
                <a:latin typeface="Arial"/>
                <a:cs typeface="Arial"/>
              </a:rPr>
              <a:t> </a:t>
            </a:r>
            <a:r>
              <a:rPr sz="2400" dirty="0">
                <a:latin typeface="Arial"/>
                <a:cs typeface="Arial"/>
              </a:rPr>
              <a:t>this</a:t>
            </a:r>
            <a:r>
              <a:rPr sz="2400" spc="30" dirty="0">
                <a:latin typeface="Arial"/>
                <a:cs typeface="Arial"/>
              </a:rPr>
              <a:t> </a:t>
            </a:r>
            <a:r>
              <a:rPr sz="2400" spc="204" dirty="0">
                <a:latin typeface="Arial"/>
                <a:cs typeface="Arial"/>
              </a:rPr>
              <a:t>piece</a:t>
            </a:r>
            <a:r>
              <a:rPr sz="2400" spc="-35" dirty="0">
                <a:latin typeface="Arial"/>
                <a:cs typeface="Arial"/>
              </a:rPr>
              <a:t> </a:t>
            </a:r>
            <a:r>
              <a:rPr sz="2400" spc="145" dirty="0">
                <a:latin typeface="Arial"/>
                <a:cs typeface="Arial"/>
              </a:rPr>
              <a:t>of</a:t>
            </a:r>
            <a:r>
              <a:rPr sz="2400" spc="-35" dirty="0">
                <a:latin typeface="Arial"/>
                <a:cs typeface="Arial"/>
              </a:rPr>
              <a:t> </a:t>
            </a:r>
            <a:r>
              <a:rPr sz="2400" dirty="0">
                <a:latin typeface="Arial"/>
                <a:cs typeface="Arial"/>
              </a:rPr>
              <a:t>RNA </a:t>
            </a:r>
            <a:r>
              <a:rPr sz="2400" spc="95" dirty="0">
                <a:latin typeface="Arial"/>
                <a:cs typeface="Arial"/>
              </a:rPr>
              <a:t>message</a:t>
            </a:r>
            <a:r>
              <a:rPr sz="2400" spc="-50" dirty="0">
                <a:latin typeface="Arial"/>
                <a:cs typeface="Arial"/>
              </a:rPr>
              <a:t> </a:t>
            </a:r>
            <a:r>
              <a:rPr sz="2400" spc="235" dirty="0">
                <a:latin typeface="Arial"/>
                <a:cs typeface="Arial"/>
              </a:rPr>
              <a:t>and</a:t>
            </a:r>
            <a:r>
              <a:rPr sz="2400" spc="-15" dirty="0">
                <a:latin typeface="Arial"/>
                <a:cs typeface="Arial"/>
              </a:rPr>
              <a:t> </a:t>
            </a:r>
            <a:r>
              <a:rPr sz="2400" spc="-25" dirty="0">
                <a:latin typeface="Arial"/>
                <a:cs typeface="Arial"/>
              </a:rPr>
              <a:t>its </a:t>
            </a:r>
            <a:r>
              <a:rPr sz="2400" spc="65" dirty="0">
                <a:latin typeface="Arial"/>
                <a:cs typeface="Arial"/>
              </a:rPr>
              <a:t>translation</a:t>
            </a:r>
            <a:r>
              <a:rPr sz="2400" spc="75" dirty="0">
                <a:latin typeface="Arial"/>
                <a:cs typeface="Arial"/>
              </a:rPr>
              <a:t> </a:t>
            </a:r>
            <a:r>
              <a:rPr sz="2400" spc="90" dirty="0">
                <a:latin typeface="Arial"/>
                <a:cs typeface="Arial"/>
              </a:rPr>
              <a:t>into</a:t>
            </a:r>
            <a:r>
              <a:rPr sz="2400" spc="70" dirty="0">
                <a:latin typeface="Arial"/>
                <a:cs typeface="Arial"/>
              </a:rPr>
              <a:t> </a:t>
            </a:r>
            <a:r>
              <a:rPr sz="2400" spc="85" dirty="0">
                <a:latin typeface="Arial"/>
                <a:cs typeface="Arial"/>
              </a:rPr>
              <a:t>protein:</a:t>
            </a:r>
            <a:endParaRPr sz="2400">
              <a:latin typeface="Arial"/>
              <a:cs typeface="Arial"/>
            </a:endParaRPr>
          </a:p>
        </p:txBody>
      </p:sp>
      <p:sp>
        <p:nvSpPr>
          <p:cNvPr id="4" name="object 4"/>
          <p:cNvSpPr txBox="1"/>
          <p:nvPr/>
        </p:nvSpPr>
        <p:spPr>
          <a:xfrm>
            <a:off x="175895" y="4404997"/>
            <a:ext cx="8792210" cy="988060"/>
          </a:xfrm>
          <a:prstGeom prst="rect">
            <a:avLst/>
          </a:prstGeom>
        </p:spPr>
        <p:txBody>
          <a:bodyPr vert="horz" wrap="square" lIns="0" tIns="14605" rIns="0" bIns="0" rtlCol="0">
            <a:spAutoFit/>
          </a:bodyPr>
          <a:lstStyle/>
          <a:p>
            <a:pPr marL="12700">
              <a:lnSpc>
                <a:spcPct val="100000"/>
              </a:lnSpc>
              <a:spcBef>
                <a:spcPts val="115"/>
              </a:spcBef>
            </a:pPr>
            <a:r>
              <a:rPr sz="2100" dirty="0">
                <a:latin typeface="Arial"/>
                <a:cs typeface="Arial"/>
              </a:rPr>
              <a:t>RNA</a:t>
            </a:r>
            <a:r>
              <a:rPr sz="2100" spc="65" dirty="0">
                <a:latin typeface="Arial"/>
                <a:cs typeface="Arial"/>
              </a:rPr>
              <a:t> </a:t>
            </a:r>
            <a:r>
              <a:rPr sz="2100" spc="170" dirty="0">
                <a:latin typeface="Arial"/>
                <a:cs typeface="Arial"/>
              </a:rPr>
              <a:t>Code:</a:t>
            </a:r>
            <a:r>
              <a:rPr sz="2100" spc="60" dirty="0">
                <a:latin typeface="Arial"/>
                <a:cs typeface="Arial"/>
              </a:rPr>
              <a:t> </a:t>
            </a:r>
            <a:r>
              <a:rPr sz="2100" b="1" spc="114" dirty="0">
                <a:solidFill>
                  <a:srgbClr val="3333FF"/>
                </a:solidFill>
                <a:latin typeface="Arial"/>
                <a:cs typeface="Arial"/>
              </a:rPr>
              <a:t>GAG-</a:t>
            </a:r>
            <a:r>
              <a:rPr sz="2100" b="1" spc="135" dirty="0">
                <a:solidFill>
                  <a:srgbClr val="3333FF"/>
                </a:solidFill>
                <a:latin typeface="Arial"/>
                <a:cs typeface="Arial"/>
              </a:rPr>
              <a:t>GCC-</a:t>
            </a:r>
            <a:r>
              <a:rPr sz="2100" b="1" dirty="0">
                <a:solidFill>
                  <a:srgbClr val="3333FF"/>
                </a:solidFill>
                <a:latin typeface="Arial"/>
                <a:cs typeface="Arial"/>
              </a:rPr>
              <a:t>GUA-AUC-</a:t>
            </a:r>
            <a:r>
              <a:rPr sz="2100" b="1" spc="85" dirty="0">
                <a:solidFill>
                  <a:srgbClr val="3333FF"/>
                </a:solidFill>
                <a:latin typeface="Arial"/>
                <a:cs typeface="Arial"/>
              </a:rPr>
              <a:t>GAA-</a:t>
            </a:r>
            <a:r>
              <a:rPr sz="2100" b="1" spc="-75" dirty="0">
                <a:solidFill>
                  <a:srgbClr val="3333FF"/>
                </a:solidFill>
                <a:latin typeface="Arial"/>
                <a:cs typeface="Arial"/>
              </a:rPr>
              <a:t>UGU</a:t>
            </a:r>
            <a:r>
              <a:rPr sz="2100" b="1" spc="20" dirty="0">
                <a:solidFill>
                  <a:srgbClr val="3333FF"/>
                </a:solidFill>
                <a:latin typeface="Arial"/>
                <a:cs typeface="Arial"/>
              </a:rPr>
              <a:t> </a:t>
            </a:r>
            <a:r>
              <a:rPr sz="2100" b="1" spc="180" dirty="0">
                <a:solidFill>
                  <a:srgbClr val="3333FF"/>
                </a:solidFill>
                <a:latin typeface="Arial"/>
                <a:cs typeface="Arial"/>
              </a:rPr>
              <a:t>-</a:t>
            </a:r>
            <a:r>
              <a:rPr sz="2100" b="1" spc="-10" dirty="0">
                <a:solidFill>
                  <a:srgbClr val="3333FF"/>
                </a:solidFill>
                <a:latin typeface="Arial"/>
                <a:cs typeface="Arial"/>
              </a:rPr>
              <a:t>UUG-</a:t>
            </a:r>
            <a:r>
              <a:rPr sz="2100" b="1" spc="114" dirty="0">
                <a:solidFill>
                  <a:srgbClr val="3333FF"/>
                </a:solidFill>
                <a:latin typeface="Arial"/>
                <a:cs typeface="Arial"/>
              </a:rPr>
              <a:t>GCA-</a:t>
            </a:r>
            <a:r>
              <a:rPr sz="2100" b="1" spc="95" dirty="0">
                <a:solidFill>
                  <a:srgbClr val="3333FF"/>
                </a:solidFill>
                <a:latin typeface="Arial"/>
                <a:cs typeface="Arial"/>
              </a:rPr>
              <a:t>AGG</a:t>
            </a:r>
            <a:r>
              <a:rPr sz="2100" b="1" spc="-10" dirty="0">
                <a:solidFill>
                  <a:srgbClr val="3333FF"/>
                </a:solidFill>
                <a:latin typeface="Arial"/>
                <a:cs typeface="Arial"/>
              </a:rPr>
              <a:t> </a:t>
            </a:r>
            <a:r>
              <a:rPr sz="2100" b="1" spc="180" dirty="0">
                <a:solidFill>
                  <a:srgbClr val="3333FF"/>
                </a:solidFill>
                <a:latin typeface="Arial"/>
                <a:cs typeface="Arial"/>
              </a:rPr>
              <a:t>-</a:t>
            </a:r>
            <a:r>
              <a:rPr sz="2100" b="1" spc="-25" dirty="0">
                <a:solidFill>
                  <a:srgbClr val="3333FF"/>
                </a:solidFill>
                <a:latin typeface="Arial"/>
                <a:cs typeface="Arial"/>
              </a:rPr>
              <a:t>AAA</a:t>
            </a:r>
            <a:endParaRPr sz="2100" dirty="0">
              <a:latin typeface="Arial"/>
              <a:cs typeface="Arial"/>
            </a:endParaRPr>
          </a:p>
          <a:p>
            <a:pPr>
              <a:lnSpc>
                <a:spcPct val="100000"/>
              </a:lnSpc>
              <a:spcBef>
                <a:spcPts val="45"/>
              </a:spcBef>
            </a:pPr>
            <a:endParaRPr sz="2150" dirty="0">
              <a:latin typeface="Arial"/>
              <a:cs typeface="Arial"/>
            </a:endParaRPr>
          </a:p>
          <a:p>
            <a:pPr marL="12700">
              <a:lnSpc>
                <a:spcPct val="100000"/>
              </a:lnSpc>
              <a:spcBef>
                <a:spcPts val="5"/>
              </a:spcBef>
              <a:tabLst>
                <a:tab pos="1652905" algn="l"/>
                <a:tab pos="2948305" algn="l"/>
                <a:tab pos="3900170" algn="l"/>
                <a:tab pos="4347845" algn="l"/>
              </a:tabLst>
            </a:pPr>
            <a:r>
              <a:rPr sz="2100" spc="35" dirty="0">
                <a:latin typeface="Arial"/>
                <a:cs typeface="Arial"/>
              </a:rPr>
              <a:t>Protein:</a:t>
            </a:r>
            <a:r>
              <a:rPr sz="2100" dirty="0">
                <a:latin typeface="Arial"/>
                <a:cs typeface="Arial"/>
              </a:rPr>
              <a:t>	</a:t>
            </a:r>
            <a:r>
              <a:rPr sz="2100" b="1" dirty="0">
                <a:solidFill>
                  <a:srgbClr val="3333FF"/>
                </a:solidFill>
                <a:latin typeface="Arial"/>
                <a:cs typeface="Arial"/>
              </a:rPr>
              <a:t>Glu</a:t>
            </a:r>
            <a:r>
              <a:rPr sz="2100" b="1" spc="-15" dirty="0">
                <a:solidFill>
                  <a:srgbClr val="3333FF"/>
                </a:solidFill>
                <a:latin typeface="Arial"/>
                <a:cs typeface="Arial"/>
              </a:rPr>
              <a:t> </a:t>
            </a:r>
            <a:r>
              <a:rPr sz="2100" b="1" spc="180" dirty="0">
                <a:solidFill>
                  <a:srgbClr val="3333FF"/>
                </a:solidFill>
                <a:latin typeface="Arial"/>
                <a:cs typeface="Arial"/>
              </a:rPr>
              <a:t>-</a:t>
            </a:r>
            <a:r>
              <a:rPr sz="2100" b="1" spc="5" dirty="0">
                <a:solidFill>
                  <a:srgbClr val="3333FF"/>
                </a:solidFill>
                <a:latin typeface="Arial"/>
                <a:cs typeface="Arial"/>
              </a:rPr>
              <a:t> </a:t>
            </a:r>
            <a:r>
              <a:rPr sz="2100" b="1" spc="25" dirty="0">
                <a:solidFill>
                  <a:srgbClr val="3333FF"/>
                </a:solidFill>
                <a:latin typeface="Arial"/>
                <a:cs typeface="Arial"/>
              </a:rPr>
              <a:t>Ala</a:t>
            </a:r>
            <a:r>
              <a:rPr sz="2100" b="1" dirty="0">
                <a:solidFill>
                  <a:srgbClr val="3333FF"/>
                </a:solidFill>
                <a:latin typeface="Arial"/>
                <a:cs typeface="Arial"/>
              </a:rPr>
              <a:t>	</a:t>
            </a:r>
            <a:r>
              <a:rPr sz="2100" b="1" spc="180" dirty="0">
                <a:solidFill>
                  <a:srgbClr val="3333FF"/>
                </a:solidFill>
                <a:latin typeface="Arial"/>
                <a:cs typeface="Arial"/>
              </a:rPr>
              <a:t>-</a:t>
            </a:r>
            <a:r>
              <a:rPr sz="2100" b="1" spc="-5" dirty="0">
                <a:solidFill>
                  <a:srgbClr val="3333FF"/>
                </a:solidFill>
                <a:latin typeface="Arial"/>
                <a:cs typeface="Arial"/>
              </a:rPr>
              <a:t> </a:t>
            </a:r>
            <a:r>
              <a:rPr sz="2100" b="1" spc="70" dirty="0">
                <a:solidFill>
                  <a:srgbClr val="3333FF"/>
                </a:solidFill>
                <a:latin typeface="Arial"/>
                <a:cs typeface="Arial"/>
              </a:rPr>
              <a:t>Val</a:t>
            </a:r>
            <a:r>
              <a:rPr sz="2100" b="1" spc="-10" dirty="0">
                <a:solidFill>
                  <a:srgbClr val="3333FF"/>
                </a:solidFill>
                <a:latin typeface="Arial"/>
                <a:cs typeface="Arial"/>
              </a:rPr>
              <a:t> </a:t>
            </a:r>
            <a:r>
              <a:rPr sz="2100" b="1" spc="130" dirty="0">
                <a:solidFill>
                  <a:srgbClr val="3333FF"/>
                </a:solidFill>
                <a:latin typeface="Arial"/>
                <a:cs typeface="Arial"/>
              </a:rPr>
              <a:t>-</a:t>
            </a:r>
            <a:r>
              <a:rPr sz="2100" b="1" dirty="0">
                <a:solidFill>
                  <a:srgbClr val="3333FF"/>
                </a:solidFill>
                <a:latin typeface="Arial"/>
                <a:cs typeface="Arial"/>
              </a:rPr>
              <a:t>	</a:t>
            </a:r>
            <a:r>
              <a:rPr sz="2100" b="1" spc="-25" dirty="0">
                <a:solidFill>
                  <a:srgbClr val="3333FF"/>
                </a:solidFill>
                <a:latin typeface="Arial"/>
                <a:cs typeface="Arial"/>
              </a:rPr>
              <a:t>lle</a:t>
            </a:r>
            <a:r>
              <a:rPr sz="2100" b="1" dirty="0">
                <a:solidFill>
                  <a:srgbClr val="3333FF"/>
                </a:solidFill>
                <a:latin typeface="Arial"/>
                <a:cs typeface="Arial"/>
              </a:rPr>
              <a:t>	</a:t>
            </a:r>
            <a:r>
              <a:rPr sz="2100" b="1" spc="180" dirty="0">
                <a:solidFill>
                  <a:srgbClr val="3333FF"/>
                </a:solidFill>
                <a:latin typeface="Arial"/>
                <a:cs typeface="Arial"/>
              </a:rPr>
              <a:t>-</a:t>
            </a:r>
            <a:r>
              <a:rPr sz="2100" b="1" spc="-25" dirty="0">
                <a:solidFill>
                  <a:srgbClr val="3333FF"/>
                </a:solidFill>
                <a:latin typeface="Arial"/>
                <a:cs typeface="Arial"/>
              </a:rPr>
              <a:t> </a:t>
            </a:r>
            <a:r>
              <a:rPr sz="2100" b="1" dirty="0">
                <a:solidFill>
                  <a:srgbClr val="3333FF"/>
                </a:solidFill>
                <a:latin typeface="Arial"/>
                <a:cs typeface="Arial"/>
              </a:rPr>
              <a:t>Glu</a:t>
            </a:r>
            <a:r>
              <a:rPr sz="2100" b="1" spc="-35" dirty="0">
                <a:solidFill>
                  <a:srgbClr val="3333FF"/>
                </a:solidFill>
                <a:latin typeface="Arial"/>
                <a:cs typeface="Arial"/>
              </a:rPr>
              <a:t> </a:t>
            </a:r>
            <a:r>
              <a:rPr sz="2100" b="1" spc="180" dirty="0">
                <a:solidFill>
                  <a:srgbClr val="3333FF"/>
                </a:solidFill>
                <a:latin typeface="Arial"/>
                <a:cs typeface="Arial"/>
              </a:rPr>
              <a:t>-</a:t>
            </a:r>
            <a:r>
              <a:rPr sz="2100" b="1" dirty="0">
                <a:solidFill>
                  <a:srgbClr val="3333FF"/>
                </a:solidFill>
                <a:latin typeface="Arial"/>
                <a:cs typeface="Arial"/>
              </a:rPr>
              <a:t> Cys</a:t>
            </a:r>
            <a:r>
              <a:rPr sz="2100" b="1" spc="-55" dirty="0">
                <a:solidFill>
                  <a:srgbClr val="3333FF"/>
                </a:solidFill>
                <a:latin typeface="Arial"/>
                <a:cs typeface="Arial"/>
              </a:rPr>
              <a:t> </a:t>
            </a:r>
            <a:r>
              <a:rPr sz="2100" b="1" spc="180" dirty="0">
                <a:solidFill>
                  <a:srgbClr val="3333FF"/>
                </a:solidFill>
                <a:latin typeface="Arial"/>
                <a:cs typeface="Arial"/>
              </a:rPr>
              <a:t>-</a:t>
            </a:r>
            <a:r>
              <a:rPr sz="2100" b="1" spc="5" dirty="0">
                <a:solidFill>
                  <a:srgbClr val="3333FF"/>
                </a:solidFill>
                <a:latin typeface="Arial"/>
                <a:cs typeface="Arial"/>
              </a:rPr>
              <a:t> </a:t>
            </a:r>
            <a:r>
              <a:rPr sz="2100" b="1" spc="-40" dirty="0">
                <a:solidFill>
                  <a:srgbClr val="3333FF"/>
                </a:solidFill>
                <a:latin typeface="Arial"/>
                <a:cs typeface="Arial"/>
              </a:rPr>
              <a:t>Leu</a:t>
            </a:r>
            <a:r>
              <a:rPr sz="2100" b="1" spc="-15" dirty="0">
                <a:solidFill>
                  <a:srgbClr val="3333FF"/>
                </a:solidFill>
                <a:latin typeface="Arial"/>
                <a:cs typeface="Arial"/>
              </a:rPr>
              <a:t> </a:t>
            </a:r>
            <a:r>
              <a:rPr sz="2100" b="1" spc="180" dirty="0">
                <a:solidFill>
                  <a:srgbClr val="3333FF"/>
                </a:solidFill>
                <a:latin typeface="Arial"/>
                <a:cs typeface="Arial"/>
              </a:rPr>
              <a:t>-</a:t>
            </a:r>
            <a:r>
              <a:rPr sz="2100" b="1" spc="-15" dirty="0">
                <a:solidFill>
                  <a:srgbClr val="3333FF"/>
                </a:solidFill>
                <a:latin typeface="Arial"/>
                <a:cs typeface="Arial"/>
              </a:rPr>
              <a:t> </a:t>
            </a:r>
            <a:r>
              <a:rPr sz="2100" b="1" spc="50" dirty="0">
                <a:solidFill>
                  <a:srgbClr val="3333FF"/>
                </a:solidFill>
                <a:latin typeface="Arial"/>
                <a:cs typeface="Arial"/>
              </a:rPr>
              <a:t>Ala</a:t>
            </a:r>
            <a:r>
              <a:rPr sz="2100" b="1" spc="-20" dirty="0">
                <a:solidFill>
                  <a:srgbClr val="3333FF"/>
                </a:solidFill>
                <a:latin typeface="Arial"/>
                <a:cs typeface="Arial"/>
              </a:rPr>
              <a:t> </a:t>
            </a:r>
            <a:r>
              <a:rPr sz="2100" b="1" spc="180" dirty="0">
                <a:solidFill>
                  <a:srgbClr val="3333FF"/>
                </a:solidFill>
                <a:latin typeface="Arial"/>
                <a:cs typeface="Arial"/>
              </a:rPr>
              <a:t>-</a:t>
            </a:r>
            <a:r>
              <a:rPr sz="2100" b="1" spc="-25" dirty="0">
                <a:solidFill>
                  <a:srgbClr val="3333FF"/>
                </a:solidFill>
                <a:latin typeface="Arial"/>
                <a:cs typeface="Arial"/>
              </a:rPr>
              <a:t> </a:t>
            </a:r>
            <a:r>
              <a:rPr sz="2100" b="1" dirty="0">
                <a:solidFill>
                  <a:srgbClr val="3333FF"/>
                </a:solidFill>
                <a:latin typeface="Arial"/>
                <a:cs typeface="Arial"/>
              </a:rPr>
              <a:t>Arg</a:t>
            </a:r>
            <a:r>
              <a:rPr sz="2100" b="1" spc="-25" dirty="0">
                <a:solidFill>
                  <a:srgbClr val="3333FF"/>
                </a:solidFill>
                <a:latin typeface="Arial"/>
                <a:cs typeface="Arial"/>
              </a:rPr>
              <a:t> </a:t>
            </a:r>
            <a:r>
              <a:rPr sz="2100" b="1" spc="180" dirty="0">
                <a:solidFill>
                  <a:srgbClr val="3333FF"/>
                </a:solidFill>
                <a:latin typeface="Arial"/>
                <a:cs typeface="Arial"/>
              </a:rPr>
              <a:t>-</a:t>
            </a:r>
            <a:r>
              <a:rPr sz="2100" b="1" dirty="0">
                <a:solidFill>
                  <a:srgbClr val="3333FF"/>
                </a:solidFill>
                <a:latin typeface="Arial"/>
                <a:cs typeface="Arial"/>
              </a:rPr>
              <a:t> </a:t>
            </a:r>
            <a:r>
              <a:rPr sz="2100" b="1" spc="-25" dirty="0">
                <a:solidFill>
                  <a:srgbClr val="3333FF"/>
                </a:solidFill>
                <a:latin typeface="Arial"/>
                <a:cs typeface="Arial"/>
              </a:rPr>
              <a:t>Lys</a:t>
            </a:r>
            <a:endParaRPr sz="21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9976" y="1136916"/>
            <a:ext cx="1704975" cy="232397"/>
          </a:xfrm>
          <a:prstGeom prst="rect">
            <a:avLst/>
          </a:prstGeom>
        </p:spPr>
      </p:pic>
      <p:sp>
        <p:nvSpPr>
          <p:cNvPr id="3" name="object 3"/>
          <p:cNvSpPr txBox="1">
            <a:spLocks noGrp="1"/>
          </p:cNvSpPr>
          <p:nvPr>
            <p:ph type="title"/>
          </p:nvPr>
        </p:nvSpPr>
        <p:spPr>
          <a:xfrm>
            <a:off x="536244" y="1412570"/>
            <a:ext cx="7792720" cy="1123950"/>
          </a:xfrm>
          <a:prstGeom prst="rect">
            <a:avLst/>
          </a:prstGeom>
        </p:spPr>
        <p:txBody>
          <a:bodyPr vert="horz" wrap="square" lIns="0" tIns="12700" rIns="0" bIns="0" rtlCol="0">
            <a:spAutoFit/>
          </a:bodyPr>
          <a:lstStyle/>
          <a:p>
            <a:pPr marL="12700">
              <a:lnSpc>
                <a:spcPct val="100000"/>
              </a:lnSpc>
              <a:spcBef>
                <a:spcPts val="100"/>
              </a:spcBef>
            </a:pPr>
            <a:r>
              <a:rPr b="0" spc="-85" dirty="0">
                <a:latin typeface="Arial"/>
                <a:cs typeface="Arial"/>
              </a:rPr>
              <a:t>First,</a:t>
            </a:r>
            <a:r>
              <a:rPr b="0" spc="-15" dirty="0">
                <a:latin typeface="Arial"/>
                <a:cs typeface="Arial"/>
              </a:rPr>
              <a:t> </a:t>
            </a:r>
            <a:r>
              <a:rPr b="0" dirty="0">
                <a:latin typeface="Arial"/>
                <a:cs typeface="Arial"/>
              </a:rPr>
              <a:t>just</a:t>
            </a:r>
            <a:r>
              <a:rPr b="0" spc="-80" dirty="0">
                <a:latin typeface="Arial"/>
                <a:cs typeface="Arial"/>
              </a:rPr>
              <a:t> </a:t>
            </a:r>
            <a:r>
              <a:rPr b="0" spc="185" dirty="0">
                <a:latin typeface="Arial"/>
                <a:cs typeface="Arial"/>
              </a:rPr>
              <a:t>one</a:t>
            </a:r>
            <a:r>
              <a:rPr b="0" spc="-40" dirty="0">
                <a:latin typeface="Arial"/>
                <a:cs typeface="Arial"/>
              </a:rPr>
              <a:t> </a:t>
            </a:r>
            <a:r>
              <a:rPr b="0" spc="80" dirty="0">
                <a:latin typeface="Arial"/>
                <a:cs typeface="Arial"/>
              </a:rPr>
              <a:t>base.</a:t>
            </a:r>
          </a:p>
          <a:p>
            <a:pPr marL="12700" marR="5080">
              <a:lnSpc>
                <a:spcPct val="100000"/>
              </a:lnSpc>
              <a:spcBef>
                <a:spcPts val="5"/>
              </a:spcBef>
            </a:pPr>
            <a:r>
              <a:rPr b="0" dirty="0">
                <a:latin typeface="Arial"/>
                <a:cs typeface="Arial"/>
              </a:rPr>
              <a:t>We'll</a:t>
            </a:r>
            <a:r>
              <a:rPr b="0" spc="5" dirty="0">
                <a:latin typeface="Arial"/>
                <a:cs typeface="Arial"/>
              </a:rPr>
              <a:t> </a:t>
            </a:r>
            <a:r>
              <a:rPr b="0" spc="170" dirty="0">
                <a:latin typeface="Arial"/>
                <a:cs typeface="Arial"/>
              </a:rPr>
              <a:t>delete</a:t>
            </a:r>
            <a:r>
              <a:rPr b="0" spc="5" dirty="0">
                <a:latin typeface="Arial"/>
                <a:cs typeface="Arial"/>
              </a:rPr>
              <a:t> </a:t>
            </a:r>
            <a:r>
              <a:rPr b="0" spc="145" dirty="0">
                <a:latin typeface="Arial"/>
                <a:cs typeface="Arial"/>
              </a:rPr>
              <a:t>the</a:t>
            </a:r>
            <a:r>
              <a:rPr b="0" spc="75" dirty="0">
                <a:latin typeface="Arial"/>
                <a:cs typeface="Arial"/>
              </a:rPr>
              <a:t> </a:t>
            </a:r>
            <a:r>
              <a:rPr b="0" spc="165" dirty="0">
                <a:latin typeface="Arial"/>
                <a:cs typeface="Arial"/>
              </a:rPr>
              <a:t>middle</a:t>
            </a:r>
            <a:r>
              <a:rPr b="0" spc="-70" dirty="0">
                <a:latin typeface="Arial"/>
                <a:cs typeface="Arial"/>
              </a:rPr>
              <a:t> </a:t>
            </a:r>
            <a:r>
              <a:rPr b="0" spc="125" dirty="0">
                <a:latin typeface="Arial"/>
                <a:cs typeface="Arial"/>
              </a:rPr>
              <a:t>base</a:t>
            </a:r>
            <a:r>
              <a:rPr b="0" spc="55" dirty="0">
                <a:latin typeface="Arial"/>
                <a:cs typeface="Arial"/>
              </a:rPr>
              <a:t> </a:t>
            </a:r>
            <a:r>
              <a:rPr b="0" spc="145" dirty="0">
                <a:latin typeface="Arial"/>
                <a:cs typeface="Arial"/>
              </a:rPr>
              <a:t>of</a:t>
            </a:r>
            <a:r>
              <a:rPr b="0" spc="10" dirty="0">
                <a:latin typeface="Arial"/>
                <a:cs typeface="Arial"/>
              </a:rPr>
              <a:t> </a:t>
            </a:r>
            <a:r>
              <a:rPr b="0" spc="145" dirty="0">
                <a:latin typeface="Arial"/>
                <a:cs typeface="Arial"/>
              </a:rPr>
              <a:t>the</a:t>
            </a:r>
            <a:r>
              <a:rPr b="0" spc="50" dirty="0">
                <a:latin typeface="Arial"/>
                <a:cs typeface="Arial"/>
              </a:rPr>
              <a:t> </a:t>
            </a:r>
            <a:r>
              <a:rPr b="0" spc="70" dirty="0">
                <a:latin typeface="Arial"/>
                <a:cs typeface="Arial"/>
              </a:rPr>
              <a:t>third</a:t>
            </a:r>
            <a:r>
              <a:rPr b="0" spc="80" dirty="0">
                <a:latin typeface="Arial"/>
                <a:cs typeface="Arial"/>
              </a:rPr>
              <a:t> </a:t>
            </a:r>
            <a:r>
              <a:rPr b="0" spc="200" dirty="0">
                <a:latin typeface="Arial"/>
                <a:cs typeface="Arial"/>
              </a:rPr>
              <a:t>codon.</a:t>
            </a:r>
            <a:r>
              <a:rPr b="0" spc="5" dirty="0">
                <a:latin typeface="Arial"/>
                <a:cs typeface="Arial"/>
              </a:rPr>
              <a:t> </a:t>
            </a:r>
            <a:r>
              <a:rPr b="0" spc="165" dirty="0">
                <a:latin typeface="Arial"/>
                <a:cs typeface="Arial"/>
              </a:rPr>
              <a:t>And </a:t>
            </a:r>
            <a:r>
              <a:rPr b="0" spc="120" dirty="0">
                <a:latin typeface="Arial"/>
                <a:cs typeface="Arial"/>
              </a:rPr>
              <a:t>here</a:t>
            </a:r>
            <a:r>
              <a:rPr b="0" dirty="0">
                <a:latin typeface="Arial"/>
                <a:cs typeface="Arial"/>
              </a:rPr>
              <a:t> </a:t>
            </a:r>
            <a:r>
              <a:rPr b="0" spc="-175" dirty="0">
                <a:latin typeface="Arial"/>
                <a:cs typeface="Arial"/>
              </a:rPr>
              <a:t>is</a:t>
            </a:r>
            <a:r>
              <a:rPr b="0" spc="-5" dirty="0">
                <a:latin typeface="Arial"/>
                <a:cs typeface="Arial"/>
              </a:rPr>
              <a:t> </a:t>
            </a:r>
            <a:r>
              <a:rPr b="0" spc="204" dirty="0">
                <a:latin typeface="Arial"/>
                <a:cs typeface="Arial"/>
              </a:rPr>
              <a:t>what</a:t>
            </a:r>
            <a:r>
              <a:rPr b="0" spc="-15" dirty="0">
                <a:latin typeface="Arial"/>
                <a:cs typeface="Arial"/>
              </a:rPr>
              <a:t> </a:t>
            </a:r>
            <a:r>
              <a:rPr b="0" spc="114" dirty="0">
                <a:latin typeface="Arial"/>
                <a:cs typeface="Arial"/>
              </a:rPr>
              <a:t>happens:</a:t>
            </a:r>
          </a:p>
        </p:txBody>
      </p:sp>
      <p:sp>
        <p:nvSpPr>
          <p:cNvPr id="4" name="object 4"/>
          <p:cNvSpPr txBox="1"/>
          <p:nvPr/>
        </p:nvSpPr>
        <p:spPr>
          <a:xfrm>
            <a:off x="296367" y="3304742"/>
            <a:ext cx="8638540" cy="960119"/>
          </a:xfrm>
          <a:prstGeom prst="rect">
            <a:avLst/>
          </a:prstGeom>
        </p:spPr>
        <p:txBody>
          <a:bodyPr vert="horz" wrap="square" lIns="0" tIns="14605" rIns="0" bIns="0" rtlCol="0">
            <a:spAutoFit/>
          </a:bodyPr>
          <a:lstStyle/>
          <a:p>
            <a:pPr marL="12700">
              <a:lnSpc>
                <a:spcPct val="100000"/>
              </a:lnSpc>
              <a:spcBef>
                <a:spcPts val="115"/>
              </a:spcBef>
            </a:pPr>
            <a:r>
              <a:rPr sz="2100" dirty="0">
                <a:latin typeface="Arial"/>
                <a:cs typeface="Arial"/>
              </a:rPr>
              <a:t>Wild</a:t>
            </a:r>
            <a:r>
              <a:rPr sz="2100" spc="240" dirty="0">
                <a:latin typeface="Arial"/>
                <a:cs typeface="Arial"/>
              </a:rPr>
              <a:t> </a:t>
            </a:r>
            <a:r>
              <a:rPr sz="2100" dirty="0">
                <a:latin typeface="Arial"/>
                <a:cs typeface="Arial"/>
              </a:rPr>
              <a:t>Type:</a:t>
            </a:r>
            <a:r>
              <a:rPr sz="2100" spc="280" dirty="0">
                <a:latin typeface="Arial"/>
                <a:cs typeface="Arial"/>
              </a:rPr>
              <a:t> </a:t>
            </a:r>
            <a:r>
              <a:rPr sz="2100" b="1" spc="114" dirty="0">
                <a:solidFill>
                  <a:srgbClr val="3333FF"/>
                </a:solidFill>
                <a:latin typeface="Arial"/>
                <a:cs typeface="Arial"/>
              </a:rPr>
              <a:t>GAG-</a:t>
            </a:r>
            <a:r>
              <a:rPr sz="2100" b="1" spc="135" dirty="0">
                <a:solidFill>
                  <a:srgbClr val="3333FF"/>
                </a:solidFill>
                <a:latin typeface="Arial"/>
                <a:cs typeface="Arial"/>
              </a:rPr>
              <a:t>GCC-</a:t>
            </a:r>
            <a:r>
              <a:rPr sz="2100" b="1" dirty="0">
                <a:solidFill>
                  <a:srgbClr val="FF3300"/>
                </a:solidFill>
                <a:latin typeface="Arial"/>
                <a:cs typeface="Arial"/>
              </a:rPr>
              <a:t>GUA</a:t>
            </a:r>
            <a:r>
              <a:rPr sz="2100" b="1" dirty="0">
                <a:solidFill>
                  <a:srgbClr val="3333FF"/>
                </a:solidFill>
                <a:latin typeface="Arial"/>
                <a:cs typeface="Arial"/>
              </a:rPr>
              <a:t>-</a:t>
            </a:r>
            <a:r>
              <a:rPr sz="2100" b="1" spc="150" dirty="0">
                <a:solidFill>
                  <a:srgbClr val="3333FF"/>
                </a:solidFill>
                <a:latin typeface="Arial"/>
                <a:cs typeface="Arial"/>
              </a:rPr>
              <a:t> </a:t>
            </a:r>
            <a:r>
              <a:rPr sz="2100" b="1" dirty="0">
                <a:solidFill>
                  <a:srgbClr val="3333FF"/>
                </a:solidFill>
                <a:latin typeface="Arial"/>
                <a:cs typeface="Arial"/>
              </a:rPr>
              <a:t>AUC-</a:t>
            </a:r>
            <a:r>
              <a:rPr sz="2100" b="1" spc="100" dirty="0">
                <a:solidFill>
                  <a:srgbClr val="3333FF"/>
                </a:solidFill>
                <a:latin typeface="Arial"/>
                <a:cs typeface="Arial"/>
              </a:rPr>
              <a:t>GAA-</a:t>
            </a:r>
            <a:r>
              <a:rPr sz="2100" b="1" spc="-20" dirty="0">
                <a:solidFill>
                  <a:srgbClr val="3333FF"/>
                </a:solidFill>
                <a:latin typeface="Arial"/>
                <a:cs typeface="Arial"/>
              </a:rPr>
              <a:t>UGU-</a:t>
            </a:r>
            <a:r>
              <a:rPr sz="2100" b="1" spc="-10" dirty="0">
                <a:solidFill>
                  <a:srgbClr val="3333FF"/>
                </a:solidFill>
                <a:latin typeface="Arial"/>
                <a:cs typeface="Arial"/>
              </a:rPr>
              <a:t>UUG-</a:t>
            </a:r>
            <a:r>
              <a:rPr sz="2100" b="1" spc="105" dirty="0">
                <a:solidFill>
                  <a:srgbClr val="3333FF"/>
                </a:solidFill>
                <a:latin typeface="Arial"/>
                <a:cs typeface="Arial"/>
              </a:rPr>
              <a:t>GCA-</a:t>
            </a:r>
            <a:r>
              <a:rPr sz="2100" b="1" spc="114" dirty="0">
                <a:solidFill>
                  <a:srgbClr val="3333FF"/>
                </a:solidFill>
                <a:latin typeface="Arial"/>
                <a:cs typeface="Arial"/>
              </a:rPr>
              <a:t>AGG-</a:t>
            </a:r>
            <a:r>
              <a:rPr sz="2100" b="1" spc="-25" dirty="0">
                <a:solidFill>
                  <a:srgbClr val="3333FF"/>
                </a:solidFill>
                <a:latin typeface="Arial"/>
                <a:cs typeface="Arial"/>
              </a:rPr>
              <a:t>AAA</a:t>
            </a:r>
            <a:endParaRPr sz="2100">
              <a:latin typeface="Arial"/>
              <a:cs typeface="Arial"/>
            </a:endParaRPr>
          </a:p>
          <a:p>
            <a:pPr marL="23495">
              <a:lnSpc>
                <a:spcPct val="100000"/>
              </a:lnSpc>
              <a:spcBef>
                <a:spcPts val="2300"/>
              </a:spcBef>
              <a:tabLst>
                <a:tab pos="1328420" algn="l"/>
              </a:tabLst>
            </a:pPr>
            <a:r>
              <a:rPr sz="2100" spc="110" dirty="0">
                <a:latin typeface="Arial"/>
                <a:cs typeface="Arial"/>
              </a:rPr>
              <a:t>Mutant:</a:t>
            </a:r>
            <a:r>
              <a:rPr sz="2100" dirty="0">
                <a:latin typeface="Arial"/>
                <a:cs typeface="Arial"/>
              </a:rPr>
              <a:t>	</a:t>
            </a:r>
            <a:r>
              <a:rPr sz="2100" b="1" spc="114" dirty="0">
                <a:solidFill>
                  <a:srgbClr val="3333FF"/>
                </a:solidFill>
                <a:latin typeface="Arial"/>
                <a:cs typeface="Arial"/>
              </a:rPr>
              <a:t>GAG-</a:t>
            </a:r>
            <a:r>
              <a:rPr sz="2100" b="1" spc="135" dirty="0">
                <a:solidFill>
                  <a:srgbClr val="3333FF"/>
                </a:solidFill>
                <a:latin typeface="Arial"/>
                <a:cs typeface="Arial"/>
              </a:rPr>
              <a:t>GCC-</a:t>
            </a:r>
            <a:r>
              <a:rPr sz="2100" b="1" spc="130" dirty="0">
                <a:solidFill>
                  <a:srgbClr val="FF3300"/>
                </a:solidFill>
                <a:latin typeface="Arial"/>
                <a:cs typeface="Arial"/>
              </a:rPr>
              <a:t>G</a:t>
            </a:r>
            <a:r>
              <a:rPr sz="2100" b="1" spc="-15" dirty="0">
                <a:solidFill>
                  <a:srgbClr val="FF3300"/>
                </a:solidFill>
                <a:latin typeface="Arial"/>
                <a:cs typeface="Arial"/>
              </a:rPr>
              <a:t> </a:t>
            </a:r>
            <a:r>
              <a:rPr sz="2100" b="1" dirty="0">
                <a:solidFill>
                  <a:srgbClr val="FF3300"/>
                </a:solidFill>
                <a:latin typeface="Arial"/>
                <a:cs typeface="Arial"/>
              </a:rPr>
              <a:t>.</a:t>
            </a:r>
            <a:r>
              <a:rPr sz="2100" b="1" spc="80" dirty="0">
                <a:solidFill>
                  <a:srgbClr val="FF3300"/>
                </a:solidFill>
                <a:latin typeface="Arial"/>
                <a:cs typeface="Arial"/>
              </a:rPr>
              <a:t> </a:t>
            </a:r>
            <a:r>
              <a:rPr sz="2100" b="1" dirty="0">
                <a:solidFill>
                  <a:srgbClr val="FF3300"/>
                </a:solidFill>
                <a:latin typeface="Arial"/>
                <a:cs typeface="Arial"/>
              </a:rPr>
              <a:t>A</a:t>
            </a:r>
            <a:r>
              <a:rPr sz="2100" b="1" spc="70" dirty="0">
                <a:solidFill>
                  <a:srgbClr val="FF3300"/>
                </a:solidFill>
                <a:latin typeface="Arial"/>
                <a:cs typeface="Arial"/>
              </a:rPr>
              <a:t> </a:t>
            </a:r>
            <a:r>
              <a:rPr sz="2100" b="1" spc="180" dirty="0">
                <a:solidFill>
                  <a:srgbClr val="3333FF"/>
                </a:solidFill>
                <a:latin typeface="Arial"/>
                <a:cs typeface="Arial"/>
              </a:rPr>
              <a:t>-</a:t>
            </a:r>
            <a:r>
              <a:rPr sz="2100" b="1" spc="95" dirty="0">
                <a:solidFill>
                  <a:srgbClr val="3333FF"/>
                </a:solidFill>
                <a:latin typeface="Arial"/>
                <a:cs typeface="Arial"/>
              </a:rPr>
              <a:t> </a:t>
            </a:r>
            <a:r>
              <a:rPr sz="2100" b="1" dirty="0">
                <a:solidFill>
                  <a:srgbClr val="3333FF"/>
                </a:solidFill>
                <a:latin typeface="Arial"/>
                <a:cs typeface="Arial"/>
              </a:rPr>
              <a:t>AUC-</a:t>
            </a:r>
            <a:r>
              <a:rPr sz="2100" b="1" spc="90" dirty="0">
                <a:solidFill>
                  <a:srgbClr val="3333FF"/>
                </a:solidFill>
                <a:latin typeface="Arial"/>
                <a:cs typeface="Arial"/>
              </a:rPr>
              <a:t>GAA-</a:t>
            </a:r>
            <a:r>
              <a:rPr sz="2100" b="1" spc="-10" dirty="0">
                <a:solidFill>
                  <a:srgbClr val="3333FF"/>
                </a:solidFill>
                <a:latin typeface="Arial"/>
                <a:cs typeface="Arial"/>
              </a:rPr>
              <a:t>UGU-</a:t>
            </a:r>
            <a:r>
              <a:rPr sz="2100" b="1" spc="-25" dirty="0">
                <a:solidFill>
                  <a:srgbClr val="3333FF"/>
                </a:solidFill>
                <a:latin typeface="Arial"/>
                <a:cs typeface="Arial"/>
              </a:rPr>
              <a:t>UUG-</a:t>
            </a:r>
            <a:r>
              <a:rPr sz="2100" b="1" spc="110" dirty="0">
                <a:solidFill>
                  <a:srgbClr val="3333FF"/>
                </a:solidFill>
                <a:latin typeface="Arial"/>
                <a:cs typeface="Arial"/>
              </a:rPr>
              <a:t>GCA-</a:t>
            </a:r>
            <a:r>
              <a:rPr sz="2100" b="1" spc="105" dirty="0">
                <a:solidFill>
                  <a:srgbClr val="3333FF"/>
                </a:solidFill>
                <a:latin typeface="Arial"/>
                <a:cs typeface="Arial"/>
              </a:rPr>
              <a:t>AGG-</a:t>
            </a:r>
            <a:r>
              <a:rPr sz="2100" b="1" spc="-25" dirty="0">
                <a:solidFill>
                  <a:srgbClr val="3333FF"/>
                </a:solidFill>
                <a:latin typeface="Arial"/>
                <a:cs typeface="Arial"/>
              </a:rPr>
              <a:t>AAA</a:t>
            </a:r>
            <a:endParaRPr sz="21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5900" y="1356258"/>
            <a:ext cx="1272540" cy="1327785"/>
          </a:xfrm>
          <a:prstGeom prst="rect">
            <a:avLst/>
          </a:prstGeom>
        </p:spPr>
        <p:txBody>
          <a:bodyPr vert="horz" wrap="square" lIns="0" tIns="12700" rIns="0" bIns="0" rtlCol="0">
            <a:spAutoFit/>
          </a:bodyPr>
          <a:lstStyle/>
          <a:p>
            <a:pPr marL="12700" marR="5080">
              <a:lnSpc>
                <a:spcPct val="149600"/>
              </a:lnSpc>
              <a:spcBef>
                <a:spcPts val="100"/>
              </a:spcBef>
            </a:pPr>
            <a:r>
              <a:rPr sz="1900" b="1" spc="-20" dirty="0">
                <a:solidFill>
                  <a:srgbClr val="3333FF"/>
                </a:solidFill>
                <a:latin typeface="Arial"/>
                <a:cs typeface="Arial"/>
              </a:rPr>
              <a:t>Wild</a:t>
            </a:r>
            <a:r>
              <a:rPr sz="1900" b="1" spc="-100" dirty="0">
                <a:solidFill>
                  <a:srgbClr val="3333FF"/>
                </a:solidFill>
                <a:latin typeface="Arial"/>
                <a:cs typeface="Arial"/>
              </a:rPr>
              <a:t> </a:t>
            </a:r>
            <a:r>
              <a:rPr sz="1900" b="1" spc="-20" dirty="0">
                <a:solidFill>
                  <a:srgbClr val="3333FF"/>
                </a:solidFill>
                <a:latin typeface="Arial"/>
                <a:cs typeface="Arial"/>
              </a:rPr>
              <a:t>Type </a:t>
            </a:r>
            <a:r>
              <a:rPr sz="1900" b="1" spc="-45" dirty="0">
                <a:latin typeface="Arial"/>
                <a:cs typeface="Arial"/>
              </a:rPr>
              <a:t>RNA</a:t>
            </a:r>
            <a:r>
              <a:rPr sz="1900" b="1" spc="-85" dirty="0">
                <a:latin typeface="Arial"/>
                <a:cs typeface="Arial"/>
              </a:rPr>
              <a:t> </a:t>
            </a:r>
            <a:r>
              <a:rPr sz="1900" b="1" spc="-40" dirty="0">
                <a:latin typeface="Arial"/>
                <a:cs typeface="Arial"/>
              </a:rPr>
              <a:t>CODE</a:t>
            </a:r>
            <a:endParaRPr sz="1900">
              <a:latin typeface="Arial"/>
              <a:cs typeface="Arial"/>
            </a:endParaRPr>
          </a:p>
          <a:p>
            <a:pPr marL="12700">
              <a:lnSpc>
                <a:spcPct val="100000"/>
              </a:lnSpc>
              <a:spcBef>
                <a:spcPts val="1150"/>
              </a:spcBef>
            </a:pPr>
            <a:r>
              <a:rPr sz="1900" b="1" spc="-10" dirty="0">
                <a:latin typeface="Arial"/>
                <a:cs typeface="Arial"/>
              </a:rPr>
              <a:t>Protein</a:t>
            </a:r>
            <a:endParaRPr sz="1900">
              <a:latin typeface="Arial"/>
              <a:cs typeface="Arial"/>
            </a:endParaRPr>
          </a:p>
        </p:txBody>
      </p:sp>
      <p:sp>
        <p:nvSpPr>
          <p:cNvPr id="3" name="object 3"/>
          <p:cNvSpPr txBox="1"/>
          <p:nvPr/>
        </p:nvSpPr>
        <p:spPr>
          <a:xfrm>
            <a:off x="2036191" y="1787025"/>
            <a:ext cx="6892290" cy="897255"/>
          </a:xfrm>
          <a:prstGeom prst="rect">
            <a:avLst/>
          </a:prstGeom>
        </p:spPr>
        <p:txBody>
          <a:bodyPr vert="horz" wrap="square" lIns="0" tIns="158115" rIns="0" bIns="0" rtlCol="0">
            <a:spAutoFit/>
          </a:bodyPr>
          <a:lstStyle/>
          <a:p>
            <a:pPr marL="21590">
              <a:lnSpc>
                <a:spcPct val="100000"/>
              </a:lnSpc>
              <a:spcBef>
                <a:spcPts val="1245"/>
              </a:spcBef>
              <a:tabLst>
                <a:tab pos="226060" algn="l"/>
              </a:tabLst>
            </a:pPr>
            <a:r>
              <a:rPr sz="1900" b="1" spc="-50" dirty="0">
                <a:latin typeface="Arial"/>
                <a:cs typeface="Arial"/>
              </a:rPr>
              <a:t>:</a:t>
            </a:r>
            <a:r>
              <a:rPr sz="1900" b="1" dirty="0">
                <a:latin typeface="Arial"/>
                <a:cs typeface="Arial"/>
              </a:rPr>
              <a:t>	</a:t>
            </a:r>
            <a:r>
              <a:rPr sz="1900" b="1" spc="85" dirty="0">
                <a:solidFill>
                  <a:srgbClr val="3333FF"/>
                </a:solidFill>
                <a:latin typeface="Arial"/>
                <a:cs typeface="Arial"/>
              </a:rPr>
              <a:t>GAG-</a:t>
            </a:r>
            <a:r>
              <a:rPr sz="1900" b="1" spc="110" dirty="0">
                <a:solidFill>
                  <a:srgbClr val="3333FF"/>
                </a:solidFill>
                <a:latin typeface="Arial"/>
                <a:cs typeface="Arial"/>
              </a:rPr>
              <a:t>GCC-</a:t>
            </a:r>
            <a:r>
              <a:rPr sz="1900" b="1" dirty="0">
                <a:solidFill>
                  <a:srgbClr val="3333FF"/>
                </a:solidFill>
                <a:latin typeface="Arial"/>
                <a:cs typeface="Arial"/>
              </a:rPr>
              <a:t>G</a:t>
            </a:r>
            <a:r>
              <a:rPr sz="1900" b="1" dirty="0">
                <a:solidFill>
                  <a:srgbClr val="FF3300"/>
                </a:solidFill>
                <a:latin typeface="Arial"/>
                <a:cs typeface="Arial"/>
              </a:rPr>
              <a:t>U</a:t>
            </a:r>
            <a:r>
              <a:rPr sz="1900" b="1" dirty="0">
                <a:solidFill>
                  <a:srgbClr val="3333FF"/>
                </a:solidFill>
                <a:latin typeface="Arial"/>
                <a:cs typeface="Arial"/>
              </a:rPr>
              <a:t>A-</a:t>
            </a:r>
            <a:r>
              <a:rPr sz="1900" b="1" spc="434" dirty="0">
                <a:solidFill>
                  <a:srgbClr val="3333FF"/>
                </a:solidFill>
                <a:latin typeface="Arial"/>
                <a:cs typeface="Arial"/>
              </a:rPr>
              <a:t> </a:t>
            </a:r>
            <a:r>
              <a:rPr sz="1900" b="1" dirty="0">
                <a:solidFill>
                  <a:srgbClr val="3333FF"/>
                </a:solidFill>
                <a:latin typeface="Arial"/>
                <a:cs typeface="Arial"/>
              </a:rPr>
              <a:t>AUC-</a:t>
            </a:r>
            <a:r>
              <a:rPr sz="1900" b="1" spc="65" dirty="0">
                <a:solidFill>
                  <a:srgbClr val="3333FF"/>
                </a:solidFill>
                <a:latin typeface="Arial"/>
                <a:cs typeface="Arial"/>
              </a:rPr>
              <a:t>GAA-</a:t>
            </a:r>
            <a:r>
              <a:rPr sz="1900" b="1" spc="-25" dirty="0">
                <a:solidFill>
                  <a:srgbClr val="3333FF"/>
                </a:solidFill>
                <a:latin typeface="Arial"/>
                <a:cs typeface="Arial"/>
              </a:rPr>
              <a:t>UGU-</a:t>
            </a:r>
            <a:r>
              <a:rPr sz="1900" b="1" spc="-20" dirty="0">
                <a:solidFill>
                  <a:srgbClr val="3333FF"/>
                </a:solidFill>
                <a:latin typeface="Arial"/>
                <a:cs typeface="Arial"/>
              </a:rPr>
              <a:t>UUG-</a:t>
            </a:r>
            <a:r>
              <a:rPr sz="1900" b="1" spc="90" dirty="0">
                <a:solidFill>
                  <a:srgbClr val="3333FF"/>
                </a:solidFill>
                <a:latin typeface="Arial"/>
                <a:cs typeface="Arial"/>
              </a:rPr>
              <a:t>GCA-AGG-</a:t>
            </a:r>
            <a:r>
              <a:rPr sz="1900" b="1" spc="-25" dirty="0">
                <a:solidFill>
                  <a:srgbClr val="3333FF"/>
                </a:solidFill>
                <a:latin typeface="Arial"/>
                <a:cs typeface="Arial"/>
              </a:rPr>
              <a:t>AAA</a:t>
            </a:r>
            <a:endParaRPr sz="1900">
              <a:latin typeface="Arial"/>
              <a:cs typeface="Arial"/>
            </a:endParaRPr>
          </a:p>
          <a:p>
            <a:pPr marL="12700">
              <a:lnSpc>
                <a:spcPct val="100000"/>
              </a:lnSpc>
              <a:spcBef>
                <a:spcPts val="1155"/>
              </a:spcBef>
              <a:tabLst>
                <a:tab pos="216535" algn="l"/>
                <a:tab pos="927100" algn="l"/>
                <a:tab pos="2250440" algn="l"/>
                <a:tab pos="2665095" algn="l"/>
                <a:tab pos="3545840" algn="l"/>
                <a:tab pos="5494655" algn="l"/>
              </a:tabLst>
            </a:pPr>
            <a:r>
              <a:rPr sz="1900" b="1" spc="-50" dirty="0">
                <a:latin typeface="Arial"/>
                <a:cs typeface="Arial"/>
              </a:rPr>
              <a:t>:</a:t>
            </a:r>
            <a:r>
              <a:rPr sz="1900" b="1" dirty="0">
                <a:latin typeface="Arial"/>
                <a:cs typeface="Arial"/>
              </a:rPr>
              <a:t>	</a:t>
            </a:r>
            <a:r>
              <a:rPr sz="1900" b="1" dirty="0">
                <a:solidFill>
                  <a:srgbClr val="3333FF"/>
                </a:solidFill>
                <a:latin typeface="Arial"/>
                <a:cs typeface="Arial"/>
              </a:rPr>
              <a:t>Glu</a:t>
            </a:r>
            <a:r>
              <a:rPr sz="1900" b="1" spc="-10" dirty="0">
                <a:solidFill>
                  <a:srgbClr val="3333FF"/>
                </a:solidFill>
                <a:latin typeface="Arial"/>
                <a:cs typeface="Arial"/>
              </a:rPr>
              <a:t> </a:t>
            </a:r>
            <a:r>
              <a:rPr sz="1900" b="1" spc="105" dirty="0">
                <a:solidFill>
                  <a:srgbClr val="3333FF"/>
                </a:solidFill>
                <a:latin typeface="Arial"/>
                <a:cs typeface="Arial"/>
              </a:rPr>
              <a:t>-</a:t>
            </a:r>
            <a:r>
              <a:rPr sz="1900" b="1" dirty="0">
                <a:solidFill>
                  <a:srgbClr val="3333FF"/>
                </a:solidFill>
                <a:latin typeface="Arial"/>
                <a:cs typeface="Arial"/>
              </a:rPr>
              <a:t>	Ala</a:t>
            </a:r>
            <a:r>
              <a:rPr sz="1900" b="1" spc="35" dirty="0">
                <a:solidFill>
                  <a:srgbClr val="3333FF"/>
                </a:solidFill>
                <a:latin typeface="Arial"/>
                <a:cs typeface="Arial"/>
              </a:rPr>
              <a:t> </a:t>
            </a:r>
            <a:r>
              <a:rPr sz="1900" b="1" spc="155" dirty="0">
                <a:solidFill>
                  <a:srgbClr val="3333FF"/>
                </a:solidFill>
                <a:latin typeface="Arial"/>
                <a:cs typeface="Arial"/>
              </a:rPr>
              <a:t>-</a:t>
            </a:r>
            <a:r>
              <a:rPr sz="1900" b="1" spc="55" dirty="0">
                <a:solidFill>
                  <a:srgbClr val="3333FF"/>
                </a:solidFill>
                <a:latin typeface="Arial"/>
                <a:cs typeface="Arial"/>
              </a:rPr>
              <a:t> </a:t>
            </a:r>
            <a:r>
              <a:rPr sz="1900" b="1" spc="50" dirty="0">
                <a:solidFill>
                  <a:srgbClr val="3333FF"/>
                </a:solidFill>
                <a:latin typeface="Arial"/>
                <a:cs typeface="Arial"/>
              </a:rPr>
              <a:t>Val</a:t>
            </a:r>
            <a:r>
              <a:rPr sz="1900" b="1" spc="65" dirty="0">
                <a:solidFill>
                  <a:srgbClr val="3333FF"/>
                </a:solidFill>
                <a:latin typeface="Arial"/>
                <a:cs typeface="Arial"/>
              </a:rPr>
              <a:t> </a:t>
            </a:r>
            <a:r>
              <a:rPr sz="1900" b="1" spc="105" dirty="0">
                <a:solidFill>
                  <a:srgbClr val="3333FF"/>
                </a:solidFill>
                <a:latin typeface="Arial"/>
                <a:cs typeface="Arial"/>
              </a:rPr>
              <a:t>-</a:t>
            </a:r>
            <a:r>
              <a:rPr sz="1900" b="1" dirty="0">
                <a:solidFill>
                  <a:srgbClr val="3333FF"/>
                </a:solidFill>
                <a:latin typeface="Arial"/>
                <a:cs typeface="Arial"/>
              </a:rPr>
              <a:t>	</a:t>
            </a:r>
            <a:r>
              <a:rPr sz="1900" b="1" spc="-25" dirty="0">
                <a:solidFill>
                  <a:srgbClr val="3333FF"/>
                </a:solidFill>
                <a:latin typeface="Arial"/>
                <a:cs typeface="Arial"/>
              </a:rPr>
              <a:t>Ile</a:t>
            </a:r>
            <a:r>
              <a:rPr sz="1900" b="1" dirty="0">
                <a:solidFill>
                  <a:srgbClr val="3333FF"/>
                </a:solidFill>
                <a:latin typeface="Arial"/>
                <a:cs typeface="Arial"/>
              </a:rPr>
              <a:t>	</a:t>
            </a:r>
            <a:r>
              <a:rPr sz="1900" b="1" spc="155" dirty="0">
                <a:solidFill>
                  <a:srgbClr val="3333FF"/>
                </a:solidFill>
                <a:latin typeface="Arial"/>
                <a:cs typeface="Arial"/>
              </a:rPr>
              <a:t>-</a:t>
            </a:r>
            <a:r>
              <a:rPr sz="1900" b="1" spc="25" dirty="0">
                <a:solidFill>
                  <a:srgbClr val="3333FF"/>
                </a:solidFill>
                <a:latin typeface="Arial"/>
                <a:cs typeface="Arial"/>
              </a:rPr>
              <a:t> </a:t>
            </a:r>
            <a:r>
              <a:rPr sz="1900" b="1" dirty="0">
                <a:solidFill>
                  <a:srgbClr val="3333FF"/>
                </a:solidFill>
                <a:latin typeface="Arial"/>
                <a:cs typeface="Arial"/>
              </a:rPr>
              <a:t>Glu</a:t>
            </a:r>
            <a:r>
              <a:rPr sz="1900" b="1" spc="-5" dirty="0">
                <a:solidFill>
                  <a:srgbClr val="3333FF"/>
                </a:solidFill>
                <a:latin typeface="Arial"/>
                <a:cs typeface="Arial"/>
              </a:rPr>
              <a:t> </a:t>
            </a:r>
            <a:r>
              <a:rPr sz="1900" b="1" spc="105" dirty="0">
                <a:solidFill>
                  <a:srgbClr val="3333FF"/>
                </a:solidFill>
                <a:latin typeface="Arial"/>
                <a:cs typeface="Arial"/>
              </a:rPr>
              <a:t>-</a:t>
            </a:r>
            <a:r>
              <a:rPr sz="1900" b="1" dirty="0">
                <a:solidFill>
                  <a:srgbClr val="3333FF"/>
                </a:solidFill>
                <a:latin typeface="Arial"/>
                <a:cs typeface="Arial"/>
              </a:rPr>
              <a:t>	Cys</a:t>
            </a:r>
            <a:r>
              <a:rPr sz="1900" b="1" spc="-5" dirty="0">
                <a:solidFill>
                  <a:srgbClr val="3333FF"/>
                </a:solidFill>
                <a:latin typeface="Arial"/>
                <a:cs typeface="Arial"/>
              </a:rPr>
              <a:t> </a:t>
            </a:r>
            <a:r>
              <a:rPr sz="1900" b="1" spc="155" dirty="0">
                <a:solidFill>
                  <a:srgbClr val="3333FF"/>
                </a:solidFill>
                <a:latin typeface="Arial"/>
                <a:cs typeface="Arial"/>
              </a:rPr>
              <a:t>-</a:t>
            </a:r>
            <a:r>
              <a:rPr sz="1900" b="1" spc="10" dirty="0">
                <a:solidFill>
                  <a:srgbClr val="3333FF"/>
                </a:solidFill>
                <a:latin typeface="Arial"/>
                <a:cs typeface="Arial"/>
              </a:rPr>
              <a:t> </a:t>
            </a:r>
            <a:r>
              <a:rPr sz="1900" b="1" dirty="0">
                <a:solidFill>
                  <a:srgbClr val="3333FF"/>
                </a:solidFill>
                <a:latin typeface="Arial"/>
                <a:cs typeface="Arial"/>
              </a:rPr>
              <a:t>Leu-</a:t>
            </a:r>
            <a:r>
              <a:rPr sz="1900" b="1" spc="10" dirty="0">
                <a:solidFill>
                  <a:srgbClr val="3333FF"/>
                </a:solidFill>
                <a:latin typeface="Arial"/>
                <a:cs typeface="Arial"/>
              </a:rPr>
              <a:t> </a:t>
            </a:r>
            <a:r>
              <a:rPr sz="1900" b="1" dirty="0">
                <a:solidFill>
                  <a:srgbClr val="3333FF"/>
                </a:solidFill>
                <a:latin typeface="Arial"/>
                <a:cs typeface="Arial"/>
              </a:rPr>
              <a:t>Ala</a:t>
            </a:r>
            <a:r>
              <a:rPr sz="1900" b="1" spc="-5" dirty="0">
                <a:solidFill>
                  <a:srgbClr val="3333FF"/>
                </a:solidFill>
                <a:latin typeface="Arial"/>
                <a:cs typeface="Arial"/>
              </a:rPr>
              <a:t> </a:t>
            </a:r>
            <a:r>
              <a:rPr sz="1900" b="1" spc="105" dirty="0">
                <a:solidFill>
                  <a:srgbClr val="3333FF"/>
                </a:solidFill>
                <a:latin typeface="Arial"/>
                <a:cs typeface="Arial"/>
              </a:rPr>
              <a:t>-</a:t>
            </a:r>
            <a:r>
              <a:rPr sz="1900" b="1" dirty="0">
                <a:solidFill>
                  <a:srgbClr val="3333FF"/>
                </a:solidFill>
                <a:latin typeface="Arial"/>
                <a:cs typeface="Arial"/>
              </a:rPr>
              <a:t>	Arg</a:t>
            </a:r>
            <a:r>
              <a:rPr sz="1900" b="1" spc="5" dirty="0">
                <a:solidFill>
                  <a:srgbClr val="3333FF"/>
                </a:solidFill>
                <a:latin typeface="Arial"/>
                <a:cs typeface="Arial"/>
              </a:rPr>
              <a:t> </a:t>
            </a:r>
            <a:r>
              <a:rPr sz="1900" b="1" spc="155" dirty="0">
                <a:solidFill>
                  <a:srgbClr val="3333FF"/>
                </a:solidFill>
                <a:latin typeface="Arial"/>
                <a:cs typeface="Arial"/>
              </a:rPr>
              <a:t>-</a:t>
            </a:r>
            <a:r>
              <a:rPr sz="1900" b="1" spc="5" dirty="0">
                <a:solidFill>
                  <a:srgbClr val="3333FF"/>
                </a:solidFill>
                <a:latin typeface="Arial"/>
                <a:cs typeface="Arial"/>
              </a:rPr>
              <a:t> </a:t>
            </a:r>
            <a:r>
              <a:rPr sz="1900" b="1" spc="-75" dirty="0">
                <a:solidFill>
                  <a:srgbClr val="3333FF"/>
                </a:solidFill>
                <a:latin typeface="Arial"/>
                <a:cs typeface="Arial"/>
              </a:rPr>
              <a:t>Lys…..</a:t>
            </a:r>
            <a:endParaRPr sz="1900">
              <a:latin typeface="Arial"/>
              <a:cs typeface="Arial"/>
            </a:endParaRPr>
          </a:p>
        </p:txBody>
      </p:sp>
      <p:sp>
        <p:nvSpPr>
          <p:cNvPr id="4" name="object 4"/>
          <p:cNvSpPr txBox="1"/>
          <p:nvPr/>
        </p:nvSpPr>
        <p:spPr>
          <a:xfrm>
            <a:off x="215900" y="3095247"/>
            <a:ext cx="1272540" cy="1327150"/>
          </a:xfrm>
          <a:prstGeom prst="rect">
            <a:avLst/>
          </a:prstGeom>
        </p:spPr>
        <p:txBody>
          <a:bodyPr vert="horz" wrap="square" lIns="0" tIns="155575" rIns="0" bIns="0" rtlCol="0">
            <a:spAutoFit/>
          </a:bodyPr>
          <a:lstStyle/>
          <a:p>
            <a:pPr marL="12700">
              <a:lnSpc>
                <a:spcPct val="100000"/>
              </a:lnSpc>
              <a:spcBef>
                <a:spcPts val="1225"/>
              </a:spcBef>
            </a:pPr>
            <a:r>
              <a:rPr sz="1900" b="1" spc="-10" dirty="0">
                <a:solidFill>
                  <a:srgbClr val="3333FF"/>
                </a:solidFill>
                <a:latin typeface="Arial"/>
                <a:cs typeface="Arial"/>
              </a:rPr>
              <a:t>Mutant</a:t>
            </a:r>
            <a:endParaRPr sz="1900">
              <a:latin typeface="Arial"/>
              <a:cs typeface="Arial"/>
            </a:endParaRPr>
          </a:p>
          <a:p>
            <a:pPr marL="12700">
              <a:lnSpc>
                <a:spcPct val="100000"/>
              </a:lnSpc>
              <a:spcBef>
                <a:spcPts val="1125"/>
              </a:spcBef>
            </a:pPr>
            <a:r>
              <a:rPr sz="1900" b="1" spc="-50" dirty="0">
                <a:latin typeface="Arial"/>
                <a:cs typeface="Arial"/>
              </a:rPr>
              <a:t>RNA</a:t>
            </a:r>
            <a:r>
              <a:rPr sz="1900" b="1" spc="-75" dirty="0">
                <a:latin typeface="Arial"/>
                <a:cs typeface="Arial"/>
              </a:rPr>
              <a:t> </a:t>
            </a:r>
            <a:r>
              <a:rPr sz="1900" b="1" spc="-20" dirty="0">
                <a:latin typeface="Arial"/>
                <a:cs typeface="Arial"/>
              </a:rPr>
              <a:t>CODE</a:t>
            </a:r>
            <a:endParaRPr sz="1900">
              <a:latin typeface="Arial"/>
              <a:cs typeface="Arial"/>
            </a:endParaRPr>
          </a:p>
          <a:p>
            <a:pPr marL="12700">
              <a:lnSpc>
                <a:spcPct val="100000"/>
              </a:lnSpc>
              <a:spcBef>
                <a:spcPts val="1155"/>
              </a:spcBef>
            </a:pPr>
            <a:r>
              <a:rPr sz="1900" b="1" spc="-10" dirty="0">
                <a:latin typeface="Arial"/>
                <a:cs typeface="Arial"/>
              </a:rPr>
              <a:t>Protein</a:t>
            </a:r>
            <a:endParaRPr sz="1900">
              <a:latin typeface="Arial"/>
              <a:cs typeface="Arial"/>
            </a:endParaRPr>
          </a:p>
        </p:txBody>
      </p:sp>
      <p:sp>
        <p:nvSpPr>
          <p:cNvPr id="5" name="object 5"/>
          <p:cNvSpPr txBox="1"/>
          <p:nvPr/>
        </p:nvSpPr>
        <p:spPr>
          <a:xfrm>
            <a:off x="2045335" y="3523845"/>
            <a:ext cx="6459855" cy="898525"/>
          </a:xfrm>
          <a:prstGeom prst="rect">
            <a:avLst/>
          </a:prstGeom>
        </p:spPr>
        <p:txBody>
          <a:bodyPr vert="horz" wrap="square" lIns="0" tIns="159385" rIns="0" bIns="0" rtlCol="0">
            <a:spAutoFit/>
          </a:bodyPr>
          <a:lstStyle/>
          <a:p>
            <a:pPr marL="12700">
              <a:lnSpc>
                <a:spcPct val="100000"/>
              </a:lnSpc>
              <a:spcBef>
                <a:spcPts val="1255"/>
              </a:spcBef>
              <a:tabLst>
                <a:tab pos="216535" algn="l"/>
              </a:tabLst>
            </a:pPr>
            <a:r>
              <a:rPr sz="1900" b="1" spc="-50" dirty="0">
                <a:latin typeface="Arial"/>
                <a:cs typeface="Arial"/>
              </a:rPr>
              <a:t>:</a:t>
            </a:r>
            <a:r>
              <a:rPr sz="1900" b="1" dirty="0">
                <a:latin typeface="Arial"/>
                <a:cs typeface="Arial"/>
              </a:rPr>
              <a:t>	</a:t>
            </a:r>
            <a:r>
              <a:rPr sz="1900" b="1" spc="85" dirty="0">
                <a:solidFill>
                  <a:srgbClr val="3333FF"/>
                </a:solidFill>
                <a:latin typeface="Arial"/>
                <a:cs typeface="Arial"/>
              </a:rPr>
              <a:t>GAG-</a:t>
            </a:r>
            <a:r>
              <a:rPr sz="1900" b="1" spc="110" dirty="0">
                <a:solidFill>
                  <a:srgbClr val="3333FF"/>
                </a:solidFill>
                <a:latin typeface="Arial"/>
                <a:cs typeface="Arial"/>
              </a:rPr>
              <a:t>GCC-</a:t>
            </a:r>
            <a:r>
              <a:rPr sz="1900" b="1" spc="65" dirty="0">
                <a:solidFill>
                  <a:srgbClr val="3333FF"/>
                </a:solidFill>
                <a:latin typeface="Arial"/>
                <a:cs typeface="Arial"/>
              </a:rPr>
              <a:t>GAA-</a:t>
            </a:r>
            <a:r>
              <a:rPr sz="1900" b="1" spc="335" dirty="0">
                <a:solidFill>
                  <a:srgbClr val="3333FF"/>
                </a:solidFill>
                <a:latin typeface="Arial"/>
                <a:cs typeface="Arial"/>
              </a:rPr>
              <a:t> </a:t>
            </a:r>
            <a:r>
              <a:rPr sz="1900" b="1" dirty="0">
                <a:solidFill>
                  <a:srgbClr val="3333FF"/>
                </a:solidFill>
                <a:latin typeface="Arial"/>
                <a:cs typeface="Arial"/>
              </a:rPr>
              <a:t>UCG-AAU-</a:t>
            </a:r>
            <a:r>
              <a:rPr sz="1900" b="1" spc="245" dirty="0">
                <a:solidFill>
                  <a:srgbClr val="3333FF"/>
                </a:solidFill>
                <a:latin typeface="Arial"/>
                <a:cs typeface="Arial"/>
              </a:rPr>
              <a:t> </a:t>
            </a:r>
            <a:r>
              <a:rPr sz="1900" b="1" spc="-25" dirty="0">
                <a:solidFill>
                  <a:srgbClr val="3333FF"/>
                </a:solidFill>
                <a:latin typeface="Arial"/>
                <a:cs typeface="Arial"/>
              </a:rPr>
              <a:t>GUU-</a:t>
            </a:r>
            <a:r>
              <a:rPr sz="1900" b="1" dirty="0">
                <a:solidFill>
                  <a:srgbClr val="3333FF"/>
                </a:solidFill>
                <a:latin typeface="Arial"/>
                <a:cs typeface="Arial"/>
              </a:rPr>
              <a:t>UGG-</a:t>
            </a:r>
            <a:r>
              <a:rPr sz="1900" b="1" spc="65" dirty="0">
                <a:solidFill>
                  <a:srgbClr val="3333FF"/>
                </a:solidFill>
                <a:latin typeface="Arial"/>
                <a:cs typeface="Arial"/>
              </a:rPr>
              <a:t>CAA-</a:t>
            </a:r>
            <a:r>
              <a:rPr sz="1900" b="1" spc="-10" dirty="0">
                <a:solidFill>
                  <a:srgbClr val="3333FF"/>
                </a:solidFill>
                <a:latin typeface="Arial"/>
                <a:cs typeface="Arial"/>
              </a:rPr>
              <a:t>GGA</a:t>
            </a:r>
            <a:r>
              <a:rPr sz="1900" b="1" spc="-10" dirty="0">
                <a:latin typeface="Arial"/>
                <a:cs typeface="Arial"/>
              </a:rPr>
              <a:t>….</a:t>
            </a:r>
            <a:endParaRPr sz="1900">
              <a:latin typeface="Arial"/>
              <a:cs typeface="Arial"/>
            </a:endParaRPr>
          </a:p>
          <a:p>
            <a:pPr marL="12700">
              <a:lnSpc>
                <a:spcPct val="100000"/>
              </a:lnSpc>
              <a:spcBef>
                <a:spcPts val="1155"/>
              </a:spcBef>
              <a:tabLst>
                <a:tab pos="216535" algn="l"/>
                <a:tab pos="759460" algn="l"/>
                <a:tab pos="996950" algn="l"/>
                <a:tab pos="3482340" algn="l"/>
              </a:tabLst>
            </a:pPr>
            <a:r>
              <a:rPr sz="1900" b="1" spc="-50" dirty="0">
                <a:latin typeface="Arial"/>
                <a:cs typeface="Arial"/>
              </a:rPr>
              <a:t>:</a:t>
            </a:r>
            <a:r>
              <a:rPr sz="1900" b="1" dirty="0">
                <a:latin typeface="Arial"/>
                <a:cs typeface="Arial"/>
              </a:rPr>
              <a:t>	</a:t>
            </a:r>
            <a:r>
              <a:rPr sz="1900" b="1" spc="-25" dirty="0">
                <a:solidFill>
                  <a:srgbClr val="3333FF"/>
                </a:solidFill>
                <a:latin typeface="Arial"/>
                <a:cs typeface="Arial"/>
              </a:rPr>
              <a:t>Glu</a:t>
            </a:r>
            <a:r>
              <a:rPr sz="1900" b="1" dirty="0">
                <a:solidFill>
                  <a:srgbClr val="3333FF"/>
                </a:solidFill>
                <a:latin typeface="Arial"/>
                <a:cs typeface="Arial"/>
              </a:rPr>
              <a:t>	</a:t>
            </a:r>
            <a:r>
              <a:rPr sz="1900" b="1" spc="105" dirty="0">
                <a:solidFill>
                  <a:srgbClr val="3333FF"/>
                </a:solidFill>
                <a:latin typeface="Arial"/>
                <a:cs typeface="Arial"/>
              </a:rPr>
              <a:t>-</a:t>
            </a:r>
            <a:r>
              <a:rPr sz="1900" b="1" dirty="0">
                <a:solidFill>
                  <a:srgbClr val="3333FF"/>
                </a:solidFill>
                <a:latin typeface="Arial"/>
                <a:cs typeface="Arial"/>
              </a:rPr>
              <a:t>	Ala </a:t>
            </a:r>
            <a:r>
              <a:rPr sz="1900" b="1" spc="155" dirty="0">
                <a:solidFill>
                  <a:srgbClr val="3333FF"/>
                </a:solidFill>
                <a:latin typeface="Arial"/>
                <a:cs typeface="Arial"/>
              </a:rPr>
              <a:t>-</a:t>
            </a:r>
            <a:r>
              <a:rPr sz="1900" b="1" spc="25" dirty="0">
                <a:solidFill>
                  <a:srgbClr val="3333FF"/>
                </a:solidFill>
                <a:latin typeface="Arial"/>
                <a:cs typeface="Arial"/>
              </a:rPr>
              <a:t> </a:t>
            </a:r>
            <a:r>
              <a:rPr sz="1900" b="1" dirty="0">
                <a:solidFill>
                  <a:srgbClr val="3333FF"/>
                </a:solidFill>
                <a:latin typeface="Arial"/>
                <a:cs typeface="Arial"/>
              </a:rPr>
              <a:t>Glu</a:t>
            </a:r>
            <a:r>
              <a:rPr sz="1900" b="1" spc="20" dirty="0">
                <a:solidFill>
                  <a:srgbClr val="3333FF"/>
                </a:solidFill>
                <a:latin typeface="Arial"/>
                <a:cs typeface="Arial"/>
              </a:rPr>
              <a:t> </a:t>
            </a:r>
            <a:r>
              <a:rPr sz="1900" b="1" spc="155" dirty="0">
                <a:solidFill>
                  <a:srgbClr val="3333FF"/>
                </a:solidFill>
                <a:latin typeface="Arial"/>
                <a:cs typeface="Arial"/>
              </a:rPr>
              <a:t>-</a:t>
            </a:r>
            <a:r>
              <a:rPr sz="1900" b="1" spc="25" dirty="0">
                <a:solidFill>
                  <a:srgbClr val="3333FF"/>
                </a:solidFill>
                <a:latin typeface="Arial"/>
                <a:cs typeface="Arial"/>
              </a:rPr>
              <a:t> </a:t>
            </a:r>
            <a:r>
              <a:rPr sz="1900" b="1" spc="-45" dirty="0">
                <a:solidFill>
                  <a:srgbClr val="3333FF"/>
                </a:solidFill>
                <a:latin typeface="Arial"/>
                <a:cs typeface="Arial"/>
              </a:rPr>
              <a:t>Leu</a:t>
            </a:r>
            <a:r>
              <a:rPr sz="1900" b="1" dirty="0">
                <a:solidFill>
                  <a:srgbClr val="3333FF"/>
                </a:solidFill>
                <a:latin typeface="Arial"/>
                <a:cs typeface="Arial"/>
              </a:rPr>
              <a:t> </a:t>
            </a:r>
            <a:r>
              <a:rPr sz="1900" b="1" spc="155" dirty="0">
                <a:solidFill>
                  <a:srgbClr val="3333FF"/>
                </a:solidFill>
                <a:latin typeface="Arial"/>
                <a:cs typeface="Arial"/>
              </a:rPr>
              <a:t>-</a:t>
            </a:r>
            <a:r>
              <a:rPr sz="1900" b="1" spc="25" dirty="0">
                <a:solidFill>
                  <a:srgbClr val="3333FF"/>
                </a:solidFill>
                <a:latin typeface="Arial"/>
                <a:cs typeface="Arial"/>
              </a:rPr>
              <a:t> </a:t>
            </a:r>
            <a:r>
              <a:rPr sz="1900" b="1" spc="-25" dirty="0">
                <a:solidFill>
                  <a:srgbClr val="3333FF"/>
                </a:solidFill>
                <a:latin typeface="Arial"/>
                <a:cs typeface="Arial"/>
              </a:rPr>
              <a:t>Asn</a:t>
            </a:r>
            <a:r>
              <a:rPr sz="1900" b="1" dirty="0">
                <a:solidFill>
                  <a:srgbClr val="3333FF"/>
                </a:solidFill>
                <a:latin typeface="Arial"/>
                <a:cs typeface="Arial"/>
              </a:rPr>
              <a:t>	</a:t>
            </a:r>
            <a:r>
              <a:rPr sz="1900" b="1" spc="155" dirty="0">
                <a:solidFill>
                  <a:srgbClr val="3333FF"/>
                </a:solidFill>
                <a:latin typeface="Arial"/>
                <a:cs typeface="Arial"/>
              </a:rPr>
              <a:t>-</a:t>
            </a:r>
            <a:r>
              <a:rPr sz="1900" b="1" spc="5" dirty="0">
                <a:solidFill>
                  <a:srgbClr val="3333FF"/>
                </a:solidFill>
                <a:latin typeface="Arial"/>
                <a:cs typeface="Arial"/>
              </a:rPr>
              <a:t> </a:t>
            </a:r>
            <a:r>
              <a:rPr sz="1900" b="1" dirty="0">
                <a:solidFill>
                  <a:srgbClr val="3333FF"/>
                </a:solidFill>
                <a:latin typeface="Arial"/>
                <a:cs typeface="Arial"/>
              </a:rPr>
              <a:t>Val</a:t>
            </a:r>
            <a:r>
              <a:rPr sz="1900" b="1" spc="35" dirty="0">
                <a:solidFill>
                  <a:srgbClr val="3333FF"/>
                </a:solidFill>
                <a:latin typeface="Arial"/>
                <a:cs typeface="Arial"/>
              </a:rPr>
              <a:t> </a:t>
            </a:r>
            <a:r>
              <a:rPr sz="1900" b="1" spc="155" dirty="0">
                <a:solidFill>
                  <a:srgbClr val="3333FF"/>
                </a:solidFill>
                <a:latin typeface="Arial"/>
                <a:cs typeface="Arial"/>
              </a:rPr>
              <a:t>-</a:t>
            </a:r>
            <a:r>
              <a:rPr sz="1900" b="1" spc="10" dirty="0">
                <a:solidFill>
                  <a:srgbClr val="3333FF"/>
                </a:solidFill>
                <a:latin typeface="Arial"/>
                <a:cs typeface="Arial"/>
              </a:rPr>
              <a:t> </a:t>
            </a:r>
            <a:r>
              <a:rPr sz="1900" b="1" spc="-135" dirty="0">
                <a:solidFill>
                  <a:srgbClr val="3333FF"/>
                </a:solidFill>
                <a:latin typeface="Arial"/>
                <a:cs typeface="Arial"/>
              </a:rPr>
              <a:t>Trp</a:t>
            </a:r>
            <a:r>
              <a:rPr sz="1900" b="1" spc="60" dirty="0">
                <a:solidFill>
                  <a:srgbClr val="3333FF"/>
                </a:solidFill>
                <a:latin typeface="Arial"/>
                <a:cs typeface="Arial"/>
              </a:rPr>
              <a:t> </a:t>
            </a:r>
            <a:r>
              <a:rPr sz="1900" b="1" spc="155" dirty="0">
                <a:solidFill>
                  <a:srgbClr val="3333FF"/>
                </a:solidFill>
                <a:latin typeface="Arial"/>
                <a:cs typeface="Arial"/>
              </a:rPr>
              <a:t>-</a:t>
            </a:r>
            <a:r>
              <a:rPr sz="1900" b="1" spc="10" dirty="0">
                <a:solidFill>
                  <a:srgbClr val="3333FF"/>
                </a:solidFill>
                <a:latin typeface="Arial"/>
                <a:cs typeface="Arial"/>
              </a:rPr>
              <a:t> </a:t>
            </a:r>
            <a:r>
              <a:rPr sz="1900" b="1" dirty="0">
                <a:solidFill>
                  <a:srgbClr val="3333FF"/>
                </a:solidFill>
                <a:latin typeface="Arial"/>
                <a:cs typeface="Arial"/>
              </a:rPr>
              <a:t>Gln</a:t>
            </a:r>
            <a:r>
              <a:rPr sz="1900" b="1" spc="55" dirty="0">
                <a:solidFill>
                  <a:srgbClr val="3333FF"/>
                </a:solidFill>
                <a:latin typeface="Arial"/>
                <a:cs typeface="Arial"/>
              </a:rPr>
              <a:t> </a:t>
            </a:r>
            <a:r>
              <a:rPr sz="1900" b="1" spc="155" dirty="0">
                <a:solidFill>
                  <a:srgbClr val="3333FF"/>
                </a:solidFill>
                <a:latin typeface="Arial"/>
                <a:cs typeface="Arial"/>
              </a:rPr>
              <a:t>-</a:t>
            </a:r>
            <a:r>
              <a:rPr sz="1900" b="1" spc="10" dirty="0">
                <a:solidFill>
                  <a:srgbClr val="3333FF"/>
                </a:solidFill>
                <a:latin typeface="Arial"/>
                <a:cs typeface="Arial"/>
              </a:rPr>
              <a:t> </a:t>
            </a:r>
            <a:r>
              <a:rPr sz="1900" b="1" spc="-10" dirty="0">
                <a:solidFill>
                  <a:srgbClr val="3333FF"/>
                </a:solidFill>
                <a:latin typeface="Arial"/>
                <a:cs typeface="Arial"/>
              </a:rPr>
              <a:t>Gly……</a:t>
            </a:r>
            <a:endParaRPr sz="1900">
              <a:latin typeface="Arial"/>
              <a:cs typeface="Arial"/>
            </a:endParaRPr>
          </a:p>
        </p:txBody>
      </p:sp>
      <p:pic>
        <p:nvPicPr>
          <p:cNvPr id="6" name="object 6"/>
          <p:cNvPicPr/>
          <p:nvPr/>
        </p:nvPicPr>
        <p:blipFill>
          <a:blip r:embed="rId2" cstate="print"/>
          <a:stretch>
            <a:fillRect/>
          </a:stretch>
        </p:blipFill>
        <p:spPr>
          <a:xfrm>
            <a:off x="3713541" y="1136609"/>
            <a:ext cx="419257" cy="518029"/>
          </a:xfrm>
          <a:prstGeom prst="rect">
            <a:avLst/>
          </a:prstGeom>
        </p:spPr>
      </p:pic>
      <p:sp>
        <p:nvSpPr>
          <p:cNvPr id="7" name="object 7"/>
          <p:cNvSpPr txBox="1"/>
          <p:nvPr/>
        </p:nvSpPr>
        <p:spPr>
          <a:xfrm>
            <a:off x="841044" y="4906136"/>
            <a:ext cx="6336665" cy="75755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With</a:t>
            </a:r>
            <a:r>
              <a:rPr sz="2400" spc="105" dirty="0">
                <a:latin typeface="Arial"/>
                <a:cs typeface="Arial"/>
              </a:rPr>
              <a:t> </a:t>
            </a:r>
            <a:r>
              <a:rPr sz="2400" dirty="0">
                <a:latin typeface="Arial"/>
                <a:cs typeface="Arial"/>
              </a:rPr>
              <a:t>just</a:t>
            </a:r>
            <a:r>
              <a:rPr sz="2400" spc="35" dirty="0">
                <a:latin typeface="Arial"/>
                <a:cs typeface="Arial"/>
              </a:rPr>
              <a:t> </a:t>
            </a:r>
            <a:r>
              <a:rPr sz="2400" spc="290" dirty="0">
                <a:latin typeface="Arial"/>
                <a:cs typeface="Arial"/>
              </a:rPr>
              <a:t>a</a:t>
            </a:r>
            <a:r>
              <a:rPr sz="2400" spc="30" dirty="0">
                <a:latin typeface="Arial"/>
                <a:cs typeface="Arial"/>
              </a:rPr>
              <a:t> </a:t>
            </a:r>
            <a:r>
              <a:rPr sz="2400" b="1" spc="-20" dirty="0">
                <a:solidFill>
                  <a:srgbClr val="3333FF"/>
                </a:solidFill>
                <a:latin typeface="Arial"/>
                <a:cs typeface="Arial"/>
              </a:rPr>
              <a:t>single</a:t>
            </a:r>
            <a:r>
              <a:rPr sz="2400" b="1" spc="30" dirty="0">
                <a:solidFill>
                  <a:srgbClr val="3333FF"/>
                </a:solidFill>
                <a:latin typeface="Arial"/>
                <a:cs typeface="Arial"/>
              </a:rPr>
              <a:t> </a:t>
            </a:r>
            <a:r>
              <a:rPr sz="2400" b="1" spc="60" dirty="0">
                <a:solidFill>
                  <a:srgbClr val="3333FF"/>
                </a:solidFill>
                <a:latin typeface="Arial"/>
                <a:cs typeface="Arial"/>
              </a:rPr>
              <a:t>base</a:t>
            </a:r>
            <a:r>
              <a:rPr sz="2400" b="1" spc="30" dirty="0">
                <a:solidFill>
                  <a:srgbClr val="3333FF"/>
                </a:solidFill>
                <a:latin typeface="Arial"/>
                <a:cs typeface="Arial"/>
              </a:rPr>
              <a:t> </a:t>
            </a:r>
            <a:r>
              <a:rPr sz="2400" b="1" dirty="0">
                <a:solidFill>
                  <a:srgbClr val="3333FF"/>
                </a:solidFill>
                <a:latin typeface="Arial"/>
                <a:cs typeface="Arial"/>
              </a:rPr>
              <a:t>deletion</a:t>
            </a:r>
            <a:r>
              <a:rPr sz="2400" dirty="0">
                <a:latin typeface="Arial"/>
                <a:cs typeface="Arial"/>
              </a:rPr>
              <a:t>,</a:t>
            </a:r>
            <a:r>
              <a:rPr sz="2400" spc="10" dirty="0">
                <a:latin typeface="Arial"/>
                <a:cs typeface="Arial"/>
              </a:rPr>
              <a:t> </a:t>
            </a:r>
            <a:r>
              <a:rPr sz="2400" spc="90" dirty="0">
                <a:latin typeface="Arial"/>
                <a:cs typeface="Arial"/>
              </a:rPr>
              <a:t>our</a:t>
            </a:r>
            <a:r>
              <a:rPr sz="2400" spc="60" dirty="0">
                <a:latin typeface="Arial"/>
                <a:cs typeface="Arial"/>
              </a:rPr>
              <a:t> </a:t>
            </a:r>
            <a:r>
              <a:rPr sz="2400" b="1" spc="-10" dirty="0">
                <a:solidFill>
                  <a:srgbClr val="3333FF"/>
                </a:solidFill>
                <a:latin typeface="Arial"/>
                <a:cs typeface="Arial"/>
              </a:rPr>
              <a:t>protein </a:t>
            </a:r>
            <a:r>
              <a:rPr sz="2400" b="1" spc="60" dirty="0">
                <a:solidFill>
                  <a:srgbClr val="3333FF"/>
                </a:solidFill>
                <a:latin typeface="Arial"/>
                <a:cs typeface="Arial"/>
              </a:rPr>
              <a:t>sequence</a:t>
            </a:r>
            <a:r>
              <a:rPr sz="2400" b="1" dirty="0">
                <a:solidFill>
                  <a:srgbClr val="3333FF"/>
                </a:solidFill>
                <a:latin typeface="Arial"/>
                <a:cs typeface="Arial"/>
              </a:rPr>
              <a:t> has </a:t>
            </a:r>
            <a:r>
              <a:rPr sz="2400" b="1" spc="105" dirty="0">
                <a:solidFill>
                  <a:srgbClr val="3333FF"/>
                </a:solidFill>
                <a:latin typeface="Arial"/>
                <a:cs typeface="Arial"/>
              </a:rPr>
              <a:t>been</a:t>
            </a:r>
            <a:r>
              <a:rPr sz="2400" b="1" dirty="0">
                <a:solidFill>
                  <a:srgbClr val="3333FF"/>
                </a:solidFill>
                <a:latin typeface="Arial"/>
                <a:cs typeface="Arial"/>
              </a:rPr>
              <a:t> </a:t>
            </a:r>
            <a:r>
              <a:rPr sz="2400" b="1" spc="60" dirty="0">
                <a:solidFill>
                  <a:srgbClr val="3333FF"/>
                </a:solidFill>
                <a:latin typeface="Arial"/>
                <a:cs typeface="Arial"/>
              </a:rPr>
              <a:t>completely</a:t>
            </a:r>
            <a:r>
              <a:rPr sz="2400" b="1" spc="5" dirty="0">
                <a:solidFill>
                  <a:srgbClr val="3333FF"/>
                </a:solidFill>
                <a:latin typeface="Arial"/>
                <a:cs typeface="Arial"/>
              </a:rPr>
              <a:t> </a:t>
            </a:r>
            <a:r>
              <a:rPr sz="2400" b="1" spc="-10" dirty="0">
                <a:solidFill>
                  <a:srgbClr val="3333FF"/>
                </a:solidFill>
                <a:latin typeface="Arial"/>
                <a:cs typeface="Arial"/>
              </a:rPr>
              <a:t>disrupted</a:t>
            </a:r>
            <a:r>
              <a:rPr sz="2400" spc="-10" dirty="0">
                <a:latin typeface="Arial"/>
                <a:cs typeface="Arial"/>
              </a:rPr>
              <a:t>.</a:t>
            </a:r>
            <a:endParaRPr sz="2400">
              <a:latin typeface="Arial"/>
              <a:cs typeface="Arial"/>
            </a:endParaRPr>
          </a:p>
        </p:txBody>
      </p:sp>
      <p:sp>
        <p:nvSpPr>
          <p:cNvPr id="8" name="object 8"/>
          <p:cNvSpPr txBox="1">
            <a:spLocks noGrp="1"/>
          </p:cNvSpPr>
          <p:nvPr>
            <p:ph type="title"/>
          </p:nvPr>
        </p:nvSpPr>
        <p:spPr>
          <a:prstGeom prst="rect">
            <a:avLst/>
          </a:prstGeom>
        </p:spPr>
        <p:txBody>
          <a:bodyPr vert="horz" wrap="square" lIns="0" tIns="165100" rIns="0" bIns="0" rtlCol="0">
            <a:spAutoFit/>
          </a:bodyPr>
          <a:lstStyle/>
          <a:p>
            <a:pPr marL="347345">
              <a:lnSpc>
                <a:spcPct val="100000"/>
              </a:lnSpc>
              <a:spcBef>
                <a:spcPts val="100"/>
              </a:spcBef>
            </a:pPr>
            <a:r>
              <a:rPr b="0" dirty="0">
                <a:latin typeface="Arial"/>
                <a:cs typeface="Arial"/>
              </a:rPr>
              <a:t>By</a:t>
            </a:r>
            <a:r>
              <a:rPr b="0" spc="35" dirty="0">
                <a:latin typeface="Arial"/>
                <a:cs typeface="Arial"/>
              </a:rPr>
              <a:t> </a:t>
            </a:r>
            <a:r>
              <a:rPr b="0" spc="130" dirty="0">
                <a:latin typeface="Arial"/>
                <a:cs typeface="Arial"/>
              </a:rPr>
              <a:t>removing</a:t>
            </a:r>
            <a:r>
              <a:rPr b="0" spc="-5" dirty="0">
                <a:latin typeface="Arial"/>
                <a:cs typeface="Arial"/>
              </a:rPr>
              <a:t> </a:t>
            </a:r>
            <a:r>
              <a:rPr b="0" spc="290" dirty="0">
                <a:latin typeface="Arial"/>
                <a:cs typeface="Arial"/>
              </a:rPr>
              <a:t>a</a:t>
            </a:r>
            <a:r>
              <a:rPr b="0" spc="15" dirty="0">
                <a:latin typeface="Arial"/>
                <a:cs typeface="Arial"/>
              </a:rPr>
              <a:t> </a:t>
            </a:r>
            <a:r>
              <a:rPr b="0" dirty="0">
                <a:latin typeface="Arial"/>
                <a:cs typeface="Arial"/>
              </a:rPr>
              <a:t>single</a:t>
            </a:r>
            <a:r>
              <a:rPr b="0" spc="-30" dirty="0">
                <a:latin typeface="Arial"/>
                <a:cs typeface="Arial"/>
              </a:rPr>
              <a:t> </a:t>
            </a:r>
            <a:r>
              <a:rPr b="0" spc="125" dirty="0">
                <a:latin typeface="Arial"/>
                <a:cs typeface="Arial"/>
              </a:rPr>
              <a:t>base</a:t>
            </a:r>
            <a:r>
              <a:rPr b="0" spc="65" dirty="0">
                <a:latin typeface="Arial"/>
                <a:cs typeface="Arial"/>
              </a:rPr>
              <a:t> </a:t>
            </a:r>
            <a:r>
              <a:rPr b="0" spc="240" dirty="0">
                <a:latin typeface="Arial"/>
                <a:cs typeface="Arial"/>
              </a:rPr>
              <a:t>we</a:t>
            </a:r>
            <a:r>
              <a:rPr b="0" spc="5" dirty="0">
                <a:latin typeface="Arial"/>
                <a:cs typeface="Arial"/>
              </a:rPr>
              <a:t> </a:t>
            </a:r>
            <a:r>
              <a:rPr b="0" spc="180" dirty="0">
                <a:latin typeface="Arial"/>
                <a:cs typeface="Arial"/>
              </a:rPr>
              <a:t>have</a:t>
            </a:r>
            <a:r>
              <a:rPr b="0" spc="25" dirty="0">
                <a:latin typeface="Arial"/>
                <a:cs typeface="Arial"/>
              </a:rPr>
              <a:t> </a:t>
            </a:r>
            <a:r>
              <a:rPr b="0" spc="225" dirty="0">
                <a:latin typeface="Arial"/>
                <a:cs typeface="Arial"/>
              </a:rPr>
              <a:t>changed</a:t>
            </a:r>
          </a:p>
          <a:p>
            <a:pPr marL="347345">
              <a:lnSpc>
                <a:spcPct val="100000"/>
              </a:lnSpc>
            </a:pPr>
            <a:r>
              <a:rPr b="0" spc="145" dirty="0">
                <a:latin typeface="Arial"/>
                <a:cs typeface="Arial"/>
              </a:rPr>
              <a:t>the</a:t>
            </a:r>
            <a:r>
              <a:rPr b="0" spc="70" dirty="0">
                <a:latin typeface="Arial"/>
                <a:cs typeface="Arial"/>
              </a:rPr>
              <a:t> </a:t>
            </a:r>
            <a:r>
              <a:rPr spc="45" dirty="0">
                <a:solidFill>
                  <a:srgbClr val="3333FF"/>
                </a:solidFill>
              </a:rPr>
              <a:t>reading</a:t>
            </a:r>
            <a:r>
              <a:rPr spc="25" dirty="0">
                <a:solidFill>
                  <a:srgbClr val="3333FF"/>
                </a:solidFill>
              </a:rPr>
              <a:t> </a:t>
            </a:r>
            <a:r>
              <a:rPr dirty="0">
                <a:solidFill>
                  <a:srgbClr val="3333FF"/>
                </a:solidFill>
              </a:rPr>
              <a:t>frame</a:t>
            </a:r>
            <a:r>
              <a:rPr b="0" dirty="0">
                <a:latin typeface="Arial"/>
                <a:cs typeface="Arial"/>
              </a:rPr>
              <a:t>.</a:t>
            </a:r>
            <a:r>
              <a:rPr b="0" spc="5" dirty="0">
                <a:latin typeface="Arial"/>
                <a:cs typeface="Arial"/>
              </a:rPr>
              <a:t> </a:t>
            </a:r>
            <a:r>
              <a:rPr b="0" dirty="0">
                <a:latin typeface="Arial"/>
                <a:cs typeface="Arial"/>
              </a:rPr>
              <a:t>The</a:t>
            </a:r>
            <a:r>
              <a:rPr b="0" spc="20" dirty="0">
                <a:latin typeface="Arial"/>
                <a:cs typeface="Arial"/>
              </a:rPr>
              <a:t> </a:t>
            </a:r>
            <a:r>
              <a:rPr b="0" dirty="0">
                <a:latin typeface="Arial"/>
                <a:cs typeface="Arial"/>
              </a:rPr>
              <a:t>RNA</a:t>
            </a:r>
            <a:r>
              <a:rPr b="0" spc="15" dirty="0">
                <a:latin typeface="Arial"/>
                <a:cs typeface="Arial"/>
              </a:rPr>
              <a:t> </a:t>
            </a:r>
            <a:r>
              <a:rPr b="0" dirty="0">
                <a:latin typeface="Arial"/>
                <a:cs typeface="Arial"/>
              </a:rPr>
              <a:t>will</a:t>
            </a:r>
            <a:r>
              <a:rPr b="0" spc="-35" dirty="0">
                <a:latin typeface="Arial"/>
                <a:cs typeface="Arial"/>
              </a:rPr>
              <a:t> </a:t>
            </a:r>
            <a:r>
              <a:rPr b="0" spc="195" dirty="0">
                <a:latin typeface="Arial"/>
                <a:cs typeface="Arial"/>
              </a:rPr>
              <a:t>now</a:t>
            </a:r>
            <a:r>
              <a:rPr b="0" spc="20" dirty="0">
                <a:latin typeface="Arial"/>
                <a:cs typeface="Arial"/>
              </a:rPr>
              <a:t> </a:t>
            </a:r>
            <a:r>
              <a:rPr b="0" spc="250" dirty="0">
                <a:latin typeface="Arial"/>
                <a:cs typeface="Arial"/>
              </a:rPr>
              <a:t>be</a:t>
            </a:r>
            <a:r>
              <a:rPr b="0" spc="10" dirty="0">
                <a:latin typeface="Arial"/>
                <a:cs typeface="Arial"/>
              </a:rPr>
              <a:t> </a:t>
            </a:r>
            <a:r>
              <a:rPr b="0" spc="100" dirty="0">
                <a:latin typeface="Arial"/>
                <a:cs typeface="Arial"/>
              </a:rPr>
              <a:t>translated</a:t>
            </a:r>
            <a:r>
              <a:rPr b="0" spc="80" dirty="0">
                <a:latin typeface="Arial"/>
                <a:cs typeface="Arial"/>
              </a:rPr>
              <a:t> </a:t>
            </a:r>
            <a:r>
              <a:rPr b="0" spc="-25" dirty="0">
                <a:latin typeface="Arial"/>
                <a:cs typeface="Arial"/>
              </a:rPr>
              <a:t>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320800"/>
            <a:ext cx="8348980" cy="3538220"/>
          </a:xfrm>
          <a:prstGeom prst="rect">
            <a:avLst/>
          </a:prstGeom>
        </p:spPr>
        <p:txBody>
          <a:bodyPr vert="horz" wrap="square" lIns="0" tIns="12700" rIns="0" bIns="0" rtlCol="0">
            <a:spAutoFit/>
          </a:bodyPr>
          <a:lstStyle/>
          <a:p>
            <a:pPr marL="356870" marR="552450" indent="-344805">
              <a:lnSpc>
                <a:spcPct val="100000"/>
              </a:lnSpc>
              <a:spcBef>
                <a:spcPts val="100"/>
              </a:spcBef>
            </a:pPr>
            <a:r>
              <a:rPr sz="2400" b="1" spc="-40" dirty="0">
                <a:solidFill>
                  <a:srgbClr val="0000FF"/>
                </a:solidFill>
                <a:latin typeface="Arial"/>
                <a:cs typeface="Arial"/>
              </a:rPr>
              <a:t>Insertion</a:t>
            </a:r>
            <a:r>
              <a:rPr sz="2400" b="1" spc="10" dirty="0">
                <a:solidFill>
                  <a:srgbClr val="0000FF"/>
                </a:solidFill>
                <a:latin typeface="Arial"/>
                <a:cs typeface="Arial"/>
              </a:rPr>
              <a:t> </a:t>
            </a:r>
            <a:r>
              <a:rPr sz="2400" spc="145" dirty="0">
                <a:latin typeface="Arial"/>
                <a:cs typeface="Arial"/>
              </a:rPr>
              <a:t>of</a:t>
            </a:r>
            <a:r>
              <a:rPr sz="2400" spc="45" dirty="0">
                <a:latin typeface="Arial"/>
                <a:cs typeface="Arial"/>
              </a:rPr>
              <a:t> </a:t>
            </a:r>
            <a:r>
              <a:rPr sz="2400" spc="290" dirty="0">
                <a:latin typeface="Arial"/>
                <a:cs typeface="Arial"/>
              </a:rPr>
              <a:t>a</a:t>
            </a:r>
            <a:r>
              <a:rPr sz="2400" spc="15" dirty="0">
                <a:latin typeface="Arial"/>
                <a:cs typeface="Arial"/>
              </a:rPr>
              <a:t> </a:t>
            </a:r>
            <a:r>
              <a:rPr sz="2400" dirty="0">
                <a:latin typeface="Arial"/>
                <a:cs typeface="Arial"/>
              </a:rPr>
              <a:t>single</a:t>
            </a:r>
            <a:r>
              <a:rPr sz="2400" spc="-45" dirty="0">
                <a:latin typeface="Arial"/>
                <a:cs typeface="Arial"/>
              </a:rPr>
              <a:t> </a:t>
            </a:r>
            <a:r>
              <a:rPr sz="2400" spc="95" dirty="0">
                <a:latin typeface="Arial"/>
                <a:cs typeface="Arial"/>
              </a:rPr>
              <a:t>extra</a:t>
            </a:r>
            <a:r>
              <a:rPr sz="2400" spc="70" dirty="0">
                <a:latin typeface="Arial"/>
                <a:cs typeface="Arial"/>
              </a:rPr>
              <a:t> </a:t>
            </a:r>
            <a:r>
              <a:rPr sz="2400" spc="125" dirty="0">
                <a:latin typeface="Arial"/>
                <a:cs typeface="Arial"/>
              </a:rPr>
              <a:t>base</a:t>
            </a:r>
            <a:r>
              <a:rPr sz="2400" spc="35" dirty="0">
                <a:latin typeface="Arial"/>
                <a:cs typeface="Arial"/>
              </a:rPr>
              <a:t> </a:t>
            </a:r>
            <a:r>
              <a:rPr sz="2400" spc="175" dirty="0">
                <a:latin typeface="Arial"/>
                <a:cs typeface="Arial"/>
              </a:rPr>
              <a:t>would</a:t>
            </a:r>
            <a:r>
              <a:rPr sz="2400" spc="-35" dirty="0">
                <a:latin typeface="Arial"/>
                <a:cs typeface="Arial"/>
              </a:rPr>
              <a:t> </a:t>
            </a:r>
            <a:r>
              <a:rPr sz="2400" spc="180" dirty="0">
                <a:latin typeface="Arial"/>
                <a:cs typeface="Arial"/>
              </a:rPr>
              <a:t>have</a:t>
            </a:r>
            <a:r>
              <a:rPr sz="2400" spc="30" dirty="0">
                <a:latin typeface="Arial"/>
                <a:cs typeface="Arial"/>
              </a:rPr>
              <a:t> </a:t>
            </a:r>
            <a:r>
              <a:rPr sz="2400" spc="145" dirty="0">
                <a:latin typeface="Arial"/>
                <a:cs typeface="Arial"/>
              </a:rPr>
              <a:t>the</a:t>
            </a:r>
            <a:r>
              <a:rPr sz="2400" spc="80" dirty="0">
                <a:latin typeface="Arial"/>
                <a:cs typeface="Arial"/>
              </a:rPr>
              <a:t> </a:t>
            </a:r>
            <a:r>
              <a:rPr sz="2400" spc="105" dirty="0">
                <a:latin typeface="Arial"/>
                <a:cs typeface="Arial"/>
              </a:rPr>
              <a:t>same </a:t>
            </a:r>
            <a:r>
              <a:rPr sz="2400" spc="130" dirty="0">
                <a:latin typeface="Arial"/>
                <a:cs typeface="Arial"/>
              </a:rPr>
              <a:t>effect.</a:t>
            </a:r>
            <a:endParaRPr sz="2400">
              <a:latin typeface="Arial"/>
              <a:cs typeface="Arial"/>
            </a:endParaRPr>
          </a:p>
          <a:p>
            <a:pPr marL="356870" marR="12065" indent="-344805">
              <a:lnSpc>
                <a:spcPct val="100000"/>
              </a:lnSpc>
              <a:spcBef>
                <a:spcPts val="575"/>
              </a:spcBef>
            </a:pPr>
            <a:r>
              <a:rPr sz="2400" spc="105" dirty="0">
                <a:latin typeface="Arial"/>
                <a:cs typeface="Arial"/>
              </a:rPr>
              <a:t>Whenever</a:t>
            </a:r>
            <a:r>
              <a:rPr sz="2400" spc="65" dirty="0">
                <a:latin typeface="Arial"/>
                <a:cs typeface="Arial"/>
              </a:rPr>
              <a:t> </a:t>
            </a:r>
            <a:r>
              <a:rPr sz="2400" spc="290" dirty="0">
                <a:latin typeface="Arial"/>
                <a:cs typeface="Arial"/>
              </a:rPr>
              <a:t>a</a:t>
            </a:r>
            <a:r>
              <a:rPr sz="2400" spc="15" dirty="0">
                <a:latin typeface="Arial"/>
                <a:cs typeface="Arial"/>
              </a:rPr>
              <a:t> </a:t>
            </a:r>
            <a:r>
              <a:rPr sz="2400" spc="140" dirty="0">
                <a:latin typeface="Arial"/>
                <a:cs typeface="Arial"/>
              </a:rPr>
              <a:t>mutation</a:t>
            </a:r>
            <a:r>
              <a:rPr sz="2400" spc="90" dirty="0">
                <a:latin typeface="Arial"/>
                <a:cs typeface="Arial"/>
              </a:rPr>
              <a:t> </a:t>
            </a:r>
            <a:r>
              <a:rPr sz="2400" spc="155" dirty="0">
                <a:latin typeface="Arial"/>
                <a:cs typeface="Arial"/>
              </a:rPr>
              <a:t>changes</a:t>
            </a:r>
            <a:r>
              <a:rPr sz="2400" spc="25" dirty="0">
                <a:latin typeface="Arial"/>
                <a:cs typeface="Arial"/>
              </a:rPr>
              <a:t> </a:t>
            </a:r>
            <a:r>
              <a:rPr sz="2400" spc="145" dirty="0">
                <a:latin typeface="Arial"/>
                <a:cs typeface="Arial"/>
              </a:rPr>
              <a:t>the</a:t>
            </a:r>
            <a:r>
              <a:rPr sz="2400" spc="80" dirty="0">
                <a:latin typeface="Arial"/>
                <a:cs typeface="Arial"/>
              </a:rPr>
              <a:t> </a:t>
            </a:r>
            <a:r>
              <a:rPr sz="2400" spc="150" dirty="0">
                <a:latin typeface="Arial"/>
                <a:cs typeface="Arial"/>
              </a:rPr>
              <a:t>reading</a:t>
            </a:r>
            <a:r>
              <a:rPr sz="2400" spc="-5" dirty="0">
                <a:latin typeface="Arial"/>
                <a:cs typeface="Arial"/>
              </a:rPr>
              <a:t> </a:t>
            </a:r>
            <a:r>
              <a:rPr sz="2400" spc="125" dirty="0">
                <a:latin typeface="Arial"/>
                <a:cs typeface="Arial"/>
              </a:rPr>
              <a:t>frame,</a:t>
            </a:r>
            <a:r>
              <a:rPr sz="2400" spc="15" dirty="0">
                <a:latin typeface="Arial"/>
                <a:cs typeface="Arial"/>
              </a:rPr>
              <a:t> </a:t>
            </a:r>
            <a:r>
              <a:rPr sz="2400" dirty="0">
                <a:latin typeface="Arial"/>
                <a:cs typeface="Arial"/>
              </a:rPr>
              <a:t>it</a:t>
            </a:r>
            <a:r>
              <a:rPr sz="2400" spc="5" dirty="0">
                <a:latin typeface="Arial"/>
                <a:cs typeface="Arial"/>
              </a:rPr>
              <a:t> </a:t>
            </a:r>
            <a:r>
              <a:rPr sz="2400" spc="-25" dirty="0">
                <a:latin typeface="Arial"/>
                <a:cs typeface="Arial"/>
              </a:rPr>
              <a:t>is </a:t>
            </a:r>
            <a:r>
              <a:rPr sz="2400" spc="140" dirty="0">
                <a:latin typeface="Arial"/>
                <a:cs typeface="Arial"/>
              </a:rPr>
              <a:t>known</a:t>
            </a:r>
            <a:r>
              <a:rPr sz="2400" spc="-25" dirty="0">
                <a:latin typeface="Arial"/>
                <a:cs typeface="Arial"/>
              </a:rPr>
              <a:t> </a:t>
            </a:r>
            <a:r>
              <a:rPr sz="2400" dirty="0">
                <a:latin typeface="Arial"/>
                <a:cs typeface="Arial"/>
              </a:rPr>
              <a:t>as</a:t>
            </a:r>
            <a:r>
              <a:rPr sz="2400" spc="20" dirty="0">
                <a:latin typeface="Arial"/>
                <a:cs typeface="Arial"/>
              </a:rPr>
              <a:t> </a:t>
            </a:r>
            <a:r>
              <a:rPr sz="2400" b="1" spc="-25" dirty="0">
                <a:solidFill>
                  <a:srgbClr val="3333FF"/>
                </a:solidFill>
                <a:latin typeface="Arial"/>
                <a:cs typeface="Arial"/>
              </a:rPr>
              <a:t>frameshift</a:t>
            </a:r>
            <a:r>
              <a:rPr sz="2400" b="1" spc="5" dirty="0">
                <a:solidFill>
                  <a:srgbClr val="3333FF"/>
                </a:solidFill>
                <a:latin typeface="Arial"/>
                <a:cs typeface="Arial"/>
              </a:rPr>
              <a:t> </a:t>
            </a:r>
            <a:r>
              <a:rPr sz="2400" b="1" dirty="0">
                <a:solidFill>
                  <a:srgbClr val="3333FF"/>
                </a:solidFill>
                <a:latin typeface="Arial"/>
                <a:cs typeface="Arial"/>
              </a:rPr>
              <a:t>mutation</a:t>
            </a:r>
            <a:r>
              <a:rPr sz="2400" b="1" spc="5" dirty="0">
                <a:solidFill>
                  <a:srgbClr val="3333FF"/>
                </a:solidFill>
                <a:latin typeface="Arial"/>
                <a:cs typeface="Arial"/>
              </a:rPr>
              <a:t> </a:t>
            </a:r>
            <a:r>
              <a:rPr sz="2400" spc="235" dirty="0">
                <a:latin typeface="Arial"/>
                <a:cs typeface="Arial"/>
              </a:rPr>
              <a:t>and</a:t>
            </a:r>
            <a:r>
              <a:rPr sz="2400" spc="10" dirty="0">
                <a:latin typeface="Arial"/>
                <a:cs typeface="Arial"/>
              </a:rPr>
              <a:t> </a:t>
            </a:r>
            <a:r>
              <a:rPr sz="2400" spc="145" dirty="0">
                <a:latin typeface="Arial"/>
                <a:cs typeface="Arial"/>
              </a:rPr>
              <a:t>the</a:t>
            </a:r>
            <a:r>
              <a:rPr sz="2400" spc="25" dirty="0">
                <a:latin typeface="Arial"/>
                <a:cs typeface="Arial"/>
              </a:rPr>
              <a:t> </a:t>
            </a:r>
            <a:r>
              <a:rPr sz="2400" spc="45" dirty="0">
                <a:latin typeface="Arial"/>
                <a:cs typeface="Arial"/>
              </a:rPr>
              <a:t>resulting</a:t>
            </a:r>
            <a:r>
              <a:rPr sz="2400" spc="-25" dirty="0">
                <a:latin typeface="Arial"/>
                <a:cs typeface="Arial"/>
              </a:rPr>
              <a:t> </a:t>
            </a:r>
            <a:r>
              <a:rPr sz="2400" spc="100" dirty="0">
                <a:latin typeface="Arial"/>
                <a:cs typeface="Arial"/>
              </a:rPr>
              <a:t>protein </a:t>
            </a:r>
            <a:r>
              <a:rPr sz="2400" spc="160" dirty="0">
                <a:latin typeface="Arial"/>
                <a:cs typeface="Arial"/>
              </a:rPr>
              <a:t>sequence</a:t>
            </a:r>
            <a:r>
              <a:rPr sz="2400" spc="20" dirty="0">
                <a:latin typeface="Arial"/>
                <a:cs typeface="Arial"/>
              </a:rPr>
              <a:t> </a:t>
            </a:r>
            <a:r>
              <a:rPr sz="2400" spc="-175" dirty="0">
                <a:latin typeface="Arial"/>
                <a:cs typeface="Arial"/>
              </a:rPr>
              <a:t>is</a:t>
            </a:r>
            <a:r>
              <a:rPr sz="2400" spc="5" dirty="0">
                <a:latin typeface="Arial"/>
                <a:cs typeface="Arial"/>
              </a:rPr>
              <a:t> </a:t>
            </a:r>
            <a:r>
              <a:rPr sz="2400" spc="120" dirty="0">
                <a:latin typeface="Arial"/>
                <a:cs typeface="Arial"/>
              </a:rPr>
              <a:t>total </a:t>
            </a:r>
            <a:r>
              <a:rPr sz="2400" spc="45" dirty="0">
                <a:latin typeface="Arial"/>
                <a:cs typeface="Arial"/>
              </a:rPr>
              <a:t>nonsense!</a:t>
            </a:r>
            <a:endParaRPr sz="2400">
              <a:latin typeface="Arial"/>
              <a:cs typeface="Arial"/>
            </a:endParaRPr>
          </a:p>
          <a:p>
            <a:pPr>
              <a:lnSpc>
                <a:spcPct val="100000"/>
              </a:lnSpc>
              <a:spcBef>
                <a:spcPts val="15"/>
              </a:spcBef>
            </a:pPr>
            <a:endParaRPr sz="3500">
              <a:latin typeface="Arial"/>
              <a:cs typeface="Arial"/>
            </a:endParaRPr>
          </a:p>
          <a:p>
            <a:pPr marL="356870" marR="5080" indent="-344805">
              <a:lnSpc>
                <a:spcPct val="100000"/>
              </a:lnSpc>
            </a:pPr>
            <a:r>
              <a:rPr sz="2400" spc="100" dirty="0">
                <a:latin typeface="Arial"/>
                <a:cs typeface="Arial"/>
              </a:rPr>
              <a:t>Deletion</a:t>
            </a:r>
            <a:r>
              <a:rPr sz="2400" spc="35" dirty="0">
                <a:latin typeface="Arial"/>
                <a:cs typeface="Arial"/>
              </a:rPr>
              <a:t> </a:t>
            </a:r>
            <a:r>
              <a:rPr sz="2400" spc="65" dirty="0">
                <a:latin typeface="Arial"/>
                <a:cs typeface="Arial"/>
              </a:rPr>
              <a:t>or </a:t>
            </a:r>
            <a:r>
              <a:rPr sz="2400" dirty="0">
                <a:latin typeface="Arial"/>
                <a:cs typeface="Arial"/>
              </a:rPr>
              <a:t>insertion</a:t>
            </a:r>
            <a:r>
              <a:rPr sz="2400" spc="90" dirty="0">
                <a:latin typeface="Arial"/>
                <a:cs typeface="Arial"/>
              </a:rPr>
              <a:t> </a:t>
            </a:r>
            <a:r>
              <a:rPr sz="2400" spc="145" dirty="0">
                <a:latin typeface="Arial"/>
                <a:cs typeface="Arial"/>
              </a:rPr>
              <a:t>of</a:t>
            </a:r>
            <a:r>
              <a:rPr sz="2400" spc="50" dirty="0">
                <a:latin typeface="Arial"/>
                <a:cs typeface="Arial"/>
              </a:rPr>
              <a:t> </a:t>
            </a:r>
            <a:r>
              <a:rPr sz="2400" b="1" dirty="0">
                <a:solidFill>
                  <a:srgbClr val="3333FF"/>
                </a:solidFill>
                <a:latin typeface="Arial"/>
                <a:cs typeface="Arial"/>
              </a:rPr>
              <a:t>two</a:t>
            </a:r>
            <a:r>
              <a:rPr sz="2400" b="1" spc="75" dirty="0">
                <a:solidFill>
                  <a:srgbClr val="3333FF"/>
                </a:solidFill>
                <a:latin typeface="Arial"/>
                <a:cs typeface="Arial"/>
              </a:rPr>
              <a:t> </a:t>
            </a:r>
            <a:r>
              <a:rPr sz="2400" b="1" dirty="0">
                <a:solidFill>
                  <a:srgbClr val="3333FF"/>
                </a:solidFill>
                <a:latin typeface="Arial"/>
                <a:cs typeface="Arial"/>
              </a:rPr>
              <a:t>bases</a:t>
            </a:r>
            <a:r>
              <a:rPr sz="2400" b="1" spc="45" dirty="0">
                <a:solidFill>
                  <a:srgbClr val="3333FF"/>
                </a:solidFill>
                <a:latin typeface="Arial"/>
                <a:cs typeface="Arial"/>
              </a:rPr>
              <a:t> </a:t>
            </a:r>
            <a:r>
              <a:rPr sz="2400" b="1" dirty="0">
                <a:solidFill>
                  <a:srgbClr val="3333FF"/>
                </a:solidFill>
                <a:latin typeface="Arial"/>
                <a:cs typeface="Arial"/>
              </a:rPr>
              <a:t>would</a:t>
            </a:r>
            <a:r>
              <a:rPr sz="2400" b="1" spc="50" dirty="0">
                <a:solidFill>
                  <a:srgbClr val="3333FF"/>
                </a:solidFill>
                <a:latin typeface="Arial"/>
                <a:cs typeface="Arial"/>
              </a:rPr>
              <a:t> </a:t>
            </a:r>
            <a:r>
              <a:rPr sz="2400" b="1" dirty="0">
                <a:solidFill>
                  <a:srgbClr val="3333FF"/>
                </a:solidFill>
                <a:latin typeface="Arial"/>
                <a:cs typeface="Arial"/>
              </a:rPr>
              <a:t>also</a:t>
            </a:r>
            <a:r>
              <a:rPr sz="2400" b="1" spc="45" dirty="0">
                <a:solidFill>
                  <a:srgbClr val="3333FF"/>
                </a:solidFill>
                <a:latin typeface="Arial"/>
                <a:cs typeface="Arial"/>
              </a:rPr>
              <a:t> </a:t>
            </a:r>
            <a:r>
              <a:rPr sz="2400" b="1" spc="110" dirty="0">
                <a:solidFill>
                  <a:srgbClr val="3333FF"/>
                </a:solidFill>
                <a:latin typeface="Arial"/>
                <a:cs typeface="Arial"/>
              </a:rPr>
              <a:t>change</a:t>
            </a:r>
            <a:r>
              <a:rPr sz="2400" b="1" spc="50" dirty="0">
                <a:solidFill>
                  <a:srgbClr val="3333FF"/>
                </a:solidFill>
                <a:latin typeface="Arial"/>
                <a:cs typeface="Arial"/>
              </a:rPr>
              <a:t> </a:t>
            </a:r>
            <a:r>
              <a:rPr sz="2400" b="1" spc="-25" dirty="0">
                <a:solidFill>
                  <a:srgbClr val="3333FF"/>
                </a:solidFill>
                <a:latin typeface="Arial"/>
                <a:cs typeface="Arial"/>
              </a:rPr>
              <a:t>the </a:t>
            </a:r>
            <a:r>
              <a:rPr sz="2400" b="1" spc="45" dirty="0">
                <a:solidFill>
                  <a:srgbClr val="3333FF"/>
                </a:solidFill>
                <a:latin typeface="Arial"/>
                <a:cs typeface="Arial"/>
              </a:rPr>
              <a:t>reading</a:t>
            </a:r>
            <a:r>
              <a:rPr sz="2400" b="1" spc="25" dirty="0">
                <a:solidFill>
                  <a:srgbClr val="3333FF"/>
                </a:solidFill>
                <a:latin typeface="Arial"/>
                <a:cs typeface="Arial"/>
              </a:rPr>
              <a:t> </a:t>
            </a:r>
            <a:r>
              <a:rPr sz="2400" b="1" dirty="0">
                <a:solidFill>
                  <a:srgbClr val="3333FF"/>
                </a:solidFill>
                <a:latin typeface="Arial"/>
                <a:cs typeface="Arial"/>
              </a:rPr>
              <a:t>frame</a:t>
            </a:r>
            <a:r>
              <a:rPr sz="2400" dirty="0">
                <a:latin typeface="Arial"/>
                <a:cs typeface="Arial"/>
              </a:rPr>
              <a:t>,</a:t>
            </a:r>
            <a:r>
              <a:rPr sz="2400" spc="10" dirty="0">
                <a:latin typeface="Arial"/>
                <a:cs typeface="Arial"/>
              </a:rPr>
              <a:t> </a:t>
            </a:r>
            <a:r>
              <a:rPr sz="2400" spc="185" dirty="0">
                <a:latin typeface="Arial"/>
                <a:cs typeface="Arial"/>
              </a:rPr>
              <a:t>by</a:t>
            </a:r>
            <a:r>
              <a:rPr sz="2400" spc="35" dirty="0">
                <a:latin typeface="Arial"/>
                <a:cs typeface="Arial"/>
              </a:rPr>
              <a:t> </a:t>
            </a:r>
            <a:r>
              <a:rPr sz="2400" spc="200" dirty="0">
                <a:latin typeface="Arial"/>
                <a:cs typeface="Arial"/>
              </a:rPr>
              <a:t>two</a:t>
            </a:r>
            <a:r>
              <a:rPr sz="2400" spc="45" dirty="0">
                <a:latin typeface="Arial"/>
                <a:cs typeface="Arial"/>
              </a:rPr>
              <a:t> </a:t>
            </a:r>
            <a:r>
              <a:rPr sz="2400" spc="100" dirty="0">
                <a:latin typeface="Arial"/>
                <a:cs typeface="Arial"/>
              </a:rPr>
              <a:t>spaces</a:t>
            </a:r>
            <a:r>
              <a:rPr sz="2400" spc="35" dirty="0">
                <a:latin typeface="Arial"/>
                <a:cs typeface="Arial"/>
              </a:rPr>
              <a:t> </a:t>
            </a:r>
            <a:r>
              <a:rPr sz="2400" dirty="0">
                <a:latin typeface="Arial"/>
                <a:cs typeface="Arial"/>
              </a:rPr>
              <a:t>in this</a:t>
            </a:r>
            <a:r>
              <a:rPr sz="2400" spc="90" dirty="0">
                <a:latin typeface="Arial"/>
                <a:cs typeface="Arial"/>
              </a:rPr>
              <a:t> </a:t>
            </a:r>
            <a:r>
              <a:rPr sz="2400" spc="114" dirty="0">
                <a:latin typeface="Arial"/>
                <a:cs typeface="Arial"/>
              </a:rPr>
              <a:t>case,</a:t>
            </a:r>
            <a:r>
              <a:rPr sz="2400" spc="10" dirty="0">
                <a:latin typeface="Arial"/>
                <a:cs typeface="Arial"/>
              </a:rPr>
              <a:t> </a:t>
            </a:r>
            <a:r>
              <a:rPr sz="2400" spc="235" dirty="0">
                <a:latin typeface="Arial"/>
                <a:cs typeface="Arial"/>
              </a:rPr>
              <a:t>and</a:t>
            </a:r>
            <a:r>
              <a:rPr sz="2400" spc="15" dirty="0">
                <a:latin typeface="Arial"/>
                <a:cs typeface="Arial"/>
              </a:rPr>
              <a:t> </a:t>
            </a:r>
            <a:r>
              <a:rPr sz="2400" spc="-25" dirty="0">
                <a:latin typeface="Arial"/>
                <a:cs typeface="Arial"/>
              </a:rPr>
              <a:t>it </a:t>
            </a:r>
            <a:r>
              <a:rPr sz="2400" spc="175" dirty="0">
                <a:latin typeface="Arial"/>
                <a:cs typeface="Arial"/>
              </a:rPr>
              <a:t>would</a:t>
            </a:r>
            <a:r>
              <a:rPr sz="2400" spc="-35" dirty="0">
                <a:latin typeface="Arial"/>
                <a:cs typeface="Arial"/>
              </a:rPr>
              <a:t> </a:t>
            </a:r>
            <a:r>
              <a:rPr sz="2400" spc="130" dirty="0">
                <a:latin typeface="Arial"/>
                <a:cs typeface="Arial"/>
              </a:rPr>
              <a:t>give</a:t>
            </a:r>
            <a:r>
              <a:rPr sz="2400" spc="25" dirty="0">
                <a:latin typeface="Arial"/>
                <a:cs typeface="Arial"/>
              </a:rPr>
              <a:t> </a:t>
            </a:r>
            <a:r>
              <a:rPr sz="2400" spc="290" dirty="0">
                <a:latin typeface="Arial"/>
                <a:cs typeface="Arial"/>
              </a:rPr>
              <a:t>a</a:t>
            </a:r>
            <a:r>
              <a:rPr sz="2400" spc="20" dirty="0">
                <a:latin typeface="Arial"/>
                <a:cs typeface="Arial"/>
              </a:rPr>
              <a:t> </a:t>
            </a:r>
            <a:r>
              <a:rPr sz="2400" dirty="0">
                <a:latin typeface="Arial"/>
                <a:cs typeface="Arial"/>
              </a:rPr>
              <a:t>similarly</a:t>
            </a:r>
            <a:r>
              <a:rPr sz="2400" spc="-60" dirty="0">
                <a:latin typeface="Arial"/>
                <a:cs typeface="Arial"/>
              </a:rPr>
              <a:t> </a:t>
            </a:r>
            <a:r>
              <a:rPr sz="2400" spc="105" dirty="0">
                <a:latin typeface="Arial"/>
                <a:cs typeface="Arial"/>
              </a:rPr>
              <a:t>disrupted</a:t>
            </a:r>
            <a:r>
              <a:rPr sz="2400" spc="120" dirty="0">
                <a:latin typeface="Arial"/>
                <a:cs typeface="Arial"/>
              </a:rPr>
              <a:t> </a:t>
            </a:r>
            <a:r>
              <a:rPr sz="2400" spc="85" dirty="0">
                <a:latin typeface="Arial"/>
                <a:cs typeface="Arial"/>
              </a:rPr>
              <a:t>protein.</a:t>
            </a:r>
            <a:endParaRPr sz="2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7887" y="1155191"/>
            <a:ext cx="5469255" cy="336041"/>
          </a:xfrm>
          <a:prstGeom prst="rect">
            <a:avLst/>
          </a:prstGeom>
        </p:spPr>
      </p:pic>
      <p:sp>
        <p:nvSpPr>
          <p:cNvPr id="3" name="object 3"/>
          <p:cNvSpPr txBox="1"/>
          <p:nvPr/>
        </p:nvSpPr>
        <p:spPr>
          <a:xfrm>
            <a:off x="612444" y="1847164"/>
            <a:ext cx="7760970" cy="3684270"/>
          </a:xfrm>
          <a:prstGeom prst="rect">
            <a:avLst/>
          </a:prstGeom>
        </p:spPr>
        <p:txBody>
          <a:bodyPr vert="horz" wrap="square" lIns="0" tIns="12065" rIns="0" bIns="0" rtlCol="0">
            <a:spAutoFit/>
          </a:bodyPr>
          <a:lstStyle/>
          <a:p>
            <a:pPr marL="12700">
              <a:lnSpc>
                <a:spcPct val="100000"/>
              </a:lnSpc>
              <a:spcBef>
                <a:spcPts val="95"/>
              </a:spcBef>
            </a:pPr>
            <a:r>
              <a:rPr sz="2000" b="1" spc="-20" dirty="0">
                <a:solidFill>
                  <a:srgbClr val="3333FF"/>
                </a:solidFill>
                <a:latin typeface="Arial"/>
                <a:cs typeface="Arial"/>
              </a:rPr>
              <a:t>Wild</a:t>
            </a:r>
            <a:r>
              <a:rPr sz="2000" b="1" spc="-100" dirty="0">
                <a:solidFill>
                  <a:srgbClr val="3333FF"/>
                </a:solidFill>
                <a:latin typeface="Arial"/>
                <a:cs typeface="Arial"/>
              </a:rPr>
              <a:t> </a:t>
            </a:r>
            <a:r>
              <a:rPr sz="2000" b="1" spc="-20" dirty="0">
                <a:solidFill>
                  <a:srgbClr val="3333FF"/>
                </a:solidFill>
                <a:latin typeface="Arial"/>
                <a:cs typeface="Arial"/>
              </a:rPr>
              <a:t>Type</a:t>
            </a:r>
            <a:endParaRPr sz="2000">
              <a:latin typeface="Arial"/>
              <a:cs typeface="Arial"/>
            </a:endParaRPr>
          </a:p>
          <a:p>
            <a:pPr>
              <a:lnSpc>
                <a:spcPct val="100000"/>
              </a:lnSpc>
              <a:spcBef>
                <a:spcPts val="5"/>
              </a:spcBef>
            </a:pPr>
            <a:endParaRPr sz="2500">
              <a:latin typeface="Arial"/>
              <a:cs typeface="Arial"/>
            </a:endParaRPr>
          </a:p>
          <a:p>
            <a:pPr marL="12700">
              <a:lnSpc>
                <a:spcPct val="100000"/>
              </a:lnSpc>
              <a:tabLst>
                <a:tab pos="890269" algn="l"/>
              </a:tabLst>
            </a:pPr>
            <a:r>
              <a:rPr sz="2000" spc="-25" dirty="0">
                <a:latin typeface="Arial"/>
                <a:cs typeface="Arial"/>
              </a:rPr>
              <a:t>RNA</a:t>
            </a:r>
            <a:r>
              <a:rPr sz="2000" dirty="0">
                <a:latin typeface="Arial"/>
                <a:cs typeface="Arial"/>
              </a:rPr>
              <a:t>	:</a:t>
            </a:r>
            <a:r>
              <a:rPr sz="2000" spc="315" dirty="0">
                <a:latin typeface="Arial"/>
                <a:cs typeface="Arial"/>
              </a:rPr>
              <a:t> </a:t>
            </a:r>
            <a:r>
              <a:rPr sz="2000" b="1" spc="105" dirty="0">
                <a:solidFill>
                  <a:srgbClr val="3333FF"/>
                </a:solidFill>
                <a:latin typeface="Arial"/>
                <a:cs typeface="Arial"/>
              </a:rPr>
              <a:t>GAG-</a:t>
            </a:r>
            <a:r>
              <a:rPr sz="2000" b="1" spc="120" dirty="0">
                <a:solidFill>
                  <a:srgbClr val="FF0000"/>
                </a:solidFill>
                <a:latin typeface="Arial"/>
                <a:cs typeface="Arial"/>
              </a:rPr>
              <a:t>GCC</a:t>
            </a:r>
            <a:r>
              <a:rPr sz="2000" b="1" spc="120" dirty="0">
                <a:solidFill>
                  <a:srgbClr val="3333FF"/>
                </a:solidFill>
                <a:latin typeface="Arial"/>
                <a:cs typeface="Arial"/>
              </a:rPr>
              <a:t>-</a:t>
            </a:r>
            <a:r>
              <a:rPr sz="2000" b="1" dirty="0">
                <a:solidFill>
                  <a:srgbClr val="3333FF"/>
                </a:solidFill>
                <a:latin typeface="Arial"/>
                <a:cs typeface="Arial"/>
              </a:rPr>
              <a:t>GUA-AUC-</a:t>
            </a:r>
            <a:r>
              <a:rPr sz="2000" b="1" spc="80" dirty="0">
                <a:solidFill>
                  <a:srgbClr val="3333FF"/>
                </a:solidFill>
                <a:latin typeface="Arial"/>
                <a:cs typeface="Arial"/>
              </a:rPr>
              <a:t>GAA-</a:t>
            </a:r>
            <a:r>
              <a:rPr sz="2000" b="1" spc="-25" dirty="0">
                <a:solidFill>
                  <a:srgbClr val="3333FF"/>
                </a:solidFill>
                <a:latin typeface="Arial"/>
                <a:cs typeface="Arial"/>
              </a:rPr>
              <a:t>UGU-UUG-</a:t>
            </a:r>
            <a:r>
              <a:rPr sz="2000" b="1" spc="95" dirty="0">
                <a:solidFill>
                  <a:srgbClr val="3333FF"/>
                </a:solidFill>
                <a:latin typeface="Arial"/>
                <a:cs typeface="Arial"/>
              </a:rPr>
              <a:t>GCA-</a:t>
            </a:r>
            <a:r>
              <a:rPr sz="2000" b="1" spc="100" dirty="0">
                <a:solidFill>
                  <a:srgbClr val="3333FF"/>
                </a:solidFill>
                <a:latin typeface="Arial"/>
                <a:cs typeface="Arial"/>
              </a:rPr>
              <a:t>AGG-</a:t>
            </a:r>
            <a:r>
              <a:rPr sz="2000" b="1" spc="-25" dirty="0">
                <a:solidFill>
                  <a:srgbClr val="3333FF"/>
                </a:solidFill>
                <a:latin typeface="Arial"/>
                <a:cs typeface="Arial"/>
              </a:rPr>
              <a:t>AAA</a:t>
            </a:r>
            <a:endParaRPr sz="2000">
              <a:latin typeface="Arial"/>
              <a:cs typeface="Arial"/>
            </a:endParaRPr>
          </a:p>
          <a:p>
            <a:pPr marL="12700" marR="222250">
              <a:lnSpc>
                <a:spcPct val="220100"/>
              </a:lnSpc>
              <a:tabLst>
                <a:tab pos="1140460" algn="l"/>
                <a:tab pos="1887220" algn="l"/>
                <a:tab pos="3281045" algn="l"/>
                <a:tab pos="3716654" algn="l"/>
                <a:tab pos="6546215" algn="l"/>
              </a:tabLst>
            </a:pPr>
            <a:r>
              <a:rPr sz="2000" dirty="0">
                <a:latin typeface="Arial"/>
                <a:cs typeface="Arial"/>
              </a:rPr>
              <a:t>Protein</a:t>
            </a:r>
            <a:r>
              <a:rPr sz="2000" spc="265" dirty="0">
                <a:latin typeface="Arial"/>
                <a:cs typeface="Arial"/>
              </a:rPr>
              <a:t> </a:t>
            </a:r>
            <a:r>
              <a:rPr sz="2000" b="1" spc="-50" dirty="0">
                <a:latin typeface="Arial"/>
                <a:cs typeface="Arial"/>
              </a:rPr>
              <a:t>:</a:t>
            </a:r>
            <a:r>
              <a:rPr sz="2000" b="1" dirty="0">
                <a:latin typeface="Arial"/>
                <a:cs typeface="Arial"/>
              </a:rPr>
              <a:t>	</a:t>
            </a:r>
            <a:r>
              <a:rPr sz="2000" b="1" dirty="0">
                <a:solidFill>
                  <a:srgbClr val="3333FF"/>
                </a:solidFill>
                <a:latin typeface="Arial"/>
                <a:cs typeface="Arial"/>
              </a:rPr>
              <a:t>Glu</a:t>
            </a:r>
            <a:r>
              <a:rPr sz="2000" b="1" spc="-20" dirty="0">
                <a:solidFill>
                  <a:srgbClr val="3333FF"/>
                </a:solidFill>
                <a:latin typeface="Arial"/>
                <a:cs typeface="Arial"/>
              </a:rPr>
              <a:t> </a:t>
            </a:r>
            <a:r>
              <a:rPr sz="2000" b="1" spc="114" dirty="0">
                <a:solidFill>
                  <a:srgbClr val="3333FF"/>
                </a:solidFill>
                <a:latin typeface="Arial"/>
                <a:cs typeface="Arial"/>
              </a:rPr>
              <a:t>-</a:t>
            </a:r>
            <a:r>
              <a:rPr sz="2000" b="1" dirty="0">
                <a:solidFill>
                  <a:srgbClr val="3333FF"/>
                </a:solidFill>
                <a:latin typeface="Arial"/>
                <a:cs typeface="Arial"/>
              </a:rPr>
              <a:t>	</a:t>
            </a:r>
            <a:r>
              <a:rPr sz="2000" b="1" dirty="0">
                <a:solidFill>
                  <a:srgbClr val="FF0000"/>
                </a:solidFill>
                <a:latin typeface="Arial"/>
                <a:cs typeface="Arial"/>
              </a:rPr>
              <a:t>Ala</a:t>
            </a:r>
            <a:r>
              <a:rPr sz="2000" b="1" spc="65" dirty="0">
                <a:solidFill>
                  <a:srgbClr val="FF0000"/>
                </a:solidFill>
                <a:latin typeface="Arial"/>
                <a:cs typeface="Arial"/>
              </a:rPr>
              <a:t> </a:t>
            </a:r>
            <a:r>
              <a:rPr sz="2000" b="1" spc="165" dirty="0">
                <a:solidFill>
                  <a:srgbClr val="3333FF"/>
                </a:solidFill>
                <a:latin typeface="Arial"/>
                <a:cs typeface="Arial"/>
              </a:rPr>
              <a:t>-</a:t>
            </a:r>
            <a:r>
              <a:rPr sz="2000" b="1" spc="40" dirty="0">
                <a:solidFill>
                  <a:srgbClr val="3333FF"/>
                </a:solidFill>
                <a:latin typeface="Arial"/>
                <a:cs typeface="Arial"/>
              </a:rPr>
              <a:t> </a:t>
            </a:r>
            <a:r>
              <a:rPr sz="2000" b="1" spc="60" dirty="0">
                <a:solidFill>
                  <a:srgbClr val="3333FF"/>
                </a:solidFill>
                <a:latin typeface="Arial"/>
                <a:cs typeface="Arial"/>
              </a:rPr>
              <a:t>Val</a:t>
            </a:r>
            <a:r>
              <a:rPr sz="2000" b="1" spc="65" dirty="0">
                <a:solidFill>
                  <a:srgbClr val="3333FF"/>
                </a:solidFill>
                <a:latin typeface="Arial"/>
                <a:cs typeface="Arial"/>
              </a:rPr>
              <a:t> </a:t>
            </a:r>
            <a:r>
              <a:rPr sz="2000" b="1" spc="114" dirty="0">
                <a:solidFill>
                  <a:srgbClr val="3333FF"/>
                </a:solidFill>
                <a:latin typeface="Arial"/>
                <a:cs typeface="Arial"/>
              </a:rPr>
              <a:t>-</a:t>
            </a:r>
            <a:r>
              <a:rPr sz="2000" b="1" dirty="0">
                <a:solidFill>
                  <a:srgbClr val="3333FF"/>
                </a:solidFill>
                <a:latin typeface="Arial"/>
                <a:cs typeface="Arial"/>
              </a:rPr>
              <a:t>	</a:t>
            </a:r>
            <a:r>
              <a:rPr sz="2000" b="1" spc="-25" dirty="0">
                <a:solidFill>
                  <a:srgbClr val="3333FF"/>
                </a:solidFill>
                <a:latin typeface="Arial"/>
                <a:cs typeface="Arial"/>
              </a:rPr>
              <a:t>Ile</a:t>
            </a:r>
            <a:r>
              <a:rPr sz="2000" b="1" dirty="0">
                <a:solidFill>
                  <a:srgbClr val="3333FF"/>
                </a:solidFill>
                <a:latin typeface="Arial"/>
                <a:cs typeface="Arial"/>
              </a:rPr>
              <a:t>	</a:t>
            </a:r>
            <a:r>
              <a:rPr sz="2000" b="1" spc="165" dirty="0">
                <a:solidFill>
                  <a:srgbClr val="3333FF"/>
                </a:solidFill>
                <a:latin typeface="Arial"/>
                <a:cs typeface="Arial"/>
              </a:rPr>
              <a:t>-</a:t>
            </a:r>
            <a:r>
              <a:rPr sz="2000" b="1" spc="-40" dirty="0">
                <a:solidFill>
                  <a:srgbClr val="3333FF"/>
                </a:solidFill>
                <a:latin typeface="Arial"/>
                <a:cs typeface="Arial"/>
              </a:rPr>
              <a:t> </a:t>
            </a:r>
            <a:r>
              <a:rPr sz="2000" b="1" dirty="0">
                <a:solidFill>
                  <a:srgbClr val="3333FF"/>
                </a:solidFill>
                <a:latin typeface="Arial"/>
                <a:cs typeface="Arial"/>
              </a:rPr>
              <a:t>Glu</a:t>
            </a:r>
            <a:r>
              <a:rPr sz="2000" b="1" spc="-30" dirty="0">
                <a:solidFill>
                  <a:srgbClr val="3333FF"/>
                </a:solidFill>
                <a:latin typeface="Arial"/>
                <a:cs typeface="Arial"/>
              </a:rPr>
              <a:t> </a:t>
            </a:r>
            <a:r>
              <a:rPr sz="2000" b="1" spc="165" dirty="0">
                <a:solidFill>
                  <a:srgbClr val="3333FF"/>
                </a:solidFill>
                <a:latin typeface="Arial"/>
                <a:cs typeface="Arial"/>
              </a:rPr>
              <a:t>-</a:t>
            </a:r>
            <a:r>
              <a:rPr sz="2000" b="1" spc="-15" dirty="0">
                <a:solidFill>
                  <a:srgbClr val="3333FF"/>
                </a:solidFill>
                <a:latin typeface="Arial"/>
                <a:cs typeface="Arial"/>
              </a:rPr>
              <a:t> </a:t>
            </a:r>
            <a:r>
              <a:rPr sz="2000" b="1" dirty="0">
                <a:solidFill>
                  <a:srgbClr val="3333FF"/>
                </a:solidFill>
                <a:latin typeface="Arial"/>
                <a:cs typeface="Arial"/>
              </a:rPr>
              <a:t>Cys</a:t>
            </a:r>
            <a:r>
              <a:rPr sz="2000" b="1" spc="-25" dirty="0">
                <a:solidFill>
                  <a:srgbClr val="3333FF"/>
                </a:solidFill>
                <a:latin typeface="Arial"/>
                <a:cs typeface="Arial"/>
              </a:rPr>
              <a:t> </a:t>
            </a:r>
            <a:r>
              <a:rPr sz="2000" b="1" spc="165" dirty="0">
                <a:solidFill>
                  <a:srgbClr val="3333FF"/>
                </a:solidFill>
                <a:latin typeface="Arial"/>
                <a:cs typeface="Arial"/>
              </a:rPr>
              <a:t>-</a:t>
            </a:r>
            <a:r>
              <a:rPr sz="2000" b="1" spc="-10" dirty="0">
                <a:solidFill>
                  <a:srgbClr val="3333FF"/>
                </a:solidFill>
                <a:latin typeface="Arial"/>
                <a:cs typeface="Arial"/>
              </a:rPr>
              <a:t> </a:t>
            </a:r>
            <a:r>
              <a:rPr sz="2000" b="1" dirty="0">
                <a:solidFill>
                  <a:srgbClr val="3333FF"/>
                </a:solidFill>
                <a:latin typeface="Arial"/>
                <a:cs typeface="Arial"/>
              </a:rPr>
              <a:t>Leu-</a:t>
            </a:r>
            <a:r>
              <a:rPr sz="2000" b="1" spc="-60" dirty="0">
                <a:solidFill>
                  <a:srgbClr val="3333FF"/>
                </a:solidFill>
                <a:latin typeface="Arial"/>
                <a:cs typeface="Arial"/>
              </a:rPr>
              <a:t> </a:t>
            </a:r>
            <a:r>
              <a:rPr sz="2000" b="1" spc="55" dirty="0">
                <a:solidFill>
                  <a:srgbClr val="3333FF"/>
                </a:solidFill>
                <a:latin typeface="Arial"/>
                <a:cs typeface="Arial"/>
              </a:rPr>
              <a:t>Ala-</a:t>
            </a:r>
            <a:r>
              <a:rPr sz="2000" b="1" dirty="0">
                <a:solidFill>
                  <a:srgbClr val="3333FF"/>
                </a:solidFill>
                <a:latin typeface="Arial"/>
                <a:cs typeface="Arial"/>
              </a:rPr>
              <a:t>	Arg-</a:t>
            </a:r>
            <a:r>
              <a:rPr sz="2000" b="1" spc="120" dirty="0">
                <a:solidFill>
                  <a:srgbClr val="3333FF"/>
                </a:solidFill>
                <a:latin typeface="Arial"/>
                <a:cs typeface="Arial"/>
              </a:rPr>
              <a:t> </a:t>
            </a:r>
            <a:r>
              <a:rPr sz="2000" b="1" spc="-180" dirty="0">
                <a:solidFill>
                  <a:srgbClr val="3333FF"/>
                </a:solidFill>
                <a:latin typeface="Arial"/>
                <a:cs typeface="Arial"/>
              </a:rPr>
              <a:t>Lys </a:t>
            </a:r>
            <a:r>
              <a:rPr sz="2000" b="1" spc="-10" dirty="0">
                <a:solidFill>
                  <a:srgbClr val="3333FF"/>
                </a:solidFill>
                <a:latin typeface="Arial"/>
                <a:cs typeface="Arial"/>
              </a:rPr>
              <a:t>Mutant</a:t>
            </a:r>
            <a:endParaRPr sz="2000">
              <a:latin typeface="Arial"/>
              <a:cs typeface="Arial"/>
            </a:endParaRPr>
          </a:p>
          <a:p>
            <a:pPr>
              <a:lnSpc>
                <a:spcPct val="100000"/>
              </a:lnSpc>
              <a:spcBef>
                <a:spcPts val="10"/>
              </a:spcBef>
            </a:pPr>
            <a:endParaRPr sz="2500">
              <a:latin typeface="Arial"/>
              <a:cs typeface="Arial"/>
            </a:endParaRPr>
          </a:p>
          <a:p>
            <a:pPr marL="12700">
              <a:lnSpc>
                <a:spcPct val="100000"/>
              </a:lnSpc>
              <a:tabLst>
                <a:tab pos="927100" algn="l"/>
                <a:tab pos="1137285" algn="l"/>
              </a:tabLst>
            </a:pPr>
            <a:r>
              <a:rPr sz="2000" spc="-25" dirty="0">
                <a:latin typeface="Arial"/>
                <a:cs typeface="Arial"/>
              </a:rPr>
              <a:t>RNA</a:t>
            </a:r>
            <a:r>
              <a:rPr sz="2000" dirty="0">
                <a:latin typeface="Arial"/>
                <a:cs typeface="Arial"/>
              </a:rPr>
              <a:t>	</a:t>
            </a:r>
            <a:r>
              <a:rPr sz="2000" spc="-50" dirty="0">
                <a:latin typeface="Arial"/>
                <a:cs typeface="Arial"/>
              </a:rPr>
              <a:t>:</a:t>
            </a:r>
            <a:r>
              <a:rPr sz="2000" dirty="0">
                <a:latin typeface="Arial"/>
                <a:cs typeface="Arial"/>
              </a:rPr>
              <a:t>	</a:t>
            </a:r>
            <a:r>
              <a:rPr sz="2000" b="1" spc="60" dirty="0">
                <a:solidFill>
                  <a:srgbClr val="3333FF"/>
                </a:solidFill>
                <a:latin typeface="Arial"/>
                <a:cs typeface="Arial"/>
              </a:rPr>
              <a:t>GAG</a:t>
            </a:r>
            <a:r>
              <a:rPr sz="2000" spc="60" dirty="0">
                <a:solidFill>
                  <a:srgbClr val="3333FF"/>
                </a:solidFill>
                <a:latin typeface="Arial"/>
                <a:cs typeface="Arial"/>
              </a:rPr>
              <a:t>-</a:t>
            </a:r>
            <a:r>
              <a:rPr sz="2000" b="1" dirty="0">
                <a:solidFill>
                  <a:srgbClr val="3333FF"/>
                </a:solidFill>
                <a:latin typeface="Arial"/>
                <a:cs typeface="Arial"/>
              </a:rPr>
              <a:t>…</a:t>
            </a:r>
            <a:r>
              <a:rPr sz="2000" b="1" spc="-65" dirty="0">
                <a:solidFill>
                  <a:srgbClr val="3333FF"/>
                </a:solidFill>
                <a:latin typeface="Arial"/>
                <a:cs typeface="Arial"/>
              </a:rPr>
              <a:t> </a:t>
            </a:r>
            <a:r>
              <a:rPr sz="2000" b="1" dirty="0">
                <a:solidFill>
                  <a:srgbClr val="3333FF"/>
                </a:solidFill>
                <a:latin typeface="Arial"/>
                <a:cs typeface="Arial"/>
              </a:rPr>
              <a:t>GUA</a:t>
            </a:r>
            <a:r>
              <a:rPr sz="2000" b="1" spc="-45" dirty="0">
                <a:solidFill>
                  <a:srgbClr val="3333FF"/>
                </a:solidFill>
                <a:latin typeface="Arial"/>
                <a:cs typeface="Arial"/>
              </a:rPr>
              <a:t> </a:t>
            </a:r>
            <a:r>
              <a:rPr sz="2000" b="1" dirty="0">
                <a:solidFill>
                  <a:srgbClr val="3333FF"/>
                </a:solidFill>
                <a:latin typeface="Arial"/>
                <a:cs typeface="Arial"/>
              </a:rPr>
              <a:t>–</a:t>
            </a:r>
            <a:r>
              <a:rPr sz="2000" b="1" spc="-50" dirty="0">
                <a:solidFill>
                  <a:srgbClr val="3333FF"/>
                </a:solidFill>
                <a:latin typeface="Arial"/>
                <a:cs typeface="Arial"/>
              </a:rPr>
              <a:t> </a:t>
            </a:r>
            <a:r>
              <a:rPr sz="2000" b="1" dirty="0">
                <a:solidFill>
                  <a:srgbClr val="3333FF"/>
                </a:solidFill>
                <a:latin typeface="Arial"/>
                <a:cs typeface="Arial"/>
              </a:rPr>
              <a:t>AUC</a:t>
            </a:r>
            <a:r>
              <a:rPr sz="2000" b="1" spc="-35" dirty="0">
                <a:solidFill>
                  <a:srgbClr val="3333FF"/>
                </a:solidFill>
                <a:latin typeface="Arial"/>
                <a:cs typeface="Arial"/>
              </a:rPr>
              <a:t> </a:t>
            </a:r>
            <a:r>
              <a:rPr sz="2000" b="1" dirty="0">
                <a:solidFill>
                  <a:srgbClr val="3333FF"/>
                </a:solidFill>
                <a:latin typeface="Arial"/>
                <a:cs typeface="Arial"/>
              </a:rPr>
              <a:t>–</a:t>
            </a:r>
            <a:r>
              <a:rPr sz="2000" b="1" spc="-50" dirty="0">
                <a:solidFill>
                  <a:srgbClr val="3333FF"/>
                </a:solidFill>
                <a:latin typeface="Arial"/>
                <a:cs typeface="Arial"/>
              </a:rPr>
              <a:t> </a:t>
            </a:r>
            <a:r>
              <a:rPr sz="2000" b="1" spc="55" dirty="0">
                <a:solidFill>
                  <a:srgbClr val="3333FF"/>
                </a:solidFill>
                <a:latin typeface="Arial"/>
                <a:cs typeface="Arial"/>
              </a:rPr>
              <a:t>GAA</a:t>
            </a:r>
            <a:r>
              <a:rPr sz="2000" b="1" spc="-45" dirty="0">
                <a:solidFill>
                  <a:srgbClr val="3333FF"/>
                </a:solidFill>
                <a:latin typeface="Arial"/>
                <a:cs typeface="Arial"/>
              </a:rPr>
              <a:t> </a:t>
            </a:r>
            <a:r>
              <a:rPr sz="2000" b="1" spc="165" dirty="0">
                <a:solidFill>
                  <a:srgbClr val="3333FF"/>
                </a:solidFill>
                <a:latin typeface="Arial"/>
                <a:cs typeface="Arial"/>
              </a:rPr>
              <a:t>-</a:t>
            </a:r>
            <a:r>
              <a:rPr sz="2000" b="1" spc="-35" dirty="0">
                <a:solidFill>
                  <a:srgbClr val="3333FF"/>
                </a:solidFill>
                <a:latin typeface="Arial"/>
                <a:cs typeface="Arial"/>
              </a:rPr>
              <a:t> </a:t>
            </a:r>
            <a:r>
              <a:rPr sz="2000" b="1" spc="-50" dirty="0">
                <a:solidFill>
                  <a:srgbClr val="3333FF"/>
                </a:solidFill>
                <a:latin typeface="Arial"/>
                <a:cs typeface="Arial"/>
              </a:rPr>
              <a:t>UGU</a:t>
            </a:r>
            <a:r>
              <a:rPr sz="2000" b="1" spc="-55" dirty="0">
                <a:solidFill>
                  <a:srgbClr val="3333FF"/>
                </a:solidFill>
                <a:latin typeface="Arial"/>
                <a:cs typeface="Arial"/>
              </a:rPr>
              <a:t> </a:t>
            </a:r>
            <a:r>
              <a:rPr sz="2000" b="1" dirty="0">
                <a:solidFill>
                  <a:srgbClr val="3333FF"/>
                </a:solidFill>
                <a:latin typeface="Arial"/>
                <a:cs typeface="Arial"/>
              </a:rPr>
              <a:t>–</a:t>
            </a:r>
            <a:r>
              <a:rPr sz="2000" b="1" spc="-50" dirty="0">
                <a:solidFill>
                  <a:srgbClr val="3333FF"/>
                </a:solidFill>
                <a:latin typeface="Arial"/>
                <a:cs typeface="Arial"/>
              </a:rPr>
              <a:t> </a:t>
            </a:r>
            <a:r>
              <a:rPr sz="2000" b="1" spc="-45" dirty="0">
                <a:solidFill>
                  <a:srgbClr val="3333FF"/>
                </a:solidFill>
                <a:latin typeface="Arial"/>
                <a:cs typeface="Arial"/>
              </a:rPr>
              <a:t>UUG</a:t>
            </a:r>
            <a:r>
              <a:rPr sz="2000" b="1" spc="-30" dirty="0">
                <a:solidFill>
                  <a:srgbClr val="3333FF"/>
                </a:solidFill>
                <a:latin typeface="Arial"/>
                <a:cs typeface="Arial"/>
              </a:rPr>
              <a:t> </a:t>
            </a:r>
            <a:r>
              <a:rPr sz="2000" b="1" spc="165" dirty="0">
                <a:solidFill>
                  <a:srgbClr val="3333FF"/>
                </a:solidFill>
                <a:latin typeface="Arial"/>
                <a:cs typeface="Arial"/>
              </a:rPr>
              <a:t>-</a:t>
            </a:r>
            <a:r>
              <a:rPr sz="2000" b="1" spc="-60" dirty="0">
                <a:solidFill>
                  <a:srgbClr val="3333FF"/>
                </a:solidFill>
                <a:latin typeface="Arial"/>
                <a:cs typeface="Arial"/>
              </a:rPr>
              <a:t> </a:t>
            </a:r>
            <a:r>
              <a:rPr sz="2000" b="1" spc="80" dirty="0">
                <a:solidFill>
                  <a:srgbClr val="3333FF"/>
                </a:solidFill>
                <a:latin typeface="Arial"/>
                <a:cs typeface="Arial"/>
              </a:rPr>
              <a:t>GCA</a:t>
            </a:r>
            <a:r>
              <a:rPr sz="2000" b="1" spc="-50" dirty="0">
                <a:solidFill>
                  <a:srgbClr val="3333FF"/>
                </a:solidFill>
                <a:latin typeface="Arial"/>
                <a:cs typeface="Arial"/>
              </a:rPr>
              <a:t> </a:t>
            </a:r>
            <a:r>
              <a:rPr sz="2000" b="1" spc="-25" dirty="0">
                <a:solidFill>
                  <a:srgbClr val="3333FF"/>
                </a:solidFill>
                <a:latin typeface="Arial"/>
                <a:cs typeface="Arial"/>
              </a:rPr>
              <a:t>….</a:t>
            </a:r>
            <a:endParaRPr sz="2000">
              <a:latin typeface="Arial"/>
              <a:cs typeface="Arial"/>
            </a:endParaRPr>
          </a:p>
          <a:p>
            <a:pPr>
              <a:lnSpc>
                <a:spcPct val="100000"/>
              </a:lnSpc>
              <a:spcBef>
                <a:spcPts val="5"/>
              </a:spcBef>
            </a:pPr>
            <a:endParaRPr sz="2500">
              <a:latin typeface="Arial"/>
              <a:cs typeface="Arial"/>
            </a:endParaRPr>
          </a:p>
          <a:p>
            <a:pPr marL="12700">
              <a:lnSpc>
                <a:spcPct val="100000"/>
              </a:lnSpc>
              <a:tabLst>
                <a:tab pos="1207770" algn="l"/>
                <a:tab pos="2252980" algn="l"/>
                <a:tab pos="2875280" algn="l"/>
                <a:tab pos="3125470" algn="l"/>
                <a:tab pos="3561715" algn="l"/>
                <a:tab pos="3811270" algn="l"/>
                <a:tab pos="4378325" algn="l"/>
              </a:tabLst>
            </a:pPr>
            <a:r>
              <a:rPr sz="2000" dirty="0">
                <a:latin typeface="Arial"/>
                <a:cs typeface="Arial"/>
              </a:rPr>
              <a:t>Protein</a:t>
            </a:r>
            <a:r>
              <a:rPr sz="2000" spc="265" dirty="0">
                <a:latin typeface="Arial"/>
                <a:cs typeface="Arial"/>
              </a:rPr>
              <a:t> </a:t>
            </a:r>
            <a:r>
              <a:rPr sz="2000" spc="-50" dirty="0">
                <a:latin typeface="Arial"/>
                <a:cs typeface="Arial"/>
              </a:rPr>
              <a:t>:</a:t>
            </a:r>
            <a:r>
              <a:rPr sz="2000" dirty="0">
                <a:latin typeface="Arial"/>
                <a:cs typeface="Arial"/>
              </a:rPr>
              <a:t>	</a:t>
            </a:r>
            <a:r>
              <a:rPr sz="2000" b="1" dirty="0">
                <a:solidFill>
                  <a:srgbClr val="3333FF"/>
                </a:solidFill>
                <a:latin typeface="Arial"/>
                <a:cs typeface="Arial"/>
              </a:rPr>
              <a:t>Glu</a:t>
            </a:r>
            <a:r>
              <a:rPr sz="2000" b="1" spc="-15" dirty="0">
                <a:solidFill>
                  <a:srgbClr val="3333FF"/>
                </a:solidFill>
                <a:latin typeface="Arial"/>
                <a:cs typeface="Arial"/>
              </a:rPr>
              <a:t> </a:t>
            </a:r>
            <a:r>
              <a:rPr sz="2000" dirty="0">
                <a:solidFill>
                  <a:srgbClr val="3333FF"/>
                </a:solidFill>
                <a:latin typeface="Arial"/>
                <a:cs typeface="Arial"/>
              </a:rPr>
              <a:t>-</a:t>
            </a:r>
            <a:r>
              <a:rPr sz="2000" spc="-30" dirty="0">
                <a:solidFill>
                  <a:srgbClr val="3333FF"/>
                </a:solidFill>
                <a:latin typeface="Arial"/>
                <a:cs typeface="Arial"/>
              </a:rPr>
              <a:t> </a:t>
            </a:r>
            <a:r>
              <a:rPr sz="2000" b="1" spc="-50" dirty="0">
                <a:solidFill>
                  <a:srgbClr val="3333FF"/>
                </a:solidFill>
                <a:latin typeface="Arial"/>
                <a:cs typeface="Arial"/>
              </a:rPr>
              <a:t>…</a:t>
            </a:r>
            <a:r>
              <a:rPr sz="2000" b="1" dirty="0">
                <a:solidFill>
                  <a:srgbClr val="3333FF"/>
                </a:solidFill>
                <a:latin typeface="Arial"/>
                <a:cs typeface="Arial"/>
              </a:rPr>
              <a:t>	</a:t>
            </a:r>
            <a:r>
              <a:rPr sz="2000" b="1" spc="35" dirty="0">
                <a:solidFill>
                  <a:srgbClr val="3333FF"/>
                </a:solidFill>
                <a:latin typeface="Arial"/>
                <a:cs typeface="Arial"/>
              </a:rPr>
              <a:t>Val</a:t>
            </a:r>
            <a:r>
              <a:rPr sz="2000" b="1" dirty="0">
                <a:solidFill>
                  <a:srgbClr val="3333FF"/>
                </a:solidFill>
                <a:latin typeface="Arial"/>
                <a:cs typeface="Arial"/>
              </a:rPr>
              <a:t>	</a:t>
            </a:r>
            <a:r>
              <a:rPr sz="2000" b="1" spc="114" dirty="0">
                <a:solidFill>
                  <a:srgbClr val="3333FF"/>
                </a:solidFill>
                <a:latin typeface="Arial"/>
                <a:cs typeface="Arial"/>
              </a:rPr>
              <a:t>-</a:t>
            </a:r>
            <a:r>
              <a:rPr sz="2000" b="1" dirty="0">
                <a:solidFill>
                  <a:srgbClr val="3333FF"/>
                </a:solidFill>
                <a:latin typeface="Arial"/>
                <a:cs typeface="Arial"/>
              </a:rPr>
              <a:t>	</a:t>
            </a:r>
            <a:r>
              <a:rPr sz="2000" b="1" spc="-25" dirty="0">
                <a:solidFill>
                  <a:srgbClr val="3333FF"/>
                </a:solidFill>
                <a:latin typeface="Arial"/>
                <a:cs typeface="Arial"/>
              </a:rPr>
              <a:t>Ile</a:t>
            </a:r>
            <a:r>
              <a:rPr sz="2000" b="1" dirty="0">
                <a:solidFill>
                  <a:srgbClr val="3333FF"/>
                </a:solidFill>
                <a:latin typeface="Arial"/>
                <a:cs typeface="Arial"/>
              </a:rPr>
              <a:t>	</a:t>
            </a:r>
            <a:r>
              <a:rPr sz="2000" b="1" spc="114" dirty="0">
                <a:solidFill>
                  <a:srgbClr val="3333FF"/>
                </a:solidFill>
                <a:latin typeface="Arial"/>
                <a:cs typeface="Arial"/>
              </a:rPr>
              <a:t>-</a:t>
            </a:r>
            <a:r>
              <a:rPr sz="2000" b="1" dirty="0">
                <a:solidFill>
                  <a:srgbClr val="3333FF"/>
                </a:solidFill>
                <a:latin typeface="Arial"/>
                <a:cs typeface="Arial"/>
              </a:rPr>
              <a:t>	</a:t>
            </a:r>
            <a:r>
              <a:rPr sz="2000" b="1" spc="-25" dirty="0">
                <a:solidFill>
                  <a:srgbClr val="3333FF"/>
                </a:solidFill>
                <a:latin typeface="Arial"/>
                <a:cs typeface="Arial"/>
              </a:rPr>
              <a:t>Glu</a:t>
            </a:r>
            <a:r>
              <a:rPr sz="2000" b="1" dirty="0">
                <a:solidFill>
                  <a:srgbClr val="3333FF"/>
                </a:solidFill>
                <a:latin typeface="Arial"/>
                <a:cs typeface="Arial"/>
              </a:rPr>
              <a:t>	</a:t>
            </a:r>
            <a:r>
              <a:rPr sz="2000" b="1" spc="165" dirty="0">
                <a:solidFill>
                  <a:srgbClr val="3333FF"/>
                </a:solidFill>
                <a:latin typeface="Arial"/>
                <a:cs typeface="Arial"/>
              </a:rPr>
              <a:t>-</a:t>
            </a:r>
            <a:r>
              <a:rPr sz="2000" b="1" spc="-35" dirty="0">
                <a:solidFill>
                  <a:srgbClr val="3333FF"/>
                </a:solidFill>
                <a:latin typeface="Arial"/>
                <a:cs typeface="Arial"/>
              </a:rPr>
              <a:t> </a:t>
            </a:r>
            <a:r>
              <a:rPr sz="2000" b="1" dirty="0">
                <a:solidFill>
                  <a:srgbClr val="3333FF"/>
                </a:solidFill>
                <a:latin typeface="Arial"/>
                <a:cs typeface="Arial"/>
              </a:rPr>
              <a:t>Cys</a:t>
            </a:r>
            <a:r>
              <a:rPr sz="2000" b="1" spc="-50" dirty="0">
                <a:solidFill>
                  <a:srgbClr val="3333FF"/>
                </a:solidFill>
                <a:latin typeface="Arial"/>
                <a:cs typeface="Arial"/>
              </a:rPr>
              <a:t> </a:t>
            </a:r>
            <a:r>
              <a:rPr sz="2000" b="1" dirty="0">
                <a:solidFill>
                  <a:srgbClr val="3333FF"/>
                </a:solidFill>
                <a:latin typeface="Arial"/>
                <a:cs typeface="Arial"/>
              </a:rPr>
              <a:t>–</a:t>
            </a:r>
            <a:r>
              <a:rPr sz="2000" b="1" spc="-45" dirty="0">
                <a:solidFill>
                  <a:srgbClr val="3333FF"/>
                </a:solidFill>
                <a:latin typeface="Arial"/>
                <a:cs typeface="Arial"/>
              </a:rPr>
              <a:t> </a:t>
            </a:r>
            <a:r>
              <a:rPr sz="2000" b="1" spc="-60" dirty="0">
                <a:solidFill>
                  <a:srgbClr val="3333FF"/>
                </a:solidFill>
                <a:latin typeface="Arial"/>
                <a:cs typeface="Arial"/>
              </a:rPr>
              <a:t>Leu</a:t>
            </a:r>
            <a:r>
              <a:rPr sz="2000" b="1" spc="-55" dirty="0">
                <a:solidFill>
                  <a:srgbClr val="3333FF"/>
                </a:solidFill>
                <a:latin typeface="Arial"/>
                <a:cs typeface="Arial"/>
              </a:rPr>
              <a:t> </a:t>
            </a:r>
            <a:r>
              <a:rPr sz="2000" b="1" dirty="0">
                <a:solidFill>
                  <a:srgbClr val="3333FF"/>
                </a:solidFill>
                <a:latin typeface="Arial"/>
                <a:cs typeface="Arial"/>
              </a:rPr>
              <a:t>–Ala</a:t>
            </a:r>
            <a:r>
              <a:rPr sz="2000" b="1" spc="-35" dirty="0">
                <a:solidFill>
                  <a:srgbClr val="3333FF"/>
                </a:solidFill>
                <a:latin typeface="Arial"/>
                <a:cs typeface="Arial"/>
              </a:rPr>
              <a:t> </a:t>
            </a:r>
            <a:r>
              <a:rPr sz="2000" b="1" spc="-25" dirty="0">
                <a:solidFill>
                  <a:srgbClr val="3333FF"/>
                </a:solidFill>
                <a:latin typeface="Arial"/>
                <a:cs typeface="Arial"/>
              </a:rPr>
              <a:t>…..</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044" y="640548"/>
            <a:ext cx="7591425" cy="4306570"/>
          </a:xfrm>
          <a:prstGeom prst="rect">
            <a:avLst/>
          </a:prstGeom>
        </p:spPr>
        <p:txBody>
          <a:bodyPr vert="horz" wrap="square" lIns="0" tIns="48895" rIns="0" bIns="0" rtlCol="0">
            <a:spAutoFit/>
          </a:bodyPr>
          <a:lstStyle/>
          <a:p>
            <a:pPr marL="12700">
              <a:lnSpc>
                <a:spcPct val="100000"/>
              </a:lnSpc>
              <a:spcBef>
                <a:spcPts val="385"/>
              </a:spcBef>
            </a:pPr>
            <a:r>
              <a:rPr sz="2400" spc="95" dirty="0">
                <a:latin typeface="Arial"/>
                <a:cs typeface="Arial"/>
              </a:rPr>
              <a:t>Inherited</a:t>
            </a:r>
            <a:r>
              <a:rPr sz="2400" spc="20" dirty="0">
                <a:latin typeface="Arial"/>
                <a:cs typeface="Arial"/>
              </a:rPr>
              <a:t> </a:t>
            </a:r>
            <a:r>
              <a:rPr sz="2400" spc="-10" dirty="0">
                <a:latin typeface="Arial"/>
                <a:cs typeface="Arial"/>
              </a:rPr>
              <a:t>diseases</a:t>
            </a:r>
            <a:endParaRPr sz="2400">
              <a:latin typeface="Arial"/>
              <a:cs typeface="Arial"/>
            </a:endParaRPr>
          </a:p>
          <a:p>
            <a:pPr marL="356870" indent="-344170">
              <a:lnSpc>
                <a:spcPct val="100000"/>
              </a:lnSpc>
              <a:spcBef>
                <a:spcPts val="285"/>
              </a:spcBef>
              <a:buChar char="-"/>
              <a:tabLst>
                <a:tab pos="356870" algn="l"/>
              </a:tabLst>
            </a:pPr>
            <a:r>
              <a:rPr sz="2400" spc="135" dirty="0">
                <a:latin typeface="Arial"/>
                <a:cs typeface="Arial"/>
              </a:rPr>
              <a:t>diabetes</a:t>
            </a:r>
            <a:r>
              <a:rPr sz="2400" spc="70" dirty="0">
                <a:latin typeface="Arial"/>
                <a:cs typeface="Arial"/>
              </a:rPr>
              <a:t> </a:t>
            </a:r>
            <a:r>
              <a:rPr sz="2400" spc="210" dirty="0">
                <a:latin typeface="Arial"/>
                <a:cs typeface="Arial"/>
              </a:rPr>
              <a:t>and</a:t>
            </a:r>
            <a:endParaRPr sz="2400">
              <a:latin typeface="Arial"/>
              <a:cs typeface="Arial"/>
            </a:endParaRPr>
          </a:p>
          <a:p>
            <a:pPr marL="12700" marR="4371340" indent="344170">
              <a:lnSpc>
                <a:spcPct val="110000"/>
              </a:lnSpc>
              <a:spcBef>
                <a:spcPts val="5"/>
              </a:spcBef>
              <a:buChar char="-"/>
              <a:tabLst>
                <a:tab pos="356870" algn="l"/>
              </a:tabLst>
            </a:pPr>
            <a:r>
              <a:rPr sz="2400" spc="95" dirty="0">
                <a:latin typeface="Arial"/>
                <a:cs typeface="Arial"/>
              </a:rPr>
              <a:t>muscular</a:t>
            </a:r>
            <a:r>
              <a:rPr sz="2400" spc="-60" dirty="0">
                <a:latin typeface="Arial"/>
                <a:cs typeface="Arial"/>
              </a:rPr>
              <a:t> </a:t>
            </a:r>
            <a:r>
              <a:rPr sz="2400" spc="80" dirty="0">
                <a:latin typeface="Arial"/>
                <a:cs typeface="Arial"/>
              </a:rPr>
              <a:t>dystrophy </a:t>
            </a:r>
            <a:r>
              <a:rPr sz="2400" spc="95" dirty="0">
                <a:latin typeface="Arial"/>
                <a:cs typeface="Arial"/>
              </a:rPr>
              <a:t>Inherited</a:t>
            </a:r>
            <a:r>
              <a:rPr sz="2400" spc="-5" dirty="0">
                <a:latin typeface="Arial"/>
                <a:cs typeface="Arial"/>
              </a:rPr>
              <a:t> </a:t>
            </a:r>
            <a:r>
              <a:rPr sz="2400" spc="130" dirty="0">
                <a:latin typeface="Arial"/>
                <a:cs typeface="Arial"/>
              </a:rPr>
              <a:t>defects</a:t>
            </a:r>
            <a:endParaRPr sz="2400">
              <a:latin typeface="Arial"/>
              <a:cs typeface="Arial"/>
            </a:endParaRPr>
          </a:p>
          <a:p>
            <a:pPr marL="356870" indent="-344170">
              <a:lnSpc>
                <a:spcPct val="100000"/>
              </a:lnSpc>
              <a:spcBef>
                <a:spcPts val="290"/>
              </a:spcBef>
              <a:buChar char="-"/>
              <a:tabLst>
                <a:tab pos="356870" algn="l"/>
              </a:tabLst>
            </a:pPr>
            <a:r>
              <a:rPr sz="2400" spc="155" dirty="0">
                <a:latin typeface="Arial"/>
                <a:cs typeface="Arial"/>
              </a:rPr>
              <a:t>cleft</a:t>
            </a:r>
            <a:r>
              <a:rPr sz="2400" spc="-50" dirty="0">
                <a:latin typeface="Arial"/>
                <a:cs typeface="Arial"/>
              </a:rPr>
              <a:t> </a:t>
            </a:r>
            <a:r>
              <a:rPr sz="2400" spc="114" dirty="0">
                <a:latin typeface="Arial"/>
                <a:cs typeface="Arial"/>
              </a:rPr>
              <a:t>palates</a:t>
            </a:r>
            <a:endParaRPr sz="2400">
              <a:latin typeface="Arial"/>
              <a:cs typeface="Arial"/>
            </a:endParaRPr>
          </a:p>
          <a:p>
            <a:pPr marL="356870" indent="-344170">
              <a:lnSpc>
                <a:spcPct val="100000"/>
              </a:lnSpc>
              <a:spcBef>
                <a:spcPts val="290"/>
              </a:spcBef>
              <a:buChar char="-"/>
              <a:tabLst>
                <a:tab pos="356870" algn="l"/>
              </a:tabLst>
            </a:pPr>
            <a:r>
              <a:rPr sz="2400" spc="135" dirty="0">
                <a:latin typeface="Arial"/>
                <a:cs typeface="Arial"/>
              </a:rPr>
              <a:t>color</a:t>
            </a:r>
            <a:r>
              <a:rPr sz="2400" spc="-25" dirty="0">
                <a:latin typeface="Arial"/>
                <a:cs typeface="Arial"/>
              </a:rPr>
              <a:t> </a:t>
            </a:r>
            <a:r>
              <a:rPr sz="2400" spc="-10" dirty="0">
                <a:latin typeface="Arial"/>
                <a:cs typeface="Arial"/>
              </a:rPr>
              <a:t>blindness.</a:t>
            </a:r>
            <a:endParaRPr sz="2400">
              <a:latin typeface="Arial"/>
              <a:cs typeface="Arial"/>
            </a:endParaRPr>
          </a:p>
          <a:p>
            <a:pPr>
              <a:lnSpc>
                <a:spcPct val="100000"/>
              </a:lnSpc>
              <a:spcBef>
                <a:spcPts val="50"/>
              </a:spcBef>
            </a:pPr>
            <a:endParaRPr sz="3250">
              <a:latin typeface="Arial"/>
              <a:cs typeface="Arial"/>
            </a:endParaRPr>
          </a:p>
          <a:p>
            <a:pPr marL="12700" marR="1056005">
              <a:lnSpc>
                <a:spcPts val="2590"/>
              </a:lnSpc>
            </a:pPr>
            <a:r>
              <a:rPr sz="2400" spc="45" dirty="0">
                <a:latin typeface="Arial"/>
                <a:cs typeface="Arial"/>
              </a:rPr>
              <a:t>Susceptibility</a:t>
            </a:r>
            <a:r>
              <a:rPr sz="2400" spc="40" dirty="0">
                <a:latin typeface="Arial"/>
                <a:cs typeface="Arial"/>
              </a:rPr>
              <a:t> </a:t>
            </a:r>
            <a:r>
              <a:rPr sz="2400" spc="155" dirty="0">
                <a:latin typeface="Arial"/>
                <a:cs typeface="Arial"/>
              </a:rPr>
              <a:t>to</a:t>
            </a:r>
            <a:r>
              <a:rPr sz="2400" spc="55" dirty="0">
                <a:latin typeface="Arial"/>
                <a:cs typeface="Arial"/>
              </a:rPr>
              <a:t> </a:t>
            </a:r>
            <a:r>
              <a:rPr sz="2400" spc="60" dirty="0">
                <a:latin typeface="Arial"/>
                <a:cs typeface="Arial"/>
              </a:rPr>
              <a:t>disease</a:t>
            </a:r>
            <a:r>
              <a:rPr sz="2400" spc="30" dirty="0">
                <a:latin typeface="Arial"/>
                <a:cs typeface="Arial"/>
              </a:rPr>
              <a:t> </a:t>
            </a:r>
            <a:r>
              <a:rPr sz="2400" spc="-170" dirty="0">
                <a:latin typeface="Arial"/>
                <a:cs typeface="Arial"/>
              </a:rPr>
              <a:t>is</a:t>
            </a:r>
            <a:r>
              <a:rPr sz="2400" spc="25" dirty="0">
                <a:latin typeface="Arial"/>
                <a:cs typeface="Arial"/>
              </a:rPr>
              <a:t> </a:t>
            </a:r>
            <a:r>
              <a:rPr sz="2400" spc="55" dirty="0">
                <a:latin typeface="Arial"/>
                <a:cs typeface="Arial"/>
              </a:rPr>
              <a:t>also</a:t>
            </a:r>
            <a:r>
              <a:rPr sz="2400" spc="-30" dirty="0">
                <a:latin typeface="Arial"/>
                <a:cs typeface="Arial"/>
              </a:rPr>
              <a:t> </a:t>
            </a:r>
            <a:r>
              <a:rPr sz="2400" spc="140" dirty="0">
                <a:latin typeface="Arial"/>
                <a:cs typeface="Arial"/>
              </a:rPr>
              <a:t>influenced</a:t>
            </a:r>
            <a:r>
              <a:rPr sz="2400" spc="-40" dirty="0">
                <a:latin typeface="Arial"/>
                <a:cs typeface="Arial"/>
              </a:rPr>
              <a:t> </a:t>
            </a:r>
            <a:r>
              <a:rPr sz="2400" spc="160" dirty="0">
                <a:latin typeface="Arial"/>
                <a:cs typeface="Arial"/>
              </a:rPr>
              <a:t>by </a:t>
            </a:r>
            <a:r>
              <a:rPr sz="2400" spc="170" dirty="0">
                <a:latin typeface="Arial"/>
                <a:cs typeface="Arial"/>
              </a:rPr>
              <a:t>genetic</a:t>
            </a:r>
            <a:r>
              <a:rPr sz="2400" spc="50" dirty="0">
                <a:latin typeface="Arial"/>
                <a:cs typeface="Arial"/>
              </a:rPr>
              <a:t> </a:t>
            </a:r>
            <a:r>
              <a:rPr sz="2400" spc="70" dirty="0">
                <a:latin typeface="Arial"/>
                <a:cs typeface="Arial"/>
              </a:rPr>
              <a:t>constitution.</a:t>
            </a:r>
            <a:endParaRPr sz="2400">
              <a:latin typeface="Arial"/>
              <a:cs typeface="Arial"/>
            </a:endParaRPr>
          </a:p>
          <a:p>
            <a:pPr marL="12700" marR="5080">
              <a:lnSpc>
                <a:spcPts val="2590"/>
              </a:lnSpc>
              <a:spcBef>
                <a:spcPts val="580"/>
              </a:spcBef>
            </a:pPr>
            <a:r>
              <a:rPr sz="2400" dirty="0">
                <a:latin typeface="Arial"/>
                <a:cs typeface="Arial"/>
              </a:rPr>
              <a:t>It</a:t>
            </a:r>
            <a:r>
              <a:rPr sz="2400" spc="-25" dirty="0">
                <a:latin typeface="Arial"/>
                <a:cs typeface="Arial"/>
              </a:rPr>
              <a:t> </a:t>
            </a:r>
            <a:r>
              <a:rPr sz="2400" dirty="0">
                <a:latin typeface="Arial"/>
                <a:cs typeface="Arial"/>
              </a:rPr>
              <a:t>has</a:t>
            </a:r>
            <a:r>
              <a:rPr sz="2400" spc="50" dirty="0">
                <a:latin typeface="Arial"/>
                <a:cs typeface="Arial"/>
              </a:rPr>
              <a:t> </a:t>
            </a:r>
            <a:r>
              <a:rPr sz="2400" spc="210" dirty="0">
                <a:latin typeface="Arial"/>
                <a:cs typeface="Arial"/>
              </a:rPr>
              <a:t>been</a:t>
            </a:r>
            <a:r>
              <a:rPr sz="2400" spc="40" dirty="0">
                <a:latin typeface="Arial"/>
                <a:cs typeface="Arial"/>
              </a:rPr>
              <a:t> </a:t>
            </a:r>
            <a:r>
              <a:rPr sz="2400" spc="60" dirty="0">
                <a:latin typeface="Arial"/>
                <a:cs typeface="Arial"/>
              </a:rPr>
              <a:t>said</a:t>
            </a:r>
            <a:r>
              <a:rPr sz="2400" spc="35" dirty="0">
                <a:latin typeface="Arial"/>
                <a:cs typeface="Arial"/>
              </a:rPr>
              <a:t> </a:t>
            </a:r>
            <a:r>
              <a:rPr sz="2400" spc="160" dirty="0">
                <a:latin typeface="Arial"/>
                <a:cs typeface="Arial"/>
              </a:rPr>
              <a:t>that</a:t>
            </a:r>
            <a:r>
              <a:rPr sz="2400" spc="125" dirty="0">
                <a:latin typeface="Arial"/>
                <a:cs typeface="Arial"/>
              </a:rPr>
              <a:t> </a:t>
            </a:r>
            <a:r>
              <a:rPr sz="2400" spc="55" dirty="0">
                <a:latin typeface="Arial"/>
                <a:cs typeface="Arial"/>
              </a:rPr>
              <a:t>disease,</a:t>
            </a:r>
            <a:r>
              <a:rPr sz="2400" spc="25" dirty="0">
                <a:latin typeface="Arial"/>
                <a:cs typeface="Arial"/>
              </a:rPr>
              <a:t> </a:t>
            </a:r>
            <a:r>
              <a:rPr sz="2400" spc="195" dirty="0">
                <a:latin typeface="Arial"/>
                <a:cs typeface="Arial"/>
              </a:rPr>
              <a:t>except</a:t>
            </a:r>
            <a:r>
              <a:rPr sz="2400" spc="15" dirty="0">
                <a:latin typeface="Arial"/>
                <a:cs typeface="Arial"/>
              </a:rPr>
              <a:t> </a:t>
            </a:r>
            <a:r>
              <a:rPr sz="2400" spc="135" dirty="0">
                <a:latin typeface="Arial"/>
                <a:cs typeface="Arial"/>
              </a:rPr>
              <a:t>trauma,</a:t>
            </a:r>
            <a:r>
              <a:rPr sz="2400" spc="80" dirty="0">
                <a:latin typeface="Arial"/>
                <a:cs typeface="Arial"/>
              </a:rPr>
              <a:t> </a:t>
            </a:r>
            <a:r>
              <a:rPr sz="2400" dirty="0">
                <a:latin typeface="Arial"/>
                <a:cs typeface="Arial"/>
              </a:rPr>
              <a:t>has</a:t>
            </a:r>
            <a:r>
              <a:rPr sz="2400" spc="50" dirty="0">
                <a:latin typeface="Arial"/>
                <a:cs typeface="Arial"/>
              </a:rPr>
              <a:t> </a:t>
            </a:r>
            <a:r>
              <a:rPr sz="2400" spc="240" dirty="0">
                <a:latin typeface="Arial"/>
                <a:cs typeface="Arial"/>
              </a:rPr>
              <a:t>a </a:t>
            </a:r>
            <a:r>
              <a:rPr sz="2400" spc="170" dirty="0">
                <a:latin typeface="Arial"/>
                <a:cs typeface="Arial"/>
              </a:rPr>
              <a:t>genetic</a:t>
            </a:r>
            <a:r>
              <a:rPr sz="2400" spc="50" dirty="0">
                <a:latin typeface="Arial"/>
                <a:cs typeface="Arial"/>
              </a:rPr>
              <a:t> </a:t>
            </a:r>
            <a:r>
              <a:rPr sz="2400" spc="175" dirty="0">
                <a:latin typeface="Arial"/>
                <a:cs typeface="Arial"/>
              </a:rPr>
              <a:t>component.</a:t>
            </a:r>
            <a:endParaRPr sz="2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1524" y="789559"/>
            <a:ext cx="7468870" cy="2733040"/>
          </a:xfrm>
          <a:prstGeom prst="rect">
            <a:avLst/>
          </a:prstGeom>
        </p:spPr>
        <p:txBody>
          <a:bodyPr vert="horz" wrap="square" lIns="0" tIns="12700" rIns="0" bIns="0" rtlCol="0">
            <a:spAutoFit/>
          </a:bodyPr>
          <a:lstStyle/>
          <a:p>
            <a:pPr marL="21590" marR="386080" indent="-9525">
              <a:lnSpc>
                <a:spcPct val="100000"/>
              </a:lnSpc>
              <a:spcBef>
                <a:spcPts val="100"/>
              </a:spcBef>
            </a:pPr>
            <a:r>
              <a:rPr sz="2400" dirty="0">
                <a:latin typeface="Arial"/>
                <a:cs typeface="Arial"/>
              </a:rPr>
              <a:t>Three</a:t>
            </a:r>
            <a:r>
              <a:rPr sz="2400" spc="50" dirty="0">
                <a:latin typeface="Arial"/>
                <a:cs typeface="Arial"/>
              </a:rPr>
              <a:t> </a:t>
            </a:r>
            <a:r>
              <a:rPr sz="2400" dirty="0">
                <a:latin typeface="Arial"/>
                <a:cs typeface="Arial"/>
              </a:rPr>
              <a:t>bases</a:t>
            </a:r>
            <a:r>
              <a:rPr sz="2400" spc="25" dirty="0">
                <a:latin typeface="Arial"/>
                <a:cs typeface="Arial"/>
              </a:rPr>
              <a:t> </a:t>
            </a:r>
            <a:r>
              <a:rPr sz="2400" spc="-165" dirty="0">
                <a:latin typeface="Arial"/>
                <a:cs typeface="Arial"/>
              </a:rPr>
              <a:t>is</a:t>
            </a:r>
            <a:r>
              <a:rPr sz="2400" spc="35" dirty="0">
                <a:latin typeface="Arial"/>
                <a:cs typeface="Arial"/>
              </a:rPr>
              <a:t> </a:t>
            </a:r>
            <a:r>
              <a:rPr sz="2400" spc="290" dirty="0">
                <a:latin typeface="Arial"/>
                <a:cs typeface="Arial"/>
              </a:rPr>
              <a:t>a</a:t>
            </a:r>
            <a:r>
              <a:rPr sz="2400" spc="20" dirty="0">
                <a:latin typeface="Arial"/>
                <a:cs typeface="Arial"/>
              </a:rPr>
              <a:t> </a:t>
            </a:r>
            <a:r>
              <a:rPr sz="2400" spc="200" dirty="0">
                <a:latin typeface="Arial"/>
                <a:cs typeface="Arial"/>
              </a:rPr>
              <a:t>complete</a:t>
            </a:r>
            <a:r>
              <a:rPr sz="2400" spc="-20" dirty="0">
                <a:latin typeface="Arial"/>
                <a:cs typeface="Arial"/>
              </a:rPr>
              <a:t> </a:t>
            </a:r>
            <a:r>
              <a:rPr sz="2400" spc="200" dirty="0">
                <a:latin typeface="Arial"/>
                <a:cs typeface="Arial"/>
              </a:rPr>
              <a:t>codon,</a:t>
            </a:r>
            <a:r>
              <a:rPr sz="2400" spc="40" dirty="0">
                <a:latin typeface="Arial"/>
                <a:cs typeface="Arial"/>
              </a:rPr>
              <a:t> </a:t>
            </a:r>
            <a:r>
              <a:rPr sz="2400" dirty="0">
                <a:latin typeface="Arial"/>
                <a:cs typeface="Arial"/>
              </a:rPr>
              <a:t>so</a:t>
            </a:r>
            <a:r>
              <a:rPr sz="2400" spc="20" dirty="0">
                <a:latin typeface="Arial"/>
                <a:cs typeface="Arial"/>
              </a:rPr>
              <a:t> </a:t>
            </a:r>
            <a:r>
              <a:rPr sz="2400" spc="190" dirty="0">
                <a:latin typeface="Arial"/>
                <a:cs typeface="Arial"/>
              </a:rPr>
              <a:t>when</a:t>
            </a:r>
            <a:r>
              <a:rPr sz="2400" spc="10" dirty="0">
                <a:latin typeface="Arial"/>
                <a:cs typeface="Arial"/>
              </a:rPr>
              <a:t> </a:t>
            </a:r>
            <a:r>
              <a:rPr sz="2400" spc="215" dirty="0">
                <a:latin typeface="Arial"/>
                <a:cs typeface="Arial"/>
              </a:rPr>
              <a:t>we </a:t>
            </a:r>
            <a:r>
              <a:rPr sz="2400" spc="75" dirty="0">
                <a:latin typeface="Arial"/>
                <a:cs typeface="Arial"/>
              </a:rPr>
              <a:t>translate</a:t>
            </a:r>
            <a:r>
              <a:rPr sz="2400" spc="35" dirty="0">
                <a:latin typeface="Arial"/>
                <a:cs typeface="Arial"/>
              </a:rPr>
              <a:t> </a:t>
            </a:r>
            <a:r>
              <a:rPr sz="2400" dirty="0">
                <a:latin typeface="Arial"/>
                <a:cs typeface="Arial"/>
              </a:rPr>
              <a:t>this</a:t>
            </a:r>
            <a:r>
              <a:rPr sz="2400" spc="15" dirty="0">
                <a:latin typeface="Arial"/>
                <a:cs typeface="Arial"/>
              </a:rPr>
              <a:t> </a:t>
            </a:r>
            <a:r>
              <a:rPr sz="2400" spc="155" dirty="0">
                <a:latin typeface="Arial"/>
                <a:cs typeface="Arial"/>
              </a:rPr>
              <a:t>sequence</a:t>
            </a:r>
            <a:r>
              <a:rPr sz="2400" spc="-10" dirty="0">
                <a:latin typeface="Arial"/>
                <a:cs typeface="Arial"/>
              </a:rPr>
              <a:t> </a:t>
            </a:r>
            <a:r>
              <a:rPr sz="2400" spc="165" dirty="0">
                <a:latin typeface="Arial"/>
                <a:cs typeface="Arial"/>
              </a:rPr>
              <a:t>to</a:t>
            </a:r>
            <a:r>
              <a:rPr sz="2400" spc="40" dirty="0">
                <a:latin typeface="Arial"/>
                <a:cs typeface="Arial"/>
              </a:rPr>
              <a:t> </a:t>
            </a:r>
            <a:r>
              <a:rPr sz="2400" spc="190" dirty="0">
                <a:latin typeface="Arial"/>
                <a:cs typeface="Arial"/>
              </a:rPr>
              <a:t>make</a:t>
            </a:r>
            <a:r>
              <a:rPr sz="2400" spc="-25" dirty="0">
                <a:latin typeface="Arial"/>
                <a:cs typeface="Arial"/>
              </a:rPr>
              <a:t> </a:t>
            </a:r>
            <a:r>
              <a:rPr sz="2400" spc="145" dirty="0">
                <a:latin typeface="Arial"/>
                <a:cs typeface="Arial"/>
              </a:rPr>
              <a:t>the</a:t>
            </a:r>
            <a:r>
              <a:rPr sz="2400" spc="20" dirty="0">
                <a:latin typeface="Arial"/>
                <a:cs typeface="Arial"/>
              </a:rPr>
              <a:t> </a:t>
            </a:r>
            <a:r>
              <a:rPr sz="2400" spc="100" dirty="0">
                <a:latin typeface="Arial"/>
                <a:cs typeface="Arial"/>
              </a:rPr>
              <a:t>protein,</a:t>
            </a:r>
            <a:r>
              <a:rPr sz="2400" spc="50" dirty="0">
                <a:latin typeface="Arial"/>
                <a:cs typeface="Arial"/>
              </a:rPr>
              <a:t> </a:t>
            </a:r>
            <a:r>
              <a:rPr sz="2400" spc="215" dirty="0">
                <a:latin typeface="Arial"/>
                <a:cs typeface="Arial"/>
              </a:rPr>
              <a:t>we </a:t>
            </a:r>
            <a:r>
              <a:rPr sz="2400" spc="170" dirty="0">
                <a:latin typeface="Arial"/>
                <a:cs typeface="Arial"/>
              </a:rPr>
              <a:t>delete</a:t>
            </a:r>
            <a:r>
              <a:rPr sz="2400" spc="-5" dirty="0">
                <a:latin typeface="Arial"/>
                <a:cs typeface="Arial"/>
              </a:rPr>
              <a:t> </a:t>
            </a:r>
            <a:r>
              <a:rPr sz="2400" b="1" spc="65" dirty="0">
                <a:solidFill>
                  <a:srgbClr val="0000FF"/>
                </a:solidFill>
                <a:latin typeface="Arial"/>
                <a:cs typeface="Arial"/>
              </a:rPr>
              <a:t>one</a:t>
            </a:r>
            <a:r>
              <a:rPr sz="2400" b="1" spc="20" dirty="0">
                <a:solidFill>
                  <a:srgbClr val="0000FF"/>
                </a:solidFill>
                <a:latin typeface="Arial"/>
                <a:cs typeface="Arial"/>
              </a:rPr>
              <a:t> </a:t>
            </a:r>
            <a:r>
              <a:rPr sz="2400" spc="165" dirty="0">
                <a:latin typeface="Arial"/>
                <a:cs typeface="Arial"/>
              </a:rPr>
              <a:t>amino</a:t>
            </a:r>
            <a:r>
              <a:rPr sz="2400" spc="-20" dirty="0">
                <a:latin typeface="Arial"/>
                <a:cs typeface="Arial"/>
              </a:rPr>
              <a:t> </a:t>
            </a:r>
            <a:r>
              <a:rPr sz="2400" spc="150" dirty="0">
                <a:latin typeface="Arial"/>
                <a:cs typeface="Arial"/>
              </a:rPr>
              <a:t>acid.</a:t>
            </a:r>
            <a:endParaRPr sz="2400">
              <a:latin typeface="Arial"/>
              <a:cs typeface="Arial"/>
            </a:endParaRPr>
          </a:p>
          <a:p>
            <a:pPr>
              <a:lnSpc>
                <a:spcPct val="100000"/>
              </a:lnSpc>
              <a:spcBef>
                <a:spcPts val="10"/>
              </a:spcBef>
            </a:pPr>
            <a:endParaRPr sz="3500">
              <a:latin typeface="Arial"/>
              <a:cs typeface="Arial"/>
            </a:endParaRPr>
          </a:p>
          <a:p>
            <a:pPr marL="12700">
              <a:lnSpc>
                <a:spcPct val="100000"/>
              </a:lnSpc>
            </a:pPr>
            <a:r>
              <a:rPr sz="2400" spc="135" dirty="0">
                <a:latin typeface="Arial"/>
                <a:cs typeface="Arial"/>
              </a:rPr>
              <a:t>Although</a:t>
            </a:r>
            <a:r>
              <a:rPr sz="2400" spc="5" dirty="0">
                <a:latin typeface="Arial"/>
                <a:cs typeface="Arial"/>
              </a:rPr>
              <a:t> </a:t>
            </a:r>
            <a:r>
              <a:rPr sz="2400" spc="240" dirty="0">
                <a:latin typeface="Arial"/>
                <a:cs typeface="Arial"/>
              </a:rPr>
              <a:t>we</a:t>
            </a:r>
            <a:r>
              <a:rPr sz="2400" spc="-15" dirty="0">
                <a:latin typeface="Arial"/>
                <a:cs typeface="Arial"/>
              </a:rPr>
              <a:t> </a:t>
            </a:r>
            <a:r>
              <a:rPr sz="2400" spc="180" dirty="0">
                <a:latin typeface="Arial"/>
                <a:cs typeface="Arial"/>
              </a:rPr>
              <a:t>have</a:t>
            </a:r>
            <a:r>
              <a:rPr sz="2400" spc="10" dirty="0">
                <a:latin typeface="Arial"/>
                <a:cs typeface="Arial"/>
              </a:rPr>
              <a:t> </a:t>
            </a:r>
            <a:r>
              <a:rPr sz="2400" spc="190" dirty="0">
                <a:latin typeface="Arial"/>
                <a:cs typeface="Arial"/>
              </a:rPr>
              <a:t>deleted</a:t>
            </a:r>
            <a:r>
              <a:rPr sz="2400" spc="-5" dirty="0">
                <a:latin typeface="Arial"/>
                <a:cs typeface="Arial"/>
              </a:rPr>
              <a:t> </a:t>
            </a:r>
            <a:r>
              <a:rPr sz="2400" spc="200" dirty="0">
                <a:latin typeface="Arial"/>
                <a:cs typeface="Arial"/>
              </a:rPr>
              <a:t>an</a:t>
            </a:r>
            <a:r>
              <a:rPr sz="2400" spc="40" dirty="0">
                <a:latin typeface="Arial"/>
                <a:cs typeface="Arial"/>
              </a:rPr>
              <a:t> </a:t>
            </a:r>
            <a:r>
              <a:rPr sz="2400" spc="165" dirty="0">
                <a:latin typeface="Arial"/>
                <a:cs typeface="Arial"/>
              </a:rPr>
              <a:t>amino</a:t>
            </a:r>
            <a:r>
              <a:rPr sz="2400" spc="-20" dirty="0">
                <a:latin typeface="Arial"/>
                <a:cs typeface="Arial"/>
              </a:rPr>
              <a:t> </a:t>
            </a:r>
            <a:r>
              <a:rPr sz="2400" spc="170" dirty="0">
                <a:latin typeface="Arial"/>
                <a:cs typeface="Arial"/>
              </a:rPr>
              <a:t>acid,</a:t>
            </a:r>
            <a:r>
              <a:rPr sz="2400" spc="-10" dirty="0">
                <a:latin typeface="Arial"/>
                <a:cs typeface="Arial"/>
              </a:rPr>
              <a:t> </a:t>
            </a:r>
            <a:r>
              <a:rPr sz="2400" spc="245" dirty="0">
                <a:latin typeface="Arial"/>
                <a:cs typeface="Arial"/>
              </a:rPr>
              <a:t>we</a:t>
            </a:r>
            <a:r>
              <a:rPr sz="2400" spc="-15" dirty="0">
                <a:latin typeface="Arial"/>
                <a:cs typeface="Arial"/>
              </a:rPr>
              <a:t> </a:t>
            </a:r>
            <a:r>
              <a:rPr sz="2400" spc="155" dirty="0">
                <a:latin typeface="Arial"/>
                <a:cs typeface="Arial"/>
              </a:rPr>
              <a:t>did</a:t>
            </a:r>
            <a:endParaRPr sz="2400">
              <a:latin typeface="Arial"/>
              <a:cs typeface="Arial"/>
            </a:endParaRPr>
          </a:p>
          <a:p>
            <a:pPr marL="21590" marR="1322705">
              <a:lnSpc>
                <a:spcPct val="100000"/>
              </a:lnSpc>
              <a:spcBef>
                <a:spcPts val="5"/>
              </a:spcBef>
            </a:pPr>
            <a:r>
              <a:rPr sz="2400" spc="155" dirty="0">
                <a:latin typeface="Arial"/>
                <a:cs typeface="Arial"/>
              </a:rPr>
              <a:t>not</a:t>
            </a:r>
            <a:r>
              <a:rPr sz="2400" spc="15" dirty="0">
                <a:latin typeface="Arial"/>
                <a:cs typeface="Arial"/>
              </a:rPr>
              <a:t> </a:t>
            </a:r>
            <a:r>
              <a:rPr sz="2400" spc="210" dirty="0">
                <a:latin typeface="Arial"/>
                <a:cs typeface="Arial"/>
              </a:rPr>
              <a:t>get</a:t>
            </a:r>
            <a:r>
              <a:rPr sz="2400" spc="10" dirty="0">
                <a:latin typeface="Arial"/>
                <a:cs typeface="Arial"/>
              </a:rPr>
              <a:t> </a:t>
            </a:r>
            <a:r>
              <a:rPr sz="2400" spc="155" dirty="0">
                <a:latin typeface="Arial"/>
                <a:cs typeface="Arial"/>
              </a:rPr>
              <a:t>out</a:t>
            </a:r>
            <a:r>
              <a:rPr sz="2400" spc="20" dirty="0">
                <a:latin typeface="Arial"/>
                <a:cs typeface="Arial"/>
              </a:rPr>
              <a:t> </a:t>
            </a:r>
            <a:r>
              <a:rPr sz="2400" spc="145" dirty="0">
                <a:latin typeface="Arial"/>
                <a:cs typeface="Arial"/>
              </a:rPr>
              <a:t>of</a:t>
            </a:r>
            <a:r>
              <a:rPr sz="2400" dirty="0">
                <a:latin typeface="Arial"/>
                <a:cs typeface="Arial"/>
              </a:rPr>
              <a:t> </a:t>
            </a:r>
            <a:r>
              <a:rPr sz="2400" spc="80" dirty="0">
                <a:latin typeface="Arial"/>
                <a:cs typeface="Arial"/>
              </a:rPr>
              <a:t>step</a:t>
            </a:r>
            <a:r>
              <a:rPr sz="2400" spc="60" dirty="0">
                <a:latin typeface="Arial"/>
                <a:cs typeface="Arial"/>
              </a:rPr>
              <a:t> </a:t>
            </a:r>
            <a:r>
              <a:rPr sz="2400" spc="110" dirty="0">
                <a:latin typeface="Arial"/>
                <a:cs typeface="Arial"/>
              </a:rPr>
              <a:t>during</a:t>
            </a:r>
            <a:r>
              <a:rPr sz="2400" spc="10" dirty="0">
                <a:latin typeface="Arial"/>
                <a:cs typeface="Arial"/>
              </a:rPr>
              <a:t> </a:t>
            </a:r>
            <a:r>
              <a:rPr sz="2400" spc="60" dirty="0">
                <a:latin typeface="Arial"/>
                <a:cs typeface="Arial"/>
              </a:rPr>
              <a:t>translation;</a:t>
            </a:r>
            <a:r>
              <a:rPr sz="2400" spc="40" dirty="0">
                <a:latin typeface="Arial"/>
                <a:cs typeface="Arial"/>
              </a:rPr>
              <a:t> </a:t>
            </a:r>
            <a:r>
              <a:rPr sz="2400" spc="215" dirty="0">
                <a:latin typeface="Arial"/>
                <a:cs typeface="Arial"/>
              </a:rPr>
              <a:t>we </a:t>
            </a:r>
            <a:r>
              <a:rPr sz="2400" spc="180" dirty="0">
                <a:latin typeface="Arial"/>
                <a:cs typeface="Arial"/>
              </a:rPr>
              <a:t>have</a:t>
            </a:r>
            <a:r>
              <a:rPr sz="2400" spc="70" dirty="0">
                <a:latin typeface="Arial"/>
                <a:cs typeface="Arial"/>
              </a:rPr>
              <a:t> </a:t>
            </a:r>
            <a:r>
              <a:rPr sz="2400" b="1" dirty="0">
                <a:solidFill>
                  <a:srgbClr val="3333FF"/>
                </a:solidFill>
                <a:latin typeface="Arial"/>
                <a:cs typeface="Arial"/>
              </a:rPr>
              <a:t>reserved</a:t>
            </a:r>
            <a:r>
              <a:rPr sz="2400" b="1" spc="65" dirty="0">
                <a:solidFill>
                  <a:srgbClr val="3333FF"/>
                </a:solidFill>
                <a:latin typeface="Arial"/>
                <a:cs typeface="Arial"/>
              </a:rPr>
              <a:t> </a:t>
            </a:r>
            <a:r>
              <a:rPr sz="2400" b="1" dirty="0">
                <a:solidFill>
                  <a:srgbClr val="3333FF"/>
                </a:solidFill>
                <a:latin typeface="Arial"/>
                <a:cs typeface="Arial"/>
              </a:rPr>
              <a:t>the</a:t>
            </a:r>
            <a:r>
              <a:rPr sz="2400" b="1" spc="65" dirty="0">
                <a:solidFill>
                  <a:srgbClr val="3333FF"/>
                </a:solidFill>
                <a:latin typeface="Arial"/>
                <a:cs typeface="Arial"/>
              </a:rPr>
              <a:t> </a:t>
            </a:r>
            <a:r>
              <a:rPr sz="2400" b="1" dirty="0">
                <a:solidFill>
                  <a:srgbClr val="3333FF"/>
                </a:solidFill>
                <a:latin typeface="Arial"/>
                <a:cs typeface="Arial"/>
              </a:rPr>
              <a:t>correct</a:t>
            </a:r>
            <a:r>
              <a:rPr sz="2400" b="1" spc="95" dirty="0">
                <a:solidFill>
                  <a:srgbClr val="3333FF"/>
                </a:solidFill>
                <a:latin typeface="Arial"/>
                <a:cs typeface="Arial"/>
              </a:rPr>
              <a:t> </a:t>
            </a:r>
            <a:r>
              <a:rPr sz="2400" b="1" spc="45" dirty="0">
                <a:solidFill>
                  <a:srgbClr val="3333FF"/>
                </a:solidFill>
                <a:latin typeface="Arial"/>
                <a:cs typeface="Arial"/>
              </a:rPr>
              <a:t>reading</a:t>
            </a:r>
            <a:r>
              <a:rPr sz="2400" b="1" spc="65" dirty="0">
                <a:solidFill>
                  <a:srgbClr val="3333FF"/>
                </a:solidFill>
                <a:latin typeface="Arial"/>
                <a:cs typeface="Arial"/>
              </a:rPr>
              <a:t> </a:t>
            </a:r>
            <a:r>
              <a:rPr sz="2400" b="1" spc="-10" dirty="0">
                <a:solidFill>
                  <a:srgbClr val="3333FF"/>
                </a:solidFill>
                <a:latin typeface="Arial"/>
                <a:cs typeface="Arial"/>
              </a:rPr>
              <a:t>frame</a:t>
            </a:r>
            <a:r>
              <a:rPr sz="2400" spc="-10" dirty="0">
                <a:latin typeface="Arial"/>
                <a:cs typeface="Arial"/>
              </a:rPr>
              <a:t>.</a:t>
            </a:r>
            <a:endParaRPr sz="2400">
              <a:latin typeface="Arial"/>
              <a:cs typeface="Arial"/>
            </a:endParaRPr>
          </a:p>
        </p:txBody>
      </p:sp>
      <p:pic>
        <p:nvPicPr>
          <p:cNvPr id="3" name="object 3"/>
          <p:cNvPicPr/>
          <p:nvPr/>
        </p:nvPicPr>
        <p:blipFill>
          <a:blip r:embed="rId2" cstate="print"/>
          <a:stretch>
            <a:fillRect/>
          </a:stretch>
        </p:blipFill>
        <p:spPr>
          <a:xfrm>
            <a:off x="896111" y="4093476"/>
            <a:ext cx="5356098" cy="296405"/>
          </a:xfrm>
          <a:prstGeom prst="rect">
            <a:avLst/>
          </a:prstGeom>
        </p:spPr>
      </p:pic>
      <p:pic>
        <p:nvPicPr>
          <p:cNvPr id="4" name="object 4"/>
          <p:cNvPicPr/>
          <p:nvPr/>
        </p:nvPicPr>
        <p:blipFill>
          <a:blip r:embed="rId3" cstate="print"/>
          <a:stretch>
            <a:fillRect/>
          </a:stretch>
        </p:blipFill>
        <p:spPr>
          <a:xfrm>
            <a:off x="6364223" y="4093476"/>
            <a:ext cx="2089277" cy="268973"/>
          </a:xfrm>
          <a:prstGeom prst="rect">
            <a:avLst/>
          </a:prstGeom>
        </p:spPr>
      </p:pic>
      <p:pic>
        <p:nvPicPr>
          <p:cNvPr id="5" name="object 5"/>
          <p:cNvPicPr/>
          <p:nvPr/>
        </p:nvPicPr>
        <p:blipFill>
          <a:blip r:embed="rId4" cstate="print"/>
          <a:stretch>
            <a:fillRect/>
          </a:stretch>
        </p:blipFill>
        <p:spPr>
          <a:xfrm>
            <a:off x="896111" y="4459236"/>
            <a:ext cx="3758946" cy="2964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73423" y="2593848"/>
            <a:ext cx="570230" cy="573405"/>
          </a:xfrm>
          <a:custGeom>
            <a:avLst/>
            <a:gdLst/>
            <a:ahLst/>
            <a:cxnLst/>
            <a:rect l="l" t="t" r="r" b="b"/>
            <a:pathLst>
              <a:path w="570229" h="573405">
                <a:moveTo>
                  <a:pt x="284988" y="0"/>
                </a:moveTo>
                <a:lnTo>
                  <a:pt x="238771" y="3749"/>
                </a:lnTo>
                <a:lnTo>
                  <a:pt x="194925" y="14606"/>
                </a:lnTo>
                <a:lnTo>
                  <a:pt x="154037" y="31978"/>
                </a:lnTo>
                <a:lnTo>
                  <a:pt x="116695" y="55278"/>
                </a:lnTo>
                <a:lnTo>
                  <a:pt x="83486" y="83915"/>
                </a:lnTo>
                <a:lnTo>
                  <a:pt x="54998" y="117299"/>
                </a:lnTo>
                <a:lnTo>
                  <a:pt x="31817" y="154840"/>
                </a:lnTo>
                <a:lnTo>
                  <a:pt x="14532" y="195949"/>
                </a:lnTo>
                <a:lnTo>
                  <a:pt x="3731" y="240036"/>
                </a:lnTo>
                <a:lnTo>
                  <a:pt x="0" y="286512"/>
                </a:lnTo>
                <a:lnTo>
                  <a:pt x="3731" y="332987"/>
                </a:lnTo>
                <a:lnTo>
                  <a:pt x="14532" y="377074"/>
                </a:lnTo>
                <a:lnTo>
                  <a:pt x="31817" y="418183"/>
                </a:lnTo>
                <a:lnTo>
                  <a:pt x="54998" y="455724"/>
                </a:lnTo>
                <a:lnTo>
                  <a:pt x="83486" y="489108"/>
                </a:lnTo>
                <a:lnTo>
                  <a:pt x="116695" y="517745"/>
                </a:lnTo>
                <a:lnTo>
                  <a:pt x="154037" y="541045"/>
                </a:lnTo>
                <a:lnTo>
                  <a:pt x="194925" y="558417"/>
                </a:lnTo>
                <a:lnTo>
                  <a:pt x="238771" y="569274"/>
                </a:lnTo>
                <a:lnTo>
                  <a:pt x="284988" y="573024"/>
                </a:lnTo>
                <a:lnTo>
                  <a:pt x="331204" y="569274"/>
                </a:lnTo>
                <a:lnTo>
                  <a:pt x="375050" y="558417"/>
                </a:lnTo>
                <a:lnTo>
                  <a:pt x="415938" y="541045"/>
                </a:lnTo>
                <a:lnTo>
                  <a:pt x="453280" y="517745"/>
                </a:lnTo>
                <a:lnTo>
                  <a:pt x="486489" y="489108"/>
                </a:lnTo>
                <a:lnTo>
                  <a:pt x="514977" y="455724"/>
                </a:lnTo>
                <a:lnTo>
                  <a:pt x="538158" y="418183"/>
                </a:lnTo>
                <a:lnTo>
                  <a:pt x="555443" y="377074"/>
                </a:lnTo>
                <a:lnTo>
                  <a:pt x="566244" y="332987"/>
                </a:lnTo>
                <a:lnTo>
                  <a:pt x="569976" y="286512"/>
                </a:lnTo>
                <a:lnTo>
                  <a:pt x="566244" y="240036"/>
                </a:lnTo>
                <a:lnTo>
                  <a:pt x="555443" y="195949"/>
                </a:lnTo>
                <a:lnTo>
                  <a:pt x="538158" y="154840"/>
                </a:lnTo>
                <a:lnTo>
                  <a:pt x="514977" y="117299"/>
                </a:lnTo>
                <a:lnTo>
                  <a:pt x="486489" y="83915"/>
                </a:lnTo>
                <a:lnTo>
                  <a:pt x="453280" y="55278"/>
                </a:lnTo>
                <a:lnTo>
                  <a:pt x="415938" y="31978"/>
                </a:lnTo>
                <a:lnTo>
                  <a:pt x="375050" y="14606"/>
                </a:lnTo>
                <a:lnTo>
                  <a:pt x="331204" y="3749"/>
                </a:lnTo>
                <a:lnTo>
                  <a:pt x="284988" y="0"/>
                </a:lnTo>
                <a:close/>
              </a:path>
            </a:pathLst>
          </a:custGeom>
          <a:solidFill>
            <a:srgbClr val="CC99FF"/>
          </a:solidFill>
        </p:spPr>
        <p:txBody>
          <a:bodyPr wrap="square" lIns="0" tIns="0" rIns="0" bIns="0" rtlCol="0"/>
          <a:lstStyle/>
          <a:p>
            <a:endParaRPr/>
          </a:p>
        </p:txBody>
      </p:sp>
      <p:sp>
        <p:nvSpPr>
          <p:cNvPr id="3" name="object 3"/>
          <p:cNvSpPr/>
          <p:nvPr/>
        </p:nvSpPr>
        <p:spPr>
          <a:xfrm>
            <a:off x="6696456" y="2587751"/>
            <a:ext cx="570230" cy="570230"/>
          </a:xfrm>
          <a:custGeom>
            <a:avLst/>
            <a:gdLst/>
            <a:ahLst/>
            <a:cxnLst/>
            <a:rect l="l" t="t" r="r" b="b"/>
            <a:pathLst>
              <a:path w="570229" h="570230">
                <a:moveTo>
                  <a:pt x="284988" y="0"/>
                </a:moveTo>
                <a:lnTo>
                  <a:pt x="238771" y="3731"/>
                </a:lnTo>
                <a:lnTo>
                  <a:pt x="194925" y="14532"/>
                </a:lnTo>
                <a:lnTo>
                  <a:pt x="154037" y="31817"/>
                </a:lnTo>
                <a:lnTo>
                  <a:pt x="116695" y="54998"/>
                </a:lnTo>
                <a:lnTo>
                  <a:pt x="83486" y="83486"/>
                </a:lnTo>
                <a:lnTo>
                  <a:pt x="54998" y="116695"/>
                </a:lnTo>
                <a:lnTo>
                  <a:pt x="31817" y="154037"/>
                </a:lnTo>
                <a:lnTo>
                  <a:pt x="14532" y="194925"/>
                </a:lnTo>
                <a:lnTo>
                  <a:pt x="3731" y="238771"/>
                </a:lnTo>
                <a:lnTo>
                  <a:pt x="0" y="284988"/>
                </a:lnTo>
                <a:lnTo>
                  <a:pt x="3731" y="331204"/>
                </a:lnTo>
                <a:lnTo>
                  <a:pt x="14532" y="375050"/>
                </a:lnTo>
                <a:lnTo>
                  <a:pt x="31817" y="415938"/>
                </a:lnTo>
                <a:lnTo>
                  <a:pt x="54998" y="453280"/>
                </a:lnTo>
                <a:lnTo>
                  <a:pt x="83486" y="486489"/>
                </a:lnTo>
                <a:lnTo>
                  <a:pt x="116695" y="514977"/>
                </a:lnTo>
                <a:lnTo>
                  <a:pt x="154037" y="538158"/>
                </a:lnTo>
                <a:lnTo>
                  <a:pt x="194925" y="555443"/>
                </a:lnTo>
                <a:lnTo>
                  <a:pt x="238771" y="566244"/>
                </a:lnTo>
                <a:lnTo>
                  <a:pt x="284988" y="569976"/>
                </a:lnTo>
                <a:lnTo>
                  <a:pt x="331204" y="566244"/>
                </a:lnTo>
                <a:lnTo>
                  <a:pt x="375050" y="555443"/>
                </a:lnTo>
                <a:lnTo>
                  <a:pt x="415938" y="538158"/>
                </a:lnTo>
                <a:lnTo>
                  <a:pt x="453280" y="514977"/>
                </a:lnTo>
                <a:lnTo>
                  <a:pt x="486489" y="486489"/>
                </a:lnTo>
                <a:lnTo>
                  <a:pt x="514977" y="453280"/>
                </a:lnTo>
                <a:lnTo>
                  <a:pt x="538158" y="415938"/>
                </a:lnTo>
                <a:lnTo>
                  <a:pt x="555443" y="375050"/>
                </a:lnTo>
                <a:lnTo>
                  <a:pt x="566244" y="331204"/>
                </a:lnTo>
                <a:lnTo>
                  <a:pt x="569976" y="284988"/>
                </a:lnTo>
                <a:lnTo>
                  <a:pt x="566244" y="238771"/>
                </a:lnTo>
                <a:lnTo>
                  <a:pt x="555443" y="194925"/>
                </a:lnTo>
                <a:lnTo>
                  <a:pt x="538158" y="154037"/>
                </a:lnTo>
                <a:lnTo>
                  <a:pt x="514977" y="116695"/>
                </a:lnTo>
                <a:lnTo>
                  <a:pt x="486489" y="83486"/>
                </a:lnTo>
                <a:lnTo>
                  <a:pt x="453280" y="54998"/>
                </a:lnTo>
                <a:lnTo>
                  <a:pt x="415938" y="31817"/>
                </a:lnTo>
                <a:lnTo>
                  <a:pt x="375050" y="14532"/>
                </a:lnTo>
                <a:lnTo>
                  <a:pt x="331204" y="3731"/>
                </a:lnTo>
                <a:lnTo>
                  <a:pt x="284988" y="0"/>
                </a:lnTo>
                <a:close/>
              </a:path>
            </a:pathLst>
          </a:custGeom>
          <a:solidFill>
            <a:srgbClr val="CC99FF"/>
          </a:solidFill>
        </p:spPr>
        <p:txBody>
          <a:bodyPr wrap="square" lIns="0" tIns="0" rIns="0" bIns="0" rtlCol="0"/>
          <a:lstStyle/>
          <a:p>
            <a:endParaRPr/>
          </a:p>
        </p:txBody>
      </p:sp>
      <p:grpSp>
        <p:nvGrpSpPr>
          <p:cNvPr id="4" name="object 4"/>
          <p:cNvGrpSpPr/>
          <p:nvPr/>
        </p:nvGrpSpPr>
        <p:grpSpPr>
          <a:xfrm>
            <a:off x="2520950" y="2435605"/>
            <a:ext cx="2054225" cy="1881505"/>
            <a:chOff x="2520950" y="2435605"/>
            <a:chExt cx="2054225" cy="1881505"/>
          </a:xfrm>
        </p:grpSpPr>
        <p:sp>
          <p:nvSpPr>
            <p:cNvPr id="5" name="object 5"/>
            <p:cNvSpPr/>
            <p:nvPr/>
          </p:nvSpPr>
          <p:spPr>
            <a:xfrm>
              <a:off x="2590800" y="2505455"/>
              <a:ext cx="1914525" cy="1741805"/>
            </a:xfrm>
            <a:custGeom>
              <a:avLst/>
              <a:gdLst/>
              <a:ahLst/>
              <a:cxnLst/>
              <a:rect l="l" t="t" r="r" b="b"/>
              <a:pathLst>
                <a:path w="1914525" h="1741804">
                  <a:moveTo>
                    <a:pt x="620649" y="1741424"/>
                  </a:moveTo>
                  <a:lnTo>
                    <a:pt x="553528" y="1739757"/>
                  </a:lnTo>
                  <a:lnTo>
                    <a:pt x="499497" y="1739066"/>
                  </a:lnTo>
                  <a:lnTo>
                    <a:pt x="452317" y="1736669"/>
                  </a:lnTo>
                  <a:lnTo>
                    <a:pt x="405752" y="1729882"/>
                  </a:lnTo>
                  <a:lnTo>
                    <a:pt x="353568" y="1716024"/>
                  </a:lnTo>
                  <a:lnTo>
                    <a:pt x="328743" y="1678430"/>
                  </a:lnTo>
                  <a:lnTo>
                    <a:pt x="319277" y="1646809"/>
                  </a:lnTo>
                  <a:lnTo>
                    <a:pt x="316549" y="1639010"/>
                  </a:lnTo>
                  <a:lnTo>
                    <a:pt x="313642" y="1630521"/>
                  </a:lnTo>
                  <a:lnTo>
                    <a:pt x="311330" y="1623698"/>
                  </a:lnTo>
                  <a:lnTo>
                    <a:pt x="310388" y="1620901"/>
                  </a:lnTo>
                  <a:lnTo>
                    <a:pt x="314253" y="1562287"/>
                  </a:lnTo>
                  <a:lnTo>
                    <a:pt x="315711" y="1532234"/>
                  </a:lnTo>
                  <a:lnTo>
                    <a:pt x="336423" y="1457071"/>
                  </a:lnTo>
                  <a:lnTo>
                    <a:pt x="360836" y="1424709"/>
                  </a:lnTo>
                  <a:lnTo>
                    <a:pt x="371220" y="1414018"/>
                  </a:lnTo>
                  <a:lnTo>
                    <a:pt x="384129" y="1395255"/>
                  </a:lnTo>
                  <a:lnTo>
                    <a:pt x="396859" y="1374886"/>
                  </a:lnTo>
                  <a:lnTo>
                    <a:pt x="411851" y="1356778"/>
                  </a:lnTo>
                  <a:lnTo>
                    <a:pt x="478971" y="1329890"/>
                  </a:lnTo>
                  <a:lnTo>
                    <a:pt x="526552" y="1316477"/>
                  </a:lnTo>
                  <a:lnTo>
                    <a:pt x="574304" y="1304198"/>
                  </a:lnTo>
                  <a:lnTo>
                    <a:pt x="622242" y="1292684"/>
                  </a:lnTo>
                  <a:lnTo>
                    <a:pt x="670383" y="1281571"/>
                  </a:lnTo>
                  <a:lnTo>
                    <a:pt x="718742" y="1270491"/>
                  </a:lnTo>
                  <a:lnTo>
                    <a:pt x="767334" y="1259078"/>
                  </a:lnTo>
                  <a:lnTo>
                    <a:pt x="785153" y="1240811"/>
                  </a:lnTo>
                  <a:lnTo>
                    <a:pt x="785113" y="1241536"/>
                  </a:lnTo>
                  <a:lnTo>
                    <a:pt x="786979" y="1244522"/>
                  </a:lnTo>
                  <a:lnTo>
                    <a:pt x="810513" y="1233043"/>
                  </a:lnTo>
                  <a:lnTo>
                    <a:pt x="821795" y="1225087"/>
                  </a:lnTo>
                  <a:lnTo>
                    <a:pt x="832278" y="1216072"/>
                  </a:lnTo>
                  <a:lnTo>
                    <a:pt x="842643" y="1206843"/>
                  </a:lnTo>
                  <a:lnTo>
                    <a:pt x="853566" y="1198245"/>
                  </a:lnTo>
                  <a:lnTo>
                    <a:pt x="872418" y="1172388"/>
                  </a:lnTo>
                  <a:lnTo>
                    <a:pt x="883888" y="1157128"/>
                  </a:lnTo>
                  <a:lnTo>
                    <a:pt x="893214" y="1138773"/>
                  </a:lnTo>
                  <a:lnTo>
                    <a:pt x="905637" y="1103630"/>
                  </a:lnTo>
                  <a:lnTo>
                    <a:pt x="907998" y="1095811"/>
                  </a:lnTo>
                  <a:lnTo>
                    <a:pt x="910716" y="1087278"/>
                  </a:lnTo>
                  <a:lnTo>
                    <a:pt x="912959" y="1080412"/>
                  </a:lnTo>
                  <a:lnTo>
                    <a:pt x="913891" y="1077595"/>
                  </a:lnTo>
                  <a:lnTo>
                    <a:pt x="912373" y="1029563"/>
                  </a:lnTo>
                  <a:lnTo>
                    <a:pt x="910320" y="985662"/>
                  </a:lnTo>
                  <a:lnTo>
                    <a:pt x="901479" y="944739"/>
                  </a:lnTo>
                  <a:lnTo>
                    <a:pt x="879601" y="905637"/>
                  </a:lnTo>
                  <a:lnTo>
                    <a:pt x="846248" y="874601"/>
                  </a:lnTo>
                  <a:lnTo>
                    <a:pt x="810513" y="853567"/>
                  </a:lnTo>
                  <a:lnTo>
                    <a:pt x="795244" y="848477"/>
                  </a:lnTo>
                  <a:lnTo>
                    <a:pt x="778367" y="842851"/>
                  </a:lnTo>
                  <a:lnTo>
                    <a:pt x="764704" y="838297"/>
                  </a:lnTo>
                  <a:lnTo>
                    <a:pt x="759078" y="836422"/>
                  </a:lnTo>
                  <a:lnTo>
                    <a:pt x="720572" y="846155"/>
                  </a:lnTo>
                  <a:lnTo>
                    <a:pt x="681529" y="853328"/>
                  </a:lnTo>
                  <a:lnTo>
                    <a:pt x="642367" y="860621"/>
                  </a:lnTo>
                  <a:lnTo>
                    <a:pt x="603504" y="870712"/>
                  </a:lnTo>
                  <a:lnTo>
                    <a:pt x="561341" y="895839"/>
                  </a:lnTo>
                  <a:lnTo>
                    <a:pt x="516746" y="916613"/>
                  </a:lnTo>
                  <a:lnTo>
                    <a:pt x="470256" y="933577"/>
                  </a:lnTo>
                  <a:lnTo>
                    <a:pt x="422408" y="947274"/>
                  </a:lnTo>
                  <a:lnTo>
                    <a:pt x="373741" y="958251"/>
                  </a:lnTo>
                  <a:lnTo>
                    <a:pt x="324791" y="967050"/>
                  </a:lnTo>
                  <a:lnTo>
                    <a:pt x="276098" y="974217"/>
                  </a:lnTo>
                  <a:lnTo>
                    <a:pt x="221748" y="971016"/>
                  </a:lnTo>
                  <a:lnTo>
                    <a:pt x="175511" y="967359"/>
                  </a:lnTo>
                  <a:lnTo>
                    <a:pt x="133158" y="961872"/>
                  </a:lnTo>
                  <a:lnTo>
                    <a:pt x="90458" y="953185"/>
                  </a:lnTo>
                  <a:lnTo>
                    <a:pt x="43180" y="939927"/>
                  </a:lnTo>
                  <a:lnTo>
                    <a:pt x="23494" y="903652"/>
                  </a:lnTo>
                  <a:lnTo>
                    <a:pt x="13533" y="886795"/>
                  </a:lnTo>
                  <a:lnTo>
                    <a:pt x="0" y="870712"/>
                  </a:lnTo>
                  <a:lnTo>
                    <a:pt x="2014" y="823116"/>
                  </a:lnTo>
                  <a:lnTo>
                    <a:pt x="3730" y="775604"/>
                  </a:lnTo>
                  <a:lnTo>
                    <a:pt x="5804" y="728212"/>
                  </a:lnTo>
                  <a:lnTo>
                    <a:pt x="8889" y="680974"/>
                  </a:lnTo>
                  <a:lnTo>
                    <a:pt x="20345" y="633258"/>
                  </a:lnTo>
                  <a:lnTo>
                    <a:pt x="44021" y="596387"/>
                  </a:lnTo>
                  <a:lnTo>
                    <a:pt x="77215" y="568801"/>
                  </a:lnTo>
                  <a:lnTo>
                    <a:pt x="117225" y="548941"/>
                  </a:lnTo>
                  <a:lnTo>
                    <a:pt x="161348" y="535247"/>
                  </a:lnTo>
                  <a:lnTo>
                    <a:pt x="206882" y="526161"/>
                  </a:lnTo>
                  <a:lnTo>
                    <a:pt x="253307" y="531285"/>
                  </a:lnTo>
                  <a:lnTo>
                    <a:pt x="299771" y="533710"/>
                  </a:lnTo>
                  <a:lnTo>
                    <a:pt x="346122" y="533066"/>
                  </a:lnTo>
                  <a:lnTo>
                    <a:pt x="392208" y="528983"/>
                  </a:lnTo>
                  <a:lnTo>
                    <a:pt x="437878" y="521089"/>
                  </a:lnTo>
                  <a:lnTo>
                    <a:pt x="482981" y="509016"/>
                  </a:lnTo>
                  <a:lnTo>
                    <a:pt x="488695" y="503301"/>
                  </a:lnTo>
                  <a:lnTo>
                    <a:pt x="495681" y="498221"/>
                  </a:lnTo>
                  <a:lnTo>
                    <a:pt x="500125" y="491236"/>
                  </a:lnTo>
                  <a:lnTo>
                    <a:pt x="502586" y="485034"/>
                  </a:lnTo>
                  <a:lnTo>
                    <a:pt x="504094" y="478297"/>
                  </a:lnTo>
                  <a:lnTo>
                    <a:pt x="505841" y="471679"/>
                  </a:lnTo>
                  <a:lnTo>
                    <a:pt x="509016" y="465836"/>
                  </a:lnTo>
                  <a:lnTo>
                    <a:pt x="514512" y="460478"/>
                  </a:lnTo>
                  <a:lnTo>
                    <a:pt x="521081" y="456311"/>
                  </a:lnTo>
                  <a:lnTo>
                    <a:pt x="528125" y="452620"/>
                  </a:lnTo>
                  <a:lnTo>
                    <a:pt x="535051" y="448691"/>
                  </a:lnTo>
                  <a:lnTo>
                    <a:pt x="542551" y="423945"/>
                  </a:lnTo>
                  <a:lnTo>
                    <a:pt x="543623" y="423608"/>
                  </a:lnTo>
                  <a:lnTo>
                    <a:pt x="548981" y="422794"/>
                  </a:lnTo>
                  <a:lnTo>
                    <a:pt x="569341" y="396621"/>
                  </a:lnTo>
                  <a:lnTo>
                    <a:pt x="580804" y="374157"/>
                  </a:lnTo>
                  <a:lnTo>
                    <a:pt x="577611" y="370744"/>
                  </a:lnTo>
                  <a:lnTo>
                    <a:pt x="578824" y="369474"/>
                  </a:lnTo>
                  <a:lnTo>
                    <a:pt x="603504" y="353441"/>
                  </a:lnTo>
                  <a:lnTo>
                    <a:pt x="622940" y="329126"/>
                  </a:lnTo>
                  <a:lnTo>
                    <a:pt x="645175" y="310372"/>
                  </a:lnTo>
                  <a:lnTo>
                    <a:pt x="670387" y="295880"/>
                  </a:lnTo>
                  <a:lnTo>
                    <a:pt x="698753" y="284353"/>
                  </a:lnTo>
                  <a:lnTo>
                    <a:pt x="702593" y="277616"/>
                  </a:lnTo>
                  <a:lnTo>
                    <a:pt x="757779" y="241222"/>
                  </a:lnTo>
                  <a:lnTo>
                    <a:pt x="809577" y="229028"/>
                  </a:lnTo>
                  <a:lnTo>
                    <a:pt x="861970" y="221001"/>
                  </a:lnTo>
                  <a:lnTo>
                    <a:pt x="905637" y="215773"/>
                  </a:lnTo>
                  <a:lnTo>
                    <a:pt x="970377" y="206883"/>
                  </a:lnTo>
                  <a:lnTo>
                    <a:pt x="1044082" y="210851"/>
                  </a:lnTo>
                  <a:lnTo>
                    <a:pt x="1104572" y="219344"/>
                  </a:lnTo>
                  <a:lnTo>
                    <a:pt x="1129664" y="224028"/>
                  </a:lnTo>
                  <a:lnTo>
                    <a:pt x="1162050" y="234971"/>
                  </a:lnTo>
                  <a:lnTo>
                    <a:pt x="1194435" y="245856"/>
                  </a:lnTo>
                  <a:lnTo>
                    <a:pt x="1226820" y="256621"/>
                  </a:lnTo>
                  <a:lnTo>
                    <a:pt x="1259204" y="267208"/>
                  </a:lnTo>
                  <a:lnTo>
                    <a:pt x="1265773" y="269490"/>
                  </a:lnTo>
                  <a:lnTo>
                    <a:pt x="1272222" y="271653"/>
                  </a:lnTo>
                  <a:lnTo>
                    <a:pt x="1278671" y="273815"/>
                  </a:lnTo>
                  <a:lnTo>
                    <a:pt x="1285239" y="276098"/>
                  </a:lnTo>
                  <a:lnTo>
                    <a:pt x="1325578" y="300168"/>
                  </a:lnTo>
                  <a:lnTo>
                    <a:pt x="1333944" y="306101"/>
                  </a:lnTo>
                  <a:lnTo>
                    <a:pt x="1379727" y="319278"/>
                  </a:lnTo>
                  <a:lnTo>
                    <a:pt x="1419653" y="342026"/>
                  </a:lnTo>
                  <a:lnTo>
                    <a:pt x="1438217" y="356657"/>
                  </a:lnTo>
                  <a:lnTo>
                    <a:pt x="1457198" y="370586"/>
                  </a:lnTo>
                  <a:lnTo>
                    <a:pt x="1483191" y="387830"/>
                  </a:lnTo>
                  <a:lnTo>
                    <a:pt x="1508934" y="405193"/>
                  </a:lnTo>
                  <a:lnTo>
                    <a:pt x="1534654" y="422556"/>
                  </a:lnTo>
                  <a:lnTo>
                    <a:pt x="1560576" y="439801"/>
                  </a:lnTo>
                  <a:lnTo>
                    <a:pt x="1573891" y="447927"/>
                  </a:lnTo>
                  <a:lnTo>
                    <a:pt x="1587563" y="455755"/>
                  </a:lnTo>
                  <a:lnTo>
                    <a:pt x="1600759" y="464179"/>
                  </a:lnTo>
                  <a:lnTo>
                    <a:pt x="1612646" y="474091"/>
                  </a:lnTo>
                  <a:lnTo>
                    <a:pt x="1625504" y="487048"/>
                  </a:lnTo>
                  <a:lnTo>
                    <a:pt x="1638363" y="500126"/>
                  </a:lnTo>
                  <a:lnTo>
                    <a:pt x="1651222" y="513203"/>
                  </a:lnTo>
                  <a:lnTo>
                    <a:pt x="1664080" y="526161"/>
                  </a:lnTo>
                  <a:lnTo>
                    <a:pt x="1685759" y="546873"/>
                  </a:lnTo>
                  <a:lnTo>
                    <a:pt x="1692731" y="550769"/>
                  </a:lnTo>
                  <a:lnTo>
                    <a:pt x="1690973" y="545025"/>
                  </a:lnTo>
                  <a:lnTo>
                    <a:pt x="1686459" y="536820"/>
                  </a:lnTo>
                  <a:lnTo>
                    <a:pt x="1685167" y="533331"/>
                  </a:lnTo>
                  <a:lnTo>
                    <a:pt x="1693072" y="541736"/>
                  </a:lnTo>
                  <a:lnTo>
                    <a:pt x="1716151" y="569214"/>
                  </a:lnTo>
                  <a:lnTo>
                    <a:pt x="1737143" y="595566"/>
                  </a:lnTo>
                  <a:lnTo>
                    <a:pt x="1757886" y="621919"/>
                  </a:lnTo>
                  <a:lnTo>
                    <a:pt x="1779319" y="647795"/>
                  </a:lnTo>
                  <a:lnTo>
                    <a:pt x="1802384" y="672719"/>
                  </a:lnTo>
                  <a:lnTo>
                    <a:pt x="1809081" y="695043"/>
                  </a:lnTo>
                  <a:lnTo>
                    <a:pt x="1811194" y="698912"/>
                  </a:lnTo>
                  <a:lnTo>
                    <a:pt x="1817475" y="702544"/>
                  </a:lnTo>
                  <a:lnTo>
                    <a:pt x="1836674" y="724154"/>
                  </a:lnTo>
                  <a:lnTo>
                    <a:pt x="1843460" y="734462"/>
                  </a:lnTo>
                  <a:lnTo>
                    <a:pt x="1859057" y="758142"/>
                  </a:lnTo>
                  <a:lnTo>
                    <a:pt x="1876321" y="784322"/>
                  </a:lnTo>
                  <a:lnTo>
                    <a:pt x="1888109" y="802132"/>
                  </a:lnTo>
                  <a:lnTo>
                    <a:pt x="1894369" y="814187"/>
                  </a:lnTo>
                  <a:lnTo>
                    <a:pt x="1898665" y="827135"/>
                  </a:lnTo>
                  <a:lnTo>
                    <a:pt x="1902128" y="840440"/>
                  </a:lnTo>
                  <a:lnTo>
                    <a:pt x="1905889" y="853567"/>
                  </a:lnTo>
                  <a:lnTo>
                    <a:pt x="1908518" y="861385"/>
                  </a:lnTo>
                  <a:lnTo>
                    <a:pt x="1911207" y="869918"/>
                  </a:lnTo>
                  <a:lnTo>
                    <a:pt x="1913300" y="876784"/>
                  </a:lnTo>
                  <a:lnTo>
                    <a:pt x="1914144" y="879602"/>
                  </a:lnTo>
                  <a:lnTo>
                    <a:pt x="1912675" y="918257"/>
                  </a:lnTo>
                  <a:lnTo>
                    <a:pt x="1911445" y="957008"/>
                  </a:lnTo>
                  <a:lnTo>
                    <a:pt x="1909500" y="995759"/>
                  </a:lnTo>
                  <a:lnTo>
                    <a:pt x="1905889" y="1034415"/>
                  </a:lnTo>
                  <a:lnTo>
                    <a:pt x="1889617" y="1090136"/>
                  </a:lnTo>
                  <a:lnTo>
                    <a:pt x="1879010" y="1118532"/>
                  </a:lnTo>
                  <a:lnTo>
                    <a:pt x="1870964" y="1146810"/>
                  </a:lnTo>
                  <a:lnTo>
                    <a:pt x="1863681" y="1188676"/>
                  </a:lnTo>
                  <a:lnTo>
                    <a:pt x="1855089" y="1228852"/>
                  </a:lnTo>
                  <a:lnTo>
                    <a:pt x="1839352" y="1264646"/>
                  </a:lnTo>
                  <a:lnTo>
                    <a:pt x="1810639" y="1293368"/>
                  </a:lnTo>
                  <a:lnTo>
                    <a:pt x="1797764" y="1313688"/>
                  </a:lnTo>
                  <a:lnTo>
                    <a:pt x="1768348" y="1342659"/>
                  </a:lnTo>
                  <a:lnTo>
                    <a:pt x="1726817" y="1358782"/>
                  </a:lnTo>
                  <a:lnTo>
                    <a:pt x="1690115" y="1370838"/>
                  </a:lnTo>
                  <a:lnTo>
                    <a:pt x="1672871" y="1369190"/>
                  </a:lnTo>
                  <a:lnTo>
                    <a:pt x="1655508" y="1367663"/>
                  </a:lnTo>
                  <a:lnTo>
                    <a:pt x="1605363" y="1358197"/>
                  </a:lnTo>
                  <a:lnTo>
                    <a:pt x="1569465" y="1344803"/>
                  </a:lnTo>
                  <a:lnTo>
                    <a:pt x="1561861" y="1331388"/>
                  </a:lnTo>
                  <a:lnTo>
                    <a:pt x="1557732" y="1324889"/>
                  </a:lnTo>
                  <a:lnTo>
                    <a:pt x="1552448" y="1319403"/>
                  </a:lnTo>
                  <a:lnTo>
                    <a:pt x="1546326" y="1316495"/>
                  </a:lnTo>
                  <a:lnTo>
                    <a:pt x="1539192" y="1315196"/>
                  </a:lnTo>
                  <a:lnTo>
                    <a:pt x="1532177" y="1313777"/>
                  </a:lnTo>
                  <a:lnTo>
                    <a:pt x="1526413" y="1310513"/>
                  </a:lnTo>
                  <a:lnTo>
                    <a:pt x="1523148" y="1304748"/>
                  </a:lnTo>
                  <a:lnTo>
                    <a:pt x="1521729" y="1297733"/>
                  </a:lnTo>
                  <a:lnTo>
                    <a:pt x="1520430" y="1290599"/>
                  </a:lnTo>
                  <a:lnTo>
                    <a:pt x="1517523" y="1284478"/>
                  </a:lnTo>
                  <a:lnTo>
                    <a:pt x="1512036" y="1279120"/>
                  </a:lnTo>
                  <a:lnTo>
                    <a:pt x="1505537" y="1274953"/>
                  </a:lnTo>
                  <a:lnTo>
                    <a:pt x="1498681" y="1271262"/>
                  </a:lnTo>
                  <a:lnTo>
                    <a:pt x="1492123" y="1267333"/>
                  </a:lnTo>
                  <a:lnTo>
                    <a:pt x="1484701" y="1230235"/>
                  </a:lnTo>
                  <a:lnTo>
                    <a:pt x="1476089" y="1193815"/>
                  </a:lnTo>
                  <a:lnTo>
                    <a:pt x="1466762" y="1157515"/>
                  </a:lnTo>
                  <a:lnTo>
                    <a:pt x="1457198" y="1120775"/>
                  </a:lnTo>
                  <a:lnTo>
                    <a:pt x="1450401" y="1067182"/>
                  </a:lnTo>
                  <a:lnTo>
                    <a:pt x="1442821" y="1008379"/>
                  </a:lnTo>
                  <a:lnTo>
                    <a:pt x="1437552" y="956272"/>
                  </a:lnTo>
                  <a:lnTo>
                    <a:pt x="1435042" y="925901"/>
                  </a:lnTo>
                  <a:lnTo>
                    <a:pt x="1431163" y="879602"/>
                  </a:lnTo>
                  <a:lnTo>
                    <a:pt x="1433316" y="830506"/>
                  </a:lnTo>
                  <a:lnTo>
                    <a:pt x="1435783" y="781758"/>
                  </a:lnTo>
                  <a:lnTo>
                    <a:pt x="1438924" y="733340"/>
                  </a:lnTo>
                  <a:lnTo>
                    <a:pt x="1443099" y="685232"/>
                  </a:lnTo>
                  <a:lnTo>
                    <a:pt x="1448671" y="637416"/>
                  </a:lnTo>
                  <a:lnTo>
                    <a:pt x="1455998" y="589872"/>
                  </a:lnTo>
                  <a:lnTo>
                    <a:pt x="1465442" y="542583"/>
                  </a:lnTo>
                  <a:lnTo>
                    <a:pt x="1477363" y="495528"/>
                  </a:lnTo>
                  <a:lnTo>
                    <a:pt x="1492123" y="448691"/>
                  </a:lnTo>
                  <a:lnTo>
                    <a:pt x="1491469" y="408612"/>
                  </a:lnTo>
                  <a:lnTo>
                    <a:pt x="1491553" y="365060"/>
                  </a:lnTo>
                  <a:lnTo>
                    <a:pt x="1490994" y="319400"/>
                  </a:lnTo>
                  <a:lnTo>
                    <a:pt x="1488412" y="272993"/>
                  </a:lnTo>
                  <a:lnTo>
                    <a:pt x="1482428" y="227203"/>
                  </a:lnTo>
                  <a:lnTo>
                    <a:pt x="1471661" y="183392"/>
                  </a:lnTo>
                  <a:lnTo>
                    <a:pt x="1454733" y="142924"/>
                  </a:lnTo>
                  <a:lnTo>
                    <a:pt x="1430264" y="107163"/>
                  </a:lnTo>
                  <a:lnTo>
                    <a:pt x="1396873" y="77470"/>
                  </a:lnTo>
                  <a:lnTo>
                    <a:pt x="1363475" y="44291"/>
                  </a:lnTo>
                  <a:lnTo>
                    <a:pt x="1320101" y="22542"/>
                  </a:lnTo>
                  <a:lnTo>
                    <a:pt x="1271964" y="8889"/>
                  </a:lnTo>
                  <a:lnTo>
                    <a:pt x="1224279" y="0"/>
                  </a:lnTo>
                  <a:lnTo>
                    <a:pt x="1181538" y="2589"/>
                  </a:lnTo>
                  <a:lnTo>
                    <a:pt x="1140952" y="5000"/>
                  </a:lnTo>
                  <a:lnTo>
                    <a:pt x="1101103" y="9197"/>
                  </a:lnTo>
                  <a:lnTo>
                    <a:pt x="1060577" y="17145"/>
                  </a:lnTo>
                  <a:lnTo>
                    <a:pt x="1011126" y="41354"/>
                  </a:lnTo>
                  <a:lnTo>
                    <a:pt x="979088" y="67071"/>
                  </a:lnTo>
                  <a:lnTo>
                    <a:pt x="975248" y="73818"/>
                  </a:lnTo>
                  <a:lnTo>
                    <a:pt x="971051" y="80327"/>
                  </a:lnTo>
                  <a:lnTo>
                    <a:pt x="965962" y="86360"/>
                  </a:lnTo>
                  <a:lnTo>
                    <a:pt x="959661" y="91182"/>
                  </a:lnTo>
                  <a:lnTo>
                    <a:pt x="952706" y="94932"/>
                  </a:lnTo>
                  <a:lnTo>
                    <a:pt x="945870" y="98682"/>
                  </a:lnTo>
                  <a:lnTo>
                    <a:pt x="939926" y="103505"/>
                  </a:lnTo>
                  <a:lnTo>
                    <a:pt x="930282" y="115853"/>
                  </a:lnTo>
                  <a:lnTo>
                    <a:pt x="921829" y="128952"/>
                  </a:lnTo>
                  <a:lnTo>
                    <a:pt x="913852" y="142313"/>
                  </a:lnTo>
                  <a:lnTo>
                    <a:pt x="905637" y="155448"/>
                  </a:lnTo>
                  <a:lnTo>
                    <a:pt x="890268" y="188279"/>
                  </a:lnTo>
                  <a:lnTo>
                    <a:pt x="876030" y="232838"/>
                  </a:lnTo>
                  <a:lnTo>
                    <a:pt x="863578" y="279659"/>
                  </a:lnTo>
                  <a:lnTo>
                    <a:pt x="853566" y="319278"/>
                  </a:lnTo>
                  <a:lnTo>
                    <a:pt x="855402" y="360162"/>
                  </a:lnTo>
                  <a:lnTo>
                    <a:pt x="856821" y="401081"/>
                  </a:lnTo>
                  <a:lnTo>
                    <a:pt x="858835" y="442025"/>
                  </a:lnTo>
                  <a:lnTo>
                    <a:pt x="862457" y="482981"/>
                  </a:lnTo>
                  <a:lnTo>
                    <a:pt x="876538" y="532153"/>
                  </a:lnTo>
                  <a:lnTo>
                    <a:pt x="886094" y="538101"/>
                  </a:lnTo>
                  <a:lnTo>
                    <a:pt x="898301" y="551260"/>
                  </a:lnTo>
                  <a:lnTo>
                    <a:pt x="913891" y="586359"/>
                  </a:lnTo>
                  <a:lnTo>
                    <a:pt x="920241" y="603375"/>
                  </a:lnTo>
                  <a:lnTo>
                    <a:pt x="927544" y="618664"/>
                  </a:lnTo>
                  <a:lnTo>
                    <a:pt x="936751" y="632882"/>
                  </a:lnTo>
                  <a:lnTo>
                    <a:pt x="948816" y="646684"/>
                  </a:lnTo>
                </a:path>
              </a:pathLst>
            </a:custGeom>
            <a:ln w="139699">
              <a:solidFill>
                <a:srgbClr val="000000"/>
              </a:solidFill>
            </a:ln>
          </p:spPr>
          <p:txBody>
            <a:bodyPr wrap="square" lIns="0" tIns="0" rIns="0" bIns="0" rtlCol="0"/>
            <a:lstStyle/>
            <a:p>
              <a:endParaRPr/>
            </a:p>
          </p:txBody>
        </p:sp>
        <p:sp>
          <p:nvSpPr>
            <p:cNvPr id="6" name="object 6"/>
            <p:cNvSpPr/>
            <p:nvPr/>
          </p:nvSpPr>
          <p:spPr>
            <a:xfrm>
              <a:off x="2734056" y="3456431"/>
              <a:ext cx="207645" cy="33655"/>
            </a:xfrm>
            <a:custGeom>
              <a:avLst/>
              <a:gdLst/>
              <a:ahLst/>
              <a:cxnLst/>
              <a:rect l="l" t="t" r="r" b="b"/>
              <a:pathLst>
                <a:path w="207644" h="33654">
                  <a:moveTo>
                    <a:pt x="0" y="0"/>
                  </a:moveTo>
                  <a:lnTo>
                    <a:pt x="25836" y="8292"/>
                  </a:lnTo>
                  <a:lnTo>
                    <a:pt x="51815" y="16525"/>
                  </a:lnTo>
                  <a:lnTo>
                    <a:pt x="77795" y="24878"/>
                  </a:lnTo>
                  <a:lnTo>
                    <a:pt x="103631" y="33527"/>
                  </a:lnTo>
                  <a:lnTo>
                    <a:pt x="132058" y="29719"/>
                  </a:lnTo>
                  <a:lnTo>
                    <a:pt x="157591" y="25447"/>
                  </a:lnTo>
                  <a:lnTo>
                    <a:pt x="182052" y="18865"/>
                  </a:lnTo>
                  <a:lnTo>
                    <a:pt x="207263" y="8127"/>
                  </a:lnTo>
                </a:path>
              </a:pathLst>
            </a:custGeom>
            <a:ln w="139700">
              <a:solidFill>
                <a:srgbClr val="FF0000"/>
              </a:solidFill>
            </a:ln>
          </p:spPr>
          <p:txBody>
            <a:bodyPr wrap="square" lIns="0" tIns="0" rIns="0" bIns="0" rtlCol="0"/>
            <a:lstStyle/>
            <a:p>
              <a:endParaRPr/>
            </a:p>
          </p:txBody>
        </p:sp>
      </p:grpSp>
      <p:sp>
        <p:nvSpPr>
          <p:cNvPr id="7" name="object 7"/>
          <p:cNvSpPr txBox="1"/>
          <p:nvPr/>
        </p:nvSpPr>
        <p:spPr>
          <a:xfrm>
            <a:off x="1069644" y="3650945"/>
            <a:ext cx="1490345" cy="758825"/>
          </a:xfrm>
          <a:prstGeom prst="rect">
            <a:avLst/>
          </a:prstGeom>
        </p:spPr>
        <p:txBody>
          <a:bodyPr vert="horz" wrap="square" lIns="0" tIns="13970" rIns="0" bIns="0" rtlCol="0">
            <a:spAutoFit/>
          </a:bodyPr>
          <a:lstStyle/>
          <a:p>
            <a:pPr marL="12700" marR="5080">
              <a:lnSpc>
                <a:spcPct val="100000"/>
              </a:lnSpc>
              <a:spcBef>
                <a:spcPts val="110"/>
              </a:spcBef>
            </a:pPr>
            <a:r>
              <a:rPr sz="1600" spc="90" dirty="0">
                <a:latin typeface="Arial"/>
                <a:cs typeface="Arial"/>
              </a:rPr>
              <a:t>Amino</a:t>
            </a:r>
            <a:r>
              <a:rPr sz="1600" spc="5" dirty="0">
                <a:latin typeface="Arial"/>
                <a:cs typeface="Arial"/>
              </a:rPr>
              <a:t> </a:t>
            </a:r>
            <a:r>
              <a:rPr sz="1600" spc="135" dirty="0">
                <a:latin typeface="Arial"/>
                <a:cs typeface="Arial"/>
              </a:rPr>
              <a:t>acid </a:t>
            </a:r>
            <a:r>
              <a:rPr sz="1600" spc="85" dirty="0">
                <a:latin typeface="Arial"/>
                <a:cs typeface="Arial"/>
              </a:rPr>
              <a:t>whose</a:t>
            </a:r>
            <a:r>
              <a:rPr sz="1600" spc="-85" dirty="0">
                <a:latin typeface="Arial"/>
                <a:cs typeface="Arial"/>
              </a:rPr>
              <a:t> </a:t>
            </a:r>
            <a:r>
              <a:rPr sz="1600" spc="155" dirty="0">
                <a:latin typeface="Arial"/>
                <a:cs typeface="Arial"/>
              </a:rPr>
              <a:t>codon </a:t>
            </a:r>
            <a:r>
              <a:rPr sz="1600" dirty="0">
                <a:latin typeface="Arial"/>
                <a:cs typeface="Arial"/>
              </a:rPr>
              <a:t>will</a:t>
            </a:r>
            <a:r>
              <a:rPr sz="1600" spc="-20" dirty="0">
                <a:latin typeface="Arial"/>
                <a:cs typeface="Arial"/>
              </a:rPr>
              <a:t> </a:t>
            </a:r>
            <a:r>
              <a:rPr sz="1600" spc="180" dirty="0">
                <a:latin typeface="Arial"/>
                <a:cs typeface="Arial"/>
              </a:rPr>
              <a:t>be</a:t>
            </a:r>
            <a:r>
              <a:rPr sz="1600" spc="30" dirty="0">
                <a:latin typeface="Arial"/>
                <a:cs typeface="Arial"/>
              </a:rPr>
              <a:t> </a:t>
            </a:r>
            <a:r>
              <a:rPr sz="1600" spc="120" dirty="0">
                <a:latin typeface="Arial"/>
                <a:cs typeface="Arial"/>
              </a:rPr>
              <a:t>deleted</a:t>
            </a:r>
            <a:endParaRPr sz="1600">
              <a:latin typeface="Arial"/>
              <a:cs typeface="Arial"/>
            </a:endParaRPr>
          </a:p>
        </p:txBody>
      </p:sp>
      <p:sp>
        <p:nvSpPr>
          <p:cNvPr id="8" name="object 8"/>
          <p:cNvSpPr/>
          <p:nvPr/>
        </p:nvSpPr>
        <p:spPr>
          <a:xfrm>
            <a:off x="5513832" y="2499360"/>
            <a:ext cx="1917700" cy="1741805"/>
          </a:xfrm>
          <a:custGeom>
            <a:avLst/>
            <a:gdLst/>
            <a:ahLst/>
            <a:cxnLst/>
            <a:rect l="l" t="t" r="r" b="b"/>
            <a:pathLst>
              <a:path w="1917700" h="1741804">
                <a:moveTo>
                  <a:pt x="621664" y="1741423"/>
                </a:moveTo>
                <a:lnTo>
                  <a:pt x="554419" y="1739757"/>
                </a:lnTo>
                <a:lnTo>
                  <a:pt x="500297" y="1739066"/>
                </a:lnTo>
                <a:lnTo>
                  <a:pt x="453040" y="1736669"/>
                </a:lnTo>
                <a:lnTo>
                  <a:pt x="406386" y="1729882"/>
                </a:lnTo>
                <a:lnTo>
                  <a:pt x="354075" y="1716023"/>
                </a:lnTo>
                <a:lnTo>
                  <a:pt x="329251" y="1678430"/>
                </a:lnTo>
                <a:lnTo>
                  <a:pt x="319785" y="1646808"/>
                </a:lnTo>
                <a:lnTo>
                  <a:pt x="317057" y="1639010"/>
                </a:lnTo>
                <a:lnTo>
                  <a:pt x="314150" y="1630521"/>
                </a:lnTo>
                <a:lnTo>
                  <a:pt x="311838" y="1623698"/>
                </a:lnTo>
                <a:lnTo>
                  <a:pt x="310895" y="1620901"/>
                </a:lnTo>
                <a:lnTo>
                  <a:pt x="314761" y="1562287"/>
                </a:lnTo>
                <a:lnTo>
                  <a:pt x="316219" y="1532234"/>
                </a:lnTo>
                <a:lnTo>
                  <a:pt x="336930" y="1457070"/>
                </a:lnTo>
                <a:lnTo>
                  <a:pt x="361398" y="1424709"/>
                </a:lnTo>
                <a:lnTo>
                  <a:pt x="371855" y="1414017"/>
                </a:lnTo>
                <a:lnTo>
                  <a:pt x="384766" y="1395255"/>
                </a:lnTo>
                <a:lnTo>
                  <a:pt x="397510" y="1374886"/>
                </a:lnTo>
                <a:lnTo>
                  <a:pt x="412539" y="1356778"/>
                </a:lnTo>
                <a:lnTo>
                  <a:pt x="479787" y="1329890"/>
                </a:lnTo>
                <a:lnTo>
                  <a:pt x="527423" y="1316477"/>
                </a:lnTo>
                <a:lnTo>
                  <a:pt x="575229" y="1304198"/>
                </a:lnTo>
                <a:lnTo>
                  <a:pt x="623222" y="1292684"/>
                </a:lnTo>
                <a:lnTo>
                  <a:pt x="671417" y="1281571"/>
                </a:lnTo>
                <a:lnTo>
                  <a:pt x="719830" y="1270491"/>
                </a:lnTo>
                <a:lnTo>
                  <a:pt x="768476" y="1259077"/>
                </a:lnTo>
                <a:lnTo>
                  <a:pt x="786352" y="1240811"/>
                </a:lnTo>
                <a:lnTo>
                  <a:pt x="786320" y="1241536"/>
                </a:lnTo>
                <a:lnTo>
                  <a:pt x="788193" y="1244522"/>
                </a:lnTo>
                <a:lnTo>
                  <a:pt x="811783" y="1233042"/>
                </a:lnTo>
                <a:lnTo>
                  <a:pt x="823085" y="1225087"/>
                </a:lnTo>
                <a:lnTo>
                  <a:pt x="833612" y="1216072"/>
                </a:lnTo>
                <a:lnTo>
                  <a:pt x="844020" y="1206843"/>
                </a:lnTo>
                <a:lnTo>
                  <a:pt x="854963" y="1198245"/>
                </a:lnTo>
                <a:lnTo>
                  <a:pt x="873817" y="1172388"/>
                </a:lnTo>
                <a:lnTo>
                  <a:pt x="885301" y="1157128"/>
                </a:lnTo>
                <a:lnTo>
                  <a:pt x="894665" y="1138773"/>
                </a:lnTo>
                <a:lnTo>
                  <a:pt x="907160" y="1103629"/>
                </a:lnTo>
                <a:lnTo>
                  <a:pt x="909522" y="1095811"/>
                </a:lnTo>
                <a:lnTo>
                  <a:pt x="912240" y="1087278"/>
                </a:lnTo>
                <a:lnTo>
                  <a:pt x="914483" y="1080412"/>
                </a:lnTo>
                <a:lnTo>
                  <a:pt x="915415" y="1077594"/>
                </a:lnTo>
                <a:lnTo>
                  <a:pt x="913895" y="1029563"/>
                </a:lnTo>
                <a:lnTo>
                  <a:pt x="911828" y="985662"/>
                </a:lnTo>
                <a:lnTo>
                  <a:pt x="902950" y="944739"/>
                </a:lnTo>
                <a:lnTo>
                  <a:pt x="880998" y="905637"/>
                </a:lnTo>
                <a:lnTo>
                  <a:pt x="847582" y="874601"/>
                </a:lnTo>
                <a:lnTo>
                  <a:pt x="811783" y="853566"/>
                </a:lnTo>
                <a:lnTo>
                  <a:pt x="765867" y="838297"/>
                </a:lnTo>
                <a:lnTo>
                  <a:pt x="760221" y="836422"/>
                </a:lnTo>
                <a:lnTo>
                  <a:pt x="721695" y="846155"/>
                </a:lnTo>
                <a:lnTo>
                  <a:pt x="682609" y="853328"/>
                </a:lnTo>
                <a:lnTo>
                  <a:pt x="643403" y="860621"/>
                </a:lnTo>
                <a:lnTo>
                  <a:pt x="604519" y="870712"/>
                </a:lnTo>
                <a:lnTo>
                  <a:pt x="562255" y="895839"/>
                </a:lnTo>
                <a:lnTo>
                  <a:pt x="517569" y="916613"/>
                </a:lnTo>
                <a:lnTo>
                  <a:pt x="470995" y="933577"/>
                </a:lnTo>
                <a:lnTo>
                  <a:pt x="423066" y="947274"/>
                </a:lnTo>
                <a:lnTo>
                  <a:pt x="374314" y="958251"/>
                </a:lnTo>
                <a:lnTo>
                  <a:pt x="325274" y="967050"/>
                </a:lnTo>
                <a:lnTo>
                  <a:pt x="276478" y="974216"/>
                </a:lnTo>
                <a:lnTo>
                  <a:pt x="222065" y="971016"/>
                </a:lnTo>
                <a:lnTo>
                  <a:pt x="175777" y="967358"/>
                </a:lnTo>
                <a:lnTo>
                  <a:pt x="133366" y="961872"/>
                </a:lnTo>
                <a:lnTo>
                  <a:pt x="90583" y="953185"/>
                </a:lnTo>
                <a:lnTo>
                  <a:pt x="43179" y="939926"/>
                </a:lnTo>
                <a:lnTo>
                  <a:pt x="23494" y="903652"/>
                </a:lnTo>
                <a:lnTo>
                  <a:pt x="13533" y="886795"/>
                </a:lnTo>
                <a:lnTo>
                  <a:pt x="0" y="870712"/>
                </a:lnTo>
                <a:lnTo>
                  <a:pt x="2014" y="823116"/>
                </a:lnTo>
                <a:lnTo>
                  <a:pt x="3730" y="775604"/>
                </a:lnTo>
                <a:lnTo>
                  <a:pt x="5804" y="728212"/>
                </a:lnTo>
                <a:lnTo>
                  <a:pt x="8889" y="680974"/>
                </a:lnTo>
                <a:lnTo>
                  <a:pt x="20356" y="633258"/>
                </a:lnTo>
                <a:lnTo>
                  <a:pt x="44064" y="596387"/>
                </a:lnTo>
                <a:lnTo>
                  <a:pt x="77311" y="568801"/>
                </a:lnTo>
                <a:lnTo>
                  <a:pt x="117395" y="548941"/>
                </a:lnTo>
                <a:lnTo>
                  <a:pt x="161613" y="535247"/>
                </a:lnTo>
                <a:lnTo>
                  <a:pt x="207263" y="526161"/>
                </a:lnTo>
                <a:lnTo>
                  <a:pt x="253752" y="531285"/>
                </a:lnTo>
                <a:lnTo>
                  <a:pt x="300279" y="533710"/>
                </a:lnTo>
                <a:lnTo>
                  <a:pt x="346694" y="533066"/>
                </a:lnTo>
                <a:lnTo>
                  <a:pt x="392843" y="528983"/>
                </a:lnTo>
                <a:lnTo>
                  <a:pt x="438577" y="521089"/>
                </a:lnTo>
                <a:lnTo>
                  <a:pt x="483742" y="509015"/>
                </a:lnTo>
                <a:lnTo>
                  <a:pt x="489457" y="503300"/>
                </a:lnTo>
                <a:lnTo>
                  <a:pt x="496442" y="498220"/>
                </a:lnTo>
                <a:lnTo>
                  <a:pt x="500888" y="491236"/>
                </a:lnTo>
                <a:lnTo>
                  <a:pt x="503348" y="485034"/>
                </a:lnTo>
                <a:lnTo>
                  <a:pt x="504856" y="478297"/>
                </a:lnTo>
                <a:lnTo>
                  <a:pt x="506602" y="471679"/>
                </a:lnTo>
                <a:lnTo>
                  <a:pt x="509777" y="465836"/>
                </a:lnTo>
                <a:lnTo>
                  <a:pt x="515274" y="460478"/>
                </a:lnTo>
                <a:lnTo>
                  <a:pt x="521842" y="456311"/>
                </a:lnTo>
                <a:lnTo>
                  <a:pt x="528887" y="452620"/>
                </a:lnTo>
                <a:lnTo>
                  <a:pt x="535813" y="448690"/>
                </a:lnTo>
                <a:lnTo>
                  <a:pt x="543369" y="423945"/>
                </a:lnTo>
                <a:lnTo>
                  <a:pt x="544448" y="423608"/>
                </a:lnTo>
                <a:lnTo>
                  <a:pt x="549814" y="422794"/>
                </a:lnTo>
                <a:lnTo>
                  <a:pt x="570229" y="396620"/>
                </a:lnTo>
                <a:lnTo>
                  <a:pt x="581749" y="374157"/>
                </a:lnTo>
                <a:lnTo>
                  <a:pt x="578564" y="370744"/>
                </a:lnTo>
                <a:lnTo>
                  <a:pt x="579784" y="369474"/>
                </a:lnTo>
                <a:lnTo>
                  <a:pt x="604519" y="353440"/>
                </a:lnTo>
                <a:lnTo>
                  <a:pt x="623976" y="329126"/>
                </a:lnTo>
                <a:lnTo>
                  <a:pt x="646255" y="310372"/>
                </a:lnTo>
                <a:lnTo>
                  <a:pt x="671510" y="295880"/>
                </a:lnTo>
                <a:lnTo>
                  <a:pt x="699896" y="284352"/>
                </a:lnTo>
                <a:lnTo>
                  <a:pt x="703736" y="277616"/>
                </a:lnTo>
                <a:lnTo>
                  <a:pt x="758963" y="241222"/>
                </a:lnTo>
                <a:lnTo>
                  <a:pt x="810863" y="229028"/>
                </a:lnTo>
                <a:lnTo>
                  <a:pt x="863381" y="221001"/>
                </a:lnTo>
                <a:lnTo>
                  <a:pt x="907160" y="215773"/>
                </a:lnTo>
                <a:lnTo>
                  <a:pt x="971940" y="206882"/>
                </a:lnTo>
                <a:lnTo>
                  <a:pt x="1045733" y="210851"/>
                </a:lnTo>
                <a:lnTo>
                  <a:pt x="1106310" y="219344"/>
                </a:lnTo>
                <a:lnTo>
                  <a:pt x="1131442" y="224027"/>
                </a:lnTo>
                <a:lnTo>
                  <a:pt x="1163903" y="234971"/>
                </a:lnTo>
                <a:lnTo>
                  <a:pt x="1196339" y="245856"/>
                </a:lnTo>
                <a:lnTo>
                  <a:pt x="1228776" y="256621"/>
                </a:lnTo>
                <a:lnTo>
                  <a:pt x="1261237" y="267207"/>
                </a:lnTo>
                <a:lnTo>
                  <a:pt x="1267805" y="269490"/>
                </a:lnTo>
                <a:lnTo>
                  <a:pt x="1274254" y="271652"/>
                </a:lnTo>
                <a:lnTo>
                  <a:pt x="1280703" y="273815"/>
                </a:lnTo>
                <a:lnTo>
                  <a:pt x="1287271" y="276098"/>
                </a:lnTo>
                <a:lnTo>
                  <a:pt x="1327685" y="300168"/>
                </a:lnTo>
                <a:lnTo>
                  <a:pt x="1336103" y="306101"/>
                </a:lnTo>
                <a:lnTo>
                  <a:pt x="1382014" y="319277"/>
                </a:lnTo>
                <a:lnTo>
                  <a:pt x="1421939" y="342026"/>
                </a:lnTo>
                <a:lnTo>
                  <a:pt x="1440503" y="356657"/>
                </a:lnTo>
                <a:lnTo>
                  <a:pt x="1459484" y="370586"/>
                </a:lnTo>
                <a:lnTo>
                  <a:pt x="1485499" y="387830"/>
                </a:lnTo>
                <a:lnTo>
                  <a:pt x="1511299" y="405193"/>
                </a:lnTo>
                <a:lnTo>
                  <a:pt x="1537100" y="422556"/>
                </a:lnTo>
                <a:lnTo>
                  <a:pt x="1563115" y="439800"/>
                </a:lnTo>
                <a:lnTo>
                  <a:pt x="1576431" y="447927"/>
                </a:lnTo>
                <a:lnTo>
                  <a:pt x="1590103" y="455755"/>
                </a:lnTo>
                <a:lnTo>
                  <a:pt x="1603299" y="464179"/>
                </a:lnTo>
                <a:lnTo>
                  <a:pt x="1615186" y="474090"/>
                </a:lnTo>
                <a:lnTo>
                  <a:pt x="1628118" y="487048"/>
                </a:lnTo>
                <a:lnTo>
                  <a:pt x="1641014" y="500125"/>
                </a:lnTo>
                <a:lnTo>
                  <a:pt x="1653887" y="513203"/>
                </a:lnTo>
                <a:lnTo>
                  <a:pt x="1666747" y="526161"/>
                </a:lnTo>
                <a:lnTo>
                  <a:pt x="1688466" y="546873"/>
                </a:lnTo>
                <a:lnTo>
                  <a:pt x="1695454" y="550769"/>
                </a:lnTo>
                <a:lnTo>
                  <a:pt x="1693693" y="545025"/>
                </a:lnTo>
                <a:lnTo>
                  <a:pt x="1689166" y="536820"/>
                </a:lnTo>
                <a:lnTo>
                  <a:pt x="1687856" y="533331"/>
                </a:lnTo>
                <a:lnTo>
                  <a:pt x="1695746" y="541736"/>
                </a:lnTo>
                <a:lnTo>
                  <a:pt x="1718817" y="569213"/>
                </a:lnTo>
                <a:lnTo>
                  <a:pt x="1739886" y="595566"/>
                </a:lnTo>
                <a:lnTo>
                  <a:pt x="1760680" y="621918"/>
                </a:lnTo>
                <a:lnTo>
                  <a:pt x="1782165" y="647795"/>
                </a:lnTo>
                <a:lnTo>
                  <a:pt x="1805304" y="672718"/>
                </a:lnTo>
                <a:lnTo>
                  <a:pt x="1812002" y="695043"/>
                </a:lnTo>
                <a:lnTo>
                  <a:pt x="1814115" y="698912"/>
                </a:lnTo>
                <a:lnTo>
                  <a:pt x="1820396" y="702544"/>
                </a:lnTo>
                <a:lnTo>
                  <a:pt x="1839594" y="724153"/>
                </a:lnTo>
                <a:lnTo>
                  <a:pt x="1846401" y="734462"/>
                </a:lnTo>
                <a:lnTo>
                  <a:pt x="1862042" y="758142"/>
                </a:lnTo>
                <a:lnTo>
                  <a:pt x="1879349" y="784322"/>
                </a:lnTo>
                <a:lnTo>
                  <a:pt x="1891157" y="802131"/>
                </a:lnTo>
                <a:lnTo>
                  <a:pt x="1897417" y="814187"/>
                </a:lnTo>
                <a:lnTo>
                  <a:pt x="1901713" y="827135"/>
                </a:lnTo>
                <a:lnTo>
                  <a:pt x="1905176" y="840440"/>
                </a:lnTo>
                <a:lnTo>
                  <a:pt x="1908937" y="853566"/>
                </a:lnTo>
                <a:lnTo>
                  <a:pt x="1911566" y="861385"/>
                </a:lnTo>
                <a:lnTo>
                  <a:pt x="1914255" y="869918"/>
                </a:lnTo>
                <a:lnTo>
                  <a:pt x="1916348" y="876784"/>
                </a:lnTo>
                <a:lnTo>
                  <a:pt x="1917191" y="879601"/>
                </a:lnTo>
                <a:lnTo>
                  <a:pt x="1915723" y="918257"/>
                </a:lnTo>
                <a:lnTo>
                  <a:pt x="1914493" y="957008"/>
                </a:lnTo>
                <a:lnTo>
                  <a:pt x="1912548" y="995759"/>
                </a:lnTo>
                <a:lnTo>
                  <a:pt x="1908937" y="1034414"/>
                </a:lnTo>
                <a:lnTo>
                  <a:pt x="1892665" y="1090136"/>
                </a:lnTo>
                <a:lnTo>
                  <a:pt x="1882058" y="1118532"/>
                </a:lnTo>
                <a:lnTo>
                  <a:pt x="1874012" y="1146809"/>
                </a:lnTo>
                <a:lnTo>
                  <a:pt x="1866727" y="1188676"/>
                </a:lnTo>
                <a:lnTo>
                  <a:pt x="1858121" y="1228852"/>
                </a:lnTo>
                <a:lnTo>
                  <a:pt x="1842347" y="1264646"/>
                </a:lnTo>
                <a:lnTo>
                  <a:pt x="1813560" y="1293367"/>
                </a:lnTo>
                <a:lnTo>
                  <a:pt x="1800611" y="1313687"/>
                </a:lnTo>
                <a:lnTo>
                  <a:pt x="1771143" y="1342659"/>
                </a:lnTo>
                <a:lnTo>
                  <a:pt x="1729537" y="1358782"/>
                </a:lnTo>
                <a:lnTo>
                  <a:pt x="1692783" y="1370838"/>
                </a:lnTo>
                <a:lnTo>
                  <a:pt x="1675538" y="1369190"/>
                </a:lnTo>
                <a:lnTo>
                  <a:pt x="1658175" y="1367662"/>
                </a:lnTo>
                <a:lnTo>
                  <a:pt x="1607956" y="1358197"/>
                </a:lnTo>
                <a:lnTo>
                  <a:pt x="1572006" y="1344802"/>
                </a:lnTo>
                <a:lnTo>
                  <a:pt x="1564386" y="1331388"/>
                </a:lnTo>
                <a:lnTo>
                  <a:pt x="1560218" y="1324889"/>
                </a:lnTo>
                <a:lnTo>
                  <a:pt x="1554861" y="1319402"/>
                </a:lnTo>
                <a:lnTo>
                  <a:pt x="1548739" y="1316495"/>
                </a:lnTo>
                <a:lnTo>
                  <a:pt x="1541605" y="1315196"/>
                </a:lnTo>
                <a:lnTo>
                  <a:pt x="1534590" y="1313777"/>
                </a:lnTo>
                <a:lnTo>
                  <a:pt x="1528825" y="1310513"/>
                </a:lnTo>
                <a:lnTo>
                  <a:pt x="1525561" y="1304748"/>
                </a:lnTo>
                <a:lnTo>
                  <a:pt x="1524142" y="1297733"/>
                </a:lnTo>
                <a:lnTo>
                  <a:pt x="1522843" y="1290599"/>
                </a:lnTo>
                <a:lnTo>
                  <a:pt x="1519936" y="1284477"/>
                </a:lnTo>
                <a:lnTo>
                  <a:pt x="1514447" y="1279120"/>
                </a:lnTo>
                <a:lnTo>
                  <a:pt x="1507934" y="1274952"/>
                </a:lnTo>
                <a:lnTo>
                  <a:pt x="1501040" y="1271262"/>
                </a:lnTo>
                <a:lnTo>
                  <a:pt x="1494409" y="1267333"/>
                </a:lnTo>
                <a:lnTo>
                  <a:pt x="1486987" y="1230235"/>
                </a:lnTo>
                <a:lnTo>
                  <a:pt x="1478375" y="1193815"/>
                </a:lnTo>
                <a:lnTo>
                  <a:pt x="1469048" y="1157515"/>
                </a:lnTo>
                <a:lnTo>
                  <a:pt x="1459484" y="1120775"/>
                </a:lnTo>
                <a:lnTo>
                  <a:pt x="1452687" y="1067182"/>
                </a:lnTo>
                <a:lnTo>
                  <a:pt x="1445107" y="1008379"/>
                </a:lnTo>
                <a:lnTo>
                  <a:pt x="1439838" y="956272"/>
                </a:lnTo>
                <a:lnTo>
                  <a:pt x="1437328" y="925901"/>
                </a:lnTo>
                <a:lnTo>
                  <a:pt x="1433448" y="879601"/>
                </a:lnTo>
                <a:lnTo>
                  <a:pt x="1435602" y="830506"/>
                </a:lnTo>
                <a:lnTo>
                  <a:pt x="1438069" y="781758"/>
                </a:lnTo>
                <a:lnTo>
                  <a:pt x="1441210" y="733340"/>
                </a:lnTo>
                <a:lnTo>
                  <a:pt x="1445385" y="685232"/>
                </a:lnTo>
                <a:lnTo>
                  <a:pt x="1450957" y="637416"/>
                </a:lnTo>
                <a:lnTo>
                  <a:pt x="1458284" y="589872"/>
                </a:lnTo>
                <a:lnTo>
                  <a:pt x="1467728" y="542583"/>
                </a:lnTo>
                <a:lnTo>
                  <a:pt x="1479649" y="495528"/>
                </a:lnTo>
                <a:lnTo>
                  <a:pt x="1494409" y="448690"/>
                </a:lnTo>
                <a:lnTo>
                  <a:pt x="1493759" y="408612"/>
                </a:lnTo>
                <a:lnTo>
                  <a:pt x="1493853" y="365060"/>
                </a:lnTo>
                <a:lnTo>
                  <a:pt x="1493308" y="319400"/>
                </a:lnTo>
                <a:lnTo>
                  <a:pt x="1490740" y="272993"/>
                </a:lnTo>
                <a:lnTo>
                  <a:pt x="1484766" y="227203"/>
                </a:lnTo>
                <a:lnTo>
                  <a:pt x="1474004" y="183392"/>
                </a:lnTo>
                <a:lnTo>
                  <a:pt x="1457070" y="142924"/>
                </a:lnTo>
                <a:lnTo>
                  <a:pt x="1432583" y="107163"/>
                </a:lnTo>
                <a:lnTo>
                  <a:pt x="1399159" y="77469"/>
                </a:lnTo>
                <a:lnTo>
                  <a:pt x="1365666" y="44291"/>
                </a:lnTo>
                <a:lnTo>
                  <a:pt x="1322197" y="22542"/>
                </a:lnTo>
                <a:lnTo>
                  <a:pt x="1273964" y="8889"/>
                </a:lnTo>
                <a:lnTo>
                  <a:pt x="1226185" y="0"/>
                </a:lnTo>
                <a:lnTo>
                  <a:pt x="1183421" y="2589"/>
                </a:lnTo>
                <a:lnTo>
                  <a:pt x="1142777" y="5000"/>
                </a:lnTo>
                <a:lnTo>
                  <a:pt x="1102848" y="9197"/>
                </a:lnTo>
                <a:lnTo>
                  <a:pt x="1062227" y="17144"/>
                </a:lnTo>
                <a:lnTo>
                  <a:pt x="1012713" y="41354"/>
                </a:lnTo>
                <a:lnTo>
                  <a:pt x="980612" y="67071"/>
                </a:lnTo>
                <a:lnTo>
                  <a:pt x="976772" y="73818"/>
                </a:lnTo>
                <a:lnTo>
                  <a:pt x="972575" y="80327"/>
                </a:lnTo>
                <a:lnTo>
                  <a:pt x="967485" y="86360"/>
                </a:lnTo>
                <a:lnTo>
                  <a:pt x="961185" y="91182"/>
                </a:lnTo>
                <a:lnTo>
                  <a:pt x="954230" y="94932"/>
                </a:lnTo>
                <a:lnTo>
                  <a:pt x="947394" y="98682"/>
                </a:lnTo>
                <a:lnTo>
                  <a:pt x="941451" y="103504"/>
                </a:lnTo>
                <a:lnTo>
                  <a:pt x="931806" y="115853"/>
                </a:lnTo>
                <a:lnTo>
                  <a:pt x="923353" y="128952"/>
                </a:lnTo>
                <a:lnTo>
                  <a:pt x="915376" y="142313"/>
                </a:lnTo>
                <a:lnTo>
                  <a:pt x="907160" y="155448"/>
                </a:lnTo>
                <a:lnTo>
                  <a:pt x="891718" y="188279"/>
                </a:lnTo>
                <a:lnTo>
                  <a:pt x="877442" y="232838"/>
                </a:lnTo>
                <a:lnTo>
                  <a:pt x="864977" y="279659"/>
                </a:lnTo>
                <a:lnTo>
                  <a:pt x="854963" y="319277"/>
                </a:lnTo>
                <a:lnTo>
                  <a:pt x="856799" y="360162"/>
                </a:lnTo>
                <a:lnTo>
                  <a:pt x="858218" y="401081"/>
                </a:lnTo>
                <a:lnTo>
                  <a:pt x="860232" y="442025"/>
                </a:lnTo>
                <a:lnTo>
                  <a:pt x="863853" y="482980"/>
                </a:lnTo>
                <a:lnTo>
                  <a:pt x="877943" y="532153"/>
                </a:lnTo>
                <a:lnTo>
                  <a:pt x="887518" y="538101"/>
                </a:lnTo>
                <a:lnTo>
                  <a:pt x="899763" y="551260"/>
                </a:lnTo>
                <a:lnTo>
                  <a:pt x="915415" y="586359"/>
                </a:lnTo>
                <a:lnTo>
                  <a:pt x="921765" y="603375"/>
                </a:lnTo>
                <a:lnTo>
                  <a:pt x="929068" y="618664"/>
                </a:lnTo>
                <a:lnTo>
                  <a:pt x="938276" y="632882"/>
                </a:lnTo>
                <a:lnTo>
                  <a:pt x="950340" y="646684"/>
                </a:lnTo>
              </a:path>
            </a:pathLst>
          </a:custGeom>
          <a:ln w="139700">
            <a:solidFill>
              <a:srgbClr val="000000"/>
            </a:solidFill>
          </a:ln>
        </p:spPr>
        <p:txBody>
          <a:bodyPr wrap="square" lIns="0" tIns="0" rIns="0" bIns="0" rtlCol="0"/>
          <a:lstStyle/>
          <a:p>
            <a:endParaRPr/>
          </a:p>
        </p:txBody>
      </p:sp>
      <p:grpSp>
        <p:nvGrpSpPr>
          <p:cNvPr id="9" name="object 9"/>
          <p:cNvGrpSpPr/>
          <p:nvPr/>
        </p:nvGrpSpPr>
        <p:grpSpPr>
          <a:xfrm>
            <a:off x="2401316" y="2056510"/>
            <a:ext cx="2254250" cy="1642110"/>
            <a:chOff x="2401316" y="2056510"/>
            <a:chExt cx="2254250" cy="1642110"/>
          </a:xfrm>
        </p:grpSpPr>
        <p:sp>
          <p:nvSpPr>
            <p:cNvPr id="10" name="object 10"/>
            <p:cNvSpPr/>
            <p:nvPr/>
          </p:nvSpPr>
          <p:spPr>
            <a:xfrm>
              <a:off x="2401316" y="3567556"/>
              <a:ext cx="343535" cy="131445"/>
            </a:xfrm>
            <a:custGeom>
              <a:avLst/>
              <a:gdLst/>
              <a:ahLst/>
              <a:cxnLst/>
              <a:rect l="l" t="t" r="r" b="b"/>
              <a:pathLst>
                <a:path w="343535" h="131445">
                  <a:moveTo>
                    <a:pt x="269033" y="30177"/>
                  </a:moveTo>
                  <a:lnTo>
                    <a:pt x="0" y="119125"/>
                  </a:lnTo>
                  <a:lnTo>
                    <a:pt x="4063" y="131063"/>
                  </a:lnTo>
                  <a:lnTo>
                    <a:pt x="273007" y="42226"/>
                  </a:lnTo>
                  <a:lnTo>
                    <a:pt x="269033" y="30177"/>
                  </a:lnTo>
                  <a:close/>
                </a:path>
                <a:path w="343535" h="131445">
                  <a:moveTo>
                    <a:pt x="329477" y="26162"/>
                  </a:moveTo>
                  <a:lnTo>
                    <a:pt x="281177" y="26162"/>
                  </a:lnTo>
                  <a:lnTo>
                    <a:pt x="285114" y="38226"/>
                  </a:lnTo>
                  <a:lnTo>
                    <a:pt x="273007" y="42226"/>
                  </a:lnTo>
                  <a:lnTo>
                    <a:pt x="282956" y="72389"/>
                  </a:lnTo>
                  <a:lnTo>
                    <a:pt x="329477" y="26162"/>
                  </a:lnTo>
                  <a:close/>
                </a:path>
                <a:path w="343535" h="131445">
                  <a:moveTo>
                    <a:pt x="281177" y="26162"/>
                  </a:moveTo>
                  <a:lnTo>
                    <a:pt x="269033" y="30177"/>
                  </a:lnTo>
                  <a:lnTo>
                    <a:pt x="273007" y="42226"/>
                  </a:lnTo>
                  <a:lnTo>
                    <a:pt x="285114" y="38226"/>
                  </a:lnTo>
                  <a:lnTo>
                    <a:pt x="281177" y="26162"/>
                  </a:lnTo>
                  <a:close/>
                </a:path>
                <a:path w="343535" h="131445">
                  <a:moveTo>
                    <a:pt x="259079" y="0"/>
                  </a:moveTo>
                  <a:lnTo>
                    <a:pt x="269033" y="30177"/>
                  </a:lnTo>
                  <a:lnTo>
                    <a:pt x="281177" y="26162"/>
                  </a:lnTo>
                  <a:lnTo>
                    <a:pt x="329477" y="26162"/>
                  </a:lnTo>
                  <a:lnTo>
                    <a:pt x="343407" y="12318"/>
                  </a:lnTo>
                  <a:lnTo>
                    <a:pt x="259079" y="0"/>
                  </a:lnTo>
                  <a:close/>
                </a:path>
              </a:pathLst>
            </a:custGeom>
            <a:solidFill>
              <a:srgbClr val="000000"/>
            </a:solidFill>
          </p:spPr>
          <p:txBody>
            <a:bodyPr wrap="square" lIns="0" tIns="0" rIns="0" bIns="0" rtlCol="0"/>
            <a:lstStyle/>
            <a:p>
              <a:endParaRPr/>
            </a:p>
          </p:txBody>
        </p:sp>
        <p:sp>
          <p:nvSpPr>
            <p:cNvPr id="11" name="object 11"/>
            <p:cNvSpPr/>
            <p:nvPr/>
          </p:nvSpPr>
          <p:spPr>
            <a:xfrm>
              <a:off x="4378070" y="2056510"/>
              <a:ext cx="277495" cy="652145"/>
            </a:xfrm>
            <a:custGeom>
              <a:avLst/>
              <a:gdLst/>
              <a:ahLst/>
              <a:cxnLst/>
              <a:rect l="l" t="t" r="r" b="b"/>
              <a:pathLst>
                <a:path w="277495" h="652144">
                  <a:moveTo>
                    <a:pt x="0" y="566674"/>
                  </a:moveTo>
                  <a:lnTo>
                    <a:pt x="6476" y="651637"/>
                  </a:lnTo>
                  <a:lnTo>
                    <a:pt x="70612" y="595502"/>
                  </a:lnTo>
                  <a:lnTo>
                    <a:pt x="69989" y="595249"/>
                  </a:lnTo>
                  <a:lnTo>
                    <a:pt x="36321" y="595249"/>
                  </a:lnTo>
                  <a:lnTo>
                    <a:pt x="24637" y="590423"/>
                  </a:lnTo>
                  <a:lnTo>
                    <a:pt x="29430" y="578689"/>
                  </a:lnTo>
                  <a:lnTo>
                    <a:pt x="0" y="566674"/>
                  </a:lnTo>
                  <a:close/>
                </a:path>
                <a:path w="277495" h="652144">
                  <a:moveTo>
                    <a:pt x="29430" y="578689"/>
                  </a:moveTo>
                  <a:lnTo>
                    <a:pt x="24637" y="590423"/>
                  </a:lnTo>
                  <a:lnTo>
                    <a:pt x="36321" y="595249"/>
                  </a:lnTo>
                  <a:lnTo>
                    <a:pt x="41134" y="583468"/>
                  </a:lnTo>
                  <a:lnTo>
                    <a:pt x="29430" y="578689"/>
                  </a:lnTo>
                  <a:close/>
                </a:path>
                <a:path w="277495" h="652144">
                  <a:moveTo>
                    <a:pt x="41134" y="583468"/>
                  </a:moveTo>
                  <a:lnTo>
                    <a:pt x="36321" y="595249"/>
                  </a:lnTo>
                  <a:lnTo>
                    <a:pt x="69989" y="595249"/>
                  </a:lnTo>
                  <a:lnTo>
                    <a:pt x="41134" y="583468"/>
                  </a:lnTo>
                  <a:close/>
                </a:path>
                <a:path w="277495" h="652144">
                  <a:moveTo>
                    <a:pt x="265811" y="0"/>
                  </a:moveTo>
                  <a:lnTo>
                    <a:pt x="29430" y="578689"/>
                  </a:lnTo>
                  <a:lnTo>
                    <a:pt x="41134" y="583468"/>
                  </a:lnTo>
                  <a:lnTo>
                    <a:pt x="277494" y="4825"/>
                  </a:lnTo>
                  <a:lnTo>
                    <a:pt x="265811"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4576064" y="3724402"/>
            <a:ext cx="1318895" cy="1002665"/>
          </a:xfrm>
          <a:prstGeom prst="rect">
            <a:avLst/>
          </a:prstGeom>
        </p:spPr>
        <p:txBody>
          <a:bodyPr vert="horz" wrap="square" lIns="0" tIns="13335" rIns="0" bIns="0" rtlCol="0">
            <a:spAutoFit/>
          </a:bodyPr>
          <a:lstStyle/>
          <a:p>
            <a:pPr marL="12700" marR="5080">
              <a:lnSpc>
                <a:spcPct val="100000"/>
              </a:lnSpc>
              <a:spcBef>
                <a:spcPts val="105"/>
              </a:spcBef>
            </a:pPr>
            <a:r>
              <a:rPr sz="1600" spc="90" dirty="0">
                <a:latin typeface="Arial"/>
                <a:cs typeface="Arial"/>
              </a:rPr>
              <a:t>Amino</a:t>
            </a:r>
            <a:r>
              <a:rPr sz="1600" spc="5" dirty="0">
                <a:latin typeface="Arial"/>
                <a:cs typeface="Arial"/>
              </a:rPr>
              <a:t> </a:t>
            </a:r>
            <a:r>
              <a:rPr sz="1600" spc="135" dirty="0">
                <a:latin typeface="Arial"/>
                <a:cs typeface="Arial"/>
              </a:rPr>
              <a:t>acid </a:t>
            </a:r>
            <a:r>
              <a:rPr sz="1600" dirty="0">
                <a:latin typeface="Arial"/>
                <a:cs typeface="Arial"/>
              </a:rPr>
              <a:t>missing</a:t>
            </a:r>
            <a:r>
              <a:rPr sz="1600" spc="-45" dirty="0">
                <a:latin typeface="Arial"/>
                <a:cs typeface="Arial"/>
              </a:rPr>
              <a:t> </a:t>
            </a:r>
            <a:r>
              <a:rPr sz="1600" spc="-25" dirty="0">
                <a:latin typeface="Arial"/>
                <a:cs typeface="Arial"/>
              </a:rPr>
              <a:t>in </a:t>
            </a:r>
            <a:r>
              <a:rPr sz="1600" spc="75" dirty="0">
                <a:latin typeface="Arial"/>
                <a:cs typeface="Arial"/>
              </a:rPr>
              <a:t>non-</a:t>
            </a:r>
            <a:r>
              <a:rPr sz="1600" spc="-10" dirty="0">
                <a:latin typeface="Arial"/>
                <a:cs typeface="Arial"/>
              </a:rPr>
              <a:t>essential </a:t>
            </a:r>
            <a:r>
              <a:rPr sz="1600" spc="110" dirty="0">
                <a:latin typeface="Arial"/>
                <a:cs typeface="Arial"/>
              </a:rPr>
              <a:t>loop</a:t>
            </a:r>
            <a:endParaRPr sz="1600">
              <a:latin typeface="Arial"/>
              <a:cs typeface="Arial"/>
            </a:endParaRPr>
          </a:p>
        </p:txBody>
      </p:sp>
      <p:grpSp>
        <p:nvGrpSpPr>
          <p:cNvPr id="13" name="object 13"/>
          <p:cNvGrpSpPr/>
          <p:nvPr/>
        </p:nvGrpSpPr>
        <p:grpSpPr>
          <a:xfrm>
            <a:off x="5324347" y="2172335"/>
            <a:ext cx="2299970" cy="1520190"/>
            <a:chOff x="5324347" y="2172335"/>
            <a:chExt cx="2299970" cy="1520190"/>
          </a:xfrm>
        </p:grpSpPr>
        <p:sp>
          <p:nvSpPr>
            <p:cNvPr id="14" name="object 14"/>
            <p:cNvSpPr/>
            <p:nvPr/>
          </p:nvSpPr>
          <p:spPr>
            <a:xfrm>
              <a:off x="5324347" y="3561461"/>
              <a:ext cx="343535" cy="131445"/>
            </a:xfrm>
            <a:custGeom>
              <a:avLst/>
              <a:gdLst/>
              <a:ahLst/>
              <a:cxnLst/>
              <a:rect l="l" t="t" r="r" b="b"/>
              <a:pathLst>
                <a:path w="343535" h="131445">
                  <a:moveTo>
                    <a:pt x="269033" y="30177"/>
                  </a:moveTo>
                  <a:lnTo>
                    <a:pt x="0" y="119125"/>
                  </a:lnTo>
                  <a:lnTo>
                    <a:pt x="4063" y="131063"/>
                  </a:lnTo>
                  <a:lnTo>
                    <a:pt x="273007" y="42226"/>
                  </a:lnTo>
                  <a:lnTo>
                    <a:pt x="269033" y="30177"/>
                  </a:lnTo>
                  <a:close/>
                </a:path>
                <a:path w="343535" h="131445">
                  <a:moveTo>
                    <a:pt x="329477" y="26162"/>
                  </a:moveTo>
                  <a:lnTo>
                    <a:pt x="281177" y="26162"/>
                  </a:lnTo>
                  <a:lnTo>
                    <a:pt x="285114" y="38226"/>
                  </a:lnTo>
                  <a:lnTo>
                    <a:pt x="273007" y="42226"/>
                  </a:lnTo>
                  <a:lnTo>
                    <a:pt x="282955" y="72389"/>
                  </a:lnTo>
                  <a:lnTo>
                    <a:pt x="329477" y="26162"/>
                  </a:lnTo>
                  <a:close/>
                </a:path>
                <a:path w="343535" h="131445">
                  <a:moveTo>
                    <a:pt x="281177" y="26162"/>
                  </a:moveTo>
                  <a:lnTo>
                    <a:pt x="269033" y="30177"/>
                  </a:lnTo>
                  <a:lnTo>
                    <a:pt x="273007" y="42226"/>
                  </a:lnTo>
                  <a:lnTo>
                    <a:pt x="285114" y="38226"/>
                  </a:lnTo>
                  <a:lnTo>
                    <a:pt x="281177" y="26162"/>
                  </a:lnTo>
                  <a:close/>
                </a:path>
                <a:path w="343535" h="131445">
                  <a:moveTo>
                    <a:pt x="259079" y="0"/>
                  </a:moveTo>
                  <a:lnTo>
                    <a:pt x="269033" y="30177"/>
                  </a:lnTo>
                  <a:lnTo>
                    <a:pt x="281177" y="26162"/>
                  </a:lnTo>
                  <a:lnTo>
                    <a:pt x="329477" y="26162"/>
                  </a:lnTo>
                  <a:lnTo>
                    <a:pt x="343407" y="12318"/>
                  </a:lnTo>
                  <a:lnTo>
                    <a:pt x="259079" y="0"/>
                  </a:lnTo>
                  <a:close/>
                </a:path>
              </a:pathLst>
            </a:custGeom>
            <a:solidFill>
              <a:srgbClr val="000000"/>
            </a:solidFill>
          </p:spPr>
          <p:txBody>
            <a:bodyPr wrap="square" lIns="0" tIns="0" rIns="0" bIns="0" rtlCol="0"/>
            <a:lstStyle/>
            <a:p>
              <a:endParaRPr/>
            </a:p>
          </p:txBody>
        </p:sp>
        <p:sp>
          <p:nvSpPr>
            <p:cNvPr id="15" name="object 15"/>
            <p:cNvSpPr/>
            <p:nvPr/>
          </p:nvSpPr>
          <p:spPr>
            <a:xfrm>
              <a:off x="5631179" y="3299460"/>
              <a:ext cx="113030" cy="344805"/>
            </a:xfrm>
            <a:custGeom>
              <a:avLst/>
              <a:gdLst/>
              <a:ahLst/>
              <a:cxnLst/>
              <a:rect l="l" t="t" r="r" b="b"/>
              <a:pathLst>
                <a:path w="113029" h="344804">
                  <a:moveTo>
                    <a:pt x="112775" y="0"/>
                  </a:moveTo>
                  <a:lnTo>
                    <a:pt x="0" y="344423"/>
                  </a:lnTo>
                </a:path>
              </a:pathLst>
            </a:custGeom>
            <a:ln w="38100">
              <a:solidFill>
                <a:srgbClr val="FF0000"/>
              </a:solidFill>
              <a:prstDash val="dot"/>
            </a:ln>
          </p:spPr>
          <p:txBody>
            <a:bodyPr wrap="square" lIns="0" tIns="0" rIns="0" bIns="0" rtlCol="0"/>
            <a:lstStyle/>
            <a:p>
              <a:endParaRPr/>
            </a:p>
          </p:txBody>
        </p:sp>
        <p:sp>
          <p:nvSpPr>
            <p:cNvPr id="16" name="object 16"/>
            <p:cNvSpPr/>
            <p:nvPr/>
          </p:nvSpPr>
          <p:spPr>
            <a:xfrm>
              <a:off x="7344155" y="2172335"/>
              <a:ext cx="280670" cy="652145"/>
            </a:xfrm>
            <a:custGeom>
              <a:avLst/>
              <a:gdLst/>
              <a:ahLst/>
              <a:cxnLst/>
              <a:rect l="l" t="t" r="r" b="b"/>
              <a:pathLst>
                <a:path w="280670" h="652144">
                  <a:moveTo>
                    <a:pt x="0" y="566674"/>
                  </a:moveTo>
                  <a:lnTo>
                    <a:pt x="6096" y="651637"/>
                  </a:lnTo>
                  <a:lnTo>
                    <a:pt x="70358" y="595756"/>
                  </a:lnTo>
                  <a:lnTo>
                    <a:pt x="69436" y="595376"/>
                  </a:lnTo>
                  <a:lnTo>
                    <a:pt x="36195" y="595376"/>
                  </a:lnTo>
                  <a:lnTo>
                    <a:pt x="24511" y="590550"/>
                  </a:lnTo>
                  <a:lnTo>
                    <a:pt x="29360" y="578810"/>
                  </a:lnTo>
                  <a:lnTo>
                    <a:pt x="0" y="566674"/>
                  </a:lnTo>
                  <a:close/>
                </a:path>
                <a:path w="280670" h="652144">
                  <a:moveTo>
                    <a:pt x="29360" y="578810"/>
                  </a:moveTo>
                  <a:lnTo>
                    <a:pt x="24511" y="590550"/>
                  </a:lnTo>
                  <a:lnTo>
                    <a:pt x="36195" y="595376"/>
                  </a:lnTo>
                  <a:lnTo>
                    <a:pt x="41043" y="583639"/>
                  </a:lnTo>
                  <a:lnTo>
                    <a:pt x="29360" y="578810"/>
                  </a:lnTo>
                  <a:close/>
                </a:path>
                <a:path w="280670" h="652144">
                  <a:moveTo>
                    <a:pt x="41043" y="583639"/>
                  </a:moveTo>
                  <a:lnTo>
                    <a:pt x="36195" y="595376"/>
                  </a:lnTo>
                  <a:lnTo>
                    <a:pt x="69436" y="595376"/>
                  </a:lnTo>
                  <a:lnTo>
                    <a:pt x="41043" y="583639"/>
                  </a:lnTo>
                  <a:close/>
                </a:path>
                <a:path w="280670" h="652144">
                  <a:moveTo>
                    <a:pt x="268477" y="0"/>
                  </a:moveTo>
                  <a:lnTo>
                    <a:pt x="29360" y="578810"/>
                  </a:lnTo>
                  <a:lnTo>
                    <a:pt x="41043" y="583639"/>
                  </a:lnTo>
                  <a:lnTo>
                    <a:pt x="280162" y="4825"/>
                  </a:lnTo>
                  <a:lnTo>
                    <a:pt x="268477" y="0"/>
                  </a:lnTo>
                  <a:close/>
                </a:path>
              </a:pathLst>
            </a:custGeom>
            <a:solidFill>
              <a:srgbClr val="000000"/>
            </a:solidFill>
          </p:spPr>
          <p:txBody>
            <a:bodyPr wrap="square" lIns="0" tIns="0" rIns="0" bIns="0" rtlCol="0"/>
            <a:lstStyle/>
            <a:p>
              <a:endParaRPr/>
            </a:p>
          </p:txBody>
        </p:sp>
      </p:grpSp>
      <p:sp>
        <p:nvSpPr>
          <p:cNvPr id="17" name="object 17"/>
          <p:cNvSpPr txBox="1"/>
          <p:nvPr/>
        </p:nvSpPr>
        <p:spPr>
          <a:xfrm>
            <a:off x="2838704" y="4944236"/>
            <a:ext cx="1186815" cy="757555"/>
          </a:xfrm>
          <a:prstGeom prst="rect">
            <a:avLst/>
          </a:prstGeom>
        </p:spPr>
        <p:txBody>
          <a:bodyPr vert="horz" wrap="square" lIns="0" tIns="12700" rIns="0" bIns="0" rtlCol="0">
            <a:spAutoFit/>
          </a:bodyPr>
          <a:lstStyle/>
          <a:p>
            <a:pPr marL="88900" marR="5080" indent="-76835">
              <a:lnSpc>
                <a:spcPct val="100000"/>
              </a:lnSpc>
              <a:spcBef>
                <a:spcPts val="100"/>
              </a:spcBef>
            </a:pPr>
            <a:r>
              <a:rPr sz="2400" b="1" spc="-10" dirty="0">
                <a:latin typeface="Arial"/>
                <a:cs typeface="Arial"/>
              </a:rPr>
              <a:t>Original Protein</a:t>
            </a:r>
            <a:endParaRPr sz="2400">
              <a:latin typeface="Arial"/>
              <a:cs typeface="Arial"/>
            </a:endParaRPr>
          </a:p>
        </p:txBody>
      </p:sp>
      <p:sp>
        <p:nvSpPr>
          <p:cNvPr id="18" name="object 18"/>
          <p:cNvSpPr txBox="1"/>
          <p:nvPr/>
        </p:nvSpPr>
        <p:spPr>
          <a:xfrm>
            <a:off x="6022340" y="4906136"/>
            <a:ext cx="1264920" cy="757555"/>
          </a:xfrm>
          <a:prstGeom prst="rect">
            <a:avLst/>
          </a:prstGeom>
        </p:spPr>
        <p:txBody>
          <a:bodyPr vert="horz" wrap="square" lIns="0" tIns="12700" rIns="0" bIns="0" rtlCol="0">
            <a:spAutoFit/>
          </a:bodyPr>
          <a:lstStyle/>
          <a:p>
            <a:pPr marL="128270" marR="5080" indent="-116205">
              <a:lnSpc>
                <a:spcPct val="100000"/>
              </a:lnSpc>
              <a:spcBef>
                <a:spcPts val="100"/>
              </a:spcBef>
            </a:pPr>
            <a:r>
              <a:rPr sz="2400" b="1" spc="55" dirty="0">
                <a:latin typeface="Arial"/>
                <a:cs typeface="Arial"/>
              </a:rPr>
              <a:t>Mutated </a:t>
            </a:r>
            <a:r>
              <a:rPr sz="2400" b="1" spc="-10" dirty="0">
                <a:latin typeface="Arial"/>
                <a:cs typeface="Arial"/>
              </a:rPr>
              <a:t>Protein</a:t>
            </a:r>
            <a:endParaRPr sz="2400">
              <a:latin typeface="Arial"/>
              <a:cs typeface="Arial"/>
            </a:endParaRPr>
          </a:p>
        </p:txBody>
      </p:sp>
      <p:sp>
        <p:nvSpPr>
          <p:cNvPr id="19" name="object 19"/>
          <p:cNvSpPr txBox="1">
            <a:spLocks noGrp="1"/>
          </p:cNvSpPr>
          <p:nvPr>
            <p:ph type="title"/>
          </p:nvPr>
        </p:nvSpPr>
        <p:spPr>
          <a:prstGeom prst="rect">
            <a:avLst/>
          </a:prstGeom>
        </p:spPr>
        <p:txBody>
          <a:bodyPr vert="horz" wrap="square" lIns="0" tIns="318465" rIns="0" bIns="0" rtlCol="0">
            <a:spAutoFit/>
          </a:bodyPr>
          <a:lstStyle/>
          <a:p>
            <a:pPr marL="1961514">
              <a:lnSpc>
                <a:spcPct val="100000"/>
              </a:lnSpc>
              <a:spcBef>
                <a:spcPts val="110"/>
              </a:spcBef>
            </a:pPr>
            <a:r>
              <a:rPr sz="2800" dirty="0"/>
              <a:t>In</a:t>
            </a:r>
            <a:r>
              <a:rPr sz="2800" spc="55" dirty="0"/>
              <a:t> </a:t>
            </a:r>
            <a:r>
              <a:rPr sz="2800" dirty="0"/>
              <a:t>Frame</a:t>
            </a:r>
            <a:r>
              <a:rPr sz="2800" spc="75" dirty="0"/>
              <a:t> </a:t>
            </a:r>
            <a:r>
              <a:rPr sz="2800" dirty="0"/>
              <a:t>Deletion</a:t>
            </a:r>
            <a:r>
              <a:rPr sz="2800" spc="25" dirty="0"/>
              <a:t> </a:t>
            </a:r>
            <a:r>
              <a:rPr sz="2800" spc="-10" dirty="0"/>
              <a:t>Mutations</a:t>
            </a:r>
            <a:endParaRPr sz="2800"/>
          </a:p>
        </p:txBody>
      </p:sp>
      <p:sp>
        <p:nvSpPr>
          <p:cNvPr id="20" name="object 20"/>
          <p:cNvSpPr txBox="1"/>
          <p:nvPr/>
        </p:nvSpPr>
        <p:spPr>
          <a:xfrm>
            <a:off x="7167753" y="1628012"/>
            <a:ext cx="1144905" cy="514350"/>
          </a:xfrm>
          <a:prstGeom prst="rect">
            <a:avLst/>
          </a:prstGeom>
        </p:spPr>
        <p:txBody>
          <a:bodyPr vert="horz" wrap="square" lIns="0" tIns="13335" rIns="0" bIns="0" rtlCol="0">
            <a:spAutoFit/>
          </a:bodyPr>
          <a:lstStyle/>
          <a:p>
            <a:pPr marL="12700" marR="5080">
              <a:lnSpc>
                <a:spcPct val="100000"/>
              </a:lnSpc>
              <a:spcBef>
                <a:spcPts val="105"/>
              </a:spcBef>
            </a:pPr>
            <a:r>
              <a:rPr sz="1600" spc="95" dirty="0">
                <a:latin typeface="Arial"/>
                <a:cs typeface="Arial"/>
              </a:rPr>
              <a:t>Active</a:t>
            </a:r>
            <a:r>
              <a:rPr sz="1600" spc="40" dirty="0">
                <a:latin typeface="Arial"/>
                <a:cs typeface="Arial"/>
              </a:rPr>
              <a:t> </a:t>
            </a:r>
            <a:r>
              <a:rPr sz="1600" spc="-20" dirty="0">
                <a:latin typeface="Arial"/>
                <a:cs typeface="Arial"/>
              </a:rPr>
              <a:t>site </a:t>
            </a:r>
            <a:r>
              <a:rPr sz="1600" spc="80" dirty="0">
                <a:latin typeface="Arial"/>
                <a:cs typeface="Arial"/>
              </a:rPr>
              <a:t>(unaltered)</a:t>
            </a:r>
            <a:endParaRPr sz="1600">
              <a:latin typeface="Arial"/>
              <a:cs typeface="Arial"/>
            </a:endParaRPr>
          </a:p>
        </p:txBody>
      </p:sp>
      <p:sp>
        <p:nvSpPr>
          <p:cNvPr id="21" name="object 21"/>
          <p:cNvSpPr txBox="1"/>
          <p:nvPr/>
        </p:nvSpPr>
        <p:spPr>
          <a:xfrm>
            <a:off x="4118864" y="1704212"/>
            <a:ext cx="1041400" cy="270510"/>
          </a:xfrm>
          <a:prstGeom prst="rect">
            <a:avLst/>
          </a:prstGeom>
        </p:spPr>
        <p:txBody>
          <a:bodyPr vert="horz" wrap="square" lIns="0" tIns="13335" rIns="0" bIns="0" rtlCol="0">
            <a:spAutoFit/>
          </a:bodyPr>
          <a:lstStyle/>
          <a:p>
            <a:pPr marL="12700">
              <a:lnSpc>
                <a:spcPct val="100000"/>
              </a:lnSpc>
              <a:spcBef>
                <a:spcPts val="105"/>
              </a:spcBef>
            </a:pPr>
            <a:r>
              <a:rPr sz="1600" spc="95" dirty="0">
                <a:latin typeface="Arial"/>
                <a:cs typeface="Arial"/>
              </a:rPr>
              <a:t>Active</a:t>
            </a:r>
            <a:r>
              <a:rPr sz="1600" spc="40" dirty="0">
                <a:latin typeface="Arial"/>
                <a:cs typeface="Arial"/>
              </a:rPr>
              <a:t> </a:t>
            </a:r>
            <a:r>
              <a:rPr sz="1600" spc="-20" dirty="0">
                <a:latin typeface="Arial"/>
                <a:cs typeface="Arial"/>
              </a:rPr>
              <a:t>site</a:t>
            </a:r>
            <a:endParaRPr sz="1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0727" y="1063828"/>
            <a:ext cx="7437755" cy="1123950"/>
          </a:xfrm>
          <a:prstGeom prst="rect">
            <a:avLst/>
          </a:prstGeom>
        </p:spPr>
        <p:txBody>
          <a:bodyPr vert="horz" wrap="square" lIns="0" tIns="12700" rIns="0" bIns="0" rtlCol="0">
            <a:spAutoFit/>
          </a:bodyPr>
          <a:lstStyle/>
          <a:p>
            <a:pPr marL="21590" marR="5080" indent="-9525">
              <a:lnSpc>
                <a:spcPct val="100000"/>
              </a:lnSpc>
              <a:spcBef>
                <a:spcPts val="100"/>
              </a:spcBef>
            </a:pPr>
            <a:r>
              <a:rPr b="0" dirty="0">
                <a:latin typeface="Arial"/>
                <a:cs typeface="Arial"/>
              </a:rPr>
              <a:t>Similarly,</a:t>
            </a:r>
            <a:r>
              <a:rPr b="0" spc="-60" dirty="0">
                <a:latin typeface="Arial"/>
                <a:cs typeface="Arial"/>
              </a:rPr>
              <a:t> </a:t>
            </a:r>
            <a:r>
              <a:rPr b="0" spc="290" dirty="0">
                <a:latin typeface="Arial"/>
                <a:cs typeface="Arial"/>
              </a:rPr>
              <a:t>a</a:t>
            </a:r>
            <a:r>
              <a:rPr b="0" spc="-10" dirty="0">
                <a:latin typeface="Arial"/>
                <a:cs typeface="Arial"/>
              </a:rPr>
              <a:t> </a:t>
            </a:r>
            <a:r>
              <a:rPr dirty="0">
                <a:solidFill>
                  <a:srgbClr val="3333FF"/>
                </a:solidFill>
              </a:rPr>
              <a:t>three</a:t>
            </a:r>
            <a:r>
              <a:rPr spc="30" dirty="0">
                <a:solidFill>
                  <a:srgbClr val="3333FF"/>
                </a:solidFill>
              </a:rPr>
              <a:t> </a:t>
            </a:r>
            <a:r>
              <a:rPr spc="60" dirty="0">
                <a:solidFill>
                  <a:srgbClr val="3333FF"/>
                </a:solidFill>
              </a:rPr>
              <a:t>base</a:t>
            </a:r>
            <a:r>
              <a:rPr spc="10" dirty="0">
                <a:solidFill>
                  <a:srgbClr val="3333FF"/>
                </a:solidFill>
              </a:rPr>
              <a:t> </a:t>
            </a:r>
            <a:r>
              <a:rPr spc="-55" dirty="0">
                <a:solidFill>
                  <a:srgbClr val="3333FF"/>
                </a:solidFill>
              </a:rPr>
              <a:t>insertion</a:t>
            </a:r>
            <a:r>
              <a:rPr spc="-20" dirty="0">
                <a:solidFill>
                  <a:srgbClr val="3333FF"/>
                </a:solidFill>
              </a:rPr>
              <a:t> </a:t>
            </a:r>
            <a:r>
              <a:rPr b="0" spc="175" dirty="0">
                <a:latin typeface="Arial"/>
                <a:cs typeface="Arial"/>
              </a:rPr>
              <a:t>would</a:t>
            </a:r>
            <a:r>
              <a:rPr b="0" spc="-45" dirty="0">
                <a:latin typeface="Arial"/>
                <a:cs typeface="Arial"/>
              </a:rPr>
              <a:t> </a:t>
            </a:r>
            <a:r>
              <a:rPr spc="150" dirty="0">
                <a:solidFill>
                  <a:srgbClr val="3333FF"/>
                </a:solidFill>
              </a:rPr>
              <a:t>add</a:t>
            </a:r>
            <a:r>
              <a:rPr spc="25" dirty="0">
                <a:solidFill>
                  <a:srgbClr val="3333FF"/>
                </a:solidFill>
              </a:rPr>
              <a:t> </a:t>
            </a:r>
            <a:r>
              <a:rPr spc="240" dirty="0">
                <a:solidFill>
                  <a:srgbClr val="3333FF"/>
                </a:solidFill>
              </a:rPr>
              <a:t>a</a:t>
            </a:r>
            <a:r>
              <a:rPr spc="10" dirty="0">
                <a:solidFill>
                  <a:srgbClr val="3333FF"/>
                </a:solidFill>
              </a:rPr>
              <a:t> </a:t>
            </a:r>
            <a:r>
              <a:rPr spc="-10" dirty="0">
                <a:solidFill>
                  <a:srgbClr val="3333FF"/>
                </a:solidFill>
              </a:rPr>
              <a:t>single </a:t>
            </a:r>
            <a:r>
              <a:rPr spc="50" dirty="0">
                <a:solidFill>
                  <a:srgbClr val="3333FF"/>
                </a:solidFill>
              </a:rPr>
              <a:t>amino</a:t>
            </a:r>
            <a:r>
              <a:rPr spc="5" dirty="0">
                <a:solidFill>
                  <a:srgbClr val="3333FF"/>
                </a:solidFill>
              </a:rPr>
              <a:t> </a:t>
            </a:r>
            <a:r>
              <a:rPr spc="80" dirty="0">
                <a:solidFill>
                  <a:srgbClr val="3333FF"/>
                </a:solidFill>
              </a:rPr>
              <a:t>acid</a:t>
            </a:r>
            <a:r>
              <a:rPr b="0" spc="80" dirty="0">
                <a:latin typeface="Arial"/>
                <a:cs typeface="Arial"/>
              </a:rPr>
              <a:t>,</a:t>
            </a:r>
            <a:r>
              <a:rPr b="0" dirty="0">
                <a:latin typeface="Arial"/>
                <a:cs typeface="Arial"/>
              </a:rPr>
              <a:t> </a:t>
            </a:r>
            <a:r>
              <a:rPr b="0" spc="130" dirty="0">
                <a:latin typeface="Arial"/>
                <a:cs typeface="Arial"/>
              </a:rPr>
              <a:t>without</a:t>
            </a:r>
            <a:r>
              <a:rPr b="0" spc="35" dirty="0">
                <a:latin typeface="Arial"/>
                <a:cs typeface="Arial"/>
              </a:rPr>
              <a:t> </a:t>
            </a:r>
            <a:r>
              <a:rPr b="0" spc="160" dirty="0">
                <a:latin typeface="Arial"/>
                <a:cs typeface="Arial"/>
              </a:rPr>
              <a:t>affecting</a:t>
            </a:r>
            <a:r>
              <a:rPr b="0" spc="60" dirty="0">
                <a:latin typeface="Arial"/>
                <a:cs typeface="Arial"/>
              </a:rPr>
              <a:t> </a:t>
            </a:r>
            <a:r>
              <a:rPr b="0" spc="145" dirty="0">
                <a:latin typeface="Arial"/>
                <a:cs typeface="Arial"/>
              </a:rPr>
              <a:t>the</a:t>
            </a:r>
            <a:r>
              <a:rPr b="0" spc="65" dirty="0">
                <a:latin typeface="Arial"/>
                <a:cs typeface="Arial"/>
              </a:rPr>
              <a:t> </a:t>
            </a:r>
            <a:r>
              <a:rPr b="0" dirty="0">
                <a:latin typeface="Arial"/>
                <a:cs typeface="Arial"/>
              </a:rPr>
              <a:t>rest</a:t>
            </a:r>
            <a:r>
              <a:rPr b="0" spc="20" dirty="0">
                <a:latin typeface="Arial"/>
                <a:cs typeface="Arial"/>
              </a:rPr>
              <a:t> </a:t>
            </a:r>
            <a:r>
              <a:rPr b="0" spc="150" dirty="0">
                <a:latin typeface="Arial"/>
                <a:cs typeface="Arial"/>
              </a:rPr>
              <a:t>of</a:t>
            </a:r>
            <a:r>
              <a:rPr b="0" dirty="0">
                <a:latin typeface="Arial"/>
                <a:cs typeface="Arial"/>
              </a:rPr>
              <a:t> </a:t>
            </a:r>
            <a:r>
              <a:rPr b="0" spc="120" dirty="0">
                <a:latin typeface="Arial"/>
                <a:cs typeface="Arial"/>
              </a:rPr>
              <a:t>the </a:t>
            </a:r>
            <a:r>
              <a:rPr b="0" spc="125" dirty="0">
                <a:latin typeface="Arial"/>
                <a:cs typeface="Arial"/>
              </a:rPr>
              <a:t>sequence.</a:t>
            </a:r>
          </a:p>
        </p:txBody>
      </p:sp>
      <p:pic>
        <p:nvPicPr>
          <p:cNvPr id="3" name="object 3"/>
          <p:cNvPicPr/>
          <p:nvPr/>
        </p:nvPicPr>
        <p:blipFill>
          <a:blip r:embed="rId2" cstate="print"/>
          <a:stretch>
            <a:fillRect/>
          </a:stretch>
        </p:blipFill>
        <p:spPr>
          <a:xfrm>
            <a:off x="585216" y="2758427"/>
            <a:ext cx="7715758" cy="293382"/>
          </a:xfrm>
          <a:prstGeom prst="rect">
            <a:avLst/>
          </a:prstGeom>
        </p:spPr>
      </p:pic>
      <p:pic>
        <p:nvPicPr>
          <p:cNvPr id="4" name="object 4"/>
          <p:cNvPicPr/>
          <p:nvPr/>
        </p:nvPicPr>
        <p:blipFill>
          <a:blip r:embed="rId3" cstate="print"/>
          <a:stretch>
            <a:fillRect/>
          </a:stretch>
        </p:blipFill>
        <p:spPr>
          <a:xfrm>
            <a:off x="926591" y="3124212"/>
            <a:ext cx="2612898" cy="296405"/>
          </a:xfrm>
          <a:prstGeom prst="rect">
            <a:avLst/>
          </a:prstGeom>
        </p:spPr>
      </p:pic>
      <p:pic>
        <p:nvPicPr>
          <p:cNvPr id="5" name="object 5"/>
          <p:cNvPicPr/>
          <p:nvPr/>
        </p:nvPicPr>
        <p:blipFill>
          <a:blip r:embed="rId4" cstate="print"/>
          <a:stretch>
            <a:fillRect/>
          </a:stretch>
        </p:blipFill>
        <p:spPr>
          <a:xfrm>
            <a:off x="3630167" y="3124212"/>
            <a:ext cx="3792474" cy="296405"/>
          </a:xfrm>
          <a:prstGeom prst="rect">
            <a:avLst/>
          </a:prstGeom>
        </p:spPr>
      </p:pic>
      <p:pic>
        <p:nvPicPr>
          <p:cNvPr id="6" name="object 6"/>
          <p:cNvPicPr/>
          <p:nvPr/>
        </p:nvPicPr>
        <p:blipFill>
          <a:blip r:embed="rId5" cstate="print"/>
          <a:stretch>
            <a:fillRect/>
          </a:stretch>
        </p:blipFill>
        <p:spPr>
          <a:xfrm>
            <a:off x="911352" y="3489959"/>
            <a:ext cx="1448561" cy="236092"/>
          </a:xfrm>
          <a:prstGeom prst="rect">
            <a:avLst/>
          </a:prstGeom>
        </p:spPr>
      </p:pic>
      <p:pic>
        <p:nvPicPr>
          <p:cNvPr id="7" name="object 7"/>
          <p:cNvPicPr/>
          <p:nvPr/>
        </p:nvPicPr>
        <p:blipFill>
          <a:blip r:embed="rId6" cstate="print"/>
          <a:stretch>
            <a:fillRect/>
          </a:stretch>
        </p:blipFill>
        <p:spPr>
          <a:xfrm>
            <a:off x="2478023" y="3489947"/>
            <a:ext cx="1085850" cy="293382"/>
          </a:xfrm>
          <a:prstGeom prst="rect">
            <a:avLst/>
          </a:prstGeom>
        </p:spPr>
      </p:pic>
      <p:sp>
        <p:nvSpPr>
          <p:cNvPr id="8" name="object 8"/>
          <p:cNvSpPr txBox="1"/>
          <p:nvPr/>
        </p:nvSpPr>
        <p:spPr>
          <a:xfrm>
            <a:off x="808126" y="4284345"/>
            <a:ext cx="7455534" cy="757555"/>
          </a:xfrm>
          <a:prstGeom prst="rect">
            <a:avLst/>
          </a:prstGeom>
        </p:spPr>
        <p:txBody>
          <a:bodyPr vert="horz" wrap="square" lIns="0" tIns="12700" rIns="0" bIns="0" rtlCol="0">
            <a:spAutoFit/>
          </a:bodyPr>
          <a:lstStyle/>
          <a:p>
            <a:pPr marL="104139" marR="5080" indent="-92075">
              <a:lnSpc>
                <a:spcPct val="100000"/>
              </a:lnSpc>
              <a:spcBef>
                <a:spcPts val="100"/>
              </a:spcBef>
            </a:pPr>
            <a:r>
              <a:rPr sz="2400" dirty="0">
                <a:latin typeface="Arial"/>
                <a:cs typeface="Arial"/>
              </a:rPr>
              <a:t>It</a:t>
            </a:r>
            <a:r>
              <a:rPr sz="2400" spc="-50" dirty="0">
                <a:latin typeface="Arial"/>
                <a:cs typeface="Arial"/>
              </a:rPr>
              <a:t> </a:t>
            </a:r>
            <a:r>
              <a:rPr sz="2400" spc="145" dirty="0">
                <a:latin typeface="Arial"/>
                <a:cs typeface="Arial"/>
              </a:rPr>
              <a:t>might</a:t>
            </a:r>
            <a:r>
              <a:rPr sz="2400" spc="-25" dirty="0">
                <a:latin typeface="Arial"/>
                <a:cs typeface="Arial"/>
              </a:rPr>
              <a:t> </a:t>
            </a:r>
            <a:r>
              <a:rPr sz="2400" spc="250" dirty="0">
                <a:latin typeface="Arial"/>
                <a:cs typeface="Arial"/>
              </a:rPr>
              <a:t>be</a:t>
            </a:r>
            <a:r>
              <a:rPr sz="2400" spc="20" dirty="0">
                <a:latin typeface="Arial"/>
                <a:cs typeface="Arial"/>
              </a:rPr>
              <a:t> </a:t>
            </a:r>
            <a:r>
              <a:rPr sz="2400" dirty="0">
                <a:latin typeface="Arial"/>
                <a:cs typeface="Arial"/>
              </a:rPr>
              <a:t>OK </a:t>
            </a:r>
            <a:r>
              <a:rPr sz="2400" spc="160" dirty="0">
                <a:latin typeface="Arial"/>
                <a:cs typeface="Arial"/>
              </a:rPr>
              <a:t>to</a:t>
            </a:r>
            <a:r>
              <a:rPr sz="2400" spc="55" dirty="0">
                <a:latin typeface="Arial"/>
                <a:cs typeface="Arial"/>
              </a:rPr>
              <a:t> </a:t>
            </a:r>
            <a:r>
              <a:rPr sz="2400" spc="305" dirty="0">
                <a:latin typeface="Arial"/>
                <a:cs typeface="Arial"/>
              </a:rPr>
              <a:t>add</a:t>
            </a:r>
            <a:r>
              <a:rPr sz="2400" spc="30" dirty="0">
                <a:latin typeface="Arial"/>
                <a:cs typeface="Arial"/>
              </a:rPr>
              <a:t> </a:t>
            </a:r>
            <a:r>
              <a:rPr sz="2400" spc="65" dirty="0">
                <a:latin typeface="Arial"/>
                <a:cs typeface="Arial"/>
              </a:rPr>
              <a:t>or</a:t>
            </a:r>
            <a:r>
              <a:rPr sz="2400" spc="20" dirty="0">
                <a:latin typeface="Arial"/>
                <a:cs typeface="Arial"/>
              </a:rPr>
              <a:t> </a:t>
            </a:r>
            <a:r>
              <a:rPr sz="2400" spc="175" dirty="0">
                <a:latin typeface="Arial"/>
                <a:cs typeface="Arial"/>
              </a:rPr>
              <a:t>delete</a:t>
            </a:r>
            <a:r>
              <a:rPr sz="2400" dirty="0">
                <a:latin typeface="Arial"/>
                <a:cs typeface="Arial"/>
              </a:rPr>
              <a:t> </a:t>
            </a:r>
            <a:r>
              <a:rPr sz="2400" spc="150" dirty="0">
                <a:latin typeface="Arial"/>
                <a:cs typeface="Arial"/>
              </a:rPr>
              <a:t>more</a:t>
            </a:r>
            <a:r>
              <a:rPr sz="2400" spc="-20" dirty="0">
                <a:latin typeface="Arial"/>
                <a:cs typeface="Arial"/>
              </a:rPr>
              <a:t> </a:t>
            </a:r>
            <a:r>
              <a:rPr sz="2400" spc="155" dirty="0">
                <a:latin typeface="Arial"/>
                <a:cs typeface="Arial"/>
              </a:rPr>
              <a:t>than</a:t>
            </a:r>
            <a:r>
              <a:rPr sz="2400" spc="40" dirty="0">
                <a:latin typeface="Arial"/>
                <a:cs typeface="Arial"/>
              </a:rPr>
              <a:t> </a:t>
            </a:r>
            <a:r>
              <a:rPr sz="2400" spc="100" dirty="0">
                <a:latin typeface="Arial"/>
                <a:cs typeface="Arial"/>
              </a:rPr>
              <a:t>three </a:t>
            </a:r>
            <a:r>
              <a:rPr sz="2400" dirty="0">
                <a:latin typeface="Arial"/>
                <a:cs typeface="Arial"/>
              </a:rPr>
              <a:t>bases</a:t>
            </a:r>
            <a:r>
              <a:rPr sz="2400" spc="30" dirty="0">
                <a:latin typeface="Arial"/>
                <a:cs typeface="Arial"/>
              </a:rPr>
              <a:t> </a:t>
            </a:r>
            <a:r>
              <a:rPr sz="2400" dirty="0">
                <a:latin typeface="Arial"/>
                <a:cs typeface="Arial"/>
              </a:rPr>
              <a:t>as</a:t>
            </a:r>
            <a:r>
              <a:rPr sz="2400" spc="25" dirty="0">
                <a:latin typeface="Arial"/>
                <a:cs typeface="Arial"/>
              </a:rPr>
              <a:t> </a:t>
            </a:r>
            <a:r>
              <a:rPr sz="2400" spc="150" dirty="0">
                <a:latin typeface="Arial"/>
                <a:cs typeface="Arial"/>
              </a:rPr>
              <a:t>long</a:t>
            </a:r>
            <a:r>
              <a:rPr sz="2400" spc="-30" dirty="0">
                <a:latin typeface="Arial"/>
                <a:cs typeface="Arial"/>
              </a:rPr>
              <a:t> </a:t>
            </a:r>
            <a:r>
              <a:rPr sz="2400" dirty="0">
                <a:latin typeface="Arial"/>
                <a:cs typeface="Arial"/>
              </a:rPr>
              <a:t>as</a:t>
            </a:r>
            <a:r>
              <a:rPr sz="2400" spc="35" dirty="0">
                <a:latin typeface="Arial"/>
                <a:cs typeface="Arial"/>
              </a:rPr>
              <a:t> </a:t>
            </a:r>
            <a:r>
              <a:rPr sz="2400" spc="145" dirty="0">
                <a:latin typeface="Arial"/>
                <a:cs typeface="Arial"/>
              </a:rPr>
              <a:t>the</a:t>
            </a:r>
            <a:r>
              <a:rPr sz="2400" spc="75" dirty="0">
                <a:latin typeface="Arial"/>
                <a:cs typeface="Arial"/>
              </a:rPr>
              <a:t> </a:t>
            </a:r>
            <a:r>
              <a:rPr sz="2400" spc="150" dirty="0">
                <a:latin typeface="Arial"/>
                <a:cs typeface="Arial"/>
              </a:rPr>
              <a:t>number</a:t>
            </a:r>
            <a:r>
              <a:rPr sz="2400" spc="-5" dirty="0">
                <a:latin typeface="Arial"/>
                <a:cs typeface="Arial"/>
              </a:rPr>
              <a:t> </a:t>
            </a:r>
            <a:r>
              <a:rPr sz="2400" spc="-175" dirty="0">
                <a:latin typeface="Arial"/>
                <a:cs typeface="Arial"/>
              </a:rPr>
              <a:t>is</a:t>
            </a:r>
            <a:r>
              <a:rPr sz="2400" spc="5" dirty="0">
                <a:latin typeface="Arial"/>
                <a:cs typeface="Arial"/>
              </a:rPr>
              <a:t> </a:t>
            </a:r>
            <a:r>
              <a:rPr sz="2400" spc="290" dirty="0">
                <a:latin typeface="Arial"/>
                <a:cs typeface="Arial"/>
              </a:rPr>
              <a:t>a</a:t>
            </a:r>
            <a:r>
              <a:rPr sz="2400" spc="5" dirty="0">
                <a:latin typeface="Arial"/>
                <a:cs typeface="Arial"/>
              </a:rPr>
              <a:t> </a:t>
            </a:r>
            <a:r>
              <a:rPr sz="2400" b="1" dirty="0">
                <a:solidFill>
                  <a:srgbClr val="0000FF"/>
                </a:solidFill>
                <a:latin typeface="Arial"/>
                <a:cs typeface="Arial"/>
              </a:rPr>
              <a:t>multiple</a:t>
            </a:r>
            <a:r>
              <a:rPr sz="2400" b="1" spc="20" dirty="0">
                <a:solidFill>
                  <a:srgbClr val="0000FF"/>
                </a:solidFill>
                <a:latin typeface="Arial"/>
                <a:cs typeface="Arial"/>
              </a:rPr>
              <a:t> </a:t>
            </a:r>
            <a:r>
              <a:rPr sz="2400" b="1" dirty="0">
                <a:solidFill>
                  <a:srgbClr val="0000FF"/>
                </a:solidFill>
                <a:latin typeface="Arial"/>
                <a:cs typeface="Arial"/>
              </a:rPr>
              <a:t>of</a:t>
            </a:r>
            <a:r>
              <a:rPr sz="2400" b="1" spc="30" dirty="0">
                <a:solidFill>
                  <a:srgbClr val="0000FF"/>
                </a:solidFill>
                <a:latin typeface="Arial"/>
                <a:cs typeface="Arial"/>
              </a:rPr>
              <a:t> </a:t>
            </a:r>
            <a:r>
              <a:rPr sz="2400" b="1" spc="-10" dirty="0">
                <a:solidFill>
                  <a:srgbClr val="0000FF"/>
                </a:solidFill>
                <a:latin typeface="Arial"/>
                <a:cs typeface="Arial"/>
              </a:rPr>
              <a:t>three</a:t>
            </a:r>
            <a:r>
              <a:rPr sz="2400" spc="-10" dirty="0">
                <a:latin typeface="Arial"/>
                <a:cs typeface="Arial"/>
              </a:rPr>
              <a:t>.</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017" rIns="0" bIns="0" rtlCol="0">
            <a:spAutoFit/>
          </a:bodyPr>
          <a:lstStyle/>
          <a:p>
            <a:pPr marL="2317115">
              <a:lnSpc>
                <a:spcPct val="100000"/>
              </a:lnSpc>
              <a:spcBef>
                <a:spcPts val="110"/>
              </a:spcBef>
            </a:pPr>
            <a:r>
              <a:rPr sz="2800" dirty="0"/>
              <a:t>Large</a:t>
            </a:r>
            <a:r>
              <a:rPr sz="2800" spc="35" dirty="0"/>
              <a:t> </a:t>
            </a:r>
            <a:r>
              <a:rPr sz="2800" dirty="0"/>
              <a:t>Deletion</a:t>
            </a:r>
            <a:r>
              <a:rPr sz="2800" spc="-60" dirty="0"/>
              <a:t> </a:t>
            </a:r>
            <a:r>
              <a:rPr sz="2800" spc="-10" dirty="0"/>
              <a:t>Mutation</a:t>
            </a:r>
            <a:endParaRPr sz="2800"/>
          </a:p>
        </p:txBody>
      </p:sp>
      <p:grpSp>
        <p:nvGrpSpPr>
          <p:cNvPr id="3" name="object 3"/>
          <p:cNvGrpSpPr/>
          <p:nvPr/>
        </p:nvGrpSpPr>
        <p:grpSpPr>
          <a:xfrm>
            <a:off x="2990079" y="1453896"/>
            <a:ext cx="4944745" cy="528320"/>
            <a:chOff x="2990079" y="1453896"/>
            <a:chExt cx="4944745" cy="528320"/>
          </a:xfrm>
        </p:grpSpPr>
        <p:pic>
          <p:nvPicPr>
            <p:cNvPr id="4" name="object 4"/>
            <p:cNvPicPr/>
            <p:nvPr/>
          </p:nvPicPr>
          <p:blipFill>
            <a:blip r:embed="rId2" cstate="print"/>
            <a:stretch>
              <a:fillRect/>
            </a:stretch>
          </p:blipFill>
          <p:spPr>
            <a:xfrm>
              <a:off x="2990079" y="1513254"/>
              <a:ext cx="4944634" cy="372773"/>
            </a:xfrm>
            <a:prstGeom prst="rect">
              <a:avLst/>
            </a:prstGeom>
          </p:spPr>
        </p:pic>
        <p:pic>
          <p:nvPicPr>
            <p:cNvPr id="5" name="object 5"/>
            <p:cNvPicPr/>
            <p:nvPr/>
          </p:nvPicPr>
          <p:blipFill>
            <a:blip r:embed="rId3" cstate="print"/>
            <a:stretch>
              <a:fillRect/>
            </a:stretch>
          </p:blipFill>
          <p:spPr>
            <a:xfrm>
              <a:off x="3843528" y="1453896"/>
              <a:ext cx="1320546" cy="528065"/>
            </a:xfrm>
            <a:prstGeom prst="rect">
              <a:avLst/>
            </a:prstGeom>
          </p:spPr>
        </p:pic>
      </p:grpSp>
      <p:sp>
        <p:nvSpPr>
          <p:cNvPr id="6" name="object 6"/>
          <p:cNvSpPr txBox="1"/>
          <p:nvPr/>
        </p:nvSpPr>
        <p:spPr>
          <a:xfrm>
            <a:off x="4219194" y="1521968"/>
            <a:ext cx="574040" cy="270510"/>
          </a:xfrm>
          <a:prstGeom prst="rect">
            <a:avLst/>
          </a:prstGeom>
        </p:spPr>
        <p:txBody>
          <a:bodyPr vert="horz" wrap="square" lIns="0" tIns="13335" rIns="0" bIns="0" rtlCol="0">
            <a:spAutoFit/>
          </a:bodyPr>
          <a:lstStyle/>
          <a:p>
            <a:pPr marL="12700">
              <a:lnSpc>
                <a:spcPct val="100000"/>
              </a:lnSpc>
              <a:spcBef>
                <a:spcPts val="105"/>
              </a:spcBef>
            </a:pPr>
            <a:r>
              <a:rPr sz="1600" spc="-50" dirty="0">
                <a:latin typeface="Arial"/>
                <a:cs typeface="Arial"/>
              </a:rPr>
              <a:t>GENE</a:t>
            </a:r>
            <a:endParaRPr sz="1600">
              <a:latin typeface="Arial"/>
              <a:cs typeface="Arial"/>
            </a:endParaRPr>
          </a:p>
        </p:txBody>
      </p:sp>
      <p:pic>
        <p:nvPicPr>
          <p:cNvPr id="7" name="object 7"/>
          <p:cNvPicPr/>
          <p:nvPr/>
        </p:nvPicPr>
        <p:blipFill>
          <a:blip r:embed="rId4" cstate="print"/>
          <a:stretch>
            <a:fillRect/>
          </a:stretch>
        </p:blipFill>
        <p:spPr>
          <a:xfrm>
            <a:off x="5760720" y="1478254"/>
            <a:ext cx="1320546" cy="528091"/>
          </a:xfrm>
          <a:prstGeom prst="rect">
            <a:avLst/>
          </a:prstGeom>
        </p:spPr>
      </p:pic>
      <p:sp>
        <p:nvSpPr>
          <p:cNvPr id="8" name="object 8"/>
          <p:cNvSpPr txBox="1"/>
          <p:nvPr/>
        </p:nvSpPr>
        <p:spPr>
          <a:xfrm>
            <a:off x="6136640" y="1545462"/>
            <a:ext cx="574040" cy="270510"/>
          </a:xfrm>
          <a:prstGeom prst="rect">
            <a:avLst/>
          </a:prstGeom>
        </p:spPr>
        <p:txBody>
          <a:bodyPr vert="horz" wrap="square" lIns="0" tIns="13335" rIns="0" bIns="0" rtlCol="0">
            <a:spAutoFit/>
          </a:bodyPr>
          <a:lstStyle/>
          <a:p>
            <a:pPr marL="12700">
              <a:lnSpc>
                <a:spcPct val="100000"/>
              </a:lnSpc>
              <a:spcBef>
                <a:spcPts val="105"/>
              </a:spcBef>
            </a:pPr>
            <a:r>
              <a:rPr sz="1600" spc="-50" dirty="0">
                <a:latin typeface="Arial"/>
                <a:cs typeface="Arial"/>
              </a:rPr>
              <a:t>GENE</a:t>
            </a:r>
            <a:endParaRPr sz="1600">
              <a:latin typeface="Arial"/>
              <a:cs typeface="Arial"/>
            </a:endParaRPr>
          </a:p>
        </p:txBody>
      </p:sp>
      <p:pic>
        <p:nvPicPr>
          <p:cNvPr id="9" name="object 9"/>
          <p:cNvPicPr/>
          <p:nvPr/>
        </p:nvPicPr>
        <p:blipFill>
          <a:blip r:embed="rId5" cstate="print"/>
          <a:stretch>
            <a:fillRect/>
          </a:stretch>
        </p:blipFill>
        <p:spPr>
          <a:xfrm>
            <a:off x="4094776" y="2127316"/>
            <a:ext cx="735765" cy="511707"/>
          </a:xfrm>
          <a:prstGeom prst="rect">
            <a:avLst/>
          </a:prstGeom>
        </p:spPr>
      </p:pic>
      <p:grpSp>
        <p:nvGrpSpPr>
          <p:cNvPr id="10" name="object 10"/>
          <p:cNvGrpSpPr/>
          <p:nvPr/>
        </p:nvGrpSpPr>
        <p:grpSpPr>
          <a:xfrm>
            <a:off x="2990066" y="3115030"/>
            <a:ext cx="3206115" cy="528320"/>
            <a:chOff x="2990066" y="3115030"/>
            <a:chExt cx="3206115" cy="528320"/>
          </a:xfrm>
        </p:grpSpPr>
        <p:pic>
          <p:nvPicPr>
            <p:cNvPr id="11" name="object 11"/>
            <p:cNvPicPr/>
            <p:nvPr/>
          </p:nvPicPr>
          <p:blipFill>
            <a:blip r:embed="rId6" cstate="print"/>
            <a:stretch>
              <a:fillRect/>
            </a:stretch>
          </p:blipFill>
          <p:spPr>
            <a:xfrm>
              <a:off x="2990066" y="3166463"/>
              <a:ext cx="3205771" cy="367301"/>
            </a:xfrm>
            <a:prstGeom prst="rect">
              <a:avLst/>
            </a:prstGeom>
          </p:spPr>
        </p:pic>
        <p:pic>
          <p:nvPicPr>
            <p:cNvPr id="12" name="object 12"/>
            <p:cNvPicPr/>
            <p:nvPr/>
          </p:nvPicPr>
          <p:blipFill>
            <a:blip r:embed="rId7" cstate="print"/>
            <a:stretch>
              <a:fillRect/>
            </a:stretch>
          </p:blipFill>
          <p:spPr>
            <a:xfrm>
              <a:off x="3794760" y="3115030"/>
              <a:ext cx="1381506" cy="528091"/>
            </a:xfrm>
            <a:prstGeom prst="rect">
              <a:avLst/>
            </a:prstGeom>
          </p:spPr>
        </p:pic>
      </p:grpSp>
      <p:sp>
        <p:nvSpPr>
          <p:cNvPr id="13" name="object 13"/>
          <p:cNvSpPr txBox="1"/>
          <p:nvPr/>
        </p:nvSpPr>
        <p:spPr>
          <a:xfrm>
            <a:off x="4199382" y="3183381"/>
            <a:ext cx="574675" cy="270510"/>
          </a:xfrm>
          <a:prstGeom prst="rect">
            <a:avLst/>
          </a:prstGeom>
        </p:spPr>
        <p:txBody>
          <a:bodyPr vert="horz" wrap="square" lIns="0" tIns="13335" rIns="0" bIns="0" rtlCol="0">
            <a:spAutoFit/>
          </a:bodyPr>
          <a:lstStyle/>
          <a:p>
            <a:pPr marL="12700">
              <a:lnSpc>
                <a:spcPct val="100000"/>
              </a:lnSpc>
              <a:spcBef>
                <a:spcPts val="105"/>
              </a:spcBef>
            </a:pPr>
            <a:r>
              <a:rPr sz="1600" spc="-45" dirty="0">
                <a:latin typeface="Arial"/>
                <a:cs typeface="Arial"/>
              </a:rPr>
              <a:t>GENE</a:t>
            </a:r>
            <a:endParaRPr sz="1600">
              <a:latin typeface="Arial"/>
              <a:cs typeface="Arial"/>
            </a:endParaRPr>
          </a:p>
        </p:txBody>
      </p:sp>
      <p:pic>
        <p:nvPicPr>
          <p:cNvPr id="14" name="object 14"/>
          <p:cNvPicPr/>
          <p:nvPr/>
        </p:nvPicPr>
        <p:blipFill>
          <a:blip r:embed="rId5" cstate="print"/>
          <a:stretch>
            <a:fillRect/>
          </a:stretch>
        </p:blipFill>
        <p:spPr>
          <a:xfrm>
            <a:off x="4094776" y="3803716"/>
            <a:ext cx="735765" cy="511707"/>
          </a:xfrm>
          <a:prstGeom prst="rect">
            <a:avLst/>
          </a:prstGeom>
        </p:spPr>
      </p:pic>
      <p:grpSp>
        <p:nvGrpSpPr>
          <p:cNvPr id="15" name="object 15"/>
          <p:cNvGrpSpPr/>
          <p:nvPr/>
        </p:nvGrpSpPr>
        <p:grpSpPr>
          <a:xfrm>
            <a:off x="3956303" y="5022916"/>
            <a:ext cx="1991360" cy="1068070"/>
            <a:chOff x="3956303" y="5022916"/>
            <a:chExt cx="1991360" cy="1068070"/>
          </a:xfrm>
        </p:grpSpPr>
        <p:pic>
          <p:nvPicPr>
            <p:cNvPr id="16" name="object 16"/>
            <p:cNvPicPr/>
            <p:nvPr/>
          </p:nvPicPr>
          <p:blipFill>
            <a:blip r:embed="rId5" cstate="print"/>
            <a:stretch>
              <a:fillRect/>
            </a:stretch>
          </p:blipFill>
          <p:spPr>
            <a:xfrm>
              <a:off x="4094776" y="5022916"/>
              <a:ext cx="735765" cy="511707"/>
            </a:xfrm>
            <a:prstGeom prst="rect">
              <a:avLst/>
            </a:prstGeom>
          </p:spPr>
        </p:pic>
        <p:pic>
          <p:nvPicPr>
            <p:cNvPr id="17" name="object 17"/>
            <p:cNvPicPr/>
            <p:nvPr/>
          </p:nvPicPr>
          <p:blipFill>
            <a:blip r:embed="rId8" cstate="print"/>
            <a:stretch>
              <a:fillRect/>
            </a:stretch>
          </p:blipFill>
          <p:spPr>
            <a:xfrm>
              <a:off x="3956303" y="5522975"/>
              <a:ext cx="1991105" cy="567690"/>
            </a:xfrm>
            <a:prstGeom prst="rect">
              <a:avLst/>
            </a:prstGeom>
          </p:spPr>
        </p:pic>
      </p:grpSp>
      <p:grpSp>
        <p:nvGrpSpPr>
          <p:cNvPr id="18" name="object 18"/>
          <p:cNvGrpSpPr/>
          <p:nvPr/>
        </p:nvGrpSpPr>
        <p:grpSpPr>
          <a:xfrm>
            <a:off x="6019800" y="3879916"/>
            <a:ext cx="1933575" cy="1645920"/>
            <a:chOff x="6019800" y="3879916"/>
            <a:chExt cx="1933575" cy="1645920"/>
          </a:xfrm>
        </p:grpSpPr>
        <p:pic>
          <p:nvPicPr>
            <p:cNvPr id="19" name="object 19"/>
            <p:cNvPicPr/>
            <p:nvPr/>
          </p:nvPicPr>
          <p:blipFill>
            <a:blip r:embed="rId9" cstate="print"/>
            <a:stretch>
              <a:fillRect/>
            </a:stretch>
          </p:blipFill>
          <p:spPr>
            <a:xfrm>
              <a:off x="6139984" y="3879916"/>
              <a:ext cx="735765" cy="511707"/>
            </a:xfrm>
            <a:prstGeom prst="rect">
              <a:avLst/>
            </a:prstGeom>
          </p:spPr>
        </p:pic>
        <p:pic>
          <p:nvPicPr>
            <p:cNvPr id="20" name="object 20"/>
            <p:cNvPicPr/>
            <p:nvPr/>
          </p:nvPicPr>
          <p:blipFill>
            <a:blip r:embed="rId10" cstate="print"/>
            <a:stretch>
              <a:fillRect/>
            </a:stretch>
          </p:blipFill>
          <p:spPr>
            <a:xfrm>
              <a:off x="6082072" y="5013772"/>
              <a:ext cx="735765" cy="511707"/>
            </a:xfrm>
            <a:prstGeom prst="rect">
              <a:avLst/>
            </a:prstGeom>
          </p:spPr>
        </p:pic>
        <p:pic>
          <p:nvPicPr>
            <p:cNvPr id="21" name="object 21"/>
            <p:cNvPicPr/>
            <p:nvPr/>
          </p:nvPicPr>
          <p:blipFill>
            <a:blip r:embed="rId11" cstate="print"/>
            <a:stretch>
              <a:fillRect/>
            </a:stretch>
          </p:blipFill>
          <p:spPr>
            <a:xfrm>
              <a:off x="6019800" y="4416551"/>
              <a:ext cx="1933194" cy="622554"/>
            </a:xfrm>
            <a:prstGeom prst="rect">
              <a:avLst/>
            </a:prstGeom>
          </p:spPr>
        </p:pic>
      </p:grpSp>
      <p:pic>
        <p:nvPicPr>
          <p:cNvPr id="22" name="object 22"/>
          <p:cNvPicPr/>
          <p:nvPr/>
        </p:nvPicPr>
        <p:blipFill>
          <a:blip r:embed="rId12" cstate="print"/>
          <a:stretch>
            <a:fillRect/>
          </a:stretch>
        </p:blipFill>
        <p:spPr>
          <a:xfrm>
            <a:off x="4195116" y="4507440"/>
            <a:ext cx="660936" cy="213957"/>
          </a:xfrm>
          <a:prstGeom prst="rect">
            <a:avLst/>
          </a:prstGeom>
        </p:spPr>
      </p:pic>
      <p:sp>
        <p:nvSpPr>
          <p:cNvPr id="23" name="object 23"/>
          <p:cNvSpPr txBox="1"/>
          <p:nvPr/>
        </p:nvSpPr>
        <p:spPr>
          <a:xfrm>
            <a:off x="4207509" y="4448683"/>
            <a:ext cx="640080" cy="270510"/>
          </a:xfrm>
          <a:prstGeom prst="rect">
            <a:avLst/>
          </a:prstGeom>
        </p:spPr>
        <p:txBody>
          <a:bodyPr vert="horz" wrap="square" lIns="0" tIns="13335" rIns="0" bIns="0" rtlCol="0">
            <a:spAutoFit/>
          </a:bodyPr>
          <a:lstStyle/>
          <a:p>
            <a:pPr marL="12700">
              <a:lnSpc>
                <a:spcPct val="100000"/>
              </a:lnSpc>
              <a:spcBef>
                <a:spcPts val="105"/>
              </a:spcBef>
            </a:pPr>
            <a:r>
              <a:rPr sz="1600" b="1" spc="-20" dirty="0">
                <a:latin typeface="Arial"/>
                <a:cs typeface="Arial"/>
              </a:rPr>
              <a:t>mRNA</a:t>
            </a:r>
            <a:endParaRPr sz="1600">
              <a:latin typeface="Arial"/>
              <a:cs typeface="Arial"/>
            </a:endParaRPr>
          </a:p>
        </p:txBody>
      </p:sp>
      <p:sp>
        <p:nvSpPr>
          <p:cNvPr id="24" name="object 24"/>
          <p:cNvSpPr txBox="1"/>
          <p:nvPr/>
        </p:nvSpPr>
        <p:spPr>
          <a:xfrm>
            <a:off x="6182614" y="4483989"/>
            <a:ext cx="97790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No</a:t>
            </a:r>
            <a:r>
              <a:rPr sz="1600" b="1" spc="60" dirty="0">
                <a:latin typeface="Arial"/>
                <a:cs typeface="Arial"/>
              </a:rPr>
              <a:t> </a:t>
            </a:r>
            <a:r>
              <a:rPr sz="1600" b="1" spc="-20" dirty="0">
                <a:latin typeface="Arial"/>
                <a:cs typeface="Arial"/>
              </a:rPr>
              <a:t>mRNA</a:t>
            </a:r>
            <a:endParaRPr sz="1600">
              <a:latin typeface="Arial"/>
              <a:cs typeface="Arial"/>
            </a:endParaRPr>
          </a:p>
        </p:txBody>
      </p:sp>
      <p:pic>
        <p:nvPicPr>
          <p:cNvPr id="25" name="object 25"/>
          <p:cNvPicPr/>
          <p:nvPr/>
        </p:nvPicPr>
        <p:blipFill>
          <a:blip r:embed="rId13" cstate="print"/>
          <a:stretch>
            <a:fillRect/>
          </a:stretch>
        </p:blipFill>
        <p:spPr>
          <a:xfrm>
            <a:off x="6168759" y="5645510"/>
            <a:ext cx="1067146" cy="258684"/>
          </a:xfrm>
          <a:prstGeom prst="rect">
            <a:avLst/>
          </a:prstGeom>
        </p:spPr>
      </p:pic>
      <p:sp>
        <p:nvSpPr>
          <p:cNvPr id="26" name="object 26"/>
          <p:cNvSpPr txBox="1"/>
          <p:nvPr/>
        </p:nvSpPr>
        <p:spPr>
          <a:xfrm>
            <a:off x="6176898" y="5592267"/>
            <a:ext cx="1056005"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No</a:t>
            </a:r>
            <a:r>
              <a:rPr sz="1600" b="1" spc="60" dirty="0">
                <a:latin typeface="Arial"/>
                <a:cs typeface="Arial"/>
              </a:rPr>
              <a:t> </a:t>
            </a:r>
            <a:r>
              <a:rPr sz="1600" b="1" spc="-10" dirty="0">
                <a:latin typeface="Arial"/>
                <a:cs typeface="Arial"/>
              </a:rPr>
              <a:t>protein</a:t>
            </a:r>
            <a:endParaRPr sz="1600">
              <a:latin typeface="Arial"/>
              <a:cs typeface="Arial"/>
            </a:endParaRPr>
          </a:p>
        </p:txBody>
      </p:sp>
      <p:sp>
        <p:nvSpPr>
          <p:cNvPr id="27" name="object 27"/>
          <p:cNvSpPr txBox="1"/>
          <p:nvPr/>
        </p:nvSpPr>
        <p:spPr>
          <a:xfrm>
            <a:off x="4118864" y="5592267"/>
            <a:ext cx="699135" cy="270510"/>
          </a:xfrm>
          <a:prstGeom prst="rect">
            <a:avLst/>
          </a:prstGeom>
        </p:spPr>
        <p:txBody>
          <a:bodyPr vert="horz" wrap="square" lIns="0" tIns="13335" rIns="0" bIns="0" rtlCol="0">
            <a:spAutoFit/>
          </a:bodyPr>
          <a:lstStyle/>
          <a:p>
            <a:pPr marL="12700">
              <a:lnSpc>
                <a:spcPct val="100000"/>
              </a:lnSpc>
              <a:spcBef>
                <a:spcPts val="105"/>
              </a:spcBef>
            </a:pPr>
            <a:r>
              <a:rPr sz="1600" b="1" spc="-30" dirty="0">
                <a:latin typeface="Arial"/>
                <a:cs typeface="Arial"/>
              </a:rPr>
              <a:t>Protein</a:t>
            </a:r>
            <a:endParaRPr sz="1600">
              <a:latin typeface="Arial"/>
              <a:cs typeface="Arial"/>
            </a:endParaRPr>
          </a:p>
        </p:txBody>
      </p:sp>
      <p:pic>
        <p:nvPicPr>
          <p:cNvPr id="28" name="object 28"/>
          <p:cNvPicPr/>
          <p:nvPr/>
        </p:nvPicPr>
        <p:blipFill>
          <a:blip r:embed="rId14" cstate="print"/>
          <a:stretch>
            <a:fillRect/>
          </a:stretch>
        </p:blipFill>
        <p:spPr>
          <a:xfrm>
            <a:off x="5707116" y="2206074"/>
            <a:ext cx="1492432" cy="463920"/>
          </a:xfrm>
          <a:prstGeom prst="rect">
            <a:avLst/>
          </a:prstGeom>
        </p:spPr>
      </p:pic>
      <p:sp>
        <p:nvSpPr>
          <p:cNvPr id="29" name="object 29"/>
          <p:cNvSpPr txBox="1"/>
          <p:nvPr/>
        </p:nvSpPr>
        <p:spPr>
          <a:xfrm>
            <a:off x="5718175" y="2147443"/>
            <a:ext cx="1473200" cy="514350"/>
          </a:xfrm>
          <a:prstGeom prst="rect">
            <a:avLst/>
          </a:prstGeom>
        </p:spPr>
        <p:txBody>
          <a:bodyPr vert="horz" wrap="square" lIns="0" tIns="13335" rIns="0" bIns="0" rtlCol="0">
            <a:spAutoFit/>
          </a:bodyPr>
          <a:lstStyle/>
          <a:p>
            <a:pPr marL="12700" marR="5080">
              <a:lnSpc>
                <a:spcPct val="100000"/>
              </a:lnSpc>
              <a:spcBef>
                <a:spcPts val="105"/>
              </a:spcBef>
            </a:pPr>
            <a:r>
              <a:rPr sz="1600" spc="75" dirty="0">
                <a:latin typeface="Arial"/>
                <a:cs typeface="Arial"/>
              </a:rPr>
              <a:t>Deletion</a:t>
            </a:r>
            <a:r>
              <a:rPr sz="1600" spc="-70" dirty="0">
                <a:latin typeface="Arial"/>
                <a:cs typeface="Arial"/>
              </a:rPr>
              <a:t> </a:t>
            </a:r>
            <a:r>
              <a:rPr sz="1600" spc="105" dirty="0">
                <a:latin typeface="Arial"/>
                <a:cs typeface="Arial"/>
              </a:rPr>
              <a:t>of</a:t>
            </a:r>
            <a:r>
              <a:rPr sz="1600" spc="10" dirty="0">
                <a:latin typeface="Arial"/>
                <a:cs typeface="Arial"/>
              </a:rPr>
              <a:t> </a:t>
            </a:r>
            <a:r>
              <a:rPr sz="1600" spc="-20" dirty="0">
                <a:latin typeface="Arial"/>
                <a:cs typeface="Arial"/>
              </a:rPr>
              <a:t>this </a:t>
            </a:r>
            <a:r>
              <a:rPr sz="1600" spc="105" dirty="0">
                <a:latin typeface="Arial"/>
                <a:cs typeface="Arial"/>
              </a:rPr>
              <a:t>area</a:t>
            </a:r>
            <a:endParaRPr sz="1600">
              <a:latin typeface="Arial"/>
              <a:cs typeface="Arial"/>
            </a:endParaRPr>
          </a:p>
        </p:txBody>
      </p:sp>
      <p:sp>
        <p:nvSpPr>
          <p:cNvPr id="30" name="object 30"/>
          <p:cNvSpPr txBox="1"/>
          <p:nvPr/>
        </p:nvSpPr>
        <p:spPr>
          <a:xfrm>
            <a:off x="1069644" y="1546987"/>
            <a:ext cx="130429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Original</a:t>
            </a:r>
            <a:r>
              <a:rPr sz="1600" b="1" spc="-15" dirty="0">
                <a:latin typeface="Arial"/>
                <a:cs typeface="Arial"/>
              </a:rPr>
              <a:t> </a:t>
            </a:r>
            <a:r>
              <a:rPr sz="1600" b="1" spc="-25" dirty="0">
                <a:latin typeface="Arial"/>
                <a:cs typeface="Arial"/>
              </a:rPr>
              <a:t>DNA</a:t>
            </a:r>
            <a:endParaRPr sz="1600">
              <a:latin typeface="Arial"/>
              <a:cs typeface="Arial"/>
            </a:endParaRPr>
          </a:p>
        </p:txBody>
      </p:sp>
      <p:sp>
        <p:nvSpPr>
          <p:cNvPr id="31" name="object 31"/>
          <p:cNvSpPr txBox="1"/>
          <p:nvPr/>
        </p:nvSpPr>
        <p:spPr>
          <a:xfrm>
            <a:off x="1047394" y="3155949"/>
            <a:ext cx="121412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Mutant</a:t>
            </a:r>
            <a:r>
              <a:rPr sz="1600" b="1" spc="100" dirty="0">
                <a:latin typeface="Arial"/>
                <a:cs typeface="Arial"/>
              </a:rPr>
              <a:t> </a:t>
            </a:r>
            <a:r>
              <a:rPr sz="1600" b="1" spc="-25" dirty="0">
                <a:latin typeface="Arial"/>
                <a:cs typeface="Arial"/>
              </a:rPr>
              <a:t>DNA</a:t>
            </a:r>
            <a:endParaRPr sz="1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2700">
              <a:lnSpc>
                <a:spcPct val="100000"/>
              </a:lnSpc>
              <a:spcBef>
                <a:spcPts val="110"/>
              </a:spcBef>
            </a:pPr>
            <a:r>
              <a:rPr sz="2800" spc="85" dirty="0"/>
              <a:t>(5)</a:t>
            </a:r>
            <a:r>
              <a:rPr sz="2800" spc="-50" dirty="0"/>
              <a:t> </a:t>
            </a:r>
            <a:r>
              <a:rPr sz="2800" dirty="0"/>
              <a:t>Rearranging</a:t>
            </a:r>
            <a:r>
              <a:rPr sz="2800" spc="-10" dirty="0"/>
              <a:t> </a:t>
            </a:r>
            <a:r>
              <a:rPr sz="2800" dirty="0"/>
              <a:t>DNA:</a:t>
            </a:r>
            <a:r>
              <a:rPr sz="2800" spc="-50" dirty="0"/>
              <a:t> </a:t>
            </a:r>
            <a:r>
              <a:rPr sz="2800" spc="-65" dirty="0"/>
              <a:t>Inversions</a:t>
            </a:r>
            <a:r>
              <a:rPr sz="2800" spc="-60" dirty="0"/>
              <a:t> </a:t>
            </a:r>
            <a:r>
              <a:rPr sz="2800" spc="125" dirty="0"/>
              <a:t>and</a:t>
            </a:r>
            <a:r>
              <a:rPr sz="2800" spc="-20" dirty="0"/>
              <a:t> </a:t>
            </a:r>
            <a:r>
              <a:rPr sz="2800" spc="-35" dirty="0"/>
              <a:t>Translocations</a:t>
            </a:r>
            <a:endParaRPr sz="2800"/>
          </a:p>
        </p:txBody>
      </p:sp>
      <p:sp>
        <p:nvSpPr>
          <p:cNvPr id="3" name="object 3"/>
          <p:cNvSpPr txBox="1"/>
          <p:nvPr/>
        </p:nvSpPr>
        <p:spPr>
          <a:xfrm>
            <a:off x="855370" y="2542031"/>
            <a:ext cx="7384415" cy="977265"/>
          </a:xfrm>
          <a:prstGeom prst="rect">
            <a:avLst/>
          </a:prstGeom>
        </p:spPr>
        <p:txBody>
          <a:bodyPr vert="horz" wrap="square" lIns="0" tIns="12700" rIns="0" bIns="0" rtlCol="0">
            <a:spAutoFit/>
          </a:bodyPr>
          <a:lstStyle/>
          <a:p>
            <a:pPr marL="12700" marR="5080">
              <a:lnSpc>
                <a:spcPct val="130100"/>
              </a:lnSpc>
              <a:spcBef>
                <a:spcPts val="100"/>
              </a:spcBef>
            </a:pPr>
            <a:r>
              <a:rPr sz="2400" spc="145" dirty="0">
                <a:latin typeface="Arial"/>
                <a:cs typeface="Arial"/>
              </a:rPr>
              <a:t>An</a:t>
            </a:r>
            <a:r>
              <a:rPr sz="2400" spc="5" dirty="0">
                <a:latin typeface="Arial"/>
                <a:cs typeface="Arial"/>
              </a:rPr>
              <a:t> </a:t>
            </a:r>
            <a:r>
              <a:rPr sz="2400" b="1" spc="-40" dirty="0">
                <a:solidFill>
                  <a:srgbClr val="3333FF"/>
                </a:solidFill>
                <a:latin typeface="Arial"/>
                <a:cs typeface="Arial"/>
              </a:rPr>
              <a:t>inversion</a:t>
            </a:r>
            <a:r>
              <a:rPr sz="2400" b="1" spc="-35" dirty="0">
                <a:solidFill>
                  <a:srgbClr val="3333FF"/>
                </a:solidFill>
                <a:latin typeface="Arial"/>
                <a:cs typeface="Arial"/>
              </a:rPr>
              <a:t> </a:t>
            </a:r>
            <a:r>
              <a:rPr sz="2400" spc="-175" dirty="0">
                <a:latin typeface="Arial"/>
                <a:cs typeface="Arial"/>
              </a:rPr>
              <a:t>is</a:t>
            </a:r>
            <a:r>
              <a:rPr sz="2400" spc="-15" dirty="0">
                <a:latin typeface="Arial"/>
                <a:cs typeface="Arial"/>
              </a:rPr>
              <a:t> </a:t>
            </a:r>
            <a:r>
              <a:rPr sz="2400" spc="150" dirty="0">
                <a:latin typeface="Arial"/>
                <a:cs typeface="Arial"/>
              </a:rPr>
              <a:t>where</a:t>
            </a:r>
            <a:r>
              <a:rPr sz="2400" spc="-25" dirty="0">
                <a:latin typeface="Arial"/>
                <a:cs typeface="Arial"/>
              </a:rPr>
              <a:t> </a:t>
            </a:r>
            <a:r>
              <a:rPr sz="2400" spc="110" dirty="0">
                <a:latin typeface="Arial"/>
                <a:cs typeface="Arial"/>
              </a:rPr>
              <a:t>there</a:t>
            </a:r>
            <a:r>
              <a:rPr sz="2400" spc="45" dirty="0">
                <a:latin typeface="Arial"/>
                <a:cs typeface="Arial"/>
              </a:rPr>
              <a:t> </a:t>
            </a:r>
            <a:r>
              <a:rPr sz="2400" spc="-170" dirty="0">
                <a:latin typeface="Arial"/>
                <a:cs typeface="Arial"/>
              </a:rPr>
              <a:t>is</a:t>
            </a:r>
            <a:r>
              <a:rPr sz="2400" spc="10" dirty="0">
                <a:latin typeface="Arial"/>
                <a:cs typeface="Arial"/>
              </a:rPr>
              <a:t> </a:t>
            </a:r>
            <a:r>
              <a:rPr sz="2400" spc="200" dirty="0">
                <a:latin typeface="Arial"/>
                <a:cs typeface="Arial"/>
              </a:rPr>
              <a:t>an</a:t>
            </a:r>
            <a:r>
              <a:rPr sz="2400" spc="-5" dirty="0">
                <a:latin typeface="Arial"/>
                <a:cs typeface="Arial"/>
              </a:rPr>
              <a:t> </a:t>
            </a:r>
            <a:r>
              <a:rPr sz="2400" spc="114" dirty="0">
                <a:latin typeface="Arial"/>
                <a:cs typeface="Arial"/>
              </a:rPr>
              <a:t>inverted</a:t>
            </a:r>
            <a:r>
              <a:rPr sz="2400" spc="35" dirty="0">
                <a:latin typeface="Arial"/>
                <a:cs typeface="Arial"/>
              </a:rPr>
              <a:t> </a:t>
            </a:r>
            <a:r>
              <a:rPr sz="2400" spc="125" dirty="0">
                <a:latin typeface="Arial"/>
                <a:cs typeface="Arial"/>
              </a:rPr>
              <a:t>segment </a:t>
            </a:r>
            <a:r>
              <a:rPr sz="2400" spc="145" dirty="0">
                <a:latin typeface="Arial"/>
                <a:cs typeface="Arial"/>
              </a:rPr>
              <a:t>of</a:t>
            </a:r>
            <a:r>
              <a:rPr sz="2400" spc="-10" dirty="0">
                <a:latin typeface="Arial"/>
                <a:cs typeface="Arial"/>
              </a:rPr>
              <a:t> </a:t>
            </a:r>
            <a:r>
              <a:rPr sz="2400" spc="145" dirty="0">
                <a:latin typeface="Arial"/>
                <a:cs typeface="Arial"/>
              </a:rPr>
              <a:t>the</a:t>
            </a:r>
            <a:r>
              <a:rPr sz="2400" spc="70" dirty="0">
                <a:latin typeface="Arial"/>
                <a:cs typeface="Arial"/>
              </a:rPr>
              <a:t> </a:t>
            </a:r>
            <a:r>
              <a:rPr sz="2400" spc="40" dirty="0">
                <a:latin typeface="Arial"/>
                <a:cs typeface="Arial"/>
              </a:rPr>
              <a:t>DNA.</a:t>
            </a:r>
            <a:endParaRPr sz="2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557257" y="1728216"/>
            <a:ext cx="4866005" cy="488950"/>
            <a:chOff x="2557257" y="1728216"/>
            <a:chExt cx="4866005" cy="488950"/>
          </a:xfrm>
        </p:grpSpPr>
        <p:pic>
          <p:nvPicPr>
            <p:cNvPr id="3" name="object 3"/>
            <p:cNvPicPr/>
            <p:nvPr/>
          </p:nvPicPr>
          <p:blipFill>
            <a:blip r:embed="rId2" cstate="print"/>
            <a:stretch>
              <a:fillRect/>
            </a:stretch>
          </p:blipFill>
          <p:spPr>
            <a:xfrm>
              <a:off x="2557257" y="1741867"/>
              <a:ext cx="4865398" cy="455043"/>
            </a:xfrm>
            <a:prstGeom prst="rect">
              <a:avLst/>
            </a:prstGeom>
          </p:spPr>
        </p:pic>
        <p:pic>
          <p:nvPicPr>
            <p:cNvPr id="4" name="object 4"/>
            <p:cNvPicPr/>
            <p:nvPr/>
          </p:nvPicPr>
          <p:blipFill>
            <a:blip r:embed="rId3" cstate="print"/>
            <a:stretch>
              <a:fillRect/>
            </a:stretch>
          </p:blipFill>
          <p:spPr>
            <a:xfrm>
              <a:off x="2877312" y="1877529"/>
              <a:ext cx="1024889" cy="339128"/>
            </a:xfrm>
            <a:prstGeom prst="rect">
              <a:avLst/>
            </a:prstGeom>
          </p:spPr>
        </p:pic>
        <p:pic>
          <p:nvPicPr>
            <p:cNvPr id="5" name="object 5"/>
            <p:cNvPicPr/>
            <p:nvPr/>
          </p:nvPicPr>
          <p:blipFill>
            <a:blip r:embed="rId4" cstate="print"/>
            <a:stretch>
              <a:fillRect/>
            </a:stretch>
          </p:blipFill>
          <p:spPr>
            <a:xfrm>
              <a:off x="2929128" y="1900428"/>
              <a:ext cx="923544" cy="237744"/>
            </a:xfrm>
            <a:prstGeom prst="rect">
              <a:avLst/>
            </a:prstGeom>
          </p:spPr>
        </p:pic>
        <p:pic>
          <p:nvPicPr>
            <p:cNvPr id="6" name="object 6"/>
            <p:cNvPicPr/>
            <p:nvPr/>
          </p:nvPicPr>
          <p:blipFill>
            <a:blip r:embed="rId5" cstate="print"/>
            <a:stretch>
              <a:fillRect/>
            </a:stretch>
          </p:blipFill>
          <p:spPr>
            <a:xfrm>
              <a:off x="4818888" y="1877529"/>
              <a:ext cx="1140714" cy="339128"/>
            </a:xfrm>
            <a:prstGeom prst="rect">
              <a:avLst/>
            </a:prstGeom>
          </p:spPr>
        </p:pic>
        <p:pic>
          <p:nvPicPr>
            <p:cNvPr id="7" name="object 7"/>
            <p:cNvPicPr/>
            <p:nvPr/>
          </p:nvPicPr>
          <p:blipFill>
            <a:blip r:embed="rId6" cstate="print"/>
            <a:stretch>
              <a:fillRect/>
            </a:stretch>
          </p:blipFill>
          <p:spPr>
            <a:xfrm>
              <a:off x="4872227" y="1900428"/>
              <a:ext cx="1037844" cy="237744"/>
            </a:xfrm>
            <a:prstGeom prst="rect">
              <a:avLst/>
            </a:prstGeom>
          </p:spPr>
        </p:pic>
        <p:pic>
          <p:nvPicPr>
            <p:cNvPr id="8" name="object 8"/>
            <p:cNvPicPr/>
            <p:nvPr/>
          </p:nvPicPr>
          <p:blipFill>
            <a:blip r:embed="rId7" cstate="print"/>
            <a:stretch>
              <a:fillRect/>
            </a:stretch>
          </p:blipFill>
          <p:spPr>
            <a:xfrm>
              <a:off x="2767584" y="1728216"/>
              <a:ext cx="1244345" cy="482346"/>
            </a:xfrm>
            <a:prstGeom prst="rect">
              <a:avLst/>
            </a:prstGeom>
          </p:spPr>
        </p:pic>
        <p:pic>
          <p:nvPicPr>
            <p:cNvPr id="9" name="object 9"/>
            <p:cNvPicPr/>
            <p:nvPr/>
          </p:nvPicPr>
          <p:blipFill>
            <a:blip r:embed="rId8" cstate="print"/>
            <a:stretch>
              <a:fillRect/>
            </a:stretch>
          </p:blipFill>
          <p:spPr>
            <a:xfrm>
              <a:off x="4748783" y="1728216"/>
              <a:ext cx="1207782" cy="482346"/>
            </a:xfrm>
            <a:prstGeom prst="rect">
              <a:avLst/>
            </a:prstGeom>
          </p:spPr>
        </p:pic>
      </p:grpSp>
      <p:grpSp>
        <p:nvGrpSpPr>
          <p:cNvPr id="10" name="object 10"/>
          <p:cNvGrpSpPr/>
          <p:nvPr/>
        </p:nvGrpSpPr>
        <p:grpSpPr>
          <a:xfrm>
            <a:off x="2538983" y="3520440"/>
            <a:ext cx="4826000" cy="519430"/>
            <a:chOff x="2538983" y="3520440"/>
            <a:chExt cx="4826000" cy="519430"/>
          </a:xfrm>
        </p:grpSpPr>
        <p:pic>
          <p:nvPicPr>
            <p:cNvPr id="11" name="object 11"/>
            <p:cNvPicPr/>
            <p:nvPr/>
          </p:nvPicPr>
          <p:blipFill>
            <a:blip r:embed="rId9" cstate="print"/>
            <a:stretch>
              <a:fillRect/>
            </a:stretch>
          </p:blipFill>
          <p:spPr>
            <a:xfrm>
              <a:off x="4267107" y="3541462"/>
              <a:ext cx="1018977" cy="485995"/>
            </a:xfrm>
            <a:prstGeom prst="rect">
              <a:avLst/>
            </a:prstGeom>
          </p:spPr>
        </p:pic>
        <p:pic>
          <p:nvPicPr>
            <p:cNvPr id="12" name="object 12"/>
            <p:cNvPicPr/>
            <p:nvPr/>
          </p:nvPicPr>
          <p:blipFill>
            <a:blip r:embed="rId10" cstate="print"/>
            <a:stretch>
              <a:fillRect/>
            </a:stretch>
          </p:blipFill>
          <p:spPr>
            <a:xfrm>
              <a:off x="4300727" y="3548253"/>
              <a:ext cx="953770" cy="418719"/>
            </a:xfrm>
            <a:prstGeom prst="rect">
              <a:avLst/>
            </a:prstGeom>
          </p:spPr>
        </p:pic>
        <p:pic>
          <p:nvPicPr>
            <p:cNvPr id="13" name="object 13"/>
            <p:cNvPicPr/>
            <p:nvPr/>
          </p:nvPicPr>
          <p:blipFill>
            <a:blip r:embed="rId11" cstate="print"/>
            <a:stretch>
              <a:fillRect/>
            </a:stretch>
          </p:blipFill>
          <p:spPr>
            <a:xfrm>
              <a:off x="2538983" y="3529584"/>
              <a:ext cx="4825746" cy="509777"/>
            </a:xfrm>
            <a:prstGeom prst="rect">
              <a:avLst/>
            </a:prstGeom>
          </p:spPr>
        </p:pic>
        <p:pic>
          <p:nvPicPr>
            <p:cNvPr id="14" name="object 14"/>
            <p:cNvPicPr/>
            <p:nvPr/>
          </p:nvPicPr>
          <p:blipFill>
            <a:blip r:embed="rId12" cstate="print"/>
            <a:stretch>
              <a:fillRect/>
            </a:stretch>
          </p:blipFill>
          <p:spPr>
            <a:xfrm>
              <a:off x="2892551" y="3529584"/>
              <a:ext cx="927366" cy="509777"/>
            </a:xfrm>
            <a:prstGeom prst="rect">
              <a:avLst/>
            </a:prstGeom>
          </p:spPr>
        </p:pic>
        <p:pic>
          <p:nvPicPr>
            <p:cNvPr id="15" name="object 15"/>
            <p:cNvPicPr/>
            <p:nvPr/>
          </p:nvPicPr>
          <p:blipFill>
            <a:blip r:embed="rId13" cstate="print"/>
            <a:stretch>
              <a:fillRect/>
            </a:stretch>
          </p:blipFill>
          <p:spPr>
            <a:xfrm>
              <a:off x="4139183" y="3529584"/>
              <a:ext cx="1283969" cy="509777"/>
            </a:xfrm>
            <a:prstGeom prst="rect">
              <a:avLst/>
            </a:prstGeom>
          </p:spPr>
        </p:pic>
        <p:pic>
          <p:nvPicPr>
            <p:cNvPr id="16" name="object 16"/>
            <p:cNvPicPr/>
            <p:nvPr/>
          </p:nvPicPr>
          <p:blipFill>
            <a:blip r:embed="rId14" cstate="print"/>
            <a:stretch>
              <a:fillRect/>
            </a:stretch>
          </p:blipFill>
          <p:spPr>
            <a:xfrm>
              <a:off x="5772911" y="3553955"/>
              <a:ext cx="229425" cy="412254"/>
            </a:xfrm>
            <a:prstGeom prst="rect">
              <a:avLst/>
            </a:prstGeom>
          </p:spPr>
        </p:pic>
        <p:sp>
          <p:nvSpPr>
            <p:cNvPr id="17" name="object 17"/>
            <p:cNvSpPr/>
            <p:nvPr/>
          </p:nvSpPr>
          <p:spPr>
            <a:xfrm>
              <a:off x="5829299" y="3581400"/>
              <a:ext cx="117475" cy="301625"/>
            </a:xfrm>
            <a:custGeom>
              <a:avLst/>
              <a:gdLst/>
              <a:ahLst/>
              <a:cxnLst/>
              <a:rect l="l" t="t" r="r" b="b"/>
              <a:pathLst>
                <a:path w="117475" h="301625">
                  <a:moveTo>
                    <a:pt x="47116" y="0"/>
                  </a:moveTo>
                  <a:lnTo>
                    <a:pt x="0" y="0"/>
                  </a:lnTo>
                  <a:lnTo>
                    <a:pt x="0" y="301625"/>
                  </a:lnTo>
                  <a:lnTo>
                    <a:pt x="57658" y="301625"/>
                  </a:lnTo>
                  <a:lnTo>
                    <a:pt x="57658" y="104012"/>
                  </a:lnTo>
                  <a:lnTo>
                    <a:pt x="64563" y="111295"/>
                  </a:lnTo>
                  <a:lnTo>
                    <a:pt x="99377" y="138175"/>
                  </a:lnTo>
                  <a:lnTo>
                    <a:pt x="117475" y="147066"/>
                  </a:lnTo>
                  <a:lnTo>
                    <a:pt x="117475" y="79501"/>
                  </a:lnTo>
                  <a:lnTo>
                    <a:pt x="103731" y="72386"/>
                  </a:lnTo>
                  <a:lnTo>
                    <a:pt x="91630" y="64579"/>
                  </a:lnTo>
                  <a:lnTo>
                    <a:pt x="64690" y="36915"/>
                  </a:lnTo>
                  <a:lnTo>
                    <a:pt x="52117" y="13432"/>
                  </a:lnTo>
                  <a:lnTo>
                    <a:pt x="47116" y="0"/>
                  </a:lnTo>
                  <a:close/>
                </a:path>
              </a:pathLst>
            </a:custGeom>
            <a:solidFill>
              <a:srgbClr val="CC99FF"/>
            </a:solidFill>
          </p:spPr>
          <p:txBody>
            <a:bodyPr wrap="square" lIns="0" tIns="0" rIns="0" bIns="0" rtlCol="0"/>
            <a:lstStyle/>
            <a:p>
              <a:endParaRPr/>
            </a:p>
          </p:txBody>
        </p:sp>
        <p:sp>
          <p:nvSpPr>
            <p:cNvPr id="18" name="object 18"/>
            <p:cNvSpPr/>
            <p:nvPr/>
          </p:nvSpPr>
          <p:spPr>
            <a:xfrm>
              <a:off x="5829299" y="3581400"/>
              <a:ext cx="117475" cy="301625"/>
            </a:xfrm>
            <a:custGeom>
              <a:avLst/>
              <a:gdLst/>
              <a:ahLst/>
              <a:cxnLst/>
              <a:rect l="l" t="t" r="r" b="b"/>
              <a:pathLst>
                <a:path w="117475" h="301625">
                  <a:moveTo>
                    <a:pt x="47116" y="0"/>
                  </a:moveTo>
                  <a:lnTo>
                    <a:pt x="35325" y="0"/>
                  </a:lnTo>
                  <a:lnTo>
                    <a:pt x="23558" y="0"/>
                  </a:lnTo>
                  <a:lnTo>
                    <a:pt x="11791" y="0"/>
                  </a:lnTo>
                  <a:lnTo>
                    <a:pt x="0" y="0"/>
                  </a:lnTo>
                  <a:lnTo>
                    <a:pt x="0" y="50282"/>
                  </a:lnTo>
                  <a:lnTo>
                    <a:pt x="0" y="301625"/>
                  </a:lnTo>
                  <a:lnTo>
                    <a:pt x="14384" y="301625"/>
                  </a:lnTo>
                  <a:lnTo>
                    <a:pt x="28781" y="301625"/>
                  </a:lnTo>
                  <a:lnTo>
                    <a:pt x="43201" y="301625"/>
                  </a:lnTo>
                  <a:lnTo>
                    <a:pt x="57658" y="301625"/>
                  </a:lnTo>
                  <a:lnTo>
                    <a:pt x="57658" y="252192"/>
                  </a:lnTo>
                  <a:lnTo>
                    <a:pt x="57658" y="202771"/>
                  </a:lnTo>
                  <a:lnTo>
                    <a:pt x="57658" y="153374"/>
                  </a:lnTo>
                  <a:lnTo>
                    <a:pt x="57658" y="104012"/>
                  </a:lnTo>
                  <a:lnTo>
                    <a:pt x="64563" y="111295"/>
                  </a:lnTo>
                  <a:lnTo>
                    <a:pt x="99377" y="138175"/>
                  </a:lnTo>
                  <a:lnTo>
                    <a:pt x="117475" y="147066"/>
                  </a:lnTo>
                  <a:lnTo>
                    <a:pt x="117475" y="130186"/>
                  </a:lnTo>
                  <a:lnTo>
                    <a:pt x="117475" y="113284"/>
                  </a:lnTo>
                  <a:lnTo>
                    <a:pt x="117475" y="96381"/>
                  </a:lnTo>
                  <a:lnTo>
                    <a:pt x="117475" y="79501"/>
                  </a:lnTo>
                  <a:lnTo>
                    <a:pt x="103731" y="72386"/>
                  </a:lnTo>
                  <a:lnTo>
                    <a:pt x="72262" y="46989"/>
                  </a:lnTo>
                  <a:lnTo>
                    <a:pt x="52117" y="13432"/>
                  </a:lnTo>
                  <a:lnTo>
                    <a:pt x="47116" y="0"/>
                  </a:lnTo>
                  <a:close/>
                </a:path>
              </a:pathLst>
            </a:custGeom>
            <a:ln w="9144">
              <a:solidFill>
                <a:srgbClr val="000000"/>
              </a:solidFill>
            </a:ln>
          </p:spPr>
          <p:txBody>
            <a:bodyPr wrap="square" lIns="0" tIns="0" rIns="0" bIns="0" rtlCol="0"/>
            <a:lstStyle/>
            <a:p>
              <a:endParaRPr/>
            </a:p>
          </p:txBody>
        </p:sp>
        <p:pic>
          <p:nvPicPr>
            <p:cNvPr id="19" name="object 19"/>
            <p:cNvPicPr/>
            <p:nvPr/>
          </p:nvPicPr>
          <p:blipFill>
            <a:blip r:embed="rId15" cstate="print"/>
            <a:stretch>
              <a:fillRect/>
            </a:stretch>
          </p:blipFill>
          <p:spPr>
            <a:xfrm>
              <a:off x="5711951" y="3520440"/>
              <a:ext cx="336067" cy="509778"/>
            </a:xfrm>
            <a:prstGeom prst="rect">
              <a:avLst/>
            </a:prstGeom>
          </p:spPr>
        </p:pic>
      </p:grpSp>
      <p:grpSp>
        <p:nvGrpSpPr>
          <p:cNvPr id="20" name="object 20"/>
          <p:cNvGrpSpPr/>
          <p:nvPr/>
        </p:nvGrpSpPr>
        <p:grpSpPr>
          <a:xfrm>
            <a:off x="3724275" y="1554099"/>
            <a:ext cx="2308225" cy="3051810"/>
            <a:chOff x="3724275" y="1554099"/>
            <a:chExt cx="2308225" cy="3051810"/>
          </a:xfrm>
        </p:grpSpPr>
        <p:sp>
          <p:nvSpPr>
            <p:cNvPr id="21" name="object 21"/>
            <p:cNvSpPr/>
            <p:nvPr/>
          </p:nvSpPr>
          <p:spPr>
            <a:xfrm>
              <a:off x="3733800" y="1563624"/>
              <a:ext cx="2289175" cy="3032760"/>
            </a:xfrm>
            <a:custGeom>
              <a:avLst/>
              <a:gdLst/>
              <a:ahLst/>
              <a:cxnLst/>
              <a:rect l="l" t="t" r="r" b="b"/>
              <a:pathLst>
                <a:path w="2289175" h="3032760">
                  <a:moveTo>
                    <a:pt x="0" y="0"/>
                  </a:moveTo>
                  <a:lnTo>
                    <a:pt x="2286000" y="0"/>
                  </a:lnTo>
                </a:path>
                <a:path w="2289175" h="3032760">
                  <a:moveTo>
                    <a:pt x="0" y="0"/>
                  </a:moveTo>
                  <a:lnTo>
                    <a:pt x="0" y="685800"/>
                  </a:lnTo>
                </a:path>
                <a:path w="2289175" h="3032760">
                  <a:moveTo>
                    <a:pt x="0" y="685800"/>
                  </a:moveTo>
                  <a:lnTo>
                    <a:pt x="2286000" y="1600200"/>
                  </a:lnTo>
                </a:path>
                <a:path w="2289175" h="3032760">
                  <a:moveTo>
                    <a:pt x="2289048" y="1600200"/>
                  </a:moveTo>
                  <a:lnTo>
                    <a:pt x="2286000" y="3032760"/>
                  </a:lnTo>
                </a:path>
              </a:pathLst>
            </a:custGeom>
            <a:ln w="19050">
              <a:solidFill>
                <a:srgbClr val="FF0000"/>
              </a:solidFill>
              <a:prstDash val="sysDash"/>
            </a:ln>
          </p:spPr>
          <p:txBody>
            <a:bodyPr wrap="square" lIns="0" tIns="0" rIns="0" bIns="0" rtlCol="0"/>
            <a:lstStyle/>
            <a:p>
              <a:endParaRPr/>
            </a:p>
          </p:txBody>
        </p:sp>
        <p:sp>
          <p:nvSpPr>
            <p:cNvPr id="22" name="object 22"/>
            <p:cNvSpPr/>
            <p:nvPr/>
          </p:nvSpPr>
          <p:spPr>
            <a:xfrm>
              <a:off x="6019800" y="1563624"/>
              <a:ext cx="0" cy="685800"/>
            </a:xfrm>
            <a:custGeom>
              <a:avLst/>
              <a:gdLst/>
              <a:ahLst/>
              <a:cxnLst/>
              <a:rect l="l" t="t" r="r" b="b"/>
              <a:pathLst>
                <a:path h="685800">
                  <a:moveTo>
                    <a:pt x="0" y="0"/>
                  </a:moveTo>
                  <a:lnTo>
                    <a:pt x="0" y="685800"/>
                  </a:lnTo>
                </a:path>
              </a:pathLst>
            </a:custGeom>
            <a:ln w="19050">
              <a:solidFill>
                <a:srgbClr val="FF0000"/>
              </a:solidFill>
            </a:ln>
          </p:spPr>
          <p:txBody>
            <a:bodyPr wrap="square" lIns="0" tIns="0" rIns="0" bIns="0" rtlCol="0"/>
            <a:lstStyle/>
            <a:p>
              <a:endParaRPr/>
            </a:p>
          </p:txBody>
        </p:sp>
        <p:sp>
          <p:nvSpPr>
            <p:cNvPr id="23" name="object 23"/>
            <p:cNvSpPr/>
            <p:nvPr/>
          </p:nvSpPr>
          <p:spPr>
            <a:xfrm>
              <a:off x="3733800" y="2249424"/>
              <a:ext cx="2286000" cy="2164080"/>
            </a:xfrm>
            <a:custGeom>
              <a:avLst/>
              <a:gdLst/>
              <a:ahLst/>
              <a:cxnLst/>
              <a:rect l="l" t="t" r="r" b="b"/>
              <a:pathLst>
                <a:path w="2286000" h="2164079">
                  <a:moveTo>
                    <a:pt x="2286000" y="0"/>
                  </a:moveTo>
                  <a:lnTo>
                    <a:pt x="0" y="1143000"/>
                  </a:lnTo>
                </a:path>
                <a:path w="2286000" h="2164079">
                  <a:moveTo>
                    <a:pt x="0" y="1143000"/>
                  </a:moveTo>
                  <a:lnTo>
                    <a:pt x="3048" y="2164080"/>
                  </a:lnTo>
                </a:path>
              </a:pathLst>
            </a:custGeom>
            <a:ln w="19050">
              <a:solidFill>
                <a:srgbClr val="FF0000"/>
              </a:solidFill>
              <a:prstDash val="sysDash"/>
            </a:ln>
          </p:spPr>
          <p:txBody>
            <a:bodyPr wrap="square" lIns="0" tIns="0" rIns="0" bIns="0" rtlCol="0"/>
            <a:lstStyle/>
            <a:p>
              <a:endParaRPr/>
            </a:p>
          </p:txBody>
        </p:sp>
      </p:grpSp>
      <p:sp>
        <p:nvSpPr>
          <p:cNvPr id="24" name="object 24"/>
          <p:cNvSpPr txBox="1"/>
          <p:nvPr/>
        </p:nvSpPr>
        <p:spPr>
          <a:xfrm>
            <a:off x="4479163" y="2618689"/>
            <a:ext cx="1216025" cy="300355"/>
          </a:xfrm>
          <a:prstGeom prst="rect">
            <a:avLst/>
          </a:prstGeom>
        </p:spPr>
        <p:txBody>
          <a:bodyPr vert="horz" wrap="square" lIns="0" tIns="12700" rIns="0" bIns="0" rtlCol="0">
            <a:spAutoFit/>
          </a:bodyPr>
          <a:lstStyle/>
          <a:p>
            <a:pPr marL="12700">
              <a:lnSpc>
                <a:spcPct val="100000"/>
              </a:lnSpc>
              <a:spcBef>
                <a:spcPts val="100"/>
              </a:spcBef>
            </a:pPr>
            <a:r>
              <a:rPr sz="1800" b="1" spc="-60" dirty="0">
                <a:latin typeface="Arial"/>
                <a:cs typeface="Arial"/>
              </a:rPr>
              <a:t>INVERSION</a:t>
            </a:r>
            <a:endParaRPr sz="1800">
              <a:latin typeface="Arial"/>
              <a:cs typeface="Arial"/>
            </a:endParaRPr>
          </a:p>
        </p:txBody>
      </p:sp>
      <p:sp>
        <p:nvSpPr>
          <p:cNvPr id="25" name="object 25"/>
          <p:cNvSpPr txBox="1"/>
          <p:nvPr/>
        </p:nvSpPr>
        <p:spPr>
          <a:xfrm>
            <a:off x="4195064" y="4143883"/>
            <a:ext cx="1280160" cy="514350"/>
          </a:xfrm>
          <a:prstGeom prst="rect">
            <a:avLst/>
          </a:prstGeom>
        </p:spPr>
        <p:txBody>
          <a:bodyPr vert="horz" wrap="square" lIns="0" tIns="13335" rIns="0" bIns="0" rtlCol="0">
            <a:spAutoFit/>
          </a:bodyPr>
          <a:lstStyle/>
          <a:p>
            <a:pPr marL="12700" marR="5080">
              <a:lnSpc>
                <a:spcPct val="100000"/>
              </a:lnSpc>
              <a:spcBef>
                <a:spcPts val="105"/>
              </a:spcBef>
            </a:pPr>
            <a:r>
              <a:rPr sz="1600" spc="130" dirty="0">
                <a:latin typeface="Arial"/>
                <a:cs typeface="Arial"/>
              </a:rPr>
              <a:t>Gene</a:t>
            </a:r>
            <a:r>
              <a:rPr sz="1600" spc="-20" dirty="0">
                <a:latin typeface="Arial"/>
                <a:cs typeface="Arial"/>
              </a:rPr>
              <a:t> </a:t>
            </a:r>
            <a:r>
              <a:rPr sz="1600" spc="-50" dirty="0">
                <a:latin typeface="Arial"/>
                <a:cs typeface="Arial"/>
              </a:rPr>
              <a:t>2 </a:t>
            </a:r>
            <a:r>
              <a:rPr sz="1600" spc="85" dirty="0">
                <a:latin typeface="Arial"/>
                <a:cs typeface="Arial"/>
              </a:rPr>
              <a:t>(backwards)</a:t>
            </a:r>
            <a:endParaRPr sz="1600">
              <a:latin typeface="Arial"/>
              <a:cs typeface="Arial"/>
            </a:endParaRPr>
          </a:p>
        </p:txBody>
      </p:sp>
      <p:sp>
        <p:nvSpPr>
          <p:cNvPr id="26" name="object 26"/>
          <p:cNvSpPr txBox="1"/>
          <p:nvPr/>
        </p:nvSpPr>
        <p:spPr>
          <a:xfrm>
            <a:off x="5719698" y="4220083"/>
            <a:ext cx="760730" cy="514350"/>
          </a:xfrm>
          <a:prstGeom prst="rect">
            <a:avLst/>
          </a:prstGeom>
        </p:spPr>
        <p:txBody>
          <a:bodyPr vert="horz" wrap="square" lIns="0" tIns="13335" rIns="0" bIns="0" rtlCol="0">
            <a:spAutoFit/>
          </a:bodyPr>
          <a:lstStyle/>
          <a:p>
            <a:pPr marL="12700" marR="5080">
              <a:lnSpc>
                <a:spcPct val="100000"/>
              </a:lnSpc>
              <a:spcBef>
                <a:spcPts val="105"/>
              </a:spcBef>
            </a:pPr>
            <a:r>
              <a:rPr sz="1600" spc="-10" dirty="0">
                <a:latin typeface="Arial"/>
                <a:cs typeface="Arial"/>
              </a:rPr>
              <a:t>Rest</a:t>
            </a:r>
            <a:r>
              <a:rPr sz="1600" spc="-105" dirty="0">
                <a:latin typeface="Arial"/>
                <a:cs typeface="Arial"/>
              </a:rPr>
              <a:t> </a:t>
            </a:r>
            <a:r>
              <a:rPr sz="1600" spc="80" dirty="0">
                <a:latin typeface="Arial"/>
                <a:cs typeface="Arial"/>
              </a:rPr>
              <a:t>of </a:t>
            </a:r>
            <a:r>
              <a:rPr sz="1600" spc="130" dirty="0">
                <a:latin typeface="Arial"/>
                <a:cs typeface="Arial"/>
              </a:rPr>
              <a:t>Gene</a:t>
            </a:r>
            <a:r>
              <a:rPr sz="1600" spc="-20" dirty="0">
                <a:latin typeface="Arial"/>
                <a:cs typeface="Arial"/>
              </a:rPr>
              <a:t> </a:t>
            </a:r>
            <a:r>
              <a:rPr sz="1600" spc="-50" dirty="0">
                <a:latin typeface="Arial"/>
                <a:cs typeface="Arial"/>
              </a:rPr>
              <a:t>1</a:t>
            </a:r>
            <a:endParaRPr sz="1600">
              <a:latin typeface="Arial"/>
              <a:cs typeface="Arial"/>
            </a:endParaRPr>
          </a:p>
        </p:txBody>
      </p:sp>
      <p:sp>
        <p:nvSpPr>
          <p:cNvPr id="27" name="object 27"/>
          <p:cNvSpPr txBox="1"/>
          <p:nvPr/>
        </p:nvSpPr>
        <p:spPr>
          <a:xfrm>
            <a:off x="2746629" y="4143883"/>
            <a:ext cx="760730" cy="514350"/>
          </a:xfrm>
          <a:prstGeom prst="rect">
            <a:avLst/>
          </a:prstGeom>
        </p:spPr>
        <p:txBody>
          <a:bodyPr vert="horz" wrap="square" lIns="0" tIns="13335" rIns="0" bIns="0" rtlCol="0">
            <a:spAutoFit/>
          </a:bodyPr>
          <a:lstStyle/>
          <a:p>
            <a:pPr marL="12700" marR="5080">
              <a:lnSpc>
                <a:spcPct val="100000"/>
              </a:lnSpc>
              <a:spcBef>
                <a:spcPts val="105"/>
              </a:spcBef>
            </a:pPr>
            <a:r>
              <a:rPr sz="1600" spc="60" dirty="0">
                <a:latin typeface="Arial"/>
                <a:cs typeface="Arial"/>
              </a:rPr>
              <a:t>Most</a:t>
            </a:r>
            <a:r>
              <a:rPr sz="1600" spc="-50" dirty="0">
                <a:latin typeface="Arial"/>
                <a:cs typeface="Arial"/>
              </a:rPr>
              <a:t> </a:t>
            </a:r>
            <a:r>
              <a:rPr sz="1600" spc="80" dirty="0">
                <a:latin typeface="Arial"/>
                <a:cs typeface="Arial"/>
              </a:rPr>
              <a:t>of </a:t>
            </a:r>
            <a:r>
              <a:rPr sz="1600" spc="130" dirty="0">
                <a:latin typeface="Arial"/>
                <a:cs typeface="Arial"/>
              </a:rPr>
              <a:t>Gene</a:t>
            </a:r>
            <a:r>
              <a:rPr sz="1600" spc="-20" dirty="0">
                <a:latin typeface="Arial"/>
                <a:cs typeface="Arial"/>
              </a:rPr>
              <a:t> </a:t>
            </a:r>
            <a:r>
              <a:rPr sz="1600" spc="-50" dirty="0">
                <a:latin typeface="Arial"/>
                <a:cs typeface="Arial"/>
              </a:rPr>
              <a:t>1</a:t>
            </a:r>
            <a:endParaRPr sz="1600">
              <a:latin typeface="Arial"/>
              <a:cs typeface="Arial"/>
            </a:endParaRPr>
          </a:p>
        </p:txBody>
      </p:sp>
      <p:sp>
        <p:nvSpPr>
          <p:cNvPr id="28" name="object 28"/>
          <p:cNvSpPr txBox="1"/>
          <p:nvPr/>
        </p:nvSpPr>
        <p:spPr>
          <a:xfrm>
            <a:off x="1145844" y="3555568"/>
            <a:ext cx="795655" cy="57531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Mutant</a:t>
            </a:r>
            <a:endParaRPr sz="1800">
              <a:latin typeface="Arial"/>
              <a:cs typeface="Arial"/>
            </a:endParaRPr>
          </a:p>
          <a:p>
            <a:pPr marL="12700">
              <a:lnSpc>
                <a:spcPct val="100000"/>
              </a:lnSpc>
              <a:spcBef>
                <a:spcPts val="5"/>
              </a:spcBef>
            </a:pPr>
            <a:r>
              <a:rPr sz="1800" b="1" spc="-25" dirty="0">
                <a:latin typeface="Arial"/>
                <a:cs typeface="Arial"/>
              </a:rPr>
              <a:t>DNA</a:t>
            </a:r>
            <a:endParaRPr sz="1800">
              <a:latin typeface="Arial"/>
              <a:cs typeface="Arial"/>
            </a:endParaRPr>
          </a:p>
        </p:txBody>
      </p:sp>
      <p:sp>
        <p:nvSpPr>
          <p:cNvPr id="29" name="object 29"/>
          <p:cNvSpPr txBox="1"/>
          <p:nvPr/>
        </p:nvSpPr>
        <p:spPr>
          <a:xfrm>
            <a:off x="1069644" y="1919681"/>
            <a:ext cx="896619" cy="57531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Original</a:t>
            </a:r>
            <a:endParaRPr sz="1800">
              <a:latin typeface="Arial"/>
              <a:cs typeface="Arial"/>
            </a:endParaRPr>
          </a:p>
          <a:p>
            <a:pPr marL="12700">
              <a:lnSpc>
                <a:spcPct val="100000"/>
              </a:lnSpc>
              <a:spcBef>
                <a:spcPts val="5"/>
              </a:spcBef>
            </a:pPr>
            <a:r>
              <a:rPr sz="1800" b="1" spc="-25" dirty="0">
                <a:latin typeface="Arial"/>
                <a:cs typeface="Arial"/>
              </a:rPr>
              <a:t>DNA</a:t>
            </a:r>
            <a:endParaRPr sz="1800">
              <a:latin typeface="Arial"/>
              <a:cs typeface="Arial"/>
            </a:endParaRPr>
          </a:p>
        </p:txBody>
      </p:sp>
      <p:grpSp>
        <p:nvGrpSpPr>
          <p:cNvPr id="30" name="object 30"/>
          <p:cNvGrpSpPr/>
          <p:nvPr/>
        </p:nvGrpSpPr>
        <p:grpSpPr>
          <a:xfrm>
            <a:off x="2837688" y="1725142"/>
            <a:ext cx="3141345" cy="2336165"/>
            <a:chOff x="2837688" y="1725142"/>
            <a:chExt cx="3141345" cy="2336165"/>
          </a:xfrm>
        </p:grpSpPr>
        <p:pic>
          <p:nvPicPr>
            <p:cNvPr id="31" name="object 31"/>
            <p:cNvPicPr/>
            <p:nvPr/>
          </p:nvPicPr>
          <p:blipFill>
            <a:blip r:embed="rId16" cstate="print"/>
            <a:stretch>
              <a:fillRect/>
            </a:stretch>
          </p:blipFill>
          <p:spPr>
            <a:xfrm>
              <a:off x="2913888" y="3477755"/>
              <a:ext cx="890790" cy="582942"/>
            </a:xfrm>
            <a:prstGeom prst="rect">
              <a:avLst/>
            </a:prstGeom>
          </p:spPr>
        </p:pic>
        <p:pic>
          <p:nvPicPr>
            <p:cNvPr id="32" name="object 32"/>
            <p:cNvPicPr/>
            <p:nvPr/>
          </p:nvPicPr>
          <p:blipFill>
            <a:blip r:embed="rId17" cstate="print"/>
            <a:stretch>
              <a:fillRect/>
            </a:stretch>
          </p:blipFill>
          <p:spPr>
            <a:xfrm>
              <a:off x="2967228" y="3500627"/>
              <a:ext cx="697865" cy="482219"/>
            </a:xfrm>
            <a:prstGeom prst="rect">
              <a:avLst/>
            </a:prstGeom>
          </p:spPr>
        </p:pic>
        <p:pic>
          <p:nvPicPr>
            <p:cNvPr id="33" name="object 33"/>
            <p:cNvPicPr/>
            <p:nvPr/>
          </p:nvPicPr>
          <p:blipFill>
            <a:blip r:embed="rId18" cstate="print"/>
            <a:stretch>
              <a:fillRect/>
            </a:stretch>
          </p:blipFill>
          <p:spPr>
            <a:xfrm>
              <a:off x="2837688" y="1725142"/>
              <a:ext cx="1104150" cy="491515"/>
            </a:xfrm>
            <a:prstGeom prst="rect">
              <a:avLst/>
            </a:prstGeom>
          </p:spPr>
        </p:pic>
        <p:pic>
          <p:nvPicPr>
            <p:cNvPr id="34" name="object 34"/>
            <p:cNvPicPr/>
            <p:nvPr/>
          </p:nvPicPr>
          <p:blipFill>
            <a:blip r:embed="rId19" cstate="print"/>
            <a:stretch>
              <a:fillRect/>
            </a:stretch>
          </p:blipFill>
          <p:spPr>
            <a:xfrm>
              <a:off x="2891028" y="1748027"/>
              <a:ext cx="999744" cy="390144"/>
            </a:xfrm>
            <a:prstGeom prst="rect">
              <a:avLst/>
            </a:prstGeom>
          </p:spPr>
        </p:pic>
        <p:pic>
          <p:nvPicPr>
            <p:cNvPr id="35" name="object 35"/>
            <p:cNvPicPr/>
            <p:nvPr/>
          </p:nvPicPr>
          <p:blipFill>
            <a:blip r:embed="rId20" cstate="print"/>
            <a:stretch>
              <a:fillRect/>
            </a:stretch>
          </p:blipFill>
          <p:spPr>
            <a:xfrm>
              <a:off x="4742688" y="1725155"/>
              <a:ext cx="1140726" cy="476262"/>
            </a:xfrm>
            <a:prstGeom prst="rect">
              <a:avLst/>
            </a:prstGeom>
          </p:spPr>
        </p:pic>
        <p:pic>
          <p:nvPicPr>
            <p:cNvPr id="36" name="object 36"/>
            <p:cNvPicPr/>
            <p:nvPr/>
          </p:nvPicPr>
          <p:blipFill>
            <a:blip r:embed="rId21" cstate="print"/>
            <a:stretch>
              <a:fillRect/>
            </a:stretch>
          </p:blipFill>
          <p:spPr>
            <a:xfrm>
              <a:off x="4796027" y="1748027"/>
              <a:ext cx="1037844" cy="374269"/>
            </a:xfrm>
            <a:prstGeom prst="rect">
              <a:avLst/>
            </a:prstGeom>
          </p:spPr>
        </p:pic>
        <p:pic>
          <p:nvPicPr>
            <p:cNvPr id="37" name="object 37"/>
            <p:cNvPicPr/>
            <p:nvPr/>
          </p:nvPicPr>
          <p:blipFill>
            <a:blip r:embed="rId22" cstate="print"/>
            <a:stretch>
              <a:fillRect/>
            </a:stretch>
          </p:blipFill>
          <p:spPr>
            <a:xfrm>
              <a:off x="4209288" y="3553942"/>
              <a:ext cx="1027938" cy="491515"/>
            </a:xfrm>
            <a:prstGeom prst="rect">
              <a:avLst/>
            </a:prstGeom>
          </p:spPr>
        </p:pic>
        <p:pic>
          <p:nvPicPr>
            <p:cNvPr id="38" name="object 38"/>
            <p:cNvPicPr/>
            <p:nvPr/>
          </p:nvPicPr>
          <p:blipFill>
            <a:blip r:embed="rId23" cstate="print"/>
            <a:stretch>
              <a:fillRect/>
            </a:stretch>
          </p:blipFill>
          <p:spPr>
            <a:xfrm>
              <a:off x="4262627" y="3576827"/>
              <a:ext cx="923544" cy="390144"/>
            </a:xfrm>
            <a:prstGeom prst="rect">
              <a:avLst/>
            </a:prstGeom>
          </p:spPr>
        </p:pic>
        <p:pic>
          <p:nvPicPr>
            <p:cNvPr id="39" name="object 39"/>
            <p:cNvPicPr/>
            <p:nvPr/>
          </p:nvPicPr>
          <p:blipFill>
            <a:blip r:embed="rId24" cstate="print"/>
            <a:stretch>
              <a:fillRect/>
            </a:stretch>
          </p:blipFill>
          <p:spPr>
            <a:xfrm>
              <a:off x="5791200" y="3553967"/>
              <a:ext cx="187451" cy="416052"/>
            </a:xfrm>
            <a:prstGeom prst="rect">
              <a:avLst/>
            </a:prstGeom>
          </p:spPr>
        </p:pic>
        <p:sp>
          <p:nvSpPr>
            <p:cNvPr id="40" name="object 40"/>
            <p:cNvSpPr/>
            <p:nvPr/>
          </p:nvSpPr>
          <p:spPr>
            <a:xfrm>
              <a:off x="5848350" y="3581400"/>
              <a:ext cx="76200" cy="304800"/>
            </a:xfrm>
            <a:custGeom>
              <a:avLst/>
              <a:gdLst/>
              <a:ahLst/>
              <a:cxnLst/>
              <a:rect l="l" t="t" r="r" b="b"/>
              <a:pathLst>
                <a:path w="76200" h="304800">
                  <a:moveTo>
                    <a:pt x="30607" y="0"/>
                  </a:moveTo>
                  <a:lnTo>
                    <a:pt x="0" y="0"/>
                  </a:lnTo>
                  <a:lnTo>
                    <a:pt x="0" y="304800"/>
                  </a:lnTo>
                  <a:lnTo>
                    <a:pt x="37337" y="304800"/>
                  </a:lnTo>
                  <a:lnTo>
                    <a:pt x="37337" y="105029"/>
                  </a:lnTo>
                  <a:lnTo>
                    <a:pt x="41862" y="112458"/>
                  </a:lnTo>
                  <a:lnTo>
                    <a:pt x="70080" y="144158"/>
                  </a:lnTo>
                  <a:lnTo>
                    <a:pt x="76200" y="148589"/>
                  </a:lnTo>
                  <a:lnTo>
                    <a:pt x="76200" y="80391"/>
                  </a:lnTo>
                  <a:lnTo>
                    <a:pt x="67294" y="73177"/>
                  </a:lnTo>
                  <a:lnTo>
                    <a:pt x="59436" y="65262"/>
                  </a:lnTo>
                  <a:lnTo>
                    <a:pt x="37639" y="25971"/>
                  </a:lnTo>
                  <a:lnTo>
                    <a:pt x="33843" y="13545"/>
                  </a:lnTo>
                  <a:lnTo>
                    <a:pt x="30607" y="0"/>
                  </a:lnTo>
                  <a:close/>
                </a:path>
              </a:pathLst>
            </a:custGeom>
            <a:solidFill>
              <a:srgbClr val="CC99FF"/>
            </a:solidFill>
          </p:spPr>
          <p:txBody>
            <a:bodyPr wrap="square" lIns="0" tIns="0" rIns="0" bIns="0" rtlCol="0"/>
            <a:lstStyle/>
            <a:p>
              <a:endParaRPr/>
            </a:p>
          </p:txBody>
        </p:sp>
        <p:sp>
          <p:nvSpPr>
            <p:cNvPr id="41" name="object 41"/>
            <p:cNvSpPr/>
            <p:nvPr/>
          </p:nvSpPr>
          <p:spPr>
            <a:xfrm>
              <a:off x="5848350" y="3581400"/>
              <a:ext cx="76200" cy="304800"/>
            </a:xfrm>
            <a:custGeom>
              <a:avLst/>
              <a:gdLst/>
              <a:ahLst/>
              <a:cxnLst/>
              <a:rect l="l" t="t" r="r" b="b"/>
              <a:pathLst>
                <a:path w="76200" h="304800">
                  <a:moveTo>
                    <a:pt x="30607" y="0"/>
                  </a:moveTo>
                  <a:lnTo>
                    <a:pt x="22913" y="0"/>
                  </a:lnTo>
                  <a:lnTo>
                    <a:pt x="15255" y="0"/>
                  </a:lnTo>
                  <a:lnTo>
                    <a:pt x="7621" y="0"/>
                  </a:lnTo>
                  <a:lnTo>
                    <a:pt x="0" y="0"/>
                  </a:lnTo>
                  <a:lnTo>
                    <a:pt x="0" y="50800"/>
                  </a:lnTo>
                  <a:lnTo>
                    <a:pt x="0" y="304800"/>
                  </a:lnTo>
                  <a:lnTo>
                    <a:pt x="9334" y="304800"/>
                  </a:lnTo>
                  <a:lnTo>
                    <a:pt x="18669" y="304800"/>
                  </a:lnTo>
                  <a:lnTo>
                    <a:pt x="28003" y="304800"/>
                  </a:lnTo>
                  <a:lnTo>
                    <a:pt x="37337" y="304800"/>
                  </a:lnTo>
                  <a:lnTo>
                    <a:pt x="37337" y="254887"/>
                  </a:lnTo>
                  <a:lnTo>
                    <a:pt x="37337" y="204962"/>
                  </a:lnTo>
                  <a:lnTo>
                    <a:pt x="37337" y="155013"/>
                  </a:lnTo>
                  <a:lnTo>
                    <a:pt x="37337" y="105029"/>
                  </a:lnTo>
                  <a:lnTo>
                    <a:pt x="41862" y="112458"/>
                  </a:lnTo>
                  <a:lnTo>
                    <a:pt x="70080" y="144158"/>
                  </a:lnTo>
                  <a:lnTo>
                    <a:pt x="76200" y="148589"/>
                  </a:lnTo>
                  <a:lnTo>
                    <a:pt x="76200" y="131540"/>
                  </a:lnTo>
                  <a:lnTo>
                    <a:pt x="76200" y="114490"/>
                  </a:lnTo>
                  <a:lnTo>
                    <a:pt x="76200" y="97440"/>
                  </a:lnTo>
                  <a:lnTo>
                    <a:pt x="76200" y="80391"/>
                  </a:lnTo>
                  <a:lnTo>
                    <a:pt x="67294" y="73177"/>
                  </a:lnTo>
                  <a:lnTo>
                    <a:pt x="41983" y="37254"/>
                  </a:lnTo>
                  <a:lnTo>
                    <a:pt x="33843" y="13545"/>
                  </a:lnTo>
                  <a:lnTo>
                    <a:pt x="30607" y="0"/>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865759"/>
            <a:ext cx="8035925" cy="3904615"/>
          </a:xfrm>
          <a:prstGeom prst="rect">
            <a:avLst/>
          </a:prstGeom>
        </p:spPr>
        <p:txBody>
          <a:bodyPr vert="horz" wrap="square" lIns="0" tIns="12700" rIns="0" bIns="0" rtlCol="0">
            <a:spAutoFit/>
          </a:bodyPr>
          <a:lstStyle/>
          <a:p>
            <a:pPr marL="356870" marR="5080" indent="-9525">
              <a:lnSpc>
                <a:spcPct val="100000"/>
              </a:lnSpc>
              <a:spcBef>
                <a:spcPts val="100"/>
              </a:spcBef>
            </a:pPr>
            <a:r>
              <a:rPr sz="2400" spc="160" dirty="0">
                <a:latin typeface="Arial"/>
                <a:cs typeface="Arial"/>
              </a:rPr>
              <a:t>A</a:t>
            </a:r>
            <a:r>
              <a:rPr sz="2400" spc="-5" dirty="0">
                <a:latin typeface="Arial"/>
                <a:cs typeface="Arial"/>
              </a:rPr>
              <a:t> </a:t>
            </a:r>
            <a:r>
              <a:rPr sz="2400" b="1" dirty="0">
                <a:solidFill>
                  <a:srgbClr val="3333FF"/>
                </a:solidFill>
                <a:latin typeface="Arial"/>
                <a:cs typeface="Arial"/>
              </a:rPr>
              <a:t>translocation </a:t>
            </a:r>
            <a:r>
              <a:rPr sz="2400" spc="-175" dirty="0">
                <a:latin typeface="Arial"/>
                <a:cs typeface="Arial"/>
              </a:rPr>
              <a:t>is</a:t>
            </a:r>
            <a:r>
              <a:rPr sz="2400" spc="-15" dirty="0">
                <a:latin typeface="Arial"/>
                <a:cs typeface="Arial"/>
              </a:rPr>
              <a:t> </a:t>
            </a:r>
            <a:r>
              <a:rPr sz="2400" spc="185" dirty="0">
                <a:latin typeface="Arial"/>
                <a:cs typeface="Arial"/>
              </a:rPr>
              <a:t>when</a:t>
            </a:r>
            <a:r>
              <a:rPr sz="2400" spc="-25" dirty="0">
                <a:latin typeface="Arial"/>
                <a:cs typeface="Arial"/>
              </a:rPr>
              <a:t> </a:t>
            </a:r>
            <a:r>
              <a:rPr sz="2400" spc="290" dirty="0">
                <a:latin typeface="Arial"/>
                <a:cs typeface="Arial"/>
              </a:rPr>
              <a:t>a</a:t>
            </a:r>
            <a:r>
              <a:rPr sz="2400" spc="-10" dirty="0">
                <a:latin typeface="Arial"/>
                <a:cs typeface="Arial"/>
              </a:rPr>
              <a:t> </a:t>
            </a:r>
            <a:r>
              <a:rPr sz="2400" spc="90" dirty="0">
                <a:latin typeface="Arial"/>
                <a:cs typeface="Arial"/>
              </a:rPr>
              <a:t>section</a:t>
            </a:r>
            <a:r>
              <a:rPr sz="2400" spc="25" dirty="0">
                <a:latin typeface="Arial"/>
                <a:cs typeface="Arial"/>
              </a:rPr>
              <a:t> </a:t>
            </a:r>
            <a:r>
              <a:rPr sz="2400" spc="145" dirty="0">
                <a:latin typeface="Arial"/>
                <a:cs typeface="Arial"/>
              </a:rPr>
              <a:t>of</a:t>
            </a:r>
            <a:r>
              <a:rPr sz="2400" spc="10" dirty="0">
                <a:latin typeface="Arial"/>
                <a:cs typeface="Arial"/>
              </a:rPr>
              <a:t> </a:t>
            </a:r>
            <a:r>
              <a:rPr sz="2400" spc="80" dirty="0">
                <a:latin typeface="Arial"/>
                <a:cs typeface="Arial"/>
              </a:rPr>
              <a:t>DNA</a:t>
            </a:r>
            <a:r>
              <a:rPr sz="2400" dirty="0">
                <a:latin typeface="Arial"/>
                <a:cs typeface="Arial"/>
              </a:rPr>
              <a:t> </a:t>
            </a:r>
            <a:r>
              <a:rPr sz="2400" spc="-175" dirty="0">
                <a:latin typeface="Arial"/>
                <a:cs typeface="Arial"/>
              </a:rPr>
              <a:t>is</a:t>
            </a:r>
            <a:r>
              <a:rPr sz="2400" spc="-15" dirty="0">
                <a:latin typeface="Arial"/>
                <a:cs typeface="Arial"/>
              </a:rPr>
              <a:t> </a:t>
            </a:r>
            <a:r>
              <a:rPr sz="2400" spc="165" dirty="0">
                <a:latin typeface="Arial"/>
                <a:cs typeface="Arial"/>
              </a:rPr>
              <a:t>removed </a:t>
            </a:r>
            <a:r>
              <a:rPr sz="2400" spc="110" dirty="0">
                <a:latin typeface="Arial"/>
                <a:cs typeface="Arial"/>
              </a:rPr>
              <a:t>from</a:t>
            </a:r>
            <a:r>
              <a:rPr sz="2400" spc="-15" dirty="0">
                <a:latin typeface="Arial"/>
                <a:cs typeface="Arial"/>
              </a:rPr>
              <a:t> </a:t>
            </a:r>
            <a:r>
              <a:rPr sz="2400" spc="-20" dirty="0">
                <a:latin typeface="Arial"/>
                <a:cs typeface="Arial"/>
              </a:rPr>
              <a:t>its</a:t>
            </a:r>
            <a:r>
              <a:rPr sz="2400" spc="30" dirty="0">
                <a:latin typeface="Arial"/>
                <a:cs typeface="Arial"/>
              </a:rPr>
              <a:t> </a:t>
            </a:r>
            <a:r>
              <a:rPr sz="2400" spc="80" dirty="0">
                <a:latin typeface="Arial"/>
                <a:cs typeface="Arial"/>
              </a:rPr>
              <a:t>original</a:t>
            </a:r>
            <a:r>
              <a:rPr sz="2400" dirty="0">
                <a:latin typeface="Arial"/>
                <a:cs typeface="Arial"/>
              </a:rPr>
              <a:t> </a:t>
            </a:r>
            <a:r>
              <a:rPr sz="2400" spc="65" dirty="0">
                <a:latin typeface="Arial"/>
                <a:cs typeface="Arial"/>
              </a:rPr>
              <a:t>position</a:t>
            </a:r>
            <a:r>
              <a:rPr sz="2400" spc="25" dirty="0">
                <a:latin typeface="Arial"/>
                <a:cs typeface="Arial"/>
              </a:rPr>
              <a:t> </a:t>
            </a:r>
            <a:r>
              <a:rPr sz="2400" spc="235" dirty="0">
                <a:latin typeface="Arial"/>
                <a:cs typeface="Arial"/>
              </a:rPr>
              <a:t>and</a:t>
            </a:r>
            <a:r>
              <a:rPr sz="2400" spc="-10" dirty="0">
                <a:latin typeface="Arial"/>
                <a:cs typeface="Arial"/>
              </a:rPr>
              <a:t> </a:t>
            </a:r>
            <a:r>
              <a:rPr sz="2400" spc="220" dirty="0">
                <a:latin typeface="Arial"/>
                <a:cs typeface="Arial"/>
              </a:rPr>
              <a:t>moved</a:t>
            </a:r>
            <a:r>
              <a:rPr sz="2400" spc="-35" dirty="0">
                <a:latin typeface="Arial"/>
                <a:cs typeface="Arial"/>
              </a:rPr>
              <a:t> </a:t>
            </a:r>
            <a:r>
              <a:rPr sz="2400" spc="160" dirty="0">
                <a:latin typeface="Arial"/>
                <a:cs typeface="Arial"/>
              </a:rPr>
              <a:t>to</a:t>
            </a:r>
            <a:r>
              <a:rPr sz="2400" spc="20" dirty="0">
                <a:latin typeface="Arial"/>
                <a:cs typeface="Arial"/>
              </a:rPr>
              <a:t> </a:t>
            </a:r>
            <a:r>
              <a:rPr sz="2400" spc="130" dirty="0">
                <a:latin typeface="Arial"/>
                <a:cs typeface="Arial"/>
              </a:rPr>
              <a:t>another location,</a:t>
            </a:r>
            <a:r>
              <a:rPr sz="2400" spc="20" dirty="0">
                <a:latin typeface="Arial"/>
                <a:cs typeface="Arial"/>
              </a:rPr>
              <a:t> </a:t>
            </a:r>
            <a:r>
              <a:rPr sz="2400" spc="80" dirty="0">
                <a:latin typeface="Arial"/>
                <a:cs typeface="Arial"/>
              </a:rPr>
              <a:t>either</a:t>
            </a:r>
            <a:r>
              <a:rPr sz="2400" spc="35" dirty="0">
                <a:latin typeface="Arial"/>
                <a:cs typeface="Arial"/>
              </a:rPr>
              <a:t> </a:t>
            </a:r>
            <a:r>
              <a:rPr sz="2400" spc="165" dirty="0">
                <a:latin typeface="Arial"/>
                <a:cs typeface="Arial"/>
              </a:rPr>
              <a:t>on</a:t>
            </a:r>
            <a:r>
              <a:rPr sz="2400" spc="5" dirty="0">
                <a:latin typeface="Arial"/>
                <a:cs typeface="Arial"/>
              </a:rPr>
              <a:t> </a:t>
            </a:r>
            <a:r>
              <a:rPr sz="2400" spc="145" dirty="0">
                <a:latin typeface="Arial"/>
                <a:cs typeface="Arial"/>
              </a:rPr>
              <a:t>the</a:t>
            </a:r>
            <a:r>
              <a:rPr sz="2400" spc="65" dirty="0">
                <a:latin typeface="Arial"/>
                <a:cs typeface="Arial"/>
              </a:rPr>
              <a:t> </a:t>
            </a:r>
            <a:r>
              <a:rPr sz="2400" spc="125" dirty="0">
                <a:latin typeface="Arial"/>
                <a:cs typeface="Arial"/>
              </a:rPr>
              <a:t>same</a:t>
            </a:r>
            <a:r>
              <a:rPr sz="2400" spc="-5" dirty="0">
                <a:latin typeface="Arial"/>
                <a:cs typeface="Arial"/>
              </a:rPr>
              <a:t> </a:t>
            </a:r>
            <a:r>
              <a:rPr sz="2400" spc="135" dirty="0">
                <a:latin typeface="Arial"/>
                <a:cs typeface="Arial"/>
              </a:rPr>
              <a:t>chromosome,</a:t>
            </a:r>
            <a:r>
              <a:rPr sz="2400" spc="5" dirty="0">
                <a:latin typeface="Arial"/>
                <a:cs typeface="Arial"/>
              </a:rPr>
              <a:t> </a:t>
            </a:r>
            <a:r>
              <a:rPr sz="2400" spc="65" dirty="0">
                <a:latin typeface="Arial"/>
                <a:cs typeface="Arial"/>
              </a:rPr>
              <a:t>or</a:t>
            </a:r>
            <a:r>
              <a:rPr sz="2400" spc="35" dirty="0">
                <a:latin typeface="Arial"/>
                <a:cs typeface="Arial"/>
              </a:rPr>
              <a:t> </a:t>
            </a:r>
            <a:r>
              <a:rPr sz="2400" spc="165" dirty="0">
                <a:latin typeface="Arial"/>
                <a:cs typeface="Arial"/>
              </a:rPr>
              <a:t>on</a:t>
            </a:r>
            <a:r>
              <a:rPr sz="2400" spc="10" dirty="0">
                <a:latin typeface="Arial"/>
                <a:cs typeface="Arial"/>
              </a:rPr>
              <a:t> </a:t>
            </a:r>
            <a:r>
              <a:rPr sz="2400" spc="240" dirty="0">
                <a:latin typeface="Arial"/>
                <a:cs typeface="Arial"/>
              </a:rPr>
              <a:t>a </a:t>
            </a:r>
            <a:r>
              <a:rPr sz="2400" spc="170" dirty="0">
                <a:latin typeface="Arial"/>
                <a:cs typeface="Arial"/>
              </a:rPr>
              <a:t>completely</a:t>
            </a:r>
            <a:r>
              <a:rPr sz="2400" spc="-75" dirty="0">
                <a:latin typeface="Arial"/>
                <a:cs typeface="Arial"/>
              </a:rPr>
              <a:t> </a:t>
            </a:r>
            <a:r>
              <a:rPr sz="2400" spc="110" dirty="0">
                <a:latin typeface="Arial"/>
                <a:cs typeface="Arial"/>
              </a:rPr>
              <a:t>different</a:t>
            </a:r>
            <a:r>
              <a:rPr sz="2400" spc="20" dirty="0">
                <a:latin typeface="Arial"/>
                <a:cs typeface="Arial"/>
              </a:rPr>
              <a:t> </a:t>
            </a:r>
            <a:r>
              <a:rPr sz="2400" spc="120" dirty="0">
                <a:latin typeface="Arial"/>
                <a:cs typeface="Arial"/>
              </a:rPr>
              <a:t>chromosome.</a:t>
            </a:r>
            <a:endParaRPr sz="2400">
              <a:latin typeface="Arial"/>
              <a:cs typeface="Arial"/>
            </a:endParaRPr>
          </a:p>
          <a:p>
            <a:pPr>
              <a:lnSpc>
                <a:spcPct val="100000"/>
              </a:lnSpc>
              <a:spcBef>
                <a:spcPts val="10"/>
              </a:spcBef>
            </a:pPr>
            <a:endParaRPr sz="3500">
              <a:latin typeface="Arial"/>
              <a:cs typeface="Arial"/>
            </a:endParaRPr>
          </a:p>
          <a:p>
            <a:pPr marL="356870" marR="307340" indent="-344805">
              <a:lnSpc>
                <a:spcPct val="100000"/>
              </a:lnSpc>
              <a:spcBef>
                <a:spcPts val="5"/>
              </a:spcBef>
            </a:pPr>
            <a:r>
              <a:rPr sz="2400" dirty="0">
                <a:latin typeface="Arial"/>
                <a:cs typeface="Arial"/>
              </a:rPr>
              <a:t>If</a:t>
            </a:r>
            <a:r>
              <a:rPr sz="2400" spc="-70" dirty="0">
                <a:latin typeface="Arial"/>
                <a:cs typeface="Arial"/>
              </a:rPr>
              <a:t> </a:t>
            </a:r>
            <a:r>
              <a:rPr sz="2400" spc="200" dirty="0">
                <a:latin typeface="Arial"/>
                <a:cs typeface="Arial"/>
              </a:rPr>
              <a:t>an</a:t>
            </a:r>
            <a:r>
              <a:rPr sz="2400" spc="10" dirty="0">
                <a:latin typeface="Arial"/>
                <a:cs typeface="Arial"/>
              </a:rPr>
              <a:t> </a:t>
            </a:r>
            <a:r>
              <a:rPr sz="2400" spc="150" dirty="0">
                <a:latin typeface="Arial"/>
                <a:cs typeface="Arial"/>
              </a:rPr>
              <a:t>intact</a:t>
            </a:r>
            <a:r>
              <a:rPr sz="2400" spc="35" dirty="0">
                <a:latin typeface="Arial"/>
                <a:cs typeface="Arial"/>
              </a:rPr>
              <a:t> </a:t>
            </a:r>
            <a:r>
              <a:rPr sz="2400" spc="210" dirty="0">
                <a:latin typeface="Arial"/>
                <a:cs typeface="Arial"/>
              </a:rPr>
              <a:t>gene</a:t>
            </a:r>
            <a:r>
              <a:rPr sz="2400" spc="10" dirty="0">
                <a:latin typeface="Arial"/>
                <a:cs typeface="Arial"/>
              </a:rPr>
              <a:t> </a:t>
            </a:r>
            <a:r>
              <a:rPr sz="2400" spc="-170" dirty="0">
                <a:latin typeface="Arial"/>
                <a:cs typeface="Arial"/>
              </a:rPr>
              <a:t>is</a:t>
            </a:r>
            <a:r>
              <a:rPr sz="2400" spc="15" dirty="0">
                <a:latin typeface="Arial"/>
                <a:cs typeface="Arial"/>
              </a:rPr>
              <a:t> </a:t>
            </a:r>
            <a:r>
              <a:rPr sz="2400" spc="105" dirty="0">
                <a:latin typeface="Arial"/>
                <a:cs typeface="Arial"/>
              </a:rPr>
              <a:t>merely</a:t>
            </a:r>
            <a:r>
              <a:rPr sz="2400" spc="-75" dirty="0">
                <a:latin typeface="Arial"/>
                <a:cs typeface="Arial"/>
              </a:rPr>
              <a:t> </a:t>
            </a:r>
            <a:r>
              <a:rPr sz="2400" spc="220" dirty="0">
                <a:latin typeface="Arial"/>
                <a:cs typeface="Arial"/>
              </a:rPr>
              <a:t>moved</a:t>
            </a:r>
            <a:r>
              <a:rPr sz="2400" spc="20" dirty="0">
                <a:latin typeface="Arial"/>
                <a:cs typeface="Arial"/>
              </a:rPr>
              <a:t> </a:t>
            </a:r>
            <a:r>
              <a:rPr sz="2400" spc="110" dirty="0">
                <a:latin typeface="Arial"/>
                <a:cs typeface="Arial"/>
              </a:rPr>
              <a:t>from</a:t>
            </a:r>
            <a:r>
              <a:rPr sz="2400" spc="20" dirty="0">
                <a:latin typeface="Arial"/>
                <a:cs typeface="Arial"/>
              </a:rPr>
              <a:t> </a:t>
            </a:r>
            <a:r>
              <a:rPr sz="2400" spc="185" dirty="0">
                <a:latin typeface="Arial"/>
                <a:cs typeface="Arial"/>
              </a:rPr>
              <a:t>one</a:t>
            </a:r>
            <a:r>
              <a:rPr sz="2400" spc="15" dirty="0">
                <a:latin typeface="Arial"/>
                <a:cs typeface="Arial"/>
              </a:rPr>
              <a:t> </a:t>
            </a:r>
            <a:r>
              <a:rPr sz="2400" spc="220" dirty="0">
                <a:latin typeface="Arial"/>
                <a:cs typeface="Arial"/>
              </a:rPr>
              <a:t>place</a:t>
            </a:r>
            <a:r>
              <a:rPr sz="2400" spc="-35" dirty="0">
                <a:latin typeface="Arial"/>
                <a:cs typeface="Arial"/>
              </a:rPr>
              <a:t> </a:t>
            </a:r>
            <a:r>
              <a:rPr sz="2400" spc="130" dirty="0">
                <a:latin typeface="Arial"/>
                <a:cs typeface="Arial"/>
              </a:rPr>
              <a:t>to </a:t>
            </a:r>
            <a:r>
              <a:rPr sz="2400" spc="120" dirty="0">
                <a:latin typeface="Arial"/>
                <a:cs typeface="Arial"/>
              </a:rPr>
              <a:t>another,</a:t>
            </a:r>
            <a:r>
              <a:rPr sz="2400" spc="60" dirty="0">
                <a:latin typeface="Arial"/>
                <a:cs typeface="Arial"/>
              </a:rPr>
              <a:t> </a:t>
            </a:r>
            <a:r>
              <a:rPr sz="2400" dirty="0">
                <a:latin typeface="Arial"/>
                <a:cs typeface="Arial"/>
              </a:rPr>
              <a:t>it</a:t>
            </a:r>
            <a:r>
              <a:rPr sz="2400" spc="-10" dirty="0">
                <a:latin typeface="Arial"/>
                <a:cs typeface="Arial"/>
              </a:rPr>
              <a:t> </a:t>
            </a:r>
            <a:r>
              <a:rPr sz="2400" spc="204" dirty="0">
                <a:latin typeface="Arial"/>
                <a:cs typeface="Arial"/>
              </a:rPr>
              <a:t>may</a:t>
            </a:r>
            <a:r>
              <a:rPr sz="2400" spc="-10" dirty="0">
                <a:latin typeface="Arial"/>
                <a:cs typeface="Arial"/>
              </a:rPr>
              <a:t> </a:t>
            </a:r>
            <a:r>
              <a:rPr sz="2400" spc="-50" dirty="0">
                <a:latin typeface="Arial"/>
                <a:cs typeface="Arial"/>
              </a:rPr>
              <a:t>still</a:t>
            </a:r>
            <a:r>
              <a:rPr sz="2400" spc="-35" dirty="0">
                <a:latin typeface="Arial"/>
                <a:cs typeface="Arial"/>
              </a:rPr>
              <a:t> </a:t>
            </a:r>
            <a:r>
              <a:rPr sz="2400" spc="100" dirty="0">
                <a:latin typeface="Arial"/>
                <a:cs typeface="Arial"/>
              </a:rPr>
              <a:t>work</a:t>
            </a:r>
            <a:r>
              <a:rPr sz="2400" dirty="0">
                <a:latin typeface="Arial"/>
                <a:cs typeface="Arial"/>
              </a:rPr>
              <a:t> </a:t>
            </a:r>
            <a:r>
              <a:rPr sz="2400" spc="235" dirty="0">
                <a:latin typeface="Arial"/>
                <a:cs typeface="Arial"/>
              </a:rPr>
              <a:t>and</a:t>
            </a:r>
            <a:r>
              <a:rPr sz="2400" spc="15" dirty="0">
                <a:latin typeface="Arial"/>
                <a:cs typeface="Arial"/>
              </a:rPr>
              <a:t> </a:t>
            </a:r>
            <a:r>
              <a:rPr sz="2400" spc="50" dirty="0">
                <a:latin typeface="Arial"/>
                <a:cs typeface="Arial"/>
              </a:rPr>
              <a:t>little</a:t>
            </a:r>
            <a:r>
              <a:rPr sz="2400" spc="-15" dirty="0">
                <a:latin typeface="Arial"/>
                <a:cs typeface="Arial"/>
              </a:rPr>
              <a:t> </a:t>
            </a:r>
            <a:r>
              <a:rPr sz="2400" spc="270" dirty="0">
                <a:latin typeface="Arial"/>
                <a:cs typeface="Arial"/>
              </a:rPr>
              <a:t>damage</a:t>
            </a:r>
            <a:r>
              <a:rPr sz="2400" spc="-30" dirty="0">
                <a:latin typeface="Arial"/>
                <a:cs typeface="Arial"/>
              </a:rPr>
              <a:t> </a:t>
            </a:r>
            <a:r>
              <a:rPr sz="2400" spc="-10" dirty="0">
                <a:latin typeface="Arial"/>
                <a:cs typeface="Arial"/>
              </a:rPr>
              <a:t>result.</a:t>
            </a:r>
            <a:endParaRPr sz="2400">
              <a:latin typeface="Arial"/>
              <a:cs typeface="Arial"/>
            </a:endParaRPr>
          </a:p>
          <a:p>
            <a:pPr marL="356870" marR="136525" indent="-344805">
              <a:lnSpc>
                <a:spcPct val="100000"/>
              </a:lnSpc>
              <a:spcBef>
                <a:spcPts val="575"/>
              </a:spcBef>
            </a:pPr>
            <a:r>
              <a:rPr sz="2400" dirty="0">
                <a:latin typeface="Arial"/>
                <a:cs typeface="Arial"/>
              </a:rPr>
              <a:t>But</a:t>
            </a:r>
            <a:r>
              <a:rPr sz="2400" spc="15" dirty="0">
                <a:latin typeface="Arial"/>
                <a:cs typeface="Arial"/>
              </a:rPr>
              <a:t> </a:t>
            </a:r>
            <a:r>
              <a:rPr sz="2400" dirty="0">
                <a:latin typeface="Arial"/>
                <a:cs typeface="Arial"/>
              </a:rPr>
              <a:t>if,</a:t>
            </a:r>
            <a:r>
              <a:rPr sz="2400" spc="-10" dirty="0">
                <a:latin typeface="Arial"/>
                <a:cs typeface="Arial"/>
              </a:rPr>
              <a:t> </a:t>
            </a:r>
            <a:r>
              <a:rPr sz="2400" dirty="0">
                <a:latin typeface="Arial"/>
                <a:cs typeface="Arial"/>
              </a:rPr>
              <a:t>say,</a:t>
            </a:r>
            <a:r>
              <a:rPr sz="2400" spc="25" dirty="0">
                <a:latin typeface="Arial"/>
                <a:cs typeface="Arial"/>
              </a:rPr>
              <a:t> </a:t>
            </a:r>
            <a:r>
              <a:rPr sz="2400" b="1" dirty="0">
                <a:solidFill>
                  <a:srgbClr val="3333FF"/>
                </a:solidFill>
                <a:latin typeface="Arial"/>
                <a:cs typeface="Arial"/>
              </a:rPr>
              <a:t>half</a:t>
            </a:r>
            <a:r>
              <a:rPr sz="2400" b="1" spc="20" dirty="0">
                <a:solidFill>
                  <a:srgbClr val="3333FF"/>
                </a:solidFill>
                <a:latin typeface="Arial"/>
                <a:cs typeface="Arial"/>
              </a:rPr>
              <a:t> </a:t>
            </a:r>
            <a:r>
              <a:rPr sz="2400" b="1" dirty="0">
                <a:solidFill>
                  <a:srgbClr val="3333FF"/>
                </a:solidFill>
                <a:latin typeface="Arial"/>
                <a:cs typeface="Arial"/>
              </a:rPr>
              <a:t>of</a:t>
            </a:r>
            <a:r>
              <a:rPr sz="2400" b="1" spc="40" dirty="0">
                <a:solidFill>
                  <a:srgbClr val="3333FF"/>
                </a:solidFill>
                <a:latin typeface="Arial"/>
                <a:cs typeface="Arial"/>
              </a:rPr>
              <a:t> </a:t>
            </a:r>
            <a:r>
              <a:rPr sz="2400" b="1" spc="240" dirty="0">
                <a:solidFill>
                  <a:srgbClr val="3333FF"/>
                </a:solidFill>
                <a:latin typeface="Arial"/>
                <a:cs typeface="Arial"/>
              </a:rPr>
              <a:t>a</a:t>
            </a:r>
            <a:r>
              <a:rPr sz="2400" b="1" spc="10" dirty="0">
                <a:solidFill>
                  <a:srgbClr val="3333FF"/>
                </a:solidFill>
                <a:latin typeface="Arial"/>
                <a:cs typeface="Arial"/>
              </a:rPr>
              <a:t> </a:t>
            </a:r>
            <a:r>
              <a:rPr sz="2400" b="1" spc="114" dirty="0">
                <a:solidFill>
                  <a:srgbClr val="3333FF"/>
                </a:solidFill>
                <a:latin typeface="Arial"/>
                <a:cs typeface="Arial"/>
              </a:rPr>
              <a:t>gene</a:t>
            </a:r>
            <a:r>
              <a:rPr sz="2400" b="1" spc="10" dirty="0">
                <a:solidFill>
                  <a:srgbClr val="3333FF"/>
                </a:solidFill>
                <a:latin typeface="Arial"/>
                <a:cs typeface="Arial"/>
              </a:rPr>
              <a:t> </a:t>
            </a:r>
            <a:r>
              <a:rPr sz="2400" b="1" spc="-200" dirty="0">
                <a:solidFill>
                  <a:srgbClr val="3333FF"/>
                </a:solidFill>
                <a:latin typeface="Arial"/>
                <a:cs typeface="Arial"/>
              </a:rPr>
              <a:t>is</a:t>
            </a:r>
            <a:r>
              <a:rPr sz="2400" b="1" spc="-5" dirty="0">
                <a:solidFill>
                  <a:srgbClr val="3333FF"/>
                </a:solidFill>
                <a:latin typeface="Arial"/>
                <a:cs typeface="Arial"/>
              </a:rPr>
              <a:t> </a:t>
            </a:r>
            <a:r>
              <a:rPr sz="2400" b="1" spc="85" dirty="0">
                <a:solidFill>
                  <a:srgbClr val="3333FF"/>
                </a:solidFill>
                <a:latin typeface="Arial"/>
                <a:cs typeface="Arial"/>
              </a:rPr>
              <a:t>moved</a:t>
            </a:r>
            <a:r>
              <a:rPr sz="2400" b="1" spc="15" dirty="0">
                <a:solidFill>
                  <a:srgbClr val="3333FF"/>
                </a:solidFill>
                <a:latin typeface="Arial"/>
                <a:cs typeface="Arial"/>
              </a:rPr>
              <a:t> </a:t>
            </a:r>
            <a:r>
              <a:rPr sz="2400" spc="235" dirty="0">
                <a:latin typeface="Arial"/>
                <a:cs typeface="Arial"/>
              </a:rPr>
              <a:t>and</a:t>
            </a:r>
            <a:r>
              <a:rPr sz="2400" spc="-5" dirty="0">
                <a:latin typeface="Arial"/>
                <a:cs typeface="Arial"/>
              </a:rPr>
              <a:t> </a:t>
            </a:r>
            <a:r>
              <a:rPr sz="2400" b="1" spc="-10" dirty="0">
                <a:solidFill>
                  <a:srgbClr val="3333FF"/>
                </a:solidFill>
                <a:latin typeface="Arial"/>
                <a:cs typeface="Arial"/>
              </a:rPr>
              <a:t>stuck </a:t>
            </a:r>
            <a:r>
              <a:rPr sz="2400" b="1" dirty="0">
                <a:solidFill>
                  <a:srgbClr val="3333FF"/>
                </a:solidFill>
                <a:latin typeface="Arial"/>
                <a:cs typeface="Arial"/>
              </a:rPr>
              <a:t>somewhere</a:t>
            </a:r>
            <a:r>
              <a:rPr sz="2400" b="1" spc="85" dirty="0">
                <a:solidFill>
                  <a:srgbClr val="3333FF"/>
                </a:solidFill>
                <a:latin typeface="Arial"/>
                <a:cs typeface="Arial"/>
              </a:rPr>
              <a:t> </a:t>
            </a:r>
            <a:r>
              <a:rPr sz="2400" b="1" dirty="0">
                <a:solidFill>
                  <a:srgbClr val="3333FF"/>
                </a:solidFill>
                <a:latin typeface="Arial"/>
                <a:cs typeface="Arial"/>
              </a:rPr>
              <a:t>else</a:t>
            </a:r>
            <a:r>
              <a:rPr sz="2400" b="1" spc="75" dirty="0">
                <a:solidFill>
                  <a:srgbClr val="3333FF"/>
                </a:solidFill>
                <a:latin typeface="Arial"/>
                <a:cs typeface="Arial"/>
              </a:rPr>
              <a:t> </a:t>
            </a:r>
            <a:r>
              <a:rPr sz="2400" dirty="0">
                <a:latin typeface="Arial"/>
                <a:cs typeface="Arial"/>
              </a:rPr>
              <a:t>in</a:t>
            </a:r>
            <a:r>
              <a:rPr sz="2400" spc="85" dirty="0">
                <a:latin typeface="Arial"/>
                <a:cs typeface="Arial"/>
              </a:rPr>
              <a:t> </a:t>
            </a:r>
            <a:r>
              <a:rPr sz="2400" spc="145" dirty="0">
                <a:latin typeface="Arial"/>
                <a:cs typeface="Arial"/>
              </a:rPr>
              <a:t>the</a:t>
            </a:r>
            <a:r>
              <a:rPr sz="2400" spc="120" dirty="0">
                <a:latin typeface="Arial"/>
                <a:cs typeface="Arial"/>
              </a:rPr>
              <a:t> </a:t>
            </a:r>
            <a:r>
              <a:rPr sz="2400" b="1" dirty="0">
                <a:solidFill>
                  <a:srgbClr val="3333FF"/>
                </a:solidFill>
                <a:latin typeface="Arial"/>
                <a:cs typeface="Arial"/>
              </a:rPr>
              <a:t>middle</a:t>
            </a:r>
            <a:r>
              <a:rPr sz="2400" b="1" spc="85" dirty="0">
                <a:solidFill>
                  <a:srgbClr val="3333FF"/>
                </a:solidFill>
                <a:latin typeface="Arial"/>
                <a:cs typeface="Arial"/>
              </a:rPr>
              <a:t> </a:t>
            </a:r>
            <a:r>
              <a:rPr sz="2400" b="1" dirty="0">
                <a:solidFill>
                  <a:srgbClr val="3333FF"/>
                </a:solidFill>
                <a:latin typeface="Arial"/>
                <a:cs typeface="Arial"/>
              </a:rPr>
              <a:t>of</a:t>
            </a:r>
            <a:r>
              <a:rPr sz="2400" b="1" spc="90" dirty="0">
                <a:solidFill>
                  <a:srgbClr val="3333FF"/>
                </a:solidFill>
                <a:latin typeface="Arial"/>
                <a:cs typeface="Arial"/>
              </a:rPr>
              <a:t> </a:t>
            </a:r>
            <a:r>
              <a:rPr sz="2400" b="1" dirty="0">
                <a:solidFill>
                  <a:srgbClr val="3333FF"/>
                </a:solidFill>
                <a:latin typeface="Arial"/>
                <a:cs typeface="Arial"/>
              </a:rPr>
              <a:t>another</a:t>
            </a:r>
            <a:r>
              <a:rPr sz="2400" b="1" spc="114" dirty="0">
                <a:solidFill>
                  <a:srgbClr val="3333FF"/>
                </a:solidFill>
                <a:latin typeface="Arial"/>
                <a:cs typeface="Arial"/>
              </a:rPr>
              <a:t> </a:t>
            </a:r>
            <a:r>
              <a:rPr sz="2400" b="1" spc="85" dirty="0">
                <a:solidFill>
                  <a:srgbClr val="3333FF"/>
                </a:solidFill>
                <a:latin typeface="Arial"/>
                <a:cs typeface="Arial"/>
              </a:rPr>
              <a:t>gene</a:t>
            </a:r>
            <a:r>
              <a:rPr sz="2400" spc="85" dirty="0">
                <a:latin typeface="Arial"/>
                <a:cs typeface="Arial"/>
              </a:rPr>
              <a:t>,</a:t>
            </a:r>
            <a:r>
              <a:rPr sz="2400" spc="60" dirty="0">
                <a:latin typeface="Arial"/>
                <a:cs typeface="Arial"/>
              </a:rPr>
              <a:t> </a:t>
            </a:r>
            <a:r>
              <a:rPr sz="2400" spc="120" dirty="0">
                <a:latin typeface="Arial"/>
                <a:cs typeface="Arial"/>
              </a:rPr>
              <a:t>the </a:t>
            </a:r>
            <a:r>
              <a:rPr sz="2400" dirty="0">
                <a:latin typeface="Arial"/>
                <a:cs typeface="Arial"/>
              </a:rPr>
              <a:t>result</a:t>
            </a:r>
            <a:r>
              <a:rPr sz="2400" spc="-10" dirty="0">
                <a:latin typeface="Arial"/>
                <a:cs typeface="Arial"/>
              </a:rPr>
              <a:t> </a:t>
            </a:r>
            <a:r>
              <a:rPr sz="2400" spc="-175" dirty="0">
                <a:latin typeface="Arial"/>
                <a:cs typeface="Arial"/>
              </a:rPr>
              <a:t>is</a:t>
            </a:r>
            <a:r>
              <a:rPr sz="2400" spc="35" dirty="0">
                <a:latin typeface="Arial"/>
                <a:cs typeface="Arial"/>
              </a:rPr>
              <a:t> </a:t>
            </a:r>
            <a:r>
              <a:rPr sz="2400" spc="190" dirty="0">
                <a:latin typeface="Arial"/>
                <a:cs typeface="Arial"/>
              </a:rPr>
              <a:t>chaotic</a:t>
            </a:r>
            <a:r>
              <a:rPr sz="2400" spc="75" dirty="0">
                <a:latin typeface="Arial"/>
                <a:cs typeface="Arial"/>
              </a:rPr>
              <a:t> </a:t>
            </a:r>
            <a:r>
              <a:rPr sz="2400" spc="240" dirty="0">
                <a:latin typeface="Arial"/>
                <a:cs typeface="Arial"/>
              </a:rPr>
              <a:t>and</a:t>
            </a:r>
            <a:r>
              <a:rPr sz="2400" spc="50" dirty="0">
                <a:latin typeface="Arial"/>
                <a:cs typeface="Arial"/>
              </a:rPr>
              <a:t> </a:t>
            </a:r>
            <a:r>
              <a:rPr sz="2400" spc="85" dirty="0">
                <a:latin typeface="Arial"/>
                <a:cs typeface="Arial"/>
              </a:rPr>
              <a:t>harmful.</a:t>
            </a:r>
            <a:endParaRPr sz="2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34298" y="1694649"/>
            <a:ext cx="5327650" cy="394335"/>
            <a:chOff x="1734298" y="1694649"/>
            <a:chExt cx="5327650" cy="394335"/>
          </a:xfrm>
        </p:grpSpPr>
        <p:pic>
          <p:nvPicPr>
            <p:cNvPr id="3" name="object 3"/>
            <p:cNvPicPr/>
            <p:nvPr/>
          </p:nvPicPr>
          <p:blipFill>
            <a:blip r:embed="rId2" cstate="print"/>
            <a:stretch>
              <a:fillRect/>
            </a:stretch>
          </p:blipFill>
          <p:spPr>
            <a:xfrm>
              <a:off x="1734298" y="1711305"/>
              <a:ext cx="5327164" cy="357658"/>
            </a:xfrm>
            <a:prstGeom prst="rect">
              <a:avLst/>
            </a:prstGeom>
          </p:spPr>
        </p:pic>
        <p:pic>
          <p:nvPicPr>
            <p:cNvPr id="4" name="object 4"/>
            <p:cNvPicPr/>
            <p:nvPr/>
          </p:nvPicPr>
          <p:blipFill>
            <a:blip r:embed="rId3" cstate="print"/>
            <a:stretch>
              <a:fillRect/>
            </a:stretch>
          </p:blipFill>
          <p:spPr>
            <a:xfrm>
              <a:off x="2054351" y="1694649"/>
              <a:ext cx="1277874" cy="393992"/>
            </a:xfrm>
            <a:prstGeom prst="rect">
              <a:avLst/>
            </a:prstGeom>
          </p:spPr>
        </p:pic>
        <p:pic>
          <p:nvPicPr>
            <p:cNvPr id="5" name="object 5"/>
            <p:cNvPicPr/>
            <p:nvPr/>
          </p:nvPicPr>
          <p:blipFill>
            <a:blip r:embed="rId4" cstate="print"/>
            <a:stretch>
              <a:fillRect/>
            </a:stretch>
          </p:blipFill>
          <p:spPr>
            <a:xfrm>
              <a:off x="2105278" y="1717928"/>
              <a:ext cx="1177544" cy="293243"/>
            </a:xfrm>
            <a:prstGeom prst="rect">
              <a:avLst/>
            </a:prstGeom>
          </p:spPr>
        </p:pic>
        <p:pic>
          <p:nvPicPr>
            <p:cNvPr id="6" name="object 6"/>
            <p:cNvPicPr/>
            <p:nvPr/>
          </p:nvPicPr>
          <p:blipFill>
            <a:blip r:embed="rId5" cstate="print"/>
            <a:stretch>
              <a:fillRect/>
            </a:stretch>
          </p:blipFill>
          <p:spPr>
            <a:xfrm>
              <a:off x="3995927" y="1694649"/>
              <a:ext cx="1421129" cy="393992"/>
            </a:xfrm>
            <a:prstGeom prst="rect">
              <a:avLst/>
            </a:prstGeom>
          </p:spPr>
        </p:pic>
        <p:pic>
          <p:nvPicPr>
            <p:cNvPr id="7" name="object 7"/>
            <p:cNvPicPr/>
            <p:nvPr/>
          </p:nvPicPr>
          <p:blipFill>
            <a:blip r:embed="rId6" cstate="print"/>
            <a:stretch>
              <a:fillRect/>
            </a:stretch>
          </p:blipFill>
          <p:spPr>
            <a:xfrm>
              <a:off x="4048379" y="1717928"/>
              <a:ext cx="1296670" cy="293243"/>
            </a:xfrm>
            <a:prstGeom prst="rect">
              <a:avLst/>
            </a:prstGeom>
          </p:spPr>
        </p:pic>
        <p:pic>
          <p:nvPicPr>
            <p:cNvPr id="8" name="object 8"/>
            <p:cNvPicPr/>
            <p:nvPr/>
          </p:nvPicPr>
          <p:blipFill>
            <a:blip r:embed="rId7" cstate="print"/>
            <a:stretch>
              <a:fillRect/>
            </a:stretch>
          </p:blipFill>
          <p:spPr>
            <a:xfrm>
              <a:off x="1944623" y="1697723"/>
              <a:ext cx="1561338" cy="384822"/>
            </a:xfrm>
            <a:prstGeom prst="rect">
              <a:avLst/>
            </a:prstGeom>
          </p:spPr>
        </p:pic>
        <p:pic>
          <p:nvPicPr>
            <p:cNvPr id="9" name="object 9"/>
            <p:cNvPicPr/>
            <p:nvPr/>
          </p:nvPicPr>
          <p:blipFill>
            <a:blip r:embed="rId8" cstate="print"/>
            <a:stretch>
              <a:fillRect/>
            </a:stretch>
          </p:blipFill>
          <p:spPr>
            <a:xfrm>
              <a:off x="3886200" y="1697723"/>
              <a:ext cx="1561338" cy="384822"/>
            </a:xfrm>
            <a:prstGeom prst="rect">
              <a:avLst/>
            </a:prstGeom>
          </p:spPr>
        </p:pic>
      </p:grpSp>
      <p:grpSp>
        <p:nvGrpSpPr>
          <p:cNvPr id="10" name="object 10"/>
          <p:cNvGrpSpPr/>
          <p:nvPr/>
        </p:nvGrpSpPr>
        <p:grpSpPr>
          <a:xfrm>
            <a:off x="1734298" y="2953499"/>
            <a:ext cx="5327650" cy="394335"/>
            <a:chOff x="1734298" y="2953499"/>
            <a:chExt cx="5327650" cy="394335"/>
          </a:xfrm>
        </p:grpSpPr>
        <p:pic>
          <p:nvPicPr>
            <p:cNvPr id="11" name="object 11"/>
            <p:cNvPicPr/>
            <p:nvPr/>
          </p:nvPicPr>
          <p:blipFill>
            <a:blip r:embed="rId9" cstate="print"/>
            <a:stretch>
              <a:fillRect/>
            </a:stretch>
          </p:blipFill>
          <p:spPr>
            <a:xfrm>
              <a:off x="1734298" y="2969946"/>
              <a:ext cx="5327164" cy="357998"/>
            </a:xfrm>
            <a:prstGeom prst="rect">
              <a:avLst/>
            </a:prstGeom>
          </p:spPr>
        </p:pic>
        <p:pic>
          <p:nvPicPr>
            <p:cNvPr id="12" name="object 12"/>
            <p:cNvPicPr/>
            <p:nvPr/>
          </p:nvPicPr>
          <p:blipFill>
            <a:blip r:embed="rId10" cstate="print"/>
            <a:stretch>
              <a:fillRect/>
            </a:stretch>
          </p:blipFill>
          <p:spPr>
            <a:xfrm>
              <a:off x="2072639" y="2953499"/>
              <a:ext cx="1277874" cy="393966"/>
            </a:xfrm>
            <a:prstGeom prst="rect">
              <a:avLst/>
            </a:prstGeom>
          </p:spPr>
        </p:pic>
        <p:pic>
          <p:nvPicPr>
            <p:cNvPr id="13" name="object 13"/>
            <p:cNvPicPr/>
            <p:nvPr/>
          </p:nvPicPr>
          <p:blipFill>
            <a:blip r:embed="rId11" cstate="print"/>
            <a:stretch>
              <a:fillRect/>
            </a:stretch>
          </p:blipFill>
          <p:spPr>
            <a:xfrm>
              <a:off x="2124328" y="2976753"/>
              <a:ext cx="1177544" cy="293370"/>
            </a:xfrm>
            <a:prstGeom prst="rect">
              <a:avLst/>
            </a:prstGeom>
          </p:spPr>
        </p:pic>
        <p:pic>
          <p:nvPicPr>
            <p:cNvPr id="14" name="object 14"/>
            <p:cNvPicPr/>
            <p:nvPr/>
          </p:nvPicPr>
          <p:blipFill>
            <a:blip r:embed="rId12" cstate="print"/>
            <a:stretch>
              <a:fillRect/>
            </a:stretch>
          </p:blipFill>
          <p:spPr>
            <a:xfrm>
              <a:off x="3995927" y="2953499"/>
              <a:ext cx="1421129" cy="393966"/>
            </a:xfrm>
            <a:prstGeom prst="rect">
              <a:avLst/>
            </a:prstGeom>
          </p:spPr>
        </p:pic>
        <p:pic>
          <p:nvPicPr>
            <p:cNvPr id="15" name="object 15"/>
            <p:cNvPicPr/>
            <p:nvPr/>
          </p:nvPicPr>
          <p:blipFill>
            <a:blip r:embed="rId13" cstate="print"/>
            <a:stretch>
              <a:fillRect/>
            </a:stretch>
          </p:blipFill>
          <p:spPr>
            <a:xfrm>
              <a:off x="4048379" y="2976753"/>
              <a:ext cx="1296670" cy="293370"/>
            </a:xfrm>
            <a:prstGeom prst="rect">
              <a:avLst/>
            </a:prstGeom>
          </p:spPr>
        </p:pic>
        <p:pic>
          <p:nvPicPr>
            <p:cNvPr id="16" name="object 16"/>
            <p:cNvPicPr/>
            <p:nvPr/>
          </p:nvPicPr>
          <p:blipFill>
            <a:blip r:embed="rId14" cstate="print"/>
            <a:stretch>
              <a:fillRect/>
            </a:stretch>
          </p:blipFill>
          <p:spPr>
            <a:xfrm>
              <a:off x="2057399" y="2956521"/>
              <a:ext cx="1561338" cy="384848"/>
            </a:xfrm>
            <a:prstGeom prst="rect">
              <a:avLst/>
            </a:prstGeom>
          </p:spPr>
        </p:pic>
        <p:pic>
          <p:nvPicPr>
            <p:cNvPr id="17" name="object 17"/>
            <p:cNvPicPr/>
            <p:nvPr/>
          </p:nvPicPr>
          <p:blipFill>
            <a:blip r:embed="rId15" cstate="print"/>
            <a:stretch>
              <a:fillRect/>
            </a:stretch>
          </p:blipFill>
          <p:spPr>
            <a:xfrm>
              <a:off x="3886200" y="2956521"/>
              <a:ext cx="1561338" cy="384848"/>
            </a:xfrm>
            <a:prstGeom prst="rect">
              <a:avLst/>
            </a:prstGeom>
          </p:spPr>
        </p:pic>
      </p:grpSp>
      <p:pic>
        <p:nvPicPr>
          <p:cNvPr id="18" name="object 18"/>
          <p:cNvPicPr/>
          <p:nvPr/>
        </p:nvPicPr>
        <p:blipFill>
          <a:blip r:embed="rId16" cstate="print"/>
          <a:stretch>
            <a:fillRect/>
          </a:stretch>
        </p:blipFill>
        <p:spPr>
          <a:xfrm>
            <a:off x="3805256" y="3660482"/>
            <a:ext cx="1205078" cy="775272"/>
          </a:xfrm>
          <a:prstGeom prst="rect">
            <a:avLst/>
          </a:prstGeom>
        </p:spPr>
      </p:pic>
      <p:sp>
        <p:nvSpPr>
          <p:cNvPr id="19" name="object 19"/>
          <p:cNvSpPr/>
          <p:nvPr/>
        </p:nvSpPr>
        <p:spPr>
          <a:xfrm>
            <a:off x="4038600" y="1295400"/>
            <a:ext cx="3175" cy="850900"/>
          </a:xfrm>
          <a:custGeom>
            <a:avLst/>
            <a:gdLst/>
            <a:ahLst/>
            <a:cxnLst/>
            <a:rect l="l" t="t" r="r" b="b"/>
            <a:pathLst>
              <a:path w="3175" h="850900">
                <a:moveTo>
                  <a:pt x="0" y="0"/>
                </a:moveTo>
                <a:lnTo>
                  <a:pt x="3048" y="850391"/>
                </a:lnTo>
              </a:path>
            </a:pathLst>
          </a:custGeom>
          <a:ln w="19050">
            <a:solidFill>
              <a:srgbClr val="FF0000"/>
            </a:solidFill>
            <a:prstDash val="sysDash"/>
          </a:ln>
        </p:spPr>
        <p:txBody>
          <a:bodyPr wrap="square" lIns="0" tIns="0" rIns="0" bIns="0" rtlCol="0"/>
          <a:lstStyle/>
          <a:p>
            <a:endParaRPr/>
          </a:p>
        </p:txBody>
      </p:sp>
      <p:sp>
        <p:nvSpPr>
          <p:cNvPr id="20" name="object 20"/>
          <p:cNvSpPr/>
          <p:nvPr/>
        </p:nvSpPr>
        <p:spPr>
          <a:xfrm>
            <a:off x="5105400" y="1371600"/>
            <a:ext cx="3175" cy="850900"/>
          </a:xfrm>
          <a:custGeom>
            <a:avLst/>
            <a:gdLst/>
            <a:ahLst/>
            <a:cxnLst/>
            <a:rect l="l" t="t" r="r" b="b"/>
            <a:pathLst>
              <a:path w="3175" h="850900">
                <a:moveTo>
                  <a:pt x="0" y="0"/>
                </a:moveTo>
                <a:lnTo>
                  <a:pt x="3048" y="850391"/>
                </a:lnTo>
              </a:path>
            </a:pathLst>
          </a:custGeom>
          <a:ln w="19050">
            <a:solidFill>
              <a:srgbClr val="FF0000"/>
            </a:solidFill>
            <a:prstDash val="sysDash"/>
          </a:ln>
        </p:spPr>
        <p:txBody>
          <a:bodyPr wrap="square" lIns="0" tIns="0" rIns="0" bIns="0" rtlCol="0"/>
          <a:lstStyle/>
          <a:p>
            <a:endParaRPr/>
          </a:p>
        </p:txBody>
      </p:sp>
      <p:sp>
        <p:nvSpPr>
          <p:cNvPr id="21" name="object 21"/>
          <p:cNvSpPr/>
          <p:nvPr/>
        </p:nvSpPr>
        <p:spPr>
          <a:xfrm>
            <a:off x="2514600" y="2209800"/>
            <a:ext cx="2514600" cy="1057910"/>
          </a:xfrm>
          <a:custGeom>
            <a:avLst/>
            <a:gdLst/>
            <a:ahLst/>
            <a:cxnLst/>
            <a:rect l="l" t="t" r="r" b="b"/>
            <a:pathLst>
              <a:path w="2514600" h="1057910">
                <a:moveTo>
                  <a:pt x="1524000" y="0"/>
                </a:moveTo>
                <a:lnTo>
                  <a:pt x="0" y="762000"/>
                </a:lnTo>
              </a:path>
              <a:path w="2514600" h="1057910">
                <a:moveTo>
                  <a:pt x="2514600" y="76200"/>
                </a:moveTo>
                <a:lnTo>
                  <a:pt x="0" y="762000"/>
                </a:lnTo>
              </a:path>
              <a:path w="2514600" h="1057910">
                <a:moveTo>
                  <a:pt x="0" y="228600"/>
                </a:moveTo>
                <a:lnTo>
                  <a:pt x="0" y="1057655"/>
                </a:lnTo>
              </a:path>
            </a:pathLst>
          </a:custGeom>
          <a:ln w="19050">
            <a:solidFill>
              <a:srgbClr val="FF0000"/>
            </a:solidFill>
            <a:prstDash val="sysDash"/>
          </a:ln>
        </p:spPr>
        <p:txBody>
          <a:bodyPr wrap="square" lIns="0" tIns="0" rIns="0" bIns="0" rtlCol="0"/>
          <a:lstStyle/>
          <a:p>
            <a:endParaRPr/>
          </a:p>
        </p:txBody>
      </p:sp>
      <p:grpSp>
        <p:nvGrpSpPr>
          <p:cNvPr id="22" name="object 22"/>
          <p:cNvGrpSpPr/>
          <p:nvPr/>
        </p:nvGrpSpPr>
        <p:grpSpPr>
          <a:xfrm>
            <a:off x="1734299" y="4701413"/>
            <a:ext cx="5473700" cy="692150"/>
            <a:chOff x="1734299" y="4701413"/>
            <a:chExt cx="5473700" cy="692150"/>
          </a:xfrm>
        </p:grpSpPr>
        <p:pic>
          <p:nvPicPr>
            <p:cNvPr id="23" name="object 23"/>
            <p:cNvPicPr/>
            <p:nvPr/>
          </p:nvPicPr>
          <p:blipFill>
            <a:blip r:embed="rId17" cstate="print"/>
            <a:stretch>
              <a:fillRect/>
            </a:stretch>
          </p:blipFill>
          <p:spPr>
            <a:xfrm>
              <a:off x="1734299" y="4871898"/>
              <a:ext cx="5473468" cy="357998"/>
            </a:xfrm>
            <a:prstGeom prst="rect">
              <a:avLst/>
            </a:prstGeom>
          </p:spPr>
        </p:pic>
        <p:pic>
          <p:nvPicPr>
            <p:cNvPr id="24" name="object 24"/>
            <p:cNvPicPr/>
            <p:nvPr/>
          </p:nvPicPr>
          <p:blipFill>
            <a:blip r:embed="rId18" cstate="print"/>
            <a:stretch>
              <a:fillRect/>
            </a:stretch>
          </p:blipFill>
          <p:spPr>
            <a:xfrm>
              <a:off x="1944624" y="4858473"/>
              <a:ext cx="683526" cy="384848"/>
            </a:xfrm>
            <a:prstGeom prst="rect">
              <a:avLst/>
            </a:prstGeom>
          </p:spPr>
        </p:pic>
        <p:pic>
          <p:nvPicPr>
            <p:cNvPr id="25" name="object 25"/>
            <p:cNvPicPr/>
            <p:nvPr/>
          </p:nvPicPr>
          <p:blipFill>
            <a:blip r:embed="rId19" cstate="print"/>
            <a:stretch>
              <a:fillRect/>
            </a:stretch>
          </p:blipFill>
          <p:spPr>
            <a:xfrm>
              <a:off x="2971800" y="4858473"/>
              <a:ext cx="686562" cy="384848"/>
            </a:xfrm>
            <a:prstGeom prst="rect">
              <a:avLst/>
            </a:prstGeom>
          </p:spPr>
        </p:pic>
        <p:pic>
          <p:nvPicPr>
            <p:cNvPr id="26" name="object 26"/>
            <p:cNvPicPr/>
            <p:nvPr/>
          </p:nvPicPr>
          <p:blipFill>
            <a:blip r:embed="rId20" cstate="print"/>
            <a:stretch>
              <a:fillRect/>
            </a:stretch>
          </p:blipFill>
          <p:spPr>
            <a:xfrm>
              <a:off x="3883151" y="4852403"/>
              <a:ext cx="1418081" cy="397014"/>
            </a:xfrm>
            <a:prstGeom prst="rect">
              <a:avLst/>
            </a:prstGeom>
          </p:spPr>
        </p:pic>
        <p:pic>
          <p:nvPicPr>
            <p:cNvPr id="27" name="object 27"/>
            <p:cNvPicPr/>
            <p:nvPr/>
          </p:nvPicPr>
          <p:blipFill>
            <a:blip r:embed="rId21" cstate="print"/>
            <a:stretch>
              <a:fillRect/>
            </a:stretch>
          </p:blipFill>
          <p:spPr>
            <a:xfrm>
              <a:off x="3934079" y="4876927"/>
              <a:ext cx="1296670" cy="293370"/>
            </a:xfrm>
            <a:prstGeom prst="rect">
              <a:avLst/>
            </a:prstGeom>
          </p:spPr>
        </p:pic>
        <p:pic>
          <p:nvPicPr>
            <p:cNvPr id="28" name="object 28"/>
            <p:cNvPicPr/>
            <p:nvPr/>
          </p:nvPicPr>
          <p:blipFill>
            <a:blip r:embed="rId22" cstate="print"/>
            <a:stretch>
              <a:fillRect/>
            </a:stretch>
          </p:blipFill>
          <p:spPr>
            <a:xfrm>
              <a:off x="3858767" y="4858473"/>
              <a:ext cx="1561338" cy="384848"/>
            </a:xfrm>
            <a:prstGeom prst="rect">
              <a:avLst/>
            </a:prstGeom>
          </p:spPr>
        </p:pic>
        <p:sp>
          <p:nvSpPr>
            <p:cNvPr id="29" name="object 29"/>
            <p:cNvSpPr/>
            <p:nvPr/>
          </p:nvSpPr>
          <p:spPr>
            <a:xfrm>
              <a:off x="2074926" y="4701412"/>
              <a:ext cx="1335405" cy="692150"/>
            </a:xfrm>
            <a:custGeom>
              <a:avLst/>
              <a:gdLst/>
              <a:ahLst/>
              <a:cxnLst/>
              <a:rect l="l" t="t" r="r" b="b"/>
              <a:pathLst>
                <a:path w="1335404" h="692150">
                  <a:moveTo>
                    <a:pt x="76200" y="207010"/>
                  </a:moveTo>
                  <a:lnTo>
                    <a:pt x="44437" y="207340"/>
                  </a:lnTo>
                  <a:lnTo>
                    <a:pt x="42164" y="0"/>
                  </a:lnTo>
                  <a:lnTo>
                    <a:pt x="29464" y="254"/>
                  </a:lnTo>
                  <a:lnTo>
                    <a:pt x="31724" y="207467"/>
                  </a:lnTo>
                  <a:lnTo>
                    <a:pt x="0" y="207772"/>
                  </a:lnTo>
                  <a:lnTo>
                    <a:pt x="38862" y="283591"/>
                  </a:lnTo>
                  <a:lnTo>
                    <a:pt x="69748" y="220218"/>
                  </a:lnTo>
                  <a:lnTo>
                    <a:pt x="76034" y="207340"/>
                  </a:lnTo>
                  <a:lnTo>
                    <a:pt x="76200" y="207010"/>
                  </a:lnTo>
                  <a:close/>
                </a:path>
                <a:path w="1335404" h="692150">
                  <a:moveTo>
                    <a:pt x="649224" y="485140"/>
                  </a:moveTo>
                  <a:lnTo>
                    <a:pt x="642772" y="471932"/>
                  </a:lnTo>
                  <a:lnTo>
                    <a:pt x="611886" y="408559"/>
                  </a:lnTo>
                  <a:lnTo>
                    <a:pt x="573024" y="484378"/>
                  </a:lnTo>
                  <a:lnTo>
                    <a:pt x="604748" y="484695"/>
                  </a:lnTo>
                  <a:lnTo>
                    <a:pt x="602488" y="691896"/>
                  </a:lnTo>
                  <a:lnTo>
                    <a:pt x="615188" y="692150"/>
                  </a:lnTo>
                  <a:lnTo>
                    <a:pt x="617461" y="484822"/>
                  </a:lnTo>
                  <a:lnTo>
                    <a:pt x="649224" y="485140"/>
                  </a:lnTo>
                  <a:close/>
                </a:path>
                <a:path w="1335404" h="692150">
                  <a:moveTo>
                    <a:pt x="1335024" y="207010"/>
                  </a:moveTo>
                  <a:lnTo>
                    <a:pt x="1303261" y="207340"/>
                  </a:lnTo>
                  <a:lnTo>
                    <a:pt x="1300988" y="0"/>
                  </a:lnTo>
                  <a:lnTo>
                    <a:pt x="1288288" y="254"/>
                  </a:lnTo>
                  <a:lnTo>
                    <a:pt x="1290548" y="207467"/>
                  </a:lnTo>
                  <a:lnTo>
                    <a:pt x="1258824" y="207772"/>
                  </a:lnTo>
                  <a:lnTo>
                    <a:pt x="1297686" y="283591"/>
                  </a:lnTo>
                  <a:lnTo>
                    <a:pt x="1328572" y="220218"/>
                  </a:lnTo>
                  <a:lnTo>
                    <a:pt x="1334858" y="207340"/>
                  </a:lnTo>
                  <a:lnTo>
                    <a:pt x="1335024" y="207010"/>
                  </a:lnTo>
                  <a:close/>
                </a:path>
              </a:pathLst>
            </a:custGeom>
            <a:solidFill>
              <a:srgbClr val="000000"/>
            </a:solidFill>
          </p:spPr>
          <p:txBody>
            <a:bodyPr wrap="square" lIns="0" tIns="0" rIns="0" bIns="0" rtlCol="0"/>
            <a:lstStyle/>
            <a:p>
              <a:endParaRPr/>
            </a:p>
          </p:txBody>
        </p:sp>
        <p:pic>
          <p:nvPicPr>
            <p:cNvPr id="30" name="object 30"/>
            <p:cNvPicPr/>
            <p:nvPr/>
          </p:nvPicPr>
          <p:blipFill>
            <a:blip r:embed="rId23" cstate="print"/>
            <a:stretch>
              <a:fillRect/>
            </a:stretch>
          </p:blipFill>
          <p:spPr>
            <a:xfrm>
              <a:off x="2401824" y="4858473"/>
              <a:ext cx="829830" cy="384848"/>
            </a:xfrm>
            <a:prstGeom prst="rect">
              <a:avLst/>
            </a:prstGeom>
          </p:spPr>
        </p:pic>
        <p:pic>
          <p:nvPicPr>
            <p:cNvPr id="31" name="object 31"/>
            <p:cNvPicPr/>
            <p:nvPr/>
          </p:nvPicPr>
          <p:blipFill>
            <a:blip r:embed="rId24" cstate="print"/>
            <a:stretch>
              <a:fillRect/>
            </a:stretch>
          </p:blipFill>
          <p:spPr>
            <a:xfrm>
              <a:off x="4133088" y="4849355"/>
              <a:ext cx="1140714" cy="415302"/>
            </a:xfrm>
            <a:prstGeom prst="rect">
              <a:avLst/>
            </a:prstGeom>
          </p:spPr>
        </p:pic>
        <p:pic>
          <p:nvPicPr>
            <p:cNvPr id="32" name="object 32"/>
            <p:cNvPicPr/>
            <p:nvPr/>
          </p:nvPicPr>
          <p:blipFill>
            <a:blip r:embed="rId25" cstate="print"/>
            <a:stretch>
              <a:fillRect/>
            </a:stretch>
          </p:blipFill>
          <p:spPr>
            <a:xfrm>
              <a:off x="4186427" y="4872228"/>
              <a:ext cx="1037844" cy="313944"/>
            </a:xfrm>
            <a:prstGeom prst="rect">
              <a:avLst/>
            </a:prstGeom>
          </p:spPr>
        </p:pic>
      </p:grpSp>
      <p:sp>
        <p:nvSpPr>
          <p:cNvPr id="33" name="object 33"/>
          <p:cNvSpPr txBox="1"/>
          <p:nvPr/>
        </p:nvSpPr>
        <p:spPr>
          <a:xfrm>
            <a:off x="3599434" y="3619627"/>
            <a:ext cx="1870710"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Arial"/>
                <a:cs typeface="Arial"/>
              </a:rPr>
              <a:t>TRANSLOCATION</a:t>
            </a:r>
            <a:endParaRPr sz="1800">
              <a:latin typeface="Arial"/>
              <a:cs typeface="Arial"/>
            </a:endParaRPr>
          </a:p>
        </p:txBody>
      </p:sp>
      <p:sp>
        <p:nvSpPr>
          <p:cNvPr id="34" name="object 34"/>
          <p:cNvSpPr txBox="1"/>
          <p:nvPr/>
        </p:nvSpPr>
        <p:spPr>
          <a:xfrm>
            <a:off x="1145844" y="4372483"/>
            <a:ext cx="1490345" cy="270510"/>
          </a:xfrm>
          <a:prstGeom prst="rect">
            <a:avLst/>
          </a:prstGeom>
        </p:spPr>
        <p:txBody>
          <a:bodyPr vert="horz" wrap="square" lIns="0" tIns="13335" rIns="0" bIns="0" rtlCol="0">
            <a:spAutoFit/>
          </a:bodyPr>
          <a:lstStyle/>
          <a:p>
            <a:pPr marL="12700">
              <a:lnSpc>
                <a:spcPct val="100000"/>
              </a:lnSpc>
              <a:spcBef>
                <a:spcPts val="105"/>
              </a:spcBef>
            </a:pPr>
            <a:r>
              <a:rPr sz="1600" b="1" spc="-70" dirty="0">
                <a:latin typeface="Arial"/>
                <a:cs typeface="Arial"/>
              </a:rPr>
              <a:t>Front</a:t>
            </a:r>
            <a:r>
              <a:rPr sz="1600" b="1" spc="-40" dirty="0">
                <a:latin typeface="Arial"/>
                <a:cs typeface="Arial"/>
              </a:rPr>
              <a:t> </a:t>
            </a:r>
            <a:r>
              <a:rPr sz="1600" b="1" dirty="0">
                <a:latin typeface="Arial"/>
                <a:cs typeface="Arial"/>
              </a:rPr>
              <a:t>of </a:t>
            </a:r>
            <a:r>
              <a:rPr sz="1600" b="1" spc="75" dirty="0">
                <a:latin typeface="Arial"/>
                <a:cs typeface="Arial"/>
              </a:rPr>
              <a:t>gene</a:t>
            </a:r>
            <a:r>
              <a:rPr sz="1600" b="1" spc="-30" dirty="0">
                <a:latin typeface="Arial"/>
                <a:cs typeface="Arial"/>
              </a:rPr>
              <a:t> </a:t>
            </a:r>
            <a:r>
              <a:rPr sz="1600" b="1" spc="-50" dirty="0">
                <a:latin typeface="Arial"/>
                <a:cs typeface="Arial"/>
              </a:rPr>
              <a:t>3</a:t>
            </a:r>
            <a:endParaRPr sz="1600">
              <a:latin typeface="Arial"/>
              <a:cs typeface="Arial"/>
            </a:endParaRPr>
          </a:p>
        </p:txBody>
      </p:sp>
      <p:sp>
        <p:nvSpPr>
          <p:cNvPr id="35" name="object 35"/>
          <p:cNvSpPr txBox="1"/>
          <p:nvPr/>
        </p:nvSpPr>
        <p:spPr>
          <a:xfrm>
            <a:off x="3141979" y="4415409"/>
            <a:ext cx="152019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Back</a:t>
            </a:r>
            <a:r>
              <a:rPr sz="1600" b="1" spc="15" dirty="0">
                <a:latin typeface="Arial"/>
                <a:cs typeface="Arial"/>
              </a:rPr>
              <a:t> </a:t>
            </a:r>
            <a:r>
              <a:rPr sz="1600" b="1" dirty="0">
                <a:latin typeface="Arial"/>
                <a:cs typeface="Arial"/>
              </a:rPr>
              <a:t>of</a:t>
            </a:r>
            <a:r>
              <a:rPr sz="1600" b="1" spc="20" dirty="0">
                <a:latin typeface="Arial"/>
                <a:cs typeface="Arial"/>
              </a:rPr>
              <a:t> </a:t>
            </a:r>
            <a:r>
              <a:rPr sz="1600" b="1" spc="80" dirty="0">
                <a:latin typeface="Arial"/>
                <a:cs typeface="Arial"/>
              </a:rPr>
              <a:t>gene</a:t>
            </a:r>
            <a:r>
              <a:rPr sz="1600" b="1" spc="40" dirty="0">
                <a:latin typeface="Arial"/>
                <a:cs typeface="Arial"/>
              </a:rPr>
              <a:t> </a:t>
            </a:r>
            <a:r>
              <a:rPr sz="1600" b="1" spc="-50" dirty="0">
                <a:latin typeface="Arial"/>
                <a:cs typeface="Arial"/>
              </a:rPr>
              <a:t>3</a:t>
            </a:r>
            <a:endParaRPr sz="1600">
              <a:latin typeface="Arial"/>
              <a:cs typeface="Arial"/>
            </a:endParaRPr>
          </a:p>
        </p:txBody>
      </p:sp>
      <p:sp>
        <p:nvSpPr>
          <p:cNvPr id="36" name="object 36"/>
          <p:cNvSpPr txBox="1"/>
          <p:nvPr/>
        </p:nvSpPr>
        <p:spPr>
          <a:xfrm>
            <a:off x="2213229" y="5439867"/>
            <a:ext cx="1389380" cy="270510"/>
          </a:xfrm>
          <a:prstGeom prst="rect">
            <a:avLst/>
          </a:prstGeom>
        </p:spPr>
        <p:txBody>
          <a:bodyPr vert="horz" wrap="square" lIns="0" tIns="13335" rIns="0" bIns="0" rtlCol="0">
            <a:spAutoFit/>
          </a:bodyPr>
          <a:lstStyle/>
          <a:p>
            <a:pPr marL="12700">
              <a:lnSpc>
                <a:spcPct val="100000"/>
              </a:lnSpc>
              <a:spcBef>
                <a:spcPts val="105"/>
              </a:spcBef>
            </a:pPr>
            <a:r>
              <a:rPr sz="1600" b="1" spc="-25" dirty="0">
                <a:latin typeface="Arial"/>
                <a:cs typeface="Arial"/>
              </a:rPr>
              <a:t>Part</a:t>
            </a:r>
            <a:r>
              <a:rPr sz="1600" b="1" spc="-40" dirty="0">
                <a:latin typeface="Arial"/>
                <a:cs typeface="Arial"/>
              </a:rPr>
              <a:t> </a:t>
            </a:r>
            <a:r>
              <a:rPr sz="1600" b="1" dirty="0">
                <a:latin typeface="Arial"/>
                <a:cs typeface="Arial"/>
              </a:rPr>
              <a:t>of</a:t>
            </a:r>
            <a:r>
              <a:rPr sz="1600" b="1" spc="-45" dirty="0">
                <a:latin typeface="Arial"/>
                <a:cs typeface="Arial"/>
              </a:rPr>
              <a:t> </a:t>
            </a:r>
            <a:r>
              <a:rPr sz="1600" b="1" spc="75" dirty="0">
                <a:latin typeface="Arial"/>
                <a:cs typeface="Arial"/>
              </a:rPr>
              <a:t>gene</a:t>
            </a:r>
            <a:r>
              <a:rPr sz="1600" b="1" spc="-55" dirty="0">
                <a:latin typeface="Arial"/>
                <a:cs typeface="Arial"/>
              </a:rPr>
              <a:t> </a:t>
            </a:r>
            <a:r>
              <a:rPr sz="1600" b="1" spc="-50" dirty="0">
                <a:latin typeface="Arial"/>
                <a:cs typeface="Arial"/>
              </a:rPr>
              <a:t>2</a:t>
            </a:r>
            <a:endParaRPr sz="1600">
              <a:latin typeface="Arial"/>
              <a:cs typeface="Arial"/>
            </a:endParaRPr>
          </a:p>
        </p:txBody>
      </p:sp>
      <p:sp>
        <p:nvSpPr>
          <p:cNvPr id="37" name="object 37"/>
          <p:cNvSpPr txBox="1"/>
          <p:nvPr/>
        </p:nvSpPr>
        <p:spPr>
          <a:xfrm>
            <a:off x="7105904" y="1628012"/>
            <a:ext cx="1569085"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Chromosome</a:t>
            </a:r>
            <a:r>
              <a:rPr sz="1600" b="1" spc="105" dirty="0">
                <a:latin typeface="Arial"/>
                <a:cs typeface="Arial"/>
              </a:rPr>
              <a:t> </a:t>
            </a:r>
            <a:r>
              <a:rPr sz="1600" b="1" spc="-50" dirty="0">
                <a:latin typeface="Arial"/>
                <a:cs typeface="Arial"/>
              </a:rPr>
              <a:t>A</a:t>
            </a:r>
            <a:endParaRPr sz="1600">
              <a:latin typeface="Arial"/>
              <a:cs typeface="Arial"/>
            </a:endParaRPr>
          </a:p>
        </p:txBody>
      </p:sp>
      <p:sp>
        <p:nvSpPr>
          <p:cNvPr id="38" name="object 38"/>
          <p:cNvSpPr txBox="1"/>
          <p:nvPr/>
        </p:nvSpPr>
        <p:spPr>
          <a:xfrm>
            <a:off x="7091553" y="3000248"/>
            <a:ext cx="153670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Arial"/>
                <a:cs typeface="Arial"/>
              </a:rPr>
              <a:t>Chromosome</a:t>
            </a:r>
            <a:r>
              <a:rPr sz="1600" b="1" spc="105" dirty="0">
                <a:latin typeface="Arial"/>
                <a:cs typeface="Arial"/>
              </a:rPr>
              <a:t> </a:t>
            </a:r>
            <a:r>
              <a:rPr sz="1600" b="1" spc="-80" dirty="0">
                <a:latin typeface="Arial"/>
                <a:cs typeface="Arial"/>
              </a:rPr>
              <a:t>B</a:t>
            </a:r>
            <a:endParaRPr sz="1600">
              <a:latin typeface="Arial"/>
              <a:cs typeface="Arial"/>
            </a:endParaRPr>
          </a:p>
        </p:txBody>
      </p:sp>
      <p:sp>
        <p:nvSpPr>
          <p:cNvPr id="39" name="object 39"/>
          <p:cNvSpPr txBox="1"/>
          <p:nvPr/>
        </p:nvSpPr>
        <p:spPr>
          <a:xfrm>
            <a:off x="7258304" y="4829936"/>
            <a:ext cx="1536700" cy="514350"/>
          </a:xfrm>
          <a:prstGeom prst="rect">
            <a:avLst/>
          </a:prstGeom>
        </p:spPr>
        <p:txBody>
          <a:bodyPr vert="horz" wrap="square" lIns="0" tIns="13335" rIns="0" bIns="0" rtlCol="0">
            <a:spAutoFit/>
          </a:bodyPr>
          <a:lstStyle/>
          <a:p>
            <a:pPr marL="12700" marR="5080">
              <a:lnSpc>
                <a:spcPct val="100000"/>
              </a:lnSpc>
              <a:spcBef>
                <a:spcPts val="105"/>
              </a:spcBef>
            </a:pPr>
            <a:r>
              <a:rPr sz="1600" b="1" dirty="0">
                <a:latin typeface="Arial"/>
                <a:cs typeface="Arial"/>
              </a:rPr>
              <a:t>Mutant</a:t>
            </a:r>
            <a:r>
              <a:rPr sz="1600" b="1" spc="90" dirty="0">
                <a:latin typeface="Arial"/>
                <a:cs typeface="Arial"/>
              </a:rPr>
              <a:t> </a:t>
            </a:r>
            <a:r>
              <a:rPr sz="1600" b="1" spc="-25" dirty="0">
                <a:latin typeface="Arial"/>
                <a:cs typeface="Arial"/>
              </a:rPr>
              <a:t>DNA </a:t>
            </a:r>
            <a:r>
              <a:rPr sz="1600" b="1" dirty="0">
                <a:latin typeface="Arial"/>
                <a:cs typeface="Arial"/>
              </a:rPr>
              <a:t>Chromosome</a:t>
            </a:r>
            <a:r>
              <a:rPr sz="1600" b="1" spc="105" dirty="0">
                <a:latin typeface="Arial"/>
                <a:cs typeface="Arial"/>
              </a:rPr>
              <a:t> </a:t>
            </a:r>
            <a:r>
              <a:rPr sz="1600" b="1" spc="-170" dirty="0">
                <a:latin typeface="Arial"/>
                <a:cs typeface="Arial"/>
              </a:rPr>
              <a:t>B</a:t>
            </a:r>
            <a:endParaRPr sz="1600">
              <a:latin typeface="Arial"/>
              <a:cs typeface="Arial"/>
            </a:endParaRPr>
          </a:p>
        </p:txBody>
      </p:sp>
      <p:sp>
        <p:nvSpPr>
          <p:cNvPr id="40" name="object 40"/>
          <p:cNvSpPr txBox="1">
            <a:spLocks noGrp="1"/>
          </p:cNvSpPr>
          <p:nvPr>
            <p:ph type="title"/>
          </p:nvPr>
        </p:nvSpPr>
        <p:spPr>
          <a:prstGeom prst="rect">
            <a:avLst/>
          </a:prstGeom>
        </p:spPr>
        <p:txBody>
          <a:bodyPr vert="horz" wrap="square" lIns="0" tIns="166065" rIns="0" bIns="0" rtlCol="0">
            <a:spAutoFit/>
          </a:bodyPr>
          <a:lstStyle/>
          <a:p>
            <a:pPr marL="2431415">
              <a:lnSpc>
                <a:spcPct val="100000"/>
              </a:lnSpc>
              <a:spcBef>
                <a:spcPts val="110"/>
              </a:spcBef>
            </a:pPr>
            <a:r>
              <a:rPr sz="2800" spc="-35" dirty="0"/>
              <a:t>Translocation</a:t>
            </a:r>
            <a:r>
              <a:rPr sz="2800" spc="-85" dirty="0"/>
              <a:t> </a:t>
            </a:r>
            <a:r>
              <a:rPr sz="2800" spc="-10" dirty="0"/>
              <a:t>mutation</a:t>
            </a:r>
            <a:endParaRPr sz="2800"/>
          </a:p>
        </p:txBody>
      </p:sp>
      <p:grpSp>
        <p:nvGrpSpPr>
          <p:cNvPr id="41" name="object 41"/>
          <p:cNvGrpSpPr/>
          <p:nvPr/>
        </p:nvGrpSpPr>
        <p:grpSpPr>
          <a:xfrm>
            <a:off x="2228088" y="1676387"/>
            <a:ext cx="1028065" cy="415925"/>
            <a:chOff x="2228088" y="1676387"/>
            <a:chExt cx="1028065" cy="415925"/>
          </a:xfrm>
        </p:grpSpPr>
        <p:pic>
          <p:nvPicPr>
            <p:cNvPr id="42" name="object 42"/>
            <p:cNvPicPr/>
            <p:nvPr/>
          </p:nvPicPr>
          <p:blipFill>
            <a:blip r:embed="rId26" cstate="print"/>
            <a:stretch>
              <a:fillRect/>
            </a:stretch>
          </p:blipFill>
          <p:spPr>
            <a:xfrm>
              <a:off x="2228088" y="1676387"/>
              <a:ext cx="1027950" cy="415302"/>
            </a:xfrm>
            <a:prstGeom prst="rect">
              <a:avLst/>
            </a:prstGeom>
          </p:spPr>
        </p:pic>
        <p:pic>
          <p:nvPicPr>
            <p:cNvPr id="43" name="object 43"/>
            <p:cNvPicPr/>
            <p:nvPr/>
          </p:nvPicPr>
          <p:blipFill>
            <a:blip r:embed="rId27" cstate="print"/>
            <a:stretch>
              <a:fillRect/>
            </a:stretch>
          </p:blipFill>
          <p:spPr>
            <a:xfrm>
              <a:off x="2281428" y="1700402"/>
              <a:ext cx="923544" cy="313944"/>
            </a:xfrm>
            <a:prstGeom prst="rect">
              <a:avLst/>
            </a:prstGeom>
          </p:spPr>
        </p:pic>
      </p:grpSp>
      <p:grpSp>
        <p:nvGrpSpPr>
          <p:cNvPr id="44" name="object 44"/>
          <p:cNvGrpSpPr/>
          <p:nvPr/>
        </p:nvGrpSpPr>
        <p:grpSpPr>
          <a:xfrm>
            <a:off x="4126991" y="1688579"/>
            <a:ext cx="1137920" cy="415925"/>
            <a:chOff x="4126991" y="1688579"/>
            <a:chExt cx="1137920" cy="415925"/>
          </a:xfrm>
        </p:grpSpPr>
        <p:pic>
          <p:nvPicPr>
            <p:cNvPr id="45" name="object 45"/>
            <p:cNvPicPr/>
            <p:nvPr/>
          </p:nvPicPr>
          <p:blipFill>
            <a:blip r:embed="rId28" cstate="print"/>
            <a:stretch>
              <a:fillRect/>
            </a:stretch>
          </p:blipFill>
          <p:spPr>
            <a:xfrm>
              <a:off x="4126991" y="1688579"/>
              <a:ext cx="1137665" cy="415302"/>
            </a:xfrm>
            <a:prstGeom prst="rect">
              <a:avLst/>
            </a:prstGeom>
          </p:spPr>
        </p:pic>
        <p:pic>
          <p:nvPicPr>
            <p:cNvPr id="46" name="object 46"/>
            <p:cNvPicPr/>
            <p:nvPr/>
          </p:nvPicPr>
          <p:blipFill>
            <a:blip r:embed="rId29" cstate="print"/>
            <a:stretch>
              <a:fillRect/>
            </a:stretch>
          </p:blipFill>
          <p:spPr>
            <a:xfrm>
              <a:off x="4178426" y="1712721"/>
              <a:ext cx="1037844" cy="313944"/>
            </a:xfrm>
            <a:prstGeom prst="rect">
              <a:avLst/>
            </a:prstGeom>
          </p:spPr>
        </p:pic>
      </p:grpSp>
      <p:grpSp>
        <p:nvGrpSpPr>
          <p:cNvPr id="47" name="object 47"/>
          <p:cNvGrpSpPr/>
          <p:nvPr/>
        </p:nvGrpSpPr>
        <p:grpSpPr>
          <a:xfrm>
            <a:off x="2380488" y="2944355"/>
            <a:ext cx="1028065" cy="403225"/>
            <a:chOff x="2380488" y="2944355"/>
            <a:chExt cx="1028065" cy="403225"/>
          </a:xfrm>
        </p:grpSpPr>
        <p:pic>
          <p:nvPicPr>
            <p:cNvPr id="48" name="object 48"/>
            <p:cNvPicPr/>
            <p:nvPr/>
          </p:nvPicPr>
          <p:blipFill>
            <a:blip r:embed="rId30" cstate="print"/>
            <a:stretch>
              <a:fillRect/>
            </a:stretch>
          </p:blipFill>
          <p:spPr>
            <a:xfrm>
              <a:off x="2380488" y="2944355"/>
              <a:ext cx="1027950" cy="403110"/>
            </a:xfrm>
            <a:prstGeom prst="rect">
              <a:avLst/>
            </a:prstGeom>
          </p:spPr>
        </p:pic>
        <p:pic>
          <p:nvPicPr>
            <p:cNvPr id="49" name="object 49"/>
            <p:cNvPicPr/>
            <p:nvPr/>
          </p:nvPicPr>
          <p:blipFill>
            <a:blip r:embed="rId31" cstate="print"/>
            <a:stretch>
              <a:fillRect/>
            </a:stretch>
          </p:blipFill>
          <p:spPr>
            <a:xfrm>
              <a:off x="2433828" y="2967228"/>
              <a:ext cx="923544" cy="301244"/>
            </a:xfrm>
            <a:prstGeom prst="rect">
              <a:avLst/>
            </a:prstGeom>
          </p:spPr>
        </p:pic>
      </p:grpSp>
      <p:grpSp>
        <p:nvGrpSpPr>
          <p:cNvPr id="50" name="object 50"/>
          <p:cNvGrpSpPr/>
          <p:nvPr/>
        </p:nvGrpSpPr>
        <p:grpSpPr>
          <a:xfrm>
            <a:off x="4133088" y="2944355"/>
            <a:ext cx="1141095" cy="415925"/>
            <a:chOff x="4133088" y="2944355"/>
            <a:chExt cx="1141095" cy="415925"/>
          </a:xfrm>
        </p:grpSpPr>
        <p:pic>
          <p:nvPicPr>
            <p:cNvPr id="51" name="object 51"/>
            <p:cNvPicPr/>
            <p:nvPr/>
          </p:nvPicPr>
          <p:blipFill>
            <a:blip r:embed="rId24" cstate="print"/>
            <a:stretch>
              <a:fillRect/>
            </a:stretch>
          </p:blipFill>
          <p:spPr>
            <a:xfrm>
              <a:off x="4133088" y="2944355"/>
              <a:ext cx="1140714" cy="415302"/>
            </a:xfrm>
            <a:prstGeom prst="rect">
              <a:avLst/>
            </a:prstGeom>
          </p:spPr>
        </p:pic>
        <p:pic>
          <p:nvPicPr>
            <p:cNvPr id="52" name="object 52"/>
            <p:cNvPicPr/>
            <p:nvPr/>
          </p:nvPicPr>
          <p:blipFill>
            <a:blip r:embed="rId32" cstate="print"/>
            <a:stretch>
              <a:fillRect/>
            </a:stretch>
          </p:blipFill>
          <p:spPr>
            <a:xfrm>
              <a:off x="4186428" y="2967228"/>
              <a:ext cx="1037844" cy="313944"/>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604262"/>
            <a:ext cx="5335270" cy="512445"/>
          </a:xfrm>
          <a:prstGeom prst="rect">
            <a:avLst/>
          </a:prstGeom>
        </p:spPr>
        <p:txBody>
          <a:bodyPr vert="horz" wrap="square" lIns="0" tIns="11430" rIns="0" bIns="0" rtlCol="0">
            <a:spAutoFit/>
          </a:bodyPr>
          <a:lstStyle/>
          <a:p>
            <a:pPr marL="12700">
              <a:lnSpc>
                <a:spcPct val="100000"/>
              </a:lnSpc>
              <a:spcBef>
                <a:spcPts val="90"/>
              </a:spcBef>
            </a:pPr>
            <a:r>
              <a:rPr sz="3200" dirty="0"/>
              <a:t>7.3</a:t>
            </a:r>
            <a:r>
              <a:rPr sz="3200" spc="-5" dirty="0"/>
              <a:t> </a:t>
            </a:r>
            <a:r>
              <a:rPr sz="3200" dirty="0"/>
              <a:t>What</a:t>
            </a:r>
            <a:r>
              <a:rPr sz="3200" spc="-10" dirty="0"/>
              <a:t> </a:t>
            </a:r>
            <a:r>
              <a:rPr sz="3200" dirty="0"/>
              <a:t>Causes</a:t>
            </a:r>
            <a:r>
              <a:rPr sz="3200" spc="-10" dirty="0"/>
              <a:t> Mutation?</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994" y="1066482"/>
            <a:ext cx="7785100" cy="3685540"/>
          </a:xfrm>
          <a:prstGeom prst="rect">
            <a:avLst/>
          </a:prstGeom>
        </p:spPr>
        <p:txBody>
          <a:bodyPr vert="horz" wrap="square" lIns="0" tIns="86360" rIns="0" bIns="0" rtlCol="0">
            <a:spAutoFit/>
          </a:bodyPr>
          <a:lstStyle/>
          <a:p>
            <a:pPr marL="12700">
              <a:lnSpc>
                <a:spcPct val="100000"/>
              </a:lnSpc>
              <a:spcBef>
                <a:spcPts val="680"/>
              </a:spcBef>
            </a:pPr>
            <a:r>
              <a:rPr sz="2400" b="1" spc="70" dirty="0">
                <a:solidFill>
                  <a:srgbClr val="0000FF"/>
                </a:solidFill>
                <a:latin typeface="Arial"/>
                <a:cs typeface="Arial"/>
              </a:rPr>
              <a:t>Induced</a:t>
            </a:r>
            <a:r>
              <a:rPr sz="2400" b="1" spc="30" dirty="0">
                <a:solidFill>
                  <a:srgbClr val="0000FF"/>
                </a:solidFill>
                <a:latin typeface="Arial"/>
                <a:cs typeface="Arial"/>
              </a:rPr>
              <a:t> </a:t>
            </a:r>
            <a:r>
              <a:rPr sz="2400" b="1" spc="-10" dirty="0">
                <a:solidFill>
                  <a:srgbClr val="0000FF"/>
                </a:solidFill>
                <a:latin typeface="Arial"/>
                <a:cs typeface="Arial"/>
              </a:rPr>
              <a:t>mutations</a:t>
            </a:r>
            <a:endParaRPr sz="2400">
              <a:latin typeface="Arial"/>
              <a:cs typeface="Arial"/>
            </a:endParaRPr>
          </a:p>
          <a:p>
            <a:pPr marL="356870" marR="5080" indent="-344805">
              <a:lnSpc>
                <a:spcPct val="100000"/>
              </a:lnSpc>
              <a:spcBef>
                <a:spcPts val="580"/>
              </a:spcBef>
            </a:pPr>
            <a:r>
              <a:rPr sz="2400" spc="195" dirty="0">
                <a:latin typeface="Arial"/>
                <a:cs typeface="Arial"/>
              </a:rPr>
              <a:t>May</a:t>
            </a:r>
            <a:r>
              <a:rPr sz="2400" spc="-30" dirty="0">
                <a:latin typeface="Arial"/>
                <a:cs typeface="Arial"/>
              </a:rPr>
              <a:t> </a:t>
            </a:r>
            <a:r>
              <a:rPr sz="2400" spc="250" dirty="0">
                <a:latin typeface="Arial"/>
                <a:cs typeface="Arial"/>
              </a:rPr>
              <a:t>be</a:t>
            </a:r>
            <a:r>
              <a:rPr sz="2400" dirty="0">
                <a:latin typeface="Arial"/>
                <a:cs typeface="Arial"/>
              </a:rPr>
              <a:t> </a:t>
            </a:r>
            <a:r>
              <a:rPr sz="2400" spc="165" dirty="0">
                <a:latin typeface="Arial"/>
                <a:cs typeface="Arial"/>
              </a:rPr>
              <a:t>caused</a:t>
            </a:r>
            <a:r>
              <a:rPr sz="2400" dirty="0">
                <a:latin typeface="Arial"/>
                <a:cs typeface="Arial"/>
              </a:rPr>
              <a:t> </a:t>
            </a:r>
            <a:r>
              <a:rPr sz="2400" spc="185" dirty="0">
                <a:latin typeface="Arial"/>
                <a:cs typeface="Arial"/>
              </a:rPr>
              <a:t>by</a:t>
            </a:r>
            <a:r>
              <a:rPr sz="2400" spc="10" dirty="0">
                <a:latin typeface="Arial"/>
                <a:cs typeface="Arial"/>
              </a:rPr>
              <a:t> </a:t>
            </a:r>
            <a:r>
              <a:rPr sz="2400" spc="114" dirty="0">
                <a:latin typeface="Arial"/>
                <a:cs typeface="Arial"/>
              </a:rPr>
              <a:t>agents</a:t>
            </a:r>
            <a:r>
              <a:rPr sz="2400" spc="65" dirty="0">
                <a:latin typeface="Arial"/>
                <a:cs typeface="Arial"/>
              </a:rPr>
              <a:t> </a:t>
            </a:r>
            <a:r>
              <a:rPr sz="2400" spc="160" dirty="0">
                <a:latin typeface="Arial"/>
                <a:cs typeface="Arial"/>
              </a:rPr>
              <a:t>that</a:t>
            </a:r>
            <a:r>
              <a:rPr sz="2400" spc="30" dirty="0">
                <a:latin typeface="Arial"/>
                <a:cs typeface="Arial"/>
              </a:rPr>
              <a:t> </a:t>
            </a:r>
            <a:r>
              <a:rPr sz="2400" spc="270" dirty="0">
                <a:latin typeface="Arial"/>
                <a:cs typeface="Arial"/>
              </a:rPr>
              <a:t>damage</a:t>
            </a:r>
            <a:r>
              <a:rPr sz="2400" spc="-25" dirty="0">
                <a:latin typeface="Arial"/>
                <a:cs typeface="Arial"/>
              </a:rPr>
              <a:t> </a:t>
            </a:r>
            <a:r>
              <a:rPr sz="2400" spc="145" dirty="0">
                <a:latin typeface="Arial"/>
                <a:cs typeface="Arial"/>
              </a:rPr>
              <a:t>the</a:t>
            </a:r>
            <a:r>
              <a:rPr sz="2400" spc="60" dirty="0">
                <a:latin typeface="Arial"/>
                <a:cs typeface="Arial"/>
              </a:rPr>
              <a:t> </a:t>
            </a:r>
            <a:r>
              <a:rPr sz="2400" spc="45" dirty="0">
                <a:latin typeface="Arial"/>
                <a:cs typeface="Arial"/>
              </a:rPr>
              <a:t>DNA- </a:t>
            </a:r>
            <a:r>
              <a:rPr sz="2400" b="1" dirty="0">
                <a:solidFill>
                  <a:srgbClr val="3333FF"/>
                </a:solidFill>
                <a:latin typeface="Arial"/>
                <a:cs typeface="Arial"/>
              </a:rPr>
              <a:t>mutagens.</a:t>
            </a:r>
            <a:r>
              <a:rPr sz="2400" b="1" spc="75" dirty="0">
                <a:solidFill>
                  <a:srgbClr val="3333FF"/>
                </a:solidFill>
                <a:latin typeface="Arial"/>
                <a:cs typeface="Arial"/>
              </a:rPr>
              <a:t> </a:t>
            </a:r>
            <a:r>
              <a:rPr sz="2400" spc="165" dirty="0">
                <a:latin typeface="Arial"/>
                <a:cs typeface="Arial"/>
              </a:rPr>
              <a:t>Chemical</a:t>
            </a:r>
            <a:r>
              <a:rPr sz="2400" spc="40" dirty="0">
                <a:latin typeface="Arial"/>
                <a:cs typeface="Arial"/>
              </a:rPr>
              <a:t> </a:t>
            </a:r>
            <a:r>
              <a:rPr sz="2400" spc="135" dirty="0">
                <a:latin typeface="Arial"/>
                <a:cs typeface="Arial"/>
              </a:rPr>
              <a:t>mutagens</a:t>
            </a:r>
            <a:r>
              <a:rPr sz="2400" spc="155" dirty="0">
                <a:latin typeface="Arial"/>
                <a:cs typeface="Arial"/>
              </a:rPr>
              <a:t> </a:t>
            </a:r>
            <a:r>
              <a:rPr sz="2400" b="1" dirty="0">
                <a:solidFill>
                  <a:srgbClr val="3333FF"/>
                </a:solidFill>
                <a:latin typeface="Arial"/>
                <a:cs typeface="Arial"/>
              </a:rPr>
              <a:t>(toxic</a:t>
            </a:r>
            <a:r>
              <a:rPr sz="2400" b="1" spc="120" dirty="0">
                <a:solidFill>
                  <a:srgbClr val="3333FF"/>
                </a:solidFill>
                <a:latin typeface="Arial"/>
                <a:cs typeface="Arial"/>
              </a:rPr>
              <a:t> </a:t>
            </a:r>
            <a:r>
              <a:rPr sz="2400" b="1" spc="40" dirty="0">
                <a:solidFill>
                  <a:srgbClr val="3333FF"/>
                </a:solidFill>
                <a:latin typeface="Arial"/>
                <a:cs typeface="Arial"/>
              </a:rPr>
              <a:t>chemicals) </a:t>
            </a:r>
            <a:r>
              <a:rPr sz="2400" spc="235" dirty="0">
                <a:latin typeface="Arial"/>
                <a:cs typeface="Arial"/>
              </a:rPr>
              <a:t>and</a:t>
            </a:r>
            <a:r>
              <a:rPr sz="2400" spc="20" dirty="0">
                <a:latin typeface="Arial"/>
                <a:cs typeface="Arial"/>
              </a:rPr>
              <a:t> </a:t>
            </a:r>
            <a:r>
              <a:rPr sz="2400" spc="90" dirty="0">
                <a:latin typeface="Arial"/>
                <a:cs typeface="Arial"/>
              </a:rPr>
              <a:t>physical</a:t>
            </a:r>
            <a:r>
              <a:rPr sz="2400" spc="-5" dirty="0">
                <a:latin typeface="Arial"/>
                <a:cs typeface="Arial"/>
              </a:rPr>
              <a:t> </a:t>
            </a:r>
            <a:r>
              <a:rPr sz="2400" spc="190" dirty="0">
                <a:latin typeface="Arial"/>
                <a:cs typeface="Arial"/>
              </a:rPr>
              <a:t>mutagen</a:t>
            </a:r>
            <a:r>
              <a:rPr sz="2400" spc="60" dirty="0">
                <a:latin typeface="Arial"/>
                <a:cs typeface="Arial"/>
              </a:rPr>
              <a:t> </a:t>
            </a:r>
            <a:r>
              <a:rPr sz="2400" b="1" spc="-10" dirty="0">
                <a:solidFill>
                  <a:srgbClr val="3333FF"/>
                </a:solidFill>
                <a:latin typeface="Arial"/>
                <a:cs typeface="Arial"/>
              </a:rPr>
              <a:t>(radiation).</a:t>
            </a:r>
            <a:endParaRPr sz="2400">
              <a:latin typeface="Arial"/>
              <a:cs typeface="Arial"/>
            </a:endParaRPr>
          </a:p>
          <a:p>
            <a:pPr>
              <a:lnSpc>
                <a:spcPct val="100000"/>
              </a:lnSpc>
              <a:spcBef>
                <a:spcPts val="10"/>
              </a:spcBef>
            </a:pPr>
            <a:endParaRPr sz="3500">
              <a:latin typeface="Arial"/>
              <a:cs typeface="Arial"/>
            </a:endParaRPr>
          </a:p>
          <a:p>
            <a:pPr marL="12700">
              <a:lnSpc>
                <a:spcPct val="100000"/>
              </a:lnSpc>
            </a:pPr>
            <a:r>
              <a:rPr sz="2400" b="1" spc="-10" dirty="0">
                <a:solidFill>
                  <a:srgbClr val="3333FF"/>
                </a:solidFill>
                <a:latin typeface="Arial"/>
                <a:cs typeface="Arial"/>
              </a:rPr>
              <a:t>Spontaneous</a:t>
            </a:r>
            <a:r>
              <a:rPr sz="2400" b="1" spc="-95" dirty="0">
                <a:solidFill>
                  <a:srgbClr val="3333FF"/>
                </a:solidFill>
                <a:latin typeface="Arial"/>
                <a:cs typeface="Arial"/>
              </a:rPr>
              <a:t> </a:t>
            </a:r>
            <a:r>
              <a:rPr sz="2400" b="1" spc="-10" dirty="0">
                <a:solidFill>
                  <a:srgbClr val="3333FF"/>
                </a:solidFill>
                <a:latin typeface="Arial"/>
                <a:cs typeface="Arial"/>
              </a:rPr>
              <a:t>mutations</a:t>
            </a:r>
            <a:endParaRPr sz="2400">
              <a:latin typeface="Arial"/>
              <a:cs typeface="Arial"/>
            </a:endParaRPr>
          </a:p>
          <a:p>
            <a:pPr marL="356870" marR="15240" indent="-9525">
              <a:lnSpc>
                <a:spcPct val="100000"/>
              </a:lnSpc>
              <a:spcBef>
                <a:spcPts val="580"/>
              </a:spcBef>
              <a:tabLst>
                <a:tab pos="2201545" algn="l"/>
              </a:tabLst>
            </a:pPr>
            <a:r>
              <a:rPr sz="2400" dirty="0">
                <a:latin typeface="Arial"/>
                <a:cs typeface="Arial"/>
              </a:rPr>
              <a:t>Even</a:t>
            </a:r>
            <a:r>
              <a:rPr sz="2400" spc="35" dirty="0">
                <a:latin typeface="Arial"/>
                <a:cs typeface="Arial"/>
              </a:rPr>
              <a:t> </a:t>
            </a:r>
            <a:r>
              <a:rPr sz="2400" dirty="0">
                <a:latin typeface="Arial"/>
                <a:cs typeface="Arial"/>
              </a:rPr>
              <a:t>if</a:t>
            </a:r>
            <a:r>
              <a:rPr sz="2400" spc="20" dirty="0">
                <a:latin typeface="Arial"/>
                <a:cs typeface="Arial"/>
              </a:rPr>
              <a:t> </a:t>
            </a:r>
            <a:r>
              <a:rPr sz="2400" spc="114" dirty="0">
                <a:latin typeface="Arial"/>
                <a:cs typeface="Arial"/>
              </a:rPr>
              <a:t>there</a:t>
            </a:r>
            <a:r>
              <a:rPr sz="2400" spc="60" dirty="0">
                <a:latin typeface="Arial"/>
                <a:cs typeface="Arial"/>
              </a:rPr>
              <a:t> </a:t>
            </a:r>
            <a:r>
              <a:rPr sz="2400" spc="135" dirty="0">
                <a:latin typeface="Arial"/>
                <a:cs typeface="Arial"/>
              </a:rPr>
              <a:t>are</a:t>
            </a:r>
            <a:r>
              <a:rPr sz="2400" spc="60" dirty="0">
                <a:latin typeface="Arial"/>
                <a:cs typeface="Arial"/>
              </a:rPr>
              <a:t> </a:t>
            </a:r>
            <a:r>
              <a:rPr sz="2400" spc="170" dirty="0">
                <a:latin typeface="Arial"/>
                <a:cs typeface="Arial"/>
              </a:rPr>
              <a:t>no</a:t>
            </a:r>
            <a:r>
              <a:rPr sz="2400" spc="20" dirty="0">
                <a:latin typeface="Arial"/>
                <a:cs typeface="Arial"/>
              </a:rPr>
              <a:t> </a:t>
            </a:r>
            <a:r>
              <a:rPr sz="2400" spc="130" dirty="0">
                <a:latin typeface="Arial"/>
                <a:cs typeface="Arial"/>
              </a:rPr>
              <a:t>dangerous</a:t>
            </a:r>
            <a:r>
              <a:rPr sz="2400" spc="35" dirty="0">
                <a:latin typeface="Arial"/>
                <a:cs typeface="Arial"/>
              </a:rPr>
              <a:t> </a:t>
            </a:r>
            <a:r>
              <a:rPr sz="2400" spc="130" dirty="0">
                <a:latin typeface="Arial"/>
                <a:cs typeface="Arial"/>
              </a:rPr>
              <a:t>chemicals</a:t>
            </a:r>
            <a:r>
              <a:rPr sz="2400" spc="-30" dirty="0">
                <a:latin typeface="Arial"/>
                <a:cs typeface="Arial"/>
              </a:rPr>
              <a:t> </a:t>
            </a:r>
            <a:r>
              <a:rPr sz="2400" spc="40" dirty="0">
                <a:latin typeface="Arial"/>
                <a:cs typeface="Arial"/>
              </a:rPr>
              <a:t>or </a:t>
            </a:r>
            <a:r>
              <a:rPr sz="2400" spc="120" dirty="0">
                <a:latin typeface="Arial"/>
                <a:cs typeface="Arial"/>
              </a:rPr>
              <a:t>radiation</a:t>
            </a:r>
            <a:r>
              <a:rPr sz="2400" spc="90" dirty="0">
                <a:latin typeface="Arial"/>
                <a:cs typeface="Arial"/>
              </a:rPr>
              <a:t> </a:t>
            </a:r>
            <a:r>
              <a:rPr sz="2400" spc="135" dirty="0">
                <a:latin typeface="Arial"/>
                <a:cs typeface="Arial"/>
              </a:rPr>
              <a:t>around,</a:t>
            </a:r>
            <a:r>
              <a:rPr sz="2400" spc="50" dirty="0">
                <a:latin typeface="Arial"/>
                <a:cs typeface="Arial"/>
              </a:rPr>
              <a:t> </a:t>
            </a:r>
            <a:r>
              <a:rPr sz="2400" spc="90" dirty="0">
                <a:latin typeface="Arial"/>
                <a:cs typeface="Arial"/>
              </a:rPr>
              <a:t>mutations</a:t>
            </a:r>
            <a:r>
              <a:rPr sz="2400" spc="150" dirty="0">
                <a:latin typeface="Arial"/>
                <a:cs typeface="Arial"/>
              </a:rPr>
              <a:t> </a:t>
            </a:r>
            <a:r>
              <a:rPr sz="2400" dirty="0">
                <a:latin typeface="Arial"/>
                <a:cs typeface="Arial"/>
              </a:rPr>
              <a:t>will</a:t>
            </a:r>
            <a:r>
              <a:rPr sz="2400" spc="-30" dirty="0">
                <a:latin typeface="Arial"/>
                <a:cs typeface="Arial"/>
              </a:rPr>
              <a:t> </a:t>
            </a:r>
            <a:r>
              <a:rPr sz="2400" spc="155" dirty="0">
                <a:latin typeface="Arial"/>
                <a:cs typeface="Arial"/>
              </a:rPr>
              <a:t>occur,</a:t>
            </a:r>
            <a:r>
              <a:rPr sz="2400" spc="15" dirty="0">
                <a:latin typeface="Arial"/>
                <a:cs typeface="Arial"/>
              </a:rPr>
              <a:t> </a:t>
            </a:r>
            <a:r>
              <a:rPr sz="2400" spc="155" dirty="0">
                <a:latin typeface="Arial"/>
                <a:cs typeface="Arial"/>
              </a:rPr>
              <a:t>though</a:t>
            </a:r>
            <a:r>
              <a:rPr sz="2400" spc="90" dirty="0">
                <a:latin typeface="Arial"/>
                <a:cs typeface="Arial"/>
              </a:rPr>
              <a:t> </a:t>
            </a:r>
            <a:r>
              <a:rPr sz="2400" spc="-20" dirty="0">
                <a:latin typeface="Arial"/>
                <a:cs typeface="Arial"/>
              </a:rPr>
              <a:t>less </a:t>
            </a:r>
            <a:r>
              <a:rPr sz="2400" spc="110" dirty="0">
                <a:latin typeface="Arial"/>
                <a:cs typeface="Arial"/>
              </a:rPr>
              <a:t>frequently</a:t>
            </a:r>
            <a:r>
              <a:rPr sz="2400" spc="55" dirty="0">
                <a:latin typeface="Arial"/>
                <a:cs typeface="Arial"/>
              </a:rPr>
              <a:t> </a:t>
            </a:r>
            <a:r>
              <a:rPr sz="2400" spc="-50" dirty="0">
                <a:latin typeface="Arial"/>
                <a:cs typeface="Arial"/>
              </a:rPr>
              <a:t>-</a:t>
            </a:r>
            <a:r>
              <a:rPr sz="2400" dirty="0">
                <a:latin typeface="Arial"/>
                <a:cs typeface="Arial"/>
              </a:rPr>
              <a:t>	</a:t>
            </a:r>
            <a:r>
              <a:rPr sz="2400" spc="215" dirty="0">
                <a:latin typeface="Arial"/>
                <a:cs typeface="Arial"/>
              </a:rPr>
              <a:t>due</a:t>
            </a:r>
            <a:r>
              <a:rPr sz="2400" dirty="0">
                <a:latin typeface="Arial"/>
                <a:cs typeface="Arial"/>
              </a:rPr>
              <a:t> </a:t>
            </a:r>
            <a:r>
              <a:rPr sz="2400" spc="160" dirty="0">
                <a:latin typeface="Arial"/>
                <a:cs typeface="Arial"/>
              </a:rPr>
              <a:t>to</a:t>
            </a:r>
            <a:r>
              <a:rPr sz="2400" spc="35" dirty="0">
                <a:latin typeface="Arial"/>
                <a:cs typeface="Arial"/>
              </a:rPr>
              <a:t> </a:t>
            </a:r>
            <a:r>
              <a:rPr sz="2400" dirty="0">
                <a:latin typeface="Arial"/>
                <a:cs typeface="Arial"/>
              </a:rPr>
              <a:t>errors</a:t>
            </a:r>
            <a:r>
              <a:rPr sz="2400" spc="25" dirty="0">
                <a:latin typeface="Arial"/>
                <a:cs typeface="Arial"/>
              </a:rPr>
              <a:t> </a:t>
            </a:r>
            <a:r>
              <a:rPr sz="2400" dirty="0">
                <a:latin typeface="Arial"/>
                <a:cs typeface="Arial"/>
              </a:rPr>
              <a:t>in</a:t>
            </a:r>
            <a:r>
              <a:rPr sz="2400" spc="-25" dirty="0">
                <a:latin typeface="Arial"/>
                <a:cs typeface="Arial"/>
              </a:rPr>
              <a:t> </a:t>
            </a:r>
            <a:r>
              <a:rPr sz="2400" spc="75" dirty="0">
                <a:latin typeface="Arial"/>
                <a:cs typeface="Arial"/>
              </a:rPr>
              <a:t>DNA</a:t>
            </a:r>
            <a:r>
              <a:rPr sz="2400" spc="-5" dirty="0">
                <a:latin typeface="Arial"/>
                <a:cs typeface="Arial"/>
              </a:rPr>
              <a:t> </a:t>
            </a:r>
            <a:r>
              <a:rPr sz="2400" spc="105" dirty="0">
                <a:latin typeface="Arial"/>
                <a:cs typeface="Arial"/>
              </a:rPr>
              <a:t>replication.</a:t>
            </a:r>
            <a:endParaRPr sz="2400">
              <a:latin typeface="Arial"/>
              <a:cs typeface="Arial"/>
            </a:endParaRPr>
          </a:p>
        </p:txBody>
      </p:sp>
      <p:pic>
        <p:nvPicPr>
          <p:cNvPr id="3" name="object 3"/>
          <p:cNvPicPr/>
          <p:nvPr/>
        </p:nvPicPr>
        <p:blipFill>
          <a:blip r:embed="rId2" cstate="print"/>
          <a:stretch>
            <a:fillRect/>
          </a:stretch>
        </p:blipFill>
        <p:spPr>
          <a:xfrm>
            <a:off x="527304" y="4882883"/>
            <a:ext cx="3009392" cy="293382"/>
          </a:xfrm>
          <a:prstGeom prst="rect">
            <a:avLst/>
          </a:prstGeom>
        </p:spPr>
      </p:pic>
      <p:pic>
        <p:nvPicPr>
          <p:cNvPr id="4" name="object 4"/>
          <p:cNvPicPr/>
          <p:nvPr/>
        </p:nvPicPr>
        <p:blipFill>
          <a:blip r:embed="rId3" cstate="print"/>
          <a:stretch>
            <a:fillRect/>
          </a:stretch>
        </p:blipFill>
        <p:spPr>
          <a:xfrm>
            <a:off x="3636264" y="4882883"/>
            <a:ext cx="4505705" cy="293382"/>
          </a:xfrm>
          <a:prstGeom prst="rect">
            <a:avLst/>
          </a:prstGeom>
        </p:spPr>
      </p:pic>
      <p:pic>
        <p:nvPicPr>
          <p:cNvPr id="5" name="object 5"/>
          <p:cNvPicPr/>
          <p:nvPr/>
        </p:nvPicPr>
        <p:blipFill>
          <a:blip r:embed="rId4" cstate="print"/>
          <a:stretch>
            <a:fillRect/>
          </a:stretch>
        </p:blipFill>
        <p:spPr>
          <a:xfrm>
            <a:off x="874775" y="5248655"/>
            <a:ext cx="5039487" cy="2360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244" y="680172"/>
            <a:ext cx="7445375" cy="2586355"/>
          </a:xfrm>
          <a:prstGeom prst="rect">
            <a:avLst/>
          </a:prstGeom>
        </p:spPr>
        <p:txBody>
          <a:bodyPr vert="horz" wrap="square" lIns="0" tIns="12065" rIns="0" bIns="0" rtlCol="0">
            <a:spAutoFit/>
          </a:bodyPr>
          <a:lstStyle/>
          <a:p>
            <a:pPr marL="356870" marR="5080" indent="-344805">
              <a:lnSpc>
                <a:spcPct val="110000"/>
              </a:lnSpc>
              <a:spcBef>
                <a:spcPts val="95"/>
              </a:spcBef>
              <a:buChar char="•"/>
              <a:tabLst>
                <a:tab pos="356870" algn="l"/>
              </a:tabLst>
            </a:pPr>
            <a:r>
              <a:rPr sz="2400" dirty="0">
                <a:latin typeface="Arial"/>
                <a:cs typeface="Arial"/>
              </a:rPr>
              <a:t>There</a:t>
            </a:r>
            <a:r>
              <a:rPr sz="2400" spc="-15" dirty="0">
                <a:latin typeface="Arial"/>
                <a:cs typeface="Arial"/>
              </a:rPr>
              <a:t> </a:t>
            </a:r>
            <a:r>
              <a:rPr sz="2400" spc="150" dirty="0">
                <a:latin typeface="Arial"/>
                <a:cs typeface="Arial"/>
              </a:rPr>
              <a:t>are</a:t>
            </a:r>
            <a:r>
              <a:rPr sz="2400" spc="-50" dirty="0">
                <a:latin typeface="Arial"/>
                <a:cs typeface="Arial"/>
              </a:rPr>
              <a:t> </a:t>
            </a:r>
            <a:r>
              <a:rPr sz="2400" b="1" spc="90" dirty="0">
                <a:solidFill>
                  <a:srgbClr val="3333FF"/>
                </a:solidFill>
                <a:latin typeface="Arial"/>
                <a:cs typeface="Arial"/>
              </a:rPr>
              <a:t>many</a:t>
            </a:r>
            <a:r>
              <a:rPr sz="2400" b="1" spc="-40" dirty="0">
                <a:solidFill>
                  <a:srgbClr val="3333FF"/>
                </a:solidFill>
                <a:latin typeface="Arial"/>
                <a:cs typeface="Arial"/>
              </a:rPr>
              <a:t> </a:t>
            </a:r>
            <a:r>
              <a:rPr sz="2400" b="1" spc="-10" dirty="0">
                <a:solidFill>
                  <a:srgbClr val="3333FF"/>
                </a:solidFill>
                <a:latin typeface="Arial"/>
                <a:cs typeface="Arial"/>
              </a:rPr>
              <a:t>different</a:t>
            </a:r>
            <a:r>
              <a:rPr sz="2400" b="1" spc="-35" dirty="0">
                <a:solidFill>
                  <a:srgbClr val="3333FF"/>
                </a:solidFill>
                <a:latin typeface="Arial"/>
                <a:cs typeface="Arial"/>
              </a:rPr>
              <a:t> </a:t>
            </a:r>
            <a:r>
              <a:rPr sz="2400" b="1" dirty="0">
                <a:solidFill>
                  <a:srgbClr val="3333FF"/>
                </a:solidFill>
                <a:latin typeface="Arial"/>
                <a:cs typeface="Arial"/>
              </a:rPr>
              <a:t>types</a:t>
            </a:r>
            <a:r>
              <a:rPr sz="2400" b="1" spc="-40" dirty="0">
                <a:solidFill>
                  <a:srgbClr val="3333FF"/>
                </a:solidFill>
                <a:latin typeface="Arial"/>
                <a:cs typeface="Arial"/>
              </a:rPr>
              <a:t> </a:t>
            </a:r>
            <a:r>
              <a:rPr sz="2400" b="1" dirty="0">
                <a:solidFill>
                  <a:srgbClr val="3333FF"/>
                </a:solidFill>
                <a:latin typeface="Arial"/>
                <a:cs typeface="Arial"/>
              </a:rPr>
              <a:t>of</a:t>
            </a:r>
            <a:r>
              <a:rPr sz="2400" b="1" spc="-35" dirty="0">
                <a:solidFill>
                  <a:srgbClr val="3333FF"/>
                </a:solidFill>
                <a:latin typeface="Arial"/>
                <a:cs typeface="Arial"/>
              </a:rPr>
              <a:t> </a:t>
            </a:r>
            <a:r>
              <a:rPr sz="2400" b="1" spc="-10" dirty="0">
                <a:solidFill>
                  <a:srgbClr val="3333FF"/>
                </a:solidFill>
                <a:latin typeface="Arial"/>
                <a:cs typeface="Arial"/>
              </a:rPr>
              <a:t>mutations</a:t>
            </a:r>
            <a:r>
              <a:rPr sz="2400" b="1" spc="-30" dirty="0">
                <a:solidFill>
                  <a:srgbClr val="3333FF"/>
                </a:solidFill>
                <a:latin typeface="Arial"/>
                <a:cs typeface="Arial"/>
              </a:rPr>
              <a:t> </a:t>
            </a:r>
            <a:r>
              <a:rPr sz="2400" spc="204" dirty="0">
                <a:latin typeface="Arial"/>
                <a:cs typeface="Arial"/>
              </a:rPr>
              <a:t>and </a:t>
            </a:r>
            <a:r>
              <a:rPr sz="2400" spc="85" dirty="0">
                <a:latin typeface="Arial"/>
                <a:cs typeface="Arial"/>
              </a:rPr>
              <a:t>most</a:t>
            </a:r>
            <a:r>
              <a:rPr sz="2400" spc="-20" dirty="0">
                <a:latin typeface="Arial"/>
                <a:cs typeface="Arial"/>
              </a:rPr>
              <a:t> </a:t>
            </a:r>
            <a:r>
              <a:rPr sz="2400" spc="145" dirty="0">
                <a:latin typeface="Arial"/>
                <a:cs typeface="Arial"/>
              </a:rPr>
              <a:t>of</a:t>
            </a:r>
            <a:r>
              <a:rPr sz="2400" spc="-15" dirty="0">
                <a:latin typeface="Arial"/>
                <a:cs typeface="Arial"/>
              </a:rPr>
              <a:t> </a:t>
            </a:r>
            <a:r>
              <a:rPr sz="2400" spc="175" dirty="0">
                <a:latin typeface="Arial"/>
                <a:cs typeface="Arial"/>
              </a:rPr>
              <a:t>them</a:t>
            </a:r>
            <a:r>
              <a:rPr sz="2400" spc="40" dirty="0">
                <a:latin typeface="Arial"/>
                <a:cs typeface="Arial"/>
              </a:rPr>
              <a:t> </a:t>
            </a:r>
            <a:r>
              <a:rPr sz="2400" spc="180" dirty="0">
                <a:latin typeface="Arial"/>
                <a:cs typeface="Arial"/>
              </a:rPr>
              <a:t>have</a:t>
            </a:r>
            <a:r>
              <a:rPr sz="2400" dirty="0">
                <a:latin typeface="Arial"/>
                <a:cs typeface="Arial"/>
              </a:rPr>
              <a:t> </a:t>
            </a:r>
            <a:r>
              <a:rPr sz="2400" spc="100" dirty="0">
                <a:latin typeface="Arial"/>
                <a:cs typeface="Arial"/>
              </a:rPr>
              <a:t>only</a:t>
            </a:r>
            <a:r>
              <a:rPr sz="2400" spc="-65" dirty="0">
                <a:latin typeface="Arial"/>
                <a:cs typeface="Arial"/>
              </a:rPr>
              <a:t> </a:t>
            </a:r>
            <a:r>
              <a:rPr sz="2400" spc="290" dirty="0">
                <a:latin typeface="Arial"/>
                <a:cs typeface="Arial"/>
              </a:rPr>
              <a:t>a</a:t>
            </a:r>
            <a:r>
              <a:rPr sz="2400" spc="-15" dirty="0">
                <a:latin typeface="Arial"/>
                <a:cs typeface="Arial"/>
              </a:rPr>
              <a:t> </a:t>
            </a:r>
            <a:r>
              <a:rPr sz="2400" spc="85" dirty="0">
                <a:latin typeface="Arial"/>
                <a:cs typeface="Arial"/>
              </a:rPr>
              <a:t>very</a:t>
            </a:r>
            <a:r>
              <a:rPr sz="2400" spc="-35" dirty="0">
                <a:latin typeface="Arial"/>
                <a:cs typeface="Arial"/>
              </a:rPr>
              <a:t> </a:t>
            </a:r>
            <a:r>
              <a:rPr sz="2400" b="1" dirty="0">
                <a:solidFill>
                  <a:srgbClr val="3333FF"/>
                </a:solidFill>
                <a:latin typeface="Arial"/>
                <a:cs typeface="Arial"/>
              </a:rPr>
              <a:t>minor</a:t>
            </a:r>
            <a:r>
              <a:rPr sz="2400" b="1" spc="-35" dirty="0">
                <a:solidFill>
                  <a:srgbClr val="3333FF"/>
                </a:solidFill>
                <a:latin typeface="Arial"/>
                <a:cs typeface="Arial"/>
              </a:rPr>
              <a:t> </a:t>
            </a:r>
            <a:r>
              <a:rPr sz="2400" b="1" spc="-10" dirty="0">
                <a:solidFill>
                  <a:srgbClr val="3333FF"/>
                </a:solidFill>
                <a:latin typeface="Arial"/>
                <a:cs typeface="Arial"/>
              </a:rPr>
              <a:t>effect</a:t>
            </a:r>
            <a:r>
              <a:rPr sz="2400" spc="-10" dirty="0">
                <a:latin typeface="Arial"/>
                <a:cs typeface="Arial"/>
              </a:rPr>
              <a:t>.</a:t>
            </a:r>
            <a:endParaRPr sz="2400">
              <a:latin typeface="Arial"/>
              <a:cs typeface="Arial"/>
            </a:endParaRPr>
          </a:p>
          <a:p>
            <a:pPr marL="356870" marR="2156460" indent="-344805">
              <a:lnSpc>
                <a:spcPct val="110100"/>
              </a:lnSpc>
              <a:spcBef>
                <a:spcPts val="575"/>
              </a:spcBef>
              <a:buChar char="•"/>
              <a:tabLst>
                <a:tab pos="356870" algn="l"/>
              </a:tabLst>
            </a:pPr>
            <a:r>
              <a:rPr sz="2400" dirty="0">
                <a:latin typeface="Arial"/>
                <a:cs typeface="Arial"/>
              </a:rPr>
              <a:t>In</a:t>
            </a:r>
            <a:r>
              <a:rPr sz="2400" spc="-50" dirty="0">
                <a:latin typeface="Arial"/>
                <a:cs typeface="Arial"/>
              </a:rPr>
              <a:t> </a:t>
            </a:r>
            <a:r>
              <a:rPr sz="2400" spc="210" dirty="0">
                <a:latin typeface="Arial"/>
                <a:cs typeface="Arial"/>
              </a:rPr>
              <a:t>fact</a:t>
            </a:r>
            <a:r>
              <a:rPr sz="2400" spc="5" dirty="0">
                <a:latin typeface="Arial"/>
                <a:cs typeface="Arial"/>
              </a:rPr>
              <a:t> </a:t>
            </a:r>
            <a:r>
              <a:rPr sz="2400" spc="185" dirty="0">
                <a:latin typeface="Arial"/>
                <a:cs typeface="Arial"/>
              </a:rPr>
              <a:t>many</a:t>
            </a:r>
            <a:r>
              <a:rPr sz="2400" spc="-5" dirty="0">
                <a:latin typeface="Arial"/>
                <a:cs typeface="Arial"/>
              </a:rPr>
              <a:t> </a:t>
            </a:r>
            <a:r>
              <a:rPr sz="2400" spc="215" dirty="0">
                <a:latin typeface="Arial"/>
                <a:cs typeface="Arial"/>
              </a:rPr>
              <a:t>appear</a:t>
            </a:r>
            <a:r>
              <a:rPr sz="2400" spc="5" dirty="0">
                <a:latin typeface="Arial"/>
                <a:cs typeface="Arial"/>
              </a:rPr>
              <a:t> </a:t>
            </a:r>
            <a:r>
              <a:rPr sz="2400" spc="160" dirty="0">
                <a:latin typeface="Arial"/>
                <a:cs typeface="Arial"/>
              </a:rPr>
              <a:t>to</a:t>
            </a:r>
            <a:r>
              <a:rPr sz="2400" spc="80" dirty="0">
                <a:latin typeface="Arial"/>
                <a:cs typeface="Arial"/>
              </a:rPr>
              <a:t> </a:t>
            </a:r>
            <a:r>
              <a:rPr sz="2400" spc="135" dirty="0">
                <a:latin typeface="Arial"/>
                <a:cs typeface="Arial"/>
              </a:rPr>
              <a:t>cause</a:t>
            </a:r>
            <a:r>
              <a:rPr sz="2400" dirty="0">
                <a:latin typeface="Arial"/>
                <a:cs typeface="Arial"/>
              </a:rPr>
              <a:t> </a:t>
            </a:r>
            <a:r>
              <a:rPr sz="2400" spc="145" dirty="0">
                <a:latin typeface="Arial"/>
                <a:cs typeface="Arial"/>
              </a:rPr>
              <a:t>no </a:t>
            </a:r>
            <a:r>
              <a:rPr sz="2400" spc="170" dirty="0">
                <a:latin typeface="Arial"/>
                <a:cs typeface="Arial"/>
              </a:rPr>
              <a:t>noticeable</a:t>
            </a:r>
            <a:r>
              <a:rPr sz="2400" spc="10" dirty="0">
                <a:latin typeface="Arial"/>
                <a:cs typeface="Arial"/>
              </a:rPr>
              <a:t> </a:t>
            </a:r>
            <a:r>
              <a:rPr sz="2400" spc="215" dirty="0">
                <a:latin typeface="Arial"/>
                <a:cs typeface="Arial"/>
              </a:rPr>
              <a:t>defect</a:t>
            </a:r>
            <a:r>
              <a:rPr sz="2400" spc="10" dirty="0">
                <a:latin typeface="Arial"/>
                <a:cs typeface="Arial"/>
              </a:rPr>
              <a:t> </a:t>
            </a:r>
            <a:r>
              <a:rPr sz="2400" spc="220" dirty="0">
                <a:latin typeface="Arial"/>
                <a:cs typeface="Arial"/>
              </a:rPr>
              <a:t>at</a:t>
            </a:r>
            <a:r>
              <a:rPr sz="2400" spc="30" dirty="0">
                <a:latin typeface="Arial"/>
                <a:cs typeface="Arial"/>
              </a:rPr>
              <a:t> </a:t>
            </a:r>
            <a:r>
              <a:rPr sz="2400" spc="35" dirty="0">
                <a:latin typeface="Arial"/>
                <a:cs typeface="Arial"/>
              </a:rPr>
              <a:t>all.</a:t>
            </a:r>
            <a:endParaRPr sz="2400">
              <a:latin typeface="Arial"/>
              <a:cs typeface="Arial"/>
            </a:endParaRPr>
          </a:p>
          <a:p>
            <a:pPr marL="356870" indent="-344170">
              <a:lnSpc>
                <a:spcPct val="100000"/>
              </a:lnSpc>
              <a:spcBef>
                <a:spcPts val="865"/>
              </a:spcBef>
              <a:buChar char="•"/>
              <a:tabLst>
                <a:tab pos="356870" algn="l"/>
              </a:tabLst>
            </a:pPr>
            <a:r>
              <a:rPr sz="2400" spc="65" dirty="0">
                <a:latin typeface="Arial"/>
                <a:cs typeface="Arial"/>
              </a:rPr>
              <a:t>Relatively</a:t>
            </a:r>
            <a:r>
              <a:rPr sz="2400" spc="-45" dirty="0">
                <a:latin typeface="Arial"/>
                <a:cs typeface="Arial"/>
              </a:rPr>
              <a:t> </a:t>
            </a:r>
            <a:r>
              <a:rPr sz="2400" spc="175" dirty="0">
                <a:latin typeface="Arial"/>
                <a:cs typeface="Arial"/>
              </a:rPr>
              <a:t>few</a:t>
            </a:r>
            <a:r>
              <a:rPr sz="2400" spc="20" dirty="0">
                <a:latin typeface="Arial"/>
                <a:cs typeface="Arial"/>
              </a:rPr>
              <a:t> </a:t>
            </a:r>
            <a:r>
              <a:rPr sz="2400" spc="95" dirty="0">
                <a:latin typeface="Arial"/>
                <a:cs typeface="Arial"/>
              </a:rPr>
              <a:t>mutations </a:t>
            </a:r>
            <a:r>
              <a:rPr sz="2400" spc="140" dirty="0">
                <a:latin typeface="Arial"/>
                <a:cs typeface="Arial"/>
              </a:rPr>
              <a:t>cause</a:t>
            </a:r>
            <a:r>
              <a:rPr sz="2400" spc="25" dirty="0">
                <a:latin typeface="Arial"/>
                <a:cs typeface="Arial"/>
              </a:rPr>
              <a:t> </a:t>
            </a:r>
            <a:r>
              <a:rPr sz="2400" spc="80" dirty="0">
                <a:latin typeface="Arial"/>
                <a:cs typeface="Arial"/>
              </a:rPr>
              <a:t>such</a:t>
            </a:r>
            <a:r>
              <a:rPr sz="2400" spc="-10" dirty="0">
                <a:latin typeface="Arial"/>
                <a:cs typeface="Arial"/>
              </a:rPr>
              <a:t> </a:t>
            </a:r>
            <a:r>
              <a:rPr sz="2400" spc="125" dirty="0">
                <a:latin typeface="Arial"/>
                <a:cs typeface="Arial"/>
              </a:rPr>
              <a:t>large</a:t>
            </a:r>
            <a:endParaRPr sz="2400">
              <a:latin typeface="Arial"/>
              <a:cs typeface="Arial"/>
            </a:endParaRPr>
          </a:p>
          <a:p>
            <a:pPr marL="356870">
              <a:lnSpc>
                <a:spcPct val="100000"/>
              </a:lnSpc>
              <a:spcBef>
                <a:spcPts val="290"/>
              </a:spcBef>
            </a:pPr>
            <a:r>
              <a:rPr sz="2400" spc="155" dirty="0">
                <a:latin typeface="Arial"/>
                <a:cs typeface="Arial"/>
              </a:rPr>
              <a:t>changes</a:t>
            </a:r>
            <a:r>
              <a:rPr sz="2400" spc="20" dirty="0">
                <a:latin typeface="Arial"/>
                <a:cs typeface="Arial"/>
              </a:rPr>
              <a:t> </a:t>
            </a:r>
            <a:r>
              <a:rPr sz="2400" spc="165" dirty="0">
                <a:latin typeface="Arial"/>
                <a:cs typeface="Arial"/>
              </a:rPr>
              <a:t>that</a:t>
            </a:r>
            <a:r>
              <a:rPr sz="2400" spc="45" dirty="0">
                <a:latin typeface="Arial"/>
                <a:cs typeface="Arial"/>
              </a:rPr>
              <a:t> </a:t>
            </a:r>
            <a:r>
              <a:rPr sz="2400" spc="125" dirty="0">
                <a:latin typeface="Arial"/>
                <a:cs typeface="Arial"/>
              </a:rPr>
              <a:t>they</a:t>
            </a:r>
            <a:r>
              <a:rPr sz="2400" spc="40" dirty="0">
                <a:latin typeface="Arial"/>
                <a:cs typeface="Arial"/>
              </a:rPr>
              <a:t> </a:t>
            </a:r>
            <a:r>
              <a:rPr sz="2400" spc="165" dirty="0">
                <a:latin typeface="Arial"/>
                <a:cs typeface="Arial"/>
              </a:rPr>
              <a:t>attract</a:t>
            </a:r>
            <a:r>
              <a:rPr sz="2400" spc="90" dirty="0">
                <a:latin typeface="Arial"/>
                <a:cs typeface="Arial"/>
              </a:rPr>
              <a:t> </a:t>
            </a:r>
            <a:r>
              <a:rPr sz="2400" spc="80" dirty="0">
                <a:latin typeface="Arial"/>
                <a:cs typeface="Arial"/>
              </a:rPr>
              <a:t>our</a:t>
            </a:r>
            <a:r>
              <a:rPr sz="2400" spc="20" dirty="0">
                <a:latin typeface="Arial"/>
                <a:cs typeface="Arial"/>
              </a:rPr>
              <a:t> </a:t>
            </a:r>
            <a:r>
              <a:rPr sz="2400" spc="110" dirty="0">
                <a:latin typeface="Arial"/>
                <a:cs typeface="Arial"/>
              </a:rPr>
              <a:t>attention.</a:t>
            </a:r>
            <a:endParaRPr sz="2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0044" y="404825"/>
            <a:ext cx="7957820" cy="2501900"/>
          </a:xfrm>
          <a:prstGeom prst="rect">
            <a:avLst/>
          </a:prstGeom>
        </p:spPr>
        <p:txBody>
          <a:bodyPr vert="horz" wrap="square" lIns="0" tIns="12700" rIns="0" bIns="0" rtlCol="0">
            <a:spAutoFit/>
          </a:bodyPr>
          <a:lstStyle/>
          <a:p>
            <a:pPr marL="344805" algn="ctr">
              <a:lnSpc>
                <a:spcPct val="100000"/>
              </a:lnSpc>
              <a:spcBef>
                <a:spcPts val="100"/>
              </a:spcBef>
            </a:pPr>
            <a:r>
              <a:rPr sz="2400" b="1" spc="80" dirty="0">
                <a:latin typeface="Arial"/>
                <a:cs typeface="Arial"/>
              </a:rPr>
              <a:t>Chemical</a:t>
            </a:r>
            <a:r>
              <a:rPr sz="2400" b="1" spc="140" dirty="0">
                <a:latin typeface="Arial"/>
                <a:cs typeface="Arial"/>
              </a:rPr>
              <a:t> </a:t>
            </a:r>
            <a:r>
              <a:rPr sz="2400" b="1" dirty="0">
                <a:latin typeface="Arial"/>
                <a:cs typeface="Arial"/>
              </a:rPr>
              <a:t>mutagens</a:t>
            </a:r>
            <a:r>
              <a:rPr sz="2400" b="1" spc="145" dirty="0">
                <a:latin typeface="Arial"/>
                <a:cs typeface="Arial"/>
              </a:rPr>
              <a:t> </a:t>
            </a:r>
            <a:r>
              <a:rPr sz="2400" b="1" dirty="0">
                <a:latin typeface="Arial"/>
                <a:cs typeface="Arial"/>
              </a:rPr>
              <a:t>(toxic</a:t>
            </a:r>
            <a:r>
              <a:rPr sz="2400" b="1" spc="175" dirty="0">
                <a:latin typeface="Arial"/>
                <a:cs typeface="Arial"/>
              </a:rPr>
              <a:t> </a:t>
            </a:r>
            <a:r>
              <a:rPr sz="2400" b="1" spc="-10" dirty="0">
                <a:latin typeface="Arial"/>
                <a:cs typeface="Arial"/>
              </a:rPr>
              <a:t>chemicals)</a:t>
            </a:r>
            <a:endParaRPr sz="2400">
              <a:latin typeface="Arial"/>
              <a:cs typeface="Arial"/>
            </a:endParaRPr>
          </a:p>
          <a:p>
            <a:pPr>
              <a:lnSpc>
                <a:spcPct val="100000"/>
              </a:lnSpc>
              <a:spcBef>
                <a:spcPts val="25"/>
              </a:spcBef>
            </a:pPr>
            <a:endParaRPr sz="2400">
              <a:latin typeface="Arial"/>
              <a:cs typeface="Arial"/>
            </a:endParaRPr>
          </a:p>
          <a:p>
            <a:pPr marL="12700">
              <a:lnSpc>
                <a:spcPct val="100000"/>
              </a:lnSpc>
              <a:spcBef>
                <a:spcPts val="5"/>
              </a:spcBef>
            </a:pPr>
            <a:r>
              <a:rPr sz="2400" dirty="0">
                <a:latin typeface="Arial"/>
                <a:cs typeface="Arial"/>
              </a:rPr>
              <a:t>Toxic</a:t>
            </a:r>
            <a:r>
              <a:rPr sz="2400" spc="10" dirty="0">
                <a:latin typeface="Arial"/>
                <a:cs typeface="Arial"/>
              </a:rPr>
              <a:t> </a:t>
            </a:r>
            <a:r>
              <a:rPr sz="2400" spc="135" dirty="0">
                <a:latin typeface="Arial"/>
                <a:cs typeface="Arial"/>
              </a:rPr>
              <a:t>chemicals</a:t>
            </a:r>
            <a:r>
              <a:rPr sz="2400" spc="-60" dirty="0">
                <a:latin typeface="Arial"/>
                <a:cs typeface="Arial"/>
              </a:rPr>
              <a:t> </a:t>
            </a:r>
            <a:r>
              <a:rPr sz="2400" spc="180" dirty="0">
                <a:latin typeface="Arial"/>
                <a:cs typeface="Arial"/>
              </a:rPr>
              <a:t>react</a:t>
            </a:r>
            <a:r>
              <a:rPr sz="2400" spc="-5" dirty="0">
                <a:latin typeface="Arial"/>
                <a:cs typeface="Arial"/>
              </a:rPr>
              <a:t> </a:t>
            </a:r>
            <a:r>
              <a:rPr sz="2400" spc="105" dirty="0">
                <a:latin typeface="Arial"/>
                <a:cs typeface="Arial"/>
              </a:rPr>
              <a:t>with</a:t>
            </a:r>
            <a:r>
              <a:rPr sz="2400" spc="30" dirty="0">
                <a:latin typeface="Arial"/>
                <a:cs typeface="Arial"/>
              </a:rPr>
              <a:t> </a:t>
            </a:r>
            <a:r>
              <a:rPr sz="2400" spc="75" dirty="0">
                <a:latin typeface="Arial"/>
                <a:cs typeface="Arial"/>
              </a:rPr>
              <a:t>DNA</a:t>
            </a:r>
            <a:r>
              <a:rPr sz="2400" dirty="0">
                <a:latin typeface="Arial"/>
                <a:cs typeface="Arial"/>
              </a:rPr>
              <a:t> </a:t>
            </a:r>
            <a:r>
              <a:rPr sz="2400" spc="240" dirty="0">
                <a:latin typeface="Arial"/>
                <a:cs typeface="Arial"/>
              </a:rPr>
              <a:t>and</a:t>
            </a:r>
            <a:r>
              <a:rPr sz="2400" spc="-5" dirty="0">
                <a:latin typeface="Arial"/>
                <a:cs typeface="Arial"/>
              </a:rPr>
              <a:t> </a:t>
            </a:r>
            <a:r>
              <a:rPr sz="2400" spc="100" dirty="0">
                <a:latin typeface="Arial"/>
                <a:cs typeface="Arial"/>
              </a:rPr>
              <a:t>alter</a:t>
            </a:r>
            <a:r>
              <a:rPr sz="2400" spc="45" dirty="0">
                <a:latin typeface="Arial"/>
                <a:cs typeface="Arial"/>
              </a:rPr>
              <a:t> </a:t>
            </a:r>
            <a:r>
              <a:rPr sz="2400" spc="120" dirty="0">
                <a:latin typeface="Arial"/>
                <a:cs typeface="Arial"/>
              </a:rPr>
              <a:t>the</a:t>
            </a:r>
            <a:endParaRPr sz="2400">
              <a:latin typeface="Arial"/>
              <a:cs typeface="Arial"/>
            </a:endParaRPr>
          </a:p>
          <a:p>
            <a:pPr marL="356870">
              <a:lnSpc>
                <a:spcPct val="100000"/>
              </a:lnSpc>
              <a:spcBef>
                <a:spcPts val="575"/>
              </a:spcBef>
            </a:pPr>
            <a:r>
              <a:rPr sz="2400" spc="180" dirty="0">
                <a:latin typeface="Arial"/>
                <a:cs typeface="Arial"/>
              </a:rPr>
              <a:t>chemical</a:t>
            </a:r>
            <a:r>
              <a:rPr sz="2400" spc="-55" dirty="0">
                <a:latin typeface="Arial"/>
                <a:cs typeface="Arial"/>
              </a:rPr>
              <a:t> </a:t>
            </a:r>
            <a:r>
              <a:rPr sz="2400" spc="55" dirty="0">
                <a:latin typeface="Arial"/>
                <a:cs typeface="Arial"/>
              </a:rPr>
              <a:t>structure</a:t>
            </a:r>
            <a:r>
              <a:rPr sz="2400" spc="120" dirty="0">
                <a:latin typeface="Arial"/>
                <a:cs typeface="Arial"/>
              </a:rPr>
              <a:t> </a:t>
            </a:r>
            <a:r>
              <a:rPr sz="2400" spc="145" dirty="0">
                <a:latin typeface="Arial"/>
                <a:cs typeface="Arial"/>
              </a:rPr>
              <a:t>of</a:t>
            </a:r>
            <a:r>
              <a:rPr sz="2400" dirty="0">
                <a:latin typeface="Arial"/>
                <a:cs typeface="Arial"/>
              </a:rPr>
              <a:t> </a:t>
            </a:r>
            <a:r>
              <a:rPr sz="2400" spc="145" dirty="0">
                <a:latin typeface="Arial"/>
                <a:cs typeface="Arial"/>
              </a:rPr>
              <a:t>the</a:t>
            </a:r>
            <a:r>
              <a:rPr sz="2400" spc="70" dirty="0">
                <a:latin typeface="Arial"/>
                <a:cs typeface="Arial"/>
              </a:rPr>
              <a:t> </a:t>
            </a:r>
            <a:r>
              <a:rPr sz="2400" spc="-10" dirty="0">
                <a:latin typeface="Arial"/>
                <a:cs typeface="Arial"/>
              </a:rPr>
              <a:t>bases.</a:t>
            </a:r>
            <a:endParaRPr sz="2400">
              <a:latin typeface="Arial"/>
              <a:cs typeface="Arial"/>
            </a:endParaRPr>
          </a:p>
          <a:p>
            <a:pPr marL="356870" marR="5080" indent="-344805">
              <a:lnSpc>
                <a:spcPct val="120000"/>
              </a:lnSpc>
              <a:spcBef>
                <a:spcPts val="580"/>
              </a:spcBef>
            </a:pPr>
            <a:r>
              <a:rPr sz="2400" dirty="0">
                <a:latin typeface="Arial"/>
                <a:cs typeface="Arial"/>
              </a:rPr>
              <a:t>E.g.,</a:t>
            </a:r>
            <a:r>
              <a:rPr sz="2400" spc="-30" dirty="0">
                <a:latin typeface="Arial"/>
                <a:cs typeface="Arial"/>
              </a:rPr>
              <a:t> </a:t>
            </a:r>
            <a:r>
              <a:rPr sz="2400" b="1" spc="-200" dirty="0">
                <a:solidFill>
                  <a:srgbClr val="3333FF"/>
                </a:solidFill>
                <a:latin typeface="Arial"/>
                <a:cs typeface="Arial"/>
              </a:rPr>
              <a:t>EMS</a:t>
            </a:r>
            <a:r>
              <a:rPr sz="2400" b="1" dirty="0">
                <a:solidFill>
                  <a:srgbClr val="3333FF"/>
                </a:solidFill>
                <a:latin typeface="Arial"/>
                <a:cs typeface="Arial"/>
              </a:rPr>
              <a:t> </a:t>
            </a:r>
            <a:r>
              <a:rPr sz="2400" dirty="0">
                <a:solidFill>
                  <a:srgbClr val="3333FF"/>
                </a:solidFill>
                <a:latin typeface="Arial"/>
                <a:cs typeface="Arial"/>
              </a:rPr>
              <a:t>(</a:t>
            </a:r>
            <a:r>
              <a:rPr sz="2400" b="1" dirty="0">
                <a:solidFill>
                  <a:srgbClr val="3333FF"/>
                </a:solidFill>
                <a:latin typeface="Arial"/>
                <a:cs typeface="Arial"/>
              </a:rPr>
              <a:t>ethyl</a:t>
            </a:r>
            <a:r>
              <a:rPr sz="2400" b="1" spc="25" dirty="0">
                <a:solidFill>
                  <a:srgbClr val="3333FF"/>
                </a:solidFill>
                <a:latin typeface="Arial"/>
                <a:cs typeface="Arial"/>
              </a:rPr>
              <a:t> </a:t>
            </a:r>
            <a:r>
              <a:rPr sz="2400" b="1" spc="80" dirty="0">
                <a:solidFill>
                  <a:srgbClr val="3333FF"/>
                </a:solidFill>
                <a:latin typeface="Arial"/>
                <a:cs typeface="Arial"/>
              </a:rPr>
              <a:t>methane</a:t>
            </a:r>
            <a:r>
              <a:rPr sz="2400" b="1" spc="-15" dirty="0">
                <a:solidFill>
                  <a:srgbClr val="3333FF"/>
                </a:solidFill>
                <a:latin typeface="Arial"/>
                <a:cs typeface="Arial"/>
              </a:rPr>
              <a:t> </a:t>
            </a:r>
            <a:r>
              <a:rPr sz="2400" b="1" dirty="0">
                <a:solidFill>
                  <a:srgbClr val="3333FF"/>
                </a:solidFill>
                <a:latin typeface="Arial"/>
                <a:cs typeface="Arial"/>
              </a:rPr>
              <a:t>sulfonate</a:t>
            </a:r>
            <a:r>
              <a:rPr sz="2400" dirty="0">
                <a:solidFill>
                  <a:srgbClr val="3333FF"/>
                </a:solidFill>
                <a:latin typeface="Arial"/>
                <a:cs typeface="Arial"/>
              </a:rPr>
              <a:t>)</a:t>
            </a:r>
            <a:r>
              <a:rPr sz="2400" spc="-10" dirty="0">
                <a:solidFill>
                  <a:srgbClr val="3333FF"/>
                </a:solidFill>
                <a:latin typeface="Arial"/>
                <a:cs typeface="Arial"/>
              </a:rPr>
              <a:t> </a:t>
            </a:r>
            <a:r>
              <a:rPr sz="2400" spc="155" dirty="0">
                <a:latin typeface="Arial"/>
                <a:cs typeface="Arial"/>
              </a:rPr>
              <a:t>adds</a:t>
            </a:r>
            <a:r>
              <a:rPr sz="2400" spc="-35" dirty="0">
                <a:latin typeface="Arial"/>
                <a:cs typeface="Arial"/>
              </a:rPr>
              <a:t> </a:t>
            </a:r>
            <a:r>
              <a:rPr sz="2400" spc="290" dirty="0">
                <a:latin typeface="Arial"/>
                <a:cs typeface="Arial"/>
              </a:rPr>
              <a:t>a</a:t>
            </a:r>
            <a:r>
              <a:rPr sz="2400" spc="-35" dirty="0">
                <a:latin typeface="Arial"/>
                <a:cs typeface="Arial"/>
              </a:rPr>
              <a:t> </a:t>
            </a:r>
            <a:r>
              <a:rPr sz="2400" spc="105" dirty="0">
                <a:latin typeface="Arial"/>
                <a:cs typeface="Arial"/>
              </a:rPr>
              <a:t>methyl </a:t>
            </a:r>
            <a:r>
              <a:rPr sz="2400" spc="160" dirty="0">
                <a:latin typeface="Arial"/>
                <a:cs typeface="Arial"/>
              </a:rPr>
              <a:t>group</a:t>
            </a:r>
            <a:r>
              <a:rPr sz="2400" spc="55" dirty="0">
                <a:latin typeface="Arial"/>
                <a:cs typeface="Arial"/>
              </a:rPr>
              <a:t> </a:t>
            </a:r>
            <a:r>
              <a:rPr sz="2400" spc="160" dirty="0">
                <a:latin typeface="Arial"/>
                <a:cs typeface="Arial"/>
              </a:rPr>
              <a:t>to</a:t>
            </a:r>
            <a:r>
              <a:rPr sz="2400" spc="70" dirty="0">
                <a:latin typeface="Arial"/>
                <a:cs typeface="Arial"/>
              </a:rPr>
              <a:t> </a:t>
            </a:r>
            <a:r>
              <a:rPr sz="2400" dirty="0">
                <a:latin typeface="Arial"/>
                <a:cs typeface="Arial"/>
              </a:rPr>
              <a:t>bases</a:t>
            </a:r>
            <a:r>
              <a:rPr sz="2400" spc="45" dirty="0">
                <a:latin typeface="Arial"/>
                <a:cs typeface="Arial"/>
              </a:rPr>
              <a:t> </a:t>
            </a:r>
            <a:r>
              <a:rPr sz="2400" dirty="0">
                <a:latin typeface="Arial"/>
                <a:cs typeface="Arial"/>
              </a:rPr>
              <a:t>in</a:t>
            </a:r>
            <a:r>
              <a:rPr sz="2400" spc="30" dirty="0">
                <a:latin typeface="Arial"/>
                <a:cs typeface="Arial"/>
              </a:rPr>
              <a:t> </a:t>
            </a:r>
            <a:r>
              <a:rPr sz="2400" spc="75" dirty="0">
                <a:latin typeface="Arial"/>
                <a:cs typeface="Arial"/>
              </a:rPr>
              <a:t>DNA</a:t>
            </a:r>
            <a:r>
              <a:rPr sz="2400" spc="30" dirty="0">
                <a:latin typeface="Arial"/>
                <a:cs typeface="Arial"/>
              </a:rPr>
              <a:t> </a:t>
            </a:r>
            <a:r>
              <a:rPr sz="2400" spc="235" dirty="0">
                <a:latin typeface="Arial"/>
                <a:cs typeface="Arial"/>
              </a:rPr>
              <a:t>and</a:t>
            </a:r>
            <a:r>
              <a:rPr sz="2400" spc="20" dirty="0">
                <a:latin typeface="Arial"/>
                <a:cs typeface="Arial"/>
              </a:rPr>
              <a:t> </a:t>
            </a:r>
            <a:r>
              <a:rPr sz="2400" dirty="0">
                <a:latin typeface="Arial"/>
                <a:cs typeface="Arial"/>
              </a:rPr>
              <a:t>so</a:t>
            </a:r>
            <a:r>
              <a:rPr sz="2400" spc="20" dirty="0">
                <a:latin typeface="Arial"/>
                <a:cs typeface="Arial"/>
              </a:rPr>
              <a:t> </a:t>
            </a:r>
            <a:r>
              <a:rPr sz="2400" spc="155" dirty="0">
                <a:latin typeface="Arial"/>
                <a:cs typeface="Arial"/>
              </a:rPr>
              <a:t>changes</a:t>
            </a:r>
            <a:r>
              <a:rPr sz="2400" spc="40" dirty="0">
                <a:latin typeface="Arial"/>
                <a:cs typeface="Arial"/>
              </a:rPr>
              <a:t> </a:t>
            </a:r>
            <a:r>
              <a:rPr sz="2400" spc="55" dirty="0">
                <a:latin typeface="Arial"/>
                <a:cs typeface="Arial"/>
              </a:rPr>
              <a:t>their </a:t>
            </a:r>
            <a:r>
              <a:rPr sz="2400" spc="95" dirty="0">
                <a:latin typeface="Arial"/>
                <a:cs typeface="Arial"/>
              </a:rPr>
              <a:t>shape.</a:t>
            </a:r>
            <a:endParaRPr sz="2400">
              <a:latin typeface="Arial"/>
              <a:cs typeface="Arial"/>
            </a:endParaRPr>
          </a:p>
        </p:txBody>
      </p:sp>
      <p:sp>
        <p:nvSpPr>
          <p:cNvPr id="3" name="object 3"/>
          <p:cNvSpPr txBox="1"/>
          <p:nvPr/>
        </p:nvSpPr>
        <p:spPr>
          <a:xfrm>
            <a:off x="460044" y="4490784"/>
            <a:ext cx="7820659" cy="1343660"/>
          </a:xfrm>
          <a:prstGeom prst="rect">
            <a:avLst/>
          </a:prstGeom>
        </p:spPr>
        <p:txBody>
          <a:bodyPr vert="horz" wrap="square" lIns="0" tIns="12700" rIns="0" bIns="0" rtlCol="0">
            <a:spAutoFit/>
          </a:bodyPr>
          <a:lstStyle/>
          <a:p>
            <a:pPr marL="356870" marR="5080" indent="-344805" algn="just">
              <a:lnSpc>
                <a:spcPct val="120100"/>
              </a:lnSpc>
              <a:spcBef>
                <a:spcPts val="100"/>
              </a:spcBef>
            </a:pPr>
            <a:r>
              <a:rPr sz="2400" b="1" spc="-25" dirty="0">
                <a:solidFill>
                  <a:srgbClr val="3333FF"/>
                </a:solidFill>
                <a:latin typeface="Arial"/>
                <a:cs typeface="Arial"/>
              </a:rPr>
              <a:t>Nitrite</a:t>
            </a:r>
            <a:r>
              <a:rPr sz="2400" b="1" spc="-40" dirty="0">
                <a:solidFill>
                  <a:srgbClr val="3333FF"/>
                </a:solidFill>
                <a:latin typeface="Arial"/>
                <a:cs typeface="Arial"/>
              </a:rPr>
              <a:t> </a:t>
            </a:r>
            <a:r>
              <a:rPr sz="2400" spc="-190" dirty="0">
                <a:latin typeface="Arial"/>
                <a:cs typeface="Arial"/>
              </a:rPr>
              <a:t>is</a:t>
            </a:r>
            <a:r>
              <a:rPr sz="2400" spc="20" dirty="0">
                <a:latin typeface="Arial"/>
                <a:cs typeface="Arial"/>
              </a:rPr>
              <a:t> </a:t>
            </a:r>
            <a:r>
              <a:rPr sz="2400" spc="290" dirty="0">
                <a:latin typeface="Arial"/>
                <a:cs typeface="Arial"/>
              </a:rPr>
              <a:t>a</a:t>
            </a:r>
            <a:r>
              <a:rPr sz="2400" spc="-15" dirty="0">
                <a:latin typeface="Arial"/>
                <a:cs typeface="Arial"/>
              </a:rPr>
              <a:t> </a:t>
            </a:r>
            <a:r>
              <a:rPr sz="2400" spc="185" dirty="0">
                <a:latin typeface="Arial"/>
                <a:cs typeface="Arial"/>
              </a:rPr>
              <a:t>chemical</a:t>
            </a:r>
            <a:r>
              <a:rPr sz="2400" spc="-60" dirty="0">
                <a:latin typeface="Arial"/>
                <a:cs typeface="Arial"/>
              </a:rPr>
              <a:t> </a:t>
            </a:r>
            <a:r>
              <a:rPr sz="2400" spc="160" dirty="0">
                <a:latin typeface="Arial"/>
                <a:cs typeface="Arial"/>
              </a:rPr>
              <a:t>that</a:t>
            </a:r>
            <a:r>
              <a:rPr sz="2400" spc="50" dirty="0">
                <a:latin typeface="Arial"/>
                <a:cs typeface="Arial"/>
              </a:rPr>
              <a:t> </a:t>
            </a:r>
            <a:r>
              <a:rPr sz="2400" spc="120" dirty="0">
                <a:latin typeface="Arial"/>
                <a:cs typeface="Arial"/>
              </a:rPr>
              <a:t>replaces</a:t>
            </a:r>
            <a:r>
              <a:rPr sz="2400" spc="-40" dirty="0">
                <a:latin typeface="Arial"/>
                <a:cs typeface="Arial"/>
              </a:rPr>
              <a:t> </a:t>
            </a:r>
            <a:r>
              <a:rPr sz="2400" spc="165" dirty="0">
                <a:latin typeface="Arial"/>
                <a:cs typeface="Arial"/>
              </a:rPr>
              <a:t>amino</a:t>
            </a:r>
            <a:r>
              <a:rPr sz="2400" spc="-20" dirty="0">
                <a:latin typeface="Arial"/>
                <a:cs typeface="Arial"/>
              </a:rPr>
              <a:t> </a:t>
            </a:r>
            <a:r>
              <a:rPr sz="2400" spc="90" dirty="0">
                <a:latin typeface="Arial"/>
                <a:cs typeface="Arial"/>
              </a:rPr>
              <a:t>groups</a:t>
            </a:r>
            <a:r>
              <a:rPr sz="2400" spc="30" dirty="0">
                <a:latin typeface="Arial"/>
                <a:cs typeface="Arial"/>
              </a:rPr>
              <a:t> </a:t>
            </a:r>
            <a:r>
              <a:rPr sz="2400" spc="85" dirty="0">
                <a:latin typeface="Arial"/>
                <a:cs typeface="Arial"/>
              </a:rPr>
              <a:t>with </a:t>
            </a:r>
            <a:r>
              <a:rPr sz="2400" spc="70" dirty="0">
                <a:latin typeface="Arial"/>
                <a:cs typeface="Arial"/>
              </a:rPr>
              <a:t>hydroxyl</a:t>
            </a:r>
            <a:r>
              <a:rPr sz="2400" spc="30" dirty="0">
                <a:latin typeface="Arial"/>
                <a:cs typeface="Arial"/>
              </a:rPr>
              <a:t> </a:t>
            </a:r>
            <a:r>
              <a:rPr sz="2400" spc="90" dirty="0">
                <a:latin typeface="Arial"/>
                <a:cs typeface="Arial"/>
              </a:rPr>
              <a:t>groups</a:t>
            </a:r>
            <a:r>
              <a:rPr sz="2400" spc="30" dirty="0">
                <a:latin typeface="Arial"/>
                <a:cs typeface="Arial"/>
              </a:rPr>
              <a:t> </a:t>
            </a:r>
            <a:r>
              <a:rPr sz="2400" spc="235" dirty="0">
                <a:latin typeface="Arial"/>
                <a:cs typeface="Arial"/>
              </a:rPr>
              <a:t>and</a:t>
            </a:r>
            <a:r>
              <a:rPr sz="2400" spc="10" dirty="0">
                <a:latin typeface="Arial"/>
                <a:cs typeface="Arial"/>
              </a:rPr>
              <a:t> </a:t>
            </a:r>
            <a:r>
              <a:rPr sz="2400" dirty="0">
                <a:latin typeface="Arial"/>
                <a:cs typeface="Arial"/>
              </a:rPr>
              <a:t>so </a:t>
            </a:r>
            <a:r>
              <a:rPr sz="2400" spc="95" dirty="0">
                <a:latin typeface="Arial"/>
                <a:cs typeface="Arial"/>
              </a:rPr>
              <a:t>converts</a:t>
            </a:r>
            <a:r>
              <a:rPr sz="2400" spc="30" dirty="0">
                <a:latin typeface="Arial"/>
                <a:cs typeface="Arial"/>
              </a:rPr>
              <a:t> </a:t>
            </a:r>
            <a:r>
              <a:rPr sz="2400" spc="145" dirty="0">
                <a:latin typeface="Arial"/>
                <a:cs typeface="Arial"/>
              </a:rPr>
              <a:t>the</a:t>
            </a:r>
            <a:r>
              <a:rPr sz="2400" spc="30" dirty="0">
                <a:latin typeface="Arial"/>
                <a:cs typeface="Arial"/>
              </a:rPr>
              <a:t> </a:t>
            </a:r>
            <a:r>
              <a:rPr sz="2400" spc="130" dirty="0">
                <a:latin typeface="Arial"/>
                <a:cs typeface="Arial"/>
              </a:rPr>
              <a:t>base</a:t>
            </a:r>
            <a:r>
              <a:rPr sz="2400" spc="35" dirty="0">
                <a:latin typeface="Arial"/>
                <a:cs typeface="Arial"/>
              </a:rPr>
              <a:t> </a:t>
            </a:r>
            <a:r>
              <a:rPr sz="2400" spc="80" dirty="0">
                <a:latin typeface="Arial"/>
                <a:cs typeface="Arial"/>
              </a:rPr>
              <a:t>cytosine </a:t>
            </a:r>
            <a:r>
              <a:rPr sz="2400" spc="165" dirty="0">
                <a:latin typeface="Arial"/>
                <a:cs typeface="Arial"/>
              </a:rPr>
              <a:t>to</a:t>
            </a:r>
            <a:r>
              <a:rPr sz="2400" spc="40" dirty="0">
                <a:latin typeface="Arial"/>
                <a:cs typeface="Arial"/>
              </a:rPr>
              <a:t> </a:t>
            </a:r>
            <a:r>
              <a:rPr sz="2400" spc="70" dirty="0">
                <a:latin typeface="Arial"/>
                <a:cs typeface="Arial"/>
              </a:rPr>
              <a:t>uracil.</a:t>
            </a:r>
            <a:endParaRPr sz="2400">
              <a:latin typeface="Arial"/>
              <a:cs typeface="Arial"/>
            </a:endParaRPr>
          </a:p>
        </p:txBody>
      </p:sp>
      <p:pic>
        <p:nvPicPr>
          <p:cNvPr id="4" name="object 4"/>
          <p:cNvPicPr/>
          <p:nvPr/>
        </p:nvPicPr>
        <p:blipFill>
          <a:blip r:embed="rId2" cstate="print"/>
          <a:stretch>
            <a:fillRect/>
          </a:stretch>
        </p:blipFill>
        <p:spPr>
          <a:xfrm>
            <a:off x="6401646" y="3103016"/>
            <a:ext cx="1827106" cy="990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517015">
              <a:lnSpc>
                <a:spcPct val="100000"/>
              </a:lnSpc>
              <a:spcBef>
                <a:spcPts val="110"/>
              </a:spcBef>
            </a:pPr>
            <a:r>
              <a:rPr sz="2800" spc="-30" dirty="0"/>
              <a:t>Nitrite</a:t>
            </a:r>
            <a:r>
              <a:rPr sz="2800" spc="-165" dirty="0"/>
              <a:t> </a:t>
            </a:r>
            <a:r>
              <a:rPr sz="2800" spc="-10" dirty="0"/>
              <a:t>Converts</a:t>
            </a:r>
            <a:r>
              <a:rPr sz="2800" spc="-110" dirty="0"/>
              <a:t> </a:t>
            </a:r>
            <a:r>
              <a:rPr sz="2800" dirty="0"/>
              <a:t>Cytosine</a:t>
            </a:r>
            <a:r>
              <a:rPr sz="2800" spc="-85" dirty="0"/>
              <a:t> </a:t>
            </a:r>
            <a:r>
              <a:rPr sz="2800" spc="-229" dirty="0"/>
              <a:t>To</a:t>
            </a:r>
            <a:r>
              <a:rPr sz="2800" spc="-15" dirty="0"/>
              <a:t> </a:t>
            </a:r>
            <a:r>
              <a:rPr sz="2800" spc="-10" dirty="0"/>
              <a:t>Uracil</a:t>
            </a:r>
            <a:endParaRPr sz="2800"/>
          </a:p>
        </p:txBody>
      </p:sp>
      <p:pic>
        <p:nvPicPr>
          <p:cNvPr id="3" name="object 3"/>
          <p:cNvPicPr/>
          <p:nvPr/>
        </p:nvPicPr>
        <p:blipFill>
          <a:blip r:embed="rId3" cstate="print"/>
          <a:stretch>
            <a:fillRect/>
          </a:stretch>
        </p:blipFill>
        <p:spPr>
          <a:xfrm>
            <a:off x="1747287" y="1326780"/>
            <a:ext cx="5435469" cy="2470196"/>
          </a:xfrm>
          <a:prstGeom prst="rect">
            <a:avLst/>
          </a:prstGeom>
        </p:spPr>
      </p:pic>
      <p:pic>
        <p:nvPicPr>
          <p:cNvPr id="4" name="object 4"/>
          <p:cNvPicPr/>
          <p:nvPr/>
        </p:nvPicPr>
        <p:blipFill>
          <a:blip r:embed="rId4" cstate="print"/>
          <a:stretch>
            <a:fillRect/>
          </a:stretch>
        </p:blipFill>
        <p:spPr>
          <a:xfrm>
            <a:off x="624840" y="4337316"/>
            <a:ext cx="1433322" cy="232778"/>
          </a:xfrm>
          <a:prstGeom prst="rect">
            <a:avLst/>
          </a:prstGeom>
        </p:spPr>
      </p:pic>
      <p:sp>
        <p:nvSpPr>
          <p:cNvPr id="5" name="object 5"/>
          <p:cNvSpPr txBox="1">
            <a:spLocks noGrp="1"/>
          </p:cNvSpPr>
          <p:nvPr>
            <p:ph type="subTitle" idx="4"/>
          </p:nvPr>
        </p:nvSpPr>
        <p:spPr>
          <a:prstGeom prst="rect">
            <a:avLst/>
          </a:prstGeom>
        </p:spPr>
        <p:txBody>
          <a:bodyPr vert="horz" wrap="square" lIns="0" tIns="12065" rIns="0" bIns="0" rtlCol="0">
            <a:spAutoFit/>
          </a:bodyPr>
          <a:lstStyle/>
          <a:p>
            <a:pPr marL="356870" marR="5080" indent="-344805">
              <a:lnSpc>
                <a:spcPct val="120000"/>
              </a:lnSpc>
              <a:spcBef>
                <a:spcPts val="95"/>
              </a:spcBef>
            </a:pPr>
            <a:r>
              <a:rPr b="0" spc="65" dirty="0">
                <a:solidFill>
                  <a:srgbClr val="000000"/>
                </a:solidFill>
                <a:latin typeface="Arial"/>
                <a:cs typeface="Arial"/>
              </a:rPr>
              <a:t>During</a:t>
            </a:r>
            <a:r>
              <a:rPr b="0" spc="5" dirty="0">
                <a:solidFill>
                  <a:srgbClr val="000000"/>
                </a:solidFill>
                <a:latin typeface="Arial"/>
                <a:cs typeface="Arial"/>
              </a:rPr>
              <a:t> </a:t>
            </a:r>
            <a:r>
              <a:rPr b="0" spc="80" dirty="0">
                <a:solidFill>
                  <a:srgbClr val="000000"/>
                </a:solidFill>
                <a:latin typeface="Arial"/>
                <a:cs typeface="Arial"/>
              </a:rPr>
              <a:t>DNA</a:t>
            </a:r>
            <a:r>
              <a:rPr b="0" spc="5" dirty="0">
                <a:solidFill>
                  <a:srgbClr val="000000"/>
                </a:solidFill>
                <a:latin typeface="Arial"/>
                <a:cs typeface="Arial"/>
              </a:rPr>
              <a:t> </a:t>
            </a:r>
            <a:r>
              <a:rPr b="0" spc="110" dirty="0">
                <a:solidFill>
                  <a:srgbClr val="000000"/>
                </a:solidFill>
                <a:latin typeface="Arial"/>
                <a:cs typeface="Arial"/>
              </a:rPr>
              <a:t>replication,</a:t>
            </a:r>
            <a:r>
              <a:rPr b="0" spc="20" dirty="0">
                <a:solidFill>
                  <a:srgbClr val="000000"/>
                </a:solidFill>
                <a:latin typeface="Arial"/>
                <a:cs typeface="Arial"/>
              </a:rPr>
              <a:t> </a:t>
            </a:r>
            <a:r>
              <a:rPr b="0" spc="145" dirty="0">
                <a:solidFill>
                  <a:srgbClr val="000000"/>
                </a:solidFill>
                <a:latin typeface="Arial"/>
                <a:cs typeface="Arial"/>
              </a:rPr>
              <a:t>the</a:t>
            </a:r>
            <a:r>
              <a:rPr b="0" spc="35" dirty="0">
                <a:solidFill>
                  <a:srgbClr val="000000"/>
                </a:solidFill>
                <a:latin typeface="Arial"/>
                <a:cs typeface="Arial"/>
              </a:rPr>
              <a:t> </a:t>
            </a:r>
            <a:r>
              <a:rPr b="0" spc="80" dirty="0">
                <a:solidFill>
                  <a:srgbClr val="000000"/>
                </a:solidFill>
                <a:latin typeface="Arial"/>
                <a:cs typeface="Arial"/>
              </a:rPr>
              <a:t>DNA</a:t>
            </a:r>
            <a:r>
              <a:rPr b="0" spc="10" dirty="0">
                <a:solidFill>
                  <a:srgbClr val="000000"/>
                </a:solidFill>
                <a:latin typeface="Arial"/>
                <a:cs typeface="Arial"/>
              </a:rPr>
              <a:t> </a:t>
            </a:r>
            <a:r>
              <a:rPr b="0" spc="120" dirty="0">
                <a:solidFill>
                  <a:srgbClr val="000000"/>
                </a:solidFill>
                <a:latin typeface="Arial"/>
                <a:cs typeface="Arial"/>
              </a:rPr>
              <a:t>polymerase</a:t>
            </a:r>
            <a:r>
              <a:rPr b="0" spc="-30" dirty="0">
                <a:solidFill>
                  <a:srgbClr val="000000"/>
                </a:solidFill>
                <a:latin typeface="Arial"/>
                <a:cs typeface="Arial"/>
              </a:rPr>
              <a:t> </a:t>
            </a:r>
            <a:r>
              <a:rPr b="0" spc="-25" dirty="0">
                <a:solidFill>
                  <a:srgbClr val="000000"/>
                </a:solidFill>
                <a:latin typeface="Arial"/>
                <a:cs typeface="Arial"/>
              </a:rPr>
              <a:t>is </a:t>
            </a:r>
            <a:r>
              <a:rPr b="0" spc="140" dirty="0">
                <a:solidFill>
                  <a:srgbClr val="000000"/>
                </a:solidFill>
                <a:latin typeface="Arial"/>
                <a:cs typeface="Arial"/>
              </a:rPr>
              <a:t>confused</a:t>
            </a:r>
            <a:r>
              <a:rPr b="0" spc="45" dirty="0">
                <a:solidFill>
                  <a:srgbClr val="000000"/>
                </a:solidFill>
                <a:latin typeface="Arial"/>
                <a:cs typeface="Arial"/>
              </a:rPr>
              <a:t> </a:t>
            </a:r>
            <a:r>
              <a:rPr b="0" spc="185" dirty="0">
                <a:solidFill>
                  <a:srgbClr val="000000"/>
                </a:solidFill>
                <a:latin typeface="Arial"/>
                <a:cs typeface="Arial"/>
              </a:rPr>
              <a:t>by</a:t>
            </a:r>
            <a:r>
              <a:rPr b="0" spc="40" dirty="0">
                <a:solidFill>
                  <a:srgbClr val="000000"/>
                </a:solidFill>
                <a:latin typeface="Arial"/>
                <a:cs typeface="Arial"/>
              </a:rPr>
              <a:t> </a:t>
            </a:r>
            <a:r>
              <a:rPr b="0" spc="145" dirty="0">
                <a:solidFill>
                  <a:srgbClr val="000000"/>
                </a:solidFill>
                <a:latin typeface="Arial"/>
                <a:cs typeface="Arial"/>
              </a:rPr>
              <a:t>the</a:t>
            </a:r>
            <a:r>
              <a:rPr b="0" spc="100" dirty="0">
                <a:solidFill>
                  <a:srgbClr val="000000"/>
                </a:solidFill>
                <a:latin typeface="Arial"/>
                <a:cs typeface="Arial"/>
              </a:rPr>
              <a:t> </a:t>
            </a:r>
            <a:r>
              <a:rPr b="0" spc="145" dirty="0">
                <a:solidFill>
                  <a:srgbClr val="000000"/>
                </a:solidFill>
                <a:latin typeface="Arial"/>
                <a:cs typeface="Arial"/>
              </a:rPr>
              <a:t>altered</a:t>
            </a:r>
            <a:r>
              <a:rPr b="0" spc="30" dirty="0">
                <a:solidFill>
                  <a:srgbClr val="000000"/>
                </a:solidFill>
                <a:latin typeface="Arial"/>
                <a:cs typeface="Arial"/>
              </a:rPr>
              <a:t> </a:t>
            </a:r>
            <a:r>
              <a:rPr b="0" dirty="0">
                <a:solidFill>
                  <a:srgbClr val="000000"/>
                </a:solidFill>
                <a:latin typeface="Arial"/>
                <a:cs typeface="Arial"/>
              </a:rPr>
              <a:t>bases</a:t>
            </a:r>
            <a:r>
              <a:rPr b="0" spc="80" dirty="0">
                <a:solidFill>
                  <a:srgbClr val="000000"/>
                </a:solidFill>
                <a:latin typeface="Arial"/>
                <a:cs typeface="Arial"/>
              </a:rPr>
              <a:t> </a:t>
            </a:r>
            <a:r>
              <a:rPr b="0" spc="235" dirty="0">
                <a:solidFill>
                  <a:srgbClr val="000000"/>
                </a:solidFill>
                <a:latin typeface="Arial"/>
                <a:cs typeface="Arial"/>
              </a:rPr>
              <a:t>and</a:t>
            </a:r>
            <a:r>
              <a:rPr b="0" spc="20" dirty="0">
                <a:solidFill>
                  <a:srgbClr val="000000"/>
                </a:solidFill>
                <a:latin typeface="Arial"/>
                <a:cs typeface="Arial"/>
              </a:rPr>
              <a:t> </a:t>
            </a:r>
            <a:r>
              <a:rPr b="0" spc="55" dirty="0">
                <a:solidFill>
                  <a:srgbClr val="000000"/>
                </a:solidFill>
                <a:latin typeface="Arial"/>
                <a:cs typeface="Arial"/>
              </a:rPr>
              <a:t>puts</a:t>
            </a:r>
            <a:r>
              <a:rPr b="0" spc="100" dirty="0">
                <a:solidFill>
                  <a:srgbClr val="000000"/>
                </a:solidFill>
                <a:latin typeface="Arial"/>
                <a:cs typeface="Arial"/>
              </a:rPr>
              <a:t> </a:t>
            </a:r>
            <a:r>
              <a:rPr b="0" dirty="0">
                <a:solidFill>
                  <a:srgbClr val="000000"/>
                </a:solidFill>
                <a:latin typeface="Arial"/>
                <a:cs typeface="Arial"/>
              </a:rPr>
              <a:t>in</a:t>
            </a:r>
            <a:r>
              <a:rPr b="0" spc="15" dirty="0">
                <a:solidFill>
                  <a:srgbClr val="000000"/>
                </a:solidFill>
                <a:latin typeface="Arial"/>
                <a:cs typeface="Arial"/>
              </a:rPr>
              <a:t> </a:t>
            </a:r>
            <a:r>
              <a:rPr b="0" spc="150" dirty="0">
                <a:solidFill>
                  <a:srgbClr val="000000"/>
                </a:solidFill>
                <a:latin typeface="Arial"/>
                <a:cs typeface="Arial"/>
              </a:rPr>
              <a:t>wrong </a:t>
            </a:r>
            <a:r>
              <a:rPr b="0" dirty="0">
                <a:solidFill>
                  <a:srgbClr val="000000"/>
                </a:solidFill>
                <a:latin typeface="Arial"/>
                <a:cs typeface="Arial"/>
              </a:rPr>
              <a:t>bases</a:t>
            </a:r>
            <a:r>
              <a:rPr b="0" spc="45" dirty="0">
                <a:solidFill>
                  <a:srgbClr val="000000"/>
                </a:solidFill>
                <a:latin typeface="Arial"/>
                <a:cs typeface="Arial"/>
              </a:rPr>
              <a:t> </a:t>
            </a:r>
            <a:r>
              <a:rPr b="0" dirty="0">
                <a:solidFill>
                  <a:srgbClr val="000000"/>
                </a:solidFill>
                <a:latin typeface="Arial"/>
                <a:cs typeface="Arial"/>
              </a:rPr>
              <a:t>in</a:t>
            </a:r>
            <a:r>
              <a:rPr b="0" spc="65" dirty="0">
                <a:solidFill>
                  <a:srgbClr val="000000"/>
                </a:solidFill>
                <a:latin typeface="Arial"/>
                <a:cs typeface="Arial"/>
              </a:rPr>
              <a:t> </a:t>
            </a:r>
            <a:r>
              <a:rPr b="0" spc="145" dirty="0">
                <a:solidFill>
                  <a:srgbClr val="000000"/>
                </a:solidFill>
                <a:latin typeface="Arial"/>
                <a:cs typeface="Arial"/>
              </a:rPr>
              <a:t>the</a:t>
            </a:r>
            <a:r>
              <a:rPr b="0" spc="75" dirty="0">
                <a:solidFill>
                  <a:srgbClr val="000000"/>
                </a:solidFill>
                <a:latin typeface="Arial"/>
                <a:cs typeface="Arial"/>
              </a:rPr>
              <a:t> </a:t>
            </a:r>
            <a:r>
              <a:rPr b="0" spc="185" dirty="0">
                <a:solidFill>
                  <a:srgbClr val="000000"/>
                </a:solidFill>
                <a:latin typeface="Arial"/>
                <a:cs typeface="Arial"/>
              </a:rPr>
              <a:t>new</a:t>
            </a:r>
            <a:r>
              <a:rPr b="0" spc="45" dirty="0">
                <a:solidFill>
                  <a:srgbClr val="000000"/>
                </a:solidFill>
                <a:latin typeface="Arial"/>
                <a:cs typeface="Arial"/>
              </a:rPr>
              <a:t> </a:t>
            </a:r>
            <a:r>
              <a:rPr b="0" spc="70" dirty="0">
                <a:solidFill>
                  <a:srgbClr val="000000"/>
                </a:solidFill>
                <a:latin typeface="Arial"/>
                <a:cs typeface="Arial"/>
              </a:rPr>
              <a:t>strand</a:t>
            </a:r>
            <a:r>
              <a:rPr b="0" spc="114" dirty="0">
                <a:solidFill>
                  <a:srgbClr val="000000"/>
                </a:solidFill>
                <a:latin typeface="Arial"/>
                <a:cs typeface="Arial"/>
              </a:rPr>
              <a:t> </a:t>
            </a:r>
            <a:r>
              <a:rPr b="0" spc="145" dirty="0">
                <a:solidFill>
                  <a:srgbClr val="000000"/>
                </a:solidFill>
                <a:latin typeface="Arial"/>
                <a:cs typeface="Arial"/>
              </a:rPr>
              <a:t>of</a:t>
            </a:r>
            <a:r>
              <a:rPr b="0" spc="30" dirty="0">
                <a:solidFill>
                  <a:srgbClr val="000000"/>
                </a:solidFill>
                <a:latin typeface="Arial"/>
                <a:cs typeface="Arial"/>
              </a:rPr>
              <a:t> </a:t>
            </a:r>
            <a:r>
              <a:rPr b="0" spc="80" dirty="0">
                <a:solidFill>
                  <a:srgbClr val="000000"/>
                </a:solidFill>
                <a:latin typeface="Arial"/>
                <a:cs typeface="Arial"/>
              </a:rPr>
              <a:t>DNA</a:t>
            </a:r>
            <a:r>
              <a:rPr b="0" spc="40" dirty="0">
                <a:solidFill>
                  <a:srgbClr val="000000"/>
                </a:solidFill>
                <a:latin typeface="Arial"/>
                <a:cs typeface="Arial"/>
              </a:rPr>
              <a:t> </a:t>
            </a:r>
            <a:r>
              <a:rPr b="0" dirty="0">
                <a:solidFill>
                  <a:srgbClr val="000000"/>
                </a:solidFill>
                <a:latin typeface="Arial"/>
                <a:cs typeface="Arial"/>
              </a:rPr>
              <a:t>it</a:t>
            </a:r>
            <a:r>
              <a:rPr b="0" spc="35" dirty="0">
                <a:solidFill>
                  <a:srgbClr val="000000"/>
                </a:solidFill>
                <a:latin typeface="Arial"/>
                <a:cs typeface="Arial"/>
              </a:rPr>
              <a:t> </a:t>
            </a:r>
            <a:r>
              <a:rPr b="0" spc="-170" dirty="0">
                <a:solidFill>
                  <a:srgbClr val="000000"/>
                </a:solidFill>
                <a:latin typeface="Arial"/>
                <a:cs typeface="Arial"/>
              </a:rPr>
              <a:t>is</a:t>
            </a:r>
            <a:r>
              <a:rPr b="0" spc="50" dirty="0">
                <a:solidFill>
                  <a:srgbClr val="000000"/>
                </a:solidFill>
                <a:latin typeface="Arial"/>
                <a:cs typeface="Arial"/>
              </a:rPr>
              <a:t> </a:t>
            </a:r>
            <a:r>
              <a:rPr b="0" spc="114" dirty="0">
                <a:solidFill>
                  <a:srgbClr val="000000"/>
                </a:solidFill>
                <a:latin typeface="Arial"/>
                <a:cs typeface="Arial"/>
              </a:rPr>
              <a:t>making.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7768" y="817752"/>
            <a:ext cx="8112125" cy="4645660"/>
          </a:xfrm>
          <a:prstGeom prst="rect">
            <a:avLst/>
          </a:prstGeom>
        </p:spPr>
        <p:txBody>
          <a:bodyPr vert="horz" wrap="square" lIns="0" tIns="159385" rIns="0" bIns="0" rtlCol="0">
            <a:spAutoFit/>
          </a:bodyPr>
          <a:lstStyle/>
          <a:p>
            <a:pPr marL="12700">
              <a:lnSpc>
                <a:spcPct val="100000"/>
              </a:lnSpc>
              <a:spcBef>
                <a:spcPts val="1255"/>
              </a:spcBef>
            </a:pPr>
            <a:r>
              <a:rPr sz="2400" b="1" spc="-10" dirty="0">
                <a:latin typeface="Arial"/>
                <a:cs typeface="Arial"/>
              </a:rPr>
              <a:t>Bromouracil</a:t>
            </a:r>
            <a:endParaRPr sz="2400">
              <a:latin typeface="Arial"/>
              <a:cs typeface="Arial"/>
            </a:endParaRPr>
          </a:p>
          <a:p>
            <a:pPr marL="356870" marR="5080" indent="-344805">
              <a:lnSpc>
                <a:spcPct val="120000"/>
              </a:lnSpc>
              <a:spcBef>
                <a:spcPts val="580"/>
              </a:spcBef>
              <a:buFont typeface="Arial"/>
              <a:buChar char="•"/>
              <a:tabLst>
                <a:tab pos="356870" algn="l"/>
              </a:tabLst>
            </a:pPr>
            <a:r>
              <a:rPr sz="2400" b="1" spc="-20" dirty="0">
                <a:solidFill>
                  <a:srgbClr val="3333FF"/>
                </a:solidFill>
                <a:latin typeface="Arial"/>
                <a:cs typeface="Arial"/>
              </a:rPr>
              <a:t>Bromouracil</a:t>
            </a:r>
            <a:r>
              <a:rPr sz="2400" b="1" spc="15" dirty="0">
                <a:solidFill>
                  <a:srgbClr val="3333FF"/>
                </a:solidFill>
                <a:latin typeface="Arial"/>
                <a:cs typeface="Arial"/>
              </a:rPr>
              <a:t> </a:t>
            </a:r>
            <a:r>
              <a:rPr sz="2400" spc="80" dirty="0">
                <a:latin typeface="Arial"/>
                <a:cs typeface="Arial"/>
              </a:rPr>
              <a:t>mimics</a:t>
            </a:r>
            <a:r>
              <a:rPr sz="2400" spc="-30" dirty="0">
                <a:latin typeface="Arial"/>
                <a:cs typeface="Arial"/>
              </a:rPr>
              <a:t> </a:t>
            </a:r>
            <a:r>
              <a:rPr sz="2400" spc="145" dirty="0">
                <a:latin typeface="Arial"/>
                <a:cs typeface="Arial"/>
              </a:rPr>
              <a:t>the</a:t>
            </a:r>
            <a:r>
              <a:rPr sz="2400" spc="70" dirty="0">
                <a:latin typeface="Arial"/>
                <a:cs typeface="Arial"/>
              </a:rPr>
              <a:t> </a:t>
            </a:r>
            <a:r>
              <a:rPr sz="2400" dirty="0">
                <a:latin typeface="Arial"/>
                <a:cs typeface="Arial"/>
              </a:rPr>
              <a:t>bases</a:t>
            </a:r>
            <a:r>
              <a:rPr sz="2400" spc="75" dirty="0">
                <a:latin typeface="Arial"/>
                <a:cs typeface="Arial"/>
              </a:rPr>
              <a:t> </a:t>
            </a:r>
            <a:r>
              <a:rPr sz="2400" spc="165" dirty="0">
                <a:latin typeface="Arial"/>
                <a:cs typeface="Arial"/>
              </a:rPr>
              <a:t>found</a:t>
            </a:r>
            <a:r>
              <a:rPr sz="2400" spc="50" dirty="0">
                <a:latin typeface="Arial"/>
                <a:cs typeface="Arial"/>
              </a:rPr>
              <a:t> </a:t>
            </a:r>
            <a:r>
              <a:rPr sz="2400" dirty="0">
                <a:latin typeface="Arial"/>
                <a:cs typeface="Arial"/>
              </a:rPr>
              <a:t>in</a:t>
            </a:r>
            <a:r>
              <a:rPr sz="2400" spc="15" dirty="0">
                <a:latin typeface="Arial"/>
                <a:cs typeface="Arial"/>
              </a:rPr>
              <a:t> </a:t>
            </a:r>
            <a:r>
              <a:rPr sz="2400" spc="110" dirty="0">
                <a:latin typeface="Arial"/>
                <a:cs typeface="Arial"/>
              </a:rPr>
              <a:t>natural</a:t>
            </a:r>
            <a:r>
              <a:rPr sz="2400" spc="80" dirty="0">
                <a:latin typeface="Arial"/>
                <a:cs typeface="Arial"/>
              </a:rPr>
              <a:t> DNA</a:t>
            </a:r>
            <a:r>
              <a:rPr sz="2400" spc="45" dirty="0">
                <a:latin typeface="Arial"/>
                <a:cs typeface="Arial"/>
              </a:rPr>
              <a:t> </a:t>
            </a:r>
            <a:r>
              <a:rPr sz="2400" spc="-50" dirty="0">
                <a:latin typeface="Arial"/>
                <a:cs typeface="Arial"/>
              </a:rPr>
              <a:t>- </a:t>
            </a:r>
            <a:r>
              <a:rPr sz="2400" spc="60" dirty="0">
                <a:latin typeface="Arial"/>
                <a:cs typeface="Arial"/>
              </a:rPr>
              <a:t>resembles</a:t>
            </a:r>
            <a:r>
              <a:rPr sz="2400" spc="-5" dirty="0">
                <a:latin typeface="Arial"/>
                <a:cs typeface="Arial"/>
              </a:rPr>
              <a:t> </a:t>
            </a:r>
            <a:r>
              <a:rPr sz="2400" b="1" dirty="0">
                <a:solidFill>
                  <a:srgbClr val="0000FF"/>
                </a:solidFill>
                <a:latin typeface="Arial"/>
                <a:cs typeface="Arial"/>
              </a:rPr>
              <a:t>thymine</a:t>
            </a:r>
            <a:r>
              <a:rPr sz="2400" b="1" spc="50" dirty="0">
                <a:solidFill>
                  <a:srgbClr val="0000FF"/>
                </a:solidFill>
                <a:latin typeface="Arial"/>
                <a:cs typeface="Arial"/>
              </a:rPr>
              <a:t> </a:t>
            </a:r>
            <a:r>
              <a:rPr sz="2400" dirty="0">
                <a:latin typeface="Arial"/>
                <a:cs typeface="Arial"/>
              </a:rPr>
              <a:t>in</a:t>
            </a:r>
            <a:r>
              <a:rPr sz="2400" spc="75" dirty="0">
                <a:latin typeface="Arial"/>
                <a:cs typeface="Arial"/>
              </a:rPr>
              <a:t> </a:t>
            </a:r>
            <a:r>
              <a:rPr sz="2400" spc="95" dirty="0">
                <a:latin typeface="Arial"/>
                <a:cs typeface="Arial"/>
              </a:rPr>
              <a:t>shape.</a:t>
            </a:r>
            <a:endParaRPr sz="2400">
              <a:latin typeface="Arial"/>
              <a:cs typeface="Arial"/>
            </a:endParaRPr>
          </a:p>
          <a:p>
            <a:pPr marL="356870" marR="20320" indent="-344805">
              <a:lnSpc>
                <a:spcPct val="120100"/>
              </a:lnSpc>
              <a:spcBef>
                <a:spcPts val="575"/>
              </a:spcBef>
              <a:buChar char="•"/>
              <a:tabLst>
                <a:tab pos="356870" algn="l"/>
              </a:tabLst>
            </a:pPr>
            <a:r>
              <a:rPr sz="2400" dirty="0">
                <a:latin typeface="Arial"/>
                <a:cs typeface="Arial"/>
              </a:rPr>
              <a:t>It</a:t>
            </a:r>
            <a:r>
              <a:rPr sz="2400" spc="-55" dirty="0">
                <a:latin typeface="Arial"/>
                <a:cs typeface="Arial"/>
              </a:rPr>
              <a:t> </a:t>
            </a:r>
            <a:r>
              <a:rPr sz="2400" spc="-170" dirty="0">
                <a:latin typeface="Arial"/>
                <a:cs typeface="Arial"/>
              </a:rPr>
              <a:t>is</a:t>
            </a:r>
            <a:r>
              <a:rPr sz="2400" spc="-5" dirty="0">
                <a:latin typeface="Arial"/>
                <a:cs typeface="Arial"/>
              </a:rPr>
              <a:t> </a:t>
            </a:r>
            <a:r>
              <a:rPr sz="2400" spc="170" dirty="0">
                <a:latin typeface="Arial"/>
                <a:cs typeface="Arial"/>
              </a:rPr>
              <a:t>converted</a:t>
            </a:r>
            <a:r>
              <a:rPr sz="2400" spc="75" dirty="0">
                <a:latin typeface="Arial"/>
                <a:cs typeface="Arial"/>
              </a:rPr>
              <a:t> </a:t>
            </a:r>
            <a:r>
              <a:rPr sz="2400" spc="185" dirty="0">
                <a:latin typeface="Arial"/>
                <a:cs typeface="Arial"/>
              </a:rPr>
              <a:t>by</a:t>
            </a:r>
            <a:r>
              <a:rPr sz="2400" spc="20" dirty="0">
                <a:latin typeface="Arial"/>
                <a:cs typeface="Arial"/>
              </a:rPr>
              <a:t> </a:t>
            </a:r>
            <a:r>
              <a:rPr sz="2400" spc="145" dirty="0">
                <a:latin typeface="Arial"/>
                <a:cs typeface="Arial"/>
              </a:rPr>
              <a:t>the</a:t>
            </a:r>
            <a:r>
              <a:rPr sz="2400" spc="40" dirty="0">
                <a:latin typeface="Arial"/>
                <a:cs typeface="Arial"/>
              </a:rPr>
              <a:t> </a:t>
            </a:r>
            <a:r>
              <a:rPr sz="2400" spc="125" dirty="0">
                <a:latin typeface="Arial"/>
                <a:cs typeface="Arial"/>
              </a:rPr>
              <a:t>cell</a:t>
            </a:r>
            <a:r>
              <a:rPr sz="2400" spc="-55" dirty="0">
                <a:latin typeface="Arial"/>
                <a:cs typeface="Arial"/>
              </a:rPr>
              <a:t> </a:t>
            </a:r>
            <a:r>
              <a:rPr sz="2400" spc="160" dirty="0">
                <a:latin typeface="Arial"/>
                <a:cs typeface="Arial"/>
              </a:rPr>
              <a:t>to</a:t>
            </a:r>
            <a:r>
              <a:rPr sz="2400" spc="55" dirty="0">
                <a:latin typeface="Arial"/>
                <a:cs typeface="Arial"/>
              </a:rPr>
              <a:t> </a:t>
            </a:r>
            <a:r>
              <a:rPr sz="2400" spc="145" dirty="0">
                <a:latin typeface="Arial"/>
                <a:cs typeface="Arial"/>
              </a:rPr>
              <a:t>the</a:t>
            </a:r>
            <a:r>
              <a:rPr sz="2400" spc="60" dirty="0">
                <a:latin typeface="Arial"/>
                <a:cs typeface="Arial"/>
              </a:rPr>
              <a:t> </a:t>
            </a:r>
            <a:r>
              <a:rPr sz="2400" spc="80" dirty="0">
                <a:latin typeface="Arial"/>
                <a:cs typeface="Arial"/>
              </a:rPr>
              <a:t>DNA</a:t>
            </a:r>
            <a:r>
              <a:rPr sz="2400" spc="15" dirty="0">
                <a:latin typeface="Arial"/>
                <a:cs typeface="Arial"/>
              </a:rPr>
              <a:t> </a:t>
            </a:r>
            <a:r>
              <a:rPr sz="2400" spc="55" dirty="0">
                <a:latin typeface="Arial"/>
                <a:cs typeface="Arial"/>
              </a:rPr>
              <a:t>precursor, </a:t>
            </a:r>
            <a:r>
              <a:rPr sz="2400" spc="120" dirty="0">
                <a:latin typeface="Arial"/>
                <a:cs typeface="Arial"/>
              </a:rPr>
              <a:t>bromouridine</a:t>
            </a:r>
            <a:r>
              <a:rPr sz="2400" spc="25" dirty="0">
                <a:latin typeface="Arial"/>
                <a:cs typeface="Arial"/>
              </a:rPr>
              <a:t> </a:t>
            </a:r>
            <a:r>
              <a:rPr sz="2400" spc="105" dirty="0">
                <a:latin typeface="Arial"/>
                <a:cs typeface="Arial"/>
              </a:rPr>
              <a:t>triphosphate</a:t>
            </a:r>
            <a:r>
              <a:rPr sz="2400" spc="130" dirty="0">
                <a:latin typeface="Arial"/>
                <a:cs typeface="Arial"/>
              </a:rPr>
              <a:t> </a:t>
            </a:r>
            <a:r>
              <a:rPr sz="2400" spc="235" dirty="0">
                <a:latin typeface="Arial"/>
                <a:cs typeface="Arial"/>
              </a:rPr>
              <a:t>and</a:t>
            </a:r>
            <a:r>
              <a:rPr sz="2400" spc="25" dirty="0">
                <a:latin typeface="Arial"/>
                <a:cs typeface="Arial"/>
              </a:rPr>
              <a:t> </a:t>
            </a:r>
            <a:r>
              <a:rPr sz="2400" spc="80" dirty="0">
                <a:latin typeface="Arial"/>
                <a:cs typeface="Arial"/>
              </a:rPr>
              <a:t>DNA</a:t>
            </a:r>
            <a:r>
              <a:rPr sz="2400" spc="20" dirty="0">
                <a:latin typeface="Arial"/>
                <a:cs typeface="Arial"/>
              </a:rPr>
              <a:t> </a:t>
            </a:r>
            <a:r>
              <a:rPr sz="2400" spc="120" dirty="0">
                <a:latin typeface="Arial"/>
                <a:cs typeface="Arial"/>
              </a:rPr>
              <a:t>polymerase</a:t>
            </a:r>
            <a:r>
              <a:rPr sz="2400" spc="-20" dirty="0">
                <a:latin typeface="Arial"/>
                <a:cs typeface="Arial"/>
              </a:rPr>
              <a:t> will </a:t>
            </a:r>
            <a:r>
              <a:rPr sz="2400" spc="140" dirty="0">
                <a:latin typeface="Arial"/>
                <a:cs typeface="Arial"/>
              </a:rPr>
              <a:t>then</a:t>
            </a:r>
            <a:r>
              <a:rPr sz="2400" spc="30" dirty="0">
                <a:latin typeface="Arial"/>
                <a:cs typeface="Arial"/>
              </a:rPr>
              <a:t> </a:t>
            </a:r>
            <a:r>
              <a:rPr sz="2400" b="1" spc="-70" dirty="0">
                <a:solidFill>
                  <a:srgbClr val="3333FF"/>
                </a:solidFill>
                <a:latin typeface="Arial"/>
                <a:cs typeface="Arial"/>
              </a:rPr>
              <a:t>insert</a:t>
            </a:r>
            <a:r>
              <a:rPr sz="2400" b="1" spc="10" dirty="0">
                <a:solidFill>
                  <a:srgbClr val="3333FF"/>
                </a:solidFill>
                <a:latin typeface="Arial"/>
                <a:cs typeface="Arial"/>
              </a:rPr>
              <a:t> </a:t>
            </a:r>
            <a:r>
              <a:rPr sz="2400" b="1" spc="-130" dirty="0">
                <a:solidFill>
                  <a:srgbClr val="3333FF"/>
                </a:solidFill>
                <a:latin typeface="Arial"/>
                <a:cs typeface="Arial"/>
              </a:rPr>
              <a:t>this</a:t>
            </a:r>
            <a:r>
              <a:rPr sz="2400" b="1" spc="5" dirty="0">
                <a:solidFill>
                  <a:srgbClr val="3333FF"/>
                </a:solidFill>
                <a:latin typeface="Arial"/>
                <a:cs typeface="Arial"/>
              </a:rPr>
              <a:t> </a:t>
            </a:r>
            <a:r>
              <a:rPr sz="2400" b="1" spc="80" dirty="0">
                <a:solidFill>
                  <a:srgbClr val="3333FF"/>
                </a:solidFill>
                <a:latin typeface="Arial"/>
                <a:cs typeface="Arial"/>
              </a:rPr>
              <a:t>by</a:t>
            </a:r>
            <a:r>
              <a:rPr sz="2400" b="1" spc="10" dirty="0">
                <a:solidFill>
                  <a:srgbClr val="3333FF"/>
                </a:solidFill>
                <a:latin typeface="Arial"/>
                <a:cs typeface="Arial"/>
              </a:rPr>
              <a:t> </a:t>
            </a:r>
            <a:r>
              <a:rPr sz="2400" b="1" dirty="0">
                <a:solidFill>
                  <a:srgbClr val="3333FF"/>
                </a:solidFill>
                <a:latin typeface="Arial"/>
                <a:cs typeface="Arial"/>
              </a:rPr>
              <a:t>mistake</a:t>
            </a:r>
            <a:r>
              <a:rPr sz="2400" b="1" spc="15" dirty="0">
                <a:solidFill>
                  <a:srgbClr val="3333FF"/>
                </a:solidFill>
                <a:latin typeface="Arial"/>
                <a:cs typeface="Arial"/>
              </a:rPr>
              <a:t> </a:t>
            </a:r>
            <a:r>
              <a:rPr sz="2400" spc="150" dirty="0">
                <a:latin typeface="Arial"/>
                <a:cs typeface="Arial"/>
              </a:rPr>
              <a:t>where</a:t>
            </a:r>
            <a:r>
              <a:rPr sz="2400" spc="-25" dirty="0">
                <a:latin typeface="Arial"/>
                <a:cs typeface="Arial"/>
              </a:rPr>
              <a:t> </a:t>
            </a:r>
            <a:r>
              <a:rPr sz="2400" spc="114" dirty="0">
                <a:latin typeface="Arial"/>
                <a:cs typeface="Arial"/>
              </a:rPr>
              <a:t>thymine</a:t>
            </a:r>
            <a:r>
              <a:rPr sz="2400" spc="5" dirty="0">
                <a:latin typeface="Arial"/>
                <a:cs typeface="Arial"/>
              </a:rPr>
              <a:t> </a:t>
            </a:r>
            <a:r>
              <a:rPr sz="2400" spc="65" dirty="0">
                <a:latin typeface="Arial"/>
                <a:cs typeface="Arial"/>
              </a:rPr>
              <a:t>should </a:t>
            </a:r>
            <a:r>
              <a:rPr sz="2400" spc="180" dirty="0">
                <a:latin typeface="Arial"/>
                <a:cs typeface="Arial"/>
              </a:rPr>
              <a:t>have</a:t>
            </a:r>
            <a:r>
              <a:rPr sz="2400" spc="10" dirty="0">
                <a:latin typeface="Arial"/>
                <a:cs typeface="Arial"/>
              </a:rPr>
              <a:t> </a:t>
            </a:r>
            <a:r>
              <a:rPr sz="2400" spc="160" dirty="0">
                <a:latin typeface="Arial"/>
                <a:cs typeface="Arial"/>
              </a:rPr>
              <a:t>gone.</a:t>
            </a:r>
            <a:r>
              <a:rPr sz="2400" spc="20" dirty="0">
                <a:latin typeface="Arial"/>
                <a:cs typeface="Arial"/>
              </a:rPr>
              <a:t> </a:t>
            </a:r>
            <a:r>
              <a:rPr sz="2400" spc="70" dirty="0">
                <a:latin typeface="Arial"/>
                <a:cs typeface="Arial"/>
              </a:rPr>
              <a:t>Mimics</a:t>
            </a:r>
            <a:r>
              <a:rPr sz="2400" spc="-75" dirty="0">
                <a:latin typeface="Arial"/>
                <a:cs typeface="Arial"/>
              </a:rPr>
              <a:t> </a:t>
            </a:r>
            <a:r>
              <a:rPr sz="2400" spc="180" dirty="0">
                <a:latin typeface="Arial"/>
                <a:cs typeface="Arial"/>
              </a:rPr>
              <a:t>acting</a:t>
            </a:r>
            <a:r>
              <a:rPr sz="2400" spc="55" dirty="0">
                <a:latin typeface="Arial"/>
                <a:cs typeface="Arial"/>
              </a:rPr>
              <a:t> </a:t>
            </a:r>
            <a:r>
              <a:rPr sz="2400" dirty="0">
                <a:latin typeface="Arial"/>
                <a:cs typeface="Arial"/>
              </a:rPr>
              <a:t>like</a:t>
            </a:r>
            <a:r>
              <a:rPr sz="2400" spc="-65" dirty="0">
                <a:latin typeface="Arial"/>
                <a:cs typeface="Arial"/>
              </a:rPr>
              <a:t> </a:t>
            </a:r>
            <a:r>
              <a:rPr sz="2400" dirty="0">
                <a:latin typeface="Arial"/>
                <a:cs typeface="Arial"/>
              </a:rPr>
              <a:t>this</a:t>
            </a:r>
            <a:r>
              <a:rPr sz="2400" spc="40" dirty="0">
                <a:latin typeface="Arial"/>
                <a:cs typeface="Arial"/>
              </a:rPr>
              <a:t> </a:t>
            </a:r>
            <a:r>
              <a:rPr sz="2400" spc="135" dirty="0">
                <a:latin typeface="Arial"/>
                <a:cs typeface="Arial"/>
              </a:rPr>
              <a:t>are</a:t>
            </a:r>
            <a:r>
              <a:rPr sz="2400" spc="15" dirty="0">
                <a:latin typeface="Arial"/>
                <a:cs typeface="Arial"/>
              </a:rPr>
              <a:t> </a:t>
            </a:r>
            <a:r>
              <a:rPr sz="2400" spc="185" dirty="0">
                <a:latin typeface="Arial"/>
                <a:cs typeface="Arial"/>
              </a:rPr>
              <a:t>called</a:t>
            </a:r>
            <a:r>
              <a:rPr sz="2400" spc="-65" dirty="0">
                <a:latin typeface="Arial"/>
                <a:cs typeface="Arial"/>
              </a:rPr>
              <a:t> </a:t>
            </a:r>
            <a:r>
              <a:rPr sz="2400" b="1" spc="40" dirty="0">
                <a:solidFill>
                  <a:srgbClr val="3333FF"/>
                </a:solidFill>
                <a:latin typeface="Arial"/>
                <a:cs typeface="Arial"/>
              </a:rPr>
              <a:t>base </a:t>
            </a:r>
            <a:r>
              <a:rPr sz="2400" b="1" spc="-10" dirty="0">
                <a:solidFill>
                  <a:srgbClr val="3333FF"/>
                </a:solidFill>
                <a:latin typeface="Arial"/>
                <a:cs typeface="Arial"/>
              </a:rPr>
              <a:t>analogs</a:t>
            </a:r>
            <a:r>
              <a:rPr sz="2400" b="1" spc="-10" dirty="0">
                <a:latin typeface="Arial"/>
                <a:cs typeface="Arial"/>
              </a:rPr>
              <a:t>.</a:t>
            </a:r>
            <a:endParaRPr sz="2400">
              <a:latin typeface="Arial"/>
              <a:cs typeface="Arial"/>
            </a:endParaRPr>
          </a:p>
          <a:p>
            <a:pPr marL="356870" marR="405130" indent="-344805">
              <a:lnSpc>
                <a:spcPct val="110100"/>
              </a:lnSpc>
              <a:spcBef>
                <a:spcPts val="645"/>
              </a:spcBef>
              <a:buChar char="•"/>
              <a:tabLst>
                <a:tab pos="356870" algn="l"/>
              </a:tabLst>
            </a:pPr>
            <a:r>
              <a:rPr sz="2400" spc="80" dirty="0">
                <a:latin typeface="Arial"/>
                <a:cs typeface="Arial"/>
              </a:rPr>
              <a:t>Bromouracil</a:t>
            </a:r>
            <a:r>
              <a:rPr sz="2400" spc="25" dirty="0">
                <a:latin typeface="Arial"/>
                <a:cs typeface="Arial"/>
              </a:rPr>
              <a:t> </a:t>
            </a:r>
            <a:r>
              <a:rPr sz="2400" spc="254" dirty="0">
                <a:latin typeface="Arial"/>
                <a:cs typeface="Arial"/>
              </a:rPr>
              <a:t>can</a:t>
            </a:r>
            <a:r>
              <a:rPr sz="2400" spc="-10" dirty="0">
                <a:latin typeface="Arial"/>
                <a:cs typeface="Arial"/>
              </a:rPr>
              <a:t> </a:t>
            </a:r>
            <a:r>
              <a:rPr sz="2400" b="1" spc="105" dirty="0">
                <a:solidFill>
                  <a:srgbClr val="3333FF"/>
                </a:solidFill>
                <a:latin typeface="Arial"/>
                <a:cs typeface="Arial"/>
              </a:rPr>
              <a:t>change</a:t>
            </a:r>
            <a:r>
              <a:rPr sz="2400" b="1" spc="25" dirty="0">
                <a:solidFill>
                  <a:srgbClr val="3333FF"/>
                </a:solidFill>
                <a:latin typeface="Arial"/>
                <a:cs typeface="Arial"/>
              </a:rPr>
              <a:t> </a:t>
            </a:r>
            <a:r>
              <a:rPr sz="2400" b="1" spc="90" dirty="0">
                <a:solidFill>
                  <a:srgbClr val="3333FF"/>
                </a:solidFill>
                <a:latin typeface="Arial"/>
                <a:cs typeface="Arial"/>
              </a:rPr>
              <a:t>between</a:t>
            </a:r>
            <a:r>
              <a:rPr sz="2400" b="1" spc="45" dirty="0">
                <a:solidFill>
                  <a:srgbClr val="3333FF"/>
                </a:solidFill>
                <a:latin typeface="Arial"/>
                <a:cs typeface="Arial"/>
              </a:rPr>
              <a:t> </a:t>
            </a:r>
            <a:r>
              <a:rPr sz="2400" b="1" dirty="0">
                <a:solidFill>
                  <a:srgbClr val="3333FF"/>
                </a:solidFill>
                <a:latin typeface="Arial"/>
                <a:cs typeface="Arial"/>
              </a:rPr>
              <a:t>two</a:t>
            </a:r>
            <a:r>
              <a:rPr sz="2400" b="1" spc="50" dirty="0">
                <a:solidFill>
                  <a:srgbClr val="3333FF"/>
                </a:solidFill>
                <a:latin typeface="Arial"/>
                <a:cs typeface="Arial"/>
              </a:rPr>
              <a:t> </a:t>
            </a:r>
            <a:r>
              <a:rPr sz="2400" b="1" spc="-10" dirty="0">
                <a:solidFill>
                  <a:srgbClr val="3333FF"/>
                </a:solidFill>
                <a:latin typeface="Arial"/>
                <a:cs typeface="Arial"/>
              </a:rPr>
              <a:t>alternative shapes</a:t>
            </a:r>
            <a:r>
              <a:rPr sz="2400" spc="-10" dirty="0">
                <a:latin typeface="Arial"/>
                <a:cs typeface="Arial"/>
              </a:rPr>
              <a:t>.</a:t>
            </a:r>
            <a:endParaRPr sz="24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2505" y="4680026"/>
            <a:ext cx="1399540" cy="634365"/>
          </a:xfrm>
          <a:prstGeom prst="rect">
            <a:avLst/>
          </a:prstGeom>
        </p:spPr>
        <p:txBody>
          <a:bodyPr vert="horz" wrap="square" lIns="0" tIns="12065" rIns="0" bIns="0" rtlCol="0">
            <a:spAutoFit/>
          </a:bodyPr>
          <a:lstStyle/>
          <a:p>
            <a:pPr marL="12700">
              <a:lnSpc>
                <a:spcPct val="100000"/>
              </a:lnSpc>
              <a:spcBef>
                <a:spcPts val="95"/>
              </a:spcBef>
            </a:pPr>
            <a:r>
              <a:rPr sz="2000" b="1" spc="-85" dirty="0">
                <a:latin typeface="Arial"/>
                <a:cs typeface="Arial"/>
              </a:rPr>
              <a:t>Looks</a:t>
            </a:r>
            <a:r>
              <a:rPr sz="2000" b="1" spc="-15" dirty="0">
                <a:latin typeface="Arial"/>
                <a:cs typeface="Arial"/>
              </a:rPr>
              <a:t> </a:t>
            </a:r>
            <a:r>
              <a:rPr sz="2000" b="1" dirty="0">
                <a:latin typeface="Arial"/>
                <a:cs typeface="Arial"/>
              </a:rPr>
              <a:t>like </a:t>
            </a:r>
            <a:r>
              <a:rPr sz="2000" b="1" spc="-445" dirty="0">
                <a:latin typeface="Arial"/>
                <a:cs typeface="Arial"/>
              </a:rPr>
              <a:t>T</a:t>
            </a:r>
            <a:endParaRPr sz="2000">
              <a:latin typeface="Arial"/>
              <a:cs typeface="Arial"/>
            </a:endParaRPr>
          </a:p>
          <a:p>
            <a:pPr marL="15240">
              <a:lnSpc>
                <a:spcPct val="100000"/>
              </a:lnSpc>
            </a:pPr>
            <a:r>
              <a:rPr sz="2000" b="1" dirty="0">
                <a:latin typeface="Arial"/>
                <a:cs typeface="Arial"/>
              </a:rPr>
              <a:t>(keto</a:t>
            </a:r>
            <a:r>
              <a:rPr sz="2000" b="1" spc="260" dirty="0">
                <a:latin typeface="Arial"/>
                <a:cs typeface="Arial"/>
              </a:rPr>
              <a:t> </a:t>
            </a:r>
            <a:r>
              <a:rPr sz="2000" b="1" spc="-10" dirty="0">
                <a:latin typeface="Arial"/>
                <a:cs typeface="Arial"/>
              </a:rPr>
              <a:t>form)</a:t>
            </a:r>
            <a:endParaRPr sz="2000">
              <a:latin typeface="Arial"/>
              <a:cs typeface="Arial"/>
            </a:endParaRPr>
          </a:p>
        </p:txBody>
      </p:sp>
      <p:sp>
        <p:nvSpPr>
          <p:cNvPr id="3" name="object 3"/>
          <p:cNvSpPr txBox="1">
            <a:spLocks noGrp="1"/>
          </p:cNvSpPr>
          <p:nvPr>
            <p:ph type="title"/>
          </p:nvPr>
        </p:nvSpPr>
        <p:spPr>
          <a:prstGeom prst="rect">
            <a:avLst/>
          </a:prstGeom>
        </p:spPr>
        <p:txBody>
          <a:bodyPr vert="horz" wrap="square" lIns="0" tIns="280365" rIns="0" bIns="0" rtlCol="0">
            <a:spAutoFit/>
          </a:bodyPr>
          <a:lstStyle/>
          <a:p>
            <a:pPr marL="1727200">
              <a:lnSpc>
                <a:spcPct val="100000"/>
              </a:lnSpc>
              <a:spcBef>
                <a:spcPts val="110"/>
              </a:spcBef>
            </a:pPr>
            <a:r>
              <a:rPr sz="2800" spc="-10" dirty="0"/>
              <a:t>Bromouracil</a:t>
            </a:r>
            <a:r>
              <a:rPr sz="2800" spc="20" dirty="0"/>
              <a:t> </a:t>
            </a:r>
            <a:r>
              <a:rPr sz="2800" dirty="0"/>
              <a:t>Induces</a:t>
            </a:r>
            <a:r>
              <a:rPr sz="2800" spc="35" dirty="0"/>
              <a:t> </a:t>
            </a:r>
            <a:r>
              <a:rPr sz="2800" spc="-10" dirty="0"/>
              <a:t>Mutations</a:t>
            </a:r>
            <a:endParaRPr sz="2800"/>
          </a:p>
        </p:txBody>
      </p:sp>
      <p:sp>
        <p:nvSpPr>
          <p:cNvPr id="4" name="object 4"/>
          <p:cNvSpPr txBox="1"/>
          <p:nvPr/>
        </p:nvSpPr>
        <p:spPr>
          <a:xfrm>
            <a:off x="5427345" y="4666233"/>
            <a:ext cx="1492250" cy="634365"/>
          </a:xfrm>
          <a:prstGeom prst="rect">
            <a:avLst/>
          </a:prstGeom>
        </p:spPr>
        <p:txBody>
          <a:bodyPr vert="horz" wrap="square" lIns="0" tIns="11430" rIns="0" bIns="0" rtlCol="0">
            <a:spAutoFit/>
          </a:bodyPr>
          <a:lstStyle/>
          <a:p>
            <a:pPr marL="70485" marR="5080" indent="-58419">
              <a:lnSpc>
                <a:spcPct val="100000"/>
              </a:lnSpc>
              <a:spcBef>
                <a:spcPts val="90"/>
              </a:spcBef>
            </a:pPr>
            <a:r>
              <a:rPr sz="2000" b="1" spc="-75" dirty="0">
                <a:latin typeface="Arial"/>
                <a:cs typeface="Arial"/>
              </a:rPr>
              <a:t>Looks</a:t>
            </a:r>
            <a:r>
              <a:rPr sz="2000" b="1" spc="-15" dirty="0">
                <a:latin typeface="Arial"/>
                <a:cs typeface="Arial"/>
              </a:rPr>
              <a:t> </a:t>
            </a:r>
            <a:r>
              <a:rPr sz="2000" b="1" dirty="0">
                <a:latin typeface="Arial"/>
                <a:cs typeface="Arial"/>
              </a:rPr>
              <a:t>like</a:t>
            </a:r>
            <a:r>
              <a:rPr sz="2000" b="1" spc="-10" dirty="0">
                <a:latin typeface="Arial"/>
                <a:cs typeface="Arial"/>
              </a:rPr>
              <a:t> </a:t>
            </a:r>
            <a:r>
              <a:rPr sz="2000" b="1" spc="50" dirty="0">
                <a:latin typeface="Arial"/>
                <a:cs typeface="Arial"/>
              </a:rPr>
              <a:t>C </a:t>
            </a:r>
            <a:r>
              <a:rPr sz="2000" b="1" dirty="0">
                <a:latin typeface="Arial"/>
                <a:cs typeface="Arial"/>
              </a:rPr>
              <a:t>(enol</a:t>
            </a:r>
            <a:r>
              <a:rPr sz="2000" b="1" spc="170" dirty="0">
                <a:latin typeface="Arial"/>
                <a:cs typeface="Arial"/>
              </a:rPr>
              <a:t> </a:t>
            </a:r>
            <a:r>
              <a:rPr sz="2000" b="1" spc="-10" dirty="0">
                <a:latin typeface="Arial"/>
                <a:cs typeface="Arial"/>
              </a:rPr>
              <a:t>form)</a:t>
            </a:r>
            <a:endParaRPr sz="2000">
              <a:latin typeface="Arial"/>
              <a:cs typeface="Arial"/>
            </a:endParaRPr>
          </a:p>
        </p:txBody>
      </p:sp>
      <p:pic>
        <p:nvPicPr>
          <p:cNvPr id="5" name="object 5"/>
          <p:cNvPicPr/>
          <p:nvPr/>
        </p:nvPicPr>
        <p:blipFill>
          <a:blip r:embed="rId2" cstate="print"/>
          <a:stretch>
            <a:fillRect/>
          </a:stretch>
        </p:blipFill>
        <p:spPr>
          <a:xfrm>
            <a:off x="1371600" y="1143000"/>
            <a:ext cx="6680200" cy="3581400"/>
          </a:xfrm>
          <a:prstGeom prst="rect">
            <a:avLst/>
          </a:prstGeom>
        </p:spPr>
      </p:pic>
      <p:pic>
        <p:nvPicPr>
          <p:cNvPr id="6" name="object 6"/>
          <p:cNvPicPr/>
          <p:nvPr/>
        </p:nvPicPr>
        <p:blipFill>
          <a:blip r:embed="rId3" cstate="print"/>
          <a:stretch>
            <a:fillRect/>
          </a:stretch>
        </p:blipFill>
        <p:spPr>
          <a:xfrm>
            <a:off x="3238604" y="5123873"/>
            <a:ext cx="1389553" cy="1429326"/>
          </a:xfrm>
          <a:prstGeom prst="rect">
            <a:avLst/>
          </a:prstGeom>
        </p:spPr>
      </p:pic>
      <p:pic>
        <p:nvPicPr>
          <p:cNvPr id="7" name="object 7"/>
          <p:cNvPicPr/>
          <p:nvPr/>
        </p:nvPicPr>
        <p:blipFill>
          <a:blip r:embed="rId4" cstate="print"/>
          <a:stretch>
            <a:fillRect/>
          </a:stretch>
        </p:blipFill>
        <p:spPr>
          <a:xfrm>
            <a:off x="7010400" y="4953000"/>
            <a:ext cx="1206500" cy="162458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792984"/>
            <a:ext cx="7877809" cy="3611245"/>
          </a:xfrm>
          <a:prstGeom prst="rect">
            <a:avLst/>
          </a:prstGeom>
        </p:spPr>
        <p:txBody>
          <a:bodyPr vert="horz" wrap="square" lIns="0" tIns="85090" rIns="0" bIns="0" rtlCol="0">
            <a:spAutoFit/>
          </a:bodyPr>
          <a:lstStyle/>
          <a:p>
            <a:pPr marL="12700">
              <a:lnSpc>
                <a:spcPct val="100000"/>
              </a:lnSpc>
              <a:spcBef>
                <a:spcPts val="670"/>
              </a:spcBef>
            </a:pPr>
            <a:r>
              <a:rPr sz="2400" b="1" dirty="0">
                <a:latin typeface="Arial"/>
                <a:cs typeface="Arial"/>
              </a:rPr>
              <a:t>Acridine</a:t>
            </a:r>
            <a:r>
              <a:rPr sz="2400" b="1" spc="70" dirty="0">
                <a:latin typeface="Arial"/>
                <a:cs typeface="Arial"/>
              </a:rPr>
              <a:t> </a:t>
            </a:r>
            <a:r>
              <a:rPr sz="2400" b="1" spc="50" dirty="0">
                <a:latin typeface="Arial"/>
                <a:cs typeface="Arial"/>
              </a:rPr>
              <a:t>orange</a:t>
            </a:r>
            <a:endParaRPr sz="2400">
              <a:latin typeface="Arial"/>
              <a:cs typeface="Arial"/>
            </a:endParaRPr>
          </a:p>
          <a:p>
            <a:pPr marL="356870" marR="5080" indent="-344805">
              <a:lnSpc>
                <a:spcPct val="100000"/>
              </a:lnSpc>
              <a:spcBef>
                <a:spcPts val="580"/>
              </a:spcBef>
              <a:buChar char="•"/>
              <a:tabLst>
                <a:tab pos="356870" algn="l"/>
              </a:tabLst>
            </a:pPr>
            <a:r>
              <a:rPr sz="2400" spc="175" dirty="0">
                <a:latin typeface="Arial"/>
                <a:cs typeface="Arial"/>
              </a:rPr>
              <a:t>A</a:t>
            </a:r>
            <a:r>
              <a:rPr sz="2400" spc="-5" dirty="0">
                <a:latin typeface="Arial"/>
                <a:cs typeface="Arial"/>
              </a:rPr>
              <a:t> </a:t>
            </a:r>
            <a:r>
              <a:rPr sz="2400" spc="155" dirty="0">
                <a:latin typeface="Arial"/>
                <a:cs typeface="Arial"/>
              </a:rPr>
              <a:t>more</a:t>
            </a:r>
            <a:r>
              <a:rPr sz="2400" spc="-25" dirty="0">
                <a:latin typeface="Arial"/>
                <a:cs typeface="Arial"/>
              </a:rPr>
              <a:t> </a:t>
            </a:r>
            <a:r>
              <a:rPr sz="2400" spc="70" dirty="0">
                <a:latin typeface="Arial"/>
                <a:cs typeface="Arial"/>
              </a:rPr>
              <a:t>subtle</a:t>
            </a:r>
            <a:r>
              <a:rPr sz="2400" spc="-20" dirty="0">
                <a:latin typeface="Arial"/>
                <a:cs typeface="Arial"/>
              </a:rPr>
              <a:t> </a:t>
            </a:r>
            <a:r>
              <a:rPr sz="2400" spc="110" dirty="0">
                <a:latin typeface="Arial"/>
                <a:cs typeface="Arial"/>
              </a:rPr>
              <a:t>form</a:t>
            </a:r>
            <a:r>
              <a:rPr sz="2400" spc="25" dirty="0">
                <a:latin typeface="Arial"/>
                <a:cs typeface="Arial"/>
              </a:rPr>
              <a:t> </a:t>
            </a:r>
            <a:r>
              <a:rPr sz="2400" spc="160" dirty="0">
                <a:latin typeface="Arial"/>
                <a:cs typeface="Arial"/>
              </a:rPr>
              <a:t>of</a:t>
            </a:r>
            <a:r>
              <a:rPr sz="2400" spc="5" dirty="0">
                <a:latin typeface="Arial"/>
                <a:cs typeface="Arial"/>
              </a:rPr>
              <a:t> </a:t>
            </a:r>
            <a:r>
              <a:rPr sz="2400" b="1" spc="85" dirty="0">
                <a:solidFill>
                  <a:srgbClr val="3333FF"/>
                </a:solidFill>
                <a:latin typeface="Arial"/>
                <a:cs typeface="Arial"/>
              </a:rPr>
              <a:t>chemical</a:t>
            </a:r>
            <a:r>
              <a:rPr sz="2400" b="1" spc="5" dirty="0">
                <a:solidFill>
                  <a:srgbClr val="3333FF"/>
                </a:solidFill>
                <a:latin typeface="Arial"/>
                <a:cs typeface="Arial"/>
              </a:rPr>
              <a:t> </a:t>
            </a:r>
            <a:r>
              <a:rPr sz="2400" b="1" dirty="0">
                <a:solidFill>
                  <a:srgbClr val="3333FF"/>
                </a:solidFill>
                <a:latin typeface="Arial"/>
                <a:cs typeface="Arial"/>
              </a:rPr>
              <a:t>mimicry</a:t>
            </a:r>
            <a:r>
              <a:rPr sz="2400" b="1" spc="-25" dirty="0">
                <a:solidFill>
                  <a:srgbClr val="3333FF"/>
                </a:solidFill>
                <a:latin typeface="Arial"/>
                <a:cs typeface="Arial"/>
              </a:rPr>
              <a:t> </a:t>
            </a:r>
            <a:r>
              <a:rPr sz="2400" dirty="0">
                <a:latin typeface="Arial"/>
                <a:cs typeface="Arial"/>
              </a:rPr>
              <a:t>consists</a:t>
            </a:r>
            <a:r>
              <a:rPr sz="2400" spc="55" dirty="0">
                <a:latin typeface="Arial"/>
                <a:cs typeface="Arial"/>
              </a:rPr>
              <a:t> </a:t>
            </a:r>
            <a:r>
              <a:rPr sz="2400" spc="120" dirty="0">
                <a:latin typeface="Arial"/>
                <a:cs typeface="Arial"/>
              </a:rPr>
              <a:t>of </a:t>
            </a:r>
            <a:r>
              <a:rPr sz="2400" b="1" dirty="0">
                <a:solidFill>
                  <a:srgbClr val="3333FF"/>
                </a:solidFill>
                <a:latin typeface="Arial"/>
                <a:cs typeface="Arial"/>
              </a:rPr>
              <a:t>imitating</a:t>
            </a:r>
            <a:r>
              <a:rPr sz="2400" b="1" spc="10" dirty="0">
                <a:solidFill>
                  <a:srgbClr val="3333FF"/>
                </a:solidFill>
                <a:latin typeface="Arial"/>
                <a:cs typeface="Arial"/>
              </a:rPr>
              <a:t> </a:t>
            </a:r>
            <a:r>
              <a:rPr sz="2400" b="1" dirty="0">
                <a:solidFill>
                  <a:srgbClr val="3333FF"/>
                </a:solidFill>
                <a:latin typeface="Arial"/>
                <a:cs typeface="Arial"/>
              </a:rPr>
              <a:t>the</a:t>
            </a:r>
            <a:r>
              <a:rPr sz="2400" b="1" spc="45" dirty="0">
                <a:solidFill>
                  <a:srgbClr val="3333FF"/>
                </a:solidFill>
                <a:latin typeface="Arial"/>
                <a:cs typeface="Arial"/>
              </a:rPr>
              <a:t> </a:t>
            </a:r>
            <a:r>
              <a:rPr sz="2400" b="1" spc="-55" dirty="0">
                <a:solidFill>
                  <a:srgbClr val="3333FF"/>
                </a:solidFill>
                <a:latin typeface="Arial"/>
                <a:cs typeface="Arial"/>
              </a:rPr>
              <a:t>structure</a:t>
            </a:r>
            <a:r>
              <a:rPr sz="2400" b="1" spc="-5" dirty="0">
                <a:solidFill>
                  <a:srgbClr val="3333FF"/>
                </a:solidFill>
                <a:latin typeface="Arial"/>
                <a:cs typeface="Arial"/>
              </a:rPr>
              <a:t> </a:t>
            </a:r>
            <a:r>
              <a:rPr sz="2400" spc="145" dirty="0">
                <a:latin typeface="Arial"/>
                <a:cs typeface="Arial"/>
              </a:rPr>
              <a:t>of</a:t>
            </a:r>
            <a:r>
              <a:rPr sz="2400" spc="-5" dirty="0">
                <a:latin typeface="Arial"/>
                <a:cs typeface="Arial"/>
              </a:rPr>
              <a:t> </a:t>
            </a:r>
            <a:r>
              <a:rPr sz="2400" spc="290" dirty="0">
                <a:latin typeface="Arial"/>
                <a:cs typeface="Arial"/>
              </a:rPr>
              <a:t>a</a:t>
            </a:r>
            <a:r>
              <a:rPr sz="2400" spc="15" dirty="0">
                <a:latin typeface="Arial"/>
                <a:cs typeface="Arial"/>
              </a:rPr>
              <a:t> </a:t>
            </a:r>
            <a:r>
              <a:rPr sz="2400" b="1" spc="60" dirty="0">
                <a:solidFill>
                  <a:srgbClr val="3333FF"/>
                </a:solidFill>
                <a:latin typeface="Arial"/>
                <a:cs typeface="Arial"/>
              </a:rPr>
              <a:t>base</a:t>
            </a:r>
            <a:r>
              <a:rPr sz="2400" b="1" spc="15" dirty="0">
                <a:solidFill>
                  <a:srgbClr val="3333FF"/>
                </a:solidFill>
                <a:latin typeface="Arial"/>
                <a:cs typeface="Arial"/>
              </a:rPr>
              <a:t> </a:t>
            </a:r>
            <a:r>
              <a:rPr sz="2400" b="1" dirty="0">
                <a:solidFill>
                  <a:srgbClr val="3333FF"/>
                </a:solidFill>
                <a:latin typeface="Arial"/>
                <a:cs typeface="Arial"/>
              </a:rPr>
              <a:t>pair</a:t>
            </a:r>
            <a:r>
              <a:rPr sz="2400" b="1" spc="15" dirty="0">
                <a:solidFill>
                  <a:srgbClr val="3333FF"/>
                </a:solidFill>
                <a:latin typeface="Arial"/>
                <a:cs typeface="Arial"/>
              </a:rPr>
              <a:t> </a:t>
            </a:r>
            <a:r>
              <a:rPr sz="2400" spc="85" dirty="0">
                <a:latin typeface="Arial"/>
                <a:cs typeface="Arial"/>
              </a:rPr>
              <a:t>rather</a:t>
            </a:r>
            <a:r>
              <a:rPr sz="2400" spc="55" dirty="0">
                <a:latin typeface="Arial"/>
                <a:cs typeface="Arial"/>
              </a:rPr>
              <a:t> </a:t>
            </a:r>
            <a:r>
              <a:rPr sz="2400" spc="155" dirty="0">
                <a:latin typeface="Arial"/>
                <a:cs typeface="Arial"/>
              </a:rPr>
              <a:t>than</a:t>
            </a:r>
            <a:r>
              <a:rPr sz="2400" spc="70" dirty="0">
                <a:latin typeface="Arial"/>
                <a:cs typeface="Arial"/>
              </a:rPr>
              <a:t> </a:t>
            </a:r>
            <a:r>
              <a:rPr sz="2400" spc="240" dirty="0">
                <a:latin typeface="Arial"/>
                <a:cs typeface="Arial"/>
              </a:rPr>
              <a:t>a </a:t>
            </a:r>
            <a:r>
              <a:rPr sz="2400" dirty="0">
                <a:latin typeface="Arial"/>
                <a:cs typeface="Arial"/>
              </a:rPr>
              <a:t>single</a:t>
            </a:r>
            <a:r>
              <a:rPr sz="2400" spc="160" dirty="0">
                <a:latin typeface="Arial"/>
                <a:cs typeface="Arial"/>
              </a:rPr>
              <a:t> </a:t>
            </a:r>
            <a:r>
              <a:rPr sz="2400" spc="90" dirty="0">
                <a:latin typeface="Arial"/>
                <a:cs typeface="Arial"/>
              </a:rPr>
              <a:t>base.</a:t>
            </a:r>
            <a:endParaRPr sz="2400">
              <a:latin typeface="Arial"/>
              <a:cs typeface="Arial"/>
            </a:endParaRPr>
          </a:p>
          <a:p>
            <a:pPr marL="356870" indent="-344170">
              <a:lnSpc>
                <a:spcPct val="100000"/>
              </a:lnSpc>
              <a:spcBef>
                <a:spcPts val="580"/>
              </a:spcBef>
              <a:buChar char="•"/>
              <a:tabLst>
                <a:tab pos="356870" algn="l"/>
              </a:tabLst>
            </a:pPr>
            <a:r>
              <a:rPr sz="2400" spc="120" dirty="0">
                <a:latin typeface="Arial"/>
                <a:cs typeface="Arial"/>
              </a:rPr>
              <a:t>Acridine</a:t>
            </a:r>
            <a:r>
              <a:rPr sz="2400" spc="5" dirty="0">
                <a:latin typeface="Arial"/>
                <a:cs typeface="Arial"/>
              </a:rPr>
              <a:t> </a:t>
            </a:r>
            <a:r>
              <a:rPr sz="2400" spc="165" dirty="0">
                <a:latin typeface="Arial"/>
                <a:cs typeface="Arial"/>
              </a:rPr>
              <a:t>orange</a:t>
            </a:r>
            <a:r>
              <a:rPr sz="2400" spc="50" dirty="0">
                <a:latin typeface="Arial"/>
                <a:cs typeface="Arial"/>
              </a:rPr>
              <a:t> </a:t>
            </a:r>
            <a:r>
              <a:rPr sz="2400" dirty="0">
                <a:latin typeface="Arial"/>
                <a:cs typeface="Arial"/>
              </a:rPr>
              <a:t>has</a:t>
            </a:r>
            <a:r>
              <a:rPr sz="2400" spc="5" dirty="0">
                <a:latin typeface="Arial"/>
                <a:cs typeface="Arial"/>
              </a:rPr>
              <a:t> </a:t>
            </a:r>
            <a:r>
              <a:rPr sz="2400" spc="114" dirty="0">
                <a:latin typeface="Arial"/>
                <a:cs typeface="Arial"/>
              </a:rPr>
              <a:t>three</a:t>
            </a:r>
            <a:r>
              <a:rPr sz="2400" spc="65" dirty="0">
                <a:latin typeface="Arial"/>
                <a:cs typeface="Arial"/>
              </a:rPr>
              <a:t> </a:t>
            </a:r>
            <a:r>
              <a:rPr sz="2400" dirty="0">
                <a:latin typeface="Arial"/>
                <a:cs typeface="Arial"/>
              </a:rPr>
              <a:t>rings</a:t>
            </a:r>
            <a:r>
              <a:rPr sz="2400" spc="30" dirty="0">
                <a:latin typeface="Arial"/>
                <a:cs typeface="Arial"/>
              </a:rPr>
              <a:t> </a:t>
            </a:r>
            <a:r>
              <a:rPr sz="2400" spc="235" dirty="0">
                <a:latin typeface="Arial"/>
                <a:cs typeface="Arial"/>
              </a:rPr>
              <a:t>and</a:t>
            </a:r>
            <a:r>
              <a:rPr sz="2400" spc="30" dirty="0">
                <a:latin typeface="Arial"/>
                <a:cs typeface="Arial"/>
              </a:rPr>
              <a:t> </a:t>
            </a:r>
            <a:r>
              <a:rPr sz="2400" spc="-175" dirty="0">
                <a:latin typeface="Arial"/>
                <a:cs typeface="Arial"/>
              </a:rPr>
              <a:t>is</a:t>
            </a:r>
            <a:r>
              <a:rPr sz="2400" spc="5" dirty="0">
                <a:latin typeface="Arial"/>
                <a:cs typeface="Arial"/>
              </a:rPr>
              <a:t> </a:t>
            </a:r>
            <a:r>
              <a:rPr sz="2400" spc="210" dirty="0">
                <a:latin typeface="Arial"/>
                <a:cs typeface="Arial"/>
              </a:rPr>
              <a:t>about</a:t>
            </a:r>
            <a:r>
              <a:rPr sz="2400" spc="85" dirty="0">
                <a:latin typeface="Arial"/>
                <a:cs typeface="Arial"/>
              </a:rPr>
              <a:t> </a:t>
            </a:r>
            <a:r>
              <a:rPr sz="2400" spc="120" dirty="0">
                <a:latin typeface="Arial"/>
                <a:cs typeface="Arial"/>
              </a:rPr>
              <a:t>the</a:t>
            </a:r>
            <a:endParaRPr sz="2400">
              <a:latin typeface="Arial"/>
              <a:cs typeface="Arial"/>
            </a:endParaRPr>
          </a:p>
          <a:p>
            <a:pPr marL="356870">
              <a:lnSpc>
                <a:spcPct val="100000"/>
              </a:lnSpc>
            </a:pPr>
            <a:r>
              <a:rPr sz="2400" spc="-55" dirty="0">
                <a:latin typeface="Arial"/>
                <a:cs typeface="Arial"/>
              </a:rPr>
              <a:t>size</a:t>
            </a:r>
            <a:r>
              <a:rPr sz="2400" spc="-10" dirty="0">
                <a:latin typeface="Arial"/>
                <a:cs typeface="Arial"/>
              </a:rPr>
              <a:t> </a:t>
            </a:r>
            <a:r>
              <a:rPr sz="2400" spc="235" dirty="0">
                <a:latin typeface="Arial"/>
                <a:cs typeface="Arial"/>
              </a:rPr>
              <a:t>and</a:t>
            </a:r>
            <a:r>
              <a:rPr sz="2400" spc="-5" dirty="0">
                <a:latin typeface="Arial"/>
                <a:cs typeface="Arial"/>
              </a:rPr>
              <a:t> </a:t>
            </a:r>
            <a:r>
              <a:rPr sz="2400" spc="125" dirty="0">
                <a:latin typeface="Arial"/>
                <a:cs typeface="Arial"/>
              </a:rPr>
              <a:t>shape</a:t>
            </a:r>
            <a:r>
              <a:rPr sz="2400" spc="-15" dirty="0">
                <a:latin typeface="Arial"/>
                <a:cs typeface="Arial"/>
              </a:rPr>
              <a:t> </a:t>
            </a:r>
            <a:r>
              <a:rPr sz="2400" spc="150" dirty="0">
                <a:latin typeface="Arial"/>
                <a:cs typeface="Arial"/>
              </a:rPr>
              <a:t>of</a:t>
            </a:r>
            <a:r>
              <a:rPr sz="2400" spc="-25" dirty="0">
                <a:latin typeface="Arial"/>
                <a:cs typeface="Arial"/>
              </a:rPr>
              <a:t> </a:t>
            </a:r>
            <a:r>
              <a:rPr sz="2400" spc="290" dirty="0">
                <a:latin typeface="Arial"/>
                <a:cs typeface="Arial"/>
              </a:rPr>
              <a:t>a</a:t>
            </a:r>
            <a:r>
              <a:rPr sz="2400" spc="-10" dirty="0">
                <a:latin typeface="Arial"/>
                <a:cs typeface="Arial"/>
              </a:rPr>
              <a:t> </a:t>
            </a:r>
            <a:r>
              <a:rPr sz="2400" spc="125" dirty="0">
                <a:latin typeface="Arial"/>
                <a:cs typeface="Arial"/>
              </a:rPr>
              <a:t>base</a:t>
            </a:r>
            <a:r>
              <a:rPr sz="2400" spc="20" dirty="0">
                <a:latin typeface="Arial"/>
                <a:cs typeface="Arial"/>
              </a:rPr>
              <a:t> </a:t>
            </a:r>
            <a:r>
              <a:rPr sz="2400" spc="75" dirty="0">
                <a:latin typeface="Arial"/>
                <a:cs typeface="Arial"/>
              </a:rPr>
              <a:t>pair.</a:t>
            </a:r>
            <a:endParaRPr sz="2400">
              <a:latin typeface="Arial"/>
              <a:cs typeface="Arial"/>
            </a:endParaRPr>
          </a:p>
          <a:p>
            <a:pPr marL="356870" indent="-344170">
              <a:lnSpc>
                <a:spcPct val="100000"/>
              </a:lnSpc>
              <a:spcBef>
                <a:spcPts val="575"/>
              </a:spcBef>
              <a:buChar char="•"/>
              <a:tabLst>
                <a:tab pos="356870" algn="l"/>
              </a:tabLst>
            </a:pPr>
            <a:r>
              <a:rPr sz="2400" dirty="0">
                <a:latin typeface="Arial"/>
                <a:cs typeface="Arial"/>
              </a:rPr>
              <a:t>It</a:t>
            </a:r>
            <a:r>
              <a:rPr sz="2400" spc="-45" dirty="0">
                <a:latin typeface="Arial"/>
                <a:cs typeface="Arial"/>
              </a:rPr>
              <a:t> </a:t>
            </a:r>
            <a:r>
              <a:rPr sz="2400" spc="-170" dirty="0">
                <a:latin typeface="Arial"/>
                <a:cs typeface="Arial"/>
              </a:rPr>
              <a:t>is</a:t>
            </a:r>
            <a:r>
              <a:rPr sz="2400" dirty="0">
                <a:latin typeface="Arial"/>
                <a:cs typeface="Arial"/>
              </a:rPr>
              <a:t> </a:t>
            </a:r>
            <a:r>
              <a:rPr sz="2400" spc="155" dirty="0">
                <a:latin typeface="Arial"/>
                <a:cs typeface="Arial"/>
              </a:rPr>
              <a:t>not</a:t>
            </a:r>
            <a:r>
              <a:rPr sz="2400" spc="30" dirty="0">
                <a:latin typeface="Arial"/>
                <a:cs typeface="Arial"/>
              </a:rPr>
              <a:t> </a:t>
            </a:r>
            <a:r>
              <a:rPr sz="2400" spc="145" dirty="0">
                <a:latin typeface="Arial"/>
                <a:cs typeface="Arial"/>
              </a:rPr>
              <a:t>actually</a:t>
            </a:r>
            <a:r>
              <a:rPr sz="2400" spc="-40" dirty="0">
                <a:latin typeface="Arial"/>
                <a:cs typeface="Arial"/>
              </a:rPr>
              <a:t> </a:t>
            </a:r>
            <a:r>
              <a:rPr sz="2400" spc="155" dirty="0">
                <a:latin typeface="Arial"/>
                <a:cs typeface="Arial"/>
              </a:rPr>
              <a:t>incorporated</a:t>
            </a:r>
            <a:r>
              <a:rPr sz="2400" spc="105" dirty="0">
                <a:latin typeface="Arial"/>
                <a:cs typeface="Arial"/>
              </a:rPr>
              <a:t> </a:t>
            </a:r>
            <a:r>
              <a:rPr sz="2400" spc="90" dirty="0">
                <a:latin typeface="Arial"/>
                <a:cs typeface="Arial"/>
              </a:rPr>
              <a:t>into</a:t>
            </a:r>
            <a:r>
              <a:rPr sz="2400" spc="60" dirty="0">
                <a:latin typeface="Arial"/>
                <a:cs typeface="Arial"/>
              </a:rPr>
              <a:t> </a:t>
            </a:r>
            <a:r>
              <a:rPr sz="2400" spc="145" dirty="0">
                <a:latin typeface="Arial"/>
                <a:cs typeface="Arial"/>
              </a:rPr>
              <a:t>the</a:t>
            </a:r>
            <a:r>
              <a:rPr sz="2400" spc="40" dirty="0">
                <a:latin typeface="Arial"/>
                <a:cs typeface="Arial"/>
              </a:rPr>
              <a:t> </a:t>
            </a:r>
            <a:r>
              <a:rPr sz="2400" spc="35" dirty="0">
                <a:latin typeface="Arial"/>
                <a:cs typeface="Arial"/>
              </a:rPr>
              <a:t>DNA.</a:t>
            </a:r>
            <a:endParaRPr sz="2400">
              <a:latin typeface="Arial"/>
              <a:cs typeface="Arial"/>
            </a:endParaRPr>
          </a:p>
          <a:p>
            <a:pPr marL="356870" marR="205104">
              <a:lnSpc>
                <a:spcPct val="100000"/>
              </a:lnSpc>
              <a:spcBef>
                <a:spcPts val="5"/>
              </a:spcBef>
            </a:pPr>
            <a:r>
              <a:rPr sz="2400" dirty="0">
                <a:latin typeface="Arial"/>
                <a:cs typeface="Arial"/>
              </a:rPr>
              <a:t>It</a:t>
            </a:r>
            <a:r>
              <a:rPr sz="2400" spc="-60" dirty="0">
                <a:latin typeface="Arial"/>
                <a:cs typeface="Arial"/>
              </a:rPr>
              <a:t> </a:t>
            </a:r>
            <a:r>
              <a:rPr sz="2400" b="1" dirty="0">
                <a:solidFill>
                  <a:srgbClr val="3333FF"/>
                </a:solidFill>
                <a:latin typeface="Arial"/>
                <a:cs typeface="Arial"/>
              </a:rPr>
              <a:t>squeezes</a:t>
            </a:r>
            <a:r>
              <a:rPr sz="2400" b="1" spc="10" dirty="0">
                <a:solidFill>
                  <a:srgbClr val="3333FF"/>
                </a:solidFill>
                <a:latin typeface="Arial"/>
                <a:cs typeface="Arial"/>
              </a:rPr>
              <a:t> </a:t>
            </a:r>
            <a:r>
              <a:rPr sz="2400" b="1" dirty="0">
                <a:solidFill>
                  <a:srgbClr val="3333FF"/>
                </a:solidFill>
                <a:latin typeface="Arial"/>
                <a:cs typeface="Arial"/>
              </a:rPr>
              <a:t>in</a:t>
            </a:r>
            <a:r>
              <a:rPr sz="2400" b="1" spc="15" dirty="0">
                <a:solidFill>
                  <a:srgbClr val="3333FF"/>
                </a:solidFill>
                <a:latin typeface="Arial"/>
                <a:cs typeface="Arial"/>
              </a:rPr>
              <a:t> </a:t>
            </a:r>
            <a:r>
              <a:rPr sz="2400" b="1" spc="85" dirty="0">
                <a:solidFill>
                  <a:srgbClr val="3333FF"/>
                </a:solidFill>
                <a:latin typeface="Arial"/>
                <a:cs typeface="Arial"/>
              </a:rPr>
              <a:t>between</a:t>
            </a:r>
            <a:r>
              <a:rPr sz="2400" b="1" spc="10" dirty="0">
                <a:solidFill>
                  <a:srgbClr val="3333FF"/>
                </a:solidFill>
                <a:latin typeface="Arial"/>
                <a:cs typeface="Arial"/>
              </a:rPr>
              <a:t> </a:t>
            </a:r>
            <a:r>
              <a:rPr sz="2400" b="1" dirty="0">
                <a:solidFill>
                  <a:srgbClr val="3333FF"/>
                </a:solidFill>
                <a:latin typeface="Arial"/>
                <a:cs typeface="Arial"/>
              </a:rPr>
              <a:t>the</a:t>
            </a:r>
            <a:r>
              <a:rPr sz="2400" b="1" spc="35" dirty="0">
                <a:solidFill>
                  <a:srgbClr val="3333FF"/>
                </a:solidFill>
                <a:latin typeface="Arial"/>
                <a:cs typeface="Arial"/>
              </a:rPr>
              <a:t> </a:t>
            </a:r>
            <a:r>
              <a:rPr sz="2400" b="1" spc="60" dirty="0">
                <a:solidFill>
                  <a:srgbClr val="3333FF"/>
                </a:solidFill>
                <a:latin typeface="Arial"/>
                <a:cs typeface="Arial"/>
              </a:rPr>
              <a:t>base</a:t>
            </a:r>
            <a:r>
              <a:rPr sz="2400" b="1" spc="5" dirty="0">
                <a:solidFill>
                  <a:srgbClr val="3333FF"/>
                </a:solidFill>
                <a:latin typeface="Arial"/>
                <a:cs typeface="Arial"/>
              </a:rPr>
              <a:t> </a:t>
            </a:r>
            <a:r>
              <a:rPr sz="2400" b="1" spc="-20" dirty="0">
                <a:solidFill>
                  <a:srgbClr val="3333FF"/>
                </a:solidFill>
                <a:latin typeface="Arial"/>
                <a:cs typeface="Arial"/>
              </a:rPr>
              <a:t>pairs</a:t>
            </a:r>
            <a:r>
              <a:rPr sz="2400" b="1" spc="-25" dirty="0">
                <a:solidFill>
                  <a:srgbClr val="3333FF"/>
                </a:solidFill>
                <a:latin typeface="Arial"/>
                <a:cs typeface="Arial"/>
              </a:rPr>
              <a:t> </a:t>
            </a:r>
            <a:r>
              <a:rPr sz="2400" dirty="0">
                <a:latin typeface="Arial"/>
                <a:cs typeface="Arial"/>
              </a:rPr>
              <a:t>in</a:t>
            </a:r>
            <a:r>
              <a:rPr sz="2400" spc="10" dirty="0">
                <a:latin typeface="Arial"/>
                <a:cs typeface="Arial"/>
              </a:rPr>
              <a:t> </a:t>
            </a:r>
            <a:r>
              <a:rPr sz="2400" spc="80" dirty="0">
                <a:latin typeface="Arial"/>
                <a:cs typeface="Arial"/>
              </a:rPr>
              <a:t>DNA</a:t>
            </a:r>
            <a:r>
              <a:rPr sz="2400" spc="15" dirty="0">
                <a:latin typeface="Arial"/>
                <a:cs typeface="Arial"/>
              </a:rPr>
              <a:t> </a:t>
            </a:r>
            <a:r>
              <a:rPr sz="2400" spc="145" dirty="0">
                <a:latin typeface="Arial"/>
                <a:cs typeface="Arial"/>
              </a:rPr>
              <a:t>that </a:t>
            </a:r>
            <a:r>
              <a:rPr sz="2400" spc="155" dirty="0">
                <a:latin typeface="Arial"/>
                <a:cs typeface="Arial"/>
              </a:rPr>
              <a:t>already</a:t>
            </a:r>
            <a:r>
              <a:rPr sz="2400" spc="-90" dirty="0">
                <a:latin typeface="Arial"/>
                <a:cs typeface="Arial"/>
              </a:rPr>
              <a:t> </a:t>
            </a:r>
            <a:r>
              <a:rPr sz="2400" spc="-25" dirty="0">
                <a:latin typeface="Arial"/>
                <a:cs typeface="Arial"/>
              </a:rPr>
              <a:t>exists</a:t>
            </a:r>
            <a:r>
              <a:rPr sz="2400" spc="-15" dirty="0">
                <a:latin typeface="Arial"/>
                <a:cs typeface="Arial"/>
              </a:rPr>
              <a:t> </a:t>
            </a:r>
            <a:r>
              <a:rPr sz="2400" dirty="0">
                <a:latin typeface="Arial"/>
                <a:cs typeface="Arial"/>
              </a:rPr>
              <a:t>-</a:t>
            </a:r>
            <a:r>
              <a:rPr sz="2400" spc="-55" dirty="0">
                <a:latin typeface="Arial"/>
                <a:cs typeface="Arial"/>
              </a:rPr>
              <a:t> </a:t>
            </a:r>
            <a:r>
              <a:rPr sz="2400" b="1" spc="-10" dirty="0">
                <a:solidFill>
                  <a:srgbClr val="3333FF"/>
                </a:solidFill>
                <a:latin typeface="Arial"/>
                <a:cs typeface="Arial"/>
              </a:rPr>
              <a:t>intercalation</a:t>
            </a:r>
            <a:r>
              <a:rPr sz="2400" spc="-10" dirty="0">
                <a:latin typeface="Arial"/>
                <a:cs typeface="Arial"/>
              </a:rPr>
              <a:t>.</a:t>
            </a:r>
            <a:endParaRPr sz="2400">
              <a:latin typeface="Arial"/>
              <a:cs typeface="Arial"/>
            </a:endParaRPr>
          </a:p>
        </p:txBody>
      </p:sp>
      <p:pic>
        <p:nvPicPr>
          <p:cNvPr id="3" name="object 3"/>
          <p:cNvPicPr/>
          <p:nvPr/>
        </p:nvPicPr>
        <p:blipFill>
          <a:blip r:embed="rId2" cstate="print"/>
          <a:stretch>
            <a:fillRect/>
          </a:stretch>
        </p:blipFill>
        <p:spPr>
          <a:xfrm>
            <a:off x="2060448" y="4724400"/>
            <a:ext cx="4416552" cy="184708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320" y="1294828"/>
            <a:ext cx="1983739" cy="3714115"/>
            <a:chOff x="742320" y="1294828"/>
            <a:chExt cx="1983739" cy="3714115"/>
          </a:xfrm>
        </p:grpSpPr>
        <p:sp>
          <p:nvSpPr>
            <p:cNvPr id="3" name="object 3"/>
            <p:cNvSpPr/>
            <p:nvPr/>
          </p:nvSpPr>
          <p:spPr>
            <a:xfrm>
              <a:off x="1166126" y="1722247"/>
              <a:ext cx="1147445" cy="1612900"/>
            </a:xfrm>
            <a:custGeom>
              <a:avLst/>
              <a:gdLst/>
              <a:ahLst/>
              <a:cxnLst/>
              <a:rect l="l" t="t" r="r" b="b"/>
              <a:pathLst>
                <a:path w="1147445" h="1612900">
                  <a:moveTo>
                    <a:pt x="125844" y="1371600"/>
                  </a:moveTo>
                  <a:lnTo>
                    <a:pt x="77914" y="1371600"/>
                  </a:lnTo>
                  <a:lnTo>
                    <a:pt x="98196" y="1397000"/>
                  </a:lnTo>
                  <a:lnTo>
                    <a:pt x="106921" y="1397000"/>
                  </a:lnTo>
                  <a:lnTo>
                    <a:pt x="116319" y="1409700"/>
                  </a:lnTo>
                  <a:lnTo>
                    <a:pt x="124193" y="1422400"/>
                  </a:lnTo>
                  <a:lnTo>
                    <a:pt x="139052" y="1435100"/>
                  </a:lnTo>
                  <a:lnTo>
                    <a:pt x="147942" y="1447800"/>
                  </a:lnTo>
                  <a:lnTo>
                    <a:pt x="158356" y="1447800"/>
                  </a:lnTo>
                  <a:lnTo>
                    <a:pt x="171183" y="1460500"/>
                  </a:lnTo>
                  <a:lnTo>
                    <a:pt x="186804" y="1473200"/>
                  </a:lnTo>
                  <a:lnTo>
                    <a:pt x="306565" y="1511300"/>
                  </a:lnTo>
                  <a:lnTo>
                    <a:pt x="346824" y="1511300"/>
                  </a:lnTo>
                  <a:lnTo>
                    <a:pt x="505828" y="1562100"/>
                  </a:lnTo>
                  <a:lnTo>
                    <a:pt x="645782" y="1600200"/>
                  </a:lnTo>
                  <a:lnTo>
                    <a:pt x="691756" y="1600200"/>
                  </a:lnTo>
                  <a:lnTo>
                    <a:pt x="699249" y="1612900"/>
                  </a:lnTo>
                  <a:lnTo>
                    <a:pt x="752970" y="1612900"/>
                  </a:lnTo>
                  <a:lnTo>
                    <a:pt x="759447" y="1600200"/>
                  </a:lnTo>
                  <a:lnTo>
                    <a:pt x="739000" y="1587500"/>
                  </a:lnTo>
                  <a:lnTo>
                    <a:pt x="707758" y="1587500"/>
                  </a:lnTo>
                  <a:lnTo>
                    <a:pt x="699249" y="1574800"/>
                  </a:lnTo>
                  <a:lnTo>
                    <a:pt x="606031" y="1549400"/>
                  </a:lnTo>
                  <a:lnTo>
                    <a:pt x="559803" y="1549400"/>
                  </a:lnTo>
                  <a:lnTo>
                    <a:pt x="513702" y="1524000"/>
                  </a:lnTo>
                  <a:lnTo>
                    <a:pt x="474078" y="1524000"/>
                  </a:lnTo>
                  <a:lnTo>
                    <a:pt x="314058" y="1473200"/>
                  </a:lnTo>
                  <a:lnTo>
                    <a:pt x="274688" y="1473200"/>
                  </a:lnTo>
                  <a:lnTo>
                    <a:pt x="236080" y="1460500"/>
                  </a:lnTo>
                  <a:lnTo>
                    <a:pt x="198742" y="1447800"/>
                  </a:lnTo>
                  <a:lnTo>
                    <a:pt x="186550" y="1435100"/>
                  </a:lnTo>
                  <a:lnTo>
                    <a:pt x="176898" y="1435100"/>
                  </a:lnTo>
                  <a:lnTo>
                    <a:pt x="168643" y="1422400"/>
                  </a:lnTo>
                  <a:lnTo>
                    <a:pt x="161150" y="1422400"/>
                  </a:lnTo>
                  <a:lnTo>
                    <a:pt x="145529" y="1397000"/>
                  </a:lnTo>
                  <a:lnTo>
                    <a:pt x="136258" y="1384300"/>
                  </a:lnTo>
                  <a:lnTo>
                    <a:pt x="125844" y="1371600"/>
                  </a:lnTo>
                  <a:close/>
                </a:path>
                <a:path w="1147445" h="1612900">
                  <a:moveTo>
                    <a:pt x="96939" y="1346200"/>
                  </a:moveTo>
                  <a:lnTo>
                    <a:pt x="53784" y="1346200"/>
                  </a:lnTo>
                  <a:lnTo>
                    <a:pt x="55181" y="1358900"/>
                  </a:lnTo>
                  <a:lnTo>
                    <a:pt x="58699" y="1358900"/>
                  </a:lnTo>
                  <a:lnTo>
                    <a:pt x="69481" y="1371600"/>
                  </a:lnTo>
                  <a:lnTo>
                    <a:pt x="117081" y="1371600"/>
                  </a:lnTo>
                  <a:lnTo>
                    <a:pt x="109207" y="1358900"/>
                  </a:lnTo>
                  <a:lnTo>
                    <a:pt x="96939" y="1346200"/>
                  </a:lnTo>
                  <a:close/>
                </a:path>
                <a:path w="1147445" h="1612900">
                  <a:moveTo>
                    <a:pt x="59829" y="1308100"/>
                  </a:moveTo>
                  <a:lnTo>
                    <a:pt x="20955" y="1308100"/>
                  </a:lnTo>
                  <a:lnTo>
                    <a:pt x="22072" y="1320800"/>
                  </a:lnTo>
                  <a:lnTo>
                    <a:pt x="36753" y="1320800"/>
                  </a:lnTo>
                  <a:lnTo>
                    <a:pt x="41109" y="1333500"/>
                  </a:lnTo>
                  <a:lnTo>
                    <a:pt x="49656" y="1346200"/>
                  </a:lnTo>
                  <a:lnTo>
                    <a:pt x="85915" y="1346200"/>
                  </a:lnTo>
                  <a:lnTo>
                    <a:pt x="85064" y="1333500"/>
                  </a:lnTo>
                  <a:lnTo>
                    <a:pt x="78016" y="1333500"/>
                  </a:lnTo>
                  <a:lnTo>
                    <a:pt x="71094" y="1320800"/>
                  </a:lnTo>
                  <a:lnTo>
                    <a:pt x="59829" y="1308100"/>
                  </a:lnTo>
                  <a:close/>
                </a:path>
                <a:path w="1147445" h="1612900">
                  <a:moveTo>
                    <a:pt x="72364" y="1130300"/>
                  </a:moveTo>
                  <a:lnTo>
                    <a:pt x="26758" y="1130300"/>
                  </a:lnTo>
                  <a:lnTo>
                    <a:pt x="21259" y="1155700"/>
                  </a:lnTo>
                  <a:lnTo>
                    <a:pt x="17106" y="1168400"/>
                  </a:lnTo>
                  <a:lnTo>
                    <a:pt x="13385" y="1168400"/>
                  </a:lnTo>
                  <a:lnTo>
                    <a:pt x="9918" y="1181100"/>
                  </a:lnTo>
                  <a:lnTo>
                    <a:pt x="4533" y="1193800"/>
                  </a:lnTo>
                  <a:lnTo>
                    <a:pt x="901" y="1219200"/>
                  </a:lnTo>
                  <a:lnTo>
                    <a:pt x="0" y="1231900"/>
                  </a:lnTo>
                  <a:lnTo>
                    <a:pt x="812" y="1244600"/>
                  </a:lnTo>
                  <a:lnTo>
                    <a:pt x="1993" y="1244600"/>
                  </a:lnTo>
                  <a:lnTo>
                    <a:pt x="4267" y="1257300"/>
                  </a:lnTo>
                  <a:lnTo>
                    <a:pt x="6997" y="1270000"/>
                  </a:lnTo>
                  <a:lnTo>
                    <a:pt x="10756" y="1282700"/>
                  </a:lnTo>
                  <a:lnTo>
                    <a:pt x="15303" y="1308100"/>
                  </a:lnTo>
                  <a:lnTo>
                    <a:pt x="52755" y="1308100"/>
                  </a:lnTo>
                  <a:lnTo>
                    <a:pt x="47243" y="1295400"/>
                  </a:lnTo>
                  <a:lnTo>
                    <a:pt x="42037" y="1295400"/>
                  </a:lnTo>
                  <a:lnTo>
                    <a:pt x="34886" y="1270000"/>
                  </a:lnTo>
                  <a:lnTo>
                    <a:pt x="32283" y="1257300"/>
                  </a:lnTo>
                  <a:lnTo>
                    <a:pt x="30365" y="1244600"/>
                  </a:lnTo>
                  <a:lnTo>
                    <a:pt x="29260" y="1231900"/>
                  </a:lnTo>
                  <a:lnTo>
                    <a:pt x="28549" y="1231900"/>
                  </a:lnTo>
                  <a:lnTo>
                    <a:pt x="29248" y="1219200"/>
                  </a:lnTo>
                  <a:lnTo>
                    <a:pt x="31635" y="1206500"/>
                  </a:lnTo>
                  <a:lnTo>
                    <a:pt x="36537" y="1193800"/>
                  </a:lnTo>
                  <a:lnTo>
                    <a:pt x="39928" y="1181100"/>
                  </a:lnTo>
                  <a:lnTo>
                    <a:pt x="43827" y="1168400"/>
                  </a:lnTo>
                  <a:lnTo>
                    <a:pt x="48056" y="1155700"/>
                  </a:lnTo>
                  <a:lnTo>
                    <a:pt x="51219" y="1155700"/>
                  </a:lnTo>
                  <a:lnTo>
                    <a:pt x="60007" y="1143000"/>
                  </a:lnTo>
                  <a:lnTo>
                    <a:pt x="67602" y="1143000"/>
                  </a:lnTo>
                  <a:lnTo>
                    <a:pt x="72364" y="1130300"/>
                  </a:lnTo>
                  <a:close/>
                </a:path>
                <a:path w="1147445" h="1612900">
                  <a:moveTo>
                    <a:pt x="77850" y="1117600"/>
                  </a:moveTo>
                  <a:lnTo>
                    <a:pt x="42075" y="1117600"/>
                  </a:lnTo>
                  <a:lnTo>
                    <a:pt x="28371" y="1130300"/>
                  </a:lnTo>
                  <a:lnTo>
                    <a:pt x="74383" y="1130300"/>
                  </a:lnTo>
                  <a:lnTo>
                    <a:pt x="77850" y="1117600"/>
                  </a:lnTo>
                  <a:close/>
                </a:path>
                <a:path w="1147445" h="1612900">
                  <a:moveTo>
                    <a:pt x="90144" y="1092200"/>
                  </a:moveTo>
                  <a:lnTo>
                    <a:pt x="54495" y="1092200"/>
                  </a:lnTo>
                  <a:lnTo>
                    <a:pt x="52209" y="1104900"/>
                  </a:lnTo>
                  <a:lnTo>
                    <a:pt x="50787" y="1117600"/>
                  </a:lnTo>
                  <a:lnTo>
                    <a:pt x="79971" y="1117600"/>
                  </a:lnTo>
                  <a:lnTo>
                    <a:pt x="81305" y="1104900"/>
                  </a:lnTo>
                  <a:lnTo>
                    <a:pt x="83058" y="1104900"/>
                  </a:lnTo>
                  <a:lnTo>
                    <a:pt x="90144" y="1092200"/>
                  </a:lnTo>
                  <a:close/>
                </a:path>
                <a:path w="1147445" h="1612900">
                  <a:moveTo>
                    <a:pt x="117335" y="1092200"/>
                  </a:moveTo>
                  <a:lnTo>
                    <a:pt x="92087" y="1092200"/>
                  </a:lnTo>
                  <a:lnTo>
                    <a:pt x="95097" y="1104900"/>
                  </a:lnTo>
                  <a:lnTo>
                    <a:pt x="114033" y="1104900"/>
                  </a:lnTo>
                  <a:lnTo>
                    <a:pt x="117335" y="1092200"/>
                  </a:lnTo>
                  <a:close/>
                </a:path>
                <a:path w="1147445" h="1612900">
                  <a:moveTo>
                    <a:pt x="121780" y="1079500"/>
                  </a:moveTo>
                  <a:lnTo>
                    <a:pt x="61887" y="1079500"/>
                  </a:lnTo>
                  <a:lnTo>
                    <a:pt x="60959" y="1092200"/>
                  </a:lnTo>
                  <a:lnTo>
                    <a:pt x="119621" y="1092200"/>
                  </a:lnTo>
                  <a:lnTo>
                    <a:pt x="121780" y="1079500"/>
                  </a:lnTo>
                  <a:close/>
                </a:path>
                <a:path w="1147445" h="1612900">
                  <a:moveTo>
                    <a:pt x="128003" y="1066800"/>
                  </a:moveTo>
                  <a:lnTo>
                    <a:pt x="81851" y="1066800"/>
                  </a:lnTo>
                  <a:lnTo>
                    <a:pt x="74040" y="1079500"/>
                  </a:lnTo>
                  <a:lnTo>
                    <a:pt x="124828" y="1079500"/>
                  </a:lnTo>
                  <a:lnTo>
                    <a:pt x="128003" y="1066800"/>
                  </a:lnTo>
                  <a:close/>
                </a:path>
                <a:path w="1147445" h="1612900">
                  <a:moveTo>
                    <a:pt x="139179" y="1054100"/>
                  </a:moveTo>
                  <a:lnTo>
                    <a:pt x="103009" y="1054100"/>
                  </a:lnTo>
                  <a:lnTo>
                    <a:pt x="98209" y="1066800"/>
                  </a:lnTo>
                  <a:lnTo>
                    <a:pt x="131940" y="1066800"/>
                  </a:lnTo>
                  <a:lnTo>
                    <a:pt x="139179" y="1054100"/>
                  </a:lnTo>
                  <a:close/>
                </a:path>
                <a:path w="1147445" h="1612900">
                  <a:moveTo>
                    <a:pt x="162420" y="1041400"/>
                  </a:moveTo>
                  <a:lnTo>
                    <a:pt x="106159" y="1041400"/>
                  </a:lnTo>
                  <a:lnTo>
                    <a:pt x="104127" y="1054100"/>
                  </a:lnTo>
                  <a:lnTo>
                    <a:pt x="156324" y="1054100"/>
                  </a:lnTo>
                  <a:lnTo>
                    <a:pt x="162420" y="1041400"/>
                  </a:lnTo>
                  <a:close/>
                </a:path>
                <a:path w="1147445" h="1612900">
                  <a:moveTo>
                    <a:pt x="174993" y="1028700"/>
                  </a:moveTo>
                  <a:lnTo>
                    <a:pt x="124066" y="1028700"/>
                  </a:lnTo>
                  <a:lnTo>
                    <a:pt x="117589" y="1041400"/>
                  </a:lnTo>
                  <a:lnTo>
                    <a:pt x="168135" y="1041400"/>
                  </a:lnTo>
                  <a:lnTo>
                    <a:pt x="174993" y="1028700"/>
                  </a:lnTo>
                  <a:close/>
                </a:path>
                <a:path w="1147445" h="1612900">
                  <a:moveTo>
                    <a:pt x="193408" y="1016000"/>
                  </a:moveTo>
                  <a:lnTo>
                    <a:pt x="143878" y="1016000"/>
                  </a:lnTo>
                  <a:lnTo>
                    <a:pt x="140068" y="1028700"/>
                  </a:lnTo>
                  <a:lnTo>
                    <a:pt x="185915" y="1028700"/>
                  </a:lnTo>
                  <a:lnTo>
                    <a:pt x="193408" y="1016000"/>
                  </a:lnTo>
                  <a:close/>
                </a:path>
                <a:path w="1147445" h="1612900">
                  <a:moveTo>
                    <a:pt x="239001" y="990600"/>
                  </a:moveTo>
                  <a:lnTo>
                    <a:pt x="174231" y="990600"/>
                  </a:lnTo>
                  <a:lnTo>
                    <a:pt x="160642" y="1003300"/>
                  </a:lnTo>
                  <a:lnTo>
                    <a:pt x="155689" y="1016000"/>
                  </a:lnTo>
                  <a:lnTo>
                    <a:pt x="199885" y="1016000"/>
                  </a:lnTo>
                  <a:lnTo>
                    <a:pt x="209156" y="1003300"/>
                  </a:lnTo>
                  <a:lnTo>
                    <a:pt x="234810" y="1003300"/>
                  </a:lnTo>
                  <a:lnTo>
                    <a:pt x="239001" y="990600"/>
                  </a:lnTo>
                  <a:close/>
                </a:path>
                <a:path w="1147445" h="1612900">
                  <a:moveTo>
                    <a:pt x="260083" y="965200"/>
                  </a:moveTo>
                  <a:lnTo>
                    <a:pt x="216395" y="965200"/>
                  </a:lnTo>
                  <a:lnTo>
                    <a:pt x="212077" y="977900"/>
                  </a:lnTo>
                  <a:lnTo>
                    <a:pt x="186677" y="977900"/>
                  </a:lnTo>
                  <a:lnTo>
                    <a:pt x="184772" y="990600"/>
                  </a:lnTo>
                  <a:lnTo>
                    <a:pt x="239890" y="990600"/>
                  </a:lnTo>
                  <a:lnTo>
                    <a:pt x="248272" y="977900"/>
                  </a:lnTo>
                  <a:lnTo>
                    <a:pt x="260083" y="965200"/>
                  </a:lnTo>
                  <a:close/>
                </a:path>
                <a:path w="1147445" h="1612900">
                  <a:moveTo>
                    <a:pt x="285610" y="952500"/>
                  </a:moveTo>
                  <a:lnTo>
                    <a:pt x="232143" y="952500"/>
                  </a:lnTo>
                  <a:lnTo>
                    <a:pt x="222999" y="965200"/>
                  </a:lnTo>
                  <a:lnTo>
                    <a:pt x="276593" y="965200"/>
                  </a:lnTo>
                  <a:lnTo>
                    <a:pt x="285610" y="952500"/>
                  </a:lnTo>
                  <a:close/>
                </a:path>
                <a:path w="1147445" h="1612900">
                  <a:moveTo>
                    <a:pt x="303644" y="939800"/>
                  </a:moveTo>
                  <a:lnTo>
                    <a:pt x="252844" y="939800"/>
                  </a:lnTo>
                  <a:lnTo>
                    <a:pt x="245097" y="952500"/>
                  </a:lnTo>
                  <a:lnTo>
                    <a:pt x="298945" y="952500"/>
                  </a:lnTo>
                  <a:lnTo>
                    <a:pt x="303644" y="939800"/>
                  </a:lnTo>
                  <a:close/>
                </a:path>
                <a:path w="1147445" h="1612900">
                  <a:moveTo>
                    <a:pt x="324091" y="927100"/>
                  </a:moveTo>
                  <a:lnTo>
                    <a:pt x="271005" y="927100"/>
                  </a:lnTo>
                  <a:lnTo>
                    <a:pt x="261734" y="939800"/>
                  </a:lnTo>
                  <a:lnTo>
                    <a:pt x="316979" y="939800"/>
                  </a:lnTo>
                  <a:lnTo>
                    <a:pt x="324091" y="927100"/>
                  </a:lnTo>
                  <a:close/>
                </a:path>
                <a:path w="1147445" h="1612900">
                  <a:moveTo>
                    <a:pt x="350634" y="914400"/>
                  </a:moveTo>
                  <a:lnTo>
                    <a:pt x="289166" y="914400"/>
                  </a:lnTo>
                  <a:lnTo>
                    <a:pt x="278244" y="927100"/>
                  </a:lnTo>
                  <a:lnTo>
                    <a:pt x="341744" y="927100"/>
                  </a:lnTo>
                  <a:lnTo>
                    <a:pt x="350634" y="914400"/>
                  </a:lnTo>
                  <a:close/>
                </a:path>
                <a:path w="1147445" h="1612900">
                  <a:moveTo>
                    <a:pt x="372859" y="901700"/>
                  </a:moveTo>
                  <a:lnTo>
                    <a:pt x="309486" y="901700"/>
                  </a:lnTo>
                  <a:lnTo>
                    <a:pt x="302501" y="914400"/>
                  </a:lnTo>
                  <a:lnTo>
                    <a:pt x="361429" y="914400"/>
                  </a:lnTo>
                  <a:lnTo>
                    <a:pt x="372859" y="901700"/>
                  </a:lnTo>
                  <a:close/>
                </a:path>
                <a:path w="1147445" h="1612900">
                  <a:moveTo>
                    <a:pt x="402831" y="889000"/>
                  </a:moveTo>
                  <a:lnTo>
                    <a:pt x="335902" y="889000"/>
                  </a:lnTo>
                  <a:lnTo>
                    <a:pt x="320154" y="901700"/>
                  </a:lnTo>
                  <a:lnTo>
                    <a:pt x="387337" y="901700"/>
                  </a:lnTo>
                  <a:lnTo>
                    <a:pt x="402831" y="889000"/>
                  </a:lnTo>
                  <a:close/>
                </a:path>
                <a:path w="1147445" h="1612900">
                  <a:moveTo>
                    <a:pt x="450202" y="876300"/>
                  </a:moveTo>
                  <a:lnTo>
                    <a:pt x="361683" y="876300"/>
                  </a:lnTo>
                  <a:lnTo>
                    <a:pt x="346824" y="889000"/>
                  </a:lnTo>
                  <a:lnTo>
                    <a:pt x="439534" y="889000"/>
                  </a:lnTo>
                  <a:lnTo>
                    <a:pt x="450202" y="876300"/>
                  </a:lnTo>
                  <a:close/>
                </a:path>
                <a:path w="1147445" h="1612900">
                  <a:moveTo>
                    <a:pt x="464172" y="863600"/>
                  </a:moveTo>
                  <a:lnTo>
                    <a:pt x="378828" y="863600"/>
                  </a:lnTo>
                  <a:lnTo>
                    <a:pt x="378066" y="876300"/>
                  </a:lnTo>
                  <a:lnTo>
                    <a:pt x="457568" y="876300"/>
                  </a:lnTo>
                  <a:lnTo>
                    <a:pt x="464172" y="863600"/>
                  </a:lnTo>
                  <a:close/>
                </a:path>
                <a:path w="1147445" h="1612900">
                  <a:moveTo>
                    <a:pt x="502653" y="850900"/>
                  </a:moveTo>
                  <a:lnTo>
                    <a:pt x="433311" y="850900"/>
                  </a:lnTo>
                  <a:lnTo>
                    <a:pt x="427850" y="863600"/>
                  </a:lnTo>
                  <a:lnTo>
                    <a:pt x="469506" y="863600"/>
                  </a:lnTo>
                  <a:lnTo>
                    <a:pt x="502653" y="850900"/>
                  </a:lnTo>
                  <a:close/>
                </a:path>
                <a:path w="1147445" h="1612900">
                  <a:moveTo>
                    <a:pt x="647179" y="800100"/>
                  </a:moveTo>
                  <a:lnTo>
                    <a:pt x="591045" y="800100"/>
                  </a:lnTo>
                  <a:lnTo>
                    <a:pt x="561073" y="812800"/>
                  </a:lnTo>
                  <a:lnTo>
                    <a:pt x="527672" y="812800"/>
                  </a:lnTo>
                  <a:lnTo>
                    <a:pt x="461251" y="838200"/>
                  </a:lnTo>
                  <a:lnTo>
                    <a:pt x="448805" y="838200"/>
                  </a:lnTo>
                  <a:lnTo>
                    <a:pt x="441185" y="850900"/>
                  </a:lnTo>
                  <a:lnTo>
                    <a:pt x="535292" y="850900"/>
                  </a:lnTo>
                  <a:lnTo>
                    <a:pt x="568947" y="838200"/>
                  </a:lnTo>
                  <a:lnTo>
                    <a:pt x="601078" y="825500"/>
                  </a:lnTo>
                  <a:lnTo>
                    <a:pt x="616699" y="825500"/>
                  </a:lnTo>
                  <a:lnTo>
                    <a:pt x="632320" y="812800"/>
                  </a:lnTo>
                  <a:lnTo>
                    <a:pt x="647179" y="800100"/>
                  </a:lnTo>
                  <a:close/>
                </a:path>
                <a:path w="1147445" h="1612900">
                  <a:moveTo>
                    <a:pt x="667372" y="787400"/>
                  </a:moveTo>
                  <a:lnTo>
                    <a:pt x="617334" y="787400"/>
                  </a:lnTo>
                  <a:lnTo>
                    <a:pt x="604761" y="800100"/>
                  </a:lnTo>
                  <a:lnTo>
                    <a:pt x="662546" y="800100"/>
                  </a:lnTo>
                  <a:lnTo>
                    <a:pt x="667372" y="787400"/>
                  </a:lnTo>
                  <a:close/>
                </a:path>
                <a:path w="1147445" h="1612900">
                  <a:moveTo>
                    <a:pt x="711314" y="774700"/>
                  </a:moveTo>
                  <a:lnTo>
                    <a:pt x="642480" y="774700"/>
                  </a:lnTo>
                  <a:lnTo>
                    <a:pt x="629526" y="787400"/>
                  </a:lnTo>
                  <a:lnTo>
                    <a:pt x="700773" y="787400"/>
                  </a:lnTo>
                  <a:lnTo>
                    <a:pt x="711314" y="774700"/>
                  </a:lnTo>
                  <a:close/>
                </a:path>
                <a:path w="1147445" h="1612900">
                  <a:moveTo>
                    <a:pt x="752970" y="762000"/>
                  </a:moveTo>
                  <a:lnTo>
                    <a:pt x="650862" y="762000"/>
                  </a:lnTo>
                  <a:lnTo>
                    <a:pt x="647433" y="774700"/>
                  </a:lnTo>
                  <a:lnTo>
                    <a:pt x="747382" y="774700"/>
                  </a:lnTo>
                  <a:lnTo>
                    <a:pt x="752970" y="762000"/>
                  </a:lnTo>
                  <a:close/>
                </a:path>
                <a:path w="1147445" h="1612900">
                  <a:moveTo>
                    <a:pt x="769353" y="749300"/>
                  </a:moveTo>
                  <a:lnTo>
                    <a:pt x="704075" y="749300"/>
                  </a:lnTo>
                  <a:lnTo>
                    <a:pt x="693280" y="762000"/>
                  </a:lnTo>
                  <a:lnTo>
                    <a:pt x="761606" y="762000"/>
                  </a:lnTo>
                  <a:lnTo>
                    <a:pt x="769353" y="749300"/>
                  </a:lnTo>
                  <a:close/>
                </a:path>
                <a:path w="1147445" h="1612900">
                  <a:moveTo>
                    <a:pt x="801230" y="736600"/>
                  </a:moveTo>
                  <a:lnTo>
                    <a:pt x="742937" y="736600"/>
                  </a:lnTo>
                  <a:lnTo>
                    <a:pt x="739254" y="749300"/>
                  </a:lnTo>
                  <a:lnTo>
                    <a:pt x="790816" y="749300"/>
                  </a:lnTo>
                  <a:lnTo>
                    <a:pt x="801230" y="736600"/>
                  </a:lnTo>
                  <a:close/>
                </a:path>
                <a:path w="1147445" h="1612900">
                  <a:moveTo>
                    <a:pt x="947407" y="660400"/>
                  </a:moveTo>
                  <a:lnTo>
                    <a:pt x="889876" y="660400"/>
                  </a:lnTo>
                  <a:lnTo>
                    <a:pt x="877176" y="673100"/>
                  </a:lnTo>
                  <a:lnTo>
                    <a:pt x="862698" y="685800"/>
                  </a:lnTo>
                  <a:lnTo>
                    <a:pt x="829805" y="698500"/>
                  </a:lnTo>
                  <a:lnTo>
                    <a:pt x="822312" y="711200"/>
                  </a:lnTo>
                  <a:lnTo>
                    <a:pt x="783831" y="711200"/>
                  </a:lnTo>
                  <a:lnTo>
                    <a:pt x="776338" y="723900"/>
                  </a:lnTo>
                  <a:lnTo>
                    <a:pt x="756018" y="723900"/>
                  </a:lnTo>
                  <a:lnTo>
                    <a:pt x="750811" y="736600"/>
                  </a:lnTo>
                  <a:lnTo>
                    <a:pt x="835012" y="736600"/>
                  </a:lnTo>
                  <a:lnTo>
                    <a:pt x="844283" y="723900"/>
                  </a:lnTo>
                  <a:lnTo>
                    <a:pt x="877303" y="711200"/>
                  </a:lnTo>
                  <a:lnTo>
                    <a:pt x="891781" y="698500"/>
                  </a:lnTo>
                  <a:lnTo>
                    <a:pt x="904608" y="685800"/>
                  </a:lnTo>
                  <a:lnTo>
                    <a:pt x="915149" y="685800"/>
                  </a:lnTo>
                  <a:lnTo>
                    <a:pt x="924674" y="673100"/>
                  </a:lnTo>
                  <a:lnTo>
                    <a:pt x="943597" y="673100"/>
                  </a:lnTo>
                  <a:lnTo>
                    <a:pt x="947407" y="660400"/>
                  </a:lnTo>
                  <a:close/>
                </a:path>
                <a:path w="1147445" h="1612900">
                  <a:moveTo>
                    <a:pt x="960488" y="647700"/>
                  </a:moveTo>
                  <a:lnTo>
                    <a:pt x="918324" y="647700"/>
                  </a:lnTo>
                  <a:lnTo>
                    <a:pt x="910196" y="660400"/>
                  </a:lnTo>
                  <a:lnTo>
                    <a:pt x="960107" y="660400"/>
                  </a:lnTo>
                  <a:lnTo>
                    <a:pt x="960488" y="647700"/>
                  </a:lnTo>
                  <a:close/>
                </a:path>
                <a:path w="1147445" h="1612900">
                  <a:moveTo>
                    <a:pt x="1001636" y="622300"/>
                  </a:moveTo>
                  <a:lnTo>
                    <a:pt x="942962" y="622300"/>
                  </a:lnTo>
                  <a:lnTo>
                    <a:pt x="931913" y="635000"/>
                  </a:lnTo>
                  <a:lnTo>
                    <a:pt x="925055" y="647700"/>
                  </a:lnTo>
                  <a:lnTo>
                    <a:pt x="967727" y="647700"/>
                  </a:lnTo>
                  <a:lnTo>
                    <a:pt x="975474" y="635000"/>
                  </a:lnTo>
                  <a:lnTo>
                    <a:pt x="991730" y="635000"/>
                  </a:lnTo>
                  <a:lnTo>
                    <a:pt x="1001636" y="622300"/>
                  </a:lnTo>
                  <a:close/>
                </a:path>
                <a:path w="1147445" h="1612900">
                  <a:moveTo>
                    <a:pt x="1018019" y="609600"/>
                  </a:moveTo>
                  <a:lnTo>
                    <a:pt x="960742" y="609600"/>
                  </a:lnTo>
                  <a:lnTo>
                    <a:pt x="950582" y="622300"/>
                  </a:lnTo>
                  <a:lnTo>
                    <a:pt x="1011923" y="622300"/>
                  </a:lnTo>
                  <a:lnTo>
                    <a:pt x="1018019" y="609600"/>
                  </a:lnTo>
                  <a:close/>
                </a:path>
                <a:path w="1147445" h="1612900">
                  <a:moveTo>
                    <a:pt x="1045578" y="571500"/>
                  </a:moveTo>
                  <a:lnTo>
                    <a:pt x="1004430" y="571500"/>
                  </a:lnTo>
                  <a:lnTo>
                    <a:pt x="999731" y="584200"/>
                  </a:lnTo>
                  <a:lnTo>
                    <a:pt x="995667" y="596900"/>
                  </a:lnTo>
                  <a:lnTo>
                    <a:pt x="984872" y="596900"/>
                  </a:lnTo>
                  <a:lnTo>
                    <a:pt x="978014" y="609600"/>
                  </a:lnTo>
                  <a:lnTo>
                    <a:pt x="1018908" y="609600"/>
                  </a:lnTo>
                  <a:lnTo>
                    <a:pt x="1028306" y="596900"/>
                  </a:lnTo>
                  <a:lnTo>
                    <a:pt x="1032878" y="584200"/>
                  </a:lnTo>
                  <a:lnTo>
                    <a:pt x="1040117" y="584200"/>
                  </a:lnTo>
                  <a:lnTo>
                    <a:pt x="1045578" y="571500"/>
                  </a:lnTo>
                  <a:close/>
                </a:path>
                <a:path w="1147445" h="1612900">
                  <a:moveTo>
                    <a:pt x="1069327" y="558800"/>
                  </a:moveTo>
                  <a:lnTo>
                    <a:pt x="1022210" y="558800"/>
                  </a:lnTo>
                  <a:lnTo>
                    <a:pt x="1013574" y="571500"/>
                  </a:lnTo>
                  <a:lnTo>
                    <a:pt x="1067549" y="571500"/>
                  </a:lnTo>
                  <a:lnTo>
                    <a:pt x="1069327" y="558800"/>
                  </a:lnTo>
                  <a:close/>
                </a:path>
                <a:path w="1147445" h="1612900">
                  <a:moveTo>
                    <a:pt x="1074026" y="546100"/>
                  </a:moveTo>
                  <a:lnTo>
                    <a:pt x="1036307" y="546100"/>
                  </a:lnTo>
                  <a:lnTo>
                    <a:pt x="1030084" y="558800"/>
                  </a:lnTo>
                  <a:lnTo>
                    <a:pt x="1072756" y="558800"/>
                  </a:lnTo>
                  <a:lnTo>
                    <a:pt x="1074026" y="546100"/>
                  </a:lnTo>
                  <a:close/>
                </a:path>
                <a:path w="1147445" h="1612900">
                  <a:moveTo>
                    <a:pt x="1146416" y="279400"/>
                  </a:moveTo>
                  <a:lnTo>
                    <a:pt x="1117841" y="279400"/>
                  </a:lnTo>
                  <a:lnTo>
                    <a:pt x="1118857" y="304800"/>
                  </a:lnTo>
                  <a:lnTo>
                    <a:pt x="1117714" y="342900"/>
                  </a:lnTo>
                  <a:lnTo>
                    <a:pt x="1114158" y="368300"/>
                  </a:lnTo>
                  <a:lnTo>
                    <a:pt x="1107935" y="406400"/>
                  </a:lnTo>
                  <a:lnTo>
                    <a:pt x="1099172" y="431800"/>
                  </a:lnTo>
                  <a:lnTo>
                    <a:pt x="1087361" y="469900"/>
                  </a:lnTo>
                  <a:lnTo>
                    <a:pt x="1072629" y="495300"/>
                  </a:lnTo>
                  <a:lnTo>
                    <a:pt x="1054341" y="520700"/>
                  </a:lnTo>
                  <a:lnTo>
                    <a:pt x="1052690" y="520700"/>
                  </a:lnTo>
                  <a:lnTo>
                    <a:pt x="1049388" y="533400"/>
                  </a:lnTo>
                  <a:lnTo>
                    <a:pt x="1046975" y="546100"/>
                  </a:lnTo>
                  <a:lnTo>
                    <a:pt x="1076566" y="546100"/>
                  </a:lnTo>
                  <a:lnTo>
                    <a:pt x="1079106" y="533400"/>
                  </a:lnTo>
                  <a:lnTo>
                    <a:pt x="1097902" y="508000"/>
                  </a:lnTo>
                  <a:lnTo>
                    <a:pt x="1114031" y="469900"/>
                  </a:lnTo>
                  <a:lnTo>
                    <a:pt x="1126604" y="444500"/>
                  </a:lnTo>
                  <a:lnTo>
                    <a:pt x="1142479" y="381000"/>
                  </a:lnTo>
                  <a:lnTo>
                    <a:pt x="1146162" y="342900"/>
                  </a:lnTo>
                  <a:lnTo>
                    <a:pt x="1147305" y="304800"/>
                  </a:lnTo>
                  <a:lnTo>
                    <a:pt x="1146416" y="279400"/>
                  </a:lnTo>
                  <a:close/>
                </a:path>
                <a:path w="1147445" h="1612900">
                  <a:moveTo>
                    <a:pt x="1146035" y="266700"/>
                  </a:moveTo>
                  <a:lnTo>
                    <a:pt x="1112888" y="266700"/>
                  </a:lnTo>
                  <a:lnTo>
                    <a:pt x="1117460" y="279400"/>
                  </a:lnTo>
                  <a:lnTo>
                    <a:pt x="1146289" y="279400"/>
                  </a:lnTo>
                  <a:lnTo>
                    <a:pt x="1146035" y="266700"/>
                  </a:lnTo>
                  <a:close/>
                </a:path>
                <a:path w="1147445" h="1612900">
                  <a:moveTo>
                    <a:pt x="1140701" y="254000"/>
                  </a:moveTo>
                  <a:lnTo>
                    <a:pt x="1098918" y="254000"/>
                  </a:lnTo>
                  <a:lnTo>
                    <a:pt x="1104887" y="266700"/>
                  </a:lnTo>
                  <a:lnTo>
                    <a:pt x="1141971" y="266700"/>
                  </a:lnTo>
                  <a:lnTo>
                    <a:pt x="1140701" y="254000"/>
                  </a:lnTo>
                  <a:close/>
                </a:path>
                <a:path w="1147445" h="1612900">
                  <a:moveTo>
                    <a:pt x="1078725" y="165100"/>
                  </a:moveTo>
                  <a:lnTo>
                    <a:pt x="1013193" y="165100"/>
                  </a:lnTo>
                  <a:lnTo>
                    <a:pt x="1014082" y="177800"/>
                  </a:lnTo>
                  <a:lnTo>
                    <a:pt x="1047737" y="177800"/>
                  </a:lnTo>
                  <a:lnTo>
                    <a:pt x="1057770" y="190500"/>
                  </a:lnTo>
                  <a:lnTo>
                    <a:pt x="1067295" y="203200"/>
                  </a:lnTo>
                  <a:lnTo>
                    <a:pt x="1076693" y="215900"/>
                  </a:lnTo>
                  <a:lnTo>
                    <a:pt x="1086726" y="228600"/>
                  </a:lnTo>
                  <a:lnTo>
                    <a:pt x="1091044" y="241300"/>
                  </a:lnTo>
                  <a:lnTo>
                    <a:pt x="1097267" y="254000"/>
                  </a:lnTo>
                  <a:lnTo>
                    <a:pt x="1133081" y="254000"/>
                  </a:lnTo>
                  <a:lnTo>
                    <a:pt x="1126731" y="241300"/>
                  </a:lnTo>
                  <a:lnTo>
                    <a:pt x="1122921" y="241300"/>
                  </a:lnTo>
                  <a:lnTo>
                    <a:pt x="1117968" y="228600"/>
                  </a:lnTo>
                  <a:lnTo>
                    <a:pt x="1112634" y="215900"/>
                  </a:lnTo>
                  <a:lnTo>
                    <a:pt x="1111999" y="215900"/>
                  </a:lnTo>
                  <a:lnTo>
                    <a:pt x="1110983" y="203200"/>
                  </a:lnTo>
                  <a:lnTo>
                    <a:pt x="1099553" y="190500"/>
                  </a:lnTo>
                  <a:lnTo>
                    <a:pt x="1089520" y="177800"/>
                  </a:lnTo>
                  <a:lnTo>
                    <a:pt x="1078725" y="165100"/>
                  </a:lnTo>
                  <a:close/>
                </a:path>
                <a:path w="1147445" h="1612900">
                  <a:moveTo>
                    <a:pt x="1040371" y="139700"/>
                  </a:moveTo>
                  <a:lnTo>
                    <a:pt x="992492" y="139700"/>
                  </a:lnTo>
                  <a:lnTo>
                    <a:pt x="999223" y="152400"/>
                  </a:lnTo>
                  <a:lnTo>
                    <a:pt x="1010526" y="165100"/>
                  </a:lnTo>
                  <a:lnTo>
                    <a:pt x="1077582" y="165100"/>
                  </a:lnTo>
                  <a:lnTo>
                    <a:pt x="1063739" y="152400"/>
                  </a:lnTo>
                  <a:lnTo>
                    <a:pt x="1050658" y="152400"/>
                  </a:lnTo>
                  <a:lnTo>
                    <a:pt x="1040371" y="139700"/>
                  </a:lnTo>
                  <a:close/>
                </a:path>
                <a:path w="1147445" h="1612900">
                  <a:moveTo>
                    <a:pt x="402069" y="0"/>
                  </a:moveTo>
                  <a:lnTo>
                    <a:pt x="398386" y="25400"/>
                  </a:lnTo>
                  <a:lnTo>
                    <a:pt x="736841" y="76200"/>
                  </a:lnTo>
                  <a:lnTo>
                    <a:pt x="776084" y="88900"/>
                  </a:lnTo>
                  <a:lnTo>
                    <a:pt x="818121" y="88900"/>
                  </a:lnTo>
                  <a:lnTo>
                    <a:pt x="899401" y="114300"/>
                  </a:lnTo>
                  <a:lnTo>
                    <a:pt x="963917" y="127000"/>
                  </a:lnTo>
                  <a:lnTo>
                    <a:pt x="973823" y="139700"/>
                  </a:lnTo>
                  <a:lnTo>
                    <a:pt x="1022337" y="139700"/>
                  </a:lnTo>
                  <a:lnTo>
                    <a:pt x="1012558" y="114300"/>
                  </a:lnTo>
                  <a:lnTo>
                    <a:pt x="982205" y="114300"/>
                  </a:lnTo>
                  <a:lnTo>
                    <a:pt x="972299" y="101600"/>
                  </a:lnTo>
                  <a:lnTo>
                    <a:pt x="906513" y="88900"/>
                  </a:lnTo>
                  <a:lnTo>
                    <a:pt x="865111" y="76200"/>
                  </a:lnTo>
                  <a:lnTo>
                    <a:pt x="783323" y="63500"/>
                  </a:lnTo>
                  <a:lnTo>
                    <a:pt x="741032" y="50800"/>
                  </a:lnTo>
                  <a:lnTo>
                    <a:pt x="402069" y="0"/>
                  </a:lnTo>
                  <a:close/>
                </a:path>
              </a:pathLst>
            </a:custGeom>
            <a:solidFill>
              <a:srgbClr val="808080"/>
            </a:solidFill>
          </p:spPr>
          <p:txBody>
            <a:bodyPr wrap="square" lIns="0" tIns="0" rIns="0" bIns="0" rtlCol="0"/>
            <a:lstStyle/>
            <a:p>
              <a:endParaRPr/>
            </a:p>
          </p:txBody>
        </p:sp>
        <p:sp>
          <p:nvSpPr>
            <p:cNvPr id="4" name="object 4"/>
            <p:cNvSpPr/>
            <p:nvPr/>
          </p:nvSpPr>
          <p:spPr>
            <a:xfrm>
              <a:off x="1155682" y="1702308"/>
              <a:ext cx="1118235" cy="1593215"/>
            </a:xfrm>
            <a:custGeom>
              <a:avLst/>
              <a:gdLst/>
              <a:ahLst/>
              <a:cxnLst/>
              <a:rect l="l" t="t" r="r" b="b"/>
              <a:pathLst>
                <a:path w="1118235" h="1593214">
                  <a:moveTo>
                    <a:pt x="385335" y="0"/>
                  </a:moveTo>
                  <a:lnTo>
                    <a:pt x="433808" y="5954"/>
                  </a:lnTo>
                  <a:lnTo>
                    <a:pt x="482159" y="12581"/>
                  </a:lnTo>
                  <a:lnTo>
                    <a:pt x="530436" y="19684"/>
                  </a:lnTo>
                  <a:lnTo>
                    <a:pt x="578689" y="27064"/>
                  </a:lnTo>
                  <a:lnTo>
                    <a:pt x="626966" y="34525"/>
                  </a:lnTo>
                  <a:lnTo>
                    <a:pt x="675317" y="41867"/>
                  </a:lnTo>
                  <a:lnTo>
                    <a:pt x="723790" y="48894"/>
                  </a:lnTo>
                  <a:lnTo>
                    <a:pt x="764626" y="59590"/>
                  </a:lnTo>
                  <a:lnTo>
                    <a:pt x="805880" y="68262"/>
                  </a:lnTo>
                  <a:lnTo>
                    <a:pt x="847109" y="76934"/>
                  </a:lnTo>
                  <a:lnTo>
                    <a:pt x="887874" y="87629"/>
                  </a:lnTo>
                  <a:lnTo>
                    <a:pt x="904162" y="92586"/>
                  </a:lnTo>
                  <a:lnTo>
                    <a:pt x="920449" y="97662"/>
                  </a:lnTo>
                  <a:lnTo>
                    <a:pt x="936737" y="102739"/>
                  </a:lnTo>
                  <a:lnTo>
                    <a:pt x="953025" y="107695"/>
                  </a:lnTo>
                  <a:lnTo>
                    <a:pt x="962953" y="110718"/>
                  </a:lnTo>
                  <a:lnTo>
                    <a:pt x="973774" y="113776"/>
                  </a:lnTo>
                  <a:lnTo>
                    <a:pt x="982475" y="116143"/>
                  </a:lnTo>
                  <a:lnTo>
                    <a:pt x="986045" y="117093"/>
                  </a:lnTo>
                  <a:lnTo>
                    <a:pt x="1005859" y="144819"/>
                  </a:lnTo>
                  <a:lnTo>
                    <a:pt x="1010532" y="152084"/>
                  </a:lnTo>
                  <a:lnTo>
                    <a:pt x="1008206" y="147891"/>
                  </a:lnTo>
                  <a:lnTo>
                    <a:pt x="1007023" y="141242"/>
                  </a:lnTo>
                  <a:lnTo>
                    <a:pt x="1052996" y="167568"/>
                  </a:lnTo>
                  <a:lnTo>
                    <a:pt x="1073105" y="193238"/>
                  </a:lnTo>
                  <a:lnTo>
                    <a:pt x="1084089" y="205358"/>
                  </a:lnTo>
                  <a:lnTo>
                    <a:pt x="1086891" y="212506"/>
                  </a:lnTo>
                  <a:lnTo>
                    <a:pt x="1089455" y="219773"/>
                  </a:lnTo>
                  <a:lnTo>
                    <a:pt x="1092161" y="227040"/>
                  </a:lnTo>
                  <a:lnTo>
                    <a:pt x="1095392" y="234187"/>
                  </a:lnTo>
                  <a:lnTo>
                    <a:pt x="1101018" y="241665"/>
                  </a:lnTo>
                  <a:lnTo>
                    <a:pt x="1108013" y="248570"/>
                  </a:lnTo>
                  <a:lnTo>
                    <a:pt x="1114126" y="255619"/>
                  </a:lnTo>
                  <a:lnTo>
                    <a:pt x="1117109" y="263525"/>
                  </a:lnTo>
                  <a:lnTo>
                    <a:pt x="1117714" y="316345"/>
                  </a:lnTo>
                  <a:lnTo>
                    <a:pt x="1112261" y="369495"/>
                  </a:lnTo>
                  <a:lnTo>
                    <a:pt x="1099900" y="421597"/>
                  </a:lnTo>
                  <a:lnTo>
                    <a:pt x="1079785" y="471272"/>
                  </a:lnTo>
                  <a:lnTo>
                    <a:pt x="1051069" y="517143"/>
                  </a:lnTo>
                  <a:lnTo>
                    <a:pt x="1042731" y="542819"/>
                  </a:lnTo>
                  <a:lnTo>
                    <a:pt x="1040274" y="546623"/>
                  </a:lnTo>
                  <a:lnTo>
                    <a:pt x="1032388" y="547879"/>
                  </a:lnTo>
                  <a:lnTo>
                    <a:pt x="1007762" y="565912"/>
                  </a:lnTo>
                  <a:lnTo>
                    <a:pt x="1001654" y="572944"/>
                  </a:lnTo>
                  <a:lnTo>
                    <a:pt x="996903" y="580643"/>
                  </a:lnTo>
                  <a:lnTo>
                    <a:pt x="992153" y="588343"/>
                  </a:lnTo>
                  <a:lnTo>
                    <a:pt x="986045" y="595376"/>
                  </a:lnTo>
                  <a:lnTo>
                    <a:pt x="978278" y="601037"/>
                  </a:lnTo>
                  <a:lnTo>
                    <a:pt x="969821" y="605615"/>
                  </a:lnTo>
                  <a:lnTo>
                    <a:pt x="961220" y="609931"/>
                  </a:lnTo>
                  <a:lnTo>
                    <a:pt x="953025" y="614806"/>
                  </a:lnTo>
                  <a:lnTo>
                    <a:pt x="918882" y="641955"/>
                  </a:lnTo>
                  <a:lnTo>
                    <a:pt x="854854" y="683005"/>
                  </a:lnTo>
                  <a:lnTo>
                    <a:pt x="846589" y="687863"/>
                  </a:lnTo>
                  <a:lnTo>
                    <a:pt x="803637" y="710394"/>
                  </a:lnTo>
                  <a:lnTo>
                    <a:pt x="764275" y="720975"/>
                  </a:lnTo>
                  <a:lnTo>
                    <a:pt x="756810" y="722502"/>
                  </a:lnTo>
                  <a:lnTo>
                    <a:pt x="737224" y="739469"/>
                  </a:lnTo>
                  <a:lnTo>
                    <a:pt x="726235" y="746220"/>
                  </a:lnTo>
                  <a:lnTo>
                    <a:pt x="708625" y="750827"/>
                  </a:lnTo>
                  <a:lnTo>
                    <a:pt x="669180" y="761364"/>
                  </a:lnTo>
                  <a:lnTo>
                    <a:pt x="609750" y="789277"/>
                  </a:lnTo>
                  <a:lnTo>
                    <a:pt x="581090" y="801274"/>
                  </a:lnTo>
                  <a:lnTo>
                    <a:pt x="550024" y="810176"/>
                  </a:lnTo>
                  <a:lnTo>
                    <a:pt x="516399" y="819530"/>
                  </a:lnTo>
                  <a:lnTo>
                    <a:pt x="499974" y="824487"/>
                  </a:lnTo>
                  <a:lnTo>
                    <a:pt x="483395" y="829563"/>
                  </a:lnTo>
                  <a:lnTo>
                    <a:pt x="466839" y="834640"/>
                  </a:lnTo>
                  <a:lnTo>
                    <a:pt x="450486" y="839596"/>
                  </a:lnTo>
                  <a:lnTo>
                    <a:pt x="442052" y="843418"/>
                  </a:lnTo>
                  <a:lnTo>
                    <a:pt x="434357" y="848740"/>
                  </a:lnTo>
                  <a:lnTo>
                    <a:pt x="426662" y="854348"/>
                  </a:lnTo>
                  <a:lnTo>
                    <a:pt x="418228" y="859027"/>
                  </a:lnTo>
                  <a:lnTo>
                    <a:pt x="401857" y="864080"/>
                  </a:lnTo>
                  <a:lnTo>
                    <a:pt x="384700" y="867632"/>
                  </a:lnTo>
                  <a:lnTo>
                    <a:pt x="367829" y="871708"/>
                  </a:lnTo>
                  <a:lnTo>
                    <a:pt x="352315" y="878331"/>
                  </a:lnTo>
                  <a:lnTo>
                    <a:pt x="312314" y="902013"/>
                  </a:lnTo>
                  <a:lnTo>
                    <a:pt x="294816" y="912336"/>
                  </a:lnTo>
                  <a:lnTo>
                    <a:pt x="281556" y="920230"/>
                  </a:lnTo>
                  <a:lnTo>
                    <a:pt x="254271" y="936625"/>
                  </a:lnTo>
                  <a:lnTo>
                    <a:pt x="219098" y="959807"/>
                  </a:lnTo>
                  <a:lnTo>
                    <a:pt x="207074" y="971253"/>
                  </a:lnTo>
                  <a:lnTo>
                    <a:pt x="207567" y="975248"/>
                  </a:lnTo>
                  <a:lnTo>
                    <a:pt x="209943" y="976079"/>
                  </a:lnTo>
                  <a:lnTo>
                    <a:pt x="203571" y="978032"/>
                  </a:lnTo>
                  <a:lnTo>
                    <a:pt x="177817" y="985392"/>
                  </a:lnTo>
                  <a:lnTo>
                    <a:pt x="150388" y="1010334"/>
                  </a:lnTo>
                  <a:lnTo>
                    <a:pt x="138122" y="1021286"/>
                  </a:lnTo>
                  <a:lnTo>
                    <a:pt x="126605" y="1029023"/>
                  </a:lnTo>
                  <a:lnTo>
                    <a:pt x="101426" y="1044320"/>
                  </a:lnTo>
                  <a:lnTo>
                    <a:pt x="90808" y="1074123"/>
                  </a:lnTo>
                  <a:lnTo>
                    <a:pt x="89803" y="1077395"/>
                  </a:lnTo>
                  <a:lnTo>
                    <a:pt x="89683" y="1069640"/>
                  </a:lnTo>
                  <a:lnTo>
                    <a:pt x="81722" y="1066360"/>
                  </a:lnTo>
                  <a:lnTo>
                    <a:pt x="57192" y="1083055"/>
                  </a:lnTo>
                  <a:lnTo>
                    <a:pt x="52959" y="1089499"/>
                  </a:lnTo>
                  <a:lnTo>
                    <a:pt x="51061" y="1097264"/>
                  </a:lnTo>
                  <a:lnTo>
                    <a:pt x="49616" y="1105290"/>
                  </a:lnTo>
                  <a:lnTo>
                    <a:pt x="46740" y="1112519"/>
                  </a:lnTo>
                  <a:lnTo>
                    <a:pt x="41866" y="1117967"/>
                  </a:lnTo>
                  <a:lnTo>
                    <a:pt x="36087" y="1122759"/>
                  </a:lnTo>
                  <a:lnTo>
                    <a:pt x="30004" y="1127289"/>
                  </a:lnTo>
                  <a:lnTo>
                    <a:pt x="24223" y="1131951"/>
                  </a:lnTo>
                  <a:lnTo>
                    <a:pt x="8229" y="1173658"/>
                  </a:lnTo>
                  <a:lnTo>
                    <a:pt x="0" y="1203388"/>
                  </a:lnTo>
                  <a:lnTo>
                    <a:pt x="1269" y="1236356"/>
                  </a:lnTo>
                  <a:lnTo>
                    <a:pt x="13771" y="1287779"/>
                  </a:lnTo>
                  <a:lnTo>
                    <a:pt x="17277" y="1293826"/>
                  </a:lnTo>
                  <a:lnTo>
                    <a:pt x="23120" y="1298622"/>
                  </a:lnTo>
                  <a:lnTo>
                    <a:pt x="29718" y="1303014"/>
                  </a:lnTo>
                  <a:lnTo>
                    <a:pt x="35488" y="1307845"/>
                  </a:lnTo>
                  <a:lnTo>
                    <a:pt x="53402" y="1328905"/>
                  </a:lnTo>
                  <a:lnTo>
                    <a:pt x="58192" y="1336287"/>
                  </a:lnTo>
                  <a:lnTo>
                    <a:pt x="56034" y="1335937"/>
                  </a:lnTo>
                  <a:lnTo>
                    <a:pt x="53103" y="1333804"/>
                  </a:lnTo>
                  <a:lnTo>
                    <a:pt x="55575" y="1335834"/>
                  </a:lnTo>
                  <a:lnTo>
                    <a:pt x="69624" y="1347974"/>
                  </a:lnTo>
                  <a:lnTo>
                    <a:pt x="101426" y="1376171"/>
                  </a:lnTo>
                  <a:lnTo>
                    <a:pt x="119783" y="1395472"/>
                  </a:lnTo>
                  <a:lnTo>
                    <a:pt x="135074" y="1413986"/>
                  </a:lnTo>
                  <a:lnTo>
                    <a:pt x="152638" y="1430643"/>
                  </a:lnTo>
                  <a:lnTo>
                    <a:pt x="221835" y="1460161"/>
                  </a:lnTo>
                  <a:lnTo>
                    <a:pt x="266806" y="1473629"/>
                  </a:lnTo>
                  <a:lnTo>
                    <a:pt x="312408" y="1485512"/>
                  </a:lnTo>
                  <a:lnTo>
                    <a:pt x="358318" y="1496551"/>
                  </a:lnTo>
                  <a:lnTo>
                    <a:pt x="404216" y="1507485"/>
                  </a:lnTo>
                  <a:lnTo>
                    <a:pt x="449778" y="1519055"/>
                  </a:lnTo>
                  <a:lnTo>
                    <a:pt x="494682" y="1532001"/>
                  </a:lnTo>
                  <a:lnTo>
                    <a:pt x="540874" y="1545246"/>
                  </a:lnTo>
                  <a:lnTo>
                    <a:pt x="587519" y="1556908"/>
                  </a:lnTo>
                  <a:lnTo>
                    <a:pt x="634164" y="1568309"/>
                  </a:lnTo>
                  <a:lnTo>
                    <a:pt x="680356" y="1580768"/>
                  </a:lnTo>
                  <a:lnTo>
                    <a:pt x="705292" y="1589287"/>
                  </a:lnTo>
                  <a:lnTo>
                    <a:pt x="716964" y="1593199"/>
                  </a:lnTo>
                  <a:lnTo>
                    <a:pt x="723826" y="1590895"/>
                  </a:lnTo>
                  <a:lnTo>
                    <a:pt x="734331" y="1580768"/>
                  </a:lnTo>
                </a:path>
              </a:pathLst>
            </a:custGeom>
            <a:ln w="28575">
              <a:solidFill>
                <a:srgbClr val="000000"/>
              </a:solidFill>
            </a:ln>
          </p:spPr>
          <p:txBody>
            <a:bodyPr wrap="square" lIns="0" tIns="0" rIns="0" bIns="0" rtlCol="0"/>
            <a:lstStyle/>
            <a:p>
              <a:endParaRPr/>
            </a:p>
          </p:txBody>
        </p:sp>
        <p:sp>
          <p:nvSpPr>
            <p:cNvPr id="5" name="object 5"/>
            <p:cNvSpPr/>
            <p:nvPr/>
          </p:nvSpPr>
          <p:spPr>
            <a:xfrm>
              <a:off x="1309369" y="3295014"/>
              <a:ext cx="1147445" cy="1612900"/>
            </a:xfrm>
            <a:custGeom>
              <a:avLst/>
              <a:gdLst/>
              <a:ahLst/>
              <a:cxnLst/>
              <a:rect l="l" t="t" r="r" b="b"/>
              <a:pathLst>
                <a:path w="1147445" h="1612900">
                  <a:moveTo>
                    <a:pt x="96901" y="1346200"/>
                  </a:moveTo>
                  <a:lnTo>
                    <a:pt x="53848" y="1346200"/>
                  </a:lnTo>
                  <a:lnTo>
                    <a:pt x="55245" y="1358900"/>
                  </a:lnTo>
                  <a:lnTo>
                    <a:pt x="63627" y="1358900"/>
                  </a:lnTo>
                  <a:lnTo>
                    <a:pt x="69468" y="1371600"/>
                  </a:lnTo>
                  <a:lnTo>
                    <a:pt x="90424" y="1384300"/>
                  </a:lnTo>
                  <a:lnTo>
                    <a:pt x="106934" y="1397000"/>
                  </a:lnTo>
                  <a:lnTo>
                    <a:pt x="116332" y="1409700"/>
                  </a:lnTo>
                  <a:lnTo>
                    <a:pt x="124206" y="1422400"/>
                  </a:lnTo>
                  <a:lnTo>
                    <a:pt x="139065" y="1435100"/>
                  </a:lnTo>
                  <a:lnTo>
                    <a:pt x="147955" y="1447800"/>
                  </a:lnTo>
                  <a:lnTo>
                    <a:pt x="158369" y="1447800"/>
                  </a:lnTo>
                  <a:lnTo>
                    <a:pt x="171196" y="1460500"/>
                  </a:lnTo>
                  <a:lnTo>
                    <a:pt x="186817" y="1473200"/>
                  </a:lnTo>
                  <a:lnTo>
                    <a:pt x="306578" y="1511300"/>
                  </a:lnTo>
                  <a:lnTo>
                    <a:pt x="346837" y="1511300"/>
                  </a:lnTo>
                  <a:lnTo>
                    <a:pt x="505841" y="1562100"/>
                  </a:lnTo>
                  <a:lnTo>
                    <a:pt x="645794" y="1600200"/>
                  </a:lnTo>
                  <a:lnTo>
                    <a:pt x="691769" y="1600200"/>
                  </a:lnTo>
                  <a:lnTo>
                    <a:pt x="699262" y="1612900"/>
                  </a:lnTo>
                  <a:lnTo>
                    <a:pt x="752982" y="1612900"/>
                  </a:lnTo>
                  <a:lnTo>
                    <a:pt x="759460" y="1600200"/>
                  </a:lnTo>
                  <a:lnTo>
                    <a:pt x="739013" y="1587500"/>
                  </a:lnTo>
                  <a:lnTo>
                    <a:pt x="707771" y="1587500"/>
                  </a:lnTo>
                  <a:lnTo>
                    <a:pt x="699262" y="1574800"/>
                  </a:lnTo>
                  <a:lnTo>
                    <a:pt x="606044" y="1549400"/>
                  </a:lnTo>
                  <a:lnTo>
                    <a:pt x="559816" y="1549400"/>
                  </a:lnTo>
                  <a:lnTo>
                    <a:pt x="513715" y="1524000"/>
                  </a:lnTo>
                  <a:lnTo>
                    <a:pt x="474091" y="1524000"/>
                  </a:lnTo>
                  <a:lnTo>
                    <a:pt x="314071" y="1473200"/>
                  </a:lnTo>
                  <a:lnTo>
                    <a:pt x="274701" y="1473200"/>
                  </a:lnTo>
                  <a:lnTo>
                    <a:pt x="236093" y="1460500"/>
                  </a:lnTo>
                  <a:lnTo>
                    <a:pt x="198755" y="1447800"/>
                  </a:lnTo>
                  <a:lnTo>
                    <a:pt x="186563" y="1435100"/>
                  </a:lnTo>
                  <a:lnTo>
                    <a:pt x="176911" y="1435100"/>
                  </a:lnTo>
                  <a:lnTo>
                    <a:pt x="168656" y="1422400"/>
                  </a:lnTo>
                  <a:lnTo>
                    <a:pt x="161163" y="1422400"/>
                  </a:lnTo>
                  <a:lnTo>
                    <a:pt x="145542" y="1397000"/>
                  </a:lnTo>
                  <a:lnTo>
                    <a:pt x="136271" y="1384300"/>
                  </a:lnTo>
                  <a:lnTo>
                    <a:pt x="125857" y="1371600"/>
                  </a:lnTo>
                  <a:lnTo>
                    <a:pt x="117093" y="1371600"/>
                  </a:lnTo>
                  <a:lnTo>
                    <a:pt x="109220" y="1358900"/>
                  </a:lnTo>
                  <a:lnTo>
                    <a:pt x="96901" y="1346200"/>
                  </a:lnTo>
                  <a:close/>
                </a:path>
                <a:path w="1147445" h="1612900">
                  <a:moveTo>
                    <a:pt x="59817" y="1308100"/>
                  </a:moveTo>
                  <a:lnTo>
                    <a:pt x="20955" y="1308100"/>
                  </a:lnTo>
                  <a:lnTo>
                    <a:pt x="22098" y="1320800"/>
                  </a:lnTo>
                  <a:lnTo>
                    <a:pt x="36703" y="1320800"/>
                  </a:lnTo>
                  <a:lnTo>
                    <a:pt x="41148" y="1333500"/>
                  </a:lnTo>
                  <a:lnTo>
                    <a:pt x="49657" y="1346200"/>
                  </a:lnTo>
                  <a:lnTo>
                    <a:pt x="85979" y="1346200"/>
                  </a:lnTo>
                  <a:lnTo>
                    <a:pt x="85090" y="1333500"/>
                  </a:lnTo>
                  <a:lnTo>
                    <a:pt x="77978" y="1333500"/>
                  </a:lnTo>
                  <a:lnTo>
                    <a:pt x="71120" y="1320800"/>
                  </a:lnTo>
                  <a:lnTo>
                    <a:pt x="59817" y="1308100"/>
                  </a:lnTo>
                  <a:close/>
                </a:path>
                <a:path w="1147445" h="1612900">
                  <a:moveTo>
                    <a:pt x="72390" y="1130300"/>
                  </a:moveTo>
                  <a:lnTo>
                    <a:pt x="26796" y="1130300"/>
                  </a:lnTo>
                  <a:lnTo>
                    <a:pt x="25781" y="1143000"/>
                  </a:lnTo>
                  <a:lnTo>
                    <a:pt x="21209" y="1155700"/>
                  </a:lnTo>
                  <a:lnTo>
                    <a:pt x="17145" y="1168400"/>
                  </a:lnTo>
                  <a:lnTo>
                    <a:pt x="9906" y="1181100"/>
                  </a:lnTo>
                  <a:lnTo>
                    <a:pt x="4571" y="1193800"/>
                  </a:lnTo>
                  <a:lnTo>
                    <a:pt x="1016" y="1206500"/>
                  </a:lnTo>
                  <a:lnTo>
                    <a:pt x="762" y="1219200"/>
                  </a:lnTo>
                  <a:lnTo>
                    <a:pt x="0" y="1231900"/>
                  </a:lnTo>
                  <a:lnTo>
                    <a:pt x="762" y="1244600"/>
                  </a:lnTo>
                  <a:lnTo>
                    <a:pt x="2032" y="1244600"/>
                  </a:lnTo>
                  <a:lnTo>
                    <a:pt x="4318" y="1257300"/>
                  </a:lnTo>
                  <a:lnTo>
                    <a:pt x="6985" y="1270000"/>
                  </a:lnTo>
                  <a:lnTo>
                    <a:pt x="10795" y="1282700"/>
                  </a:lnTo>
                  <a:lnTo>
                    <a:pt x="14986" y="1308100"/>
                  </a:lnTo>
                  <a:lnTo>
                    <a:pt x="52832" y="1308100"/>
                  </a:lnTo>
                  <a:lnTo>
                    <a:pt x="47243" y="1295400"/>
                  </a:lnTo>
                  <a:lnTo>
                    <a:pt x="42037" y="1295400"/>
                  </a:lnTo>
                  <a:lnTo>
                    <a:pt x="38354" y="1282700"/>
                  </a:lnTo>
                  <a:lnTo>
                    <a:pt x="34925" y="1270000"/>
                  </a:lnTo>
                  <a:lnTo>
                    <a:pt x="32258" y="1257300"/>
                  </a:lnTo>
                  <a:lnTo>
                    <a:pt x="30353" y="1244600"/>
                  </a:lnTo>
                  <a:lnTo>
                    <a:pt x="29337" y="1231900"/>
                  </a:lnTo>
                  <a:lnTo>
                    <a:pt x="28575" y="1231900"/>
                  </a:lnTo>
                  <a:lnTo>
                    <a:pt x="29210" y="1219200"/>
                  </a:lnTo>
                  <a:lnTo>
                    <a:pt x="31623" y="1206500"/>
                  </a:lnTo>
                  <a:lnTo>
                    <a:pt x="36576" y="1193800"/>
                  </a:lnTo>
                  <a:lnTo>
                    <a:pt x="39878" y="1181100"/>
                  </a:lnTo>
                  <a:lnTo>
                    <a:pt x="43815" y="1168400"/>
                  </a:lnTo>
                  <a:lnTo>
                    <a:pt x="48133" y="1155700"/>
                  </a:lnTo>
                  <a:lnTo>
                    <a:pt x="51181" y="1155700"/>
                  </a:lnTo>
                  <a:lnTo>
                    <a:pt x="60071" y="1143000"/>
                  </a:lnTo>
                  <a:lnTo>
                    <a:pt x="67564" y="1143000"/>
                  </a:lnTo>
                  <a:lnTo>
                    <a:pt x="72390" y="1130300"/>
                  </a:lnTo>
                  <a:close/>
                </a:path>
                <a:path w="1147445" h="1612900">
                  <a:moveTo>
                    <a:pt x="77851" y="1117600"/>
                  </a:moveTo>
                  <a:lnTo>
                    <a:pt x="42037" y="1117600"/>
                  </a:lnTo>
                  <a:lnTo>
                    <a:pt x="30480" y="1130300"/>
                  </a:lnTo>
                  <a:lnTo>
                    <a:pt x="75057" y="1130300"/>
                  </a:lnTo>
                  <a:lnTo>
                    <a:pt x="77851" y="1117600"/>
                  </a:lnTo>
                  <a:close/>
                </a:path>
                <a:path w="1147445" h="1612900">
                  <a:moveTo>
                    <a:pt x="90170" y="1092200"/>
                  </a:moveTo>
                  <a:lnTo>
                    <a:pt x="54483" y="1092200"/>
                  </a:lnTo>
                  <a:lnTo>
                    <a:pt x="52196" y="1104900"/>
                  </a:lnTo>
                  <a:lnTo>
                    <a:pt x="50800" y="1117600"/>
                  </a:lnTo>
                  <a:lnTo>
                    <a:pt x="80010" y="1117600"/>
                  </a:lnTo>
                  <a:lnTo>
                    <a:pt x="81280" y="1104900"/>
                  </a:lnTo>
                  <a:lnTo>
                    <a:pt x="83058" y="1104900"/>
                  </a:lnTo>
                  <a:lnTo>
                    <a:pt x="90170" y="1092200"/>
                  </a:lnTo>
                  <a:close/>
                </a:path>
                <a:path w="1147445" h="1612900">
                  <a:moveTo>
                    <a:pt x="117348" y="1092200"/>
                  </a:moveTo>
                  <a:lnTo>
                    <a:pt x="92075" y="1092200"/>
                  </a:lnTo>
                  <a:lnTo>
                    <a:pt x="95123" y="1104900"/>
                  </a:lnTo>
                  <a:lnTo>
                    <a:pt x="114046" y="1104900"/>
                  </a:lnTo>
                  <a:lnTo>
                    <a:pt x="117348" y="1092200"/>
                  </a:lnTo>
                  <a:close/>
                </a:path>
                <a:path w="1147445" h="1612900">
                  <a:moveTo>
                    <a:pt x="121793" y="1079500"/>
                  </a:moveTo>
                  <a:lnTo>
                    <a:pt x="61849" y="1079500"/>
                  </a:lnTo>
                  <a:lnTo>
                    <a:pt x="60960" y="1092200"/>
                  </a:lnTo>
                  <a:lnTo>
                    <a:pt x="119634" y="1092200"/>
                  </a:lnTo>
                  <a:lnTo>
                    <a:pt x="121793" y="1079500"/>
                  </a:lnTo>
                  <a:close/>
                </a:path>
                <a:path w="1147445" h="1612900">
                  <a:moveTo>
                    <a:pt x="128016" y="1066800"/>
                  </a:moveTo>
                  <a:lnTo>
                    <a:pt x="81915" y="1066800"/>
                  </a:lnTo>
                  <a:lnTo>
                    <a:pt x="74041" y="1079500"/>
                  </a:lnTo>
                  <a:lnTo>
                    <a:pt x="124841" y="1079500"/>
                  </a:lnTo>
                  <a:lnTo>
                    <a:pt x="128016" y="1066800"/>
                  </a:lnTo>
                  <a:close/>
                </a:path>
                <a:path w="1147445" h="1612900">
                  <a:moveTo>
                    <a:pt x="139192" y="1054100"/>
                  </a:moveTo>
                  <a:lnTo>
                    <a:pt x="102997" y="1054100"/>
                  </a:lnTo>
                  <a:lnTo>
                    <a:pt x="98171" y="1066800"/>
                  </a:lnTo>
                  <a:lnTo>
                    <a:pt x="131953" y="1066800"/>
                  </a:lnTo>
                  <a:lnTo>
                    <a:pt x="139192" y="1054100"/>
                  </a:lnTo>
                  <a:close/>
                </a:path>
                <a:path w="1147445" h="1612900">
                  <a:moveTo>
                    <a:pt x="162433" y="1041400"/>
                  </a:moveTo>
                  <a:lnTo>
                    <a:pt x="106172" y="1041400"/>
                  </a:lnTo>
                  <a:lnTo>
                    <a:pt x="104140" y="1054100"/>
                  </a:lnTo>
                  <a:lnTo>
                    <a:pt x="156337" y="1054100"/>
                  </a:lnTo>
                  <a:lnTo>
                    <a:pt x="162433" y="1041400"/>
                  </a:lnTo>
                  <a:close/>
                </a:path>
                <a:path w="1147445" h="1612900">
                  <a:moveTo>
                    <a:pt x="175006" y="1028700"/>
                  </a:moveTo>
                  <a:lnTo>
                    <a:pt x="124079" y="1028700"/>
                  </a:lnTo>
                  <a:lnTo>
                    <a:pt x="117602" y="1041400"/>
                  </a:lnTo>
                  <a:lnTo>
                    <a:pt x="168148" y="1041400"/>
                  </a:lnTo>
                  <a:lnTo>
                    <a:pt x="175006" y="1028700"/>
                  </a:lnTo>
                  <a:close/>
                </a:path>
                <a:path w="1147445" h="1612900">
                  <a:moveTo>
                    <a:pt x="193421" y="1016000"/>
                  </a:moveTo>
                  <a:lnTo>
                    <a:pt x="143891" y="1016000"/>
                  </a:lnTo>
                  <a:lnTo>
                    <a:pt x="140081" y="1028700"/>
                  </a:lnTo>
                  <a:lnTo>
                    <a:pt x="185928" y="1028700"/>
                  </a:lnTo>
                  <a:lnTo>
                    <a:pt x="193421" y="1016000"/>
                  </a:lnTo>
                  <a:close/>
                </a:path>
                <a:path w="1147445" h="1612900">
                  <a:moveTo>
                    <a:pt x="239014" y="990600"/>
                  </a:moveTo>
                  <a:lnTo>
                    <a:pt x="174244" y="990600"/>
                  </a:lnTo>
                  <a:lnTo>
                    <a:pt x="160655" y="1003300"/>
                  </a:lnTo>
                  <a:lnTo>
                    <a:pt x="155702" y="1016000"/>
                  </a:lnTo>
                  <a:lnTo>
                    <a:pt x="199898" y="1016000"/>
                  </a:lnTo>
                  <a:lnTo>
                    <a:pt x="209169" y="1003300"/>
                  </a:lnTo>
                  <a:lnTo>
                    <a:pt x="234823" y="1003300"/>
                  </a:lnTo>
                  <a:lnTo>
                    <a:pt x="239014" y="990600"/>
                  </a:lnTo>
                  <a:close/>
                </a:path>
                <a:path w="1147445" h="1612900">
                  <a:moveTo>
                    <a:pt x="260096" y="965200"/>
                  </a:moveTo>
                  <a:lnTo>
                    <a:pt x="216408" y="965200"/>
                  </a:lnTo>
                  <a:lnTo>
                    <a:pt x="212090" y="977900"/>
                  </a:lnTo>
                  <a:lnTo>
                    <a:pt x="186690" y="977900"/>
                  </a:lnTo>
                  <a:lnTo>
                    <a:pt x="184785" y="990600"/>
                  </a:lnTo>
                  <a:lnTo>
                    <a:pt x="239903" y="990600"/>
                  </a:lnTo>
                  <a:lnTo>
                    <a:pt x="248285" y="977900"/>
                  </a:lnTo>
                  <a:lnTo>
                    <a:pt x="260096" y="965200"/>
                  </a:lnTo>
                  <a:close/>
                </a:path>
                <a:path w="1147445" h="1612900">
                  <a:moveTo>
                    <a:pt x="285623" y="952500"/>
                  </a:moveTo>
                  <a:lnTo>
                    <a:pt x="232156" y="952500"/>
                  </a:lnTo>
                  <a:lnTo>
                    <a:pt x="223012" y="965200"/>
                  </a:lnTo>
                  <a:lnTo>
                    <a:pt x="276606" y="965200"/>
                  </a:lnTo>
                  <a:lnTo>
                    <a:pt x="285623" y="952500"/>
                  </a:lnTo>
                  <a:close/>
                </a:path>
                <a:path w="1147445" h="1612900">
                  <a:moveTo>
                    <a:pt x="303657" y="939800"/>
                  </a:moveTo>
                  <a:lnTo>
                    <a:pt x="252857" y="939800"/>
                  </a:lnTo>
                  <a:lnTo>
                    <a:pt x="245110" y="952500"/>
                  </a:lnTo>
                  <a:lnTo>
                    <a:pt x="298958" y="952500"/>
                  </a:lnTo>
                  <a:lnTo>
                    <a:pt x="303657" y="939800"/>
                  </a:lnTo>
                  <a:close/>
                </a:path>
                <a:path w="1147445" h="1612900">
                  <a:moveTo>
                    <a:pt x="324104" y="927100"/>
                  </a:moveTo>
                  <a:lnTo>
                    <a:pt x="271018" y="927100"/>
                  </a:lnTo>
                  <a:lnTo>
                    <a:pt x="261747" y="939800"/>
                  </a:lnTo>
                  <a:lnTo>
                    <a:pt x="316992" y="939800"/>
                  </a:lnTo>
                  <a:lnTo>
                    <a:pt x="324104" y="927100"/>
                  </a:lnTo>
                  <a:close/>
                </a:path>
                <a:path w="1147445" h="1612900">
                  <a:moveTo>
                    <a:pt x="350647" y="914400"/>
                  </a:moveTo>
                  <a:lnTo>
                    <a:pt x="289179" y="914400"/>
                  </a:lnTo>
                  <a:lnTo>
                    <a:pt x="278257" y="927100"/>
                  </a:lnTo>
                  <a:lnTo>
                    <a:pt x="341756" y="927100"/>
                  </a:lnTo>
                  <a:lnTo>
                    <a:pt x="350647" y="914400"/>
                  </a:lnTo>
                  <a:close/>
                </a:path>
                <a:path w="1147445" h="1612900">
                  <a:moveTo>
                    <a:pt x="372872" y="901700"/>
                  </a:moveTo>
                  <a:lnTo>
                    <a:pt x="309499" y="901700"/>
                  </a:lnTo>
                  <a:lnTo>
                    <a:pt x="302514" y="914400"/>
                  </a:lnTo>
                  <a:lnTo>
                    <a:pt x="361442" y="914400"/>
                  </a:lnTo>
                  <a:lnTo>
                    <a:pt x="372872" y="901700"/>
                  </a:lnTo>
                  <a:close/>
                </a:path>
                <a:path w="1147445" h="1612900">
                  <a:moveTo>
                    <a:pt x="402844" y="889000"/>
                  </a:moveTo>
                  <a:lnTo>
                    <a:pt x="335915" y="889000"/>
                  </a:lnTo>
                  <a:lnTo>
                    <a:pt x="320167" y="901700"/>
                  </a:lnTo>
                  <a:lnTo>
                    <a:pt x="387350" y="901700"/>
                  </a:lnTo>
                  <a:lnTo>
                    <a:pt x="402844" y="889000"/>
                  </a:lnTo>
                  <a:close/>
                </a:path>
                <a:path w="1147445" h="1612900">
                  <a:moveTo>
                    <a:pt x="450215" y="876300"/>
                  </a:moveTo>
                  <a:lnTo>
                    <a:pt x="361696" y="876300"/>
                  </a:lnTo>
                  <a:lnTo>
                    <a:pt x="346837" y="889000"/>
                  </a:lnTo>
                  <a:lnTo>
                    <a:pt x="439547" y="889000"/>
                  </a:lnTo>
                  <a:lnTo>
                    <a:pt x="450215" y="876300"/>
                  </a:lnTo>
                  <a:close/>
                </a:path>
                <a:path w="1147445" h="1612900">
                  <a:moveTo>
                    <a:pt x="464185" y="863600"/>
                  </a:moveTo>
                  <a:lnTo>
                    <a:pt x="378841" y="863600"/>
                  </a:lnTo>
                  <a:lnTo>
                    <a:pt x="378079" y="876300"/>
                  </a:lnTo>
                  <a:lnTo>
                    <a:pt x="457581" y="876300"/>
                  </a:lnTo>
                  <a:lnTo>
                    <a:pt x="464185" y="863600"/>
                  </a:lnTo>
                  <a:close/>
                </a:path>
                <a:path w="1147445" h="1612900">
                  <a:moveTo>
                    <a:pt x="502666" y="850900"/>
                  </a:moveTo>
                  <a:lnTo>
                    <a:pt x="433324" y="850900"/>
                  </a:lnTo>
                  <a:lnTo>
                    <a:pt x="427863" y="863600"/>
                  </a:lnTo>
                  <a:lnTo>
                    <a:pt x="469519" y="863600"/>
                  </a:lnTo>
                  <a:lnTo>
                    <a:pt x="502666" y="850900"/>
                  </a:lnTo>
                  <a:close/>
                </a:path>
                <a:path w="1147445" h="1612900">
                  <a:moveTo>
                    <a:pt x="647192" y="800100"/>
                  </a:moveTo>
                  <a:lnTo>
                    <a:pt x="591057" y="800100"/>
                  </a:lnTo>
                  <a:lnTo>
                    <a:pt x="561086" y="812800"/>
                  </a:lnTo>
                  <a:lnTo>
                    <a:pt x="527685" y="812800"/>
                  </a:lnTo>
                  <a:lnTo>
                    <a:pt x="461263" y="838200"/>
                  </a:lnTo>
                  <a:lnTo>
                    <a:pt x="448818" y="838200"/>
                  </a:lnTo>
                  <a:lnTo>
                    <a:pt x="441198" y="850900"/>
                  </a:lnTo>
                  <a:lnTo>
                    <a:pt x="535305" y="850900"/>
                  </a:lnTo>
                  <a:lnTo>
                    <a:pt x="568960" y="838200"/>
                  </a:lnTo>
                  <a:lnTo>
                    <a:pt x="601091" y="825500"/>
                  </a:lnTo>
                  <a:lnTo>
                    <a:pt x="616712" y="825500"/>
                  </a:lnTo>
                  <a:lnTo>
                    <a:pt x="632332" y="812800"/>
                  </a:lnTo>
                  <a:lnTo>
                    <a:pt x="647192" y="800100"/>
                  </a:lnTo>
                  <a:close/>
                </a:path>
                <a:path w="1147445" h="1612900">
                  <a:moveTo>
                    <a:pt x="667385" y="787400"/>
                  </a:moveTo>
                  <a:lnTo>
                    <a:pt x="617347" y="787400"/>
                  </a:lnTo>
                  <a:lnTo>
                    <a:pt x="604774" y="800100"/>
                  </a:lnTo>
                  <a:lnTo>
                    <a:pt x="662559" y="800100"/>
                  </a:lnTo>
                  <a:lnTo>
                    <a:pt x="667385" y="787400"/>
                  </a:lnTo>
                  <a:close/>
                </a:path>
                <a:path w="1147445" h="1612900">
                  <a:moveTo>
                    <a:pt x="711327" y="774700"/>
                  </a:moveTo>
                  <a:lnTo>
                    <a:pt x="642493" y="774700"/>
                  </a:lnTo>
                  <a:lnTo>
                    <a:pt x="629538" y="787400"/>
                  </a:lnTo>
                  <a:lnTo>
                    <a:pt x="700786" y="787400"/>
                  </a:lnTo>
                  <a:lnTo>
                    <a:pt x="711327" y="774700"/>
                  </a:lnTo>
                  <a:close/>
                </a:path>
                <a:path w="1147445" h="1612900">
                  <a:moveTo>
                    <a:pt x="752982" y="762000"/>
                  </a:moveTo>
                  <a:lnTo>
                    <a:pt x="650875" y="762000"/>
                  </a:lnTo>
                  <a:lnTo>
                    <a:pt x="647446" y="774700"/>
                  </a:lnTo>
                  <a:lnTo>
                    <a:pt x="747394" y="774700"/>
                  </a:lnTo>
                  <a:lnTo>
                    <a:pt x="752982" y="762000"/>
                  </a:lnTo>
                  <a:close/>
                </a:path>
                <a:path w="1147445" h="1612900">
                  <a:moveTo>
                    <a:pt x="769366" y="749300"/>
                  </a:moveTo>
                  <a:lnTo>
                    <a:pt x="704088" y="749300"/>
                  </a:lnTo>
                  <a:lnTo>
                    <a:pt x="693293" y="762000"/>
                  </a:lnTo>
                  <a:lnTo>
                    <a:pt x="761619" y="762000"/>
                  </a:lnTo>
                  <a:lnTo>
                    <a:pt x="769366" y="749300"/>
                  </a:lnTo>
                  <a:close/>
                </a:path>
                <a:path w="1147445" h="1612900">
                  <a:moveTo>
                    <a:pt x="801243" y="736600"/>
                  </a:moveTo>
                  <a:lnTo>
                    <a:pt x="742950" y="736600"/>
                  </a:lnTo>
                  <a:lnTo>
                    <a:pt x="739267" y="749300"/>
                  </a:lnTo>
                  <a:lnTo>
                    <a:pt x="790829" y="749300"/>
                  </a:lnTo>
                  <a:lnTo>
                    <a:pt x="801243" y="736600"/>
                  </a:lnTo>
                  <a:close/>
                </a:path>
                <a:path w="1147445" h="1612900">
                  <a:moveTo>
                    <a:pt x="947419" y="660400"/>
                  </a:moveTo>
                  <a:lnTo>
                    <a:pt x="889888" y="660400"/>
                  </a:lnTo>
                  <a:lnTo>
                    <a:pt x="877188" y="673100"/>
                  </a:lnTo>
                  <a:lnTo>
                    <a:pt x="862711" y="685800"/>
                  </a:lnTo>
                  <a:lnTo>
                    <a:pt x="829818" y="698500"/>
                  </a:lnTo>
                  <a:lnTo>
                    <a:pt x="822325" y="711200"/>
                  </a:lnTo>
                  <a:lnTo>
                    <a:pt x="783844" y="711200"/>
                  </a:lnTo>
                  <a:lnTo>
                    <a:pt x="776351" y="723900"/>
                  </a:lnTo>
                  <a:lnTo>
                    <a:pt x="756031" y="723900"/>
                  </a:lnTo>
                  <a:lnTo>
                    <a:pt x="750824" y="736600"/>
                  </a:lnTo>
                  <a:lnTo>
                    <a:pt x="835025" y="736600"/>
                  </a:lnTo>
                  <a:lnTo>
                    <a:pt x="844296" y="723900"/>
                  </a:lnTo>
                  <a:lnTo>
                    <a:pt x="877316" y="711200"/>
                  </a:lnTo>
                  <a:lnTo>
                    <a:pt x="891794" y="698500"/>
                  </a:lnTo>
                  <a:lnTo>
                    <a:pt x="904621" y="685800"/>
                  </a:lnTo>
                  <a:lnTo>
                    <a:pt x="915162" y="685800"/>
                  </a:lnTo>
                  <a:lnTo>
                    <a:pt x="924687" y="673100"/>
                  </a:lnTo>
                  <a:lnTo>
                    <a:pt x="943610" y="673100"/>
                  </a:lnTo>
                  <a:lnTo>
                    <a:pt x="947419" y="660400"/>
                  </a:lnTo>
                  <a:close/>
                </a:path>
                <a:path w="1147445" h="1612900">
                  <a:moveTo>
                    <a:pt x="960501" y="647700"/>
                  </a:moveTo>
                  <a:lnTo>
                    <a:pt x="918337" y="647700"/>
                  </a:lnTo>
                  <a:lnTo>
                    <a:pt x="910209" y="660400"/>
                  </a:lnTo>
                  <a:lnTo>
                    <a:pt x="960119" y="660400"/>
                  </a:lnTo>
                  <a:lnTo>
                    <a:pt x="960501" y="647700"/>
                  </a:lnTo>
                  <a:close/>
                </a:path>
                <a:path w="1147445" h="1612900">
                  <a:moveTo>
                    <a:pt x="1001649" y="622300"/>
                  </a:moveTo>
                  <a:lnTo>
                    <a:pt x="942975" y="622300"/>
                  </a:lnTo>
                  <a:lnTo>
                    <a:pt x="931926" y="635000"/>
                  </a:lnTo>
                  <a:lnTo>
                    <a:pt x="925068" y="647700"/>
                  </a:lnTo>
                  <a:lnTo>
                    <a:pt x="967740" y="647700"/>
                  </a:lnTo>
                  <a:lnTo>
                    <a:pt x="975487" y="635000"/>
                  </a:lnTo>
                  <a:lnTo>
                    <a:pt x="991743" y="635000"/>
                  </a:lnTo>
                  <a:lnTo>
                    <a:pt x="1001649" y="622300"/>
                  </a:lnTo>
                  <a:close/>
                </a:path>
                <a:path w="1147445" h="1612900">
                  <a:moveTo>
                    <a:pt x="1018032" y="609600"/>
                  </a:moveTo>
                  <a:lnTo>
                    <a:pt x="960755" y="609600"/>
                  </a:lnTo>
                  <a:lnTo>
                    <a:pt x="950594" y="622300"/>
                  </a:lnTo>
                  <a:lnTo>
                    <a:pt x="1011936" y="622300"/>
                  </a:lnTo>
                  <a:lnTo>
                    <a:pt x="1018032" y="609600"/>
                  </a:lnTo>
                  <a:close/>
                </a:path>
                <a:path w="1147445" h="1612900">
                  <a:moveTo>
                    <a:pt x="1045591" y="571500"/>
                  </a:moveTo>
                  <a:lnTo>
                    <a:pt x="1004443" y="571500"/>
                  </a:lnTo>
                  <a:lnTo>
                    <a:pt x="999744" y="584200"/>
                  </a:lnTo>
                  <a:lnTo>
                    <a:pt x="995680" y="596900"/>
                  </a:lnTo>
                  <a:lnTo>
                    <a:pt x="984885" y="596900"/>
                  </a:lnTo>
                  <a:lnTo>
                    <a:pt x="978027" y="609600"/>
                  </a:lnTo>
                  <a:lnTo>
                    <a:pt x="1018921" y="609600"/>
                  </a:lnTo>
                  <a:lnTo>
                    <a:pt x="1028319" y="596900"/>
                  </a:lnTo>
                  <a:lnTo>
                    <a:pt x="1032891" y="584200"/>
                  </a:lnTo>
                  <a:lnTo>
                    <a:pt x="1040130" y="584200"/>
                  </a:lnTo>
                  <a:lnTo>
                    <a:pt x="1045591" y="571500"/>
                  </a:lnTo>
                  <a:close/>
                </a:path>
                <a:path w="1147445" h="1612900">
                  <a:moveTo>
                    <a:pt x="1069340" y="558800"/>
                  </a:moveTo>
                  <a:lnTo>
                    <a:pt x="1022223" y="558800"/>
                  </a:lnTo>
                  <a:lnTo>
                    <a:pt x="1013587" y="571500"/>
                  </a:lnTo>
                  <a:lnTo>
                    <a:pt x="1067562" y="571500"/>
                  </a:lnTo>
                  <a:lnTo>
                    <a:pt x="1069340" y="558800"/>
                  </a:lnTo>
                  <a:close/>
                </a:path>
                <a:path w="1147445" h="1612900">
                  <a:moveTo>
                    <a:pt x="1074039" y="546100"/>
                  </a:moveTo>
                  <a:lnTo>
                    <a:pt x="1036319" y="546100"/>
                  </a:lnTo>
                  <a:lnTo>
                    <a:pt x="1030097" y="558800"/>
                  </a:lnTo>
                  <a:lnTo>
                    <a:pt x="1072769" y="558800"/>
                  </a:lnTo>
                  <a:lnTo>
                    <a:pt x="1074039" y="546100"/>
                  </a:lnTo>
                  <a:close/>
                </a:path>
                <a:path w="1147445" h="1612900">
                  <a:moveTo>
                    <a:pt x="1146429" y="279400"/>
                  </a:moveTo>
                  <a:lnTo>
                    <a:pt x="1117854" y="279400"/>
                  </a:lnTo>
                  <a:lnTo>
                    <a:pt x="1118870" y="304800"/>
                  </a:lnTo>
                  <a:lnTo>
                    <a:pt x="1117727" y="342900"/>
                  </a:lnTo>
                  <a:lnTo>
                    <a:pt x="1114171" y="368300"/>
                  </a:lnTo>
                  <a:lnTo>
                    <a:pt x="1107948" y="406400"/>
                  </a:lnTo>
                  <a:lnTo>
                    <a:pt x="1099185" y="431800"/>
                  </a:lnTo>
                  <a:lnTo>
                    <a:pt x="1087374" y="469900"/>
                  </a:lnTo>
                  <a:lnTo>
                    <a:pt x="1072642" y="495300"/>
                  </a:lnTo>
                  <a:lnTo>
                    <a:pt x="1054354" y="520700"/>
                  </a:lnTo>
                  <a:lnTo>
                    <a:pt x="1052703" y="520700"/>
                  </a:lnTo>
                  <a:lnTo>
                    <a:pt x="1049401" y="533400"/>
                  </a:lnTo>
                  <a:lnTo>
                    <a:pt x="1046988" y="546100"/>
                  </a:lnTo>
                  <a:lnTo>
                    <a:pt x="1076579" y="546100"/>
                  </a:lnTo>
                  <a:lnTo>
                    <a:pt x="1079119" y="533400"/>
                  </a:lnTo>
                  <a:lnTo>
                    <a:pt x="1097915" y="508000"/>
                  </a:lnTo>
                  <a:lnTo>
                    <a:pt x="1114044" y="469900"/>
                  </a:lnTo>
                  <a:lnTo>
                    <a:pt x="1126617" y="444500"/>
                  </a:lnTo>
                  <a:lnTo>
                    <a:pt x="1142492" y="381000"/>
                  </a:lnTo>
                  <a:lnTo>
                    <a:pt x="1146175" y="342900"/>
                  </a:lnTo>
                  <a:lnTo>
                    <a:pt x="1147318" y="304800"/>
                  </a:lnTo>
                  <a:lnTo>
                    <a:pt x="1146429" y="279400"/>
                  </a:lnTo>
                  <a:close/>
                </a:path>
                <a:path w="1147445" h="1612900">
                  <a:moveTo>
                    <a:pt x="1146048" y="266700"/>
                  </a:moveTo>
                  <a:lnTo>
                    <a:pt x="1112901" y="266700"/>
                  </a:lnTo>
                  <a:lnTo>
                    <a:pt x="1117473" y="279400"/>
                  </a:lnTo>
                  <a:lnTo>
                    <a:pt x="1146302" y="279400"/>
                  </a:lnTo>
                  <a:lnTo>
                    <a:pt x="1146048" y="266700"/>
                  </a:lnTo>
                  <a:close/>
                </a:path>
                <a:path w="1147445" h="1612900">
                  <a:moveTo>
                    <a:pt x="1140714" y="254000"/>
                  </a:moveTo>
                  <a:lnTo>
                    <a:pt x="1098931" y="254000"/>
                  </a:lnTo>
                  <a:lnTo>
                    <a:pt x="1104900" y="266700"/>
                  </a:lnTo>
                  <a:lnTo>
                    <a:pt x="1141984" y="266700"/>
                  </a:lnTo>
                  <a:lnTo>
                    <a:pt x="1140714" y="254000"/>
                  </a:lnTo>
                  <a:close/>
                </a:path>
                <a:path w="1147445" h="1612900">
                  <a:moveTo>
                    <a:pt x="1078738" y="165100"/>
                  </a:moveTo>
                  <a:lnTo>
                    <a:pt x="1013206" y="165100"/>
                  </a:lnTo>
                  <a:lnTo>
                    <a:pt x="1014094" y="177800"/>
                  </a:lnTo>
                  <a:lnTo>
                    <a:pt x="1047750" y="177800"/>
                  </a:lnTo>
                  <a:lnTo>
                    <a:pt x="1057783" y="190500"/>
                  </a:lnTo>
                  <a:lnTo>
                    <a:pt x="1067308" y="203200"/>
                  </a:lnTo>
                  <a:lnTo>
                    <a:pt x="1076706" y="215900"/>
                  </a:lnTo>
                  <a:lnTo>
                    <a:pt x="1086739" y="228600"/>
                  </a:lnTo>
                  <a:lnTo>
                    <a:pt x="1091057" y="241300"/>
                  </a:lnTo>
                  <a:lnTo>
                    <a:pt x="1097280" y="254000"/>
                  </a:lnTo>
                  <a:lnTo>
                    <a:pt x="1133094" y="254000"/>
                  </a:lnTo>
                  <a:lnTo>
                    <a:pt x="1126744" y="241300"/>
                  </a:lnTo>
                  <a:lnTo>
                    <a:pt x="1122934" y="241300"/>
                  </a:lnTo>
                  <a:lnTo>
                    <a:pt x="1117981" y="228600"/>
                  </a:lnTo>
                  <a:lnTo>
                    <a:pt x="1112647" y="215900"/>
                  </a:lnTo>
                  <a:lnTo>
                    <a:pt x="1112012" y="215900"/>
                  </a:lnTo>
                  <a:lnTo>
                    <a:pt x="1110996" y="203200"/>
                  </a:lnTo>
                  <a:lnTo>
                    <a:pt x="1099566" y="190500"/>
                  </a:lnTo>
                  <a:lnTo>
                    <a:pt x="1089533" y="177800"/>
                  </a:lnTo>
                  <a:lnTo>
                    <a:pt x="1078738" y="165100"/>
                  </a:lnTo>
                  <a:close/>
                </a:path>
                <a:path w="1147445" h="1612900">
                  <a:moveTo>
                    <a:pt x="1040384" y="139700"/>
                  </a:moveTo>
                  <a:lnTo>
                    <a:pt x="992505" y="139700"/>
                  </a:lnTo>
                  <a:lnTo>
                    <a:pt x="999236" y="152400"/>
                  </a:lnTo>
                  <a:lnTo>
                    <a:pt x="1010538" y="165100"/>
                  </a:lnTo>
                  <a:lnTo>
                    <a:pt x="1077595" y="165100"/>
                  </a:lnTo>
                  <a:lnTo>
                    <a:pt x="1063752" y="152400"/>
                  </a:lnTo>
                  <a:lnTo>
                    <a:pt x="1050671" y="152400"/>
                  </a:lnTo>
                  <a:lnTo>
                    <a:pt x="1040384" y="139700"/>
                  </a:lnTo>
                  <a:close/>
                </a:path>
                <a:path w="1147445" h="1612900">
                  <a:moveTo>
                    <a:pt x="402081" y="0"/>
                  </a:moveTo>
                  <a:lnTo>
                    <a:pt x="398399" y="25400"/>
                  </a:lnTo>
                  <a:lnTo>
                    <a:pt x="736854" y="76200"/>
                  </a:lnTo>
                  <a:lnTo>
                    <a:pt x="776097" y="88900"/>
                  </a:lnTo>
                  <a:lnTo>
                    <a:pt x="818134" y="88900"/>
                  </a:lnTo>
                  <a:lnTo>
                    <a:pt x="899413" y="114300"/>
                  </a:lnTo>
                  <a:lnTo>
                    <a:pt x="963930" y="127000"/>
                  </a:lnTo>
                  <a:lnTo>
                    <a:pt x="973836" y="139700"/>
                  </a:lnTo>
                  <a:lnTo>
                    <a:pt x="1022350" y="139700"/>
                  </a:lnTo>
                  <a:lnTo>
                    <a:pt x="1012571" y="114300"/>
                  </a:lnTo>
                  <a:lnTo>
                    <a:pt x="982218" y="114300"/>
                  </a:lnTo>
                  <a:lnTo>
                    <a:pt x="972312" y="101600"/>
                  </a:lnTo>
                  <a:lnTo>
                    <a:pt x="906526" y="88900"/>
                  </a:lnTo>
                  <a:lnTo>
                    <a:pt x="865124" y="76200"/>
                  </a:lnTo>
                  <a:lnTo>
                    <a:pt x="783336" y="63500"/>
                  </a:lnTo>
                  <a:lnTo>
                    <a:pt x="741044" y="50800"/>
                  </a:lnTo>
                  <a:lnTo>
                    <a:pt x="402081" y="0"/>
                  </a:lnTo>
                  <a:close/>
                </a:path>
              </a:pathLst>
            </a:custGeom>
            <a:solidFill>
              <a:srgbClr val="808080"/>
            </a:solidFill>
          </p:spPr>
          <p:txBody>
            <a:bodyPr wrap="square" lIns="0" tIns="0" rIns="0" bIns="0" rtlCol="0"/>
            <a:lstStyle/>
            <a:p>
              <a:endParaRPr/>
            </a:p>
          </p:txBody>
        </p:sp>
        <p:sp>
          <p:nvSpPr>
            <p:cNvPr id="6" name="object 6"/>
            <p:cNvSpPr/>
            <p:nvPr/>
          </p:nvSpPr>
          <p:spPr>
            <a:xfrm>
              <a:off x="1298940" y="3275076"/>
              <a:ext cx="1118235" cy="1593215"/>
            </a:xfrm>
            <a:custGeom>
              <a:avLst/>
              <a:gdLst/>
              <a:ahLst/>
              <a:cxnLst/>
              <a:rect l="l" t="t" r="r" b="b"/>
              <a:pathLst>
                <a:path w="1118235" h="1593214">
                  <a:moveTo>
                    <a:pt x="385333" y="0"/>
                  </a:moveTo>
                  <a:lnTo>
                    <a:pt x="433806" y="5954"/>
                  </a:lnTo>
                  <a:lnTo>
                    <a:pt x="482157" y="12581"/>
                  </a:lnTo>
                  <a:lnTo>
                    <a:pt x="530434" y="19684"/>
                  </a:lnTo>
                  <a:lnTo>
                    <a:pt x="578687" y="27064"/>
                  </a:lnTo>
                  <a:lnTo>
                    <a:pt x="626965" y="34525"/>
                  </a:lnTo>
                  <a:lnTo>
                    <a:pt x="675315" y="41867"/>
                  </a:lnTo>
                  <a:lnTo>
                    <a:pt x="723788" y="48895"/>
                  </a:lnTo>
                  <a:lnTo>
                    <a:pt x="764625" y="59590"/>
                  </a:lnTo>
                  <a:lnTo>
                    <a:pt x="805878" y="68262"/>
                  </a:lnTo>
                  <a:lnTo>
                    <a:pt x="847107" y="76934"/>
                  </a:lnTo>
                  <a:lnTo>
                    <a:pt x="887872" y="87629"/>
                  </a:lnTo>
                  <a:lnTo>
                    <a:pt x="904160" y="92586"/>
                  </a:lnTo>
                  <a:lnTo>
                    <a:pt x="920448" y="97663"/>
                  </a:lnTo>
                  <a:lnTo>
                    <a:pt x="936736" y="102739"/>
                  </a:lnTo>
                  <a:lnTo>
                    <a:pt x="953023" y="107696"/>
                  </a:lnTo>
                  <a:lnTo>
                    <a:pt x="962951" y="110718"/>
                  </a:lnTo>
                  <a:lnTo>
                    <a:pt x="973772" y="113776"/>
                  </a:lnTo>
                  <a:lnTo>
                    <a:pt x="982473" y="116143"/>
                  </a:lnTo>
                  <a:lnTo>
                    <a:pt x="986043" y="117094"/>
                  </a:lnTo>
                  <a:lnTo>
                    <a:pt x="1005858" y="144819"/>
                  </a:lnTo>
                  <a:lnTo>
                    <a:pt x="1010531" y="152084"/>
                  </a:lnTo>
                  <a:lnTo>
                    <a:pt x="1008205" y="147891"/>
                  </a:lnTo>
                  <a:lnTo>
                    <a:pt x="1007022" y="141242"/>
                  </a:lnTo>
                  <a:lnTo>
                    <a:pt x="1052994" y="167568"/>
                  </a:lnTo>
                  <a:lnTo>
                    <a:pt x="1073104" y="193238"/>
                  </a:lnTo>
                  <a:lnTo>
                    <a:pt x="1084087" y="205359"/>
                  </a:lnTo>
                  <a:lnTo>
                    <a:pt x="1086889" y="212506"/>
                  </a:lnTo>
                  <a:lnTo>
                    <a:pt x="1089453" y="219773"/>
                  </a:lnTo>
                  <a:lnTo>
                    <a:pt x="1092160" y="227040"/>
                  </a:lnTo>
                  <a:lnTo>
                    <a:pt x="1095390" y="234187"/>
                  </a:lnTo>
                  <a:lnTo>
                    <a:pt x="1101016" y="241665"/>
                  </a:lnTo>
                  <a:lnTo>
                    <a:pt x="1108011" y="248570"/>
                  </a:lnTo>
                  <a:lnTo>
                    <a:pt x="1114125" y="255619"/>
                  </a:lnTo>
                  <a:lnTo>
                    <a:pt x="1117107" y="263525"/>
                  </a:lnTo>
                  <a:lnTo>
                    <a:pt x="1117713" y="316345"/>
                  </a:lnTo>
                  <a:lnTo>
                    <a:pt x="1112259" y="369495"/>
                  </a:lnTo>
                  <a:lnTo>
                    <a:pt x="1099898" y="421597"/>
                  </a:lnTo>
                  <a:lnTo>
                    <a:pt x="1079784" y="471272"/>
                  </a:lnTo>
                  <a:lnTo>
                    <a:pt x="1051067" y="517144"/>
                  </a:lnTo>
                  <a:lnTo>
                    <a:pt x="1042729" y="542819"/>
                  </a:lnTo>
                  <a:lnTo>
                    <a:pt x="1040272" y="546623"/>
                  </a:lnTo>
                  <a:lnTo>
                    <a:pt x="1032386" y="547879"/>
                  </a:lnTo>
                  <a:lnTo>
                    <a:pt x="1007760" y="565912"/>
                  </a:lnTo>
                  <a:lnTo>
                    <a:pt x="1001652" y="572944"/>
                  </a:lnTo>
                  <a:lnTo>
                    <a:pt x="996902" y="580644"/>
                  </a:lnTo>
                  <a:lnTo>
                    <a:pt x="992151" y="588343"/>
                  </a:lnTo>
                  <a:lnTo>
                    <a:pt x="986043" y="595376"/>
                  </a:lnTo>
                  <a:lnTo>
                    <a:pt x="978277" y="601037"/>
                  </a:lnTo>
                  <a:lnTo>
                    <a:pt x="969819" y="605615"/>
                  </a:lnTo>
                  <a:lnTo>
                    <a:pt x="961219" y="609931"/>
                  </a:lnTo>
                  <a:lnTo>
                    <a:pt x="953023" y="614807"/>
                  </a:lnTo>
                  <a:lnTo>
                    <a:pt x="918881" y="641955"/>
                  </a:lnTo>
                  <a:lnTo>
                    <a:pt x="854852" y="683006"/>
                  </a:lnTo>
                  <a:lnTo>
                    <a:pt x="846587" y="687863"/>
                  </a:lnTo>
                  <a:lnTo>
                    <a:pt x="803636" y="710394"/>
                  </a:lnTo>
                  <a:lnTo>
                    <a:pt x="764274" y="720975"/>
                  </a:lnTo>
                  <a:lnTo>
                    <a:pt x="756808" y="722503"/>
                  </a:lnTo>
                  <a:lnTo>
                    <a:pt x="737223" y="739469"/>
                  </a:lnTo>
                  <a:lnTo>
                    <a:pt x="726233" y="746220"/>
                  </a:lnTo>
                  <a:lnTo>
                    <a:pt x="708624" y="750827"/>
                  </a:lnTo>
                  <a:lnTo>
                    <a:pt x="669178" y="761365"/>
                  </a:lnTo>
                  <a:lnTo>
                    <a:pt x="609748" y="789277"/>
                  </a:lnTo>
                  <a:lnTo>
                    <a:pt x="581088" y="801274"/>
                  </a:lnTo>
                  <a:lnTo>
                    <a:pt x="550023" y="810176"/>
                  </a:lnTo>
                  <a:lnTo>
                    <a:pt x="516397" y="819531"/>
                  </a:lnTo>
                  <a:lnTo>
                    <a:pt x="499973" y="824487"/>
                  </a:lnTo>
                  <a:lnTo>
                    <a:pt x="483393" y="829563"/>
                  </a:lnTo>
                  <a:lnTo>
                    <a:pt x="466838" y="834640"/>
                  </a:lnTo>
                  <a:lnTo>
                    <a:pt x="450484" y="839597"/>
                  </a:lnTo>
                  <a:lnTo>
                    <a:pt x="442051" y="843418"/>
                  </a:lnTo>
                  <a:lnTo>
                    <a:pt x="434355" y="848741"/>
                  </a:lnTo>
                  <a:lnTo>
                    <a:pt x="426660" y="854348"/>
                  </a:lnTo>
                  <a:lnTo>
                    <a:pt x="418226" y="859028"/>
                  </a:lnTo>
                  <a:lnTo>
                    <a:pt x="401855" y="864080"/>
                  </a:lnTo>
                  <a:lnTo>
                    <a:pt x="384698" y="867632"/>
                  </a:lnTo>
                  <a:lnTo>
                    <a:pt x="367827" y="871708"/>
                  </a:lnTo>
                  <a:lnTo>
                    <a:pt x="352313" y="878332"/>
                  </a:lnTo>
                  <a:lnTo>
                    <a:pt x="312312" y="902013"/>
                  </a:lnTo>
                  <a:lnTo>
                    <a:pt x="294814" y="912336"/>
                  </a:lnTo>
                  <a:lnTo>
                    <a:pt x="281555" y="920230"/>
                  </a:lnTo>
                  <a:lnTo>
                    <a:pt x="254269" y="936625"/>
                  </a:lnTo>
                  <a:lnTo>
                    <a:pt x="219096" y="959807"/>
                  </a:lnTo>
                  <a:lnTo>
                    <a:pt x="207072" y="971253"/>
                  </a:lnTo>
                  <a:lnTo>
                    <a:pt x="207565" y="975248"/>
                  </a:lnTo>
                  <a:lnTo>
                    <a:pt x="209942" y="976079"/>
                  </a:lnTo>
                  <a:lnTo>
                    <a:pt x="203569" y="978032"/>
                  </a:lnTo>
                  <a:lnTo>
                    <a:pt x="177815" y="985393"/>
                  </a:lnTo>
                  <a:lnTo>
                    <a:pt x="150385" y="1010334"/>
                  </a:lnTo>
                  <a:lnTo>
                    <a:pt x="138112" y="1021286"/>
                  </a:lnTo>
                  <a:lnTo>
                    <a:pt x="126577" y="1029023"/>
                  </a:lnTo>
                  <a:lnTo>
                    <a:pt x="101361" y="1044321"/>
                  </a:lnTo>
                  <a:lnTo>
                    <a:pt x="90779" y="1074123"/>
                  </a:lnTo>
                  <a:lnTo>
                    <a:pt x="89791" y="1077395"/>
                  </a:lnTo>
                  <a:lnTo>
                    <a:pt x="89675" y="1069640"/>
                  </a:lnTo>
                  <a:lnTo>
                    <a:pt x="81708" y="1066360"/>
                  </a:lnTo>
                  <a:lnTo>
                    <a:pt x="57165" y="1083056"/>
                  </a:lnTo>
                  <a:lnTo>
                    <a:pt x="52949" y="1089499"/>
                  </a:lnTo>
                  <a:lnTo>
                    <a:pt x="51053" y="1097264"/>
                  </a:lnTo>
                  <a:lnTo>
                    <a:pt x="49611" y="1105290"/>
                  </a:lnTo>
                  <a:lnTo>
                    <a:pt x="46751" y="1112520"/>
                  </a:lnTo>
                  <a:lnTo>
                    <a:pt x="41900" y="1117967"/>
                  </a:lnTo>
                  <a:lnTo>
                    <a:pt x="36131" y="1122759"/>
                  </a:lnTo>
                  <a:lnTo>
                    <a:pt x="30053" y="1127289"/>
                  </a:lnTo>
                  <a:lnTo>
                    <a:pt x="24272" y="1131951"/>
                  </a:lnTo>
                  <a:lnTo>
                    <a:pt x="8249" y="1173658"/>
                  </a:lnTo>
                  <a:lnTo>
                    <a:pt x="0" y="1203388"/>
                  </a:lnTo>
                  <a:lnTo>
                    <a:pt x="1252" y="1236356"/>
                  </a:lnTo>
                  <a:lnTo>
                    <a:pt x="13731" y="1287780"/>
                  </a:lnTo>
                  <a:lnTo>
                    <a:pt x="17250" y="1293826"/>
                  </a:lnTo>
                  <a:lnTo>
                    <a:pt x="23113" y="1298622"/>
                  </a:lnTo>
                  <a:lnTo>
                    <a:pt x="29716" y="1303014"/>
                  </a:lnTo>
                  <a:lnTo>
                    <a:pt x="35448" y="1307846"/>
                  </a:lnTo>
                  <a:lnTo>
                    <a:pt x="53382" y="1328905"/>
                  </a:lnTo>
                  <a:lnTo>
                    <a:pt x="58180" y="1336287"/>
                  </a:lnTo>
                  <a:lnTo>
                    <a:pt x="56019" y="1335937"/>
                  </a:lnTo>
                  <a:lnTo>
                    <a:pt x="53079" y="1333804"/>
                  </a:lnTo>
                  <a:lnTo>
                    <a:pt x="55537" y="1335834"/>
                  </a:lnTo>
                  <a:lnTo>
                    <a:pt x="69572" y="1347974"/>
                  </a:lnTo>
                  <a:lnTo>
                    <a:pt x="101361" y="1376172"/>
                  </a:lnTo>
                  <a:lnTo>
                    <a:pt x="119755" y="1395472"/>
                  </a:lnTo>
                  <a:lnTo>
                    <a:pt x="135064" y="1413986"/>
                  </a:lnTo>
                  <a:lnTo>
                    <a:pt x="152636" y="1430643"/>
                  </a:lnTo>
                  <a:lnTo>
                    <a:pt x="221833" y="1460161"/>
                  </a:lnTo>
                  <a:lnTo>
                    <a:pt x="266804" y="1473629"/>
                  </a:lnTo>
                  <a:lnTo>
                    <a:pt x="312406" y="1485512"/>
                  </a:lnTo>
                  <a:lnTo>
                    <a:pt x="358317" y="1496551"/>
                  </a:lnTo>
                  <a:lnTo>
                    <a:pt x="404214" y="1507485"/>
                  </a:lnTo>
                  <a:lnTo>
                    <a:pt x="449776" y="1519055"/>
                  </a:lnTo>
                  <a:lnTo>
                    <a:pt x="494680" y="1532001"/>
                  </a:lnTo>
                  <a:lnTo>
                    <a:pt x="540873" y="1545246"/>
                  </a:lnTo>
                  <a:lnTo>
                    <a:pt x="587517" y="1556908"/>
                  </a:lnTo>
                  <a:lnTo>
                    <a:pt x="634162" y="1568309"/>
                  </a:lnTo>
                  <a:lnTo>
                    <a:pt x="680354" y="1580769"/>
                  </a:lnTo>
                  <a:lnTo>
                    <a:pt x="705290" y="1589287"/>
                  </a:lnTo>
                  <a:lnTo>
                    <a:pt x="716962" y="1593199"/>
                  </a:lnTo>
                  <a:lnTo>
                    <a:pt x="723824" y="1590895"/>
                  </a:lnTo>
                  <a:lnTo>
                    <a:pt x="734329" y="1580769"/>
                  </a:lnTo>
                </a:path>
              </a:pathLst>
            </a:custGeom>
            <a:ln w="28574">
              <a:solidFill>
                <a:srgbClr val="000000"/>
              </a:solidFill>
            </a:ln>
          </p:spPr>
          <p:txBody>
            <a:bodyPr wrap="square" lIns="0" tIns="0" rIns="0" bIns="0" rtlCol="0"/>
            <a:lstStyle/>
            <a:p>
              <a:endParaRPr/>
            </a:p>
          </p:txBody>
        </p:sp>
        <p:sp>
          <p:nvSpPr>
            <p:cNvPr id="7" name="object 7"/>
            <p:cNvSpPr/>
            <p:nvPr/>
          </p:nvSpPr>
          <p:spPr>
            <a:xfrm>
              <a:off x="767219" y="1321054"/>
              <a:ext cx="1361440" cy="1417955"/>
            </a:xfrm>
            <a:custGeom>
              <a:avLst/>
              <a:gdLst/>
              <a:ahLst/>
              <a:cxnLst/>
              <a:rect l="l" t="t" r="r" b="b"/>
              <a:pathLst>
                <a:path w="1361439" h="1417955">
                  <a:moveTo>
                    <a:pt x="1352029" y="0"/>
                  </a:moveTo>
                  <a:lnTo>
                    <a:pt x="1309611" y="18034"/>
                  </a:lnTo>
                  <a:lnTo>
                    <a:pt x="1280274" y="54610"/>
                  </a:lnTo>
                  <a:lnTo>
                    <a:pt x="1274178" y="69087"/>
                  </a:lnTo>
                  <a:lnTo>
                    <a:pt x="1270622" y="75692"/>
                  </a:lnTo>
                  <a:lnTo>
                    <a:pt x="1236586" y="109093"/>
                  </a:lnTo>
                  <a:lnTo>
                    <a:pt x="1175626" y="145669"/>
                  </a:lnTo>
                  <a:lnTo>
                    <a:pt x="1128382" y="169291"/>
                  </a:lnTo>
                  <a:lnTo>
                    <a:pt x="1079741" y="189865"/>
                  </a:lnTo>
                  <a:lnTo>
                    <a:pt x="1029830" y="206756"/>
                  </a:lnTo>
                  <a:lnTo>
                    <a:pt x="993381" y="229616"/>
                  </a:lnTo>
                  <a:lnTo>
                    <a:pt x="962520" y="250317"/>
                  </a:lnTo>
                  <a:lnTo>
                    <a:pt x="955662" y="255143"/>
                  </a:lnTo>
                  <a:lnTo>
                    <a:pt x="946518" y="260858"/>
                  </a:lnTo>
                  <a:lnTo>
                    <a:pt x="938644" y="264668"/>
                  </a:lnTo>
                  <a:lnTo>
                    <a:pt x="929754" y="267716"/>
                  </a:lnTo>
                  <a:lnTo>
                    <a:pt x="922642" y="269621"/>
                  </a:lnTo>
                  <a:lnTo>
                    <a:pt x="887209" y="279908"/>
                  </a:lnTo>
                  <a:lnTo>
                    <a:pt x="884796" y="280797"/>
                  </a:lnTo>
                  <a:lnTo>
                    <a:pt x="839076" y="308863"/>
                  </a:lnTo>
                  <a:lnTo>
                    <a:pt x="826884" y="314579"/>
                  </a:lnTo>
                  <a:lnTo>
                    <a:pt x="817613" y="317626"/>
                  </a:lnTo>
                  <a:lnTo>
                    <a:pt x="791832" y="324866"/>
                  </a:lnTo>
                  <a:lnTo>
                    <a:pt x="742683" y="339851"/>
                  </a:lnTo>
                  <a:lnTo>
                    <a:pt x="726808" y="346963"/>
                  </a:lnTo>
                  <a:lnTo>
                    <a:pt x="726173" y="347599"/>
                  </a:lnTo>
                  <a:lnTo>
                    <a:pt x="702678" y="364109"/>
                  </a:lnTo>
                  <a:lnTo>
                    <a:pt x="637019" y="385191"/>
                  </a:lnTo>
                  <a:lnTo>
                    <a:pt x="597014" y="394588"/>
                  </a:lnTo>
                  <a:lnTo>
                    <a:pt x="590537" y="396240"/>
                  </a:lnTo>
                  <a:lnTo>
                    <a:pt x="521449" y="415544"/>
                  </a:lnTo>
                  <a:lnTo>
                    <a:pt x="460997" y="434086"/>
                  </a:lnTo>
                  <a:lnTo>
                    <a:pt x="340664" y="472313"/>
                  </a:lnTo>
                  <a:lnTo>
                    <a:pt x="302247" y="484250"/>
                  </a:lnTo>
                  <a:lnTo>
                    <a:pt x="265074" y="496570"/>
                  </a:lnTo>
                  <a:lnTo>
                    <a:pt x="229209" y="509650"/>
                  </a:lnTo>
                  <a:lnTo>
                    <a:pt x="160820" y="540258"/>
                  </a:lnTo>
                  <a:lnTo>
                    <a:pt x="127584" y="559181"/>
                  </a:lnTo>
                  <a:lnTo>
                    <a:pt x="95161" y="581406"/>
                  </a:lnTo>
                  <a:lnTo>
                    <a:pt x="61112" y="608965"/>
                  </a:lnTo>
                  <a:lnTo>
                    <a:pt x="44653" y="647954"/>
                  </a:lnTo>
                  <a:lnTo>
                    <a:pt x="29400" y="679704"/>
                  </a:lnTo>
                  <a:lnTo>
                    <a:pt x="8928" y="727710"/>
                  </a:lnTo>
                  <a:lnTo>
                    <a:pt x="0" y="779018"/>
                  </a:lnTo>
                  <a:lnTo>
                    <a:pt x="1778" y="797179"/>
                  </a:lnTo>
                  <a:lnTo>
                    <a:pt x="14719" y="834898"/>
                  </a:lnTo>
                  <a:lnTo>
                    <a:pt x="42138" y="874268"/>
                  </a:lnTo>
                  <a:lnTo>
                    <a:pt x="59651" y="892429"/>
                  </a:lnTo>
                  <a:lnTo>
                    <a:pt x="68656" y="916940"/>
                  </a:lnTo>
                  <a:lnTo>
                    <a:pt x="74294" y="934847"/>
                  </a:lnTo>
                  <a:lnTo>
                    <a:pt x="78244" y="941451"/>
                  </a:lnTo>
                  <a:lnTo>
                    <a:pt x="83146" y="943991"/>
                  </a:lnTo>
                  <a:lnTo>
                    <a:pt x="90957" y="943737"/>
                  </a:lnTo>
                  <a:lnTo>
                    <a:pt x="93433" y="942975"/>
                  </a:lnTo>
                  <a:lnTo>
                    <a:pt x="95554" y="941578"/>
                  </a:lnTo>
                  <a:lnTo>
                    <a:pt x="99136" y="937641"/>
                  </a:lnTo>
                  <a:lnTo>
                    <a:pt x="100152" y="937768"/>
                  </a:lnTo>
                  <a:lnTo>
                    <a:pt x="144259" y="967105"/>
                  </a:lnTo>
                  <a:lnTo>
                    <a:pt x="155765" y="977646"/>
                  </a:lnTo>
                  <a:lnTo>
                    <a:pt x="152742" y="982091"/>
                  </a:lnTo>
                  <a:lnTo>
                    <a:pt x="152019" y="983869"/>
                  </a:lnTo>
                  <a:lnTo>
                    <a:pt x="151625" y="985647"/>
                  </a:lnTo>
                  <a:lnTo>
                    <a:pt x="151625" y="994663"/>
                  </a:lnTo>
                  <a:lnTo>
                    <a:pt x="156337" y="1000379"/>
                  </a:lnTo>
                  <a:lnTo>
                    <a:pt x="175450" y="1004824"/>
                  </a:lnTo>
                  <a:lnTo>
                    <a:pt x="211340" y="1014857"/>
                  </a:lnTo>
                  <a:lnTo>
                    <a:pt x="226339" y="1024636"/>
                  </a:lnTo>
                  <a:lnTo>
                    <a:pt x="270319" y="1055370"/>
                  </a:lnTo>
                  <a:lnTo>
                    <a:pt x="285610" y="1064895"/>
                  </a:lnTo>
                  <a:lnTo>
                    <a:pt x="301917" y="1073912"/>
                  </a:lnTo>
                  <a:lnTo>
                    <a:pt x="320128" y="1082040"/>
                  </a:lnTo>
                  <a:lnTo>
                    <a:pt x="339039" y="1088771"/>
                  </a:lnTo>
                  <a:lnTo>
                    <a:pt x="383654" y="1114044"/>
                  </a:lnTo>
                  <a:lnTo>
                    <a:pt x="432320" y="1138428"/>
                  </a:lnTo>
                  <a:lnTo>
                    <a:pt x="482206" y="1159891"/>
                  </a:lnTo>
                  <a:lnTo>
                    <a:pt x="530466" y="1177417"/>
                  </a:lnTo>
                  <a:lnTo>
                    <a:pt x="541007" y="1185926"/>
                  </a:lnTo>
                  <a:lnTo>
                    <a:pt x="586092" y="1211326"/>
                  </a:lnTo>
                  <a:lnTo>
                    <a:pt x="654926" y="1234186"/>
                  </a:lnTo>
                  <a:lnTo>
                    <a:pt x="726046" y="1250569"/>
                  </a:lnTo>
                  <a:lnTo>
                    <a:pt x="759955" y="1258189"/>
                  </a:lnTo>
                  <a:lnTo>
                    <a:pt x="789673" y="1265936"/>
                  </a:lnTo>
                  <a:lnTo>
                    <a:pt x="819264" y="1284224"/>
                  </a:lnTo>
                  <a:lnTo>
                    <a:pt x="825614" y="1288415"/>
                  </a:lnTo>
                  <a:lnTo>
                    <a:pt x="836917" y="1294892"/>
                  </a:lnTo>
                  <a:lnTo>
                    <a:pt x="847458" y="1299718"/>
                  </a:lnTo>
                  <a:lnTo>
                    <a:pt x="859904" y="1304036"/>
                  </a:lnTo>
                  <a:lnTo>
                    <a:pt x="867651" y="1306068"/>
                  </a:lnTo>
                  <a:lnTo>
                    <a:pt x="965949" y="1335278"/>
                  </a:lnTo>
                  <a:lnTo>
                    <a:pt x="982205" y="1339723"/>
                  </a:lnTo>
                  <a:lnTo>
                    <a:pt x="996429" y="1348867"/>
                  </a:lnTo>
                  <a:lnTo>
                    <a:pt x="1007859" y="1356741"/>
                  </a:lnTo>
                  <a:lnTo>
                    <a:pt x="1017638" y="1362837"/>
                  </a:lnTo>
                  <a:lnTo>
                    <a:pt x="1053833" y="1378204"/>
                  </a:lnTo>
                  <a:lnTo>
                    <a:pt x="1097902" y="1388110"/>
                  </a:lnTo>
                  <a:lnTo>
                    <a:pt x="1116190" y="1389888"/>
                  </a:lnTo>
                  <a:lnTo>
                    <a:pt x="1130287" y="1392555"/>
                  </a:lnTo>
                  <a:lnTo>
                    <a:pt x="1135875" y="1394587"/>
                  </a:lnTo>
                  <a:lnTo>
                    <a:pt x="1137780" y="1395603"/>
                  </a:lnTo>
                  <a:lnTo>
                    <a:pt x="1137780" y="1397000"/>
                  </a:lnTo>
                  <a:lnTo>
                    <a:pt x="1136002" y="1404112"/>
                  </a:lnTo>
                  <a:lnTo>
                    <a:pt x="1134605" y="1413510"/>
                  </a:lnTo>
                  <a:lnTo>
                    <a:pt x="1162799" y="1417574"/>
                  </a:lnTo>
                  <a:lnTo>
                    <a:pt x="1163688" y="1410970"/>
                  </a:lnTo>
                  <a:lnTo>
                    <a:pt x="1166228" y="1400810"/>
                  </a:lnTo>
                  <a:lnTo>
                    <a:pt x="1166736" y="1390142"/>
                  </a:lnTo>
                  <a:lnTo>
                    <a:pt x="1166355" y="1388364"/>
                  </a:lnTo>
                  <a:lnTo>
                    <a:pt x="1164069" y="1381633"/>
                  </a:lnTo>
                  <a:lnTo>
                    <a:pt x="1119111" y="1361567"/>
                  </a:lnTo>
                  <a:lnTo>
                    <a:pt x="1102728" y="1359916"/>
                  </a:lnTo>
                  <a:lnTo>
                    <a:pt x="1087234" y="1357249"/>
                  </a:lnTo>
                  <a:lnTo>
                    <a:pt x="1047610" y="1346200"/>
                  </a:lnTo>
                  <a:lnTo>
                    <a:pt x="1004430" y="1320038"/>
                  </a:lnTo>
                  <a:lnTo>
                    <a:pt x="993381" y="1313180"/>
                  </a:lnTo>
                  <a:lnTo>
                    <a:pt x="974077" y="1307973"/>
                  </a:lnTo>
                  <a:lnTo>
                    <a:pt x="924293" y="1292860"/>
                  </a:lnTo>
                  <a:lnTo>
                    <a:pt x="863333" y="1275080"/>
                  </a:lnTo>
                  <a:lnTo>
                    <a:pt x="851268" y="1270254"/>
                  </a:lnTo>
                  <a:lnTo>
                    <a:pt x="841235" y="1264539"/>
                  </a:lnTo>
                  <a:lnTo>
                    <a:pt x="834250" y="1259967"/>
                  </a:lnTo>
                  <a:lnTo>
                    <a:pt x="800341" y="1239139"/>
                  </a:lnTo>
                  <a:lnTo>
                    <a:pt x="766305" y="1230376"/>
                  </a:lnTo>
                  <a:lnTo>
                    <a:pt x="697344" y="1215136"/>
                  </a:lnTo>
                  <a:lnTo>
                    <a:pt x="662927" y="1206754"/>
                  </a:lnTo>
                  <a:lnTo>
                    <a:pt x="599173" y="1185799"/>
                  </a:lnTo>
                  <a:lnTo>
                    <a:pt x="558914" y="1163574"/>
                  </a:lnTo>
                  <a:lnTo>
                    <a:pt x="546468" y="1153668"/>
                  </a:lnTo>
                  <a:lnTo>
                    <a:pt x="543928" y="1151890"/>
                  </a:lnTo>
                  <a:lnTo>
                    <a:pt x="493509" y="1133602"/>
                  </a:lnTo>
                  <a:lnTo>
                    <a:pt x="445096" y="1112774"/>
                  </a:lnTo>
                  <a:lnTo>
                    <a:pt x="397751" y="1089152"/>
                  </a:lnTo>
                  <a:lnTo>
                    <a:pt x="352031" y="1063244"/>
                  </a:lnTo>
                  <a:lnTo>
                    <a:pt x="331736" y="1056005"/>
                  </a:lnTo>
                  <a:lnTo>
                    <a:pt x="315658" y="1048893"/>
                  </a:lnTo>
                  <a:lnTo>
                    <a:pt x="300723" y="1040765"/>
                  </a:lnTo>
                  <a:lnTo>
                    <a:pt x="286677" y="1032001"/>
                  </a:lnTo>
                  <a:lnTo>
                    <a:pt x="241884" y="1000633"/>
                  </a:lnTo>
                  <a:lnTo>
                    <a:pt x="225120" y="989838"/>
                  </a:lnTo>
                  <a:lnTo>
                    <a:pt x="222669" y="988441"/>
                  </a:lnTo>
                  <a:lnTo>
                    <a:pt x="189763" y="979170"/>
                  </a:lnTo>
                  <a:lnTo>
                    <a:pt x="188569" y="974217"/>
                  </a:lnTo>
                  <a:lnTo>
                    <a:pt x="162039" y="944626"/>
                  </a:lnTo>
                  <a:lnTo>
                    <a:pt x="130708" y="921512"/>
                  </a:lnTo>
                  <a:lnTo>
                    <a:pt x="100533" y="908558"/>
                  </a:lnTo>
                  <a:lnTo>
                    <a:pt x="95961" y="908558"/>
                  </a:lnTo>
                  <a:lnTo>
                    <a:pt x="84696" y="877824"/>
                  </a:lnTo>
                  <a:lnTo>
                    <a:pt x="83629" y="876046"/>
                  </a:lnTo>
                  <a:lnTo>
                    <a:pt x="64515" y="856488"/>
                  </a:lnTo>
                  <a:lnTo>
                    <a:pt x="50838" y="839470"/>
                  </a:lnTo>
                  <a:lnTo>
                    <a:pt x="40881" y="823468"/>
                  </a:lnTo>
                  <a:lnTo>
                    <a:pt x="33896" y="807466"/>
                  </a:lnTo>
                  <a:lnTo>
                    <a:pt x="30073" y="793115"/>
                  </a:lnTo>
                  <a:lnTo>
                    <a:pt x="28587" y="779145"/>
                  </a:lnTo>
                  <a:lnTo>
                    <a:pt x="29095" y="766445"/>
                  </a:lnTo>
                  <a:lnTo>
                    <a:pt x="41211" y="723265"/>
                  </a:lnTo>
                  <a:lnTo>
                    <a:pt x="71145" y="658749"/>
                  </a:lnTo>
                  <a:lnTo>
                    <a:pt x="83858" y="627253"/>
                  </a:lnTo>
                  <a:lnTo>
                    <a:pt x="141757" y="584073"/>
                  </a:lnTo>
                  <a:lnTo>
                    <a:pt x="205473" y="550291"/>
                  </a:lnTo>
                  <a:lnTo>
                    <a:pt x="274015" y="523621"/>
                  </a:lnTo>
                  <a:lnTo>
                    <a:pt x="310756" y="511556"/>
                  </a:lnTo>
                  <a:lnTo>
                    <a:pt x="469379" y="461518"/>
                  </a:lnTo>
                  <a:lnTo>
                    <a:pt x="529323" y="443103"/>
                  </a:lnTo>
                  <a:lnTo>
                    <a:pt x="593077" y="425069"/>
                  </a:lnTo>
                  <a:lnTo>
                    <a:pt x="661911" y="408559"/>
                  </a:lnTo>
                  <a:lnTo>
                    <a:pt x="678929" y="404113"/>
                  </a:lnTo>
                  <a:lnTo>
                    <a:pt x="719188" y="387476"/>
                  </a:lnTo>
                  <a:lnTo>
                    <a:pt x="741540" y="371601"/>
                  </a:lnTo>
                  <a:lnTo>
                    <a:pt x="751192" y="367157"/>
                  </a:lnTo>
                  <a:lnTo>
                    <a:pt x="770369" y="361061"/>
                  </a:lnTo>
                  <a:lnTo>
                    <a:pt x="786752" y="356362"/>
                  </a:lnTo>
                  <a:lnTo>
                    <a:pt x="799579" y="352425"/>
                  </a:lnTo>
                  <a:lnTo>
                    <a:pt x="838441" y="340613"/>
                  </a:lnTo>
                  <a:lnTo>
                    <a:pt x="896988" y="306832"/>
                  </a:lnTo>
                  <a:lnTo>
                    <a:pt x="945248" y="292735"/>
                  </a:lnTo>
                  <a:lnTo>
                    <a:pt x="978268" y="274193"/>
                  </a:lnTo>
                  <a:lnTo>
                    <a:pt x="1008748" y="253746"/>
                  </a:lnTo>
                  <a:lnTo>
                    <a:pt x="1024115" y="243840"/>
                  </a:lnTo>
                  <a:lnTo>
                    <a:pt x="1041387" y="233045"/>
                  </a:lnTo>
                  <a:lnTo>
                    <a:pt x="1065136" y="225425"/>
                  </a:lnTo>
                  <a:lnTo>
                    <a:pt x="1090790" y="216154"/>
                  </a:lnTo>
                  <a:lnTo>
                    <a:pt x="1141209" y="194818"/>
                  </a:lnTo>
                  <a:lnTo>
                    <a:pt x="1189977" y="170434"/>
                  </a:lnTo>
                  <a:lnTo>
                    <a:pt x="1235951" y="143763"/>
                  </a:lnTo>
                  <a:lnTo>
                    <a:pt x="1268590" y="120269"/>
                  </a:lnTo>
                  <a:lnTo>
                    <a:pt x="1295768" y="89154"/>
                  </a:lnTo>
                  <a:lnTo>
                    <a:pt x="1306309" y="66421"/>
                  </a:lnTo>
                  <a:lnTo>
                    <a:pt x="1311516" y="54991"/>
                  </a:lnTo>
                  <a:lnTo>
                    <a:pt x="1344536" y="32893"/>
                  </a:lnTo>
                  <a:lnTo>
                    <a:pt x="1361427" y="26924"/>
                  </a:lnTo>
                  <a:lnTo>
                    <a:pt x="1352029" y="0"/>
                  </a:lnTo>
                  <a:close/>
                </a:path>
              </a:pathLst>
            </a:custGeom>
            <a:solidFill>
              <a:srgbClr val="808080"/>
            </a:solidFill>
          </p:spPr>
          <p:txBody>
            <a:bodyPr wrap="square" lIns="0" tIns="0" rIns="0" bIns="0" rtlCol="0"/>
            <a:lstStyle/>
            <a:p>
              <a:endParaRPr/>
            </a:p>
          </p:txBody>
        </p:sp>
        <p:sp>
          <p:nvSpPr>
            <p:cNvPr id="8" name="object 8"/>
            <p:cNvSpPr/>
            <p:nvPr/>
          </p:nvSpPr>
          <p:spPr>
            <a:xfrm>
              <a:off x="756607" y="1309116"/>
              <a:ext cx="1342390" cy="1402080"/>
            </a:xfrm>
            <a:custGeom>
              <a:avLst/>
              <a:gdLst/>
              <a:ahLst/>
              <a:cxnLst/>
              <a:rect l="l" t="t" r="r" b="b"/>
              <a:pathLst>
                <a:path w="1342389" h="1402080">
                  <a:moveTo>
                    <a:pt x="1341940" y="0"/>
                  </a:moveTo>
                  <a:lnTo>
                    <a:pt x="1304654" y="15258"/>
                  </a:lnTo>
                  <a:lnTo>
                    <a:pt x="1286733" y="30461"/>
                  </a:lnTo>
                  <a:lnTo>
                    <a:pt x="1278392" y="46989"/>
                  </a:lnTo>
                  <a:lnTo>
                    <a:pt x="1269851" y="66228"/>
                  </a:lnTo>
                  <a:lnTo>
                    <a:pt x="1251326" y="89558"/>
                  </a:lnTo>
                  <a:lnTo>
                    <a:pt x="1213035" y="118363"/>
                  </a:lnTo>
                  <a:lnTo>
                    <a:pt x="1167823" y="144474"/>
                  </a:lnTo>
                  <a:lnTo>
                    <a:pt x="1119849" y="168465"/>
                  </a:lnTo>
                  <a:lnTo>
                    <a:pt x="1070303" y="189408"/>
                  </a:lnTo>
                  <a:lnTo>
                    <a:pt x="1020376" y="206375"/>
                  </a:lnTo>
                  <a:lnTo>
                    <a:pt x="971369" y="237945"/>
                  </a:lnTo>
                  <a:lnTo>
                    <a:pt x="946685" y="254750"/>
                  </a:lnTo>
                  <a:lnTo>
                    <a:pt x="932091" y="263150"/>
                  </a:lnTo>
                  <a:lnTo>
                    <a:pt x="913350" y="269501"/>
                  </a:lnTo>
                  <a:lnTo>
                    <a:pt x="876231" y="280162"/>
                  </a:lnTo>
                  <a:lnTo>
                    <a:pt x="842622" y="300879"/>
                  </a:lnTo>
                  <a:lnTo>
                    <a:pt x="824953" y="311056"/>
                  </a:lnTo>
                  <a:lnTo>
                    <a:pt x="809663" y="316856"/>
                  </a:lnTo>
                  <a:lnTo>
                    <a:pt x="783186" y="324443"/>
                  </a:lnTo>
                  <a:lnTo>
                    <a:pt x="731959" y="339979"/>
                  </a:lnTo>
                  <a:lnTo>
                    <a:pt x="719434" y="345741"/>
                  </a:lnTo>
                  <a:lnTo>
                    <a:pt x="707765" y="353790"/>
                  </a:lnTo>
                  <a:lnTo>
                    <a:pt x="696097" y="362267"/>
                  </a:lnTo>
                  <a:lnTo>
                    <a:pt x="683572" y="369316"/>
                  </a:lnTo>
                  <a:lnTo>
                    <a:pt x="660029" y="376916"/>
                  </a:lnTo>
                  <a:lnTo>
                    <a:pt x="625628" y="385540"/>
                  </a:lnTo>
                  <a:lnTo>
                    <a:pt x="592132" y="393354"/>
                  </a:lnTo>
                  <a:lnTo>
                    <a:pt x="571304" y="398525"/>
                  </a:lnTo>
                  <a:lnTo>
                    <a:pt x="522599" y="412150"/>
                  </a:lnTo>
                  <a:lnTo>
                    <a:pt x="474300" y="426720"/>
                  </a:lnTo>
                  <a:lnTo>
                    <a:pt x="426235" y="441868"/>
                  </a:lnTo>
                  <a:lnTo>
                    <a:pt x="378232" y="457230"/>
                  </a:lnTo>
                  <a:lnTo>
                    <a:pt x="330118" y="472439"/>
                  </a:lnTo>
                  <a:lnTo>
                    <a:pt x="279108" y="488487"/>
                  </a:lnTo>
                  <a:lnTo>
                    <a:pt x="230956" y="505060"/>
                  </a:lnTo>
                  <a:lnTo>
                    <a:pt x="185168" y="523573"/>
                  </a:lnTo>
                  <a:lnTo>
                    <a:pt x="141253" y="545441"/>
                  </a:lnTo>
                  <a:lnTo>
                    <a:pt x="98717" y="572079"/>
                  </a:lnTo>
                  <a:lnTo>
                    <a:pt x="57068" y="604901"/>
                  </a:lnTo>
                  <a:lnTo>
                    <a:pt x="40816" y="644545"/>
                  </a:lnTo>
                  <a:lnTo>
                    <a:pt x="23158" y="681497"/>
                  </a:lnTo>
                  <a:lnTo>
                    <a:pt x="8188" y="717044"/>
                  </a:lnTo>
                  <a:lnTo>
                    <a:pt x="0" y="752477"/>
                  </a:lnTo>
                  <a:lnTo>
                    <a:pt x="2687" y="789082"/>
                  </a:lnTo>
                  <a:lnTo>
                    <a:pt x="20346" y="828149"/>
                  </a:lnTo>
                  <a:lnTo>
                    <a:pt x="57068" y="870966"/>
                  </a:lnTo>
                  <a:lnTo>
                    <a:pt x="69106" y="904442"/>
                  </a:lnTo>
                  <a:lnTo>
                    <a:pt x="72608" y="915641"/>
                  </a:lnTo>
                  <a:lnTo>
                    <a:pt x="73615" y="914161"/>
                  </a:lnTo>
                  <a:lnTo>
                    <a:pt x="78168" y="909602"/>
                  </a:lnTo>
                  <a:lnTo>
                    <a:pt x="92309" y="911561"/>
                  </a:lnTo>
                  <a:lnTo>
                    <a:pt x="122079" y="929639"/>
                  </a:lnTo>
                  <a:lnTo>
                    <a:pt x="149483" y="952246"/>
                  </a:lnTo>
                  <a:lnTo>
                    <a:pt x="160236" y="965525"/>
                  </a:lnTo>
                  <a:lnTo>
                    <a:pt x="160186" y="971957"/>
                  </a:lnTo>
                  <a:lnTo>
                    <a:pt x="155177" y="974026"/>
                  </a:lnTo>
                  <a:lnTo>
                    <a:pt x="151055" y="974214"/>
                  </a:lnTo>
                  <a:lnTo>
                    <a:pt x="153664" y="975002"/>
                  </a:lnTo>
                  <a:lnTo>
                    <a:pt x="168850" y="978875"/>
                  </a:lnTo>
                  <a:lnTo>
                    <a:pt x="202458" y="988313"/>
                  </a:lnTo>
                  <a:lnTo>
                    <a:pt x="234706" y="1009933"/>
                  </a:lnTo>
                  <a:lnTo>
                    <a:pt x="263631" y="1030112"/>
                  </a:lnTo>
                  <a:lnTo>
                    <a:pt x="293884" y="1047839"/>
                  </a:lnTo>
                  <a:lnTo>
                    <a:pt x="330118" y="1062101"/>
                  </a:lnTo>
                  <a:lnTo>
                    <a:pt x="375850" y="1088139"/>
                  </a:lnTo>
                  <a:lnTo>
                    <a:pt x="423797" y="1112012"/>
                  </a:lnTo>
                  <a:lnTo>
                    <a:pt x="473072" y="1133217"/>
                  </a:lnTo>
                  <a:lnTo>
                    <a:pt x="522790" y="1151255"/>
                  </a:lnTo>
                  <a:lnTo>
                    <a:pt x="557867" y="1175333"/>
                  </a:lnTo>
                  <a:lnTo>
                    <a:pt x="599023" y="1193343"/>
                  </a:lnTo>
                  <a:lnTo>
                    <a:pt x="644059" y="1207007"/>
                  </a:lnTo>
                  <a:lnTo>
                    <a:pt x="690778" y="1218047"/>
                  </a:lnTo>
                  <a:lnTo>
                    <a:pt x="736982" y="1228184"/>
                  </a:lnTo>
                  <a:lnTo>
                    <a:pt x="780473" y="1239139"/>
                  </a:lnTo>
                  <a:lnTo>
                    <a:pt x="813264" y="1259527"/>
                  </a:lnTo>
                  <a:lnTo>
                    <a:pt x="831029" y="1269868"/>
                  </a:lnTo>
                  <a:lnTo>
                    <a:pt x="846813" y="1275998"/>
                  </a:lnTo>
                  <a:lnTo>
                    <a:pt x="873660" y="1283749"/>
                  </a:lnTo>
                  <a:lnTo>
                    <a:pt x="924618" y="1298956"/>
                  </a:lnTo>
                  <a:lnTo>
                    <a:pt x="939217" y="1303408"/>
                  </a:lnTo>
                  <a:lnTo>
                    <a:pt x="955114" y="1308004"/>
                  </a:lnTo>
                  <a:lnTo>
                    <a:pt x="967891" y="1311600"/>
                  </a:lnTo>
                  <a:lnTo>
                    <a:pt x="973132" y="1313053"/>
                  </a:lnTo>
                  <a:lnTo>
                    <a:pt x="1001060" y="1331303"/>
                  </a:lnTo>
                  <a:lnTo>
                    <a:pt x="1036961" y="1349039"/>
                  </a:lnTo>
                  <a:lnTo>
                    <a:pt x="1085551" y="1360332"/>
                  </a:lnTo>
                  <a:lnTo>
                    <a:pt x="1102735" y="1362138"/>
                  </a:lnTo>
                  <a:lnTo>
                    <a:pt x="1119253" y="1365182"/>
                  </a:lnTo>
                  <a:lnTo>
                    <a:pt x="1133914" y="1371727"/>
                  </a:lnTo>
                  <a:lnTo>
                    <a:pt x="1137396" y="1377826"/>
                  </a:lnTo>
                  <a:lnTo>
                    <a:pt x="1137010" y="1385665"/>
                  </a:lnTo>
                  <a:lnTo>
                    <a:pt x="1135075" y="1394122"/>
                  </a:lnTo>
                  <a:lnTo>
                    <a:pt x="1133914" y="1402080"/>
                  </a:lnTo>
                </a:path>
              </a:pathLst>
            </a:custGeom>
            <a:ln w="28575">
              <a:solidFill>
                <a:srgbClr val="000000"/>
              </a:solidFill>
            </a:ln>
          </p:spPr>
          <p:txBody>
            <a:bodyPr wrap="square" lIns="0" tIns="0" rIns="0" bIns="0" rtlCol="0"/>
            <a:lstStyle/>
            <a:p>
              <a:endParaRPr/>
            </a:p>
          </p:txBody>
        </p:sp>
        <p:sp>
          <p:nvSpPr>
            <p:cNvPr id="9" name="object 9"/>
            <p:cNvSpPr/>
            <p:nvPr/>
          </p:nvSpPr>
          <p:spPr>
            <a:xfrm>
              <a:off x="1199464" y="2937891"/>
              <a:ext cx="1115695" cy="1270000"/>
            </a:xfrm>
            <a:custGeom>
              <a:avLst/>
              <a:gdLst/>
              <a:ahLst/>
              <a:cxnLst/>
              <a:rect l="l" t="t" r="r" b="b"/>
              <a:pathLst>
                <a:path w="1115695" h="1270000">
                  <a:moveTo>
                    <a:pt x="957122" y="1257299"/>
                  </a:moveTo>
                  <a:lnTo>
                    <a:pt x="928928" y="1257299"/>
                  </a:lnTo>
                  <a:lnTo>
                    <a:pt x="927658" y="1269999"/>
                  </a:lnTo>
                  <a:lnTo>
                    <a:pt x="955598" y="1269999"/>
                  </a:lnTo>
                  <a:lnTo>
                    <a:pt x="957122" y="1257299"/>
                  </a:lnTo>
                  <a:close/>
                </a:path>
                <a:path w="1115695" h="1270000">
                  <a:moveTo>
                    <a:pt x="957630" y="1244599"/>
                  </a:moveTo>
                  <a:lnTo>
                    <a:pt x="898448" y="1244599"/>
                  </a:lnTo>
                  <a:lnTo>
                    <a:pt x="913434" y="1257299"/>
                  </a:lnTo>
                  <a:lnTo>
                    <a:pt x="957884" y="1257299"/>
                  </a:lnTo>
                  <a:lnTo>
                    <a:pt x="957630" y="1244599"/>
                  </a:lnTo>
                  <a:close/>
                </a:path>
                <a:path w="1115695" h="1270000">
                  <a:moveTo>
                    <a:pt x="952042" y="1231899"/>
                  </a:moveTo>
                  <a:lnTo>
                    <a:pt x="846632" y="1231899"/>
                  </a:lnTo>
                  <a:lnTo>
                    <a:pt x="856538" y="1244599"/>
                  </a:lnTo>
                  <a:lnTo>
                    <a:pt x="953947" y="1244599"/>
                  </a:lnTo>
                  <a:lnTo>
                    <a:pt x="952042" y="1231899"/>
                  </a:lnTo>
                  <a:close/>
                </a:path>
                <a:path w="1115695" h="1270000">
                  <a:moveTo>
                    <a:pt x="916863" y="1219199"/>
                  </a:moveTo>
                  <a:lnTo>
                    <a:pt x="823645" y="1219199"/>
                  </a:lnTo>
                  <a:lnTo>
                    <a:pt x="831519" y="1231899"/>
                  </a:lnTo>
                  <a:lnTo>
                    <a:pt x="932103" y="1231899"/>
                  </a:lnTo>
                  <a:lnTo>
                    <a:pt x="916863" y="1219199"/>
                  </a:lnTo>
                  <a:close/>
                </a:path>
                <a:path w="1115695" h="1270000">
                  <a:moveTo>
                    <a:pt x="859459" y="1206499"/>
                  </a:moveTo>
                  <a:lnTo>
                    <a:pt x="808278" y="1206499"/>
                  </a:lnTo>
                  <a:lnTo>
                    <a:pt x="814247" y="1219199"/>
                  </a:lnTo>
                  <a:lnTo>
                    <a:pt x="866317" y="1219199"/>
                  </a:lnTo>
                  <a:lnTo>
                    <a:pt x="859459" y="1206499"/>
                  </a:lnTo>
                  <a:close/>
                </a:path>
                <a:path w="1115695" h="1270000">
                  <a:moveTo>
                    <a:pt x="840536" y="1193799"/>
                  </a:moveTo>
                  <a:lnTo>
                    <a:pt x="777036" y="1193799"/>
                  </a:lnTo>
                  <a:lnTo>
                    <a:pt x="790371" y="1206499"/>
                  </a:lnTo>
                  <a:lnTo>
                    <a:pt x="847902" y="1206499"/>
                  </a:lnTo>
                  <a:lnTo>
                    <a:pt x="840536" y="1193799"/>
                  </a:lnTo>
                  <a:close/>
                </a:path>
                <a:path w="1115695" h="1270000">
                  <a:moveTo>
                    <a:pt x="817676" y="1181099"/>
                  </a:moveTo>
                  <a:lnTo>
                    <a:pt x="736523" y="1181099"/>
                  </a:lnTo>
                  <a:lnTo>
                    <a:pt x="749604" y="1193799"/>
                  </a:lnTo>
                  <a:lnTo>
                    <a:pt x="824661" y="1193799"/>
                  </a:lnTo>
                  <a:lnTo>
                    <a:pt x="817676" y="1181099"/>
                  </a:lnTo>
                  <a:close/>
                </a:path>
                <a:path w="1115695" h="1270000">
                  <a:moveTo>
                    <a:pt x="779957" y="1168399"/>
                  </a:moveTo>
                  <a:lnTo>
                    <a:pt x="693089" y="1168399"/>
                  </a:lnTo>
                  <a:lnTo>
                    <a:pt x="703376" y="1181099"/>
                  </a:lnTo>
                  <a:lnTo>
                    <a:pt x="804976" y="1181099"/>
                  </a:lnTo>
                  <a:lnTo>
                    <a:pt x="779957" y="1168399"/>
                  </a:lnTo>
                  <a:close/>
                </a:path>
                <a:path w="1115695" h="1270000">
                  <a:moveTo>
                    <a:pt x="745159" y="1155699"/>
                  </a:moveTo>
                  <a:lnTo>
                    <a:pt x="675436" y="1155699"/>
                  </a:lnTo>
                  <a:lnTo>
                    <a:pt x="684199" y="1168399"/>
                  </a:lnTo>
                  <a:lnTo>
                    <a:pt x="758367" y="1168399"/>
                  </a:lnTo>
                  <a:lnTo>
                    <a:pt x="745159" y="1155699"/>
                  </a:lnTo>
                  <a:close/>
                </a:path>
                <a:path w="1115695" h="1270000">
                  <a:moveTo>
                    <a:pt x="713155" y="1142999"/>
                  </a:moveTo>
                  <a:lnTo>
                    <a:pt x="654227" y="1142999"/>
                  </a:lnTo>
                  <a:lnTo>
                    <a:pt x="669721" y="1155699"/>
                  </a:lnTo>
                  <a:lnTo>
                    <a:pt x="718616" y="1155699"/>
                  </a:lnTo>
                  <a:lnTo>
                    <a:pt x="713155" y="1142999"/>
                  </a:lnTo>
                  <a:close/>
                </a:path>
                <a:path w="1115695" h="1270000">
                  <a:moveTo>
                    <a:pt x="685469" y="1130299"/>
                  </a:moveTo>
                  <a:lnTo>
                    <a:pt x="622350" y="1130299"/>
                  </a:lnTo>
                  <a:lnTo>
                    <a:pt x="645845" y="1142999"/>
                  </a:lnTo>
                  <a:lnTo>
                    <a:pt x="691184" y="1142999"/>
                  </a:lnTo>
                  <a:lnTo>
                    <a:pt x="685469" y="1130299"/>
                  </a:lnTo>
                  <a:close/>
                </a:path>
                <a:path w="1115695" h="1270000">
                  <a:moveTo>
                    <a:pt x="670483" y="1117599"/>
                  </a:moveTo>
                  <a:lnTo>
                    <a:pt x="565581" y="1117599"/>
                  </a:lnTo>
                  <a:lnTo>
                    <a:pt x="594410" y="1130299"/>
                  </a:lnTo>
                  <a:lnTo>
                    <a:pt x="678738" y="1130299"/>
                  </a:lnTo>
                  <a:lnTo>
                    <a:pt x="670483" y="1117599"/>
                  </a:lnTo>
                  <a:close/>
                </a:path>
                <a:path w="1115695" h="1270000">
                  <a:moveTo>
                    <a:pt x="545007" y="1079499"/>
                  </a:moveTo>
                  <a:lnTo>
                    <a:pt x="455599" y="1079499"/>
                  </a:lnTo>
                  <a:lnTo>
                    <a:pt x="479602" y="1092199"/>
                  </a:lnTo>
                  <a:lnTo>
                    <a:pt x="507415" y="1104899"/>
                  </a:lnTo>
                  <a:lnTo>
                    <a:pt x="536244" y="1117599"/>
                  </a:lnTo>
                  <a:lnTo>
                    <a:pt x="656005" y="1117599"/>
                  </a:lnTo>
                  <a:lnTo>
                    <a:pt x="629208" y="1104899"/>
                  </a:lnTo>
                  <a:lnTo>
                    <a:pt x="601141" y="1104899"/>
                  </a:lnTo>
                  <a:lnTo>
                    <a:pt x="545007" y="1079499"/>
                  </a:lnTo>
                  <a:close/>
                </a:path>
                <a:path w="1115695" h="1270000">
                  <a:moveTo>
                    <a:pt x="186994" y="888999"/>
                  </a:moveTo>
                  <a:lnTo>
                    <a:pt x="122478" y="888999"/>
                  </a:lnTo>
                  <a:lnTo>
                    <a:pt x="123748" y="901699"/>
                  </a:lnTo>
                  <a:lnTo>
                    <a:pt x="141274" y="901699"/>
                  </a:lnTo>
                  <a:lnTo>
                    <a:pt x="148513" y="914399"/>
                  </a:lnTo>
                  <a:lnTo>
                    <a:pt x="173659" y="914399"/>
                  </a:lnTo>
                  <a:lnTo>
                    <a:pt x="185470" y="927099"/>
                  </a:lnTo>
                  <a:lnTo>
                    <a:pt x="197535" y="939799"/>
                  </a:lnTo>
                  <a:lnTo>
                    <a:pt x="221284" y="952499"/>
                  </a:lnTo>
                  <a:lnTo>
                    <a:pt x="233857" y="965199"/>
                  </a:lnTo>
                  <a:lnTo>
                    <a:pt x="247319" y="965199"/>
                  </a:lnTo>
                  <a:lnTo>
                    <a:pt x="262305" y="977899"/>
                  </a:lnTo>
                  <a:lnTo>
                    <a:pt x="277799" y="977899"/>
                  </a:lnTo>
                  <a:lnTo>
                    <a:pt x="313994" y="1003299"/>
                  </a:lnTo>
                  <a:lnTo>
                    <a:pt x="353872" y="1028699"/>
                  </a:lnTo>
                  <a:lnTo>
                    <a:pt x="394893" y="1041399"/>
                  </a:lnTo>
                  <a:lnTo>
                    <a:pt x="434263" y="1066799"/>
                  </a:lnTo>
                  <a:lnTo>
                    <a:pt x="454837" y="1079499"/>
                  </a:lnTo>
                  <a:lnTo>
                    <a:pt x="518210" y="1079499"/>
                  </a:lnTo>
                  <a:lnTo>
                    <a:pt x="493445" y="1066799"/>
                  </a:lnTo>
                  <a:lnTo>
                    <a:pt x="470458" y="1054099"/>
                  </a:lnTo>
                  <a:lnTo>
                    <a:pt x="450519" y="1041399"/>
                  </a:lnTo>
                  <a:lnTo>
                    <a:pt x="448106" y="1041399"/>
                  </a:lnTo>
                  <a:lnTo>
                    <a:pt x="407085" y="1015999"/>
                  </a:lnTo>
                  <a:lnTo>
                    <a:pt x="367715" y="1003299"/>
                  </a:lnTo>
                  <a:lnTo>
                    <a:pt x="329107" y="977899"/>
                  </a:lnTo>
                  <a:lnTo>
                    <a:pt x="291769" y="952499"/>
                  </a:lnTo>
                  <a:lnTo>
                    <a:pt x="274878" y="952499"/>
                  </a:lnTo>
                  <a:lnTo>
                    <a:pt x="262051" y="939799"/>
                  </a:lnTo>
                  <a:lnTo>
                    <a:pt x="249986" y="939799"/>
                  </a:lnTo>
                  <a:lnTo>
                    <a:pt x="238556" y="927099"/>
                  </a:lnTo>
                  <a:lnTo>
                    <a:pt x="215061" y="914399"/>
                  </a:lnTo>
                  <a:lnTo>
                    <a:pt x="201980" y="901699"/>
                  </a:lnTo>
                  <a:lnTo>
                    <a:pt x="186994" y="888999"/>
                  </a:lnTo>
                  <a:close/>
                </a:path>
                <a:path w="1115695" h="1270000">
                  <a:moveTo>
                    <a:pt x="159943" y="876299"/>
                  </a:moveTo>
                  <a:lnTo>
                    <a:pt x="127304" y="876299"/>
                  </a:lnTo>
                  <a:lnTo>
                    <a:pt x="124764" y="888999"/>
                  </a:lnTo>
                  <a:lnTo>
                    <a:pt x="175691" y="888999"/>
                  </a:lnTo>
                  <a:lnTo>
                    <a:pt x="159943" y="876299"/>
                  </a:lnTo>
                  <a:close/>
                </a:path>
                <a:path w="1115695" h="1270000">
                  <a:moveTo>
                    <a:pt x="153847" y="863599"/>
                  </a:moveTo>
                  <a:lnTo>
                    <a:pt x="112191" y="863599"/>
                  </a:lnTo>
                  <a:lnTo>
                    <a:pt x="118033" y="876299"/>
                  </a:lnTo>
                  <a:lnTo>
                    <a:pt x="154355" y="876299"/>
                  </a:lnTo>
                  <a:lnTo>
                    <a:pt x="153847" y="863599"/>
                  </a:lnTo>
                  <a:close/>
                </a:path>
                <a:path w="1115695" h="1270000">
                  <a:moveTo>
                    <a:pt x="136829" y="850899"/>
                  </a:moveTo>
                  <a:lnTo>
                    <a:pt x="95808" y="850899"/>
                  </a:lnTo>
                  <a:lnTo>
                    <a:pt x="105714" y="863599"/>
                  </a:lnTo>
                  <a:lnTo>
                    <a:pt x="146735" y="863599"/>
                  </a:lnTo>
                  <a:lnTo>
                    <a:pt x="136829" y="850899"/>
                  </a:lnTo>
                  <a:close/>
                </a:path>
                <a:path w="1115695" h="1270000">
                  <a:moveTo>
                    <a:pt x="580313" y="355600"/>
                  </a:moveTo>
                  <a:lnTo>
                    <a:pt x="477570" y="355600"/>
                  </a:lnTo>
                  <a:lnTo>
                    <a:pt x="427278" y="381000"/>
                  </a:lnTo>
                  <a:lnTo>
                    <a:pt x="377748" y="393700"/>
                  </a:lnTo>
                  <a:lnTo>
                    <a:pt x="279450" y="431800"/>
                  </a:lnTo>
                  <a:lnTo>
                    <a:pt x="248081" y="444500"/>
                  </a:lnTo>
                  <a:lnTo>
                    <a:pt x="217855" y="444500"/>
                  </a:lnTo>
                  <a:lnTo>
                    <a:pt x="188518" y="457200"/>
                  </a:lnTo>
                  <a:lnTo>
                    <a:pt x="160070" y="469900"/>
                  </a:lnTo>
                  <a:lnTo>
                    <a:pt x="132130" y="495300"/>
                  </a:lnTo>
                  <a:lnTo>
                    <a:pt x="78028" y="520700"/>
                  </a:lnTo>
                  <a:lnTo>
                    <a:pt x="51803" y="546100"/>
                  </a:lnTo>
                  <a:lnTo>
                    <a:pt x="50050" y="546100"/>
                  </a:lnTo>
                  <a:lnTo>
                    <a:pt x="48717" y="558800"/>
                  </a:lnTo>
                  <a:lnTo>
                    <a:pt x="47904" y="558800"/>
                  </a:lnTo>
                  <a:lnTo>
                    <a:pt x="36474" y="584200"/>
                  </a:lnTo>
                  <a:lnTo>
                    <a:pt x="24041" y="609600"/>
                  </a:lnTo>
                  <a:lnTo>
                    <a:pt x="12306" y="647700"/>
                  </a:lnTo>
                  <a:lnTo>
                    <a:pt x="7251" y="660400"/>
                  </a:lnTo>
                  <a:lnTo>
                    <a:pt x="3302" y="673099"/>
                  </a:lnTo>
                  <a:lnTo>
                    <a:pt x="749" y="685799"/>
                  </a:lnTo>
                  <a:lnTo>
                    <a:pt x="0" y="698499"/>
                  </a:lnTo>
                  <a:lnTo>
                    <a:pt x="1447" y="723899"/>
                  </a:lnTo>
                  <a:lnTo>
                    <a:pt x="5359" y="736599"/>
                  </a:lnTo>
                  <a:lnTo>
                    <a:pt x="12052" y="749299"/>
                  </a:lnTo>
                  <a:lnTo>
                    <a:pt x="21590" y="774699"/>
                  </a:lnTo>
                  <a:lnTo>
                    <a:pt x="34518" y="787399"/>
                  </a:lnTo>
                  <a:lnTo>
                    <a:pt x="48704" y="800099"/>
                  </a:lnTo>
                  <a:lnTo>
                    <a:pt x="52552" y="812799"/>
                  </a:lnTo>
                  <a:lnTo>
                    <a:pt x="55943" y="825499"/>
                  </a:lnTo>
                  <a:lnTo>
                    <a:pt x="58115" y="838199"/>
                  </a:lnTo>
                  <a:lnTo>
                    <a:pt x="61010" y="838199"/>
                  </a:lnTo>
                  <a:lnTo>
                    <a:pt x="63246" y="850899"/>
                  </a:lnTo>
                  <a:lnTo>
                    <a:pt x="130479" y="850899"/>
                  </a:lnTo>
                  <a:lnTo>
                    <a:pt x="122859" y="838199"/>
                  </a:lnTo>
                  <a:lnTo>
                    <a:pt x="111048" y="825499"/>
                  </a:lnTo>
                  <a:lnTo>
                    <a:pt x="91744" y="825499"/>
                  </a:lnTo>
                  <a:lnTo>
                    <a:pt x="86791" y="812799"/>
                  </a:lnTo>
                  <a:lnTo>
                    <a:pt x="79679" y="812799"/>
                  </a:lnTo>
                  <a:lnTo>
                    <a:pt x="74853" y="800099"/>
                  </a:lnTo>
                  <a:lnTo>
                    <a:pt x="74218" y="787399"/>
                  </a:lnTo>
                  <a:lnTo>
                    <a:pt x="72059" y="787399"/>
                  </a:lnTo>
                  <a:lnTo>
                    <a:pt x="38595" y="749299"/>
                  </a:lnTo>
                  <a:lnTo>
                    <a:pt x="29718" y="711199"/>
                  </a:lnTo>
                  <a:lnTo>
                    <a:pt x="28549" y="711199"/>
                  </a:lnTo>
                  <a:lnTo>
                    <a:pt x="28943" y="698499"/>
                  </a:lnTo>
                  <a:lnTo>
                    <a:pt x="30962" y="685799"/>
                  </a:lnTo>
                  <a:lnTo>
                    <a:pt x="34251" y="673099"/>
                  </a:lnTo>
                  <a:lnTo>
                    <a:pt x="38722" y="660400"/>
                  </a:lnTo>
                  <a:lnTo>
                    <a:pt x="50228" y="622300"/>
                  </a:lnTo>
                  <a:lnTo>
                    <a:pt x="63322" y="596900"/>
                  </a:lnTo>
                  <a:lnTo>
                    <a:pt x="73583" y="571500"/>
                  </a:lnTo>
                  <a:lnTo>
                    <a:pt x="95173" y="546100"/>
                  </a:lnTo>
                  <a:lnTo>
                    <a:pt x="120192" y="533400"/>
                  </a:lnTo>
                  <a:lnTo>
                    <a:pt x="145592" y="508000"/>
                  </a:lnTo>
                  <a:lnTo>
                    <a:pt x="171754" y="495300"/>
                  </a:lnTo>
                  <a:lnTo>
                    <a:pt x="198932" y="482600"/>
                  </a:lnTo>
                  <a:lnTo>
                    <a:pt x="227507" y="482600"/>
                  </a:lnTo>
                  <a:lnTo>
                    <a:pt x="257479" y="469900"/>
                  </a:lnTo>
                  <a:lnTo>
                    <a:pt x="288975" y="457200"/>
                  </a:lnTo>
                  <a:lnTo>
                    <a:pt x="386892" y="419100"/>
                  </a:lnTo>
                  <a:lnTo>
                    <a:pt x="484809" y="393700"/>
                  </a:lnTo>
                  <a:lnTo>
                    <a:pt x="488111" y="393700"/>
                  </a:lnTo>
                  <a:lnTo>
                    <a:pt x="491413" y="381000"/>
                  </a:lnTo>
                  <a:lnTo>
                    <a:pt x="529259" y="381000"/>
                  </a:lnTo>
                  <a:lnTo>
                    <a:pt x="544118" y="368300"/>
                  </a:lnTo>
                  <a:lnTo>
                    <a:pt x="575233" y="368300"/>
                  </a:lnTo>
                  <a:lnTo>
                    <a:pt x="580313" y="355600"/>
                  </a:lnTo>
                  <a:close/>
                </a:path>
                <a:path w="1115695" h="1270000">
                  <a:moveTo>
                    <a:pt x="601268" y="342900"/>
                  </a:moveTo>
                  <a:lnTo>
                    <a:pt x="535990" y="342900"/>
                  </a:lnTo>
                  <a:lnTo>
                    <a:pt x="521893" y="355600"/>
                  </a:lnTo>
                  <a:lnTo>
                    <a:pt x="591997" y="355600"/>
                  </a:lnTo>
                  <a:lnTo>
                    <a:pt x="601268" y="342900"/>
                  </a:lnTo>
                  <a:close/>
                </a:path>
                <a:path w="1115695" h="1270000">
                  <a:moveTo>
                    <a:pt x="617143" y="330200"/>
                  </a:moveTo>
                  <a:lnTo>
                    <a:pt x="574217" y="330200"/>
                  </a:lnTo>
                  <a:lnTo>
                    <a:pt x="565327" y="342900"/>
                  </a:lnTo>
                  <a:lnTo>
                    <a:pt x="609777" y="342900"/>
                  </a:lnTo>
                  <a:lnTo>
                    <a:pt x="617143" y="330200"/>
                  </a:lnTo>
                  <a:close/>
                </a:path>
                <a:path w="1115695" h="1270000">
                  <a:moveTo>
                    <a:pt x="656386" y="317500"/>
                  </a:moveTo>
                  <a:lnTo>
                    <a:pt x="593521" y="317500"/>
                  </a:lnTo>
                  <a:lnTo>
                    <a:pt x="583996" y="330200"/>
                  </a:lnTo>
                  <a:lnTo>
                    <a:pt x="645972" y="330200"/>
                  </a:lnTo>
                  <a:lnTo>
                    <a:pt x="656386" y="317500"/>
                  </a:lnTo>
                  <a:close/>
                </a:path>
                <a:path w="1115695" h="1270000">
                  <a:moveTo>
                    <a:pt x="697280" y="304800"/>
                  </a:moveTo>
                  <a:lnTo>
                    <a:pt x="607745" y="304800"/>
                  </a:lnTo>
                  <a:lnTo>
                    <a:pt x="595807" y="317500"/>
                  </a:lnTo>
                  <a:lnTo>
                    <a:pt x="688644" y="317500"/>
                  </a:lnTo>
                  <a:lnTo>
                    <a:pt x="697280" y="304800"/>
                  </a:lnTo>
                  <a:close/>
                </a:path>
                <a:path w="1115695" h="1270000">
                  <a:moveTo>
                    <a:pt x="718997" y="292100"/>
                  </a:moveTo>
                  <a:lnTo>
                    <a:pt x="656640" y="292100"/>
                  </a:lnTo>
                  <a:lnTo>
                    <a:pt x="637209" y="304800"/>
                  </a:lnTo>
                  <a:lnTo>
                    <a:pt x="706424" y="304800"/>
                  </a:lnTo>
                  <a:lnTo>
                    <a:pt x="718997" y="292100"/>
                  </a:lnTo>
                  <a:close/>
                </a:path>
                <a:path w="1115695" h="1270000">
                  <a:moveTo>
                    <a:pt x="736396" y="279400"/>
                  </a:moveTo>
                  <a:lnTo>
                    <a:pt x="682294" y="279400"/>
                  </a:lnTo>
                  <a:lnTo>
                    <a:pt x="676452" y="292100"/>
                  </a:lnTo>
                  <a:lnTo>
                    <a:pt x="727379" y="292100"/>
                  </a:lnTo>
                  <a:lnTo>
                    <a:pt x="736396" y="279400"/>
                  </a:lnTo>
                  <a:close/>
                </a:path>
                <a:path w="1115695" h="1270000">
                  <a:moveTo>
                    <a:pt x="769924" y="266700"/>
                  </a:moveTo>
                  <a:lnTo>
                    <a:pt x="702868" y="266700"/>
                  </a:lnTo>
                  <a:lnTo>
                    <a:pt x="695883" y="279400"/>
                  </a:lnTo>
                  <a:lnTo>
                    <a:pt x="763828" y="279400"/>
                  </a:lnTo>
                  <a:lnTo>
                    <a:pt x="769924" y="266700"/>
                  </a:lnTo>
                  <a:close/>
                </a:path>
                <a:path w="1115695" h="1270000">
                  <a:moveTo>
                    <a:pt x="798372" y="254000"/>
                  </a:moveTo>
                  <a:lnTo>
                    <a:pt x="722299" y="254000"/>
                  </a:lnTo>
                  <a:lnTo>
                    <a:pt x="711631" y="266700"/>
                  </a:lnTo>
                  <a:lnTo>
                    <a:pt x="789609" y="266700"/>
                  </a:lnTo>
                  <a:lnTo>
                    <a:pt x="798372" y="254000"/>
                  </a:lnTo>
                  <a:close/>
                </a:path>
                <a:path w="1115695" h="1270000">
                  <a:moveTo>
                    <a:pt x="828090" y="228600"/>
                  </a:moveTo>
                  <a:lnTo>
                    <a:pt x="780846" y="228600"/>
                  </a:lnTo>
                  <a:lnTo>
                    <a:pt x="773226" y="241300"/>
                  </a:lnTo>
                  <a:lnTo>
                    <a:pt x="754430" y="241300"/>
                  </a:lnTo>
                  <a:lnTo>
                    <a:pt x="747445" y="254000"/>
                  </a:lnTo>
                  <a:lnTo>
                    <a:pt x="803325" y="254000"/>
                  </a:lnTo>
                  <a:lnTo>
                    <a:pt x="817930" y="241300"/>
                  </a:lnTo>
                  <a:lnTo>
                    <a:pt x="828090" y="228600"/>
                  </a:lnTo>
                  <a:close/>
                </a:path>
                <a:path w="1115695" h="1270000">
                  <a:moveTo>
                    <a:pt x="1091742" y="38100"/>
                  </a:moveTo>
                  <a:lnTo>
                    <a:pt x="1050213" y="38100"/>
                  </a:lnTo>
                  <a:lnTo>
                    <a:pt x="1045387" y="50800"/>
                  </a:lnTo>
                  <a:lnTo>
                    <a:pt x="1040434" y="63500"/>
                  </a:lnTo>
                  <a:lnTo>
                    <a:pt x="1037640" y="76200"/>
                  </a:lnTo>
                  <a:lnTo>
                    <a:pt x="1033576" y="76200"/>
                  </a:lnTo>
                  <a:lnTo>
                    <a:pt x="1027988" y="88900"/>
                  </a:lnTo>
                  <a:lnTo>
                    <a:pt x="1020368" y="88900"/>
                  </a:lnTo>
                  <a:lnTo>
                    <a:pt x="1010081" y="101600"/>
                  </a:lnTo>
                  <a:lnTo>
                    <a:pt x="996873" y="114300"/>
                  </a:lnTo>
                  <a:lnTo>
                    <a:pt x="960678" y="139700"/>
                  </a:lnTo>
                  <a:lnTo>
                    <a:pt x="922324" y="152400"/>
                  </a:lnTo>
                  <a:lnTo>
                    <a:pt x="882700" y="177800"/>
                  </a:lnTo>
                  <a:lnTo>
                    <a:pt x="842949" y="190500"/>
                  </a:lnTo>
                  <a:lnTo>
                    <a:pt x="839774" y="190500"/>
                  </a:lnTo>
                  <a:lnTo>
                    <a:pt x="824407" y="203200"/>
                  </a:lnTo>
                  <a:lnTo>
                    <a:pt x="811707" y="215900"/>
                  </a:lnTo>
                  <a:lnTo>
                    <a:pt x="801293" y="215900"/>
                  </a:lnTo>
                  <a:lnTo>
                    <a:pt x="792911" y="228600"/>
                  </a:lnTo>
                  <a:lnTo>
                    <a:pt x="840536" y="228600"/>
                  </a:lnTo>
                  <a:lnTo>
                    <a:pt x="854633" y="215900"/>
                  </a:lnTo>
                  <a:lnTo>
                    <a:pt x="894638" y="203200"/>
                  </a:lnTo>
                  <a:lnTo>
                    <a:pt x="936167" y="177800"/>
                  </a:lnTo>
                  <a:lnTo>
                    <a:pt x="975918" y="165100"/>
                  </a:lnTo>
                  <a:lnTo>
                    <a:pt x="1013637" y="139700"/>
                  </a:lnTo>
                  <a:lnTo>
                    <a:pt x="1028623" y="127000"/>
                  </a:lnTo>
                  <a:lnTo>
                    <a:pt x="1040815" y="114300"/>
                  </a:lnTo>
                  <a:lnTo>
                    <a:pt x="1050340" y="101600"/>
                  </a:lnTo>
                  <a:lnTo>
                    <a:pt x="1057706" y="101600"/>
                  </a:lnTo>
                  <a:lnTo>
                    <a:pt x="1063167" y="88900"/>
                  </a:lnTo>
                  <a:lnTo>
                    <a:pt x="1067231" y="76200"/>
                  </a:lnTo>
                  <a:lnTo>
                    <a:pt x="1071803" y="63500"/>
                  </a:lnTo>
                  <a:lnTo>
                    <a:pt x="1076121" y="50800"/>
                  </a:lnTo>
                  <a:lnTo>
                    <a:pt x="1084884" y="50800"/>
                  </a:lnTo>
                  <a:lnTo>
                    <a:pt x="1091742" y="38100"/>
                  </a:lnTo>
                  <a:close/>
                </a:path>
                <a:path w="1115695" h="1270000">
                  <a:moveTo>
                    <a:pt x="1105204" y="0"/>
                  </a:moveTo>
                  <a:lnTo>
                    <a:pt x="1091488" y="12700"/>
                  </a:lnTo>
                  <a:lnTo>
                    <a:pt x="1079931" y="12700"/>
                  </a:lnTo>
                  <a:lnTo>
                    <a:pt x="1070025" y="25400"/>
                  </a:lnTo>
                  <a:lnTo>
                    <a:pt x="1060500" y="25400"/>
                  </a:lnTo>
                  <a:lnTo>
                    <a:pt x="1055928" y="38100"/>
                  </a:lnTo>
                  <a:lnTo>
                    <a:pt x="1101902" y="38100"/>
                  </a:lnTo>
                  <a:lnTo>
                    <a:pt x="1115618" y="25400"/>
                  </a:lnTo>
                  <a:lnTo>
                    <a:pt x="1105204" y="0"/>
                  </a:lnTo>
                  <a:close/>
                </a:path>
              </a:pathLst>
            </a:custGeom>
            <a:solidFill>
              <a:srgbClr val="808080"/>
            </a:solidFill>
          </p:spPr>
          <p:txBody>
            <a:bodyPr wrap="square" lIns="0" tIns="0" rIns="0" bIns="0" rtlCol="0"/>
            <a:lstStyle/>
            <a:p>
              <a:endParaRPr/>
            </a:p>
          </p:txBody>
        </p:sp>
        <p:sp>
          <p:nvSpPr>
            <p:cNvPr id="10" name="object 10"/>
            <p:cNvSpPr/>
            <p:nvPr/>
          </p:nvSpPr>
          <p:spPr>
            <a:xfrm>
              <a:off x="794003" y="1876044"/>
              <a:ext cx="1633855" cy="3118485"/>
            </a:xfrm>
            <a:custGeom>
              <a:avLst/>
              <a:gdLst/>
              <a:ahLst/>
              <a:cxnLst/>
              <a:rect l="l" t="t" r="r" b="b"/>
              <a:pathLst>
                <a:path w="1633855" h="3118485">
                  <a:moveTo>
                    <a:pt x="1490471" y="1048511"/>
                  </a:moveTo>
                  <a:lnTo>
                    <a:pt x="1456090" y="1064856"/>
                  </a:lnTo>
                  <a:lnTo>
                    <a:pt x="1442191" y="1081487"/>
                  </a:lnTo>
                  <a:lnTo>
                    <a:pt x="1434967" y="1100550"/>
                  </a:lnTo>
                  <a:lnTo>
                    <a:pt x="1420611" y="1124191"/>
                  </a:lnTo>
                  <a:lnTo>
                    <a:pt x="1385315" y="1154556"/>
                  </a:lnTo>
                  <a:lnTo>
                    <a:pt x="1348335" y="1177950"/>
                  </a:lnTo>
                  <a:lnTo>
                    <a:pt x="1309116" y="1199403"/>
                  </a:lnTo>
                  <a:lnTo>
                    <a:pt x="1268658" y="1218118"/>
                  </a:lnTo>
                  <a:lnTo>
                    <a:pt x="1227963" y="1233296"/>
                  </a:lnTo>
                  <a:lnTo>
                    <a:pt x="1181455" y="1266370"/>
                  </a:lnTo>
                  <a:lnTo>
                    <a:pt x="1161462" y="1281001"/>
                  </a:lnTo>
                  <a:lnTo>
                    <a:pt x="1145256" y="1288321"/>
                  </a:lnTo>
                  <a:lnTo>
                    <a:pt x="1110107" y="1299464"/>
                  </a:lnTo>
                  <a:lnTo>
                    <a:pt x="1078281" y="1320944"/>
                  </a:lnTo>
                  <a:lnTo>
                    <a:pt x="1062482" y="1329864"/>
                  </a:lnTo>
                  <a:lnTo>
                    <a:pt x="1041062" y="1336950"/>
                  </a:lnTo>
                  <a:lnTo>
                    <a:pt x="992377" y="1352930"/>
                  </a:lnTo>
                  <a:lnTo>
                    <a:pt x="982134" y="1358181"/>
                  </a:lnTo>
                  <a:lnTo>
                    <a:pt x="972629" y="1365408"/>
                  </a:lnTo>
                  <a:lnTo>
                    <a:pt x="963124" y="1372969"/>
                  </a:lnTo>
                  <a:lnTo>
                    <a:pt x="952881" y="1379219"/>
                  </a:lnTo>
                  <a:lnTo>
                    <a:pt x="933642" y="1386042"/>
                  </a:lnTo>
                  <a:lnTo>
                    <a:pt x="905557" y="1393793"/>
                  </a:lnTo>
                  <a:lnTo>
                    <a:pt x="878210" y="1400829"/>
                  </a:lnTo>
                  <a:lnTo>
                    <a:pt x="861187" y="1405508"/>
                  </a:lnTo>
                  <a:lnTo>
                    <a:pt x="811514" y="1420901"/>
                  </a:lnTo>
                  <a:lnTo>
                    <a:pt x="762317" y="1437497"/>
                  </a:lnTo>
                  <a:lnTo>
                    <a:pt x="713311" y="1454640"/>
                  </a:lnTo>
                  <a:lnTo>
                    <a:pt x="664209" y="1471676"/>
                  </a:lnTo>
                  <a:lnTo>
                    <a:pt x="614536" y="1488974"/>
                  </a:lnTo>
                  <a:lnTo>
                    <a:pt x="568083" y="1507284"/>
                  </a:lnTo>
                  <a:lnTo>
                    <a:pt x="524171" y="1528807"/>
                  </a:lnTo>
                  <a:lnTo>
                    <a:pt x="482120" y="1555743"/>
                  </a:lnTo>
                  <a:lnTo>
                    <a:pt x="441248" y="1590293"/>
                  </a:lnTo>
                  <a:lnTo>
                    <a:pt x="425564" y="1631473"/>
                  </a:lnTo>
                  <a:lnTo>
                    <a:pt x="409075" y="1669621"/>
                  </a:lnTo>
                  <a:lnTo>
                    <a:pt x="397090" y="1706578"/>
                  </a:lnTo>
                  <a:lnTo>
                    <a:pt x="394919" y="1744180"/>
                  </a:lnTo>
                  <a:lnTo>
                    <a:pt x="407868" y="1784265"/>
                  </a:lnTo>
                  <a:lnTo>
                    <a:pt x="441248" y="1828672"/>
                  </a:lnTo>
                  <a:lnTo>
                    <a:pt x="452050" y="1861962"/>
                  </a:lnTo>
                  <a:lnTo>
                    <a:pt x="454233" y="1869008"/>
                  </a:lnTo>
                  <a:lnTo>
                    <a:pt x="456318" y="1864654"/>
                  </a:lnTo>
                  <a:lnTo>
                    <a:pt x="466827" y="1863745"/>
                  </a:lnTo>
                  <a:lnTo>
                    <a:pt x="494283" y="1881123"/>
                  </a:lnTo>
                  <a:lnTo>
                    <a:pt x="518639" y="1903557"/>
                  </a:lnTo>
                  <a:lnTo>
                    <a:pt x="526131" y="1915485"/>
                  </a:lnTo>
                  <a:lnTo>
                    <a:pt x="523882" y="1920225"/>
                  </a:lnTo>
                  <a:lnTo>
                    <a:pt x="519016" y="1921099"/>
                  </a:lnTo>
                  <a:lnTo>
                    <a:pt x="518656" y="1921423"/>
                  </a:lnTo>
                  <a:lnTo>
                    <a:pt x="529924" y="1924518"/>
                  </a:lnTo>
                  <a:lnTo>
                    <a:pt x="559943" y="1933701"/>
                  </a:lnTo>
                  <a:lnTo>
                    <a:pt x="586271" y="1953077"/>
                  </a:lnTo>
                  <a:lnTo>
                    <a:pt x="609885" y="1971166"/>
                  </a:lnTo>
                  <a:lnTo>
                    <a:pt x="634595" y="1987065"/>
                  </a:lnTo>
                  <a:lnTo>
                    <a:pt x="664209" y="1999868"/>
                  </a:lnTo>
                  <a:lnTo>
                    <a:pt x="701548" y="2023100"/>
                  </a:lnTo>
                  <a:lnTo>
                    <a:pt x="740695" y="2044461"/>
                  </a:lnTo>
                  <a:lnTo>
                    <a:pt x="780938" y="2063466"/>
                  </a:lnTo>
                  <a:lnTo>
                    <a:pt x="821563" y="2079624"/>
                  </a:lnTo>
                  <a:lnTo>
                    <a:pt x="856616" y="2104785"/>
                  </a:lnTo>
                  <a:lnTo>
                    <a:pt x="898289" y="2122593"/>
                  </a:lnTo>
                  <a:lnTo>
                    <a:pt x="943479" y="2135696"/>
                  </a:lnTo>
                  <a:lnTo>
                    <a:pt x="989085" y="2146737"/>
                  </a:lnTo>
                  <a:lnTo>
                    <a:pt x="1032001" y="2158364"/>
                  </a:lnTo>
                  <a:lnTo>
                    <a:pt x="1063166" y="2179595"/>
                  </a:lnTo>
                  <a:lnTo>
                    <a:pt x="1079293" y="2188765"/>
                  </a:lnTo>
                  <a:lnTo>
                    <a:pt x="1101207" y="2196101"/>
                  </a:lnTo>
                  <a:lnTo>
                    <a:pt x="1149731" y="2211831"/>
                  </a:lnTo>
                  <a:lnTo>
                    <a:pt x="1161601" y="2215905"/>
                  </a:lnTo>
                  <a:lnTo>
                    <a:pt x="1174591" y="2220039"/>
                  </a:lnTo>
                  <a:lnTo>
                    <a:pt x="1185056" y="2223244"/>
                  </a:lnTo>
                  <a:lnTo>
                    <a:pt x="1189354" y="2224531"/>
                  </a:lnTo>
                  <a:lnTo>
                    <a:pt x="1212149" y="2240871"/>
                  </a:lnTo>
                  <a:lnTo>
                    <a:pt x="1267459" y="2264410"/>
                  </a:lnTo>
                  <a:lnTo>
                    <a:pt x="1295098" y="2268521"/>
                  </a:lnTo>
                  <a:lnTo>
                    <a:pt x="1308590" y="2271250"/>
                  </a:lnTo>
                  <a:lnTo>
                    <a:pt x="1320545" y="2277110"/>
                  </a:lnTo>
                  <a:lnTo>
                    <a:pt x="1323439" y="2282535"/>
                  </a:lnTo>
                  <a:lnTo>
                    <a:pt x="1323117" y="2289555"/>
                  </a:lnTo>
                  <a:lnTo>
                    <a:pt x="1321510" y="2297148"/>
                  </a:lnTo>
                  <a:lnTo>
                    <a:pt x="1320545" y="2304287"/>
                  </a:lnTo>
                </a:path>
                <a:path w="1633855" h="3118485">
                  <a:moveTo>
                    <a:pt x="1444752" y="1060703"/>
                  </a:moveTo>
                  <a:lnTo>
                    <a:pt x="1436504" y="1020403"/>
                  </a:lnTo>
                  <a:lnTo>
                    <a:pt x="1427448" y="992425"/>
                  </a:lnTo>
                  <a:lnTo>
                    <a:pt x="1410819" y="972425"/>
                  </a:lnTo>
                  <a:lnTo>
                    <a:pt x="1379854" y="956055"/>
                  </a:lnTo>
                  <a:lnTo>
                    <a:pt x="1353167" y="926669"/>
                  </a:lnTo>
                  <a:lnTo>
                    <a:pt x="1326753" y="906605"/>
                  </a:lnTo>
                  <a:lnTo>
                    <a:pt x="1297362" y="891422"/>
                  </a:lnTo>
                  <a:lnTo>
                    <a:pt x="1261745" y="876680"/>
                  </a:lnTo>
                  <a:lnTo>
                    <a:pt x="1253041" y="871378"/>
                  </a:lnTo>
                  <a:lnTo>
                    <a:pt x="1245266" y="863980"/>
                  </a:lnTo>
                  <a:lnTo>
                    <a:pt x="1237634" y="856392"/>
                  </a:lnTo>
                  <a:lnTo>
                    <a:pt x="1229359" y="850518"/>
                  </a:lnTo>
                  <a:lnTo>
                    <a:pt x="1206525" y="840626"/>
                  </a:lnTo>
                  <a:lnTo>
                    <a:pt x="1186799" y="836818"/>
                  </a:lnTo>
                  <a:lnTo>
                    <a:pt x="1166762" y="836463"/>
                  </a:lnTo>
                  <a:lnTo>
                    <a:pt x="1143000" y="836929"/>
                  </a:lnTo>
                </a:path>
                <a:path w="1633855" h="3118485">
                  <a:moveTo>
                    <a:pt x="1282953" y="2246375"/>
                  </a:moveTo>
                  <a:lnTo>
                    <a:pt x="1307645" y="2255035"/>
                  </a:lnTo>
                  <a:lnTo>
                    <a:pt x="1332468" y="2263362"/>
                  </a:lnTo>
                  <a:lnTo>
                    <a:pt x="1356695" y="2273165"/>
                  </a:lnTo>
                  <a:lnTo>
                    <a:pt x="1419828" y="2315028"/>
                  </a:lnTo>
                  <a:lnTo>
                    <a:pt x="1444116" y="2338418"/>
                  </a:lnTo>
                  <a:lnTo>
                    <a:pt x="1452467" y="2342145"/>
                  </a:lnTo>
                  <a:lnTo>
                    <a:pt x="1477137" y="2352293"/>
                  </a:lnTo>
                  <a:lnTo>
                    <a:pt x="1482044" y="2362882"/>
                  </a:lnTo>
                  <a:lnTo>
                    <a:pt x="1486677" y="2373661"/>
                  </a:lnTo>
                  <a:lnTo>
                    <a:pt x="1491906" y="2383726"/>
                  </a:lnTo>
                  <a:lnTo>
                    <a:pt x="1498600" y="2392172"/>
                  </a:lnTo>
                  <a:lnTo>
                    <a:pt x="1506132" y="2396476"/>
                  </a:lnTo>
                  <a:lnTo>
                    <a:pt x="1514760" y="2398125"/>
                  </a:lnTo>
                  <a:lnTo>
                    <a:pt x="1523245" y="2399940"/>
                  </a:lnTo>
                  <a:lnTo>
                    <a:pt x="1530350" y="2404744"/>
                  </a:lnTo>
                  <a:lnTo>
                    <a:pt x="1534398" y="2413601"/>
                  </a:lnTo>
                  <a:lnTo>
                    <a:pt x="1536160" y="2424350"/>
                  </a:lnTo>
                  <a:lnTo>
                    <a:pt x="1537779" y="2435266"/>
                  </a:lnTo>
                  <a:lnTo>
                    <a:pt x="1541398" y="2444622"/>
                  </a:lnTo>
                  <a:lnTo>
                    <a:pt x="1548247" y="2452856"/>
                  </a:lnTo>
                  <a:lnTo>
                    <a:pt x="1556464" y="2459243"/>
                  </a:lnTo>
                  <a:lnTo>
                    <a:pt x="1565276" y="2464893"/>
                  </a:lnTo>
                  <a:lnTo>
                    <a:pt x="1573910" y="2470911"/>
                  </a:lnTo>
                  <a:lnTo>
                    <a:pt x="1583918" y="2521047"/>
                  </a:lnTo>
                  <a:lnTo>
                    <a:pt x="1588423" y="2572127"/>
                  </a:lnTo>
                  <a:lnTo>
                    <a:pt x="1586867" y="2622607"/>
                  </a:lnTo>
                  <a:lnTo>
                    <a:pt x="1578693" y="2670944"/>
                  </a:lnTo>
                  <a:lnTo>
                    <a:pt x="1563343" y="2715592"/>
                  </a:lnTo>
                  <a:lnTo>
                    <a:pt x="1540260" y="2755009"/>
                  </a:lnTo>
                  <a:lnTo>
                    <a:pt x="1508887" y="2787649"/>
                  </a:lnTo>
                  <a:lnTo>
                    <a:pt x="1504104" y="2798381"/>
                  </a:lnTo>
                  <a:lnTo>
                    <a:pt x="1469419" y="2837797"/>
                  </a:lnTo>
                  <a:lnTo>
                    <a:pt x="1430649" y="2851763"/>
                  </a:lnTo>
                  <a:lnTo>
                    <a:pt x="1423289" y="2853816"/>
                  </a:lnTo>
                  <a:lnTo>
                    <a:pt x="1390149" y="2882921"/>
                  </a:lnTo>
                  <a:lnTo>
                    <a:pt x="1352010" y="2903108"/>
                  </a:lnTo>
                  <a:lnTo>
                    <a:pt x="1311632" y="2918557"/>
                  </a:lnTo>
                  <a:lnTo>
                    <a:pt x="1271777" y="2933445"/>
                  </a:lnTo>
                  <a:lnTo>
                    <a:pt x="1255754" y="2940018"/>
                  </a:lnTo>
                  <a:lnTo>
                    <a:pt x="1239694" y="2946590"/>
                  </a:lnTo>
                  <a:lnTo>
                    <a:pt x="1223611" y="2953162"/>
                  </a:lnTo>
                  <a:lnTo>
                    <a:pt x="1207515" y="2959735"/>
                  </a:lnTo>
                  <a:lnTo>
                    <a:pt x="1197794" y="2963306"/>
                  </a:lnTo>
                  <a:lnTo>
                    <a:pt x="1187180" y="2967450"/>
                  </a:lnTo>
                  <a:lnTo>
                    <a:pt x="1178637" y="2970879"/>
                  </a:lnTo>
                  <a:lnTo>
                    <a:pt x="1175131" y="2972307"/>
                  </a:lnTo>
                  <a:lnTo>
                    <a:pt x="1136817" y="2999309"/>
                  </a:lnTo>
                  <a:lnTo>
                    <a:pt x="1096154" y="3020252"/>
                  </a:lnTo>
                  <a:lnTo>
                    <a:pt x="1053827" y="3036912"/>
                  </a:lnTo>
                  <a:lnTo>
                    <a:pt x="1010523" y="3051063"/>
                  </a:lnTo>
                  <a:lnTo>
                    <a:pt x="966926" y="3064483"/>
                  </a:lnTo>
                  <a:lnTo>
                    <a:pt x="923724" y="3078946"/>
                  </a:lnTo>
                  <a:lnTo>
                    <a:pt x="881602" y="3096228"/>
                  </a:lnTo>
                  <a:lnTo>
                    <a:pt x="841247" y="3118104"/>
                  </a:lnTo>
                </a:path>
                <a:path w="1633855" h="3118485">
                  <a:moveTo>
                    <a:pt x="283464" y="0"/>
                  </a:moveTo>
                  <a:lnTo>
                    <a:pt x="1347215" y="3047"/>
                  </a:lnTo>
                </a:path>
                <a:path w="1633855" h="3118485">
                  <a:moveTo>
                    <a:pt x="0" y="173735"/>
                  </a:moveTo>
                  <a:lnTo>
                    <a:pt x="1490471" y="176783"/>
                  </a:lnTo>
                </a:path>
                <a:path w="1633855" h="3118485">
                  <a:moveTo>
                    <a:pt x="70104" y="350519"/>
                  </a:moveTo>
                  <a:lnTo>
                    <a:pt x="1347215" y="353567"/>
                  </a:lnTo>
                </a:path>
                <a:path w="1633855" h="3118485">
                  <a:moveTo>
                    <a:pt x="423671" y="524255"/>
                  </a:moveTo>
                  <a:lnTo>
                    <a:pt x="1063752" y="527303"/>
                  </a:lnTo>
                </a:path>
                <a:path w="1633855" h="3118485">
                  <a:moveTo>
                    <a:pt x="256032" y="807719"/>
                  </a:moveTo>
                  <a:lnTo>
                    <a:pt x="1106423" y="810767"/>
                  </a:lnTo>
                </a:path>
                <a:path w="1633855" h="3118485">
                  <a:moveTo>
                    <a:pt x="448055" y="926591"/>
                  </a:moveTo>
                  <a:lnTo>
                    <a:pt x="1304544" y="926591"/>
                  </a:lnTo>
                </a:path>
                <a:path w="1633855" h="3118485">
                  <a:moveTo>
                    <a:pt x="350520" y="1075943"/>
                  </a:moveTo>
                  <a:lnTo>
                    <a:pt x="1490471" y="1075943"/>
                  </a:lnTo>
                </a:path>
                <a:path w="1633855" h="3118485">
                  <a:moveTo>
                    <a:pt x="493776" y="1225295"/>
                  </a:moveTo>
                  <a:lnTo>
                    <a:pt x="1203959" y="1225295"/>
                  </a:lnTo>
                </a:path>
                <a:path w="1633855" h="3118485">
                  <a:moveTo>
                    <a:pt x="493776" y="1572767"/>
                  </a:moveTo>
                  <a:lnTo>
                    <a:pt x="1490471" y="1572767"/>
                  </a:lnTo>
                </a:path>
                <a:path w="1633855" h="3118485">
                  <a:moveTo>
                    <a:pt x="472439" y="1722119"/>
                  </a:moveTo>
                  <a:lnTo>
                    <a:pt x="1612391" y="1722119"/>
                  </a:lnTo>
                </a:path>
                <a:path w="1633855" h="3118485">
                  <a:moveTo>
                    <a:pt x="493776" y="1871471"/>
                  </a:moveTo>
                  <a:lnTo>
                    <a:pt x="1633727" y="1871471"/>
                  </a:lnTo>
                </a:path>
                <a:path w="1633855" h="3118485">
                  <a:moveTo>
                    <a:pt x="777240" y="2060447"/>
                  </a:moveTo>
                  <a:lnTo>
                    <a:pt x="1347215" y="2060447"/>
                  </a:lnTo>
                </a:path>
                <a:path w="1633855" h="3118485">
                  <a:moveTo>
                    <a:pt x="777240" y="2365247"/>
                  </a:moveTo>
                  <a:lnTo>
                    <a:pt x="1490471" y="2365247"/>
                  </a:lnTo>
                </a:path>
                <a:path w="1633855" h="3118485">
                  <a:moveTo>
                    <a:pt x="536448" y="2490216"/>
                  </a:moveTo>
                  <a:lnTo>
                    <a:pt x="1536191" y="2490216"/>
                  </a:lnTo>
                </a:path>
                <a:path w="1633855" h="3118485">
                  <a:moveTo>
                    <a:pt x="493776" y="2624328"/>
                  </a:moveTo>
                  <a:lnTo>
                    <a:pt x="1633727" y="2624328"/>
                  </a:lnTo>
                </a:path>
                <a:path w="1633855" h="3118485">
                  <a:moveTo>
                    <a:pt x="633983" y="2798063"/>
                  </a:moveTo>
                  <a:lnTo>
                    <a:pt x="1490471" y="2798063"/>
                  </a:lnTo>
                </a:path>
              </a:pathLst>
            </a:custGeom>
            <a:ln w="28575">
              <a:solidFill>
                <a:srgbClr val="000000"/>
              </a:solidFill>
            </a:ln>
          </p:spPr>
          <p:txBody>
            <a:bodyPr wrap="square" lIns="0" tIns="0" rIns="0" bIns="0" rtlCol="0"/>
            <a:lstStyle/>
            <a:p>
              <a:endParaRPr/>
            </a:p>
          </p:txBody>
        </p:sp>
        <p:sp>
          <p:nvSpPr>
            <p:cNvPr id="11" name="object 11"/>
            <p:cNvSpPr/>
            <p:nvPr/>
          </p:nvSpPr>
          <p:spPr>
            <a:xfrm>
              <a:off x="2427731" y="3799332"/>
              <a:ext cx="298450" cy="362585"/>
            </a:xfrm>
            <a:custGeom>
              <a:avLst/>
              <a:gdLst/>
              <a:ahLst/>
              <a:cxnLst/>
              <a:rect l="l" t="t" r="r" b="b"/>
              <a:pathLst>
                <a:path w="298450" h="362585">
                  <a:moveTo>
                    <a:pt x="86676" y="76937"/>
                  </a:moveTo>
                  <a:lnTo>
                    <a:pt x="57105" y="100847"/>
                  </a:lnTo>
                  <a:lnTo>
                    <a:pt x="268605" y="362458"/>
                  </a:lnTo>
                  <a:lnTo>
                    <a:pt x="298323" y="338582"/>
                  </a:lnTo>
                  <a:lnTo>
                    <a:pt x="86676" y="76937"/>
                  </a:lnTo>
                  <a:close/>
                </a:path>
                <a:path w="298450" h="362585">
                  <a:moveTo>
                    <a:pt x="0" y="0"/>
                  </a:moveTo>
                  <a:lnTo>
                    <a:pt x="27431" y="124841"/>
                  </a:lnTo>
                  <a:lnTo>
                    <a:pt x="57105" y="100847"/>
                  </a:lnTo>
                  <a:lnTo>
                    <a:pt x="45085" y="85979"/>
                  </a:lnTo>
                  <a:lnTo>
                    <a:pt x="74675" y="62103"/>
                  </a:lnTo>
                  <a:lnTo>
                    <a:pt x="105023" y="62103"/>
                  </a:lnTo>
                  <a:lnTo>
                    <a:pt x="116331" y="52959"/>
                  </a:lnTo>
                  <a:lnTo>
                    <a:pt x="0" y="0"/>
                  </a:lnTo>
                  <a:close/>
                </a:path>
                <a:path w="298450" h="362585">
                  <a:moveTo>
                    <a:pt x="74675" y="62103"/>
                  </a:moveTo>
                  <a:lnTo>
                    <a:pt x="45085" y="85979"/>
                  </a:lnTo>
                  <a:lnTo>
                    <a:pt x="57105" y="100847"/>
                  </a:lnTo>
                  <a:lnTo>
                    <a:pt x="86676" y="76937"/>
                  </a:lnTo>
                  <a:lnTo>
                    <a:pt x="74675" y="62103"/>
                  </a:lnTo>
                  <a:close/>
                </a:path>
                <a:path w="298450" h="362585">
                  <a:moveTo>
                    <a:pt x="105023" y="62103"/>
                  </a:moveTo>
                  <a:lnTo>
                    <a:pt x="74675" y="62103"/>
                  </a:lnTo>
                  <a:lnTo>
                    <a:pt x="86676" y="76937"/>
                  </a:lnTo>
                  <a:lnTo>
                    <a:pt x="105023" y="62103"/>
                  </a:lnTo>
                  <a:close/>
                </a:path>
              </a:pathLst>
            </a:custGeom>
            <a:solidFill>
              <a:srgbClr val="000000"/>
            </a:solidFill>
          </p:spPr>
          <p:txBody>
            <a:bodyPr wrap="square" lIns="0" tIns="0" rIns="0" bIns="0" rtlCol="0"/>
            <a:lstStyle/>
            <a:p>
              <a:endParaRPr/>
            </a:p>
          </p:txBody>
        </p:sp>
      </p:grpSp>
      <p:sp>
        <p:nvSpPr>
          <p:cNvPr id="12" name="object 12"/>
          <p:cNvSpPr txBox="1"/>
          <p:nvPr/>
        </p:nvSpPr>
        <p:spPr>
          <a:xfrm>
            <a:off x="2730754" y="4066997"/>
            <a:ext cx="493395" cy="514984"/>
          </a:xfrm>
          <a:prstGeom prst="rect">
            <a:avLst/>
          </a:prstGeom>
        </p:spPr>
        <p:txBody>
          <a:bodyPr vert="horz" wrap="square" lIns="0" tIns="13970" rIns="0" bIns="0" rtlCol="0">
            <a:spAutoFit/>
          </a:bodyPr>
          <a:lstStyle/>
          <a:p>
            <a:pPr marL="12700">
              <a:lnSpc>
                <a:spcPct val="100000"/>
              </a:lnSpc>
              <a:spcBef>
                <a:spcPts val="110"/>
              </a:spcBef>
            </a:pPr>
            <a:r>
              <a:rPr sz="1600" spc="-20" dirty="0">
                <a:latin typeface="Arial"/>
                <a:cs typeface="Arial"/>
              </a:rPr>
              <a:t>Base</a:t>
            </a:r>
            <a:endParaRPr sz="1600">
              <a:latin typeface="Arial"/>
              <a:cs typeface="Arial"/>
            </a:endParaRPr>
          </a:p>
          <a:p>
            <a:pPr marL="12700">
              <a:lnSpc>
                <a:spcPct val="100000"/>
              </a:lnSpc>
            </a:pPr>
            <a:r>
              <a:rPr sz="1600" spc="-10" dirty="0">
                <a:latin typeface="Arial"/>
                <a:cs typeface="Arial"/>
              </a:rPr>
              <a:t>pairs</a:t>
            </a:r>
            <a:endParaRPr sz="1600">
              <a:latin typeface="Arial"/>
              <a:cs typeface="Arial"/>
            </a:endParaRPr>
          </a:p>
        </p:txBody>
      </p:sp>
      <p:grpSp>
        <p:nvGrpSpPr>
          <p:cNvPr id="13" name="object 13"/>
          <p:cNvGrpSpPr/>
          <p:nvPr/>
        </p:nvGrpSpPr>
        <p:grpSpPr>
          <a:xfrm>
            <a:off x="6392354" y="1556956"/>
            <a:ext cx="1334770" cy="3587750"/>
            <a:chOff x="6392354" y="1556956"/>
            <a:chExt cx="1334770" cy="3587750"/>
          </a:xfrm>
        </p:grpSpPr>
        <p:sp>
          <p:nvSpPr>
            <p:cNvPr id="14" name="object 14"/>
            <p:cNvSpPr/>
            <p:nvPr/>
          </p:nvSpPr>
          <p:spPr>
            <a:xfrm>
              <a:off x="6436359" y="1835023"/>
              <a:ext cx="1150620" cy="1612900"/>
            </a:xfrm>
            <a:custGeom>
              <a:avLst/>
              <a:gdLst/>
              <a:ahLst/>
              <a:cxnLst/>
              <a:rect l="l" t="t" r="r" b="b"/>
              <a:pathLst>
                <a:path w="1150620" h="1612900">
                  <a:moveTo>
                    <a:pt x="125984" y="1371600"/>
                  </a:moveTo>
                  <a:lnTo>
                    <a:pt x="78232" y="1371600"/>
                  </a:lnTo>
                  <a:lnTo>
                    <a:pt x="90550" y="1384300"/>
                  </a:lnTo>
                  <a:lnTo>
                    <a:pt x="107061" y="1397000"/>
                  </a:lnTo>
                  <a:lnTo>
                    <a:pt x="116459" y="1409700"/>
                  </a:lnTo>
                  <a:lnTo>
                    <a:pt x="124333" y="1422400"/>
                  </a:lnTo>
                  <a:lnTo>
                    <a:pt x="139191" y="1435100"/>
                  </a:lnTo>
                  <a:lnTo>
                    <a:pt x="148082" y="1447800"/>
                  </a:lnTo>
                  <a:lnTo>
                    <a:pt x="159512" y="1447800"/>
                  </a:lnTo>
                  <a:lnTo>
                    <a:pt x="160146" y="1460500"/>
                  </a:lnTo>
                  <a:lnTo>
                    <a:pt x="171576" y="1460500"/>
                  </a:lnTo>
                  <a:lnTo>
                    <a:pt x="187070" y="1473200"/>
                  </a:lnTo>
                  <a:lnTo>
                    <a:pt x="307086" y="1511300"/>
                  </a:lnTo>
                  <a:lnTo>
                    <a:pt x="347598" y="1511300"/>
                  </a:lnTo>
                  <a:lnTo>
                    <a:pt x="506857" y="1562100"/>
                  </a:lnTo>
                  <a:lnTo>
                    <a:pt x="647318" y="1600200"/>
                  </a:lnTo>
                  <a:lnTo>
                    <a:pt x="693419" y="1600200"/>
                  </a:lnTo>
                  <a:lnTo>
                    <a:pt x="700913" y="1612900"/>
                  </a:lnTo>
                  <a:lnTo>
                    <a:pt x="754634" y="1612900"/>
                  </a:lnTo>
                  <a:lnTo>
                    <a:pt x="761111" y="1600200"/>
                  </a:lnTo>
                  <a:lnTo>
                    <a:pt x="740917" y="1587500"/>
                  </a:lnTo>
                  <a:lnTo>
                    <a:pt x="709421" y="1587500"/>
                  </a:lnTo>
                  <a:lnTo>
                    <a:pt x="700913" y="1574800"/>
                  </a:lnTo>
                  <a:lnTo>
                    <a:pt x="607440" y="1549400"/>
                  </a:lnTo>
                  <a:lnTo>
                    <a:pt x="561086" y="1549400"/>
                  </a:lnTo>
                  <a:lnTo>
                    <a:pt x="514858" y="1524000"/>
                  </a:lnTo>
                  <a:lnTo>
                    <a:pt x="474980" y="1524000"/>
                  </a:lnTo>
                  <a:lnTo>
                    <a:pt x="314579" y="1473200"/>
                  </a:lnTo>
                  <a:lnTo>
                    <a:pt x="275209" y="1473200"/>
                  </a:lnTo>
                  <a:lnTo>
                    <a:pt x="236473" y="1460500"/>
                  </a:lnTo>
                  <a:lnTo>
                    <a:pt x="199136" y="1447800"/>
                  </a:lnTo>
                  <a:lnTo>
                    <a:pt x="186816" y="1435100"/>
                  </a:lnTo>
                  <a:lnTo>
                    <a:pt x="176275" y="1435100"/>
                  </a:lnTo>
                  <a:lnTo>
                    <a:pt x="168783" y="1422400"/>
                  </a:lnTo>
                  <a:lnTo>
                    <a:pt x="161289" y="1422400"/>
                  </a:lnTo>
                  <a:lnTo>
                    <a:pt x="145668" y="1397000"/>
                  </a:lnTo>
                  <a:lnTo>
                    <a:pt x="136397" y="1384300"/>
                  </a:lnTo>
                  <a:lnTo>
                    <a:pt x="125984" y="1371600"/>
                  </a:lnTo>
                  <a:close/>
                </a:path>
                <a:path w="1150620" h="1612900">
                  <a:moveTo>
                    <a:pt x="87757" y="1346200"/>
                  </a:moveTo>
                  <a:lnTo>
                    <a:pt x="53848" y="1346200"/>
                  </a:lnTo>
                  <a:lnTo>
                    <a:pt x="55244" y="1358900"/>
                  </a:lnTo>
                  <a:lnTo>
                    <a:pt x="63245" y="1358900"/>
                  </a:lnTo>
                  <a:lnTo>
                    <a:pt x="69468" y="1371600"/>
                  </a:lnTo>
                  <a:lnTo>
                    <a:pt x="117220" y="1371600"/>
                  </a:lnTo>
                  <a:lnTo>
                    <a:pt x="109346" y="1358900"/>
                  </a:lnTo>
                  <a:lnTo>
                    <a:pt x="87757" y="1346200"/>
                  </a:lnTo>
                  <a:close/>
                </a:path>
                <a:path w="1150620" h="1612900">
                  <a:moveTo>
                    <a:pt x="59816" y="1308100"/>
                  </a:moveTo>
                  <a:lnTo>
                    <a:pt x="20574" y="1308100"/>
                  </a:lnTo>
                  <a:lnTo>
                    <a:pt x="21716" y="1320800"/>
                  </a:lnTo>
                  <a:lnTo>
                    <a:pt x="36829" y="1320800"/>
                  </a:lnTo>
                  <a:lnTo>
                    <a:pt x="41020" y="1333500"/>
                  </a:lnTo>
                  <a:lnTo>
                    <a:pt x="49656" y="1346200"/>
                  </a:lnTo>
                  <a:lnTo>
                    <a:pt x="85851" y="1346200"/>
                  </a:lnTo>
                  <a:lnTo>
                    <a:pt x="84962" y="1333500"/>
                  </a:lnTo>
                  <a:lnTo>
                    <a:pt x="77978" y="1333500"/>
                  </a:lnTo>
                  <a:lnTo>
                    <a:pt x="70992" y="1320800"/>
                  </a:lnTo>
                  <a:lnTo>
                    <a:pt x="59816" y="1308100"/>
                  </a:lnTo>
                  <a:close/>
                </a:path>
                <a:path w="1150620" h="1612900">
                  <a:moveTo>
                    <a:pt x="48005" y="1155700"/>
                  </a:moveTo>
                  <a:lnTo>
                    <a:pt x="16890" y="1155700"/>
                  </a:lnTo>
                  <a:lnTo>
                    <a:pt x="13207" y="1168400"/>
                  </a:lnTo>
                  <a:lnTo>
                    <a:pt x="9651" y="1181100"/>
                  </a:lnTo>
                  <a:lnTo>
                    <a:pt x="4317" y="1193800"/>
                  </a:lnTo>
                  <a:lnTo>
                    <a:pt x="762" y="1206500"/>
                  </a:lnTo>
                  <a:lnTo>
                    <a:pt x="507" y="1219200"/>
                  </a:lnTo>
                  <a:lnTo>
                    <a:pt x="0" y="1231900"/>
                  </a:lnTo>
                  <a:lnTo>
                    <a:pt x="507" y="1244600"/>
                  </a:lnTo>
                  <a:lnTo>
                    <a:pt x="2031" y="1244600"/>
                  </a:lnTo>
                  <a:lnTo>
                    <a:pt x="3937" y="1257300"/>
                  </a:lnTo>
                  <a:lnTo>
                    <a:pt x="6985" y="1270000"/>
                  </a:lnTo>
                  <a:lnTo>
                    <a:pt x="10413" y="1282700"/>
                  </a:lnTo>
                  <a:lnTo>
                    <a:pt x="14986" y="1308100"/>
                  </a:lnTo>
                  <a:lnTo>
                    <a:pt x="52577" y="1308100"/>
                  </a:lnTo>
                  <a:lnTo>
                    <a:pt x="46989" y="1295400"/>
                  </a:lnTo>
                  <a:lnTo>
                    <a:pt x="42037" y="1295400"/>
                  </a:lnTo>
                  <a:lnTo>
                    <a:pt x="38226" y="1282700"/>
                  </a:lnTo>
                  <a:lnTo>
                    <a:pt x="34798" y="1270000"/>
                  </a:lnTo>
                  <a:lnTo>
                    <a:pt x="32130" y="1257300"/>
                  </a:lnTo>
                  <a:lnTo>
                    <a:pt x="30225" y="1244600"/>
                  </a:lnTo>
                  <a:lnTo>
                    <a:pt x="29082" y="1231900"/>
                  </a:lnTo>
                  <a:lnTo>
                    <a:pt x="28448" y="1231900"/>
                  </a:lnTo>
                  <a:lnTo>
                    <a:pt x="29082" y="1219200"/>
                  </a:lnTo>
                  <a:lnTo>
                    <a:pt x="31368" y="1206500"/>
                  </a:lnTo>
                  <a:lnTo>
                    <a:pt x="36322" y="1193800"/>
                  </a:lnTo>
                  <a:lnTo>
                    <a:pt x="39624" y="1181100"/>
                  </a:lnTo>
                  <a:lnTo>
                    <a:pt x="43561" y="1168400"/>
                  </a:lnTo>
                  <a:lnTo>
                    <a:pt x="48005" y="1155700"/>
                  </a:lnTo>
                  <a:close/>
                </a:path>
                <a:path w="1150620" h="1612900">
                  <a:moveTo>
                    <a:pt x="72262" y="1130300"/>
                  </a:moveTo>
                  <a:lnTo>
                    <a:pt x="26669" y="1130300"/>
                  </a:lnTo>
                  <a:lnTo>
                    <a:pt x="25780" y="1143000"/>
                  </a:lnTo>
                  <a:lnTo>
                    <a:pt x="21209" y="1155700"/>
                  </a:lnTo>
                  <a:lnTo>
                    <a:pt x="51180" y="1155700"/>
                  </a:lnTo>
                  <a:lnTo>
                    <a:pt x="59943" y="1143000"/>
                  </a:lnTo>
                  <a:lnTo>
                    <a:pt x="67563" y="1143000"/>
                  </a:lnTo>
                  <a:lnTo>
                    <a:pt x="72262" y="1130300"/>
                  </a:lnTo>
                  <a:close/>
                </a:path>
                <a:path w="1150620" h="1612900">
                  <a:moveTo>
                    <a:pt x="77850" y="1117600"/>
                  </a:moveTo>
                  <a:lnTo>
                    <a:pt x="42037" y="1117600"/>
                  </a:lnTo>
                  <a:lnTo>
                    <a:pt x="30479" y="1130300"/>
                  </a:lnTo>
                  <a:lnTo>
                    <a:pt x="74930" y="1130300"/>
                  </a:lnTo>
                  <a:lnTo>
                    <a:pt x="77850" y="1117600"/>
                  </a:lnTo>
                  <a:close/>
                </a:path>
                <a:path w="1150620" h="1612900">
                  <a:moveTo>
                    <a:pt x="90042" y="1092200"/>
                  </a:moveTo>
                  <a:lnTo>
                    <a:pt x="54482" y="1092200"/>
                  </a:lnTo>
                  <a:lnTo>
                    <a:pt x="52197" y="1104900"/>
                  </a:lnTo>
                  <a:lnTo>
                    <a:pt x="50800" y="1117600"/>
                  </a:lnTo>
                  <a:lnTo>
                    <a:pt x="79883" y="1117600"/>
                  </a:lnTo>
                  <a:lnTo>
                    <a:pt x="81280" y="1104900"/>
                  </a:lnTo>
                  <a:lnTo>
                    <a:pt x="83058" y="1104900"/>
                  </a:lnTo>
                  <a:lnTo>
                    <a:pt x="90042" y="1092200"/>
                  </a:lnTo>
                  <a:close/>
                </a:path>
                <a:path w="1150620" h="1612900">
                  <a:moveTo>
                    <a:pt x="118617" y="1092200"/>
                  </a:moveTo>
                  <a:lnTo>
                    <a:pt x="92329" y="1092200"/>
                  </a:lnTo>
                  <a:lnTo>
                    <a:pt x="93980" y="1104900"/>
                  </a:lnTo>
                  <a:lnTo>
                    <a:pt x="116839" y="1104900"/>
                  </a:lnTo>
                  <a:lnTo>
                    <a:pt x="118617" y="1092200"/>
                  </a:lnTo>
                  <a:close/>
                </a:path>
                <a:path w="1150620" h="1612900">
                  <a:moveTo>
                    <a:pt x="121919" y="1079500"/>
                  </a:moveTo>
                  <a:lnTo>
                    <a:pt x="61849" y="1079500"/>
                  </a:lnTo>
                  <a:lnTo>
                    <a:pt x="60960" y="1092200"/>
                  </a:lnTo>
                  <a:lnTo>
                    <a:pt x="119761" y="1092200"/>
                  </a:lnTo>
                  <a:lnTo>
                    <a:pt x="121919" y="1079500"/>
                  </a:lnTo>
                  <a:close/>
                </a:path>
                <a:path w="1150620" h="1612900">
                  <a:moveTo>
                    <a:pt x="128142" y="1066800"/>
                  </a:moveTo>
                  <a:lnTo>
                    <a:pt x="81787" y="1066800"/>
                  </a:lnTo>
                  <a:lnTo>
                    <a:pt x="74040" y="1079500"/>
                  </a:lnTo>
                  <a:lnTo>
                    <a:pt x="124967" y="1079500"/>
                  </a:lnTo>
                  <a:lnTo>
                    <a:pt x="128142" y="1066800"/>
                  </a:lnTo>
                  <a:close/>
                </a:path>
                <a:path w="1150620" h="1612900">
                  <a:moveTo>
                    <a:pt x="139318" y="1054100"/>
                  </a:moveTo>
                  <a:lnTo>
                    <a:pt x="103123" y="1054100"/>
                  </a:lnTo>
                  <a:lnTo>
                    <a:pt x="98297" y="1066800"/>
                  </a:lnTo>
                  <a:lnTo>
                    <a:pt x="132080" y="1066800"/>
                  </a:lnTo>
                  <a:lnTo>
                    <a:pt x="139318" y="1054100"/>
                  </a:lnTo>
                  <a:close/>
                </a:path>
                <a:path w="1150620" h="1612900">
                  <a:moveTo>
                    <a:pt x="162560" y="1041400"/>
                  </a:moveTo>
                  <a:lnTo>
                    <a:pt x="106298" y="1041400"/>
                  </a:lnTo>
                  <a:lnTo>
                    <a:pt x="104266" y="1054100"/>
                  </a:lnTo>
                  <a:lnTo>
                    <a:pt x="156463" y="1054100"/>
                  </a:lnTo>
                  <a:lnTo>
                    <a:pt x="162560" y="1041400"/>
                  </a:lnTo>
                  <a:close/>
                </a:path>
                <a:path w="1150620" h="1612900">
                  <a:moveTo>
                    <a:pt x="175513" y="1028700"/>
                  </a:moveTo>
                  <a:lnTo>
                    <a:pt x="124206" y="1028700"/>
                  </a:lnTo>
                  <a:lnTo>
                    <a:pt x="117729" y="1041400"/>
                  </a:lnTo>
                  <a:lnTo>
                    <a:pt x="168147" y="1041400"/>
                  </a:lnTo>
                  <a:lnTo>
                    <a:pt x="175513" y="1028700"/>
                  </a:lnTo>
                  <a:close/>
                </a:path>
                <a:path w="1150620" h="1612900">
                  <a:moveTo>
                    <a:pt x="193547" y="1016000"/>
                  </a:moveTo>
                  <a:lnTo>
                    <a:pt x="144017" y="1016000"/>
                  </a:lnTo>
                  <a:lnTo>
                    <a:pt x="140208" y="1028700"/>
                  </a:lnTo>
                  <a:lnTo>
                    <a:pt x="186055" y="1028700"/>
                  </a:lnTo>
                  <a:lnTo>
                    <a:pt x="193547" y="1016000"/>
                  </a:lnTo>
                  <a:close/>
                </a:path>
                <a:path w="1150620" h="1612900">
                  <a:moveTo>
                    <a:pt x="209422" y="1003300"/>
                  </a:moveTo>
                  <a:lnTo>
                    <a:pt x="160782" y="1003300"/>
                  </a:lnTo>
                  <a:lnTo>
                    <a:pt x="155829" y="1016000"/>
                  </a:lnTo>
                  <a:lnTo>
                    <a:pt x="200151" y="1016000"/>
                  </a:lnTo>
                  <a:lnTo>
                    <a:pt x="209422" y="1003300"/>
                  </a:lnTo>
                  <a:close/>
                </a:path>
                <a:path w="1150620" h="1612900">
                  <a:moveTo>
                    <a:pt x="237870" y="990600"/>
                  </a:moveTo>
                  <a:lnTo>
                    <a:pt x="174370" y="990600"/>
                  </a:lnTo>
                  <a:lnTo>
                    <a:pt x="167005" y="1003300"/>
                  </a:lnTo>
                  <a:lnTo>
                    <a:pt x="234061" y="1003300"/>
                  </a:lnTo>
                  <a:lnTo>
                    <a:pt x="237870" y="990600"/>
                  </a:lnTo>
                  <a:close/>
                </a:path>
                <a:path w="1150620" h="1612900">
                  <a:moveTo>
                    <a:pt x="260731" y="965200"/>
                  </a:moveTo>
                  <a:lnTo>
                    <a:pt x="216915" y="965200"/>
                  </a:lnTo>
                  <a:lnTo>
                    <a:pt x="212343" y="977900"/>
                  </a:lnTo>
                  <a:lnTo>
                    <a:pt x="187070" y="977900"/>
                  </a:lnTo>
                  <a:lnTo>
                    <a:pt x="185165" y="990600"/>
                  </a:lnTo>
                  <a:lnTo>
                    <a:pt x="240411" y="990600"/>
                  </a:lnTo>
                  <a:lnTo>
                    <a:pt x="248792" y="977900"/>
                  </a:lnTo>
                  <a:lnTo>
                    <a:pt x="260731" y="965200"/>
                  </a:lnTo>
                  <a:close/>
                </a:path>
                <a:path w="1150620" h="1612900">
                  <a:moveTo>
                    <a:pt x="293496" y="952500"/>
                  </a:moveTo>
                  <a:lnTo>
                    <a:pt x="232663" y="952500"/>
                  </a:lnTo>
                  <a:lnTo>
                    <a:pt x="223519" y="965200"/>
                  </a:lnTo>
                  <a:lnTo>
                    <a:pt x="277113" y="965200"/>
                  </a:lnTo>
                  <a:lnTo>
                    <a:pt x="293496" y="952500"/>
                  </a:lnTo>
                  <a:close/>
                </a:path>
                <a:path w="1150620" h="1612900">
                  <a:moveTo>
                    <a:pt x="325246" y="927100"/>
                  </a:moveTo>
                  <a:lnTo>
                    <a:pt x="271525" y="927100"/>
                  </a:lnTo>
                  <a:lnTo>
                    <a:pt x="262255" y="939800"/>
                  </a:lnTo>
                  <a:lnTo>
                    <a:pt x="245490" y="952500"/>
                  </a:lnTo>
                  <a:lnTo>
                    <a:pt x="299719" y="952500"/>
                  </a:lnTo>
                  <a:lnTo>
                    <a:pt x="304545" y="939800"/>
                  </a:lnTo>
                  <a:lnTo>
                    <a:pt x="317626" y="939800"/>
                  </a:lnTo>
                  <a:lnTo>
                    <a:pt x="325246" y="927100"/>
                  </a:lnTo>
                  <a:close/>
                </a:path>
                <a:path w="1150620" h="1612900">
                  <a:moveTo>
                    <a:pt x="351536" y="914400"/>
                  </a:moveTo>
                  <a:lnTo>
                    <a:pt x="289687" y="914400"/>
                  </a:lnTo>
                  <a:lnTo>
                    <a:pt x="284988" y="927100"/>
                  </a:lnTo>
                  <a:lnTo>
                    <a:pt x="342391" y="927100"/>
                  </a:lnTo>
                  <a:lnTo>
                    <a:pt x="351536" y="914400"/>
                  </a:lnTo>
                  <a:close/>
                </a:path>
                <a:path w="1150620" h="1612900">
                  <a:moveTo>
                    <a:pt x="373888" y="901700"/>
                  </a:moveTo>
                  <a:lnTo>
                    <a:pt x="310134" y="901700"/>
                  </a:lnTo>
                  <a:lnTo>
                    <a:pt x="303275" y="914400"/>
                  </a:lnTo>
                  <a:lnTo>
                    <a:pt x="362331" y="914400"/>
                  </a:lnTo>
                  <a:lnTo>
                    <a:pt x="373888" y="901700"/>
                  </a:lnTo>
                  <a:close/>
                </a:path>
                <a:path w="1150620" h="1612900">
                  <a:moveTo>
                    <a:pt x="403479" y="889000"/>
                  </a:moveTo>
                  <a:lnTo>
                    <a:pt x="336804" y="889000"/>
                  </a:lnTo>
                  <a:lnTo>
                    <a:pt x="328040" y="901700"/>
                  </a:lnTo>
                  <a:lnTo>
                    <a:pt x="388112" y="901700"/>
                  </a:lnTo>
                  <a:lnTo>
                    <a:pt x="403479" y="889000"/>
                  </a:lnTo>
                  <a:close/>
                </a:path>
                <a:path w="1150620" h="1612900">
                  <a:moveTo>
                    <a:pt x="465328" y="863600"/>
                  </a:moveTo>
                  <a:lnTo>
                    <a:pt x="379475" y="863600"/>
                  </a:lnTo>
                  <a:lnTo>
                    <a:pt x="378713" y="876300"/>
                  </a:lnTo>
                  <a:lnTo>
                    <a:pt x="362458" y="876300"/>
                  </a:lnTo>
                  <a:lnTo>
                    <a:pt x="347725" y="889000"/>
                  </a:lnTo>
                  <a:lnTo>
                    <a:pt x="440436" y="889000"/>
                  </a:lnTo>
                  <a:lnTo>
                    <a:pt x="450849" y="876300"/>
                  </a:lnTo>
                  <a:lnTo>
                    <a:pt x="465328" y="863600"/>
                  </a:lnTo>
                  <a:close/>
                </a:path>
                <a:path w="1150620" h="1612900">
                  <a:moveTo>
                    <a:pt x="503809" y="850900"/>
                  </a:moveTo>
                  <a:lnTo>
                    <a:pt x="434466" y="850900"/>
                  </a:lnTo>
                  <a:lnTo>
                    <a:pt x="428624" y="863600"/>
                  </a:lnTo>
                  <a:lnTo>
                    <a:pt x="470662" y="863600"/>
                  </a:lnTo>
                  <a:lnTo>
                    <a:pt x="503809" y="850900"/>
                  </a:lnTo>
                  <a:close/>
                </a:path>
                <a:path w="1150620" h="1612900">
                  <a:moveTo>
                    <a:pt x="648715" y="800100"/>
                  </a:moveTo>
                  <a:lnTo>
                    <a:pt x="592455" y="800100"/>
                  </a:lnTo>
                  <a:lnTo>
                    <a:pt x="562483" y="812800"/>
                  </a:lnTo>
                  <a:lnTo>
                    <a:pt x="528700" y="812800"/>
                  </a:lnTo>
                  <a:lnTo>
                    <a:pt x="462280" y="838200"/>
                  </a:lnTo>
                  <a:lnTo>
                    <a:pt x="449834" y="838200"/>
                  </a:lnTo>
                  <a:lnTo>
                    <a:pt x="442213" y="850900"/>
                  </a:lnTo>
                  <a:lnTo>
                    <a:pt x="536447" y="850900"/>
                  </a:lnTo>
                  <a:lnTo>
                    <a:pt x="570103" y="838200"/>
                  </a:lnTo>
                  <a:lnTo>
                    <a:pt x="602614" y="825500"/>
                  </a:lnTo>
                  <a:lnTo>
                    <a:pt x="618109" y="825500"/>
                  </a:lnTo>
                  <a:lnTo>
                    <a:pt x="633857" y="812800"/>
                  </a:lnTo>
                  <a:lnTo>
                    <a:pt x="648715" y="800100"/>
                  </a:lnTo>
                  <a:close/>
                </a:path>
                <a:path w="1150620" h="1612900">
                  <a:moveTo>
                    <a:pt x="668782" y="787400"/>
                  </a:moveTo>
                  <a:lnTo>
                    <a:pt x="618743" y="787400"/>
                  </a:lnTo>
                  <a:lnTo>
                    <a:pt x="606297" y="800100"/>
                  </a:lnTo>
                  <a:lnTo>
                    <a:pt x="664083" y="800100"/>
                  </a:lnTo>
                  <a:lnTo>
                    <a:pt x="668782" y="787400"/>
                  </a:lnTo>
                  <a:close/>
                </a:path>
                <a:path w="1150620" h="1612900">
                  <a:moveTo>
                    <a:pt x="721360" y="774700"/>
                  </a:moveTo>
                  <a:lnTo>
                    <a:pt x="643889" y="774700"/>
                  </a:lnTo>
                  <a:lnTo>
                    <a:pt x="630936" y="787400"/>
                  </a:lnTo>
                  <a:lnTo>
                    <a:pt x="702183" y="787400"/>
                  </a:lnTo>
                  <a:lnTo>
                    <a:pt x="721360" y="774700"/>
                  </a:lnTo>
                  <a:close/>
                </a:path>
                <a:path w="1150620" h="1612900">
                  <a:moveTo>
                    <a:pt x="755522" y="762000"/>
                  </a:moveTo>
                  <a:lnTo>
                    <a:pt x="652271" y="762000"/>
                  </a:lnTo>
                  <a:lnTo>
                    <a:pt x="648969" y="774700"/>
                  </a:lnTo>
                  <a:lnTo>
                    <a:pt x="748664" y="774700"/>
                  </a:lnTo>
                  <a:lnTo>
                    <a:pt x="755522" y="762000"/>
                  </a:lnTo>
                  <a:close/>
                </a:path>
                <a:path w="1150620" h="1612900">
                  <a:moveTo>
                    <a:pt x="771397" y="749300"/>
                  </a:moveTo>
                  <a:lnTo>
                    <a:pt x="705612" y="749300"/>
                  </a:lnTo>
                  <a:lnTo>
                    <a:pt x="694816" y="762000"/>
                  </a:lnTo>
                  <a:lnTo>
                    <a:pt x="763396" y="762000"/>
                  </a:lnTo>
                  <a:lnTo>
                    <a:pt x="771397" y="749300"/>
                  </a:lnTo>
                  <a:close/>
                </a:path>
                <a:path w="1150620" h="1612900">
                  <a:moveTo>
                    <a:pt x="803147" y="736600"/>
                  </a:moveTo>
                  <a:lnTo>
                    <a:pt x="744855" y="736600"/>
                  </a:lnTo>
                  <a:lnTo>
                    <a:pt x="740917" y="749300"/>
                  </a:lnTo>
                  <a:lnTo>
                    <a:pt x="792861" y="749300"/>
                  </a:lnTo>
                  <a:lnTo>
                    <a:pt x="803147" y="736600"/>
                  </a:lnTo>
                  <a:close/>
                </a:path>
                <a:path w="1150620" h="1612900">
                  <a:moveTo>
                    <a:pt x="862711" y="711200"/>
                  </a:moveTo>
                  <a:lnTo>
                    <a:pt x="785875" y="711200"/>
                  </a:lnTo>
                  <a:lnTo>
                    <a:pt x="778256" y="723900"/>
                  </a:lnTo>
                  <a:lnTo>
                    <a:pt x="757809" y="723900"/>
                  </a:lnTo>
                  <a:lnTo>
                    <a:pt x="752474" y="736600"/>
                  </a:lnTo>
                  <a:lnTo>
                    <a:pt x="836930" y="736600"/>
                  </a:lnTo>
                  <a:lnTo>
                    <a:pt x="846073" y="723900"/>
                  </a:lnTo>
                  <a:lnTo>
                    <a:pt x="862711" y="711200"/>
                  </a:lnTo>
                  <a:close/>
                </a:path>
                <a:path w="1150620" h="1612900">
                  <a:moveTo>
                    <a:pt x="950087" y="660400"/>
                  </a:moveTo>
                  <a:lnTo>
                    <a:pt x="892047" y="660400"/>
                  </a:lnTo>
                  <a:lnTo>
                    <a:pt x="879347" y="673100"/>
                  </a:lnTo>
                  <a:lnTo>
                    <a:pt x="864869" y="685800"/>
                  </a:lnTo>
                  <a:lnTo>
                    <a:pt x="848233" y="698500"/>
                  </a:lnTo>
                  <a:lnTo>
                    <a:pt x="831722" y="698500"/>
                  </a:lnTo>
                  <a:lnTo>
                    <a:pt x="824103" y="711200"/>
                  </a:lnTo>
                  <a:lnTo>
                    <a:pt x="879220" y="711200"/>
                  </a:lnTo>
                  <a:lnTo>
                    <a:pt x="894080" y="698500"/>
                  </a:lnTo>
                  <a:lnTo>
                    <a:pt x="906525" y="685800"/>
                  </a:lnTo>
                  <a:lnTo>
                    <a:pt x="917447" y="685800"/>
                  </a:lnTo>
                  <a:lnTo>
                    <a:pt x="926845" y="673100"/>
                  </a:lnTo>
                  <a:lnTo>
                    <a:pt x="945514" y="673100"/>
                  </a:lnTo>
                  <a:lnTo>
                    <a:pt x="950087" y="660400"/>
                  </a:lnTo>
                  <a:close/>
                </a:path>
                <a:path w="1150620" h="1612900">
                  <a:moveTo>
                    <a:pt x="962533" y="647700"/>
                  </a:moveTo>
                  <a:lnTo>
                    <a:pt x="920495" y="647700"/>
                  </a:lnTo>
                  <a:lnTo>
                    <a:pt x="912494" y="660400"/>
                  </a:lnTo>
                  <a:lnTo>
                    <a:pt x="961770" y="660400"/>
                  </a:lnTo>
                  <a:lnTo>
                    <a:pt x="962533" y="647700"/>
                  </a:lnTo>
                  <a:close/>
                </a:path>
                <a:path w="1150620" h="1612900">
                  <a:moveTo>
                    <a:pt x="977772" y="635000"/>
                  </a:moveTo>
                  <a:lnTo>
                    <a:pt x="930274" y="635000"/>
                  </a:lnTo>
                  <a:lnTo>
                    <a:pt x="927481" y="647700"/>
                  </a:lnTo>
                  <a:lnTo>
                    <a:pt x="969898" y="647700"/>
                  </a:lnTo>
                  <a:lnTo>
                    <a:pt x="977772" y="635000"/>
                  </a:lnTo>
                  <a:close/>
                </a:path>
                <a:path w="1150620" h="1612900">
                  <a:moveTo>
                    <a:pt x="1004062" y="622300"/>
                  </a:moveTo>
                  <a:lnTo>
                    <a:pt x="945261" y="622300"/>
                  </a:lnTo>
                  <a:lnTo>
                    <a:pt x="939038" y="635000"/>
                  </a:lnTo>
                  <a:lnTo>
                    <a:pt x="994156" y="635000"/>
                  </a:lnTo>
                  <a:lnTo>
                    <a:pt x="1004062" y="622300"/>
                  </a:lnTo>
                  <a:close/>
                </a:path>
                <a:path w="1150620" h="1612900">
                  <a:moveTo>
                    <a:pt x="1020444" y="609600"/>
                  </a:moveTo>
                  <a:lnTo>
                    <a:pt x="962913" y="609600"/>
                  </a:lnTo>
                  <a:lnTo>
                    <a:pt x="952881" y="622300"/>
                  </a:lnTo>
                  <a:lnTo>
                    <a:pt x="1014348" y="622300"/>
                  </a:lnTo>
                  <a:lnTo>
                    <a:pt x="1020444" y="609600"/>
                  </a:lnTo>
                  <a:close/>
                </a:path>
                <a:path w="1150620" h="1612900">
                  <a:moveTo>
                    <a:pt x="1048131" y="571500"/>
                  </a:moveTo>
                  <a:lnTo>
                    <a:pt x="1006856" y="571500"/>
                  </a:lnTo>
                  <a:lnTo>
                    <a:pt x="1002157" y="584200"/>
                  </a:lnTo>
                  <a:lnTo>
                    <a:pt x="998092" y="596900"/>
                  </a:lnTo>
                  <a:lnTo>
                    <a:pt x="987297" y="596900"/>
                  </a:lnTo>
                  <a:lnTo>
                    <a:pt x="980439" y="609600"/>
                  </a:lnTo>
                  <a:lnTo>
                    <a:pt x="1021334" y="609600"/>
                  </a:lnTo>
                  <a:lnTo>
                    <a:pt x="1030732" y="596900"/>
                  </a:lnTo>
                  <a:lnTo>
                    <a:pt x="1035304" y="584200"/>
                  </a:lnTo>
                  <a:lnTo>
                    <a:pt x="1042415" y="584200"/>
                  </a:lnTo>
                  <a:lnTo>
                    <a:pt x="1048131" y="571500"/>
                  </a:lnTo>
                  <a:close/>
                </a:path>
                <a:path w="1150620" h="1612900">
                  <a:moveTo>
                    <a:pt x="1071880" y="558800"/>
                  </a:moveTo>
                  <a:lnTo>
                    <a:pt x="1024763" y="558800"/>
                  </a:lnTo>
                  <a:lnTo>
                    <a:pt x="1015999" y="571500"/>
                  </a:lnTo>
                  <a:lnTo>
                    <a:pt x="1070101" y="571500"/>
                  </a:lnTo>
                  <a:lnTo>
                    <a:pt x="1071880" y="558800"/>
                  </a:lnTo>
                  <a:close/>
                </a:path>
                <a:path w="1150620" h="1612900">
                  <a:moveTo>
                    <a:pt x="1076579" y="546100"/>
                  </a:moveTo>
                  <a:lnTo>
                    <a:pt x="1038987" y="546100"/>
                  </a:lnTo>
                  <a:lnTo>
                    <a:pt x="1032763" y="558800"/>
                  </a:lnTo>
                  <a:lnTo>
                    <a:pt x="1075309" y="558800"/>
                  </a:lnTo>
                  <a:lnTo>
                    <a:pt x="1076579" y="546100"/>
                  </a:lnTo>
                  <a:close/>
                </a:path>
                <a:path w="1150620" h="1612900">
                  <a:moveTo>
                    <a:pt x="1149222" y="279400"/>
                  </a:moveTo>
                  <a:lnTo>
                    <a:pt x="1120647" y="279400"/>
                  </a:lnTo>
                  <a:lnTo>
                    <a:pt x="1121664" y="304800"/>
                  </a:lnTo>
                  <a:lnTo>
                    <a:pt x="1120520" y="342900"/>
                  </a:lnTo>
                  <a:lnTo>
                    <a:pt x="1116964" y="368300"/>
                  </a:lnTo>
                  <a:lnTo>
                    <a:pt x="1110741" y="406400"/>
                  </a:lnTo>
                  <a:lnTo>
                    <a:pt x="1101979" y="431800"/>
                  </a:lnTo>
                  <a:lnTo>
                    <a:pt x="1090040" y="469900"/>
                  </a:lnTo>
                  <a:lnTo>
                    <a:pt x="1075182" y="495300"/>
                  </a:lnTo>
                  <a:lnTo>
                    <a:pt x="1057020" y="520700"/>
                  </a:lnTo>
                  <a:lnTo>
                    <a:pt x="1055242" y="520700"/>
                  </a:lnTo>
                  <a:lnTo>
                    <a:pt x="1049655" y="546100"/>
                  </a:lnTo>
                  <a:lnTo>
                    <a:pt x="1079118" y="546100"/>
                  </a:lnTo>
                  <a:lnTo>
                    <a:pt x="1081786" y="533400"/>
                  </a:lnTo>
                  <a:lnTo>
                    <a:pt x="1100582" y="508000"/>
                  </a:lnTo>
                  <a:lnTo>
                    <a:pt x="1116584" y="469900"/>
                  </a:lnTo>
                  <a:lnTo>
                    <a:pt x="1129411" y="444500"/>
                  </a:lnTo>
                  <a:lnTo>
                    <a:pt x="1145286" y="381000"/>
                  </a:lnTo>
                  <a:lnTo>
                    <a:pt x="1148968" y="342900"/>
                  </a:lnTo>
                  <a:lnTo>
                    <a:pt x="1150112" y="304800"/>
                  </a:lnTo>
                  <a:lnTo>
                    <a:pt x="1149222" y="279400"/>
                  </a:lnTo>
                  <a:close/>
                </a:path>
                <a:path w="1150620" h="1612900">
                  <a:moveTo>
                    <a:pt x="1148841" y="266700"/>
                  </a:moveTo>
                  <a:lnTo>
                    <a:pt x="1115694" y="266700"/>
                  </a:lnTo>
                  <a:lnTo>
                    <a:pt x="1120266" y="279400"/>
                  </a:lnTo>
                  <a:lnTo>
                    <a:pt x="1149095" y="279400"/>
                  </a:lnTo>
                  <a:lnTo>
                    <a:pt x="1148841" y="266700"/>
                  </a:lnTo>
                  <a:close/>
                </a:path>
                <a:path w="1150620" h="1612900">
                  <a:moveTo>
                    <a:pt x="1143508" y="254000"/>
                  </a:moveTo>
                  <a:lnTo>
                    <a:pt x="1101724" y="254000"/>
                  </a:lnTo>
                  <a:lnTo>
                    <a:pt x="1107693" y="266700"/>
                  </a:lnTo>
                  <a:lnTo>
                    <a:pt x="1144778" y="266700"/>
                  </a:lnTo>
                  <a:lnTo>
                    <a:pt x="1143508" y="254000"/>
                  </a:lnTo>
                  <a:close/>
                </a:path>
                <a:path w="1150620" h="1612900">
                  <a:moveTo>
                    <a:pt x="1081278" y="165100"/>
                  </a:moveTo>
                  <a:lnTo>
                    <a:pt x="1015745" y="165100"/>
                  </a:lnTo>
                  <a:lnTo>
                    <a:pt x="1017015" y="177800"/>
                  </a:lnTo>
                  <a:lnTo>
                    <a:pt x="1050416" y="177800"/>
                  </a:lnTo>
                  <a:lnTo>
                    <a:pt x="1060322" y="190500"/>
                  </a:lnTo>
                  <a:lnTo>
                    <a:pt x="1069974" y="203200"/>
                  </a:lnTo>
                  <a:lnTo>
                    <a:pt x="1079499" y="215900"/>
                  </a:lnTo>
                  <a:lnTo>
                    <a:pt x="1089279" y="228600"/>
                  </a:lnTo>
                  <a:lnTo>
                    <a:pt x="1093723" y="241300"/>
                  </a:lnTo>
                  <a:lnTo>
                    <a:pt x="1100073" y="254000"/>
                  </a:lnTo>
                  <a:lnTo>
                    <a:pt x="1135888" y="254000"/>
                  </a:lnTo>
                  <a:lnTo>
                    <a:pt x="1129538" y="241300"/>
                  </a:lnTo>
                  <a:lnTo>
                    <a:pt x="1125728" y="241300"/>
                  </a:lnTo>
                  <a:lnTo>
                    <a:pt x="1120520" y="228600"/>
                  </a:lnTo>
                  <a:lnTo>
                    <a:pt x="1115187" y="215900"/>
                  </a:lnTo>
                  <a:lnTo>
                    <a:pt x="1114551" y="215900"/>
                  </a:lnTo>
                  <a:lnTo>
                    <a:pt x="1113663" y="203200"/>
                  </a:lnTo>
                  <a:lnTo>
                    <a:pt x="1102360" y="190500"/>
                  </a:lnTo>
                  <a:lnTo>
                    <a:pt x="1092072" y="177800"/>
                  </a:lnTo>
                  <a:lnTo>
                    <a:pt x="1081278" y="165100"/>
                  </a:lnTo>
                  <a:close/>
                </a:path>
                <a:path w="1150620" h="1612900">
                  <a:moveTo>
                    <a:pt x="1042796" y="139700"/>
                  </a:moveTo>
                  <a:lnTo>
                    <a:pt x="994917" y="139700"/>
                  </a:lnTo>
                  <a:lnTo>
                    <a:pt x="1001648" y="152400"/>
                  </a:lnTo>
                  <a:lnTo>
                    <a:pt x="1012951" y="165100"/>
                  </a:lnTo>
                  <a:lnTo>
                    <a:pt x="1080262" y="165100"/>
                  </a:lnTo>
                  <a:lnTo>
                    <a:pt x="1066291" y="152400"/>
                  </a:lnTo>
                  <a:lnTo>
                    <a:pt x="1053338" y="152400"/>
                  </a:lnTo>
                  <a:lnTo>
                    <a:pt x="1042796" y="139700"/>
                  </a:lnTo>
                  <a:close/>
                </a:path>
                <a:path w="1150620" h="1612900">
                  <a:moveTo>
                    <a:pt x="402843" y="0"/>
                  </a:moveTo>
                  <a:lnTo>
                    <a:pt x="399288" y="25400"/>
                  </a:lnTo>
                  <a:lnTo>
                    <a:pt x="738505" y="76200"/>
                  </a:lnTo>
                  <a:lnTo>
                    <a:pt x="778001" y="88900"/>
                  </a:lnTo>
                  <a:lnTo>
                    <a:pt x="819912" y="88900"/>
                  </a:lnTo>
                  <a:lnTo>
                    <a:pt x="901572" y="114300"/>
                  </a:lnTo>
                  <a:lnTo>
                    <a:pt x="966088" y="127000"/>
                  </a:lnTo>
                  <a:lnTo>
                    <a:pt x="976248" y="139700"/>
                  </a:lnTo>
                  <a:lnTo>
                    <a:pt x="1024763" y="139700"/>
                  </a:lnTo>
                  <a:lnTo>
                    <a:pt x="1014984" y="114300"/>
                  </a:lnTo>
                  <a:lnTo>
                    <a:pt x="995171" y="114300"/>
                  </a:lnTo>
                  <a:lnTo>
                    <a:pt x="974597" y="101600"/>
                  </a:lnTo>
                  <a:lnTo>
                    <a:pt x="908812" y="88900"/>
                  </a:lnTo>
                  <a:lnTo>
                    <a:pt x="867156" y="76200"/>
                  </a:lnTo>
                  <a:lnTo>
                    <a:pt x="785113" y="63500"/>
                  </a:lnTo>
                  <a:lnTo>
                    <a:pt x="742695" y="50800"/>
                  </a:lnTo>
                  <a:lnTo>
                    <a:pt x="402843" y="0"/>
                  </a:lnTo>
                  <a:close/>
                </a:path>
              </a:pathLst>
            </a:custGeom>
            <a:solidFill>
              <a:srgbClr val="808080"/>
            </a:solidFill>
          </p:spPr>
          <p:txBody>
            <a:bodyPr wrap="square" lIns="0" tIns="0" rIns="0" bIns="0" rtlCol="0"/>
            <a:lstStyle/>
            <a:p>
              <a:endParaRPr/>
            </a:p>
          </p:txBody>
        </p:sp>
        <p:sp>
          <p:nvSpPr>
            <p:cNvPr id="15" name="object 15"/>
            <p:cNvSpPr/>
            <p:nvPr/>
          </p:nvSpPr>
          <p:spPr>
            <a:xfrm>
              <a:off x="6425691" y="1815084"/>
              <a:ext cx="1120775" cy="1593215"/>
            </a:xfrm>
            <a:custGeom>
              <a:avLst/>
              <a:gdLst/>
              <a:ahLst/>
              <a:cxnLst/>
              <a:rect l="l" t="t" r="r" b="b"/>
              <a:pathLst>
                <a:path w="1120775" h="1593214">
                  <a:moveTo>
                    <a:pt x="386334" y="0"/>
                  </a:moveTo>
                  <a:lnTo>
                    <a:pt x="434963" y="5954"/>
                  </a:lnTo>
                  <a:lnTo>
                    <a:pt x="483459" y="12581"/>
                  </a:lnTo>
                  <a:lnTo>
                    <a:pt x="531874" y="19684"/>
                  </a:lnTo>
                  <a:lnTo>
                    <a:pt x="580264" y="27064"/>
                  </a:lnTo>
                  <a:lnTo>
                    <a:pt x="628679" y="34525"/>
                  </a:lnTo>
                  <a:lnTo>
                    <a:pt x="677175" y="41867"/>
                  </a:lnTo>
                  <a:lnTo>
                    <a:pt x="725805" y="48894"/>
                  </a:lnTo>
                  <a:lnTo>
                    <a:pt x="766683" y="59590"/>
                  </a:lnTo>
                  <a:lnTo>
                    <a:pt x="808037" y="68262"/>
                  </a:lnTo>
                  <a:lnTo>
                    <a:pt x="849391" y="76934"/>
                  </a:lnTo>
                  <a:lnTo>
                    <a:pt x="890269" y="87629"/>
                  </a:lnTo>
                  <a:lnTo>
                    <a:pt x="939258" y="102739"/>
                  </a:lnTo>
                  <a:lnTo>
                    <a:pt x="955548" y="107695"/>
                  </a:lnTo>
                  <a:lnTo>
                    <a:pt x="965495" y="110718"/>
                  </a:lnTo>
                  <a:lnTo>
                    <a:pt x="976360" y="113776"/>
                  </a:lnTo>
                  <a:lnTo>
                    <a:pt x="985105" y="116143"/>
                  </a:lnTo>
                  <a:lnTo>
                    <a:pt x="988694" y="117093"/>
                  </a:lnTo>
                  <a:lnTo>
                    <a:pt x="1008589" y="144819"/>
                  </a:lnTo>
                  <a:lnTo>
                    <a:pt x="1013271" y="152084"/>
                  </a:lnTo>
                  <a:lnTo>
                    <a:pt x="1010920" y="147891"/>
                  </a:lnTo>
                  <a:lnTo>
                    <a:pt x="1009711" y="141242"/>
                  </a:lnTo>
                  <a:lnTo>
                    <a:pt x="1055792" y="167568"/>
                  </a:lnTo>
                  <a:lnTo>
                    <a:pt x="1075989" y="193238"/>
                  </a:lnTo>
                  <a:lnTo>
                    <a:pt x="1086992" y="205358"/>
                  </a:lnTo>
                  <a:lnTo>
                    <a:pt x="1089794" y="212506"/>
                  </a:lnTo>
                  <a:lnTo>
                    <a:pt x="1092358" y="219773"/>
                  </a:lnTo>
                  <a:lnTo>
                    <a:pt x="1095065" y="227040"/>
                  </a:lnTo>
                  <a:lnTo>
                    <a:pt x="1098296" y="234187"/>
                  </a:lnTo>
                  <a:lnTo>
                    <a:pt x="1103995" y="241665"/>
                  </a:lnTo>
                  <a:lnTo>
                    <a:pt x="1111027" y="248570"/>
                  </a:lnTo>
                  <a:lnTo>
                    <a:pt x="1117155" y="255619"/>
                  </a:lnTo>
                  <a:lnTo>
                    <a:pt x="1120139" y="263525"/>
                  </a:lnTo>
                  <a:lnTo>
                    <a:pt x="1120744" y="316345"/>
                  </a:lnTo>
                  <a:lnTo>
                    <a:pt x="1115283" y="369495"/>
                  </a:lnTo>
                  <a:lnTo>
                    <a:pt x="1102903" y="421597"/>
                  </a:lnTo>
                  <a:lnTo>
                    <a:pt x="1082751" y="471272"/>
                  </a:lnTo>
                  <a:lnTo>
                    <a:pt x="1053973" y="517143"/>
                  </a:lnTo>
                  <a:lnTo>
                    <a:pt x="1045559" y="542819"/>
                  </a:lnTo>
                  <a:lnTo>
                    <a:pt x="1043051" y="546623"/>
                  </a:lnTo>
                  <a:lnTo>
                    <a:pt x="1035113" y="547879"/>
                  </a:lnTo>
                  <a:lnTo>
                    <a:pt x="1010412" y="565912"/>
                  </a:lnTo>
                  <a:lnTo>
                    <a:pt x="1004304" y="572944"/>
                  </a:lnTo>
                  <a:lnTo>
                    <a:pt x="999553" y="580643"/>
                  </a:lnTo>
                  <a:lnTo>
                    <a:pt x="994802" y="588343"/>
                  </a:lnTo>
                  <a:lnTo>
                    <a:pt x="988694" y="595376"/>
                  </a:lnTo>
                  <a:lnTo>
                    <a:pt x="980872" y="601037"/>
                  </a:lnTo>
                  <a:lnTo>
                    <a:pt x="972407" y="605615"/>
                  </a:lnTo>
                  <a:lnTo>
                    <a:pt x="963799" y="609931"/>
                  </a:lnTo>
                  <a:lnTo>
                    <a:pt x="955548" y="614806"/>
                  </a:lnTo>
                  <a:lnTo>
                    <a:pt x="921331" y="641955"/>
                  </a:lnTo>
                  <a:lnTo>
                    <a:pt x="857250" y="683005"/>
                  </a:lnTo>
                  <a:lnTo>
                    <a:pt x="848891" y="687863"/>
                  </a:lnTo>
                  <a:lnTo>
                    <a:pt x="840676" y="692721"/>
                  </a:lnTo>
                  <a:lnTo>
                    <a:pt x="832461" y="697579"/>
                  </a:lnTo>
                  <a:lnTo>
                    <a:pt x="824103" y="702437"/>
                  </a:lnTo>
                  <a:lnTo>
                    <a:pt x="805759" y="710394"/>
                  </a:lnTo>
                  <a:lnTo>
                    <a:pt x="784225" y="716756"/>
                  </a:lnTo>
                  <a:lnTo>
                    <a:pt x="766310" y="720975"/>
                  </a:lnTo>
                  <a:lnTo>
                    <a:pt x="758825" y="722502"/>
                  </a:lnTo>
                  <a:lnTo>
                    <a:pt x="739181" y="739469"/>
                  </a:lnTo>
                  <a:lnTo>
                    <a:pt x="728170" y="746220"/>
                  </a:lnTo>
                  <a:lnTo>
                    <a:pt x="710515" y="750827"/>
                  </a:lnTo>
                  <a:lnTo>
                    <a:pt x="670940" y="761364"/>
                  </a:lnTo>
                  <a:lnTo>
                    <a:pt x="611415" y="789277"/>
                  </a:lnTo>
                  <a:lnTo>
                    <a:pt x="582660" y="801274"/>
                  </a:lnTo>
                  <a:lnTo>
                    <a:pt x="551499" y="810176"/>
                  </a:lnTo>
                  <a:lnTo>
                    <a:pt x="517779" y="819530"/>
                  </a:lnTo>
                  <a:lnTo>
                    <a:pt x="501296" y="824487"/>
                  </a:lnTo>
                  <a:lnTo>
                    <a:pt x="484695" y="829563"/>
                  </a:lnTo>
                  <a:lnTo>
                    <a:pt x="468094" y="834640"/>
                  </a:lnTo>
                  <a:lnTo>
                    <a:pt x="451612" y="839596"/>
                  </a:lnTo>
                  <a:lnTo>
                    <a:pt x="443196" y="843418"/>
                  </a:lnTo>
                  <a:lnTo>
                    <a:pt x="435530" y="848740"/>
                  </a:lnTo>
                  <a:lnTo>
                    <a:pt x="427841" y="854348"/>
                  </a:lnTo>
                  <a:lnTo>
                    <a:pt x="419354" y="859027"/>
                  </a:lnTo>
                  <a:lnTo>
                    <a:pt x="402909" y="864080"/>
                  </a:lnTo>
                  <a:lnTo>
                    <a:pt x="385714" y="867632"/>
                  </a:lnTo>
                  <a:lnTo>
                    <a:pt x="368829" y="871708"/>
                  </a:lnTo>
                  <a:lnTo>
                    <a:pt x="353313" y="878331"/>
                  </a:lnTo>
                  <a:lnTo>
                    <a:pt x="313235" y="902013"/>
                  </a:lnTo>
                  <a:lnTo>
                    <a:pt x="295671" y="912336"/>
                  </a:lnTo>
                  <a:lnTo>
                    <a:pt x="282322" y="920230"/>
                  </a:lnTo>
                  <a:lnTo>
                    <a:pt x="254888" y="936625"/>
                  </a:lnTo>
                  <a:lnTo>
                    <a:pt x="219680" y="959807"/>
                  </a:lnTo>
                  <a:lnTo>
                    <a:pt x="207659" y="971253"/>
                  </a:lnTo>
                  <a:lnTo>
                    <a:pt x="208168" y="975248"/>
                  </a:lnTo>
                  <a:lnTo>
                    <a:pt x="210551" y="976079"/>
                  </a:lnTo>
                  <a:lnTo>
                    <a:pt x="204150" y="978032"/>
                  </a:lnTo>
                  <a:lnTo>
                    <a:pt x="178308" y="985392"/>
                  </a:lnTo>
                  <a:lnTo>
                    <a:pt x="150804" y="1010334"/>
                  </a:lnTo>
                  <a:lnTo>
                    <a:pt x="138493" y="1021286"/>
                  </a:lnTo>
                  <a:lnTo>
                    <a:pt x="126944" y="1029023"/>
                  </a:lnTo>
                  <a:lnTo>
                    <a:pt x="101727" y="1044320"/>
                  </a:lnTo>
                  <a:lnTo>
                    <a:pt x="91082" y="1074123"/>
                  </a:lnTo>
                  <a:lnTo>
                    <a:pt x="90057" y="1077395"/>
                  </a:lnTo>
                  <a:lnTo>
                    <a:pt x="89922" y="1069640"/>
                  </a:lnTo>
                  <a:lnTo>
                    <a:pt x="81947" y="1066360"/>
                  </a:lnTo>
                  <a:lnTo>
                    <a:pt x="57404" y="1083055"/>
                  </a:lnTo>
                  <a:lnTo>
                    <a:pt x="53131" y="1089499"/>
                  </a:lnTo>
                  <a:lnTo>
                    <a:pt x="51228" y="1097264"/>
                  </a:lnTo>
                  <a:lnTo>
                    <a:pt x="49778" y="1105290"/>
                  </a:lnTo>
                  <a:lnTo>
                    <a:pt x="46862" y="1112519"/>
                  </a:lnTo>
                  <a:lnTo>
                    <a:pt x="41991" y="1117967"/>
                  </a:lnTo>
                  <a:lnTo>
                    <a:pt x="36179" y="1122759"/>
                  </a:lnTo>
                  <a:lnTo>
                    <a:pt x="30057" y="1127289"/>
                  </a:lnTo>
                  <a:lnTo>
                    <a:pt x="24257" y="1131951"/>
                  </a:lnTo>
                  <a:lnTo>
                    <a:pt x="8235" y="1173658"/>
                  </a:lnTo>
                  <a:lnTo>
                    <a:pt x="0" y="1203388"/>
                  </a:lnTo>
                  <a:lnTo>
                    <a:pt x="1289" y="1236356"/>
                  </a:lnTo>
                  <a:lnTo>
                    <a:pt x="13843" y="1287779"/>
                  </a:lnTo>
                  <a:lnTo>
                    <a:pt x="17343" y="1293826"/>
                  </a:lnTo>
                  <a:lnTo>
                    <a:pt x="23177" y="1298622"/>
                  </a:lnTo>
                  <a:lnTo>
                    <a:pt x="29773" y="1303014"/>
                  </a:lnTo>
                  <a:lnTo>
                    <a:pt x="35560" y="1307845"/>
                  </a:lnTo>
                  <a:lnTo>
                    <a:pt x="53534" y="1328905"/>
                  </a:lnTo>
                  <a:lnTo>
                    <a:pt x="58352" y="1336287"/>
                  </a:lnTo>
                  <a:lnTo>
                    <a:pt x="56203" y="1335937"/>
                  </a:lnTo>
                  <a:lnTo>
                    <a:pt x="53277" y="1333804"/>
                  </a:lnTo>
                  <a:lnTo>
                    <a:pt x="55763" y="1335834"/>
                  </a:lnTo>
                  <a:lnTo>
                    <a:pt x="69850" y="1347974"/>
                  </a:lnTo>
                  <a:lnTo>
                    <a:pt x="101727" y="1376171"/>
                  </a:lnTo>
                  <a:lnTo>
                    <a:pt x="120122" y="1395472"/>
                  </a:lnTo>
                  <a:lnTo>
                    <a:pt x="135445" y="1413986"/>
                  </a:lnTo>
                  <a:lnTo>
                    <a:pt x="153054" y="1430643"/>
                  </a:lnTo>
                  <a:lnTo>
                    <a:pt x="222434" y="1460161"/>
                  </a:lnTo>
                  <a:lnTo>
                    <a:pt x="267514" y="1473629"/>
                  </a:lnTo>
                  <a:lnTo>
                    <a:pt x="313225" y="1485512"/>
                  </a:lnTo>
                  <a:lnTo>
                    <a:pt x="359244" y="1496551"/>
                  </a:lnTo>
                  <a:lnTo>
                    <a:pt x="405251" y="1507485"/>
                  </a:lnTo>
                  <a:lnTo>
                    <a:pt x="450921" y="1519055"/>
                  </a:lnTo>
                  <a:lnTo>
                    <a:pt x="495935" y="1532001"/>
                  </a:lnTo>
                  <a:lnTo>
                    <a:pt x="542315" y="1545246"/>
                  </a:lnTo>
                  <a:lnTo>
                    <a:pt x="589137" y="1556908"/>
                  </a:lnTo>
                  <a:lnTo>
                    <a:pt x="635934" y="1568309"/>
                  </a:lnTo>
                  <a:lnTo>
                    <a:pt x="682243" y="1580768"/>
                  </a:lnTo>
                  <a:lnTo>
                    <a:pt x="707251" y="1589287"/>
                  </a:lnTo>
                  <a:lnTo>
                    <a:pt x="718947" y="1593199"/>
                  </a:lnTo>
                  <a:lnTo>
                    <a:pt x="725785" y="1590895"/>
                  </a:lnTo>
                  <a:lnTo>
                    <a:pt x="736218" y="1580768"/>
                  </a:lnTo>
                </a:path>
              </a:pathLst>
            </a:custGeom>
            <a:ln w="28575">
              <a:solidFill>
                <a:srgbClr val="000000"/>
              </a:solidFill>
            </a:ln>
          </p:spPr>
          <p:txBody>
            <a:bodyPr wrap="square" lIns="0" tIns="0" rIns="0" bIns="0" rtlCol="0"/>
            <a:lstStyle/>
            <a:p>
              <a:endParaRPr/>
            </a:p>
          </p:txBody>
        </p:sp>
        <p:sp>
          <p:nvSpPr>
            <p:cNvPr id="16" name="object 16"/>
            <p:cNvSpPr/>
            <p:nvPr/>
          </p:nvSpPr>
          <p:spPr>
            <a:xfrm>
              <a:off x="6579361" y="3407791"/>
              <a:ext cx="1147445" cy="1612900"/>
            </a:xfrm>
            <a:custGeom>
              <a:avLst/>
              <a:gdLst/>
              <a:ahLst/>
              <a:cxnLst/>
              <a:rect l="l" t="t" r="r" b="b"/>
              <a:pathLst>
                <a:path w="1147445" h="1612900">
                  <a:moveTo>
                    <a:pt x="96901" y="1346199"/>
                  </a:moveTo>
                  <a:lnTo>
                    <a:pt x="53848" y="1346199"/>
                  </a:lnTo>
                  <a:lnTo>
                    <a:pt x="55245" y="1358899"/>
                  </a:lnTo>
                  <a:lnTo>
                    <a:pt x="63627" y="1358899"/>
                  </a:lnTo>
                  <a:lnTo>
                    <a:pt x="69469" y="1371599"/>
                  </a:lnTo>
                  <a:lnTo>
                    <a:pt x="90424" y="1384299"/>
                  </a:lnTo>
                  <a:lnTo>
                    <a:pt x="106934" y="1396999"/>
                  </a:lnTo>
                  <a:lnTo>
                    <a:pt x="116332" y="1409699"/>
                  </a:lnTo>
                  <a:lnTo>
                    <a:pt x="124206" y="1422399"/>
                  </a:lnTo>
                  <a:lnTo>
                    <a:pt x="139065" y="1435099"/>
                  </a:lnTo>
                  <a:lnTo>
                    <a:pt x="147955" y="1447799"/>
                  </a:lnTo>
                  <a:lnTo>
                    <a:pt x="158369" y="1447799"/>
                  </a:lnTo>
                  <a:lnTo>
                    <a:pt x="171196" y="1460499"/>
                  </a:lnTo>
                  <a:lnTo>
                    <a:pt x="186817" y="1473199"/>
                  </a:lnTo>
                  <a:lnTo>
                    <a:pt x="306578" y="1511299"/>
                  </a:lnTo>
                  <a:lnTo>
                    <a:pt x="346837" y="1511299"/>
                  </a:lnTo>
                  <a:lnTo>
                    <a:pt x="505841" y="1562099"/>
                  </a:lnTo>
                  <a:lnTo>
                    <a:pt x="645795" y="1600199"/>
                  </a:lnTo>
                  <a:lnTo>
                    <a:pt x="691769" y="1600199"/>
                  </a:lnTo>
                  <a:lnTo>
                    <a:pt x="699262" y="1612899"/>
                  </a:lnTo>
                  <a:lnTo>
                    <a:pt x="752983" y="1612899"/>
                  </a:lnTo>
                  <a:lnTo>
                    <a:pt x="759460" y="1600199"/>
                  </a:lnTo>
                  <a:lnTo>
                    <a:pt x="739013" y="1587499"/>
                  </a:lnTo>
                  <a:lnTo>
                    <a:pt x="707771" y="1587499"/>
                  </a:lnTo>
                  <a:lnTo>
                    <a:pt x="699262" y="1574799"/>
                  </a:lnTo>
                  <a:lnTo>
                    <a:pt x="606044" y="1549399"/>
                  </a:lnTo>
                  <a:lnTo>
                    <a:pt x="559816" y="1549399"/>
                  </a:lnTo>
                  <a:lnTo>
                    <a:pt x="513715" y="1523999"/>
                  </a:lnTo>
                  <a:lnTo>
                    <a:pt x="474091" y="1523999"/>
                  </a:lnTo>
                  <a:lnTo>
                    <a:pt x="314071" y="1473199"/>
                  </a:lnTo>
                  <a:lnTo>
                    <a:pt x="274701" y="1473199"/>
                  </a:lnTo>
                  <a:lnTo>
                    <a:pt x="236093" y="1460499"/>
                  </a:lnTo>
                  <a:lnTo>
                    <a:pt x="198755" y="1447799"/>
                  </a:lnTo>
                  <a:lnTo>
                    <a:pt x="186563" y="1435099"/>
                  </a:lnTo>
                  <a:lnTo>
                    <a:pt x="176911" y="1435099"/>
                  </a:lnTo>
                  <a:lnTo>
                    <a:pt x="168656" y="1422399"/>
                  </a:lnTo>
                  <a:lnTo>
                    <a:pt x="161163" y="1422399"/>
                  </a:lnTo>
                  <a:lnTo>
                    <a:pt x="145542" y="1396999"/>
                  </a:lnTo>
                  <a:lnTo>
                    <a:pt x="136271" y="1384299"/>
                  </a:lnTo>
                  <a:lnTo>
                    <a:pt x="125857" y="1371599"/>
                  </a:lnTo>
                  <a:lnTo>
                    <a:pt x="117094" y="1371599"/>
                  </a:lnTo>
                  <a:lnTo>
                    <a:pt x="109220" y="1358899"/>
                  </a:lnTo>
                  <a:lnTo>
                    <a:pt x="96901" y="1346199"/>
                  </a:lnTo>
                  <a:close/>
                </a:path>
                <a:path w="1147445" h="1612900">
                  <a:moveTo>
                    <a:pt x="59817" y="1308099"/>
                  </a:moveTo>
                  <a:lnTo>
                    <a:pt x="20955" y="1308099"/>
                  </a:lnTo>
                  <a:lnTo>
                    <a:pt x="22098" y="1320799"/>
                  </a:lnTo>
                  <a:lnTo>
                    <a:pt x="36703" y="1320799"/>
                  </a:lnTo>
                  <a:lnTo>
                    <a:pt x="41148" y="1333499"/>
                  </a:lnTo>
                  <a:lnTo>
                    <a:pt x="49657" y="1346199"/>
                  </a:lnTo>
                  <a:lnTo>
                    <a:pt x="85979" y="1346199"/>
                  </a:lnTo>
                  <a:lnTo>
                    <a:pt x="85090" y="1333499"/>
                  </a:lnTo>
                  <a:lnTo>
                    <a:pt x="77978" y="1333499"/>
                  </a:lnTo>
                  <a:lnTo>
                    <a:pt x="71120" y="1320799"/>
                  </a:lnTo>
                  <a:lnTo>
                    <a:pt x="59817" y="1308099"/>
                  </a:lnTo>
                  <a:close/>
                </a:path>
                <a:path w="1147445" h="1612900">
                  <a:moveTo>
                    <a:pt x="72390" y="1130299"/>
                  </a:moveTo>
                  <a:lnTo>
                    <a:pt x="26797" y="1130299"/>
                  </a:lnTo>
                  <a:lnTo>
                    <a:pt x="25781" y="1142999"/>
                  </a:lnTo>
                  <a:lnTo>
                    <a:pt x="21209" y="1155699"/>
                  </a:lnTo>
                  <a:lnTo>
                    <a:pt x="17145" y="1168399"/>
                  </a:lnTo>
                  <a:lnTo>
                    <a:pt x="9906" y="1181099"/>
                  </a:lnTo>
                  <a:lnTo>
                    <a:pt x="4572" y="1193799"/>
                  </a:lnTo>
                  <a:lnTo>
                    <a:pt x="1016" y="1206499"/>
                  </a:lnTo>
                  <a:lnTo>
                    <a:pt x="762" y="1219199"/>
                  </a:lnTo>
                  <a:lnTo>
                    <a:pt x="0" y="1231899"/>
                  </a:lnTo>
                  <a:lnTo>
                    <a:pt x="762" y="1244599"/>
                  </a:lnTo>
                  <a:lnTo>
                    <a:pt x="2032" y="1244599"/>
                  </a:lnTo>
                  <a:lnTo>
                    <a:pt x="4318" y="1257299"/>
                  </a:lnTo>
                  <a:lnTo>
                    <a:pt x="6985" y="1269999"/>
                  </a:lnTo>
                  <a:lnTo>
                    <a:pt x="10795" y="1282699"/>
                  </a:lnTo>
                  <a:lnTo>
                    <a:pt x="14986" y="1308099"/>
                  </a:lnTo>
                  <a:lnTo>
                    <a:pt x="52832" y="1308099"/>
                  </a:lnTo>
                  <a:lnTo>
                    <a:pt x="47244" y="1295399"/>
                  </a:lnTo>
                  <a:lnTo>
                    <a:pt x="42037" y="1295399"/>
                  </a:lnTo>
                  <a:lnTo>
                    <a:pt x="38354" y="1282699"/>
                  </a:lnTo>
                  <a:lnTo>
                    <a:pt x="34925" y="1269999"/>
                  </a:lnTo>
                  <a:lnTo>
                    <a:pt x="32258" y="1257299"/>
                  </a:lnTo>
                  <a:lnTo>
                    <a:pt x="30353" y="1244599"/>
                  </a:lnTo>
                  <a:lnTo>
                    <a:pt x="29337" y="1231899"/>
                  </a:lnTo>
                  <a:lnTo>
                    <a:pt x="28575" y="1231899"/>
                  </a:lnTo>
                  <a:lnTo>
                    <a:pt x="29210" y="1219199"/>
                  </a:lnTo>
                  <a:lnTo>
                    <a:pt x="31623" y="1206499"/>
                  </a:lnTo>
                  <a:lnTo>
                    <a:pt x="36576" y="1193799"/>
                  </a:lnTo>
                  <a:lnTo>
                    <a:pt x="39878" y="1181099"/>
                  </a:lnTo>
                  <a:lnTo>
                    <a:pt x="43815" y="1168399"/>
                  </a:lnTo>
                  <a:lnTo>
                    <a:pt x="48133" y="1155699"/>
                  </a:lnTo>
                  <a:lnTo>
                    <a:pt x="51181" y="1155699"/>
                  </a:lnTo>
                  <a:lnTo>
                    <a:pt x="60071" y="1142999"/>
                  </a:lnTo>
                  <a:lnTo>
                    <a:pt x="67564" y="1142999"/>
                  </a:lnTo>
                  <a:lnTo>
                    <a:pt x="72390" y="1130299"/>
                  </a:lnTo>
                  <a:close/>
                </a:path>
                <a:path w="1147445" h="1612900">
                  <a:moveTo>
                    <a:pt x="77851" y="1117599"/>
                  </a:moveTo>
                  <a:lnTo>
                    <a:pt x="42037" y="1117599"/>
                  </a:lnTo>
                  <a:lnTo>
                    <a:pt x="30480" y="1130299"/>
                  </a:lnTo>
                  <a:lnTo>
                    <a:pt x="75057" y="1130299"/>
                  </a:lnTo>
                  <a:lnTo>
                    <a:pt x="77851" y="1117599"/>
                  </a:lnTo>
                  <a:close/>
                </a:path>
                <a:path w="1147445" h="1612900">
                  <a:moveTo>
                    <a:pt x="90170" y="1092199"/>
                  </a:moveTo>
                  <a:lnTo>
                    <a:pt x="54483" y="1092199"/>
                  </a:lnTo>
                  <a:lnTo>
                    <a:pt x="52197" y="1104899"/>
                  </a:lnTo>
                  <a:lnTo>
                    <a:pt x="50800" y="1117599"/>
                  </a:lnTo>
                  <a:lnTo>
                    <a:pt x="80010" y="1117599"/>
                  </a:lnTo>
                  <a:lnTo>
                    <a:pt x="81280" y="1104899"/>
                  </a:lnTo>
                  <a:lnTo>
                    <a:pt x="83058" y="1104899"/>
                  </a:lnTo>
                  <a:lnTo>
                    <a:pt x="90170" y="1092199"/>
                  </a:lnTo>
                  <a:close/>
                </a:path>
                <a:path w="1147445" h="1612900">
                  <a:moveTo>
                    <a:pt x="117348" y="1092199"/>
                  </a:moveTo>
                  <a:lnTo>
                    <a:pt x="92075" y="1092199"/>
                  </a:lnTo>
                  <a:lnTo>
                    <a:pt x="95123" y="1104899"/>
                  </a:lnTo>
                  <a:lnTo>
                    <a:pt x="114046" y="1104899"/>
                  </a:lnTo>
                  <a:lnTo>
                    <a:pt x="117348" y="1092199"/>
                  </a:lnTo>
                  <a:close/>
                </a:path>
                <a:path w="1147445" h="1612900">
                  <a:moveTo>
                    <a:pt x="121793" y="1079499"/>
                  </a:moveTo>
                  <a:lnTo>
                    <a:pt x="61849" y="1079499"/>
                  </a:lnTo>
                  <a:lnTo>
                    <a:pt x="60960" y="1092199"/>
                  </a:lnTo>
                  <a:lnTo>
                    <a:pt x="119634" y="1092199"/>
                  </a:lnTo>
                  <a:lnTo>
                    <a:pt x="121793" y="1079499"/>
                  </a:lnTo>
                  <a:close/>
                </a:path>
                <a:path w="1147445" h="1612900">
                  <a:moveTo>
                    <a:pt x="128016" y="1066799"/>
                  </a:moveTo>
                  <a:lnTo>
                    <a:pt x="81915" y="1066799"/>
                  </a:lnTo>
                  <a:lnTo>
                    <a:pt x="74041" y="1079499"/>
                  </a:lnTo>
                  <a:lnTo>
                    <a:pt x="124841" y="1079499"/>
                  </a:lnTo>
                  <a:lnTo>
                    <a:pt x="128016" y="1066799"/>
                  </a:lnTo>
                  <a:close/>
                </a:path>
                <a:path w="1147445" h="1612900">
                  <a:moveTo>
                    <a:pt x="139192" y="1054099"/>
                  </a:moveTo>
                  <a:lnTo>
                    <a:pt x="102997" y="1054099"/>
                  </a:lnTo>
                  <a:lnTo>
                    <a:pt x="98171" y="1066799"/>
                  </a:lnTo>
                  <a:lnTo>
                    <a:pt x="131953" y="1066799"/>
                  </a:lnTo>
                  <a:lnTo>
                    <a:pt x="139192" y="1054099"/>
                  </a:lnTo>
                  <a:close/>
                </a:path>
                <a:path w="1147445" h="1612900">
                  <a:moveTo>
                    <a:pt x="162433" y="1041399"/>
                  </a:moveTo>
                  <a:lnTo>
                    <a:pt x="106172" y="1041399"/>
                  </a:lnTo>
                  <a:lnTo>
                    <a:pt x="104140" y="1054099"/>
                  </a:lnTo>
                  <a:lnTo>
                    <a:pt x="156337" y="1054099"/>
                  </a:lnTo>
                  <a:lnTo>
                    <a:pt x="162433" y="1041399"/>
                  </a:lnTo>
                  <a:close/>
                </a:path>
                <a:path w="1147445" h="1612900">
                  <a:moveTo>
                    <a:pt x="175006" y="1028699"/>
                  </a:moveTo>
                  <a:lnTo>
                    <a:pt x="124079" y="1028699"/>
                  </a:lnTo>
                  <a:lnTo>
                    <a:pt x="117602" y="1041399"/>
                  </a:lnTo>
                  <a:lnTo>
                    <a:pt x="168148" y="1041399"/>
                  </a:lnTo>
                  <a:lnTo>
                    <a:pt x="175006" y="1028699"/>
                  </a:lnTo>
                  <a:close/>
                </a:path>
                <a:path w="1147445" h="1612900">
                  <a:moveTo>
                    <a:pt x="193421" y="1015999"/>
                  </a:moveTo>
                  <a:lnTo>
                    <a:pt x="143891" y="1015999"/>
                  </a:lnTo>
                  <a:lnTo>
                    <a:pt x="140081" y="1028699"/>
                  </a:lnTo>
                  <a:lnTo>
                    <a:pt x="185928" y="1028699"/>
                  </a:lnTo>
                  <a:lnTo>
                    <a:pt x="193421" y="1015999"/>
                  </a:lnTo>
                  <a:close/>
                </a:path>
                <a:path w="1147445" h="1612900">
                  <a:moveTo>
                    <a:pt x="239141" y="990599"/>
                  </a:moveTo>
                  <a:lnTo>
                    <a:pt x="174244" y="990599"/>
                  </a:lnTo>
                  <a:lnTo>
                    <a:pt x="160655" y="1003299"/>
                  </a:lnTo>
                  <a:lnTo>
                    <a:pt x="155702" y="1015999"/>
                  </a:lnTo>
                  <a:lnTo>
                    <a:pt x="199898" y="1015999"/>
                  </a:lnTo>
                  <a:lnTo>
                    <a:pt x="209169" y="1003299"/>
                  </a:lnTo>
                  <a:lnTo>
                    <a:pt x="234823" y="1003299"/>
                  </a:lnTo>
                  <a:lnTo>
                    <a:pt x="239141" y="990599"/>
                  </a:lnTo>
                  <a:close/>
                </a:path>
                <a:path w="1147445" h="1612900">
                  <a:moveTo>
                    <a:pt x="260096" y="965199"/>
                  </a:moveTo>
                  <a:lnTo>
                    <a:pt x="216408" y="965199"/>
                  </a:lnTo>
                  <a:lnTo>
                    <a:pt x="212090" y="977899"/>
                  </a:lnTo>
                  <a:lnTo>
                    <a:pt x="186690" y="977899"/>
                  </a:lnTo>
                  <a:lnTo>
                    <a:pt x="184785" y="990599"/>
                  </a:lnTo>
                  <a:lnTo>
                    <a:pt x="239903" y="990599"/>
                  </a:lnTo>
                  <a:lnTo>
                    <a:pt x="248285" y="977899"/>
                  </a:lnTo>
                  <a:lnTo>
                    <a:pt x="260096" y="965199"/>
                  </a:lnTo>
                  <a:close/>
                </a:path>
                <a:path w="1147445" h="1612900">
                  <a:moveTo>
                    <a:pt x="285623" y="952499"/>
                  </a:moveTo>
                  <a:lnTo>
                    <a:pt x="232156" y="952499"/>
                  </a:lnTo>
                  <a:lnTo>
                    <a:pt x="223012" y="965199"/>
                  </a:lnTo>
                  <a:lnTo>
                    <a:pt x="276606" y="965199"/>
                  </a:lnTo>
                  <a:lnTo>
                    <a:pt x="285623" y="952499"/>
                  </a:lnTo>
                  <a:close/>
                </a:path>
                <a:path w="1147445" h="1612900">
                  <a:moveTo>
                    <a:pt x="303657" y="939799"/>
                  </a:moveTo>
                  <a:lnTo>
                    <a:pt x="252857" y="939799"/>
                  </a:lnTo>
                  <a:lnTo>
                    <a:pt x="245110" y="952499"/>
                  </a:lnTo>
                  <a:lnTo>
                    <a:pt x="298958" y="952499"/>
                  </a:lnTo>
                  <a:lnTo>
                    <a:pt x="303657" y="939799"/>
                  </a:lnTo>
                  <a:close/>
                </a:path>
                <a:path w="1147445" h="1612900">
                  <a:moveTo>
                    <a:pt x="324104" y="927099"/>
                  </a:moveTo>
                  <a:lnTo>
                    <a:pt x="271018" y="927099"/>
                  </a:lnTo>
                  <a:lnTo>
                    <a:pt x="261747" y="939799"/>
                  </a:lnTo>
                  <a:lnTo>
                    <a:pt x="316992" y="939799"/>
                  </a:lnTo>
                  <a:lnTo>
                    <a:pt x="324104" y="927099"/>
                  </a:lnTo>
                  <a:close/>
                </a:path>
                <a:path w="1147445" h="1612900">
                  <a:moveTo>
                    <a:pt x="350647" y="914399"/>
                  </a:moveTo>
                  <a:lnTo>
                    <a:pt x="289179" y="914399"/>
                  </a:lnTo>
                  <a:lnTo>
                    <a:pt x="278257" y="927099"/>
                  </a:lnTo>
                  <a:lnTo>
                    <a:pt x="341757" y="927099"/>
                  </a:lnTo>
                  <a:lnTo>
                    <a:pt x="350647" y="914399"/>
                  </a:lnTo>
                  <a:close/>
                </a:path>
                <a:path w="1147445" h="1612900">
                  <a:moveTo>
                    <a:pt x="372872" y="901699"/>
                  </a:moveTo>
                  <a:lnTo>
                    <a:pt x="309499" y="901699"/>
                  </a:lnTo>
                  <a:lnTo>
                    <a:pt x="302514" y="914399"/>
                  </a:lnTo>
                  <a:lnTo>
                    <a:pt x="361442" y="914399"/>
                  </a:lnTo>
                  <a:lnTo>
                    <a:pt x="372872" y="901699"/>
                  </a:lnTo>
                  <a:close/>
                </a:path>
                <a:path w="1147445" h="1612900">
                  <a:moveTo>
                    <a:pt x="402844" y="888999"/>
                  </a:moveTo>
                  <a:lnTo>
                    <a:pt x="335915" y="888999"/>
                  </a:lnTo>
                  <a:lnTo>
                    <a:pt x="320167" y="901699"/>
                  </a:lnTo>
                  <a:lnTo>
                    <a:pt x="387350" y="901699"/>
                  </a:lnTo>
                  <a:lnTo>
                    <a:pt x="402844" y="888999"/>
                  </a:lnTo>
                  <a:close/>
                </a:path>
                <a:path w="1147445" h="1612900">
                  <a:moveTo>
                    <a:pt x="450215" y="876299"/>
                  </a:moveTo>
                  <a:lnTo>
                    <a:pt x="361696" y="876299"/>
                  </a:lnTo>
                  <a:lnTo>
                    <a:pt x="346837" y="888999"/>
                  </a:lnTo>
                  <a:lnTo>
                    <a:pt x="439547" y="888999"/>
                  </a:lnTo>
                  <a:lnTo>
                    <a:pt x="450215" y="876299"/>
                  </a:lnTo>
                  <a:close/>
                </a:path>
                <a:path w="1147445" h="1612900">
                  <a:moveTo>
                    <a:pt x="464185" y="863599"/>
                  </a:moveTo>
                  <a:lnTo>
                    <a:pt x="378841" y="863599"/>
                  </a:lnTo>
                  <a:lnTo>
                    <a:pt x="378079" y="876299"/>
                  </a:lnTo>
                  <a:lnTo>
                    <a:pt x="457581" y="876299"/>
                  </a:lnTo>
                  <a:lnTo>
                    <a:pt x="464185" y="863599"/>
                  </a:lnTo>
                  <a:close/>
                </a:path>
                <a:path w="1147445" h="1612900">
                  <a:moveTo>
                    <a:pt x="502666" y="850899"/>
                  </a:moveTo>
                  <a:lnTo>
                    <a:pt x="433324" y="850899"/>
                  </a:lnTo>
                  <a:lnTo>
                    <a:pt x="427863" y="863599"/>
                  </a:lnTo>
                  <a:lnTo>
                    <a:pt x="469519" y="863599"/>
                  </a:lnTo>
                  <a:lnTo>
                    <a:pt x="502666" y="850899"/>
                  </a:lnTo>
                  <a:close/>
                </a:path>
                <a:path w="1147445" h="1612900">
                  <a:moveTo>
                    <a:pt x="647192" y="800099"/>
                  </a:moveTo>
                  <a:lnTo>
                    <a:pt x="591058" y="800099"/>
                  </a:lnTo>
                  <a:lnTo>
                    <a:pt x="561086" y="812799"/>
                  </a:lnTo>
                  <a:lnTo>
                    <a:pt x="527685" y="812799"/>
                  </a:lnTo>
                  <a:lnTo>
                    <a:pt x="461264" y="838199"/>
                  </a:lnTo>
                  <a:lnTo>
                    <a:pt x="448818" y="838199"/>
                  </a:lnTo>
                  <a:lnTo>
                    <a:pt x="441198" y="850899"/>
                  </a:lnTo>
                  <a:lnTo>
                    <a:pt x="535305" y="850899"/>
                  </a:lnTo>
                  <a:lnTo>
                    <a:pt x="568960" y="838199"/>
                  </a:lnTo>
                  <a:lnTo>
                    <a:pt x="601091" y="825499"/>
                  </a:lnTo>
                  <a:lnTo>
                    <a:pt x="616712" y="825499"/>
                  </a:lnTo>
                  <a:lnTo>
                    <a:pt x="632333" y="812799"/>
                  </a:lnTo>
                  <a:lnTo>
                    <a:pt x="647192" y="800099"/>
                  </a:lnTo>
                  <a:close/>
                </a:path>
                <a:path w="1147445" h="1612900">
                  <a:moveTo>
                    <a:pt x="667385" y="787399"/>
                  </a:moveTo>
                  <a:lnTo>
                    <a:pt x="617347" y="787399"/>
                  </a:lnTo>
                  <a:lnTo>
                    <a:pt x="604774" y="800099"/>
                  </a:lnTo>
                  <a:lnTo>
                    <a:pt x="662559" y="800099"/>
                  </a:lnTo>
                  <a:lnTo>
                    <a:pt x="667385" y="787399"/>
                  </a:lnTo>
                  <a:close/>
                </a:path>
                <a:path w="1147445" h="1612900">
                  <a:moveTo>
                    <a:pt x="711327" y="774699"/>
                  </a:moveTo>
                  <a:lnTo>
                    <a:pt x="642493" y="774699"/>
                  </a:lnTo>
                  <a:lnTo>
                    <a:pt x="629539" y="787399"/>
                  </a:lnTo>
                  <a:lnTo>
                    <a:pt x="700786" y="787399"/>
                  </a:lnTo>
                  <a:lnTo>
                    <a:pt x="711327" y="774699"/>
                  </a:lnTo>
                  <a:close/>
                </a:path>
                <a:path w="1147445" h="1612900">
                  <a:moveTo>
                    <a:pt x="752983" y="761999"/>
                  </a:moveTo>
                  <a:lnTo>
                    <a:pt x="650875" y="761999"/>
                  </a:lnTo>
                  <a:lnTo>
                    <a:pt x="647446" y="774699"/>
                  </a:lnTo>
                  <a:lnTo>
                    <a:pt x="747395" y="774699"/>
                  </a:lnTo>
                  <a:lnTo>
                    <a:pt x="752983" y="761999"/>
                  </a:lnTo>
                  <a:close/>
                </a:path>
                <a:path w="1147445" h="1612900">
                  <a:moveTo>
                    <a:pt x="769366" y="749299"/>
                  </a:moveTo>
                  <a:lnTo>
                    <a:pt x="704088" y="749299"/>
                  </a:lnTo>
                  <a:lnTo>
                    <a:pt x="693293" y="761999"/>
                  </a:lnTo>
                  <a:lnTo>
                    <a:pt x="761619" y="761999"/>
                  </a:lnTo>
                  <a:lnTo>
                    <a:pt x="769366" y="749299"/>
                  </a:lnTo>
                  <a:close/>
                </a:path>
                <a:path w="1147445" h="1612900">
                  <a:moveTo>
                    <a:pt x="801243" y="736599"/>
                  </a:moveTo>
                  <a:lnTo>
                    <a:pt x="742950" y="736599"/>
                  </a:lnTo>
                  <a:lnTo>
                    <a:pt x="739267" y="749299"/>
                  </a:lnTo>
                  <a:lnTo>
                    <a:pt x="790829" y="749299"/>
                  </a:lnTo>
                  <a:lnTo>
                    <a:pt x="801243" y="736599"/>
                  </a:lnTo>
                  <a:close/>
                </a:path>
                <a:path w="1147445" h="1612900">
                  <a:moveTo>
                    <a:pt x="947420" y="660399"/>
                  </a:moveTo>
                  <a:lnTo>
                    <a:pt x="889889" y="660399"/>
                  </a:lnTo>
                  <a:lnTo>
                    <a:pt x="877189" y="673099"/>
                  </a:lnTo>
                  <a:lnTo>
                    <a:pt x="862711" y="685799"/>
                  </a:lnTo>
                  <a:lnTo>
                    <a:pt x="829818" y="698499"/>
                  </a:lnTo>
                  <a:lnTo>
                    <a:pt x="822325" y="711199"/>
                  </a:lnTo>
                  <a:lnTo>
                    <a:pt x="783844" y="711199"/>
                  </a:lnTo>
                  <a:lnTo>
                    <a:pt x="776351" y="723899"/>
                  </a:lnTo>
                  <a:lnTo>
                    <a:pt x="756031" y="723899"/>
                  </a:lnTo>
                  <a:lnTo>
                    <a:pt x="750824" y="736599"/>
                  </a:lnTo>
                  <a:lnTo>
                    <a:pt x="835025" y="736599"/>
                  </a:lnTo>
                  <a:lnTo>
                    <a:pt x="844296" y="723899"/>
                  </a:lnTo>
                  <a:lnTo>
                    <a:pt x="877316" y="711199"/>
                  </a:lnTo>
                  <a:lnTo>
                    <a:pt x="891794" y="698499"/>
                  </a:lnTo>
                  <a:lnTo>
                    <a:pt x="904621" y="685799"/>
                  </a:lnTo>
                  <a:lnTo>
                    <a:pt x="915162" y="685799"/>
                  </a:lnTo>
                  <a:lnTo>
                    <a:pt x="924687" y="673099"/>
                  </a:lnTo>
                  <a:lnTo>
                    <a:pt x="943610" y="673099"/>
                  </a:lnTo>
                  <a:lnTo>
                    <a:pt x="947420" y="660399"/>
                  </a:lnTo>
                  <a:close/>
                </a:path>
                <a:path w="1147445" h="1612900">
                  <a:moveTo>
                    <a:pt x="960501" y="647699"/>
                  </a:moveTo>
                  <a:lnTo>
                    <a:pt x="918337" y="647699"/>
                  </a:lnTo>
                  <a:lnTo>
                    <a:pt x="910209" y="660399"/>
                  </a:lnTo>
                  <a:lnTo>
                    <a:pt x="960120" y="660399"/>
                  </a:lnTo>
                  <a:lnTo>
                    <a:pt x="960501" y="647699"/>
                  </a:lnTo>
                  <a:close/>
                </a:path>
                <a:path w="1147445" h="1612900">
                  <a:moveTo>
                    <a:pt x="1001649" y="622299"/>
                  </a:moveTo>
                  <a:lnTo>
                    <a:pt x="942975" y="622299"/>
                  </a:lnTo>
                  <a:lnTo>
                    <a:pt x="931926" y="634999"/>
                  </a:lnTo>
                  <a:lnTo>
                    <a:pt x="925068" y="647699"/>
                  </a:lnTo>
                  <a:lnTo>
                    <a:pt x="967740" y="647699"/>
                  </a:lnTo>
                  <a:lnTo>
                    <a:pt x="975487" y="634999"/>
                  </a:lnTo>
                  <a:lnTo>
                    <a:pt x="991743" y="634999"/>
                  </a:lnTo>
                  <a:lnTo>
                    <a:pt x="1001649" y="622299"/>
                  </a:lnTo>
                  <a:close/>
                </a:path>
                <a:path w="1147445" h="1612900">
                  <a:moveTo>
                    <a:pt x="1018032" y="609599"/>
                  </a:moveTo>
                  <a:lnTo>
                    <a:pt x="960755" y="609599"/>
                  </a:lnTo>
                  <a:lnTo>
                    <a:pt x="950595" y="622299"/>
                  </a:lnTo>
                  <a:lnTo>
                    <a:pt x="1011936" y="622299"/>
                  </a:lnTo>
                  <a:lnTo>
                    <a:pt x="1018032" y="609599"/>
                  </a:lnTo>
                  <a:close/>
                </a:path>
                <a:path w="1147445" h="1612900">
                  <a:moveTo>
                    <a:pt x="1045591" y="571499"/>
                  </a:moveTo>
                  <a:lnTo>
                    <a:pt x="1004443" y="571499"/>
                  </a:lnTo>
                  <a:lnTo>
                    <a:pt x="999744" y="584199"/>
                  </a:lnTo>
                  <a:lnTo>
                    <a:pt x="995680" y="596899"/>
                  </a:lnTo>
                  <a:lnTo>
                    <a:pt x="984885" y="596899"/>
                  </a:lnTo>
                  <a:lnTo>
                    <a:pt x="978027" y="609599"/>
                  </a:lnTo>
                  <a:lnTo>
                    <a:pt x="1018921" y="609599"/>
                  </a:lnTo>
                  <a:lnTo>
                    <a:pt x="1028319" y="596899"/>
                  </a:lnTo>
                  <a:lnTo>
                    <a:pt x="1032891" y="584199"/>
                  </a:lnTo>
                  <a:lnTo>
                    <a:pt x="1040130" y="584199"/>
                  </a:lnTo>
                  <a:lnTo>
                    <a:pt x="1045591" y="571499"/>
                  </a:lnTo>
                  <a:close/>
                </a:path>
                <a:path w="1147445" h="1612900">
                  <a:moveTo>
                    <a:pt x="1069340" y="558799"/>
                  </a:moveTo>
                  <a:lnTo>
                    <a:pt x="1022223" y="558799"/>
                  </a:lnTo>
                  <a:lnTo>
                    <a:pt x="1013587" y="571499"/>
                  </a:lnTo>
                  <a:lnTo>
                    <a:pt x="1067562" y="571499"/>
                  </a:lnTo>
                  <a:lnTo>
                    <a:pt x="1069340" y="558799"/>
                  </a:lnTo>
                  <a:close/>
                </a:path>
                <a:path w="1147445" h="1612900">
                  <a:moveTo>
                    <a:pt x="1074039" y="546099"/>
                  </a:moveTo>
                  <a:lnTo>
                    <a:pt x="1036320" y="546099"/>
                  </a:lnTo>
                  <a:lnTo>
                    <a:pt x="1030097" y="558799"/>
                  </a:lnTo>
                  <a:lnTo>
                    <a:pt x="1072769" y="558799"/>
                  </a:lnTo>
                  <a:lnTo>
                    <a:pt x="1074039" y="546099"/>
                  </a:lnTo>
                  <a:close/>
                </a:path>
                <a:path w="1147445" h="1612900">
                  <a:moveTo>
                    <a:pt x="1146429" y="279399"/>
                  </a:moveTo>
                  <a:lnTo>
                    <a:pt x="1117854" y="279399"/>
                  </a:lnTo>
                  <a:lnTo>
                    <a:pt x="1118870" y="304799"/>
                  </a:lnTo>
                  <a:lnTo>
                    <a:pt x="1117727" y="342899"/>
                  </a:lnTo>
                  <a:lnTo>
                    <a:pt x="1114171" y="368299"/>
                  </a:lnTo>
                  <a:lnTo>
                    <a:pt x="1107948" y="406399"/>
                  </a:lnTo>
                  <a:lnTo>
                    <a:pt x="1099185" y="431799"/>
                  </a:lnTo>
                  <a:lnTo>
                    <a:pt x="1087374" y="469899"/>
                  </a:lnTo>
                  <a:lnTo>
                    <a:pt x="1072642" y="495299"/>
                  </a:lnTo>
                  <a:lnTo>
                    <a:pt x="1054354" y="520699"/>
                  </a:lnTo>
                  <a:lnTo>
                    <a:pt x="1052703" y="520699"/>
                  </a:lnTo>
                  <a:lnTo>
                    <a:pt x="1049401" y="533399"/>
                  </a:lnTo>
                  <a:lnTo>
                    <a:pt x="1046988" y="546099"/>
                  </a:lnTo>
                  <a:lnTo>
                    <a:pt x="1076579" y="546099"/>
                  </a:lnTo>
                  <a:lnTo>
                    <a:pt x="1079119" y="533399"/>
                  </a:lnTo>
                  <a:lnTo>
                    <a:pt x="1097915" y="507999"/>
                  </a:lnTo>
                  <a:lnTo>
                    <a:pt x="1114044" y="469899"/>
                  </a:lnTo>
                  <a:lnTo>
                    <a:pt x="1126617" y="444499"/>
                  </a:lnTo>
                  <a:lnTo>
                    <a:pt x="1142492" y="380999"/>
                  </a:lnTo>
                  <a:lnTo>
                    <a:pt x="1146175" y="342899"/>
                  </a:lnTo>
                  <a:lnTo>
                    <a:pt x="1147318" y="304799"/>
                  </a:lnTo>
                  <a:lnTo>
                    <a:pt x="1146429" y="279399"/>
                  </a:lnTo>
                  <a:close/>
                </a:path>
                <a:path w="1147445" h="1612900">
                  <a:moveTo>
                    <a:pt x="1146048" y="266699"/>
                  </a:moveTo>
                  <a:lnTo>
                    <a:pt x="1112901" y="266699"/>
                  </a:lnTo>
                  <a:lnTo>
                    <a:pt x="1117473" y="279399"/>
                  </a:lnTo>
                  <a:lnTo>
                    <a:pt x="1146302" y="279399"/>
                  </a:lnTo>
                  <a:lnTo>
                    <a:pt x="1146048" y="266699"/>
                  </a:lnTo>
                  <a:close/>
                </a:path>
                <a:path w="1147445" h="1612900">
                  <a:moveTo>
                    <a:pt x="1140714" y="253999"/>
                  </a:moveTo>
                  <a:lnTo>
                    <a:pt x="1098931" y="253999"/>
                  </a:lnTo>
                  <a:lnTo>
                    <a:pt x="1104900" y="266699"/>
                  </a:lnTo>
                  <a:lnTo>
                    <a:pt x="1141984" y="266699"/>
                  </a:lnTo>
                  <a:lnTo>
                    <a:pt x="1140714" y="253999"/>
                  </a:lnTo>
                  <a:close/>
                </a:path>
                <a:path w="1147445" h="1612900">
                  <a:moveTo>
                    <a:pt x="1078738" y="165100"/>
                  </a:moveTo>
                  <a:lnTo>
                    <a:pt x="1013206" y="165100"/>
                  </a:lnTo>
                  <a:lnTo>
                    <a:pt x="1014095" y="177800"/>
                  </a:lnTo>
                  <a:lnTo>
                    <a:pt x="1047750" y="177800"/>
                  </a:lnTo>
                  <a:lnTo>
                    <a:pt x="1057783" y="190500"/>
                  </a:lnTo>
                  <a:lnTo>
                    <a:pt x="1067308" y="203199"/>
                  </a:lnTo>
                  <a:lnTo>
                    <a:pt x="1076706" y="215899"/>
                  </a:lnTo>
                  <a:lnTo>
                    <a:pt x="1086739" y="228599"/>
                  </a:lnTo>
                  <a:lnTo>
                    <a:pt x="1091057" y="241299"/>
                  </a:lnTo>
                  <a:lnTo>
                    <a:pt x="1097280" y="253999"/>
                  </a:lnTo>
                  <a:lnTo>
                    <a:pt x="1133094" y="253999"/>
                  </a:lnTo>
                  <a:lnTo>
                    <a:pt x="1126744" y="241299"/>
                  </a:lnTo>
                  <a:lnTo>
                    <a:pt x="1122934" y="241299"/>
                  </a:lnTo>
                  <a:lnTo>
                    <a:pt x="1117981" y="228599"/>
                  </a:lnTo>
                  <a:lnTo>
                    <a:pt x="1112647" y="215899"/>
                  </a:lnTo>
                  <a:lnTo>
                    <a:pt x="1112012" y="215899"/>
                  </a:lnTo>
                  <a:lnTo>
                    <a:pt x="1110996" y="203199"/>
                  </a:lnTo>
                  <a:lnTo>
                    <a:pt x="1099566" y="190500"/>
                  </a:lnTo>
                  <a:lnTo>
                    <a:pt x="1089533" y="177800"/>
                  </a:lnTo>
                  <a:lnTo>
                    <a:pt x="1078738" y="165100"/>
                  </a:lnTo>
                  <a:close/>
                </a:path>
                <a:path w="1147445" h="1612900">
                  <a:moveTo>
                    <a:pt x="1040384" y="139700"/>
                  </a:moveTo>
                  <a:lnTo>
                    <a:pt x="992505" y="139700"/>
                  </a:lnTo>
                  <a:lnTo>
                    <a:pt x="999236" y="152400"/>
                  </a:lnTo>
                  <a:lnTo>
                    <a:pt x="1010539" y="165100"/>
                  </a:lnTo>
                  <a:lnTo>
                    <a:pt x="1077595" y="165100"/>
                  </a:lnTo>
                  <a:lnTo>
                    <a:pt x="1063752" y="152400"/>
                  </a:lnTo>
                  <a:lnTo>
                    <a:pt x="1050671" y="152400"/>
                  </a:lnTo>
                  <a:lnTo>
                    <a:pt x="1040384" y="139700"/>
                  </a:lnTo>
                  <a:close/>
                </a:path>
                <a:path w="1147445" h="1612900">
                  <a:moveTo>
                    <a:pt x="402082" y="0"/>
                  </a:moveTo>
                  <a:lnTo>
                    <a:pt x="398399" y="25400"/>
                  </a:lnTo>
                  <a:lnTo>
                    <a:pt x="736854" y="76200"/>
                  </a:lnTo>
                  <a:lnTo>
                    <a:pt x="776097" y="88900"/>
                  </a:lnTo>
                  <a:lnTo>
                    <a:pt x="818134" y="88900"/>
                  </a:lnTo>
                  <a:lnTo>
                    <a:pt x="899414" y="114300"/>
                  </a:lnTo>
                  <a:lnTo>
                    <a:pt x="963930" y="127000"/>
                  </a:lnTo>
                  <a:lnTo>
                    <a:pt x="973836" y="139700"/>
                  </a:lnTo>
                  <a:lnTo>
                    <a:pt x="1022350" y="139700"/>
                  </a:lnTo>
                  <a:lnTo>
                    <a:pt x="1012571" y="114300"/>
                  </a:lnTo>
                  <a:lnTo>
                    <a:pt x="982218" y="114300"/>
                  </a:lnTo>
                  <a:lnTo>
                    <a:pt x="972312" y="101600"/>
                  </a:lnTo>
                  <a:lnTo>
                    <a:pt x="906526" y="88900"/>
                  </a:lnTo>
                  <a:lnTo>
                    <a:pt x="865124" y="76200"/>
                  </a:lnTo>
                  <a:lnTo>
                    <a:pt x="783336" y="63500"/>
                  </a:lnTo>
                  <a:lnTo>
                    <a:pt x="741045" y="50800"/>
                  </a:lnTo>
                  <a:lnTo>
                    <a:pt x="402082" y="0"/>
                  </a:lnTo>
                  <a:close/>
                </a:path>
              </a:pathLst>
            </a:custGeom>
            <a:solidFill>
              <a:srgbClr val="808080"/>
            </a:solidFill>
          </p:spPr>
          <p:txBody>
            <a:bodyPr wrap="square" lIns="0" tIns="0" rIns="0" bIns="0" rtlCol="0"/>
            <a:lstStyle/>
            <a:p>
              <a:endParaRPr/>
            </a:p>
          </p:txBody>
        </p:sp>
        <p:sp>
          <p:nvSpPr>
            <p:cNvPr id="17" name="object 17"/>
            <p:cNvSpPr/>
            <p:nvPr/>
          </p:nvSpPr>
          <p:spPr>
            <a:xfrm>
              <a:off x="6568932" y="3387851"/>
              <a:ext cx="1118235" cy="1593215"/>
            </a:xfrm>
            <a:custGeom>
              <a:avLst/>
              <a:gdLst/>
              <a:ahLst/>
              <a:cxnLst/>
              <a:rect l="l" t="t" r="r" b="b"/>
              <a:pathLst>
                <a:path w="1118234" h="1593214">
                  <a:moveTo>
                    <a:pt x="385333" y="0"/>
                  </a:moveTo>
                  <a:lnTo>
                    <a:pt x="433806" y="5954"/>
                  </a:lnTo>
                  <a:lnTo>
                    <a:pt x="482157" y="12581"/>
                  </a:lnTo>
                  <a:lnTo>
                    <a:pt x="530434" y="19684"/>
                  </a:lnTo>
                  <a:lnTo>
                    <a:pt x="578687" y="27064"/>
                  </a:lnTo>
                  <a:lnTo>
                    <a:pt x="626965" y="34525"/>
                  </a:lnTo>
                  <a:lnTo>
                    <a:pt x="675315" y="41867"/>
                  </a:lnTo>
                  <a:lnTo>
                    <a:pt x="723788" y="48895"/>
                  </a:lnTo>
                  <a:lnTo>
                    <a:pt x="764625" y="59590"/>
                  </a:lnTo>
                  <a:lnTo>
                    <a:pt x="805878" y="68262"/>
                  </a:lnTo>
                  <a:lnTo>
                    <a:pt x="847107" y="76934"/>
                  </a:lnTo>
                  <a:lnTo>
                    <a:pt x="887872" y="87630"/>
                  </a:lnTo>
                  <a:lnTo>
                    <a:pt x="904160" y="92586"/>
                  </a:lnTo>
                  <a:lnTo>
                    <a:pt x="920448" y="97662"/>
                  </a:lnTo>
                  <a:lnTo>
                    <a:pt x="936736" y="102739"/>
                  </a:lnTo>
                  <a:lnTo>
                    <a:pt x="953023" y="107696"/>
                  </a:lnTo>
                  <a:lnTo>
                    <a:pt x="962951" y="110718"/>
                  </a:lnTo>
                  <a:lnTo>
                    <a:pt x="973772" y="113776"/>
                  </a:lnTo>
                  <a:lnTo>
                    <a:pt x="982473" y="116143"/>
                  </a:lnTo>
                  <a:lnTo>
                    <a:pt x="986043" y="117094"/>
                  </a:lnTo>
                  <a:lnTo>
                    <a:pt x="1005858" y="144819"/>
                  </a:lnTo>
                  <a:lnTo>
                    <a:pt x="1010531" y="152084"/>
                  </a:lnTo>
                  <a:lnTo>
                    <a:pt x="1008205" y="147891"/>
                  </a:lnTo>
                  <a:lnTo>
                    <a:pt x="1007022" y="141242"/>
                  </a:lnTo>
                  <a:lnTo>
                    <a:pt x="1052994" y="167568"/>
                  </a:lnTo>
                  <a:lnTo>
                    <a:pt x="1073104" y="193238"/>
                  </a:lnTo>
                  <a:lnTo>
                    <a:pt x="1084087" y="205359"/>
                  </a:lnTo>
                  <a:lnTo>
                    <a:pt x="1086889" y="212506"/>
                  </a:lnTo>
                  <a:lnTo>
                    <a:pt x="1089453" y="219773"/>
                  </a:lnTo>
                  <a:lnTo>
                    <a:pt x="1092160" y="227040"/>
                  </a:lnTo>
                  <a:lnTo>
                    <a:pt x="1095390" y="234187"/>
                  </a:lnTo>
                  <a:lnTo>
                    <a:pt x="1101016" y="241665"/>
                  </a:lnTo>
                  <a:lnTo>
                    <a:pt x="1108011" y="248570"/>
                  </a:lnTo>
                  <a:lnTo>
                    <a:pt x="1114125" y="255619"/>
                  </a:lnTo>
                  <a:lnTo>
                    <a:pt x="1117107" y="263525"/>
                  </a:lnTo>
                  <a:lnTo>
                    <a:pt x="1117713" y="316345"/>
                  </a:lnTo>
                  <a:lnTo>
                    <a:pt x="1112259" y="369495"/>
                  </a:lnTo>
                  <a:lnTo>
                    <a:pt x="1099898" y="421597"/>
                  </a:lnTo>
                  <a:lnTo>
                    <a:pt x="1079784" y="471272"/>
                  </a:lnTo>
                  <a:lnTo>
                    <a:pt x="1051067" y="517144"/>
                  </a:lnTo>
                  <a:lnTo>
                    <a:pt x="1042729" y="542819"/>
                  </a:lnTo>
                  <a:lnTo>
                    <a:pt x="1040272" y="546623"/>
                  </a:lnTo>
                  <a:lnTo>
                    <a:pt x="1032386" y="547879"/>
                  </a:lnTo>
                  <a:lnTo>
                    <a:pt x="1007760" y="565912"/>
                  </a:lnTo>
                  <a:lnTo>
                    <a:pt x="1001652" y="572944"/>
                  </a:lnTo>
                  <a:lnTo>
                    <a:pt x="996902" y="580644"/>
                  </a:lnTo>
                  <a:lnTo>
                    <a:pt x="992151" y="588343"/>
                  </a:lnTo>
                  <a:lnTo>
                    <a:pt x="986043" y="595376"/>
                  </a:lnTo>
                  <a:lnTo>
                    <a:pt x="978277" y="601037"/>
                  </a:lnTo>
                  <a:lnTo>
                    <a:pt x="969819" y="605615"/>
                  </a:lnTo>
                  <a:lnTo>
                    <a:pt x="961219" y="609931"/>
                  </a:lnTo>
                  <a:lnTo>
                    <a:pt x="953023" y="614807"/>
                  </a:lnTo>
                  <a:lnTo>
                    <a:pt x="918881" y="641955"/>
                  </a:lnTo>
                  <a:lnTo>
                    <a:pt x="854852" y="683006"/>
                  </a:lnTo>
                  <a:lnTo>
                    <a:pt x="846587" y="687863"/>
                  </a:lnTo>
                  <a:lnTo>
                    <a:pt x="803636" y="710394"/>
                  </a:lnTo>
                  <a:lnTo>
                    <a:pt x="764274" y="720975"/>
                  </a:lnTo>
                  <a:lnTo>
                    <a:pt x="756808" y="722503"/>
                  </a:lnTo>
                  <a:lnTo>
                    <a:pt x="737223" y="739469"/>
                  </a:lnTo>
                  <a:lnTo>
                    <a:pt x="726233" y="746220"/>
                  </a:lnTo>
                  <a:lnTo>
                    <a:pt x="708624" y="750827"/>
                  </a:lnTo>
                  <a:lnTo>
                    <a:pt x="669178" y="761365"/>
                  </a:lnTo>
                  <a:lnTo>
                    <a:pt x="609748" y="789277"/>
                  </a:lnTo>
                  <a:lnTo>
                    <a:pt x="581088" y="801274"/>
                  </a:lnTo>
                  <a:lnTo>
                    <a:pt x="550023" y="810176"/>
                  </a:lnTo>
                  <a:lnTo>
                    <a:pt x="516397" y="819531"/>
                  </a:lnTo>
                  <a:lnTo>
                    <a:pt x="499973" y="824487"/>
                  </a:lnTo>
                  <a:lnTo>
                    <a:pt x="483393" y="829564"/>
                  </a:lnTo>
                  <a:lnTo>
                    <a:pt x="466838" y="834640"/>
                  </a:lnTo>
                  <a:lnTo>
                    <a:pt x="450484" y="839597"/>
                  </a:lnTo>
                  <a:lnTo>
                    <a:pt x="442051" y="843418"/>
                  </a:lnTo>
                  <a:lnTo>
                    <a:pt x="434355" y="848741"/>
                  </a:lnTo>
                  <a:lnTo>
                    <a:pt x="426660" y="854348"/>
                  </a:lnTo>
                  <a:lnTo>
                    <a:pt x="418226" y="859028"/>
                  </a:lnTo>
                  <a:lnTo>
                    <a:pt x="401855" y="864080"/>
                  </a:lnTo>
                  <a:lnTo>
                    <a:pt x="384698" y="867632"/>
                  </a:lnTo>
                  <a:lnTo>
                    <a:pt x="367827" y="871708"/>
                  </a:lnTo>
                  <a:lnTo>
                    <a:pt x="352313" y="878332"/>
                  </a:lnTo>
                  <a:lnTo>
                    <a:pt x="312312" y="902013"/>
                  </a:lnTo>
                  <a:lnTo>
                    <a:pt x="294814" y="912336"/>
                  </a:lnTo>
                  <a:lnTo>
                    <a:pt x="281555" y="920230"/>
                  </a:lnTo>
                  <a:lnTo>
                    <a:pt x="254269" y="936625"/>
                  </a:lnTo>
                  <a:lnTo>
                    <a:pt x="219096" y="959807"/>
                  </a:lnTo>
                  <a:lnTo>
                    <a:pt x="207072" y="971253"/>
                  </a:lnTo>
                  <a:lnTo>
                    <a:pt x="207565" y="975248"/>
                  </a:lnTo>
                  <a:lnTo>
                    <a:pt x="209942" y="976079"/>
                  </a:lnTo>
                  <a:lnTo>
                    <a:pt x="203569" y="978032"/>
                  </a:lnTo>
                  <a:lnTo>
                    <a:pt x="177815" y="985393"/>
                  </a:lnTo>
                  <a:lnTo>
                    <a:pt x="150385" y="1010334"/>
                  </a:lnTo>
                  <a:lnTo>
                    <a:pt x="138112" y="1021286"/>
                  </a:lnTo>
                  <a:lnTo>
                    <a:pt x="126577" y="1029023"/>
                  </a:lnTo>
                  <a:lnTo>
                    <a:pt x="101361" y="1044321"/>
                  </a:lnTo>
                  <a:lnTo>
                    <a:pt x="90779" y="1074123"/>
                  </a:lnTo>
                  <a:lnTo>
                    <a:pt x="89791" y="1077395"/>
                  </a:lnTo>
                  <a:lnTo>
                    <a:pt x="89675" y="1069640"/>
                  </a:lnTo>
                  <a:lnTo>
                    <a:pt x="81708" y="1066360"/>
                  </a:lnTo>
                  <a:lnTo>
                    <a:pt x="57165" y="1083056"/>
                  </a:lnTo>
                  <a:lnTo>
                    <a:pt x="52949" y="1089499"/>
                  </a:lnTo>
                  <a:lnTo>
                    <a:pt x="51053" y="1097264"/>
                  </a:lnTo>
                  <a:lnTo>
                    <a:pt x="49611" y="1105290"/>
                  </a:lnTo>
                  <a:lnTo>
                    <a:pt x="46751" y="1112520"/>
                  </a:lnTo>
                  <a:lnTo>
                    <a:pt x="41900" y="1117967"/>
                  </a:lnTo>
                  <a:lnTo>
                    <a:pt x="36131" y="1122759"/>
                  </a:lnTo>
                  <a:lnTo>
                    <a:pt x="30053" y="1127289"/>
                  </a:lnTo>
                  <a:lnTo>
                    <a:pt x="24272" y="1131951"/>
                  </a:lnTo>
                  <a:lnTo>
                    <a:pt x="8249" y="1173658"/>
                  </a:lnTo>
                  <a:lnTo>
                    <a:pt x="0" y="1203388"/>
                  </a:lnTo>
                  <a:lnTo>
                    <a:pt x="1252" y="1236356"/>
                  </a:lnTo>
                  <a:lnTo>
                    <a:pt x="13731" y="1287780"/>
                  </a:lnTo>
                  <a:lnTo>
                    <a:pt x="17250" y="1293826"/>
                  </a:lnTo>
                  <a:lnTo>
                    <a:pt x="23113" y="1298622"/>
                  </a:lnTo>
                  <a:lnTo>
                    <a:pt x="29716" y="1303014"/>
                  </a:lnTo>
                  <a:lnTo>
                    <a:pt x="35448" y="1307846"/>
                  </a:lnTo>
                  <a:lnTo>
                    <a:pt x="53382" y="1328905"/>
                  </a:lnTo>
                  <a:lnTo>
                    <a:pt x="58180" y="1336287"/>
                  </a:lnTo>
                  <a:lnTo>
                    <a:pt x="56019" y="1335937"/>
                  </a:lnTo>
                  <a:lnTo>
                    <a:pt x="53079" y="1333804"/>
                  </a:lnTo>
                  <a:lnTo>
                    <a:pt x="55537" y="1335834"/>
                  </a:lnTo>
                  <a:lnTo>
                    <a:pt x="69572" y="1347974"/>
                  </a:lnTo>
                  <a:lnTo>
                    <a:pt x="101361" y="1376172"/>
                  </a:lnTo>
                  <a:lnTo>
                    <a:pt x="119755" y="1395472"/>
                  </a:lnTo>
                  <a:lnTo>
                    <a:pt x="135064" y="1413986"/>
                  </a:lnTo>
                  <a:lnTo>
                    <a:pt x="152636" y="1430643"/>
                  </a:lnTo>
                  <a:lnTo>
                    <a:pt x="221833" y="1460161"/>
                  </a:lnTo>
                  <a:lnTo>
                    <a:pt x="266804" y="1473629"/>
                  </a:lnTo>
                  <a:lnTo>
                    <a:pt x="312406" y="1485512"/>
                  </a:lnTo>
                  <a:lnTo>
                    <a:pt x="358317" y="1496551"/>
                  </a:lnTo>
                  <a:lnTo>
                    <a:pt x="404214" y="1507485"/>
                  </a:lnTo>
                  <a:lnTo>
                    <a:pt x="449776" y="1519055"/>
                  </a:lnTo>
                  <a:lnTo>
                    <a:pt x="494680" y="1532001"/>
                  </a:lnTo>
                  <a:lnTo>
                    <a:pt x="540873" y="1545246"/>
                  </a:lnTo>
                  <a:lnTo>
                    <a:pt x="587517" y="1556908"/>
                  </a:lnTo>
                  <a:lnTo>
                    <a:pt x="634162" y="1568309"/>
                  </a:lnTo>
                  <a:lnTo>
                    <a:pt x="680354" y="1580769"/>
                  </a:lnTo>
                  <a:lnTo>
                    <a:pt x="705290" y="1589287"/>
                  </a:lnTo>
                  <a:lnTo>
                    <a:pt x="716962" y="1593199"/>
                  </a:lnTo>
                  <a:lnTo>
                    <a:pt x="723824" y="1590895"/>
                  </a:lnTo>
                  <a:lnTo>
                    <a:pt x="734329" y="1580769"/>
                  </a:lnTo>
                </a:path>
              </a:pathLst>
            </a:custGeom>
            <a:ln w="28575">
              <a:solidFill>
                <a:srgbClr val="000000"/>
              </a:solidFill>
            </a:ln>
          </p:spPr>
          <p:txBody>
            <a:bodyPr wrap="square" lIns="0" tIns="0" rIns="0" bIns="0" rtlCol="0"/>
            <a:lstStyle/>
            <a:p>
              <a:endParaRPr/>
            </a:p>
          </p:txBody>
        </p:sp>
        <p:sp>
          <p:nvSpPr>
            <p:cNvPr id="18" name="object 18"/>
            <p:cNvSpPr/>
            <p:nvPr/>
          </p:nvSpPr>
          <p:spPr>
            <a:xfrm>
              <a:off x="6482968" y="1583690"/>
              <a:ext cx="920115" cy="1270635"/>
            </a:xfrm>
            <a:custGeom>
              <a:avLst/>
              <a:gdLst/>
              <a:ahLst/>
              <a:cxnLst/>
              <a:rect l="l" t="t" r="r" b="b"/>
              <a:pathLst>
                <a:path w="920115" h="1270635">
                  <a:moveTo>
                    <a:pt x="907923" y="0"/>
                  </a:moveTo>
                  <a:lnTo>
                    <a:pt x="871727" y="23368"/>
                  </a:lnTo>
                  <a:lnTo>
                    <a:pt x="853948" y="63500"/>
                  </a:lnTo>
                  <a:lnTo>
                    <a:pt x="851534" y="69214"/>
                  </a:lnTo>
                  <a:lnTo>
                    <a:pt x="818260" y="108331"/>
                  </a:lnTo>
                  <a:lnTo>
                    <a:pt x="757301" y="152146"/>
                  </a:lnTo>
                  <a:lnTo>
                    <a:pt x="691387" y="185420"/>
                  </a:lnTo>
                  <a:lnTo>
                    <a:pt x="666369" y="206375"/>
                  </a:lnTo>
                  <a:lnTo>
                    <a:pt x="635380" y="234187"/>
                  </a:lnTo>
                  <a:lnTo>
                    <a:pt x="630427" y="237362"/>
                  </a:lnTo>
                  <a:lnTo>
                    <a:pt x="620267" y="241681"/>
                  </a:lnTo>
                  <a:lnTo>
                    <a:pt x="595376" y="251206"/>
                  </a:lnTo>
                  <a:lnTo>
                    <a:pt x="594105" y="251968"/>
                  </a:lnTo>
                  <a:lnTo>
                    <a:pt x="566674" y="274574"/>
                  </a:lnTo>
                  <a:lnTo>
                    <a:pt x="560197" y="279526"/>
                  </a:lnTo>
                  <a:lnTo>
                    <a:pt x="549782" y="284607"/>
                  </a:lnTo>
                  <a:lnTo>
                    <a:pt x="533019" y="290830"/>
                  </a:lnTo>
                  <a:lnTo>
                    <a:pt x="499617" y="304419"/>
                  </a:lnTo>
                  <a:lnTo>
                    <a:pt x="487806" y="311531"/>
                  </a:lnTo>
                  <a:lnTo>
                    <a:pt x="479298" y="319405"/>
                  </a:lnTo>
                  <a:lnTo>
                    <a:pt x="471170" y="327279"/>
                  </a:lnTo>
                  <a:lnTo>
                    <a:pt x="465327" y="331597"/>
                  </a:lnTo>
                  <a:lnTo>
                    <a:pt x="459994" y="334263"/>
                  </a:lnTo>
                  <a:lnTo>
                    <a:pt x="441071" y="341122"/>
                  </a:lnTo>
                  <a:lnTo>
                    <a:pt x="417956" y="348234"/>
                  </a:lnTo>
                  <a:lnTo>
                    <a:pt x="392937" y="356488"/>
                  </a:lnTo>
                  <a:lnTo>
                    <a:pt x="351789" y="371983"/>
                  </a:lnTo>
                  <a:lnTo>
                    <a:pt x="311023" y="388747"/>
                  </a:lnTo>
                  <a:lnTo>
                    <a:pt x="204470" y="433959"/>
                  </a:lnTo>
                  <a:lnTo>
                    <a:pt x="155321" y="456564"/>
                  </a:lnTo>
                  <a:lnTo>
                    <a:pt x="108838" y="484250"/>
                  </a:lnTo>
                  <a:lnTo>
                    <a:pt x="64007" y="521715"/>
                  </a:lnTo>
                  <a:lnTo>
                    <a:pt x="29717" y="582040"/>
                  </a:lnTo>
                  <a:lnTo>
                    <a:pt x="19557" y="610488"/>
                  </a:lnTo>
                  <a:lnTo>
                    <a:pt x="9905" y="638937"/>
                  </a:lnTo>
                  <a:lnTo>
                    <a:pt x="2666" y="667638"/>
                  </a:lnTo>
                  <a:lnTo>
                    <a:pt x="507" y="683133"/>
                  </a:lnTo>
                  <a:lnTo>
                    <a:pt x="0" y="698754"/>
                  </a:lnTo>
                  <a:lnTo>
                    <a:pt x="1015" y="714501"/>
                  </a:lnTo>
                  <a:lnTo>
                    <a:pt x="17525" y="765301"/>
                  </a:lnTo>
                  <a:lnTo>
                    <a:pt x="39750" y="799592"/>
                  </a:lnTo>
                  <a:lnTo>
                    <a:pt x="43052" y="811276"/>
                  </a:lnTo>
                  <a:lnTo>
                    <a:pt x="49149" y="835913"/>
                  </a:lnTo>
                  <a:lnTo>
                    <a:pt x="52450" y="844550"/>
                  </a:lnTo>
                  <a:lnTo>
                    <a:pt x="57911" y="848106"/>
                  </a:lnTo>
                  <a:lnTo>
                    <a:pt x="66801" y="847851"/>
                  </a:lnTo>
                  <a:lnTo>
                    <a:pt x="69723" y="846836"/>
                  </a:lnTo>
                  <a:lnTo>
                    <a:pt x="72898" y="844169"/>
                  </a:lnTo>
                  <a:lnTo>
                    <a:pt x="78612" y="848740"/>
                  </a:lnTo>
                  <a:lnTo>
                    <a:pt x="86740" y="856234"/>
                  </a:lnTo>
                  <a:lnTo>
                    <a:pt x="97027" y="866775"/>
                  </a:lnTo>
                  <a:lnTo>
                    <a:pt x="103885" y="875157"/>
                  </a:lnTo>
                  <a:lnTo>
                    <a:pt x="105155" y="877062"/>
                  </a:lnTo>
                  <a:lnTo>
                    <a:pt x="102488" y="880618"/>
                  </a:lnTo>
                  <a:lnTo>
                    <a:pt x="100456" y="885825"/>
                  </a:lnTo>
                  <a:lnTo>
                    <a:pt x="117221" y="901192"/>
                  </a:lnTo>
                  <a:lnTo>
                    <a:pt x="142875" y="910717"/>
                  </a:lnTo>
                  <a:lnTo>
                    <a:pt x="152146" y="918718"/>
                  </a:lnTo>
                  <a:lnTo>
                    <a:pt x="181482" y="946150"/>
                  </a:lnTo>
                  <a:lnTo>
                    <a:pt x="202946" y="962787"/>
                  </a:lnTo>
                  <a:lnTo>
                    <a:pt x="215773" y="970661"/>
                  </a:lnTo>
                  <a:lnTo>
                    <a:pt x="228346" y="976630"/>
                  </a:lnTo>
                  <a:lnTo>
                    <a:pt x="257936" y="998982"/>
                  </a:lnTo>
                  <a:lnTo>
                    <a:pt x="290702" y="1020952"/>
                  </a:lnTo>
                  <a:lnTo>
                    <a:pt x="324611" y="1040384"/>
                  </a:lnTo>
                  <a:lnTo>
                    <a:pt x="356615" y="1056005"/>
                  </a:lnTo>
                  <a:lnTo>
                    <a:pt x="372745" y="1071752"/>
                  </a:lnTo>
                  <a:lnTo>
                    <a:pt x="417067" y="1097788"/>
                  </a:lnTo>
                  <a:lnTo>
                    <a:pt x="465327" y="1115187"/>
                  </a:lnTo>
                  <a:lnTo>
                    <a:pt x="512190" y="1129030"/>
                  </a:lnTo>
                  <a:lnTo>
                    <a:pt x="530605" y="1135634"/>
                  </a:lnTo>
                  <a:lnTo>
                    <a:pt x="561594" y="1160907"/>
                  </a:lnTo>
                  <a:lnTo>
                    <a:pt x="616203" y="1184275"/>
                  </a:lnTo>
                  <a:lnTo>
                    <a:pt x="628903" y="1189609"/>
                  </a:lnTo>
                  <a:lnTo>
                    <a:pt x="654050" y="1199642"/>
                  </a:lnTo>
                  <a:lnTo>
                    <a:pt x="659383" y="1201420"/>
                  </a:lnTo>
                  <a:lnTo>
                    <a:pt x="682244" y="1221613"/>
                  </a:lnTo>
                  <a:lnTo>
                    <a:pt x="726566" y="1242440"/>
                  </a:lnTo>
                  <a:lnTo>
                    <a:pt x="751712" y="1247267"/>
                  </a:lnTo>
                  <a:lnTo>
                    <a:pt x="760095" y="1249299"/>
                  </a:lnTo>
                  <a:lnTo>
                    <a:pt x="762507" y="1250442"/>
                  </a:lnTo>
                  <a:lnTo>
                    <a:pt x="762380" y="1253236"/>
                  </a:lnTo>
                  <a:lnTo>
                    <a:pt x="761237" y="1259205"/>
                  </a:lnTo>
                  <a:lnTo>
                    <a:pt x="760349" y="1267206"/>
                  </a:lnTo>
                  <a:lnTo>
                    <a:pt x="788797" y="1270254"/>
                  </a:lnTo>
                  <a:lnTo>
                    <a:pt x="789431" y="1264158"/>
                  </a:lnTo>
                  <a:lnTo>
                    <a:pt x="790955" y="1254887"/>
                  </a:lnTo>
                  <a:lnTo>
                    <a:pt x="791463" y="1245489"/>
                  </a:lnTo>
                  <a:lnTo>
                    <a:pt x="790955" y="1243202"/>
                  </a:lnTo>
                  <a:lnTo>
                    <a:pt x="786637" y="1233297"/>
                  </a:lnTo>
                  <a:lnTo>
                    <a:pt x="745489" y="1217422"/>
                  </a:lnTo>
                  <a:lnTo>
                    <a:pt x="735710" y="1215389"/>
                  </a:lnTo>
                  <a:lnTo>
                    <a:pt x="676401" y="1178306"/>
                  </a:lnTo>
                  <a:lnTo>
                    <a:pt x="673734" y="1176401"/>
                  </a:lnTo>
                  <a:lnTo>
                    <a:pt x="664972" y="1173226"/>
                  </a:lnTo>
                  <a:lnTo>
                    <a:pt x="649604" y="1167130"/>
                  </a:lnTo>
                  <a:lnTo>
                    <a:pt x="615823" y="1153414"/>
                  </a:lnTo>
                  <a:lnTo>
                    <a:pt x="599694" y="1147445"/>
                  </a:lnTo>
                  <a:lnTo>
                    <a:pt x="583819" y="1140968"/>
                  </a:lnTo>
                  <a:lnTo>
                    <a:pt x="578357" y="1137793"/>
                  </a:lnTo>
                  <a:lnTo>
                    <a:pt x="572515" y="1133221"/>
                  </a:lnTo>
                  <a:lnTo>
                    <a:pt x="545591" y="1110869"/>
                  </a:lnTo>
                  <a:lnTo>
                    <a:pt x="544067" y="1110107"/>
                  </a:lnTo>
                  <a:lnTo>
                    <a:pt x="520319" y="1101725"/>
                  </a:lnTo>
                  <a:lnTo>
                    <a:pt x="497331" y="1094739"/>
                  </a:lnTo>
                  <a:lnTo>
                    <a:pt x="474217" y="1088136"/>
                  </a:lnTo>
                  <a:lnTo>
                    <a:pt x="451611" y="1080770"/>
                  </a:lnTo>
                  <a:lnTo>
                    <a:pt x="429895" y="1072388"/>
                  </a:lnTo>
                  <a:lnTo>
                    <a:pt x="409955" y="1062355"/>
                  </a:lnTo>
                  <a:lnTo>
                    <a:pt x="391159" y="1049782"/>
                  </a:lnTo>
                  <a:lnTo>
                    <a:pt x="375030" y="1033907"/>
                  </a:lnTo>
                  <a:lnTo>
                    <a:pt x="372617" y="1032001"/>
                  </a:lnTo>
                  <a:lnTo>
                    <a:pt x="338708" y="1015492"/>
                  </a:lnTo>
                  <a:lnTo>
                    <a:pt x="306704" y="997204"/>
                  </a:lnTo>
                  <a:lnTo>
                    <a:pt x="275081" y="976122"/>
                  </a:lnTo>
                  <a:lnTo>
                    <a:pt x="243712" y="952246"/>
                  </a:lnTo>
                  <a:lnTo>
                    <a:pt x="230377" y="946150"/>
                  </a:lnTo>
                  <a:lnTo>
                    <a:pt x="220345" y="940308"/>
                  </a:lnTo>
                  <a:lnTo>
                    <a:pt x="201040" y="925322"/>
                  </a:lnTo>
                  <a:lnTo>
                    <a:pt x="170941" y="897127"/>
                  </a:lnTo>
                  <a:lnTo>
                    <a:pt x="159638" y="887349"/>
                  </a:lnTo>
                  <a:lnTo>
                    <a:pt x="156972" y="885444"/>
                  </a:lnTo>
                  <a:lnTo>
                    <a:pt x="136525" y="877824"/>
                  </a:lnTo>
                  <a:lnTo>
                    <a:pt x="136271" y="875538"/>
                  </a:lnTo>
                  <a:lnTo>
                    <a:pt x="106045" y="835025"/>
                  </a:lnTo>
                  <a:lnTo>
                    <a:pt x="73025" y="813435"/>
                  </a:lnTo>
                  <a:lnTo>
                    <a:pt x="70484" y="803401"/>
                  </a:lnTo>
                  <a:lnTo>
                    <a:pt x="66548" y="789305"/>
                  </a:lnTo>
                  <a:lnTo>
                    <a:pt x="65277" y="786257"/>
                  </a:lnTo>
                  <a:lnTo>
                    <a:pt x="52577" y="768731"/>
                  </a:lnTo>
                  <a:lnTo>
                    <a:pt x="43433" y="753363"/>
                  </a:lnTo>
                  <a:lnTo>
                    <a:pt x="36829" y="739139"/>
                  </a:lnTo>
                  <a:lnTo>
                    <a:pt x="32257" y="725424"/>
                  </a:lnTo>
                  <a:lnTo>
                    <a:pt x="29463" y="712724"/>
                  </a:lnTo>
                  <a:lnTo>
                    <a:pt x="28575" y="699515"/>
                  </a:lnTo>
                  <a:lnTo>
                    <a:pt x="28828" y="686943"/>
                  </a:lnTo>
                  <a:lnTo>
                    <a:pt x="30479" y="674624"/>
                  </a:lnTo>
                  <a:lnTo>
                    <a:pt x="36956" y="648081"/>
                  </a:lnTo>
                  <a:lnTo>
                    <a:pt x="46354" y="620140"/>
                  </a:lnTo>
                  <a:lnTo>
                    <a:pt x="57150" y="590296"/>
                  </a:lnTo>
                  <a:lnTo>
                    <a:pt x="65531" y="562229"/>
                  </a:lnTo>
                  <a:lnTo>
                    <a:pt x="103504" y="524129"/>
                  </a:lnTo>
                  <a:lnTo>
                    <a:pt x="145541" y="494538"/>
                  </a:lnTo>
                  <a:lnTo>
                    <a:pt x="191134" y="471043"/>
                  </a:lnTo>
                  <a:lnTo>
                    <a:pt x="241426" y="449452"/>
                  </a:lnTo>
                  <a:lnTo>
                    <a:pt x="321817" y="415163"/>
                  </a:lnTo>
                  <a:lnTo>
                    <a:pt x="361823" y="398780"/>
                  </a:lnTo>
                  <a:lnTo>
                    <a:pt x="402208" y="383413"/>
                  </a:lnTo>
                  <a:lnTo>
                    <a:pt x="450850" y="367919"/>
                  </a:lnTo>
                  <a:lnTo>
                    <a:pt x="472694" y="359918"/>
                  </a:lnTo>
                  <a:lnTo>
                    <a:pt x="480695" y="355854"/>
                  </a:lnTo>
                  <a:lnTo>
                    <a:pt x="491235" y="347852"/>
                  </a:lnTo>
                  <a:lnTo>
                    <a:pt x="505459" y="334137"/>
                  </a:lnTo>
                  <a:lnTo>
                    <a:pt x="511809" y="330326"/>
                  </a:lnTo>
                  <a:lnTo>
                    <a:pt x="534415" y="320929"/>
                  </a:lnTo>
                  <a:lnTo>
                    <a:pt x="561594" y="310514"/>
                  </a:lnTo>
                  <a:lnTo>
                    <a:pt x="569722" y="306832"/>
                  </a:lnTo>
                  <a:lnTo>
                    <a:pt x="577469" y="302260"/>
                  </a:lnTo>
                  <a:lnTo>
                    <a:pt x="585088" y="296545"/>
                  </a:lnTo>
                  <a:lnTo>
                    <a:pt x="609219" y="276479"/>
                  </a:lnTo>
                  <a:lnTo>
                    <a:pt x="631316" y="268097"/>
                  </a:lnTo>
                  <a:lnTo>
                    <a:pt x="636777" y="265811"/>
                  </a:lnTo>
                  <a:lnTo>
                    <a:pt x="645922" y="261365"/>
                  </a:lnTo>
                  <a:lnTo>
                    <a:pt x="653033" y="256794"/>
                  </a:lnTo>
                  <a:lnTo>
                    <a:pt x="684656" y="228346"/>
                  </a:lnTo>
                  <a:lnTo>
                    <a:pt x="706247" y="210058"/>
                  </a:lnTo>
                  <a:lnTo>
                    <a:pt x="773176" y="175895"/>
                  </a:lnTo>
                  <a:lnTo>
                    <a:pt x="806196" y="153797"/>
                  </a:lnTo>
                  <a:lnTo>
                    <a:pt x="837183" y="129794"/>
                  </a:lnTo>
                  <a:lnTo>
                    <a:pt x="867536" y="98298"/>
                  </a:lnTo>
                  <a:lnTo>
                    <a:pt x="888491" y="49402"/>
                  </a:lnTo>
                  <a:lnTo>
                    <a:pt x="890142" y="46227"/>
                  </a:lnTo>
                  <a:lnTo>
                    <a:pt x="920114" y="25908"/>
                  </a:lnTo>
                  <a:lnTo>
                    <a:pt x="907923" y="0"/>
                  </a:lnTo>
                  <a:close/>
                </a:path>
              </a:pathLst>
            </a:custGeom>
            <a:solidFill>
              <a:srgbClr val="808080"/>
            </a:solidFill>
          </p:spPr>
          <p:txBody>
            <a:bodyPr wrap="square" lIns="0" tIns="0" rIns="0" bIns="0" rtlCol="0"/>
            <a:lstStyle/>
            <a:p>
              <a:endParaRPr/>
            </a:p>
          </p:txBody>
        </p:sp>
        <p:sp>
          <p:nvSpPr>
            <p:cNvPr id="19" name="object 19"/>
            <p:cNvSpPr/>
            <p:nvPr/>
          </p:nvSpPr>
          <p:spPr>
            <a:xfrm>
              <a:off x="6472286" y="1571244"/>
              <a:ext cx="899794" cy="1256030"/>
            </a:xfrm>
            <a:custGeom>
              <a:avLst/>
              <a:gdLst/>
              <a:ahLst/>
              <a:cxnLst/>
              <a:rect l="l" t="t" r="r" b="b"/>
              <a:pathLst>
                <a:path w="899795" h="1256030">
                  <a:moveTo>
                    <a:pt x="899301" y="0"/>
                  </a:moveTo>
                  <a:lnTo>
                    <a:pt x="867108" y="20391"/>
                  </a:lnTo>
                  <a:lnTo>
                    <a:pt x="856740" y="42068"/>
                  </a:lnTo>
                  <a:lnTo>
                    <a:pt x="846062" y="69222"/>
                  </a:lnTo>
                  <a:lnTo>
                    <a:pt x="812941" y="106044"/>
                  </a:lnTo>
                  <a:lnTo>
                    <a:pt x="782598" y="129438"/>
                  </a:lnTo>
                  <a:lnTo>
                    <a:pt x="750409" y="150891"/>
                  </a:lnTo>
                  <a:lnTo>
                    <a:pt x="717197" y="169606"/>
                  </a:lnTo>
                  <a:lnTo>
                    <a:pt x="683782" y="184784"/>
                  </a:lnTo>
                  <a:lnTo>
                    <a:pt x="645624" y="217858"/>
                  </a:lnTo>
                  <a:lnTo>
                    <a:pt x="629219" y="232489"/>
                  </a:lnTo>
                  <a:lnTo>
                    <a:pt x="615934" y="239809"/>
                  </a:lnTo>
                  <a:lnTo>
                    <a:pt x="587135" y="250951"/>
                  </a:lnTo>
                  <a:lnTo>
                    <a:pt x="560979" y="272432"/>
                  </a:lnTo>
                  <a:lnTo>
                    <a:pt x="548003" y="281352"/>
                  </a:lnTo>
                  <a:lnTo>
                    <a:pt x="530431" y="288438"/>
                  </a:lnTo>
                  <a:lnTo>
                    <a:pt x="490488" y="304418"/>
                  </a:lnTo>
                  <a:lnTo>
                    <a:pt x="482050" y="309669"/>
                  </a:lnTo>
                  <a:lnTo>
                    <a:pt x="474232" y="316896"/>
                  </a:lnTo>
                  <a:lnTo>
                    <a:pt x="466413" y="324457"/>
                  </a:lnTo>
                  <a:lnTo>
                    <a:pt x="457976" y="330707"/>
                  </a:lnTo>
                  <a:lnTo>
                    <a:pt x="442190" y="337530"/>
                  </a:lnTo>
                  <a:lnTo>
                    <a:pt x="419129" y="345281"/>
                  </a:lnTo>
                  <a:lnTo>
                    <a:pt x="396664" y="352317"/>
                  </a:lnTo>
                  <a:lnTo>
                    <a:pt x="382665" y="356996"/>
                  </a:lnTo>
                  <a:lnTo>
                    <a:pt x="341957" y="372389"/>
                  </a:lnTo>
                  <a:lnTo>
                    <a:pt x="301607" y="388985"/>
                  </a:lnTo>
                  <a:lnTo>
                    <a:pt x="261399" y="406128"/>
                  </a:lnTo>
                  <a:lnTo>
                    <a:pt x="221121" y="423163"/>
                  </a:lnTo>
                  <a:lnTo>
                    <a:pt x="170521" y="444859"/>
                  </a:lnTo>
                  <a:lnTo>
                    <a:pt x="123886" y="468995"/>
                  </a:lnTo>
                  <a:lnTo>
                    <a:pt x="80085" y="499870"/>
                  </a:lnTo>
                  <a:lnTo>
                    <a:pt x="37987" y="541781"/>
                  </a:lnTo>
                  <a:lnTo>
                    <a:pt x="25146" y="582961"/>
                  </a:lnTo>
                  <a:lnTo>
                    <a:pt x="11627" y="621109"/>
                  </a:lnTo>
                  <a:lnTo>
                    <a:pt x="1792" y="658066"/>
                  </a:lnTo>
                  <a:lnTo>
                    <a:pt x="0" y="695668"/>
                  </a:lnTo>
                  <a:lnTo>
                    <a:pt x="10611" y="735753"/>
                  </a:lnTo>
                  <a:lnTo>
                    <a:pt x="37987" y="780160"/>
                  </a:lnTo>
                  <a:lnTo>
                    <a:pt x="46895" y="813450"/>
                  </a:lnTo>
                  <a:lnTo>
                    <a:pt x="48720" y="820496"/>
                  </a:lnTo>
                  <a:lnTo>
                    <a:pt x="50459" y="816142"/>
                  </a:lnTo>
                  <a:lnTo>
                    <a:pt x="59111" y="815233"/>
                  </a:lnTo>
                  <a:lnTo>
                    <a:pt x="81675" y="832611"/>
                  </a:lnTo>
                  <a:lnTo>
                    <a:pt x="103479" y="857673"/>
                  </a:lnTo>
                  <a:lnTo>
                    <a:pt x="107771" y="869188"/>
                  </a:lnTo>
                  <a:lnTo>
                    <a:pt x="103836" y="872426"/>
                  </a:lnTo>
                  <a:lnTo>
                    <a:pt x="100960" y="872659"/>
                  </a:lnTo>
                  <a:lnTo>
                    <a:pt x="108427" y="875156"/>
                  </a:lnTo>
                  <a:lnTo>
                    <a:pt x="135523" y="885189"/>
                  </a:lnTo>
                  <a:lnTo>
                    <a:pt x="157113" y="904565"/>
                  </a:lnTo>
                  <a:lnTo>
                    <a:pt x="176512" y="922654"/>
                  </a:lnTo>
                  <a:lnTo>
                    <a:pt x="196816" y="938553"/>
                  </a:lnTo>
                  <a:lnTo>
                    <a:pt x="221121" y="951356"/>
                  </a:lnTo>
                  <a:lnTo>
                    <a:pt x="251767" y="974588"/>
                  </a:lnTo>
                  <a:lnTo>
                    <a:pt x="283890" y="995949"/>
                  </a:lnTo>
                  <a:lnTo>
                    <a:pt x="316918" y="1014954"/>
                  </a:lnTo>
                  <a:lnTo>
                    <a:pt x="350280" y="1031113"/>
                  </a:lnTo>
                  <a:lnTo>
                    <a:pt x="387143" y="1061311"/>
                  </a:lnTo>
                  <a:lnTo>
                    <a:pt x="431544" y="1081055"/>
                  </a:lnTo>
                  <a:lnTo>
                    <a:pt x="478492" y="1095513"/>
                  </a:lnTo>
                  <a:lnTo>
                    <a:pt x="523000" y="1109852"/>
                  </a:lnTo>
                  <a:lnTo>
                    <a:pt x="548566" y="1131083"/>
                  </a:lnTo>
                  <a:lnTo>
                    <a:pt x="561798" y="1140253"/>
                  </a:lnTo>
                  <a:lnTo>
                    <a:pt x="579792" y="1147589"/>
                  </a:lnTo>
                  <a:lnTo>
                    <a:pt x="619647" y="1163319"/>
                  </a:lnTo>
                  <a:lnTo>
                    <a:pt x="629368" y="1167393"/>
                  </a:lnTo>
                  <a:lnTo>
                    <a:pt x="639982" y="1171527"/>
                  </a:lnTo>
                  <a:lnTo>
                    <a:pt x="648525" y="1174732"/>
                  </a:lnTo>
                  <a:lnTo>
                    <a:pt x="652032" y="1176019"/>
                  </a:lnTo>
                  <a:lnTo>
                    <a:pt x="670806" y="1192359"/>
                  </a:lnTo>
                  <a:lnTo>
                    <a:pt x="716294" y="1215897"/>
                  </a:lnTo>
                  <a:lnTo>
                    <a:pt x="738931" y="1220009"/>
                  </a:lnTo>
                  <a:lnTo>
                    <a:pt x="750012" y="1222738"/>
                  </a:lnTo>
                  <a:lnTo>
                    <a:pt x="759855" y="1228597"/>
                  </a:lnTo>
                  <a:lnTo>
                    <a:pt x="762212" y="1234023"/>
                  </a:lnTo>
                  <a:lnTo>
                    <a:pt x="761950" y="1241043"/>
                  </a:lnTo>
                  <a:lnTo>
                    <a:pt x="760640" y="1248636"/>
                  </a:lnTo>
                  <a:lnTo>
                    <a:pt x="759855" y="1255776"/>
                  </a:lnTo>
                </a:path>
              </a:pathLst>
            </a:custGeom>
            <a:ln w="28575">
              <a:solidFill>
                <a:srgbClr val="000000"/>
              </a:solidFill>
            </a:ln>
          </p:spPr>
          <p:txBody>
            <a:bodyPr wrap="square" lIns="0" tIns="0" rIns="0" bIns="0" rtlCol="0"/>
            <a:lstStyle/>
            <a:p>
              <a:endParaRPr/>
            </a:p>
          </p:txBody>
        </p:sp>
        <p:sp>
          <p:nvSpPr>
            <p:cNvPr id="20" name="object 20"/>
            <p:cNvSpPr/>
            <p:nvPr/>
          </p:nvSpPr>
          <p:spPr>
            <a:xfrm>
              <a:off x="6469506" y="3052444"/>
              <a:ext cx="1115695" cy="1268730"/>
            </a:xfrm>
            <a:custGeom>
              <a:avLst/>
              <a:gdLst/>
              <a:ahLst/>
              <a:cxnLst/>
              <a:rect l="l" t="t" r="r" b="b"/>
              <a:pathLst>
                <a:path w="1115695" h="1268729">
                  <a:moveTo>
                    <a:pt x="1105281" y="0"/>
                  </a:moveTo>
                  <a:lnTo>
                    <a:pt x="1070101" y="16255"/>
                  </a:lnTo>
                  <a:lnTo>
                    <a:pt x="1045337" y="49910"/>
                  </a:lnTo>
                  <a:lnTo>
                    <a:pt x="1040384" y="62991"/>
                  </a:lnTo>
                  <a:lnTo>
                    <a:pt x="1037589" y="68452"/>
                  </a:lnTo>
                  <a:lnTo>
                    <a:pt x="1010031" y="98043"/>
                  </a:lnTo>
                  <a:lnTo>
                    <a:pt x="960627" y="130428"/>
                  </a:lnTo>
                  <a:lnTo>
                    <a:pt x="922273" y="151510"/>
                  </a:lnTo>
                  <a:lnTo>
                    <a:pt x="882649" y="169671"/>
                  </a:lnTo>
                  <a:lnTo>
                    <a:pt x="842898" y="184276"/>
                  </a:lnTo>
                  <a:lnTo>
                    <a:pt x="840739" y="185292"/>
                  </a:lnTo>
                  <a:lnTo>
                    <a:pt x="801242" y="212978"/>
                  </a:lnTo>
                  <a:lnTo>
                    <a:pt x="780795" y="228345"/>
                  </a:lnTo>
                  <a:lnTo>
                    <a:pt x="773175" y="233679"/>
                  </a:lnTo>
                  <a:lnTo>
                    <a:pt x="767588" y="236600"/>
                  </a:lnTo>
                  <a:lnTo>
                    <a:pt x="760475" y="239140"/>
                  </a:lnTo>
                  <a:lnTo>
                    <a:pt x="725677" y="250189"/>
                  </a:lnTo>
                  <a:lnTo>
                    <a:pt x="723264" y="251205"/>
                  </a:lnTo>
                  <a:lnTo>
                    <a:pt x="711581" y="258952"/>
                  </a:lnTo>
                  <a:lnTo>
                    <a:pt x="690244" y="273557"/>
                  </a:lnTo>
                  <a:lnTo>
                    <a:pt x="682243" y="278510"/>
                  </a:lnTo>
                  <a:lnTo>
                    <a:pt x="676401" y="281177"/>
                  </a:lnTo>
                  <a:lnTo>
                    <a:pt x="607821" y="303656"/>
                  </a:lnTo>
                  <a:lnTo>
                    <a:pt x="594867" y="309879"/>
                  </a:lnTo>
                  <a:lnTo>
                    <a:pt x="559815" y="333247"/>
                  </a:lnTo>
                  <a:lnTo>
                    <a:pt x="507618" y="347725"/>
                  </a:lnTo>
                  <a:lnTo>
                    <a:pt x="494791" y="350900"/>
                  </a:lnTo>
                  <a:lnTo>
                    <a:pt x="480567" y="354710"/>
                  </a:lnTo>
                  <a:lnTo>
                    <a:pt x="427227" y="371347"/>
                  </a:lnTo>
                  <a:lnTo>
                    <a:pt x="377697" y="387857"/>
                  </a:lnTo>
                  <a:lnTo>
                    <a:pt x="248031" y="432815"/>
                  </a:lnTo>
                  <a:lnTo>
                    <a:pt x="188467" y="455294"/>
                  </a:lnTo>
                  <a:lnTo>
                    <a:pt x="132079" y="482853"/>
                  </a:lnTo>
                  <a:lnTo>
                    <a:pt x="78104" y="519810"/>
                  </a:lnTo>
                  <a:lnTo>
                    <a:pt x="48640" y="546862"/>
                  </a:lnTo>
                  <a:lnTo>
                    <a:pt x="36448" y="580135"/>
                  </a:lnTo>
                  <a:lnTo>
                    <a:pt x="24002" y="608710"/>
                  </a:lnTo>
                  <a:lnTo>
                    <a:pt x="7238" y="651382"/>
                  </a:lnTo>
                  <a:lnTo>
                    <a:pt x="0" y="697229"/>
                  </a:lnTo>
                  <a:lnTo>
                    <a:pt x="1269" y="713612"/>
                  </a:lnTo>
                  <a:lnTo>
                    <a:pt x="21589" y="764920"/>
                  </a:lnTo>
                  <a:lnTo>
                    <a:pt x="48640" y="798956"/>
                  </a:lnTo>
                  <a:lnTo>
                    <a:pt x="55879" y="820673"/>
                  </a:lnTo>
                  <a:lnTo>
                    <a:pt x="60324" y="835913"/>
                  </a:lnTo>
                  <a:lnTo>
                    <a:pt x="63881" y="843152"/>
                  </a:lnTo>
                  <a:lnTo>
                    <a:pt x="68834" y="846200"/>
                  </a:lnTo>
                  <a:lnTo>
                    <a:pt x="76962" y="846200"/>
                  </a:lnTo>
                  <a:lnTo>
                    <a:pt x="79501" y="845438"/>
                  </a:lnTo>
                  <a:lnTo>
                    <a:pt x="81787" y="844041"/>
                  </a:lnTo>
                  <a:lnTo>
                    <a:pt x="84327" y="841247"/>
                  </a:lnTo>
                  <a:lnTo>
                    <a:pt x="88391" y="843279"/>
                  </a:lnTo>
                  <a:lnTo>
                    <a:pt x="95758" y="847978"/>
                  </a:lnTo>
                  <a:lnTo>
                    <a:pt x="105663" y="855471"/>
                  </a:lnTo>
                  <a:lnTo>
                    <a:pt x="117983" y="866139"/>
                  </a:lnTo>
                  <a:lnTo>
                    <a:pt x="127253" y="875156"/>
                  </a:lnTo>
                  <a:lnTo>
                    <a:pt x="124713" y="878458"/>
                  </a:lnTo>
                  <a:lnTo>
                    <a:pt x="122427" y="883792"/>
                  </a:lnTo>
                  <a:lnTo>
                    <a:pt x="123697" y="889888"/>
                  </a:lnTo>
                  <a:lnTo>
                    <a:pt x="129666" y="895984"/>
                  </a:lnTo>
                  <a:lnTo>
                    <a:pt x="131952" y="897254"/>
                  </a:lnTo>
                  <a:lnTo>
                    <a:pt x="141223" y="899667"/>
                  </a:lnTo>
                  <a:lnTo>
                    <a:pt x="173609" y="909446"/>
                  </a:lnTo>
                  <a:lnTo>
                    <a:pt x="185419" y="917828"/>
                  </a:lnTo>
                  <a:lnTo>
                    <a:pt x="221234" y="945133"/>
                  </a:lnTo>
                  <a:lnTo>
                    <a:pt x="233807" y="953769"/>
                  </a:lnTo>
                  <a:lnTo>
                    <a:pt x="247268" y="961897"/>
                  </a:lnTo>
                  <a:lnTo>
                    <a:pt x="262254" y="969263"/>
                  </a:lnTo>
                  <a:lnTo>
                    <a:pt x="277748" y="975232"/>
                  </a:lnTo>
                  <a:lnTo>
                    <a:pt x="313943" y="997838"/>
                  </a:lnTo>
                  <a:lnTo>
                    <a:pt x="353948" y="1019555"/>
                  </a:lnTo>
                  <a:lnTo>
                    <a:pt x="394842" y="1038732"/>
                  </a:lnTo>
                  <a:lnTo>
                    <a:pt x="434213" y="1054480"/>
                  </a:lnTo>
                  <a:lnTo>
                    <a:pt x="454151" y="1070482"/>
                  </a:lnTo>
                  <a:lnTo>
                    <a:pt x="507364" y="1096136"/>
                  </a:lnTo>
                  <a:lnTo>
                    <a:pt x="565531" y="1113154"/>
                  </a:lnTo>
                  <a:lnTo>
                    <a:pt x="622299" y="1126997"/>
                  </a:lnTo>
                  <a:lnTo>
                    <a:pt x="645921" y="1133602"/>
                  </a:lnTo>
                  <a:lnTo>
                    <a:pt x="684148" y="1159255"/>
                  </a:lnTo>
                  <a:lnTo>
                    <a:pt x="717041" y="1171955"/>
                  </a:lnTo>
                  <a:lnTo>
                    <a:pt x="749553" y="1182369"/>
                  </a:lnTo>
                  <a:lnTo>
                    <a:pt x="776986" y="1191640"/>
                  </a:lnTo>
                  <a:lnTo>
                    <a:pt x="803020" y="1199641"/>
                  </a:lnTo>
                  <a:lnTo>
                    <a:pt x="831468" y="1220088"/>
                  </a:lnTo>
                  <a:lnTo>
                    <a:pt x="868171" y="1235836"/>
                  </a:lnTo>
                  <a:lnTo>
                    <a:pt x="913511" y="1244599"/>
                  </a:lnTo>
                  <a:lnTo>
                    <a:pt x="925702" y="1247266"/>
                  </a:lnTo>
                  <a:lnTo>
                    <a:pt x="929004" y="1248663"/>
                  </a:lnTo>
                  <a:lnTo>
                    <a:pt x="926338" y="1263903"/>
                  </a:lnTo>
                  <a:lnTo>
                    <a:pt x="954532" y="1268221"/>
                  </a:lnTo>
                  <a:lnTo>
                    <a:pt x="955547" y="1261871"/>
                  </a:lnTo>
                  <a:lnTo>
                    <a:pt x="957071" y="1254252"/>
                  </a:lnTo>
                  <a:lnTo>
                    <a:pt x="957834" y="1243583"/>
                  </a:lnTo>
                  <a:lnTo>
                    <a:pt x="916686" y="1216278"/>
                  </a:lnTo>
                  <a:lnTo>
                    <a:pt x="903604" y="1214881"/>
                  </a:lnTo>
                  <a:lnTo>
                    <a:pt x="891413" y="1212722"/>
                  </a:lnTo>
                  <a:lnTo>
                    <a:pt x="883158" y="1210309"/>
                  </a:lnTo>
                  <a:lnTo>
                    <a:pt x="876681" y="1208658"/>
                  </a:lnTo>
                  <a:lnTo>
                    <a:pt x="866520" y="1205483"/>
                  </a:lnTo>
                  <a:lnTo>
                    <a:pt x="817625" y="1174877"/>
                  </a:lnTo>
                  <a:lnTo>
                    <a:pt x="815213" y="1173479"/>
                  </a:lnTo>
                  <a:lnTo>
                    <a:pt x="786129" y="1164462"/>
                  </a:lnTo>
                  <a:lnTo>
                    <a:pt x="758316" y="1155064"/>
                  </a:lnTo>
                  <a:lnTo>
                    <a:pt x="705738" y="1138300"/>
                  </a:lnTo>
                  <a:lnTo>
                    <a:pt x="699515" y="1135125"/>
                  </a:lnTo>
                  <a:lnTo>
                    <a:pt x="678688" y="1121536"/>
                  </a:lnTo>
                  <a:lnTo>
                    <a:pt x="658875" y="1107820"/>
                  </a:lnTo>
                  <a:lnTo>
                    <a:pt x="657351" y="1107185"/>
                  </a:lnTo>
                  <a:lnTo>
                    <a:pt x="629158" y="1099184"/>
                  </a:lnTo>
                  <a:lnTo>
                    <a:pt x="572769" y="1085595"/>
                  </a:lnTo>
                  <a:lnTo>
                    <a:pt x="544957" y="1078356"/>
                  </a:lnTo>
                  <a:lnTo>
                    <a:pt x="518160" y="1069847"/>
                  </a:lnTo>
                  <a:lnTo>
                    <a:pt x="493394" y="1059687"/>
                  </a:lnTo>
                  <a:lnTo>
                    <a:pt x="470408" y="1046860"/>
                  </a:lnTo>
                  <a:lnTo>
                    <a:pt x="449325" y="1029969"/>
                  </a:lnTo>
                  <a:lnTo>
                    <a:pt x="407035" y="1012951"/>
                  </a:lnTo>
                  <a:lnTo>
                    <a:pt x="367538" y="994409"/>
                  </a:lnTo>
                  <a:lnTo>
                    <a:pt x="329057" y="973454"/>
                  </a:lnTo>
                  <a:lnTo>
                    <a:pt x="290067" y="949324"/>
                  </a:lnTo>
                  <a:lnTo>
                    <a:pt x="274827" y="943736"/>
                  </a:lnTo>
                  <a:lnTo>
                    <a:pt x="262000" y="937386"/>
                  </a:lnTo>
                  <a:lnTo>
                    <a:pt x="249936" y="930274"/>
                  </a:lnTo>
                  <a:lnTo>
                    <a:pt x="238506" y="922527"/>
                  </a:lnTo>
                  <a:lnTo>
                    <a:pt x="201929" y="894587"/>
                  </a:lnTo>
                  <a:lnTo>
                    <a:pt x="188213" y="884808"/>
                  </a:lnTo>
                  <a:lnTo>
                    <a:pt x="185673" y="883284"/>
                  </a:lnTo>
                  <a:lnTo>
                    <a:pt x="175640" y="880109"/>
                  </a:lnTo>
                  <a:lnTo>
                    <a:pt x="160019" y="875410"/>
                  </a:lnTo>
                  <a:lnTo>
                    <a:pt x="159131" y="871473"/>
                  </a:lnTo>
                  <a:lnTo>
                    <a:pt x="122809" y="832738"/>
                  </a:lnTo>
                  <a:lnTo>
                    <a:pt x="86740" y="812037"/>
                  </a:lnTo>
                  <a:lnTo>
                    <a:pt x="82931" y="811656"/>
                  </a:lnTo>
                  <a:lnTo>
                    <a:pt x="79628" y="801242"/>
                  </a:lnTo>
                  <a:lnTo>
                    <a:pt x="74167" y="785367"/>
                  </a:lnTo>
                  <a:lnTo>
                    <a:pt x="73278" y="783716"/>
                  </a:lnTo>
                  <a:lnTo>
                    <a:pt x="57658" y="766190"/>
                  </a:lnTo>
                  <a:lnTo>
                    <a:pt x="46482" y="751077"/>
                  </a:lnTo>
                  <a:lnTo>
                    <a:pt x="38481" y="736853"/>
                  </a:lnTo>
                  <a:lnTo>
                    <a:pt x="33019" y="723518"/>
                  </a:lnTo>
                  <a:lnTo>
                    <a:pt x="29717" y="709802"/>
                  </a:lnTo>
                  <a:lnTo>
                    <a:pt x="28447" y="698372"/>
                  </a:lnTo>
                  <a:lnTo>
                    <a:pt x="28955" y="686180"/>
                  </a:lnTo>
                  <a:lnTo>
                    <a:pt x="38608" y="647826"/>
                  </a:lnTo>
                  <a:lnTo>
                    <a:pt x="63245" y="589914"/>
                  </a:lnTo>
                  <a:lnTo>
                    <a:pt x="73406" y="562228"/>
                  </a:lnTo>
                  <a:lnTo>
                    <a:pt x="120141" y="524128"/>
                  </a:lnTo>
                  <a:lnTo>
                    <a:pt x="171703" y="494283"/>
                  </a:lnTo>
                  <a:lnTo>
                    <a:pt x="227457" y="470662"/>
                  </a:lnTo>
                  <a:lnTo>
                    <a:pt x="386841" y="414908"/>
                  </a:lnTo>
                  <a:lnTo>
                    <a:pt x="435610" y="398652"/>
                  </a:lnTo>
                  <a:lnTo>
                    <a:pt x="487425" y="382524"/>
                  </a:lnTo>
                  <a:lnTo>
                    <a:pt x="514858" y="375412"/>
                  </a:lnTo>
                  <a:lnTo>
                    <a:pt x="557784" y="363727"/>
                  </a:lnTo>
                  <a:lnTo>
                    <a:pt x="609726" y="334390"/>
                  </a:lnTo>
                  <a:lnTo>
                    <a:pt x="616965" y="330707"/>
                  </a:lnTo>
                  <a:lnTo>
                    <a:pt x="632713" y="325374"/>
                  </a:lnTo>
                  <a:lnTo>
                    <a:pt x="665098" y="314832"/>
                  </a:lnTo>
                  <a:lnTo>
                    <a:pt x="672591" y="312674"/>
                  </a:lnTo>
                  <a:lnTo>
                    <a:pt x="688593" y="307085"/>
                  </a:lnTo>
                  <a:lnTo>
                    <a:pt x="697229" y="302894"/>
                  </a:lnTo>
                  <a:lnTo>
                    <a:pt x="706373" y="297179"/>
                  </a:lnTo>
                  <a:lnTo>
                    <a:pt x="736345" y="276859"/>
                  </a:lnTo>
                  <a:lnTo>
                    <a:pt x="755522" y="270637"/>
                  </a:lnTo>
                  <a:lnTo>
                    <a:pt x="798321" y="250951"/>
                  </a:lnTo>
                  <a:lnTo>
                    <a:pt x="828039" y="228853"/>
                  </a:lnTo>
                  <a:lnTo>
                    <a:pt x="854456" y="210565"/>
                  </a:lnTo>
                  <a:lnTo>
                    <a:pt x="894588" y="195706"/>
                  </a:lnTo>
                  <a:lnTo>
                    <a:pt x="936116" y="176529"/>
                  </a:lnTo>
                  <a:lnTo>
                    <a:pt x="975867" y="154558"/>
                  </a:lnTo>
                  <a:lnTo>
                    <a:pt x="1013587" y="130809"/>
                  </a:lnTo>
                  <a:lnTo>
                    <a:pt x="1050289" y="99567"/>
                  </a:lnTo>
                  <a:lnTo>
                    <a:pt x="1071752" y="60959"/>
                  </a:lnTo>
                  <a:lnTo>
                    <a:pt x="1076070" y="50672"/>
                  </a:lnTo>
                  <a:lnTo>
                    <a:pt x="1115314" y="26669"/>
                  </a:lnTo>
                  <a:lnTo>
                    <a:pt x="1105281" y="0"/>
                  </a:lnTo>
                  <a:close/>
                </a:path>
              </a:pathLst>
            </a:custGeom>
            <a:solidFill>
              <a:srgbClr val="808080"/>
            </a:solidFill>
          </p:spPr>
          <p:txBody>
            <a:bodyPr wrap="square" lIns="0" tIns="0" rIns="0" bIns="0" rtlCol="0"/>
            <a:lstStyle/>
            <a:p>
              <a:endParaRPr/>
            </a:p>
          </p:txBody>
        </p:sp>
        <p:sp>
          <p:nvSpPr>
            <p:cNvPr id="21" name="object 21"/>
            <p:cNvSpPr/>
            <p:nvPr/>
          </p:nvSpPr>
          <p:spPr>
            <a:xfrm>
              <a:off x="6458909" y="2825394"/>
              <a:ext cx="1096010" cy="1468120"/>
            </a:xfrm>
            <a:custGeom>
              <a:avLst/>
              <a:gdLst/>
              <a:ahLst/>
              <a:cxnLst/>
              <a:rect l="l" t="t" r="r" b="b"/>
              <a:pathLst>
                <a:path w="1096009" h="1468120">
                  <a:moveTo>
                    <a:pt x="1095558" y="214985"/>
                  </a:moveTo>
                  <a:lnTo>
                    <a:pt x="1061177" y="231315"/>
                  </a:lnTo>
                  <a:lnTo>
                    <a:pt x="1047278" y="247907"/>
                  </a:lnTo>
                  <a:lnTo>
                    <a:pt x="1040054" y="266913"/>
                  </a:lnTo>
                  <a:lnTo>
                    <a:pt x="1025698" y="290486"/>
                  </a:lnTo>
                  <a:lnTo>
                    <a:pt x="990402" y="320776"/>
                  </a:lnTo>
                  <a:lnTo>
                    <a:pt x="953421" y="344096"/>
                  </a:lnTo>
                  <a:lnTo>
                    <a:pt x="914202" y="365511"/>
                  </a:lnTo>
                  <a:lnTo>
                    <a:pt x="873745" y="384212"/>
                  </a:lnTo>
                  <a:lnTo>
                    <a:pt x="833049" y="399389"/>
                  </a:lnTo>
                  <a:lnTo>
                    <a:pt x="786541" y="432333"/>
                  </a:lnTo>
                  <a:lnTo>
                    <a:pt x="766549" y="446918"/>
                  </a:lnTo>
                  <a:lnTo>
                    <a:pt x="750342" y="454217"/>
                  </a:lnTo>
                  <a:lnTo>
                    <a:pt x="715193" y="465302"/>
                  </a:lnTo>
                  <a:lnTo>
                    <a:pt x="683368" y="486765"/>
                  </a:lnTo>
                  <a:lnTo>
                    <a:pt x="667568" y="495655"/>
                  </a:lnTo>
                  <a:lnTo>
                    <a:pt x="646149" y="502735"/>
                  </a:lnTo>
                  <a:lnTo>
                    <a:pt x="597464" y="518769"/>
                  </a:lnTo>
                  <a:lnTo>
                    <a:pt x="587221" y="523928"/>
                  </a:lnTo>
                  <a:lnTo>
                    <a:pt x="577715" y="531088"/>
                  </a:lnTo>
                  <a:lnTo>
                    <a:pt x="568210" y="538628"/>
                  </a:lnTo>
                  <a:lnTo>
                    <a:pt x="557967" y="544931"/>
                  </a:lnTo>
                  <a:lnTo>
                    <a:pt x="538728" y="551751"/>
                  </a:lnTo>
                  <a:lnTo>
                    <a:pt x="510644" y="559488"/>
                  </a:lnTo>
                  <a:lnTo>
                    <a:pt x="483297" y="566487"/>
                  </a:lnTo>
                  <a:lnTo>
                    <a:pt x="466273" y="571093"/>
                  </a:lnTo>
                  <a:lnTo>
                    <a:pt x="416600" y="586466"/>
                  </a:lnTo>
                  <a:lnTo>
                    <a:pt x="367403" y="603017"/>
                  </a:lnTo>
                  <a:lnTo>
                    <a:pt x="318397" y="620117"/>
                  </a:lnTo>
                  <a:lnTo>
                    <a:pt x="269296" y="637133"/>
                  </a:lnTo>
                  <a:lnTo>
                    <a:pt x="219622" y="654368"/>
                  </a:lnTo>
                  <a:lnTo>
                    <a:pt x="173166" y="672634"/>
                  </a:lnTo>
                  <a:lnTo>
                    <a:pt x="129246" y="694118"/>
                  </a:lnTo>
                  <a:lnTo>
                    <a:pt x="87180" y="721010"/>
                  </a:lnTo>
                  <a:lnTo>
                    <a:pt x="46284" y="755497"/>
                  </a:lnTo>
                  <a:lnTo>
                    <a:pt x="30638" y="796558"/>
                  </a:lnTo>
                  <a:lnTo>
                    <a:pt x="14167" y="834604"/>
                  </a:lnTo>
                  <a:lnTo>
                    <a:pt x="2183" y="871464"/>
                  </a:lnTo>
                  <a:lnTo>
                    <a:pt x="0" y="908969"/>
                  </a:lnTo>
                  <a:lnTo>
                    <a:pt x="12929" y="948951"/>
                  </a:lnTo>
                  <a:lnTo>
                    <a:pt x="46284" y="993241"/>
                  </a:lnTo>
                  <a:lnTo>
                    <a:pt x="57108" y="1026431"/>
                  </a:lnTo>
                  <a:lnTo>
                    <a:pt x="59301" y="1033458"/>
                  </a:lnTo>
                  <a:lnTo>
                    <a:pt x="61390" y="1029122"/>
                  </a:lnTo>
                  <a:lnTo>
                    <a:pt x="71903" y="1028224"/>
                  </a:lnTo>
                  <a:lnTo>
                    <a:pt x="99370" y="1045565"/>
                  </a:lnTo>
                  <a:lnTo>
                    <a:pt x="123728" y="1067951"/>
                  </a:lnTo>
                  <a:lnTo>
                    <a:pt x="131226" y="1079845"/>
                  </a:lnTo>
                  <a:lnTo>
                    <a:pt x="128985" y="1084563"/>
                  </a:lnTo>
                  <a:lnTo>
                    <a:pt x="124124" y="1085423"/>
                  </a:lnTo>
                  <a:lnTo>
                    <a:pt x="123765" y="1085740"/>
                  </a:lnTo>
                  <a:lnTo>
                    <a:pt x="135026" y="1088832"/>
                  </a:lnTo>
                  <a:lnTo>
                    <a:pt x="165029" y="1098016"/>
                  </a:lnTo>
                  <a:lnTo>
                    <a:pt x="191358" y="1117316"/>
                  </a:lnTo>
                  <a:lnTo>
                    <a:pt x="214972" y="1135354"/>
                  </a:lnTo>
                  <a:lnTo>
                    <a:pt x="239681" y="1151201"/>
                  </a:lnTo>
                  <a:lnTo>
                    <a:pt x="269296" y="1163929"/>
                  </a:lnTo>
                  <a:lnTo>
                    <a:pt x="306634" y="1187194"/>
                  </a:lnTo>
                  <a:lnTo>
                    <a:pt x="345782" y="1208506"/>
                  </a:lnTo>
                  <a:lnTo>
                    <a:pt x="386025" y="1227437"/>
                  </a:lnTo>
                  <a:lnTo>
                    <a:pt x="426649" y="1243558"/>
                  </a:lnTo>
                  <a:lnTo>
                    <a:pt x="461702" y="1268705"/>
                  </a:lnTo>
                  <a:lnTo>
                    <a:pt x="503375" y="1286482"/>
                  </a:lnTo>
                  <a:lnTo>
                    <a:pt x="548566" y="1299546"/>
                  </a:lnTo>
                  <a:lnTo>
                    <a:pt x="594171" y="1310557"/>
                  </a:lnTo>
                  <a:lnTo>
                    <a:pt x="637088" y="1322171"/>
                  </a:lnTo>
                  <a:lnTo>
                    <a:pt x="668253" y="1343346"/>
                  </a:lnTo>
                  <a:lnTo>
                    <a:pt x="684380" y="1352508"/>
                  </a:lnTo>
                  <a:lnTo>
                    <a:pt x="706293" y="1359836"/>
                  </a:lnTo>
                  <a:lnTo>
                    <a:pt x="754817" y="1375511"/>
                  </a:lnTo>
                  <a:lnTo>
                    <a:pt x="766687" y="1379511"/>
                  </a:lnTo>
                  <a:lnTo>
                    <a:pt x="779677" y="1383607"/>
                  </a:lnTo>
                  <a:lnTo>
                    <a:pt x="790143" y="1386798"/>
                  </a:lnTo>
                  <a:lnTo>
                    <a:pt x="794441" y="1388084"/>
                  </a:lnTo>
                  <a:lnTo>
                    <a:pt x="817235" y="1404423"/>
                  </a:lnTo>
                  <a:lnTo>
                    <a:pt x="872546" y="1427962"/>
                  </a:lnTo>
                  <a:lnTo>
                    <a:pt x="900184" y="1432057"/>
                  </a:lnTo>
                  <a:lnTo>
                    <a:pt x="913676" y="1434748"/>
                  </a:lnTo>
                  <a:lnTo>
                    <a:pt x="925632" y="1440535"/>
                  </a:lnTo>
                  <a:lnTo>
                    <a:pt x="928525" y="1446014"/>
                  </a:lnTo>
                  <a:lnTo>
                    <a:pt x="928204" y="1453028"/>
                  </a:lnTo>
                  <a:lnTo>
                    <a:pt x="926596" y="1460591"/>
                  </a:lnTo>
                  <a:lnTo>
                    <a:pt x="925632" y="1467713"/>
                  </a:lnTo>
                </a:path>
                <a:path w="1096009" h="1468120">
                  <a:moveTo>
                    <a:pt x="1052886" y="227177"/>
                  </a:moveTo>
                  <a:lnTo>
                    <a:pt x="1044639" y="186318"/>
                  </a:lnTo>
                  <a:lnTo>
                    <a:pt x="1035582" y="157962"/>
                  </a:lnTo>
                  <a:lnTo>
                    <a:pt x="1018953" y="137701"/>
                  </a:lnTo>
                  <a:lnTo>
                    <a:pt x="987989" y="121132"/>
                  </a:lnTo>
                  <a:lnTo>
                    <a:pt x="961301" y="91354"/>
                  </a:lnTo>
                  <a:lnTo>
                    <a:pt x="934887" y="71030"/>
                  </a:lnTo>
                  <a:lnTo>
                    <a:pt x="905496" y="55659"/>
                  </a:lnTo>
                  <a:lnTo>
                    <a:pt x="869879" y="40741"/>
                  </a:lnTo>
                  <a:lnTo>
                    <a:pt x="861175" y="35325"/>
                  </a:lnTo>
                  <a:lnTo>
                    <a:pt x="853401" y="27803"/>
                  </a:lnTo>
                  <a:lnTo>
                    <a:pt x="845769" y="20113"/>
                  </a:lnTo>
                  <a:lnTo>
                    <a:pt x="837494" y="14198"/>
                  </a:lnTo>
                  <a:lnTo>
                    <a:pt x="814660" y="4179"/>
                  </a:lnTo>
                  <a:lnTo>
                    <a:pt x="794933" y="339"/>
                  </a:lnTo>
                  <a:lnTo>
                    <a:pt x="774897" y="0"/>
                  </a:lnTo>
                  <a:lnTo>
                    <a:pt x="751134" y="482"/>
                  </a:lnTo>
                </a:path>
              </a:pathLst>
            </a:custGeom>
            <a:ln w="28575">
              <a:solidFill>
                <a:srgbClr val="000000"/>
              </a:solidFill>
            </a:ln>
          </p:spPr>
          <p:txBody>
            <a:bodyPr wrap="square" lIns="0" tIns="0" rIns="0" bIns="0" rtlCol="0"/>
            <a:lstStyle/>
            <a:p>
              <a:endParaRPr/>
            </a:p>
          </p:txBody>
        </p:sp>
        <p:sp>
          <p:nvSpPr>
            <p:cNvPr id="22" name="object 22"/>
            <p:cNvSpPr/>
            <p:nvPr/>
          </p:nvSpPr>
          <p:spPr>
            <a:xfrm>
              <a:off x="6926452" y="4247133"/>
              <a:ext cx="768985" cy="897890"/>
            </a:xfrm>
            <a:custGeom>
              <a:avLst/>
              <a:gdLst/>
              <a:ahLst/>
              <a:cxnLst/>
              <a:rect l="l" t="t" r="r" b="b"/>
              <a:pathLst>
                <a:path w="768984" h="897889">
                  <a:moveTo>
                    <a:pt x="453644" y="0"/>
                  </a:moveTo>
                  <a:lnTo>
                    <a:pt x="444119" y="26924"/>
                  </a:lnTo>
                  <a:lnTo>
                    <a:pt x="493902" y="44196"/>
                  </a:lnTo>
                  <a:lnTo>
                    <a:pt x="517651" y="53594"/>
                  </a:lnTo>
                  <a:lnTo>
                    <a:pt x="569976" y="88138"/>
                  </a:lnTo>
                  <a:lnTo>
                    <a:pt x="598424" y="114300"/>
                  </a:lnTo>
                  <a:lnTo>
                    <a:pt x="599948" y="115824"/>
                  </a:lnTo>
                  <a:lnTo>
                    <a:pt x="602869" y="117729"/>
                  </a:lnTo>
                  <a:lnTo>
                    <a:pt x="610997" y="121793"/>
                  </a:lnTo>
                  <a:lnTo>
                    <a:pt x="632587" y="130556"/>
                  </a:lnTo>
                  <a:lnTo>
                    <a:pt x="639826" y="146685"/>
                  </a:lnTo>
                  <a:lnTo>
                    <a:pt x="668654" y="177673"/>
                  </a:lnTo>
                  <a:lnTo>
                    <a:pt x="678306" y="179324"/>
                  </a:lnTo>
                  <a:lnTo>
                    <a:pt x="684783" y="180848"/>
                  </a:lnTo>
                  <a:lnTo>
                    <a:pt x="686689" y="184912"/>
                  </a:lnTo>
                  <a:lnTo>
                    <a:pt x="689737" y="204724"/>
                  </a:lnTo>
                  <a:lnTo>
                    <a:pt x="694181" y="216916"/>
                  </a:lnTo>
                  <a:lnTo>
                    <a:pt x="695578" y="219710"/>
                  </a:lnTo>
                  <a:lnTo>
                    <a:pt x="704088" y="229870"/>
                  </a:lnTo>
                  <a:lnTo>
                    <a:pt x="713740" y="237617"/>
                  </a:lnTo>
                  <a:lnTo>
                    <a:pt x="727075" y="246380"/>
                  </a:lnTo>
                  <a:lnTo>
                    <a:pt x="734822" y="284734"/>
                  </a:lnTo>
                  <a:lnTo>
                    <a:pt x="739648" y="328041"/>
                  </a:lnTo>
                  <a:lnTo>
                    <a:pt x="740282" y="349377"/>
                  </a:lnTo>
                  <a:lnTo>
                    <a:pt x="739901" y="370840"/>
                  </a:lnTo>
                  <a:lnTo>
                    <a:pt x="735456" y="412369"/>
                  </a:lnTo>
                  <a:lnTo>
                    <a:pt x="726058" y="451612"/>
                  </a:lnTo>
                  <a:lnTo>
                    <a:pt x="711326" y="487045"/>
                  </a:lnTo>
                  <a:lnTo>
                    <a:pt x="679069" y="532130"/>
                  </a:lnTo>
                  <a:lnTo>
                    <a:pt x="663955" y="545592"/>
                  </a:lnTo>
                  <a:lnTo>
                    <a:pt x="662686" y="547243"/>
                  </a:lnTo>
                  <a:lnTo>
                    <a:pt x="657098" y="559689"/>
                  </a:lnTo>
                  <a:lnTo>
                    <a:pt x="652526" y="571373"/>
                  </a:lnTo>
                  <a:lnTo>
                    <a:pt x="648716" y="578612"/>
                  </a:lnTo>
                  <a:lnTo>
                    <a:pt x="609092" y="600075"/>
                  </a:lnTo>
                  <a:lnTo>
                    <a:pt x="583056" y="607949"/>
                  </a:lnTo>
                  <a:lnTo>
                    <a:pt x="580898" y="609219"/>
                  </a:lnTo>
                  <a:lnTo>
                    <a:pt x="547624" y="638683"/>
                  </a:lnTo>
                  <a:lnTo>
                    <a:pt x="511937" y="657479"/>
                  </a:lnTo>
                  <a:lnTo>
                    <a:pt x="432943" y="687197"/>
                  </a:lnTo>
                  <a:lnTo>
                    <a:pt x="368173" y="713613"/>
                  </a:lnTo>
                  <a:lnTo>
                    <a:pt x="334645" y="726694"/>
                  </a:lnTo>
                  <a:lnTo>
                    <a:pt x="313690" y="742315"/>
                  </a:lnTo>
                  <a:lnTo>
                    <a:pt x="295021" y="754507"/>
                  </a:lnTo>
                  <a:lnTo>
                    <a:pt x="256158" y="774573"/>
                  </a:lnTo>
                  <a:lnTo>
                    <a:pt x="214756" y="790702"/>
                  </a:lnTo>
                  <a:lnTo>
                    <a:pt x="172085" y="804799"/>
                  </a:lnTo>
                  <a:lnTo>
                    <a:pt x="128777" y="818007"/>
                  </a:lnTo>
                  <a:lnTo>
                    <a:pt x="85217" y="832612"/>
                  </a:lnTo>
                  <a:lnTo>
                    <a:pt x="63373" y="840994"/>
                  </a:lnTo>
                  <a:lnTo>
                    <a:pt x="42037" y="850138"/>
                  </a:lnTo>
                  <a:lnTo>
                    <a:pt x="20827" y="860806"/>
                  </a:lnTo>
                  <a:lnTo>
                    <a:pt x="0" y="872871"/>
                  </a:lnTo>
                  <a:lnTo>
                    <a:pt x="14477" y="897509"/>
                  </a:lnTo>
                  <a:lnTo>
                    <a:pt x="33654" y="886333"/>
                  </a:lnTo>
                  <a:lnTo>
                    <a:pt x="53213" y="876427"/>
                  </a:lnTo>
                  <a:lnTo>
                    <a:pt x="73787" y="867664"/>
                  </a:lnTo>
                  <a:lnTo>
                    <a:pt x="94233" y="859663"/>
                  </a:lnTo>
                  <a:lnTo>
                    <a:pt x="137160" y="845312"/>
                  </a:lnTo>
                  <a:lnTo>
                    <a:pt x="181101" y="831850"/>
                  </a:lnTo>
                  <a:lnTo>
                    <a:pt x="225298" y="817372"/>
                  </a:lnTo>
                  <a:lnTo>
                    <a:pt x="268477" y="800354"/>
                  </a:lnTo>
                  <a:lnTo>
                    <a:pt x="310769" y="778510"/>
                  </a:lnTo>
                  <a:lnTo>
                    <a:pt x="348233" y="751967"/>
                  </a:lnTo>
                  <a:lnTo>
                    <a:pt x="350520" y="751205"/>
                  </a:lnTo>
                  <a:lnTo>
                    <a:pt x="353314" y="749808"/>
                  </a:lnTo>
                  <a:lnTo>
                    <a:pt x="358394" y="748030"/>
                  </a:lnTo>
                  <a:lnTo>
                    <a:pt x="368807" y="743839"/>
                  </a:lnTo>
                  <a:lnTo>
                    <a:pt x="378968" y="740156"/>
                  </a:lnTo>
                  <a:lnTo>
                    <a:pt x="442975" y="713994"/>
                  </a:lnTo>
                  <a:lnTo>
                    <a:pt x="503174" y="691642"/>
                  </a:lnTo>
                  <a:lnTo>
                    <a:pt x="544829" y="673354"/>
                  </a:lnTo>
                  <a:lnTo>
                    <a:pt x="582802" y="647954"/>
                  </a:lnTo>
                  <a:lnTo>
                    <a:pt x="596900" y="633603"/>
                  </a:lnTo>
                  <a:lnTo>
                    <a:pt x="609219" y="630174"/>
                  </a:lnTo>
                  <a:lnTo>
                    <a:pt x="653161" y="612013"/>
                  </a:lnTo>
                  <a:lnTo>
                    <a:pt x="679069" y="581787"/>
                  </a:lnTo>
                  <a:lnTo>
                    <a:pt x="683260" y="571373"/>
                  </a:lnTo>
                  <a:lnTo>
                    <a:pt x="686816" y="563372"/>
                  </a:lnTo>
                  <a:lnTo>
                    <a:pt x="714375" y="535051"/>
                  </a:lnTo>
                  <a:lnTo>
                    <a:pt x="737235" y="499237"/>
                  </a:lnTo>
                  <a:lnTo>
                    <a:pt x="753745" y="459232"/>
                  </a:lnTo>
                  <a:lnTo>
                    <a:pt x="763777" y="416179"/>
                  </a:lnTo>
                  <a:lnTo>
                    <a:pt x="768476" y="371221"/>
                  </a:lnTo>
                  <a:lnTo>
                    <a:pt x="768857" y="348488"/>
                  </a:lnTo>
                  <a:lnTo>
                    <a:pt x="767969" y="324866"/>
                  </a:lnTo>
                  <a:lnTo>
                    <a:pt x="762889" y="279019"/>
                  </a:lnTo>
                  <a:lnTo>
                    <a:pt x="753237" y="231648"/>
                  </a:lnTo>
                  <a:lnTo>
                    <a:pt x="731393" y="215265"/>
                  </a:lnTo>
                  <a:lnTo>
                    <a:pt x="724407" y="209677"/>
                  </a:lnTo>
                  <a:lnTo>
                    <a:pt x="719963" y="204470"/>
                  </a:lnTo>
                  <a:lnTo>
                    <a:pt x="717803" y="198755"/>
                  </a:lnTo>
                  <a:lnTo>
                    <a:pt x="714375" y="177165"/>
                  </a:lnTo>
                  <a:lnTo>
                    <a:pt x="708660" y="164338"/>
                  </a:lnTo>
                  <a:lnTo>
                    <a:pt x="676401" y="149987"/>
                  </a:lnTo>
                  <a:lnTo>
                    <a:pt x="675386" y="149606"/>
                  </a:lnTo>
                  <a:lnTo>
                    <a:pt x="674624" y="148971"/>
                  </a:lnTo>
                  <a:lnTo>
                    <a:pt x="670051" y="143256"/>
                  </a:lnTo>
                  <a:lnTo>
                    <a:pt x="665861" y="135128"/>
                  </a:lnTo>
                  <a:lnTo>
                    <a:pt x="654939" y="110490"/>
                  </a:lnTo>
                  <a:lnTo>
                    <a:pt x="652145" y="107823"/>
                  </a:lnTo>
                  <a:lnTo>
                    <a:pt x="619760" y="94361"/>
                  </a:lnTo>
                  <a:lnTo>
                    <a:pt x="618871" y="92964"/>
                  </a:lnTo>
                  <a:lnTo>
                    <a:pt x="615950" y="89408"/>
                  </a:lnTo>
                  <a:lnTo>
                    <a:pt x="586740" y="64897"/>
                  </a:lnTo>
                  <a:lnTo>
                    <a:pt x="553339" y="41402"/>
                  </a:lnTo>
                  <a:lnTo>
                    <a:pt x="503174" y="17018"/>
                  </a:lnTo>
                  <a:lnTo>
                    <a:pt x="478536" y="8763"/>
                  </a:lnTo>
                  <a:lnTo>
                    <a:pt x="453644" y="0"/>
                  </a:lnTo>
                  <a:close/>
                </a:path>
              </a:pathLst>
            </a:custGeom>
            <a:solidFill>
              <a:srgbClr val="808080"/>
            </a:solidFill>
          </p:spPr>
          <p:txBody>
            <a:bodyPr wrap="square" lIns="0" tIns="0" rIns="0" bIns="0" rtlCol="0"/>
            <a:lstStyle/>
            <a:p>
              <a:endParaRPr/>
            </a:p>
          </p:txBody>
        </p:sp>
        <p:sp>
          <p:nvSpPr>
            <p:cNvPr id="23" name="object 23"/>
            <p:cNvSpPr/>
            <p:nvPr/>
          </p:nvSpPr>
          <p:spPr>
            <a:xfrm>
              <a:off x="6512051" y="1991868"/>
              <a:ext cx="1143635" cy="3115310"/>
            </a:xfrm>
            <a:custGeom>
              <a:avLst/>
              <a:gdLst/>
              <a:ahLst/>
              <a:cxnLst/>
              <a:rect l="l" t="t" r="r" b="b"/>
              <a:pathLst>
                <a:path w="1143634" h="3115310">
                  <a:moveTo>
                    <a:pt x="837946" y="2243328"/>
                  </a:moveTo>
                  <a:lnTo>
                    <a:pt x="862637" y="2251987"/>
                  </a:lnTo>
                  <a:lnTo>
                    <a:pt x="887460" y="2260314"/>
                  </a:lnTo>
                  <a:lnTo>
                    <a:pt x="911687" y="2270117"/>
                  </a:lnTo>
                  <a:lnTo>
                    <a:pt x="974820" y="2311980"/>
                  </a:lnTo>
                  <a:lnTo>
                    <a:pt x="999109" y="2335370"/>
                  </a:lnTo>
                  <a:lnTo>
                    <a:pt x="1007459" y="2339097"/>
                  </a:lnTo>
                  <a:lnTo>
                    <a:pt x="1032128" y="2349246"/>
                  </a:lnTo>
                  <a:lnTo>
                    <a:pt x="1037036" y="2359834"/>
                  </a:lnTo>
                  <a:lnTo>
                    <a:pt x="1041669" y="2370613"/>
                  </a:lnTo>
                  <a:lnTo>
                    <a:pt x="1046898" y="2380678"/>
                  </a:lnTo>
                  <a:lnTo>
                    <a:pt x="1053592" y="2389124"/>
                  </a:lnTo>
                  <a:lnTo>
                    <a:pt x="1061124" y="2393428"/>
                  </a:lnTo>
                  <a:lnTo>
                    <a:pt x="1069752" y="2395077"/>
                  </a:lnTo>
                  <a:lnTo>
                    <a:pt x="1078237" y="2396892"/>
                  </a:lnTo>
                  <a:lnTo>
                    <a:pt x="1085342" y="2401697"/>
                  </a:lnTo>
                  <a:lnTo>
                    <a:pt x="1089390" y="2410553"/>
                  </a:lnTo>
                  <a:lnTo>
                    <a:pt x="1091152" y="2421302"/>
                  </a:lnTo>
                  <a:lnTo>
                    <a:pt x="1092771" y="2432218"/>
                  </a:lnTo>
                  <a:lnTo>
                    <a:pt x="1096391" y="2441575"/>
                  </a:lnTo>
                  <a:lnTo>
                    <a:pt x="1103239" y="2449808"/>
                  </a:lnTo>
                  <a:lnTo>
                    <a:pt x="1111456" y="2456195"/>
                  </a:lnTo>
                  <a:lnTo>
                    <a:pt x="1120268" y="2461845"/>
                  </a:lnTo>
                  <a:lnTo>
                    <a:pt x="1128902" y="2467864"/>
                  </a:lnTo>
                  <a:lnTo>
                    <a:pt x="1138910" y="2517999"/>
                  </a:lnTo>
                  <a:lnTo>
                    <a:pt x="1143415" y="2569079"/>
                  </a:lnTo>
                  <a:lnTo>
                    <a:pt x="1141859" y="2619559"/>
                  </a:lnTo>
                  <a:lnTo>
                    <a:pt x="1133685" y="2667896"/>
                  </a:lnTo>
                  <a:lnTo>
                    <a:pt x="1118335" y="2712544"/>
                  </a:lnTo>
                  <a:lnTo>
                    <a:pt x="1095252" y="2751961"/>
                  </a:lnTo>
                  <a:lnTo>
                    <a:pt x="1063878" y="2784602"/>
                  </a:lnTo>
                  <a:lnTo>
                    <a:pt x="1059096" y="2795333"/>
                  </a:lnTo>
                  <a:lnTo>
                    <a:pt x="1024411" y="2834749"/>
                  </a:lnTo>
                  <a:lnTo>
                    <a:pt x="985641" y="2848715"/>
                  </a:lnTo>
                  <a:lnTo>
                    <a:pt x="978280" y="2850769"/>
                  </a:lnTo>
                  <a:lnTo>
                    <a:pt x="945141" y="2879873"/>
                  </a:lnTo>
                  <a:lnTo>
                    <a:pt x="907002" y="2900060"/>
                  </a:lnTo>
                  <a:lnTo>
                    <a:pt x="866624" y="2915509"/>
                  </a:lnTo>
                  <a:lnTo>
                    <a:pt x="826770" y="2930398"/>
                  </a:lnTo>
                  <a:lnTo>
                    <a:pt x="810746" y="2936970"/>
                  </a:lnTo>
                  <a:lnTo>
                    <a:pt x="794686" y="2943542"/>
                  </a:lnTo>
                  <a:lnTo>
                    <a:pt x="778603" y="2950114"/>
                  </a:lnTo>
                  <a:lnTo>
                    <a:pt x="762507" y="2956687"/>
                  </a:lnTo>
                  <a:lnTo>
                    <a:pt x="752786" y="2960258"/>
                  </a:lnTo>
                  <a:lnTo>
                    <a:pt x="742172" y="2964402"/>
                  </a:lnTo>
                  <a:lnTo>
                    <a:pt x="733629" y="2967831"/>
                  </a:lnTo>
                  <a:lnTo>
                    <a:pt x="730123" y="2969260"/>
                  </a:lnTo>
                  <a:lnTo>
                    <a:pt x="691809" y="2996261"/>
                  </a:lnTo>
                  <a:lnTo>
                    <a:pt x="651146" y="3017204"/>
                  </a:lnTo>
                  <a:lnTo>
                    <a:pt x="608819" y="3033864"/>
                  </a:lnTo>
                  <a:lnTo>
                    <a:pt x="565515" y="3048015"/>
                  </a:lnTo>
                  <a:lnTo>
                    <a:pt x="521918" y="3061435"/>
                  </a:lnTo>
                  <a:lnTo>
                    <a:pt x="478716" y="3075898"/>
                  </a:lnTo>
                  <a:lnTo>
                    <a:pt x="436594" y="3093180"/>
                  </a:lnTo>
                  <a:lnTo>
                    <a:pt x="396240" y="3115056"/>
                  </a:lnTo>
                </a:path>
                <a:path w="1143634" h="3115310">
                  <a:moveTo>
                    <a:pt x="188975" y="0"/>
                  </a:moveTo>
                  <a:lnTo>
                    <a:pt x="902207" y="0"/>
                  </a:lnTo>
                </a:path>
                <a:path w="1143634" h="3115310">
                  <a:moveTo>
                    <a:pt x="42672" y="143256"/>
                  </a:moveTo>
                  <a:lnTo>
                    <a:pt x="1039368" y="143256"/>
                  </a:lnTo>
                </a:path>
                <a:path w="1143634" h="3115310">
                  <a:moveTo>
                    <a:pt x="45720" y="377952"/>
                  </a:moveTo>
                  <a:lnTo>
                    <a:pt x="902207" y="377952"/>
                  </a:lnTo>
                </a:path>
                <a:path w="1143634" h="3115310">
                  <a:moveTo>
                    <a:pt x="121920" y="521208"/>
                  </a:moveTo>
                  <a:lnTo>
                    <a:pt x="758951" y="524256"/>
                  </a:lnTo>
                </a:path>
                <a:path w="1143634" h="3115310">
                  <a:moveTo>
                    <a:pt x="91440" y="804672"/>
                  </a:moveTo>
                  <a:lnTo>
                    <a:pt x="661416" y="804672"/>
                  </a:lnTo>
                </a:path>
                <a:path w="1143634" h="3115310">
                  <a:moveTo>
                    <a:pt x="0" y="926592"/>
                  </a:moveTo>
                  <a:lnTo>
                    <a:pt x="856488" y="926592"/>
                  </a:lnTo>
                </a:path>
              </a:pathLst>
            </a:custGeom>
            <a:ln w="28575">
              <a:solidFill>
                <a:srgbClr val="000000"/>
              </a:solidFill>
            </a:ln>
          </p:spPr>
          <p:txBody>
            <a:bodyPr wrap="square" lIns="0" tIns="0" rIns="0" bIns="0" rtlCol="0"/>
            <a:lstStyle/>
            <a:p>
              <a:endParaRPr/>
            </a:p>
          </p:txBody>
        </p:sp>
        <p:sp>
          <p:nvSpPr>
            <p:cNvPr id="24" name="object 24"/>
            <p:cNvSpPr/>
            <p:nvPr/>
          </p:nvSpPr>
          <p:spPr>
            <a:xfrm>
              <a:off x="6412991" y="3066288"/>
              <a:ext cx="1140460" cy="0"/>
            </a:xfrm>
            <a:custGeom>
              <a:avLst/>
              <a:gdLst/>
              <a:ahLst/>
              <a:cxnLst/>
              <a:rect l="l" t="t" r="r" b="b"/>
              <a:pathLst>
                <a:path w="1140459">
                  <a:moveTo>
                    <a:pt x="0" y="0"/>
                  </a:moveTo>
                  <a:lnTo>
                    <a:pt x="1139952" y="0"/>
                  </a:lnTo>
                </a:path>
              </a:pathLst>
            </a:custGeom>
            <a:ln w="41275">
              <a:solidFill>
                <a:srgbClr val="FF0000"/>
              </a:solidFill>
            </a:ln>
          </p:spPr>
          <p:txBody>
            <a:bodyPr wrap="square" lIns="0" tIns="0" rIns="0" bIns="0" rtlCol="0"/>
            <a:lstStyle/>
            <a:p>
              <a:endParaRPr/>
            </a:p>
          </p:txBody>
        </p:sp>
        <p:sp>
          <p:nvSpPr>
            <p:cNvPr id="25" name="object 25"/>
            <p:cNvSpPr/>
            <p:nvPr/>
          </p:nvSpPr>
          <p:spPr>
            <a:xfrm>
              <a:off x="6536435" y="3214116"/>
              <a:ext cx="1161415" cy="1572895"/>
            </a:xfrm>
            <a:custGeom>
              <a:avLst/>
              <a:gdLst/>
              <a:ahLst/>
              <a:cxnLst/>
              <a:rect l="l" t="t" r="r" b="b"/>
              <a:pathLst>
                <a:path w="1161415" h="1572895">
                  <a:moveTo>
                    <a:pt x="21336" y="0"/>
                  </a:moveTo>
                  <a:lnTo>
                    <a:pt x="734568" y="0"/>
                  </a:lnTo>
                </a:path>
                <a:path w="1161415" h="1572895">
                  <a:moveTo>
                    <a:pt x="21336" y="350520"/>
                  </a:moveTo>
                  <a:lnTo>
                    <a:pt x="1018032" y="350520"/>
                  </a:lnTo>
                </a:path>
                <a:path w="1161415" h="1572895">
                  <a:moveTo>
                    <a:pt x="0" y="496824"/>
                  </a:moveTo>
                  <a:lnTo>
                    <a:pt x="1139952" y="496824"/>
                  </a:lnTo>
                </a:path>
                <a:path w="1161415" h="1572895">
                  <a:moveTo>
                    <a:pt x="21336" y="649224"/>
                  </a:moveTo>
                  <a:lnTo>
                    <a:pt x="1161288" y="649224"/>
                  </a:lnTo>
                </a:path>
                <a:path w="1161415" h="1572895">
                  <a:moveTo>
                    <a:pt x="307848" y="835152"/>
                  </a:moveTo>
                  <a:lnTo>
                    <a:pt x="877824" y="835152"/>
                  </a:lnTo>
                </a:path>
                <a:path w="1161415" h="1572895">
                  <a:moveTo>
                    <a:pt x="307848" y="1143000"/>
                  </a:moveTo>
                  <a:lnTo>
                    <a:pt x="1018032" y="1143000"/>
                  </a:lnTo>
                </a:path>
                <a:path w="1161415" h="1572895">
                  <a:moveTo>
                    <a:pt x="67056" y="1264920"/>
                  </a:moveTo>
                  <a:lnTo>
                    <a:pt x="1063752" y="1264920"/>
                  </a:lnTo>
                </a:path>
                <a:path w="1161415" h="1572895">
                  <a:moveTo>
                    <a:pt x="21336" y="1399032"/>
                  </a:moveTo>
                  <a:lnTo>
                    <a:pt x="1161288" y="1399032"/>
                  </a:lnTo>
                </a:path>
                <a:path w="1161415" h="1572895">
                  <a:moveTo>
                    <a:pt x="164592" y="1572768"/>
                  </a:moveTo>
                  <a:lnTo>
                    <a:pt x="1018032" y="1572768"/>
                  </a:lnTo>
                </a:path>
              </a:pathLst>
            </a:custGeom>
            <a:ln w="28575">
              <a:solidFill>
                <a:srgbClr val="000000"/>
              </a:solidFill>
            </a:ln>
          </p:spPr>
          <p:txBody>
            <a:bodyPr wrap="square" lIns="0" tIns="0" rIns="0" bIns="0" rtlCol="0"/>
            <a:lstStyle/>
            <a:p>
              <a:endParaRPr/>
            </a:p>
          </p:txBody>
        </p:sp>
      </p:grpSp>
      <p:sp>
        <p:nvSpPr>
          <p:cNvPr id="26" name="object 26"/>
          <p:cNvSpPr txBox="1"/>
          <p:nvPr/>
        </p:nvSpPr>
        <p:spPr>
          <a:xfrm>
            <a:off x="4957317" y="1094359"/>
            <a:ext cx="1156335" cy="1397635"/>
          </a:xfrm>
          <a:prstGeom prst="rect">
            <a:avLst/>
          </a:prstGeom>
        </p:spPr>
        <p:txBody>
          <a:bodyPr vert="horz" wrap="square" lIns="0" tIns="12700" rIns="0" bIns="0" rtlCol="0">
            <a:spAutoFit/>
          </a:bodyPr>
          <a:lstStyle/>
          <a:p>
            <a:pPr marL="12700" marR="5080">
              <a:lnSpc>
                <a:spcPct val="100000"/>
              </a:lnSpc>
              <a:spcBef>
                <a:spcPts val="100"/>
              </a:spcBef>
            </a:pPr>
            <a:r>
              <a:rPr sz="1800" spc="70" dirty="0">
                <a:latin typeface="Arial"/>
                <a:cs typeface="Arial"/>
              </a:rPr>
              <a:t>Acridine </a:t>
            </a:r>
            <a:r>
              <a:rPr sz="1800" spc="120" dirty="0">
                <a:latin typeface="Arial"/>
                <a:cs typeface="Arial"/>
              </a:rPr>
              <a:t>orange </a:t>
            </a:r>
            <a:r>
              <a:rPr sz="1800" spc="-10" dirty="0">
                <a:latin typeface="Arial"/>
                <a:cs typeface="Arial"/>
              </a:rPr>
              <a:t>snuggles </a:t>
            </a:r>
            <a:r>
              <a:rPr sz="1800" spc="145" dirty="0">
                <a:latin typeface="Arial"/>
                <a:cs typeface="Arial"/>
              </a:rPr>
              <a:t>between </a:t>
            </a:r>
            <a:r>
              <a:rPr sz="1800" spc="95" dirty="0">
                <a:latin typeface="Arial"/>
                <a:cs typeface="Arial"/>
              </a:rPr>
              <a:t>base</a:t>
            </a:r>
            <a:r>
              <a:rPr sz="1800" spc="10" dirty="0">
                <a:latin typeface="Arial"/>
                <a:cs typeface="Arial"/>
              </a:rPr>
              <a:t> </a:t>
            </a:r>
            <a:r>
              <a:rPr sz="1800" spc="-10" dirty="0">
                <a:latin typeface="Arial"/>
                <a:cs typeface="Arial"/>
              </a:rPr>
              <a:t>pairs</a:t>
            </a:r>
            <a:endParaRPr sz="1800">
              <a:latin typeface="Arial"/>
              <a:cs typeface="Arial"/>
            </a:endParaRPr>
          </a:p>
        </p:txBody>
      </p:sp>
      <p:sp>
        <p:nvSpPr>
          <p:cNvPr id="27" name="object 27"/>
          <p:cNvSpPr/>
          <p:nvPr/>
        </p:nvSpPr>
        <p:spPr>
          <a:xfrm>
            <a:off x="6105905" y="2432304"/>
            <a:ext cx="308610" cy="535305"/>
          </a:xfrm>
          <a:custGeom>
            <a:avLst/>
            <a:gdLst/>
            <a:ahLst/>
            <a:cxnLst/>
            <a:rect l="l" t="t" r="r" b="b"/>
            <a:pathLst>
              <a:path w="308610" h="535305">
                <a:moveTo>
                  <a:pt x="201640" y="397991"/>
                </a:moveTo>
                <a:lnTo>
                  <a:pt x="151384" y="425323"/>
                </a:lnTo>
                <a:lnTo>
                  <a:pt x="308610" y="534924"/>
                </a:lnTo>
                <a:lnTo>
                  <a:pt x="304751" y="423037"/>
                </a:lnTo>
                <a:lnTo>
                  <a:pt x="215265" y="423037"/>
                </a:lnTo>
                <a:lnTo>
                  <a:pt x="201640" y="397991"/>
                </a:lnTo>
                <a:close/>
              </a:path>
              <a:path w="308610" h="535305">
                <a:moveTo>
                  <a:pt x="251821" y="370700"/>
                </a:moveTo>
                <a:lnTo>
                  <a:pt x="201640" y="397991"/>
                </a:lnTo>
                <a:lnTo>
                  <a:pt x="215265" y="423037"/>
                </a:lnTo>
                <a:lnTo>
                  <a:pt x="265430" y="395732"/>
                </a:lnTo>
                <a:lnTo>
                  <a:pt x="251821" y="370700"/>
                </a:lnTo>
                <a:close/>
              </a:path>
              <a:path w="308610" h="535305">
                <a:moveTo>
                  <a:pt x="302006" y="343408"/>
                </a:moveTo>
                <a:lnTo>
                  <a:pt x="251821" y="370700"/>
                </a:lnTo>
                <a:lnTo>
                  <a:pt x="265430" y="395732"/>
                </a:lnTo>
                <a:lnTo>
                  <a:pt x="215265" y="423037"/>
                </a:lnTo>
                <a:lnTo>
                  <a:pt x="304751" y="423037"/>
                </a:lnTo>
                <a:lnTo>
                  <a:pt x="302006" y="343408"/>
                </a:lnTo>
                <a:close/>
              </a:path>
              <a:path w="308610" h="535305">
                <a:moveTo>
                  <a:pt x="50292" y="0"/>
                </a:moveTo>
                <a:lnTo>
                  <a:pt x="0" y="27305"/>
                </a:lnTo>
                <a:lnTo>
                  <a:pt x="201640" y="397991"/>
                </a:lnTo>
                <a:lnTo>
                  <a:pt x="251821" y="370700"/>
                </a:lnTo>
                <a:lnTo>
                  <a:pt x="50292" y="0"/>
                </a:lnTo>
                <a:close/>
              </a:path>
            </a:pathLst>
          </a:custGeom>
          <a:solidFill>
            <a:srgbClr val="FF0000"/>
          </a:solidFill>
        </p:spPr>
        <p:txBody>
          <a:bodyPr wrap="square" lIns="0" tIns="0" rIns="0" bIns="0" rtlCol="0"/>
          <a:lstStyle/>
          <a:p>
            <a:endParaRPr/>
          </a:p>
        </p:txBody>
      </p:sp>
      <p:sp>
        <p:nvSpPr>
          <p:cNvPr id="28" name="object 28"/>
          <p:cNvSpPr txBox="1">
            <a:spLocks noGrp="1"/>
          </p:cNvSpPr>
          <p:nvPr>
            <p:ph type="title"/>
          </p:nvPr>
        </p:nvSpPr>
        <p:spPr>
          <a:prstGeom prst="rect">
            <a:avLst/>
          </a:prstGeom>
        </p:spPr>
        <p:txBody>
          <a:bodyPr vert="horz" wrap="square" lIns="0" tIns="279095" rIns="0" bIns="0" rtlCol="0">
            <a:spAutoFit/>
          </a:bodyPr>
          <a:lstStyle/>
          <a:p>
            <a:pPr marL="1285875">
              <a:lnSpc>
                <a:spcPct val="100000"/>
              </a:lnSpc>
              <a:spcBef>
                <a:spcPts val="100"/>
              </a:spcBef>
            </a:pPr>
            <a:r>
              <a:rPr dirty="0"/>
              <a:t>Acridine</a:t>
            </a:r>
            <a:r>
              <a:rPr spc="125" dirty="0"/>
              <a:t> </a:t>
            </a:r>
            <a:r>
              <a:rPr spc="75" dirty="0"/>
              <a:t>Orange</a:t>
            </a:r>
            <a:r>
              <a:rPr spc="125" dirty="0"/>
              <a:t> </a:t>
            </a:r>
            <a:r>
              <a:rPr spc="-195" dirty="0"/>
              <a:t>is</a:t>
            </a:r>
            <a:r>
              <a:rPr spc="135" dirty="0"/>
              <a:t> </a:t>
            </a:r>
            <a:r>
              <a:rPr spc="105" dirty="0"/>
              <a:t>an</a:t>
            </a:r>
            <a:r>
              <a:rPr spc="130" dirty="0"/>
              <a:t> </a:t>
            </a:r>
            <a:r>
              <a:rPr dirty="0"/>
              <a:t>Intercalating</a:t>
            </a:r>
            <a:r>
              <a:rPr spc="155" dirty="0"/>
              <a:t> </a:t>
            </a:r>
            <a:r>
              <a:rPr spc="-10" dirty="0"/>
              <a:t>Agent</a:t>
            </a:r>
          </a:p>
        </p:txBody>
      </p:sp>
      <p:grpSp>
        <p:nvGrpSpPr>
          <p:cNvPr id="29" name="object 29"/>
          <p:cNvGrpSpPr/>
          <p:nvPr/>
        </p:nvGrpSpPr>
        <p:grpSpPr>
          <a:xfrm>
            <a:off x="3244592" y="3167865"/>
            <a:ext cx="2646680" cy="410845"/>
            <a:chOff x="3244592" y="3167865"/>
            <a:chExt cx="2646680" cy="410845"/>
          </a:xfrm>
        </p:grpSpPr>
        <p:pic>
          <p:nvPicPr>
            <p:cNvPr id="30" name="object 30"/>
            <p:cNvPicPr/>
            <p:nvPr/>
          </p:nvPicPr>
          <p:blipFill>
            <a:blip r:embed="rId2" cstate="print"/>
            <a:stretch>
              <a:fillRect/>
            </a:stretch>
          </p:blipFill>
          <p:spPr>
            <a:xfrm>
              <a:off x="3244592" y="3167865"/>
              <a:ext cx="2646520" cy="410255"/>
            </a:xfrm>
            <a:prstGeom prst="rect">
              <a:avLst/>
            </a:prstGeom>
          </p:spPr>
        </p:pic>
        <p:sp>
          <p:nvSpPr>
            <p:cNvPr id="31" name="object 31"/>
            <p:cNvSpPr/>
            <p:nvPr/>
          </p:nvSpPr>
          <p:spPr>
            <a:xfrm>
              <a:off x="3278123" y="3183169"/>
              <a:ext cx="2591435" cy="342900"/>
            </a:xfrm>
            <a:custGeom>
              <a:avLst/>
              <a:gdLst/>
              <a:ahLst/>
              <a:cxnLst/>
              <a:rect l="l" t="t" r="r" b="b"/>
              <a:pathLst>
                <a:path w="2591435" h="342900">
                  <a:moveTo>
                    <a:pt x="2439797" y="171154"/>
                  </a:moveTo>
                  <a:lnTo>
                    <a:pt x="2267585" y="271611"/>
                  </a:lnTo>
                  <a:lnTo>
                    <a:pt x="2256280" y="281640"/>
                  </a:lnTo>
                  <a:lnTo>
                    <a:pt x="2249916" y="294788"/>
                  </a:lnTo>
                  <a:lnTo>
                    <a:pt x="2248957" y="309366"/>
                  </a:lnTo>
                  <a:lnTo>
                    <a:pt x="2253868" y="323681"/>
                  </a:lnTo>
                  <a:lnTo>
                    <a:pt x="2263898" y="334986"/>
                  </a:lnTo>
                  <a:lnTo>
                    <a:pt x="2277046" y="341350"/>
                  </a:lnTo>
                  <a:lnTo>
                    <a:pt x="2291623" y="342308"/>
                  </a:lnTo>
                  <a:lnTo>
                    <a:pt x="2305939" y="337397"/>
                  </a:lnTo>
                  <a:lnTo>
                    <a:pt x="2525612" y="209254"/>
                  </a:lnTo>
                  <a:lnTo>
                    <a:pt x="2515362" y="209254"/>
                  </a:lnTo>
                  <a:lnTo>
                    <a:pt x="2515362" y="204047"/>
                  </a:lnTo>
                  <a:lnTo>
                    <a:pt x="2496185" y="204047"/>
                  </a:lnTo>
                  <a:lnTo>
                    <a:pt x="2439797" y="171154"/>
                  </a:lnTo>
                  <a:close/>
                </a:path>
                <a:path w="2591435" h="342900">
                  <a:moveTo>
                    <a:pt x="2374482" y="133054"/>
                  </a:moveTo>
                  <a:lnTo>
                    <a:pt x="0" y="133054"/>
                  </a:lnTo>
                  <a:lnTo>
                    <a:pt x="0" y="209254"/>
                  </a:lnTo>
                  <a:lnTo>
                    <a:pt x="2374482" y="209254"/>
                  </a:lnTo>
                  <a:lnTo>
                    <a:pt x="2439797" y="171154"/>
                  </a:lnTo>
                  <a:lnTo>
                    <a:pt x="2374482" y="133054"/>
                  </a:lnTo>
                  <a:close/>
                </a:path>
                <a:path w="2591435" h="342900">
                  <a:moveTo>
                    <a:pt x="2525612" y="133054"/>
                  </a:moveTo>
                  <a:lnTo>
                    <a:pt x="2515362" y="133054"/>
                  </a:lnTo>
                  <a:lnTo>
                    <a:pt x="2515362" y="209254"/>
                  </a:lnTo>
                  <a:lnTo>
                    <a:pt x="2525612" y="209254"/>
                  </a:lnTo>
                  <a:lnTo>
                    <a:pt x="2590927" y="171154"/>
                  </a:lnTo>
                  <a:lnTo>
                    <a:pt x="2525612" y="133054"/>
                  </a:lnTo>
                  <a:close/>
                </a:path>
                <a:path w="2591435" h="342900">
                  <a:moveTo>
                    <a:pt x="2496185" y="138261"/>
                  </a:moveTo>
                  <a:lnTo>
                    <a:pt x="2439797" y="171154"/>
                  </a:lnTo>
                  <a:lnTo>
                    <a:pt x="2496185" y="204047"/>
                  </a:lnTo>
                  <a:lnTo>
                    <a:pt x="2496185" y="138261"/>
                  </a:lnTo>
                  <a:close/>
                </a:path>
                <a:path w="2591435" h="342900">
                  <a:moveTo>
                    <a:pt x="2515362" y="138261"/>
                  </a:moveTo>
                  <a:lnTo>
                    <a:pt x="2496185" y="138261"/>
                  </a:lnTo>
                  <a:lnTo>
                    <a:pt x="2496185" y="204047"/>
                  </a:lnTo>
                  <a:lnTo>
                    <a:pt x="2515362" y="204047"/>
                  </a:lnTo>
                  <a:lnTo>
                    <a:pt x="2515362" y="138261"/>
                  </a:lnTo>
                  <a:close/>
                </a:path>
                <a:path w="2591435" h="342900">
                  <a:moveTo>
                    <a:pt x="2291623" y="0"/>
                  </a:moveTo>
                  <a:lnTo>
                    <a:pt x="2277046" y="958"/>
                  </a:lnTo>
                  <a:lnTo>
                    <a:pt x="2263898" y="7322"/>
                  </a:lnTo>
                  <a:lnTo>
                    <a:pt x="2253868" y="18627"/>
                  </a:lnTo>
                  <a:lnTo>
                    <a:pt x="2248957" y="32942"/>
                  </a:lnTo>
                  <a:lnTo>
                    <a:pt x="2249916" y="47519"/>
                  </a:lnTo>
                  <a:lnTo>
                    <a:pt x="2256280" y="60668"/>
                  </a:lnTo>
                  <a:lnTo>
                    <a:pt x="2267585" y="70697"/>
                  </a:lnTo>
                  <a:lnTo>
                    <a:pt x="2439797" y="171154"/>
                  </a:lnTo>
                  <a:lnTo>
                    <a:pt x="2496185" y="138261"/>
                  </a:lnTo>
                  <a:lnTo>
                    <a:pt x="2515362" y="138261"/>
                  </a:lnTo>
                  <a:lnTo>
                    <a:pt x="2515362" y="133054"/>
                  </a:lnTo>
                  <a:lnTo>
                    <a:pt x="2525612" y="133054"/>
                  </a:lnTo>
                  <a:lnTo>
                    <a:pt x="2305939" y="4911"/>
                  </a:lnTo>
                  <a:lnTo>
                    <a:pt x="2291623"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170254"/>
            <a:ext cx="7868284" cy="3099435"/>
          </a:xfrm>
          <a:prstGeom prst="rect">
            <a:avLst/>
          </a:prstGeom>
        </p:spPr>
        <p:txBody>
          <a:bodyPr vert="horz" wrap="square" lIns="0" tIns="12700" rIns="0" bIns="0" rtlCol="0">
            <a:spAutoFit/>
          </a:bodyPr>
          <a:lstStyle/>
          <a:p>
            <a:pPr marL="356870" marR="5080" indent="-344805">
              <a:lnSpc>
                <a:spcPct val="100000"/>
              </a:lnSpc>
              <a:spcBef>
                <a:spcPts val="100"/>
              </a:spcBef>
              <a:buChar char="•"/>
              <a:tabLst>
                <a:tab pos="356870" algn="l"/>
              </a:tabLst>
            </a:pPr>
            <a:r>
              <a:rPr sz="2400" spc="110" dirty="0">
                <a:latin typeface="Arial"/>
                <a:cs typeface="Arial"/>
              </a:rPr>
              <a:t>When</a:t>
            </a:r>
            <a:r>
              <a:rPr sz="2400" spc="35" dirty="0">
                <a:latin typeface="Arial"/>
                <a:cs typeface="Arial"/>
              </a:rPr>
              <a:t> </a:t>
            </a:r>
            <a:r>
              <a:rPr sz="2400" dirty="0">
                <a:latin typeface="Arial"/>
                <a:cs typeface="Arial"/>
              </a:rPr>
              <a:t>it</a:t>
            </a:r>
            <a:r>
              <a:rPr sz="2400" spc="20" dirty="0">
                <a:latin typeface="Arial"/>
                <a:cs typeface="Arial"/>
              </a:rPr>
              <a:t> </a:t>
            </a:r>
            <a:r>
              <a:rPr sz="2400" spc="-170" dirty="0">
                <a:latin typeface="Arial"/>
                <a:cs typeface="Arial"/>
              </a:rPr>
              <a:t>is</a:t>
            </a:r>
            <a:r>
              <a:rPr sz="2400" dirty="0">
                <a:latin typeface="Arial"/>
                <a:cs typeface="Arial"/>
              </a:rPr>
              <a:t> </a:t>
            </a:r>
            <a:r>
              <a:rPr sz="2400" spc="125" dirty="0">
                <a:latin typeface="Arial"/>
                <a:cs typeface="Arial"/>
              </a:rPr>
              <a:t>time</a:t>
            </a:r>
            <a:r>
              <a:rPr sz="2400" spc="10" dirty="0">
                <a:latin typeface="Arial"/>
                <a:cs typeface="Arial"/>
              </a:rPr>
              <a:t> </a:t>
            </a:r>
            <a:r>
              <a:rPr sz="2400" spc="70" dirty="0">
                <a:latin typeface="Arial"/>
                <a:cs typeface="Arial"/>
              </a:rPr>
              <a:t>for</a:t>
            </a:r>
            <a:r>
              <a:rPr sz="2400" spc="40" dirty="0">
                <a:latin typeface="Arial"/>
                <a:cs typeface="Arial"/>
              </a:rPr>
              <a:t> </a:t>
            </a:r>
            <a:r>
              <a:rPr sz="2400" spc="75" dirty="0">
                <a:latin typeface="Arial"/>
                <a:cs typeface="Arial"/>
              </a:rPr>
              <a:t>DNA</a:t>
            </a:r>
            <a:r>
              <a:rPr sz="2400" spc="15" dirty="0">
                <a:latin typeface="Arial"/>
                <a:cs typeface="Arial"/>
              </a:rPr>
              <a:t> </a:t>
            </a:r>
            <a:r>
              <a:rPr sz="2400" spc="114" dirty="0">
                <a:latin typeface="Arial"/>
                <a:cs typeface="Arial"/>
              </a:rPr>
              <a:t>replication,</a:t>
            </a:r>
            <a:r>
              <a:rPr sz="2400" spc="-10" dirty="0">
                <a:latin typeface="Arial"/>
                <a:cs typeface="Arial"/>
              </a:rPr>
              <a:t> </a:t>
            </a:r>
            <a:r>
              <a:rPr sz="2400" spc="145" dirty="0">
                <a:latin typeface="Arial"/>
                <a:cs typeface="Arial"/>
              </a:rPr>
              <a:t>the</a:t>
            </a:r>
            <a:r>
              <a:rPr sz="2400" spc="65" dirty="0">
                <a:latin typeface="Arial"/>
                <a:cs typeface="Arial"/>
              </a:rPr>
              <a:t> </a:t>
            </a:r>
            <a:r>
              <a:rPr sz="2400" spc="50" dirty="0">
                <a:latin typeface="Arial"/>
                <a:cs typeface="Arial"/>
              </a:rPr>
              <a:t>DNA </a:t>
            </a:r>
            <a:r>
              <a:rPr sz="2400" spc="120" dirty="0">
                <a:latin typeface="Arial"/>
                <a:cs typeface="Arial"/>
              </a:rPr>
              <a:t>polymerase</a:t>
            </a:r>
            <a:r>
              <a:rPr sz="2400" spc="-45" dirty="0">
                <a:latin typeface="Arial"/>
                <a:cs typeface="Arial"/>
              </a:rPr>
              <a:t> </a:t>
            </a:r>
            <a:r>
              <a:rPr sz="2400" dirty="0">
                <a:latin typeface="Arial"/>
                <a:cs typeface="Arial"/>
              </a:rPr>
              <a:t>thinks</a:t>
            </a:r>
            <a:r>
              <a:rPr sz="2400" spc="50" dirty="0">
                <a:latin typeface="Arial"/>
                <a:cs typeface="Arial"/>
              </a:rPr>
              <a:t> </a:t>
            </a:r>
            <a:r>
              <a:rPr sz="2400" spc="145" dirty="0">
                <a:latin typeface="Arial"/>
                <a:cs typeface="Arial"/>
              </a:rPr>
              <a:t>the</a:t>
            </a:r>
            <a:r>
              <a:rPr sz="2400" spc="25" dirty="0">
                <a:latin typeface="Arial"/>
                <a:cs typeface="Arial"/>
              </a:rPr>
              <a:t> </a:t>
            </a:r>
            <a:r>
              <a:rPr sz="2400" spc="125" dirty="0">
                <a:latin typeface="Arial"/>
                <a:cs typeface="Arial"/>
              </a:rPr>
              <a:t>intercalating</a:t>
            </a:r>
            <a:r>
              <a:rPr sz="2400" spc="20" dirty="0">
                <a:latin typeface="Arial"/>
                <a:cs typeface="Arial"/>
              </a:rPr>
              <a:t> </a:t>
            </a:r>
            <a:r>
              <a:rPr sz="2400" spc="204" dirty="0">
                <a:latin typeface="Arial"/>
                <a:cs typeface="Arial"/>
              </a:rPr>
              <a:t>agent</a:t>
            </a:r>
            <a:r>
              <a:rPr sz="2400" spc="-5" dirty="0">
                <a:latin typeface="Arial"/>
                <a:cs typeface="Arial"/>
              </a:rPr>
              <a:t> </a:t>
            </a:r>
            <a:r>
              <a:rPr sz="2400" spc="-170" dirty="0">
                <a:latin typeface="Arial"/>
                <a:cs typeface="Arial"/>
              </a:rPr>
              <a:t>is</a:t>
            </a:r>
            <a:r>
              <a:rPr sz="2400" spc="5" dirty="0">
                <a:latin typeface="Arial"/>
                <a:cs typeface="Arial"/>
              </a:rPr>
              <a:t> </a:t>
            </a:r>
            <a:r>
              <a:rPr sz="2400" spc="290" dirty="0">
                <a:latin typeface="Arial"/>
                <a:cs typeface="Arial"/>
              </a:rPr>
              <a:t>a</a:t>
            </a:r>
            <a:r>
              <a:rPr sz="2400" spc="-30" dirty="0">
                <a:latin typeface="Arial"/>
                <a:cs typeface="Arial"/>
              </a:rPr>
              <a:t> </a:t>
            </a:r>
            <a:r>
              <a:rPr sz="2400" spc="105" dirty="0">
                <a:latin typeface="Arial"/>
                <a:cs typeface="Arial"/>
              </a:rPr>
              <a:t>base pair</a:t>
            </a:r>
            <a:r>
              <a:rPr sz="2400" spc="15" dirty="0">
                <a:latin typeface="Arial"/>
                <a:cs typeface="Arial"/>
              </a:rPr>
              <a:t> </a:t>
            </a:r>
            <a:r>
              <a:rPr sz="2400" spc="240" dirty="0">
                <a:latin typeface="Arial"/>
                <a:cs typeface="Arial"/>
              </a:rPr>
              <a:t>and</a:t>
            </a:r>
            <a:r>
              <a:rPr sz="2400" spc="25" dirty="0">
                <a:latin typeface="Arial"/>
                <a:cs typeface="Arial"/>
              </a:rPr>
              <a:t> </a:t>
            </a:r>
            <a:r>
              <a:rPr sz="2400" dirty="0">
                <a:latin typeface="Arial"/>
                <a:cs typeface="Arial"/>
              </a:rPr>
              <a:t>it</a:t>
            </a:r>
            <a:r>
              <a:rPr sz="2400" spc="10" dirty="0">
                <a:latin typeface="Arial"/>
                <a:cs typeface="Arial"/>
              </a:rPr>
              <a:t> </a:t>
            </a:r>
            <a:r>
              <a:rPr sz="2400" b="1" spc="-55" dirty="0">
                <a:solidFill>
                  <a:srgbClr val="3333FF"/>
                </a:solidFill>
                <a:latin typeface="Arial"/>
                <a:cs typeface="Arial"/>
              </a:rPr>
              <a:t>puts</a:t>
            </a:r>
            <a:r>
              <a:rPr sz="2400" b="1" spc="20" dirty="0">
                <a:solidFill>
                  <a:srgbClr val="3333FF"/>
                </a:solidFill>
                <a:latin typeface="Arial"/>
                <a:cs typeface="Arial"/>
              </a:rPr>
              <a:t> </a:t>
            </a:r>
            <a:r>
              <a:rPr sz="2400" b="1" spc="105" dirty="0">
                <a:solidFill>
                  <a:srgbClr val="3333FF"/>
                </a:solidFill>
                <a:latin typeface="Arial"/>
                <a:cs typeface="Arial"/>
              </a:rPr>
              <a:t>an</a:t>
            </a:r>
            <a:r>
              <a:rPr sz="2400" b="1" spc="20" dirty="0">
                <a:solidFill>
                  <a:srgbClr val="3333FF"/>
                </a:solidFill>
                <a:latin typeface="Arial"/>
                <a:cs typeface="Arial"/>
              </a:rPr>
              <a:t> </a:t>
            </a:r>
            <a:r>
              <a:rPr sz="2400" b="1" dirty="0">
                <a:solidFill>
                  <a:srgbClr val="3333FF"/>
                </a:solidFill>
                <a:latin typeface="Arial"/>
                <a:cs typeface="Arial"/>
              </a:rPr>
              <a:t>extra</a:t>
            </a:r>
            <a:r>
              <a:rPr sz="2400" b="1" spc="55" dirty="0">
                <a:solidFill>
                  <a:srgbClr val="3333FF"/>
                </a:solidFill>
                <a:latin typeface="Arial"/>
                <a:cs typeface="Arial"/>
              </a:rPr>
              <a:t> </a:t>
            </a:r>
            <a:r>
              <a:rPr sz="2400" b="1" spc="60" dirty="0">
                <a:solidFill>
                  <a:srgbClr val="3333FF"/>
                </a:solidFill>
                <a:latin typeface="Arial"/>
                <a:cs typeface="Arial"/>
              </a:rPr>
              <a:t>base</a:t>
            </a:r>
            <a:r>
              <a:rPr sz="2400" b="1" spc="5" dirty="0">
                <a:solidFill>
                  <a:srgbClr val="3333FF"/>
                </a:solidFill>
                <a:latin typeface="Arial"/>
                <a:cs typeface="Arial"/>
              </a:rPr>
              <a:t> </a:t>
            </a:r>
            <a:r>
              <a:rPr sz="2400" spc="185" dirty="0">
                <a:latin typeface="Arial"/>
                <a:cs typeface="Arial"/>
              </a:rPr>
              <a:t>when</a:t>
            </a:r>
            <a:r>
              <a:rPr sz="2400" spc="-5" dirty="0">
                <a:latin typeface="Arial"/>
                <a:cs typeface="Arial"/>
              </a:rPr>
              <a:t> </a:t>
            </a:r>
            <a:r>
              <a:rPr sz="2400" spc="145" dirty="0">
                <a:latin typeface="Arial"/>
                <a:cs typeface="Arial"/>
              </a:rPr>
              <a:t>making</a:t>
            </a:r>
            <a:r>
              <a:rPr sz="2400" spc="-10" dirty="0">
                <a:latin typeface="Arial"/>
                <a:cs typeface="Arial"/>
              </a:rPr>
              <a:t> </a:t>
            </a:r>
            <a:r>
              <a:rPr sz="2400" spc="290" dirty="0">
                <a:latin typeface="Arial"/>
                <a:cs typeface="Arial"/>
              </a:rPr>
              <a:t>a</a:t>
            </a:r>
            <a:r>
              <a:rPr sz="2400" spc="5" dirty="0">
                <a:latin typeface="Arial"/>
                <a:cs typeface="Arial"/>
              </a:rPr>
              <a:t> </a:t>
            </a:r>
            <a:r>
              <a:rPr sz="2400" spc="175" dirty="0">
                <a:latin typeface="Arial"/>
                <a:cs typeface="Arial"/>
              </a:rPr>
              <a:t>new </a:t>
            </a:r>
            <a:r>
              <a:rPr sz="2400" spc="50" dirty="0">
                <a:latin typeface="Arial"/>
                <a:cs typeface="Arial"/>
              </a:rPr>
              <a:t>strand.</a:t>
            </a:r>
            <a:endParaRPr sz="2400">
              <a:latin typeface="Arial"/>
              <a:cs typeface="Arial"/>
            </a:endParaRPr>
          </a:p>
          <a:p>
            <a:pPr marL="356870" marR="226060" indent="-344805">
              <a:lnSpc>
                <a:spcPct val="100000"/>
              </a:lnSpc>
              <a:spcBef>
                <a:spcPts val="585"/>
              </a:spcBef>
              <a:buChar char="•"/>
              <a:tabLst>
                <a:tab pos="356870" algn="l"/>
              </a:tabLst>
            </a:pPr>
            <a:r>
              <a:rPr sz="2400" dirty="0">
                <a:latin typeface="Arial"/>
                <a:cs typeface="Arial"/>
              </a:rPr>
              <a:t>Insertion</a:t>
            </a:r>
            <a:r>
              <a:rPr sz="2400" spc="55" dirty="0">
                <a:latin typeface="Arial"/>
                <a:cs typeface="Arial"/>
              </a:rPr>
              <a:t> </a:t>
            </a:r>
            <a:r>
              <a:rPr sz="2400" spc="160" dirty="0">
                <a:latin typeface="Arial"/>
                <a:cs typeface="Arial"/>
              </a:rPr>
              <a:t>of</a:t>
            </a:r>
            <a:r>
              <a:rPr sz="2400" spc="45" dirty="0">
                <a:latin typeface="Arial"/>
                <a:cs typeface="Arial"/>
              </a:rPr>
              <a:t> </a:t>
            </a:r>
            <a:r>
              <a:rPr sz="2400" spc="210" dirty="0">
                <a:latin typeface="Arial"/>
                <a:cs typeface="Arial"/>
              </a:rPr>
              <a:t>an</a:t>
            </a:r>
            <a:r>
              <a:rPr sz="2400" spc="55" dirty="0">
                <a:latin typeface="Arial"/>
                <a:cs typeface="Arial"/>
              </a:rPr>
              <a:t> </a:t>
            </a:r>
            <a:r>
              <a:rPr sz="2400" spc="95" dirty="0">
                <a:latin typeface="Arial"/>
                <a:cs typeface="Arial"/>
              </a:rPr>
              <a:t>extra</a:t>
            </a:r>
            <a:r>
              <a:rPr sz="2400" spc="110" dirty="0">
                <a:latin typeface="Arial"/>
                <a:cs typeface="Arial"/>
              </a:rPr>
              <a:t> </a:t>
            </a:r>
            <a:r>
              <a:rPr sz="2400" spc="125" dirty="0">
                <a:latin typeface="Arial"/>
                <a:cs typeface="Arial"/>
              </a:rPr>
              <a:t>base</a:t>
            </a:r>
            <a:r>
              <a:rPr sz="2400" spc="70" dirty="0">
                <a:latin typeface="Arial"/>
                <a:cs typeface="Arial"/>
              </a:rPr>
              <a:t> </a:t>
            </a:r>
            <a:r>
              <a:rPr sz="2400" dirty="0">
                <a:latin typeface="Arial"/>
                <a:cs typeface="Arial"/>
              </a:rPr>
              <a:t>will</a:t>
            </a:r>
            <a:r>
              <a:rPr sz="2400" spc="5" dirty="0">
                <a:latin typeface="Arial"/>
                <a:cs typeface="Arial"/>
              </a:rPr>
              <a:t> </a:t>
            </a:r>
            <a:r>
              <a:rPr sz="2400" b="1" spc="105" dirty="0">
                <a:solidFill>
                  <a:srgbClr val="3333FF"/>
                </a:solidFill>
                <a:latin typeface="Arial"/>
                <a:cs typeface="Arial"/>
              </a:rPr>
              <a:t>change</a:t>
            </a:r>
            <a:r>
              <a:rPr sz="2400" b="1" spc="95" dirty="0">
                <a:solidFill>
                  <a:srgbClr val="3333FF"/>
                </a:solidFill>
                <a:latin typeface="Arial"/>
                <a:cs typeface="Arial"/>
              </a:rPr>
              <a:t> </a:t>
            </a:r>
            <a:r>
              <a:rPr sz="2400" b="1" dirty="0">
                <a:solidFill>
                  <a:srgbClr val="3333FF"/>
                </a:solidFill>
                <a:latin typeface="Arial"/>
                <a:cs typeface="Arial"/>
              </a:rPr>
              <a:t>the</a:t>
            </a:r>
            <a:r>
              <a:rPr sz="2400" b="1" spc="65" dirty="0">
                <a:solidFill>
                  <a:srgbClr val="3333FF"/>
                </a:solidFill>
                <a:latin typeface="Arial"/>
                <a:cs typeface="Arial"/>
              </a:rPr>
              <a:t> </a:t>
            </a:r>
            <a:r>
              <a:rPr sz="2400" b="1" spc="-10" dirty="0">
                <a:solidFill>
                  <a:srgbClr val="3333FF"/>
                </a:solidFill>
                <a:latin typeface="Arial"/>
                <a:cs typeface="Arial"/>
              </a:rPr>
              <a:t>reading </a:t>
            </a:r>
            <a:r>
              <a:rPr sz="2400" b="1" dirty="0">
                <a:solidFill>
                  <a:srgbClr val="3333FF"/>
                </a:solidFill>
                <a:latin typeface="Arial"/>
                <a:cs typeface="Arial"/>
              </a:rPr>
              <a:t>frame</a:t>
            </a:r>
            <a:r>
              <a:rPr sz="2400" b="1" spc="15" dirty="0">
                <a:solidFill>
                  <a:srgbClr val="3333FF"/>
                </a:solidFill>
                <a:latin typeface="Arial"/>
                <a:cs typeface="Arial"/>
              </a:rPr>
              <a:t> </a:t>
            </a:r>
            <a:r>
              <a:rPr sz="2400" spc="145" dirty="0">
                <a:latin typeface="Arial"/>
                <a:cs typeface="Arial"/>
              </a:rPr>
              <a:t>of</a:t>
            </a:r>
            <a:r>
              <a:rPr sz="2400" spc="55" dirty="0">
                <a:latin typeface="Arial"/>
                <a:cs typeface="Arial"/>
              </a:rPr>
              <a:t> </a:t>
            </a:r>
            <a:r>
              <a:rPr sz="2400" spc="145" dirty="0">
                <a:latin typeface="Arial"/>
                <a:cs typeface="Arial"/>
              </a:rPr>
              <a:t>the</a:t>
            </a:r>
            <a:r>
              <a:rPr sz="2400" spc="65" dirty="0">
                <a:latin typeface="Arial"/>
                <a:cs typeface="Arial"/>
              </a:rPr>
              <a:t> </a:t>
            </a:r>
            <a:r>
              <a:rPr sz="2400" spc="110" dirty="0">
                <a:latin typeface="Arial"/>
                <a:cs typeface="Arial"/>
              </a:rPr>
              <a:t>protein</a:t>
            </a:r>
            <a:r>
              <a:rPr sz="2400" spc="125" dirty="0">
                <a:latin typeface="Arial"/>
                <a:cs typeface="Arial"/>
              </a:rPr>
              <a:t> </a:t>
            </a:r>
            <a:r>
              <a:rPr sz="2400" spc="280" dirty="0">
                <a:latin typeface="Arial"/>
                <a:cs typeface="Arial"/>
              </a:rPr>
              <a:t>coded</a:t>
            </a:r>
            <a:r>
              <a:rPr sz="2400" spc="35" dirty="0">
                <a:latin typeface="Arial"/>
                <a:cs typeface="Arial"/>
              </a:rPr>
              <a:t> </a:t>
            </a:r>
            <a:r>
              <a:rPr sz="2400" spc="185" dirty="0">
                <a:latin typeface="Arial"/>
                <a:cs typeface="Arial"/>
              </a:rPr>
              <a:t>by</a:t>
            </a:r>
            <a:r>
              <a:rPr sz="2400" spc="55" dirty="0">
                <a:latin typeface="Arial"/>
                <a:cs typeface="Arial"/>
              </a:rPr>
              <a:t> </a:t>
            </a:r>
            <a:r>
              <a:rPr sz="2400" spc="290" dirty="0">
                <a:latin typeface="Arial"/>
                <a:cs typeface="Arial"/>
              </a:rPr>
              <a:t>a</a:t>
            </a:r>
            <a:r>
              <a:rPr sz="2400" spc="35" dirty="0">
                <a:latin typeface="Arial"/>
                <a:cs typeface="Arial"/>
              </a:rPr>
              <a:t> </a:t>
            </a:r>
            <a:r>
              <a:rPr sz="2400" spc="155" dirty="0">
                <a:latin typeface="Arial"/>
                <a:cs typeface="Arial"/>
              </a:rPr>
              <a:t>gene.</a:t>
            </a:r>
            <a:endParaRPr sz="2400">
              <a:latin typeface="Arial"/>
              <a:cs typeface="Arial"/>
            </a:endParaRPr>
          </a:p>
          <a:p>
            <a:pPr marL="356870" marR="1332865" indent="-344805">
              <a:lnSpc>
                <a:spcPct val="100000"/>
              </a:lnSpc>
              <a:spcBef>
                <a:spcPts val="575"/>
              </a:spcBef>
              <a:buChar char="•"/>
              <a:tabLst>
                <a:tab pos="356870" algn="l"/>
              </a:tabLst>
            </a:pPr>
            <a:r>
              <a:rPr sz="2400" spc="-180" dirty="0">
                <a:latin typeface="Arial"/>
                <a:cs typeface="Arial"/>
              </a:rPr>
              <a:t>This</a:t>
            </a:r>
            <a:r>
              <a:rPr sz="2400" spc="5" dirty="0">
                <a:latin typeface="Arial"/>
                <a:cs typeface="Arial"/>
              </a:rPr>
              <a:t> </a:t>
            </a:r>
            <a:r>
              <a:rPr sz="2400" dirty="0">
                <a:latin typeface="Arial"/>
                <a:cs typeface="Arial"/>
              </a:rPr>
              <a:t>will</a:t>
            </a:r>
            <a:r>
              <a:rPr sz="2400" spc="-70" dirty="0">
                <a:latin typeface="Arial"/>
                <a:cs typeface="Arial"/>
              </a:rPr>
              <a:t> </a:t>
            </a:r>
            <a:r>
              <a:rPr sz="2400" b="1" spc="60" dirty="0">
                <a:solidFill>
                  <a:srgbClr val="3333FF"/>
                </a:solidFill>
                <a:latin typeface="Arial"/>
                <a:cs typeface="Arial"/>
              </a:rPr>
              <a:t>completely</a:t>
            </a:r>
            <a:r>
              <a:rPr sz="2400" b="1" spc="20" dirty="0">
                <a:solidFill>
                  <a:srgbClr val="3333FF"/>
                </a:solidFill>
                <a:latin typeface="Arial"/>
                <a:cs typeface="Arial"/>
              </a:rPr>
              <a:t> </a:t>
            </a:r>
            <a:r>
              <a:rPr sz="2400" b="1" dirty="0">
                <a:solidFill>
                  <a:srgbClr val="3333FF"/>
                </a:solidFill>
                <a:latin typeface="Arial"/>
                <a:cs typeface="Arial"/>
              </a:rPr>
              <a:t>destroy the</a:t>
            </a:r>
            <a:r>
              <a:rPr sz="2400" b="1" spc="-5" dirty="0">
                <a:solidFill>
                  <a:srgbClr val="3333FF"/>
                </a:solidFill>
                <a:latin typeface="Arial"/>
                <a:cs typeface="Arial"/>
              </a:rPr>
              <a:t> </a:t>
            </a:r>
            <a:r>
              <a:rPr sz="2400" b="1" spc="-10" dirty="0">
                <a:solidFill>
                  <a:srgbClr val="3333FF"/>
                </a:solidFill>
                <a:latin typeface="Arial"/>
                <a:cs typeface="Arial"/>
              </a:rPr>
              <a:t>function</a:t>
            </a:r>
            <a:r>
              <a:rPr sz="2400" b="1" spc="5" dirty="0">
                <a:solidFill>
                  <a:srgbClr val="3333FF"/>
                </a:solidFill>
                <a:latin typeface="Arial"/>
                <a:cs typeface="Arial"/>
              </a:rPr>
              <a:t> </a:t>
            </a:r>
            <a:r>
              <a:rPr sz="2400" spc="120" dirty="0">
                <a:latin typeface="Arial"/>
                <a:cs typeface="Arial"/>
              </a:rPr>
              <a:t>of </a:t>
            </a:r>
            <a:r>
              <a:rPr sz="2400" spc="145" dirty="0">
                <a:latin typeface="Arial"/>
                <a:cs typeface="Arial"/>
              </a:rPr>
              <a:t>the</a:t>
            </a:r>
            <a:r>
              <a:rPr sz="2400" spc="55" dirty="0">
                <a:latin typeface="Arial"/>
                <a:cs typeface="Arial"/>
              </a:rPr>
              <a:t> </a:t>
            </a:r>
            <a:r>
              <a:rPr sz="2400" spc="85" dirty="0">
                <a:latin typeface="Arial"/>
                <a:cs typeface="Arial"/>
              </a:rPr>
              <a:t>protein.</a:t>
            </a:r>
            <a:endParaRPr sz="2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410527"/>
            <a:ext cx="7842884" cy="3173095"/>
          </a:xfrm>
          <a:prstGeom prst="rect">
            <a:avLst/>
          </a:prstGeom>
        </p:spPr>
        <p:txBody>
          <a:bodyPr vert="horz" wrap="square" lIns="0" tIns="86360" rIns="0" bIns="0" rtlCol="0">
            <a:spAutoFit/>
          </a:bodyPr>
          <a:lstStyle/>
          <a:p>
            <a:pPr marL="12700">
              <a:lnSpc>
                <a:spcPct val="100000"/>
              </a:lnSpc>
              <a:spcBef>
                <a:spcPts val="680"/>
              </a:spcBef>
            </a:pPr>
            <a:r>
              <a:rPr sz="2400" b="1" spc="-10" dirty="0">
                <a:latin typeface="Arial"/>
                <a:cs typeface="Arial"/>
              </a:rPr>
              <a:t>Teratogen</a:t>
            </a:r>
            <a:endParaRPr sz="2400">
              <a:latin typeface="Arial"/>
              <a:cs typeface="Arial"/>
            </a:endParaRPr>
          </a:p>
          <a:p>
            <a:pPr marL="356870" marR="65405" indent="-344805">
              <a:lnSpc>
                <a:spcPct val="100000"/>
              </a:lnSpc>
              <a:spcBef>
                <a:spcPts val="580"/>
              </a:spcBef>
              <a:buChar char="•"/>
              <a:tabLst>
                <a:tab pos="356870" algn="l"/>
              </a:tabLst>
            </a:pPr>
            <a:r>
              <a:rPr sz="2400" spc="-180" dirty="0">
                <a:latin typeface="Arial"/>
                <a:cs typeface="Arial"/>
              </a:rPr>
              <a:t>Is</a:t>
            </a:r>
            <a:r>
              <a:rPr sz="2400" spc="-55" dirty="0">
                <a:latin typeface="Arial"/>
                <a:cs typeface="Arial"/>
              </a:rPr>
              <a:t> </a:t>
            </a:r>
            <a:r>
              <a:rPr sz="2400" spc="200" dirty="0">
                <a:latin typeface="Arial"/>
                <a:cs typeface="Arial"/>
              </a:rPr>
              <a:t>an</a:t>
            </a:r>
            <a:r>
              <a:rPr sz="2400" spc="10" dirty="0">
                <a:latin typeface="Arial"/>
                <a:cs typeface="Arial"/>
              </a:rPr>
              <a:t> </a:t>
            </a:r>
            <a:r>
              <a:rPr sz="2400" spc="200" dirty="0">
                <a:latin typeface="Arial"/>
                <a:cs typeface="Arial"/>
              </a:rPr>
              <a:t>agent</a:t>
            </a:r>
            <a:r>
              <a:rPr sz="2400" spc="20" dirty="0">
                <a:latin typeface="Arial"/>
                <a:cs typeface="Arial"/>
              </a:rPr>
              <a:t> </a:t>
            </a:r>
            <a:r>
              <a:rPr sz="2400" spc="160" dirty="0">
                <a:latin typeface="Arial"/>
                <a:cs typeface="Arial"/>
              </a:rPr>
              <a:t>that</a:t>
            </a:r>
            <a:r>
              <a:rPr sz="2400" spc="35" dirty="0">
                <a:latin typeface="Arial"/>
                <a:cs typeface="Arial"/>
              </a:rPr>
              <a:t> </a:t>
            </a:r>
            <a:r>
              <a:rPr sz="2400" spc="70" dirty="0">
                <a:latin typeface="Arial"/>
                <a:cs typeface="Arial"/>
              </a:rPr>
              <a:t>causes</a:t>
            </a:r>
            <a:r>
              <a:rPr sz="2400" spc="45" dirty="0">
                <a:latin typeface="Arial"/>
                <a:cs typeface="Arial"/>
              </a:rPr>
              <a:t> </a:t>
            </a:r>
            <a:r>
              <a:rPr sz="2400" b="1" spc="50" dirty="0">
                <a:solidFill>
                  <a:srgbClr val="3333FF"/>
                </a:solidFill>
                <a:latin typeface="Arial"/>
                <a:cs typeface="Arial"/>
              </a:rPr>
              <a:t>abnormal</a:t>
            </a:r>
            <a:r>
              <a:rPr sz="2400" b="1" spc="20" dirty="0">
                <a:solidFill>
                  <a:srgbClr val="3333FF"/>
                </a:solidFill>
                <a:latin typeface="Arial"/>
                <a:cs typeface="Arial"/>
              </a:rPr>
              <a:t> </a:t>
            </a:r>
            <a:r>
              <a:rPr sz="2400" b="1" spc="65" dirty="0">
                <a:solidFill>
                  <a:srgbClr val="3333FF"/>
                </a:solidFill>
                <a:latin typeface="Arial"/>
                <a:cs typeface="Arial"/>
              </a:rPr>
              <a:t>development</a:t>
            </a:r>
            <a:r>
              <a:rPr sz="2400" b="1" spc="40" dirty="0">
                <a:solidFill>
                  <a:srgbClr val="3333FF"/>
                </a:solidFill>
                <a:latin typeface="Arial"/>
                <a:cs typeface="Arial"/>
              </a:rPr>
              <a:t> </a:t>
            </a:r>
            <a:r>
              <a:rPr sz="2400" b="1" spc="-25" dirty="0">
                <a:solidFill>
                  <a:srgbClr val="3333FF"/>
                </a:solidFill>
                <a:latin typeface="Arial"/>
                <a:cs typeface="Arial"/>
              </a:rPr>
              <a:t>of </a:t>
            </a:r>
            <a:r>
              <a:rPr sz="2400" b="1" dirty="0">
                <a:solidFill>
                  <a:srgbClr val="3333FF"/>
                </a:solidFill>
                <a:latin typeface="Arial"/>
                <a:cs typeface="Arial"/>
              </a:rPr>
              <a:t>the</a:t>
            </a:r>
            <a:r>
              <a:rPr sz="2400" b="1" spc="15" dirty="0">
                <a:solidFill>
                  <a:srgbClr val="3333FF"/>
                </a:solidFill>
                <a:latin typeface="Arial"/>
                <a:cs typeface="Arial"/>
              </a:rPr>
              <a:t> </a:t>
            </a:r>
            <a:r>
              <a:rPr sz="2400" b="1" spc="55" dirty="0">
                <a:solidFill>
                  <a:srgbClr val="3333FF"/>
                </a:solidFill>
                <a:latin typeface="Arial"/>
                <a:cs typeface="Arial"/>
              </a:rPr>
              <a:t>embryo</a:t>
            </a:r>
            <a:r>
              <a:rPr sz="2400" b="1" spc="15" dirty="0">
                <a:solidFill>
                  <a:srgbClr val="3333FF"/>
                </a:solidFill>
                <a:latin typeface="Arial"/>
                <a:cs typeface="Arial"/>
              </a:rPr>
              <a:t> </a:t>
            </a:r>
            <a:r>
              <a:rPr sz="2400" spc="160" dirty="0">
                <a:latin typeface="Arial"/>
                <a:cs typeface="Arial"/>
              </a:rPr>
              <a:t>leading</a:t>
            </a:r>
            <a:r>
              <a:rPr sz="2400" spc="-70" dirty="0">
                <a:latin typeface="Arial"/>
                <a:cs typeface="Arial"/>
              </a:rPr>
              <a:t> </a:t>
            </a:r>
            <a:r>
              <a:rPr sz="2400" spc="160" dirty="0">
                <a:latin typeface="Arial"/>
                <a:cs typeface="Arial"/>
              </a:rPr>
              <a:t>to</a:t>
            </a:r>
            <a:r>
              <a:rPr sz="2400" spc="50" dirty="0">
                <a:latin typeface="Arial"/>
                <a:cs typeface="Arial"/>
              </a:rPr>
              <a:t> </a:t>
            </a:r>
            <a:r>
              <a:rPr sz="2400" dirty="0">
                <a:latin typeface="Arial"/>
                <a:cs typeface="Arial"/>
              </a:rPr>
              <a:t>"monstrosities,"</a:t>
            </a:r>
            <a:r>
              <a:rPr sz="2400" spc="105" dirty="0">
                <a:latin typeface="Arial"/>
                <a:cs typeface="Arial"/>
              </a:rPr>
              <a:t> </a:t>
            </a:r>
            <a:r>
              <a:rPr sz="2400" dirty="0">
                <a:latin typeface="Arial"/>
                <a:cs typeface="Arial"/>
              </a:rPr>
              <a:t>-</a:t>
            </a:r>
            <a:r>
              <a:rPr sz="2400" spc="10" dirty="0">
                <a:latin typeface="Arial"/>
                <a:cs typeface="Arial"/>
              </a:rPr>
              <a:t> </a:t>
            </a:r>
            <a:r>
              <a:rPr sz="2400" b="1" spc="-10" dirty="0">
                <a:solidFill>
                  <a:srgbClr val="3333FF"/>
                </a:solidFill>
                <a:latin typeface="Arial"/>
                <a:cs typeface="Arial"/>
              </a:rPr>
              <a:t>gross </a:t>
            </a:r>
            <a:r>
              <a:rPr sz="2400" b="1" spc="-45" dirty="0">
                <a:solidFill>
                  <a:srgbClr val="3333FF"/>
                </a:solidFill>
                <a:latin typeface="Arial"/>
                <a:cs typeface="Arial"/>
              </a:rPr>
              <a:t>structural</a:t>
            </a:r>
            <a:r>
              <a:rPr sz="2400" b="1" spc="30" dirty="0">
                <a:solidFill>
                  <a:srgbClr val="3333FF"/>
                </a:solidFill>
                <a:latin typeface="Arial"/>
                <a:cs typeface="Arial"/>
              </a:rPr>
              <a:t> </a:t>
            </a:r>
            <a:r>
              <a:rPr sz="2400" b="1" dirty="0">
                <a:solidFill>
                  <a:srgbClr val="3333FF"/>
                </a:solidFill>
                <a:latin typeface="Arial"/>
                <a:cs typeface="Arial"/>
              </a:rPr>
              <a:t>defects</a:t>
            </a:r>
            <a:r>
              <a:rPr sz="2400" b="1" spc="35" dirty="0">
                <a:solidFill>
                  <a:srgbClr val="3333FF"/>
                </a:solidFill>
                <a:latin typeface="Arial"/>
                <a:cs typeface="Arial"/>
              </a:rPr>
              <a:t> </a:t>
            </a:r>
            <a:r>
              <a:rPr sz="2400" spc="55" dirty="0">
                <a:latin typeface="Arial"/>
                <a:cs typeface="Arial"/>
              </a:rPr>
              <a:t>(</a:t>
            </a:r>
            <a:r>
              <a:rPr sz="2400" i="1" spc="55" dirty="0">
                <a:latin typeface="Arial"/>
                <a:cs typeface="Arial"/>
              </a:rPr>
              <a:t>teras</a:t>
            </a:r>
            <a:r>
              <a:rPr sz="2400" i="1" spc="65" dirty="0">
                <a:latin typeface="Arial"/>
                <a:cs typeface="Arial"/>
              </a:rPr>
              <a:t> </a:t>
            </a:r>
            <a:r>
              <a:rPr sz="2400" spc="120" dirty="0">
                <a:latin typeface="Arial"/>
                <a:cs typeface="Arial"/>
              </a:rPr>
              <a:t>means</a:t>
            </a:r>
            <a:r>
              <a:rPr sz="2400" dirty="0">
                <a:latin typeface="Arial"/>
                <a:cs typeface="Arial"/>
              </a:rPr>
              <a:t> </a:t>
            </a:r>
            <a:r>
              <a:rPr sz="2400" spc="80" dirty="0">
                <a:latin typeface="Arial"/>
                <a:cs typeface="Arial"/>
              </a:rPr>
              <a:t>monster</a:t>
            </a:r>
            <a:r>
              <a:rPr sz="2400" spc="50" dirty="0">
                <a:latin typeface="Arial"/>
                <a:cs typeface="Arial"/>
              </a:rPr>
              <a:t> </a:t>
            </a:r>
            <a:r>
              <a:rPr sz="2400" dirty="0">
                <a:latin typeface="Arial"/>
                <a:cs typeface="Arial"/>
              </a:rPr>
              <a:t>in</a:t>
            </a:r>
            <a:r>
              <a:rPr sz="2400" spc="20" dirty="0">
                <a:latin typeface="Arial"/>
                <a:cs typeface="Arial"/>
              </a:rPr>
              <a:t> </a:t>
            </a:r>
            <a:r>
              <a:rPr sz="2400" spc="70" dirty="0">
                <a:latin typeface="Arial"/>
                <a:cs typeface="Arial"/>
              </a:rPr>
              <a:t>Greek).</a:t>
            </a:r>
            <a:endParaRPr sz="2400">
              <a:latin typeface="Arial"/>
              <a:cs typeface="Arial"/>
            </a:endParaRPr>
          </a:p>
          <a:p>
            <a:pPr marL="356870" marR="5080" indent="-344805">
              <a:lnSpc>
                <a:spcPct val="100000"/>
              </a:lnSpc>
              <a:spcBef>
                <a:spcPts val="580"/>
              </a:spcBef>
              <a:buChar char="•"/>
              <a:tabLst>
                <a:tab pos="356870" algn="l"/>
              </a:tabLst>
            </a:pPr>
            <a:r>
              <a:rPr sz="2400" dirty="0">
                <a:latin typeface="Arial"/>
                <a:cs typeface="Arial"/>
              </a:rPr>
              <a:t>E.g.</a:t>
            </a:r>
            <a:r>
              <a:rPr sz="2400" spc="65" dirty="0">
                <a:latin typeface="Arial"/>
                <a:cs typeface="Arial"/>
              </a:rPr>
              <a:t> </a:t>
            </a:r>
            <a:r>
              <a:rPr sz="2400" b="1" dirty="0">
                <a:solidFill>
                  <a:srgbClr val="3333FF"/>
                </a:solidFill>
                <a:latin typeface="Arial"/>
                <a:cs typeface="Arial"/>
              </a:rPr>
              <a:t>thalidomide</a:t>
            </a:r>
            <a:r>
              <a:rPr sz="2400" b="1" spc="65" dirty="0">
                <a:solidFill>
                  <a:srgbClr val="3333FF"/>
                </a:solidFill>
                <a:latin typeface="Arial"/>
                <a:cs typeface="Arial"/>
              </a:rPr>
              <a:t> </a:t>
            </a:r>
            <a:r>
              <a:rPr sz="2400" spc="155" dirty="0">
                <a:latin typeface="Arial"/>
                <a:cs typeface="Arial"/>
              </a:rPr>
              <a:t>which</a:t>
            </a:r>
            <a:r>
              <a:rPr sz="2400" spc="15" dirty="0">
                <a:latin typeface="Arial"/>
                <a:cs typeface="Arial"/>
              </a:rPr>
              <a:t> </a:t>
            </a:r>
            <a:r>
              <a:rPr sz="2400" spc="75" dirty="0">
                <a:latin typeface="Arial"/>
                <a:cs typeface="Arial"/>
              </a:rPr>
              <a:t>resulted</a:t>
            </a:r>
            <a:r>
              <a:rPr sz="2400" spc="45" dirty="0">
                <a:latin typeface="Arial"/>
                <a:cs typeface="Arial"/>
              </a:rPr>
              <a:t> </a:t>
            </a:r>
            <a:r>
              <a:rPr sz="2400" dirty="0">
                <a:latin typeface="Arial"/>
                <a:cs typeface="Arial"/>
              </a:rPr>
              <a:t>in</a:t>
            </a:r>
            <a:r>
              <a:rPr sz="2400" spc="35" dirty="0">
                <a:latin typeface="Arial"/>
                <a:cs typeface="Arial"/>
              </a:rPr>
              <a:t> </a:t>
            </a:r>
            <a:r>
              <a:rPr sz="2400" spc="145" dirty="0">
                <a:latin typeface="Arial"/>
                <a:cs typeface="Arial"/>
              </a:rPr>
              <a:t>the</a:t>
            </a:r>
            <a:r>
              <a:rPr sz="2400" spc="110" dirty="0">
                <a:latin typeface="Arial"/>
                <a:cs typeface="Arial"/>
              </a:rPr>
              <a:t> </a:t>
            </a:r>
            <a:r>
              <a:rPr sz="2400" spc="70" dirty="0">
                <a:latin typeface="Arial"/>
                <a:cs typeface="Arial"/>
              </a:rPr>
              <a:t>birth</a:t>
            </a:r>
            <a:r>
              <a:rPr sz="2400" spc="110" dirty="0">
                <a:latin typeface="Arial"/>
                <a:cs typeface="Arial"/>
              </a:rPr>
              <a:t> </a:t>
            </a:r>
            <a:r>
              <a:rPr sz="2400" spc="120" dirty="0">
                <a:latin typeface="Arial"/>
                <a:cs typeface="Arial"/>
              </a:rPr>
              <a:t>of </a:t>
            </a:r>
            <a:r>
              <a:rPr sz="2400" spc="170" dirty="0">
                <a:latin typeface="Arial"/>
                <a:cs typeface="Arial"/>
              </a:rPr>
              <a:t>malformed</a:t>
            </a:r>
            <a:r>
              <a:rPr sz="2400" spc="-30" dirty="0">
                <a:latin typeface="Arial"/>
                <a:cs typeface="Arial"/>
              </a:rPr>
              <a:t> </a:t>
            </a:r>
            <a:r>
              <a:rPr sz="2400" spc="120" dirty="0">
                <a:latin typeface="Arial"/>
                <a:cs typeface="Arial"/>
              </a:rPr>
              <a:t>children</a:t>
            </a:r>
            <a:r>
              <a:rPr sz="2400" spc="-20" dirty="0">
                <a:latin typeface="Arial"/>
                <a:cs typeface="Arial"/>
              </a:rPr>
              <a:t> </a:t>
            </a:r>
            <a:r>
              <a:rPr sz="2400" spc="145" dirty="0">
                <a:latin typeface="Arial"/>
                <a:cs typeface="Arial"/>
              </a:rPr>
              <a:t>often</a:t>
            </a:r>
            <a:r>
              <a:rPr sz="2400" spc="114" dirty="0">
                <a:latin typeface="Arial"/>
                <a:cs typeface="Arial"/>
              </a:rPr>
              <a:t> </a:t>
            </a:r>
            <a:r>
              <a:rPr sz="2400" dirty="0">
                <a:latin typeface="Arial"/>
                <a:cs typeface="Arial"/>
              </a:rPr>
              <a:t>missing</a:t>
            </a:r>
            <a:r>
              <a:rPr sz="2400" spc="40" dirty="0">
                <a:latin typeface="Arial"/>
                <a:cs typeface="Arial"/>
              </a:rPr>
              <a:t> </a:t>
            </a:r>
            <a:r>
              <a:rPr sz="2400" dirty="0">
                <a:latin typeface="Arial"/>
                <a:cs typeface="Arial"/>
              </a:rPr>
              <a:t>arms</a:t>
            </a:r>
            <a:r>
              <a:rPr sz="2400" spc="45" dirty="0">
                <a:latin typeface="Arial"/>
                <a:cs typeface="Arial"/>
              </a:rPr>
              <a:t> </a:t>
            </a:r>
            <a:r>
              <a:rPr sz="2400" spc="65" dirty="0">
                <a:latin typeface="Arial"/>
                <a:cs typeface="Arial"/>
              </a:rPr>
              <a:t>or</a:t>
            </a:r>
            <a:r>
              <a:rPr sz="2400" spc="85" dirty="0">
                <a:latin typeface="Arial"/>
                <a:cs typeface="Arial"/>
              </a:rPr>
              <a:t> </a:t>
            </a:r>
            <a:r>
              <a:rPr sz="2400" dirty="0">
                <a:latin typeface="Arial"/>
                <a:cs typeface="Arial"/>
              </a:rPr>
              <a:t>legs, </a:t>
            </a:r>
            <a:r>
              <a:rPr sz="2400" spc="140" dirty="0">
                <a:latin typeface="Arial"/>
                <a:cs typeface="Arial"/>
              </a:rPr>
              <a:t>etc. </a:t>
            </a:r>
            <a:r>
              <a:rPr sz="2400" spc="60" dirty="0">
                <a:latin typeface="Arial"/>
                <a:cs typeface="Arial"/>
              </a:rPr>
              <a:t>Teratogens</a:t>
            </a:r>
            <a:r>
              <a:rPr sz="2400" spc="114" dirty="0">
                <a:latin typeface="Arial"/>
                <a:cs typeface="Arial"/>
              </a:rPr>
              <a:t> </a:t>
            </a:r>
            <a:r>
              <a:rPr sz="2400" spc="135" dirty="0">
                <a:latin typeface="Arial"/>
                <a:cs typeface="Arial"/>
              </a:rPr>
              <a:t>are</a:t>
            </a:r>
            <a:r>
              <a:rPr sz="2400" spc="10" dirty="0">
                <a:latin typeface="Arial"/>
                <a:cs typeface="Arial"/>
              </a:rPr>
              <a:t> </a:t>
            </a:r>
            <a:r>
              <a:rPr sz="2400" spc="135" dirty="0">
                <a:latin typeface="Arial"/>
                <a:cs typeface="Arial"/>
              </a:rPr>
              <a:t>mutagens</a:t>
            </a:r>
            <a:r>
              <a:rPr sz="2400" spc="15" dirty="0">
                <a:latin typeface="Arial"/>
                <a:cs typeface="Arial"/>
              </a:rPr>
              <a:t> </a:t>
            </a:r>
            <a:r>
              <a:rPr sz="2400" spc="155" dirty="0">
                <a:latin typeface="Arial"/>
                <a:cs typeface="Arial"/>
              </a:rPr>
              <a:t>which</a:t>
            </a:r>
            <a:r>
              <a:rPr sz="2400" spc="25" dirty="0">
                <a:latin typeface="Arial"/>
                <a:cs typeface="Arial"/>
              </a:rPr>
              <a:t> </a:t>
            </a:r>
            <a:r>
              <a:rPr sz="2400" spc="180" dirty="0">
                <a:latin typeface="Arial"/>
                <a:cs typeface="Arial"/>
              </a:rPr>
              <a:t>have</a:t>
            </a:r>
            <a:r>
              <a:rPr sz="2400" spc="25" dirty="0">
                <a:latin typeface="Arial"/>
                <a:cs typeface="Arial"/>
              </a:rPr>
              <a:t> </a:t>
            </a:r>
            <a:r>
              <a:rPr sz="2400" b="1" spc="-10" dirty="0">
                <a:solidFill>
                  <a:srgbClr val="3333FF"/>
                </a:solidFill>
                <a:latin typeface="Arial"/>
                <a:cs typeface="Arial"/>
              </a:rPr>
              <a:t>spectacular </a:t>
            </a:r>
            <a:r>
              <a:rPr sz="2400" b="1" dirty="0">
                <a:solidFill>
                  <a:srgbClr val="3333FF"/>
                </a:solidFill>
                <a:latin typeface="Arial"/>
                <a:cs typeface="Arial"/>
              </a:rPr>
              <a:t>effects</a:t>
            </a:r>
            <a:r>
              <a:rPr sz="2400" b="1" spc="-20" dirty="0">
                <a:solidFill>
                  <a:srgbClr val="3333FF"/>
                </a:solidFill>
                <a:latin typeface="Arial"/>
                <a:cs typeface="Arial"/>
              </a:rPr>
              <a:t> </a:t>
            </a:r>
            <a:r>
              <a:rPr sz="2400" b="1" dirty="0">
                <a:solidFill>
                  <a:srgbClr val="3333FF"/>
                </a:solidFill>
                <a:latin typeface="Arial"/>
                <a:cs typeface="Arial"/>
              </a:rPr>
              <a:t>on</a:t>
            </a:r>
            <a:r>
              <a:rPr sz="2400" b="1" spc="-40" dirty="0">
                <a:solidFill>
                  <a:srgbClr val="3333FF"/>
                </a:solidFill>
                <a:latin typeface="Arial"/>
                <a:cs typeface="Arial"/>
              </a:rPr>
              <a:t> </a:t>
            </a:r>
            <a:r>
              <a:rPr sz="2400" b="1" spc="-10" dirty="0">
                <a:solidFill>
                  <a:srgbClr val="3333FF"/>
                </a:solidFill>
                <a:latin typeface="Arial"/>
                <a:cs typeface="Arial"/>
              </a:rPr>
              <a:t>animals</a:t>
            </a:r>
            <a:r>
              <a:rPr sz="2400" spc="-10" dirty="0">
                <a:solidFill>
                  <a:srgbClr val="3333FF"/>
                </a:solidFill>
                <a:latin typeface="Arial"/>
                <a:cs typeface="Arial"/>
              </a:rPr>
              <a:t>.</a:t>
            </a:r>
            <a:endParaRPr sz="2400">
              <a:latin typeface="Arial"/>
              <a:cs typeface="Arial"/>
            </a:endParaRPr>
          </a:p>
        </p:txBody>
      </p:sp>
      <p:pic>
        <p:nvPicPr>
          <p:cNvPr id="3" name="object 3"/>
          <p:cNvPicPr/>
          <p:nvPr/>
        </p:nvPicPr>
        <p:blipFill>
          <a:blip r:embed="rId2" cstate="print"/>
          <a:stretch>
            <a:fillRect/>
          </a:stretch>
        </p:blipFill>
        <p:spPr>
          <a:xfrm>
            <a:off x="609600" y="4114800"/>
            <a:ext cx="3441700" cy="2362200"/>
          </a:xfrm>
          <a:prstGeom prst="rect">
            <a:avLst/>
          </a:prstGeom>
        </p:spPr>
      </p:pic>
      <p:pic>
        <p:nvPicPr>
          <p:cNvPr id="4" name="object 4"/>
          <p:cNvPicPr/>
          <p:nvPr/>
        </p:nvPicPr>
        <p:blipFill>
          <a:blip r:embed="rId3" cstate="print"/>
          <a:stretch>
            <a:fillRect/>
          </a:stretch>
        </p:blipFill>
        <p:spPr>
          <a:xfrm>
            <a:off x="4572000" y="4191000"/>
            <a:ext cx="1658112" cy="2209800"/>
          </a:xfrm>
          <a:prstGeom prst="rect">
            <a:avLst/>
          </a:prstGeom>
        </p:spPr>
      </p:pic>
      <p:pic>
        <p:nvPicPr>
          <p:cNvPr id="5" name="object 5"/>
          <p:cNvPicPr/>
          <p:nvPr/>
        </p:nvPicPr>
        <p:blipFill>
          <a:blip r:embed="rId4" cstate="print"/>
          <a:stretch>
            <a:fillRect/>
          </a:stretch>
        </p:blipFill>
        <p:spPr>
          <a:xfrm>
            <a:off x="6934200" y="4038600"/>
            <a:ext cx="1313688" cy="2362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5868" y="157860"/>
            <a:ext cx="6120765" cy="1099185"/>
          </a:xfrm>
          <a:prstGeom prst="rect">
            <a:avLst/>
          </a:prstGeom>
        </p:spPr>
        <p:txBody>
          <a:bodyPr vert="horz" wrap="square" lIns="0" tIns="183515" rIns="0" bIns="0" rtlCol="0">
            <a:spAutoFit/>
          </a:bodyPr>
          <a:lstStyle/>
          <a:p>
            <a:pPr marL="635635" algn="ctr">
              <a:lnSpc>
                <a:spcPct val="100000"/>
              </a:lnSpc>
              <a:spcBef>
                <a:spcPts val="1445"/>
              </a:spcBef>
            </a:pPr>
            <a:r>
              <a:rPr sz="2400" b="1" spc="-20" dirty="0">
                <a:latin typeface="Arial"/>
                <a:cs typeface="Arial"/>
              </a:rPr>
              <a:t>Physical</a:t>
            </a:r>
            <a:r>
              <a:rPr sz="2400" b="1" spc="-125" dirty="0">
                <a:latin typeface="Arial"/>
                <a:cs typeface="Arial"/>
              </a:rPr>
              <a:t> </a:t>
            </a:r>
            <a:r>
              <a:rPr sz="2400" b="1" spc="-10" dirty="0">
                <a:latin typeface="Arial"/>
                <a:cs typeface="Arial"/>
              </a:rPr>
              <a:t>mutagens</a:t>
            </a:r>
            <a:endParaRPr sz="2400">
              <a:latin typeface="Arial"/>
              <a:cs typeface="Arial"/>
            </a:endParaRPr>
          </a:p>
          <a:p>
            <a:pPr algn="ctr">
              <a:lnSpc>
                <a:spcPct val="100000"/>
              </a:lnSpc>
              <a:spcBef>
                <a:spcPts val="1350"/>
              </a:spcBef>
            </a:pPr>
            <a:r>
              <a:rPr sz="2400" spc="65" dirty="0">
                <a:latin typeface="Arial"/>
                <a:cs typeface="Arial"/>
              </a:rPr>
              <a:t>Some</a:t>
            </a:r>
            <a:r>
              <a:rPr sz="2400" spc="55" dirty="0">
                <a:latin typeface="Arial"/>
                <a:cs typeface="Arial"/>
              </a:rPr>
              <a:t> </a:t>
            </a:r>
            <a:r>
              <a:rPr sz="2400" dirty="0">
                <a:latin typeface="Arial"/>
                <a:cs typeface="Arial"/>
              </a:rPr>
              <a:t>forms</a:t>
            </a:r>
            <a:r>
              <a:rPr sz="2400" spc="90" dirty="0">
                <a:latin typeface="Arial"/>
                <a:cs typeface="Arial"/>
              </a:rPr>
              <a:t> </a:t>
            </a:r>
            <a:r>
              <a:rPr sz="2400" spc="145" dirty="0">
                <a:latin typeface="Arial"/>
                <a:cs typeface="Arial"/>
              </a:rPr>
              <a:t>of</a:t>
            </a:r>
            <a:r>
              <a:rPr sz="2400" spc="85" dirty="0">
                <a:latin typeface="Arial"/>
                <a:cs typeface="Arial"/>
              </a:rPr>
              <a:t> </a:t>
            </a:r>
            <a:r>
              <a:rPr sz="2400" b="1" dirty="0">
                <a:solidFill>
                  <a:srgbClr val="0000FF"/>
                </a:solidFill>
                <a:latin typeface="Arial"/>
                <a:cs typeface="Arial"/>
              </a:rPr>
              <a:t>radiation</a:t>
            </a:r>
            <a:r>
              <a:rPr sz="2400" b="1" spc="95" dirty="0">
                <a:solidFill>
                  <a:srgbClr val="0000FF"/>
                </a:solidFill>
                <a:latin typeface="Arial"/>
                <a:cs typeface="Arial"/>
              </a:rPr>
              <a:t> </a:t>
            </a:r>
            <a:r>
              <a:rPr sz="2400" spc="135" dirty="0">
                <a:latin typeface="Arial"/>
                <a:cs typeface="Arial"/>
              </a:rPr>
              <a:t>cause</a:t>
            </a:r>
            <a:r>
              <a:rPr sz="2400" spc="60" dirty="0">
                <a:latin typeface="Arial"/>
                <a:cs typeface="Arial"/>
              </a:rPr>
              <a:t> </a:t>
            </a:r>
            <a:r>
              <a:rPr sz="2400" spc="70" dirty="0">
                <a:latin typeface="Arial"/>
                <a:cs typeface="Arial"/>
              </a:rPr>
              <a:t>mutations.</a:t>
            </a:r>
            <a:endParaRPr sz="2400">
              <a:latin typeface="Arial"/>
              <a:cs typeface="Arial"/>
            </a:endParaRPr>
          </a:p>
        </p:txBody>
      </p:sp>
      <p:sp>
        <p:nvSpPr>
          <p:cNvPr id="3" name="object 3"/>
          <p:cNvSpPr txBox="1"/>
          <p:nvPr/>
        </p:nvSpPr>
        <p:spPr>
          <a:xfrm>
            <a:off x="231140" y="4817745"/>
            <a:ext cx="6993255" cy="1123315"/>
          </a:xfrm>
          <a:prstGeom prst="rect">
            <a:avLst/>
          </a:prstGeom>
        </p:spPr>
        <p:txBody>
          <a:bodyPr vert="horz" wrap="square" lIns="0" tIns="12700" rIns="0" bIns="0" rtlCol="0">
            <a:spAutoFit/>
          </a:bodyPr>
          <a:lstStyle/>
          <a:p>
            <a:pPr marL="356870" marR="5080" indent="-344805">
              <a:lnSpc>
                <a:spcPct val="100000"/>
              </a:lnSpc>
              <a:spcBef>
                <a:spcPts val="100"/>
              </a:spcBef>
            </a:pPr>
            <a:r>
              <a:rPr sz="2400" spc="50" dirty="0">
                <a:latin typeface="Arial"/>
                <a:cs typeface="Arial"/>
              </a:rPr>
              <a:t>High</a:t>
            </a:r>
            <a:r>
              <a:rPr sz="2400" spc="20" dirty="0">
                <a:latin typeface="Arial"/>
                <a:cs typeface="Arial"/>
              </a:rPr>
              <a:t> </a:t>
            </a:r>
            <a:r>
              <a:rPr sz="2400" spc="155" dirty="0">
                <a:latin typeface="Arial"/>
                <a:cs typeface="Arial"/>
              </a:rPr>
              <a:t>frequency</a:t>
            </a:r>
            <a:r>
              <a:rPr sz="2400" spc="5" dirty="0">
                <a:latin typeface="Arial"/>
                <a:cs typeface="Arial"/>
              </a:rPr>
              <a:t> </a:t>
            </a:r>
            <a:r>
              <a:rPr sz="2400" spc="165" dirty="0">
                <a:latin typeface="Arial"/>
                <a:cs typeface="Arial"/>
              </a:rPr>
              <a:t>electromagnetic</a:t>
            </a:r>
            <a:r>
              <a:rPr sz="2400" spc="60" dirty="0">
                <a:latin typeface="Arial"/>
                <a:cs typeface="Arial"/>
              </a:rPr>
              <a:t> </a:t>
            </a:r>
            <a:r>
              <a:rPr sz="2400" spc="120" dirty="0">
                <a:latin typeface="Arial"/>
                <a:cs typeface="Arial"/>
              </a:rPr>
              <a:t>radiation</a:t>
            </a:r>
            <a:r>
              <a:rPr sz="2400" spc="70" dirty="0">
                <a:latin typeface="Arial"/>
                <a:cs typeface="Arial"/>
              </a:rPr>
              <a:t> </a:t>
            </a:r>
            <a:r>
              <a:rPr sz="2400" spc="-50" dirty="0">
                <a:latin typeface="Arial"/>
                <a:cs typeface="Arial"/>
              </a:rPr>
              <a:t>- </a:t>
            </a:r>
            <a:r>
              <a:rPr sz="2400" b="1" dirty="0">
                <a:solidFill>
                  <a:srgbClr val="3333FF"/>
                </a:solidFill>
                <a:latin typeface="Arial"/>
                <a:cs typeface="Arial"/>
              </a:rPr>
              <a:t>ultraviolet</a:t>
            </a:r>
            <a:r>
              <a:rPr sz="2400" b="1" spc="-15" dirty="0">
                <a:solidFill>
                  <a:srgbClr val="3333FF"/>
                </a:solidFill>
                <a:latin typeface="Arial"/>
                <a:cs typeface="Arial"/>
              </a:rPr>
              <a:t> </a:t>
            </a:r>
            <a:r>
              <a:rPr sz="2400" b="1" dirty="0">
                <a:solidFill>
                  <a:srgbClr val="3333FF"/>
                </a:solidFill>
                <a:latin typeface="Arial"/>
                <a:cs typeface="Arial"/>
              </a:rPr>
              <a:t>radiation</a:t>
            </a:r>
            <a:r>
              <a:rPr sz="2400" b="1" spc="-20" dirty="0">
                <a:solidFill>
                  <a:srgbClr val="3333FF"/>
                </a:solidFill>
                <a:latin typeface="Arial"/>
                <a:cs typeface="Arial"/>
              </a:rPr>
              <a:t> </a:t>
            </a:r>
            <a:r>
              <a:rPr sz="2400" dirty="0">
                <a:latin typeface="Arial"/>
                <a:cs typeface="Arial"/>
              </a:rPr>
              <a:t>(UV </a:t>
            </a:r>
            <a:r>
              <a:rPr sz="2400" spc="65" dirty="0">
                <a:latin typeface="Arial"/>
                <a:cs typeface="Arial"/>
              </a:rPr>
              <a:t>light),</a:t>
            </a:r>
            <a:r>
              <a:rPr sz="2400" spc="-20" dirty="0">
                <a:latin typeface="Arial"/>
                <a:cs typeface="Arial"/>
              </a:rPr>
              <a:t> </a:t>
            </a:r>
            <a:r>
              <a:rPr sz="2400" b="1" spc="110" dirty="0">
                <a:solidFill>
                  <a:srgbClr val="3333FF"/>
                </a:solidFill>
                <a:latin typeface="Arial"/>
                <a:cs typeface="Arial"/>
              </a:rPr>
              <a:t>X-</a:t>
            </a:r>
            <a:r>
              <a:rPr sz="2400" b="1" spc="-10" dirty="0">
                <a:solidFill>
                  <a:srgbClr val="3333FF"/>
                </a:solidFill>
                <a:latin typeface="Arial"/>
                <a:cs typeface="Arial"/>
              </a:rPr>
              <a:t>rays</a:t>
            </a:r>
            <a:r>
              <a:rPr sz="2400" b="1" spc="-55" dirty="0">
                <a:solidFill>
                  <a:srgbClr val="3333FF"/>
                </a:solidFill>
                <a:latin typeface="Arial"/>
                <a:cs typeface="Arial"/>
              </a:rPr>
              <a:t> </a:t>
            </a:r>
            <a:r>
              <a:rPr sz="2400" spc="204" dirty="0">
                <a:latin typeface="Arial"/>
                <a:cs typeface="Arial"/>
              </a:rPr>
              <a:t>and </a:t>
            </a:r>
            <a:r>
              <a:rPr sz="2400" b="1" spc="160" dirty="0">
                <a:solidFill>
                  <a:srgbClr val="3333FF"/>
                </a:solidFill>
                <a:latin typeface="Arial"/>
                <a:cs typeface="Arial"/>
              </a:rPr>
              <a:t>gamma</a:t>
            </a:r>
            <a:r>
              <a:rPr sz="2400" b="1" spc="5" dirty="0">
                <a:solidFill>
                  <a:srgbClr val="3333FF"/>
                </a:solidFill>
                <a:latin typeface="Arial"/>
                <a:cs typeface="Arial"/>
              </a:rPr>
              <a:t> </a:t>
            </a:r>
            <a:r>
              <a:rPr sz="2400" b="1" dirty="0">
                <a:solidFill>
                  <a:srgbClr val="3333FF"/>
                </a:solidFill>
                <a:latin typeface="Arial"/>
                <a:cs typeface="Arial"/>
              </a:rPr>
              <a:t>rays</a:t>
            </a:r>
            <a:r>
              <a:rPr sz="2400" b="1" spc="-10" dirty="0">
                <a:solidFill>
                  <a:srgbClr val="3333FF"/>
                </a:solidFill>
                <a:latin typeface="Arial"/>
                <a:cs typeface="Arial"/>
              </a:rPr>
              <a:t> </a:t>
            </a:r>
            <a:r>
              <a:rPr sz="2400" dirty="0">
                <a:latin typeface="Arial"/>
                <a:cs typeface="Arial"/>
              </a:rPr>
              <a:t>(γ-rays)</a:t>
            </a:r>
            <a:r>
              <a:rPr sz="2400" spc="85" dirty="0">
                <a:latin typeface="Arial"/>
                <a:cs typeface="Arial"/>
              </a:rPr>
              <a:t> </a:t>
            </a:r>
            <a:r>
              <a:rPr sz="2400" dirty="0">
                <a:latin typeface="Arial"/>
                <a:cs typeface="Arial"/>
              </a:rPr>
              <a:t>-</a:t>
            </a:r>
            <a:r>
              <a:rPr sz="2400" spc="5" dirty="0">
                <a:latin typeface="Arial"/>
                <a:cs typeface="Arial"/>
              </a:rPr>
              <a:t> </a:t>
            </a:r>
            <a:r>
              <a:rPr sz="2400" spc="110" dirty="0">
                <a:latin typeface="Arial"/>
                <a:cs typeface="Arial"/>
              </a:rPr>
              <a:t>directly</a:t>
            </a:r>
            <a:r>
              <a:rPr sz="2400" spc="-5" dirty="0">
                <a:latin typeface="Arial"/>
                <a:cs typeface="Arial"/>
              </a:rPr>
              <a:t> </a:t>
            </a:r>
            <a:r>
              <a:rPr sz="2400" spc="270" dirty="0">
                <a:latin typeface="Arial"/>
                <a:cs typeface="Arial"/>
              </a:rPr>
              <a:t>damage</a:t>
            </a:r>
            <a:r>
              <a:rPr sz="2400" spc="-40" dirty="0">
                <a:latin typeface="Arial"/>
                <a:cs typeface="Arial"/>
              </a:rPr>
              <a:t> </a:t>
            </a:r>
            <a:r>
              <a:rPr sz="2400" spc="40" dirty="0">
                <a:latin typeface="Arial"/>
                <a:cs typeface="Arial"/>
              </a:rPr>
              <a:t>DNA.</a:t>
            </a:r>
            <a:endParaRPr sz="2400">
              <a:latin typeface="Arial"/>
              <a:cs typeface="Arial"/>
            </a:endParaRPr>
          </a:p>
        </p:txBody>
      </p:sp>
      <p:pic>
        <p:nvPicPr>
          <p:cNvPr id="4" name="object 4"/>
          <p:cNvPicPr/>
          <p:nvPr/>
        </p:nvPicPr>
        <p:blipFill>
          <a:blip r:embed="rId2" cstate="print"/>
          <a:stretch>
            <a:fillRect/>
          </a:stretch>
        </p:blipFill>
        <p:spPr>
          <a:xfrm>
            <a:off x="7519416" y="304800"/>
            <a:ext cx="1624583" cy="1624584"/>
          </a:xfrm>
          <a:prstGeom prst="rect">
            <a:avLst/>
          </a:prstGeom>
        </p:spPr>
      </p:pic>
      <p:pic>
        <p:nvPicPr>
          <p:cNvPr id="5" name="object 5"/>
          <p:cNvPicPr/>
          <p:nvPr/>
        </p:nvPicPr>
        <p:blipFill>
          <a:blip r:embed="rId3" cstate="print"/>
          <a:stretch>
            <a:fillRect/>
          </a:stretch>
        </p:blipFill>
        <p:spPr>
          <a:xfrm>
            <a:off x="7491983" y="2133600"/>
            <a:ext cx="1652016" cy="1652016"/>
          </a:xfrm>
          <a:prstGeom prst="rect">
            <a:avLst/>
          </a:prstGeom>
        </p:spPr>
      </p:pic>
      <p:pic>
        <p:nvPicPr>
          <p:cNvPr id="6" name="object 6"/>
          <p:cNvPicPr/>
          <p:nvPr/>
        </p:nvPicPr>
        <p:blipFill>
          <a:blip r:embed="rId4" cstate="print"/>
          <a:stretch>
            <a:fillRect/>
          </a:stretch>
        </p:blipFill>
        <p:spPr>
          <a:xfrm>
            <a:off x="606586" y="1673460"/>
            <a:ext cx="6294042" cy="282053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71800" y="1776983"/>
            <a:ext cx="2362200" cy="134620"/>
          </a:xfrm>
          <a:custGeom>
            <a:avLst/>
            <a:gdLst/>
            <a:ahLst/>
            <a:cxnLst/>
            <a:rect l="l" t="t" r="r" b="b"/>
            <a:pathLst>
              <a:path w="2362200" h="134619">
                <a:moveTo>
                  <a:pt x="0" y="0"/>
                </a:moveTo>
                <a:lnTo>
                  <a:pt x="2362200" y="0"/>
                </a:lnTo>
              </a:path>
              <a:path w="2362200" h="134619">
                <a:moveTo>
                  <a:pt x="228600" y="0"/>
                </a:moveTo>
                <a:lnTo>
                  <a:pt x="228600" y="134112"/>
                </a:lnTo>
              </a:path>
              <a:path w="2362200" h="134619">
                <a:moveTo>
                  <a:pt x="560832" y="0"/>
                </a:moveTo>
                <a:lnTo>
                  <a:pt x="560832" y="134112"/>
                </a:lnTo>
              </a:path>
              <a:path w="2362200" h="134619">
                <a:moveTo>
                  <a:pt x="819912" y="0"/>
                </a:moveTo>
                <a:lnTo>
                  <a:pt x="819912" y="134112"/>
                </a:lnTo>
              </a:path>
              <a:path w="2362200" h="134619">
                <a:moveTo>
                  <a:pt x="1091184" y="0"/>
                </a:moveTo>
                <a:lnTo>
                  <a:pt x="1091184" y="134112"/>
                </a:lnTo>
              </a:path>
              <a:path w="2362200" h="134619">
                <a:moveTo>
                  <a:pt x="1335024" y="0"/>
                </a:moveTo>
                <a:lnTo>
                  <a:pt x="1335024" y="134112"/>
                </a:lnTo>
              </a:path>
              <a:path w="2362200" h="134619">
                <a:moveTo>
                  <a:pt x="1630679" y="0"/>
                </a:moveTo>
                <a:lnTo>
                  <a:pt x="1630679" y="134112"/>
                </a:lnTo>
              </a:path>
              <a:path w="2362200" h="134619">
                <a:moveTo>
                  <a:pt x="1877567" y="0"/>
                </a:moveTo>
                <a:lnTo>
                  <a:pt x="1877567" y="134112"/>
                </a:lnTo>
              </a:path>
            </a:pathLst>
          </a:custGeom>
          <a:ln w="19050">
            <a:solidFill>
              <a:srgbClr val="000000"/>
            </a:solidFill>
          </a:ln>
        </p:spPr>
        <p:txBody>
          <a:bodyPr wrap="square" lIns="0" tIns="0" rIns="0" bIns="0" rtlCol="0"/>
          <a:lstStyle/>
          <a:p>
            <a:endParaRPr/>
          </a:p>
        </p:txBody>
      </p:sp>
      <p:grpSp>
        <p:nvGrpSpPr>
          <p:cNvPr id="3" name="object 3"/>
          <p:cNvGrpSpPr/>
          <p:nvPr/>
        </p:nvGrpSpPr>
        <p:grpSpPr>
          <a:xfrm>
            <a:off x="2962275" y="2316479"/>
            <a:ext cx="2604135" cy="1607185"/>
            <a:chOff x="2962275" y="2316479"/>
            <a:chExt cx="2604135" cy="1607185"/>
          </a:xfrm>
        </p:grpSpPr>
        <p:sp>
          <p:nvSpPr>
            <p:cNvPr id="4" name="object 4"/>
            <p:cNvSpPr/>
            <p:nvPr/>
          </p:nvSpPr>
          <p:spPr>
            <a:xfrm>
              <a:off x="2971800" y="2649727"/>
              <a:ext cx="2286000" cy="10795"/>
            </a:xfrm>
            <a:custGeom>
              <a:avLst/>
              <a:gdLst/>
              <a:ahLst/>
              <a:cxnLst/>
              <a:rect l="l" t="t" r="r" b="b"/>
              <a:pathLst>
                <a:path w="2286000" h="10794">
                  <a:moveTo>
                    <a:pt x="2286000" y="10795"/>
                  </a:moveTo>
                  <a:lnTo>
                    <a:pt x="0" y="0"/>
                  </a:lnTo>
                </a:path>
              </a:pathLst>
            </a:custGeom>
            <a:ln w="19050">
              <a:solidFill>
                <a:srgbClr val="000000"/>
              </a:solidFill>
            </a:ln>
          </p:spPr>
          <p:txBody>
            <a:bodyPr wrap="square" lIns="0" tIns="0" rIns="0" bIns="0" rtlCol="0"/>
            <a:lstStyle/>
            <a:p>
              <a:endParaRPr/>
            </a:p>
          </p:txBody>
        </p:sp>
        <p:sp>
          <p:nvSpPr>
            <p:cNvPr id="5" name="object 5"/>
            <p:cNvSpPr/>
            <p:nvPr/>
          </p:nvSpPr>
          <p:spPr>
            <a:xfrm>
              <a:off x="3192145" y="2500375"/>
              <a:ext cx="1623060" cy="149225"/>
            </a:xfrm>
            <a:custGeom>
              <a:avLst/>
              <a:gdLst/>
              <a:ahLst/>
              <a:cxnLst/>
              <a:rect l="l" t="t" r="r" b="b"/>
              <a:pathLst>
                <a:path w="1623060" h="149225">
                  <a:moveTo>
                    <a:pt x="1623059" y="149098"/>
                  </a:moveTo>
                  <a:lnTo>
                    <a:pt x="1622425" y="14224"/>
                  </a:lnTo>
                </a:path>
                <a:path w="1623060" h="149225">
                  <a:moveTo>
                    <a:pt x="1394459" y="142748"/>
                  </a:moveTo>
                  <a:lnTo>
                    <a:pt x="1393825" y="9525"/>
                  </a:lnTo>
                </a:path>
                <a:path w="1623060" h="149225">
                  <a:moveTo>
                    <a:pt x="1157858" y="145923"/>
                  </a:moveTo>
                  <a:lnTo>
                    <a:pt x="1157351" y="12700"/>
                  </a:lnTo>
                </a:path>
                <a:path w="1623060" h="149225">
                  <a:moveTo>
                    <a:pt x="897508" y="147574"/>
                  </a:moveTo>
                  <a:lnTo>
                    <a:pt x="897001" y="14224"/>
                  </a:lnTo>
                </a:path>
                <a:path w="1623060" h="149225">
                  <a:moveTo>
                    <a:pt x="607059" y="133223"/>
                  </a:moveTo>
                  <a:lnTo>
                    <a:pt x="606425" y="0"/>
                  </a:lnTo>
                </a:path>
                <a:path w="1623060" h="149225">
                  <a:moveTo>
                    <a:pt x="327659" y="134874"/>
                  </a:moveTo>
                  <a:lnTo>
                    <a:pt x="327025" y="1524"/>
                  </a:lnTo>
                </a:path>
                <a:path w="1623060" h="149225">
                  <a:moveTo>
                    <a:pt x="635" y="134874"/>
                  </a:moveTo>
                  <a:lnTo>
                    <a:pt x="0" y="1524"/>
                  </a:lnTo>
                </a:path>
              </a:pathLst>
            </a:custGeom>
            <a:ln w="19050">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4029455" y="2316479"/>
              <a:ext cx="1536953" cy="1607058"/>
            </a:xfrm>
            <a:prstGeom prst="rect">
              <a:avLst/>
            </a:prstGeom>
          </p:spPr>
        </p:pic>
      </p:grpSp>
      <p:sp>
        <p:nvSpPr>
          <p:cNvPr id="7" name="object 7"/>
          <p:cNvSpPr txBox="1"/>
          <p:nvPr/>
        </p:nvSpPr>
        <p:spPr>
          <a:xfrm>
            <a:off x="3128010" y="1901667"/>
            <a:ext cx="3816985" cy="1185545"/>
          </a:xfrm>
          <a:prstGeom prst="rect">
            <a:avLst/>
          </a:prstGeom>
        </p:spPr>
        <p:txBody>
          <a:bodyPr vert="horz" wrap="square" lIns="0" tIns="43815" rIns="0" bIns="0" rtlCol="0">
            <a:spAutoFit/>
          </a:bodyPr>
          <a:lstStyle/>
          <a:p>
            <a:pPr marL="21590">
              <a:lnSpc>
                <a:spcPct val="100000"/>
              </a:lnSpc>
              <a:spcBef>
                <a:spcPts val="345"/>
              </a:spcBef>
              <a:tabLst>
                <a:tab pos="645795" algn="l"/>
                <a:tab pos="1092835" algn="l"/>
                <a:tab pos="1702435" algn="l"/>
              </a:tabLst>
            </a:pPr>
            <a:r>
              <a:rPr sz="1800" spc="165" dirty="0">
                <a:latin typeface="Arial"/>
                <a:cs typeface="Arial"/>
              </a:rPr>
              <a:t>G</a:t>
            </a:r>
            <a:r>
              <a:rPr sz="1800" spc="490" dirty="0">
                <a:latin typeface="Arial"/>
                <a:cs typeface="Arial"/>
              </a:rPr>
              <a:t> </a:t>
            </a:r>
            <a:r>
              <a:rPr sz="1800" spc="80" dirty="0">
                <a:latin typeface="Arial"/>
                <a:cs typeface="Arial"/>
              </a:rPr>
              <a:t>A</a:t>
            </a:r>
            <a:r>
              <a:rPr sz="1800" dirty="0">
                <a:latin typeface="Arial"/>
                <a:cs typeface="Arial"/>
              </a:rPr>
              <a:t>	</a:t>
            </a:r>
            <a:r>
              <a:rPr sz="1800" spc="-345" dirty="0">
                <a:latin typeface="Arial"/>
                <a:cs typeface="Arial"/>
              </a:rPr>
              <a:t>T</a:t>
            </a:r>
            <a:r>
              <a:rPr sz="1800" spc="484" dirty="0">
                <a:latin typeface="Arial"/>
                <a:cs typeface="Arial"/>
              </a:rPr>
              <a:t> </a:t>
            </a:r>
            <a:r>
              <a:rPr sz="1800" spc="-405" dirty="0">
                <a:latin typeface="Arial"/>
                <a:cs typeface="Arial"/>
              </a:rPr>
              <a:t>T</a:t>
            </a:r>
            <a:r>
              <a:rPr sz="1800" dirty="0">
                <a:latin typeface="Arial"/>
                <a:cs typeface="Arial"/>
              </a:rPr>
              <a:t>	</a:t>
            </a:r>
            <a:r>
              <a:rPr sz="1800" spc="130" dirty="0">
                <a:latin typeface="Arial"/>
                <a:cs typeface="Arial"/>
              </a:rPr>
              <a:t>A</a:t>
            </a:r>
            <a:r>
              <a:rPr sz="1800" spc="490" dirty="0">
                <a:latin typeface="Arial"/>
                <a:cs typeface="Arial"/>
              </a:rPr>
              <a:t> </a:t>
            </a:r>
            <a:r>
              <a:rPr sz="1800" spc="105" dirty="0">
                <a:latin typeface="Arial"/>
                <a:cs typeface="Arial"/>
              </a:rPr>
              <a:t>C</a:t>
            </a:r>
            <a:r>
              <a:rPr sz="1800" dirty="0">
                <a:latin typeface="Arial"/>
                <a:cs typeface="Arial"/>
              </a:rPr>
              <a:t>	</a:t>
            </a:r>
            <a:r>
              <a:rPr sz="1800" spc="114" dirty="0">
                <a:latin typeface="Arial"/>
                <a:cs typeface="Arial"/>
              </a:rPr>
              <a:t>G</a:t>
            </a:r>
            <a:endParaRPr sz="1800">
              <a:latin typeface="Arial"/>
              <a:cs typeface="Arial"/>
            </a:endParaRPr>
          </a:p>
          <a:p>
            <a:pPr marL="12700">
              <a:lnSpc>
                <a:spcPct val="100000"/>
              </a:lnSpc>
              <a:spcBef>
                <a:spcPts val="240"/>
              </a:spcBef>
              <a:tabLst>
                <a:tab pos="325120" algn="l"/>
                <a:tab pos="1141730" algn="l"/>
              </a:tabLst>
            </a:pPr>
            <a:r>
              <a:rPr sz="1800" spc="105" dirty="0">
                <a:latin typeface="Arial"/>
                <a:cs typeface="Arial"/>
              </a:rPr>
              <a:t>C</a:t>
            </a:r>
            <a:r>
              <a:rPr sz="1800" dirty="0">
                <a:latin typeface="Arial"/>
                <a:cs typeface="Arial"/>
              </a:rPr>
              <a:t>	</a:t>
            </a:r>
            <a:r>
              <a:rPr sz="1800" spc="-345" dirty="0">
                <a:latin typeface="Arial"/>
                <a:cs typeface="Arial"/>
              </a:rPr>
              <a:t>T</a:t>
            </a:r>
            <a:r>
              <a:rPr sz="1800" spc="484" dirty="0">
                <a:latin typeface="Arial"/>
                <a:cs typeface="Arial"/>
              </a:rPr>
              <a:t> </a:t>
            </a:r>
            <a:r>
              <a:rPr sz="1800" spc="120" dirty="0">
                <a:latin typeface="Arial"/>
                <a:cs typeface="Arial"/>
              </a:rPr>
              <a:t>A</a:t>
            </a:r>
            <a:r>
              <a:rPr sz="1800" spc="495" dirty="0">
                <a:latin typeface="Arial"/>
                <a:cs typeface="Arial"/>
              </a:rPr>
              <a:t> </a:t>
            </a:r>
            <a:r>
              <a:rPr sz="1800" spc="70" dirty="0">
                <a:latin typeface="Arial"/>
                <a:cs typeface="Arial"/>
              </a:rPr>
              <a:t>A</a:t>
            </a:r>
            <a:r>
              <a:rPr sz="1800" dirty="0">
                <a:latin typeface="Arial"/>
                <a:cs typeface="Arial"/>
              </a:rPr>
              <a:t>	</a:t>
            </a:r>
            <a:r>
              <a:rPr sz="1800" spc="120" dirty="0">
                <a:latin typeface="Arial"/>
                <a:cs typeface="Arial"/>
              </a:rPr>
              <a:t>A</a:t>
            </a:r>
            <a:r>
              <a:rPr sz="1800" spc="490" dirty="0">
                <a:latin typeface="Arial"/>
                <a:cs typeface="Arial"/>
              </a:rPr>
              <a:t> </a:t>
            </a:r>
            <a:r>
              <a:rPr sz="1800" spc="165" dirty="0">
                <a:latin typeface="Arial"/>
                <a:cs typeface="Arial"/>
              </a:rPr>
              <a:t>G</a:t>
            </a:r>
            <a:r>
              <a:rPr sz="1800" spc="20" dirty="0">
                <a:latin typeface="Arial"/>
                <a:cs typeface="Arial"/>
              </a:rPr>
              <a:t> </a:t>
            </a:r>
            <a:r>
              <a:rPr sz="1800" spc="105" dirty="0">
                <a:latin typeface="Arial"/>
                <a:cs typeface="Arial"/>
              </a:rPr>
              <a:t>C</a:t>
            </a:r>
            <a:endParaRPr sz="1800">
              <a:latin typeface="Arial"/>
              <a:cs typeface="Arial"/>
            </a:endParaRPr>
          </a:p>
          <a:p>
            <a:pPr marL="2499360">
              <a:lnSpc>
                <a:spcPct val="100000"/>
              </a:lnSpc>
              <a:spcBef>
                <a:spcPts val="1445"/>
              </a:spcBef>
            </a:pPr>
            <a:r>
              <a:rPr sz="2400" b="1" dirty="0">
                <a:latin typeface="Arial"/>
                <a:cs typeface="Arial"/>
              </a:rPr>
              <a:t>UV</a:t>
            </a:r>
            <a:r>
              <a:rPr sz="2400" b="1" spc="-140" dirty="0">
                <a:latin typeface="Arial"/>
                <a:cs typeface="Arial"/>
              </a:rPr>
              <a:t> </a:t>
            </a:r>
            <a:r>
              <a:rPr sz="2400" b="1" spc="-155" dirty="0">
                <a:latin typeface="Arial"/>
                <a:cs typeface="Arial"/>
              </a:rPr>
              <a:t>LIGHT</a:t>
            </a:r>
            <a:endParaRPr sz="2400">
              <a:latin typeface="Arial"/>
              <a:cs typeface="Arial"/>
            </a:endParaRPr>
          </a:p>
        </p:txBody>
      </p:sp>
      <p:sp>
        <p:nvSpPr>
          <p:cNvPr id="8" name="object 8"/>
          <p:cNvSpPr/>
          <p:nvPr/>
        </p:nvSpPr>
        <p:spPr>
          <a:xfrm>
            <a:off x="3023742" y="4558791"/>
            <a:ext cx="2279015" cy="160655"/>
          </a:xfrm>
          <a:custGeom>
            <a:avLst/>
            <a:gdLst/>
            <a:ahLst/>
            <a:cxnLst/>
            <a:rect l="l" t="t" r="r" b="b"/>
            <a:pathLst>
              <a:path w="2279015" h="160654">
                <a:moveTo>
                  <a:pt x="2279015" y="160654"/>
                </a:moveTo>
                <a:lnTo>
                  <a:pt x="0" y="155701"/>
                </a:lnTo>
              </a:path>
              <a:path w="2279015" h="160654">
                <a:moveTo>
                  <a:pt x="2186305" y="133730"/>
                </a:moveTo>
                <a:lnTo>
                  <a:pt x="2185670" y="0"/>
                </a:lnTo>
              </a:path>
              <a:path w="2279015" h="160654">
                <a:moveTo>
                  <a:pt x="1868805" y="135127"/>
                </a:moveTo>
                <a:lnTo>
                  <a:pt x="1868296" y="1523"/>
                </a:lnTo>
              </a:path>
              <a:path w="2279015" h="160654">
                <a:moveTo>
                  <a:pt x="1563370" y="135889"/>
                </a:moveTo>
                <a:lnTo>
                  <a:pt x="1562861" y="2158"/>
                </a:lnTo>
              </a:path>
              <a:path w="2279015" h="160654">
                <a:moveTo>
                  <a:pt x="1245996" y="136651"/>
                </a:moveTo>
                <a:lnTo>
                  <a:pt x="1245361" y="2920"/>
                </a:lnTo>
              </a:path>
              <a:path w="2279015" h="160654">
                <a:moveTo>
                  <a:pt x="926337" y="137413"/>
                </a:moveTo>
                <a:lnTo>
                  <a:pt x="925703" y="3682"/>
                </a:lnTo>
              </a:path>
              <a:path w="2279015" h="160654">
                <a:moveTo>
                  <a:pt x="622045" y="138810"/>
                </a:moveTo>
                <a:lnTo>
                  <a:pt x="621410" y="5206"/>
                </a:lnTo>
              </a:path>
              <a:path w="2279015" h="160654">
                <a:moveTo>
                  <a:pt x="291465" y="139572"/>
                </a:moveTo>
                <a:lnTo>
                  <a:pt x="290830" y="5968"/>
                </a:lnTo>
              </a:path>
            </a:pathLst>
          </a:custGeom>
          <a:ln w="19050">
            <a:solidFill>
              <a:srgbClr val="000000"/>
            </a:solidFill>
          </a:ln>
        </p:spPr>
        <p:txBody>
          <a:bodyPr wrap="square" lIns="0" tIns="0" rIns="0" bIns="0" rtlCol="0"/>
          <a:lstStyle/>
          <a:p>
            <a:endParaRPr/>
          </a:p>
        </p:txBody>
      </p:sp>
      <p:grpSp>
        <p:nvGrpSpPr>
          <p:cNvPr id="9" name="object 9"/>
          <p:cNvGrpSpPr/>
          <p:nvPr/>
        </p:nvGrpSpPr>
        <p:grpSpPr>
          <a:xfrm>
            <a:off x="2965323" y="3837051"/>
            <a:ext cx="2284095" cy="337820"/>
            <a:chOff x="2965323" y="3837051"/>
            <a:chExt cx="2284095" cy="337820"/>
          </a:xfrm>
        </p:grpSpPr>
        <p:sp>
          <p:nvSpPr>
            <p:cNvPr id="10" name="object 10"/>
            <p:cNvSpPr/>
            <p:nvPr/>
          </p:nvSpPr>
          <p:spPr>
            <a:xfrm>
              <a:off x="2974848" y="3846576"/>
              <a:ext cx="2265045" cy="253365"/>
            </a:xfrm>
            <a:custGeom>
              <a:avLst/>
              <a:gdLst/>
              <a:ahLst/>
              <a:cxnLst/>
              <a:rect l="l" t="t" r="r" b="b"/>
              <a:pathLst>
                <a:path w="2265045" h="253364">
                  <a:moveTo>
                    <a:pt x="0" y="115824"/>
                  </a:moveTo>
                  <a:lnTo>
                    <a:pt x="929639" y="115824"/>
                  </a:lnTo>
                </a:path>
                <a:path w="2265045" h="253364">
                  <a:moveTo>
                    <a:pt x="335279" y="118872"/>
                  </a:moveTo>
                  <a:lnTo>
                    <a:pt x="335279" y="252984"/>
                  </a:lnTo>
                </a:path>
                <a:path w="2265045" h="253364">
                  <a:moveTo>
                    <a:pt x="633984" y="118872"/>
                  </a:moveTo>
                  <a:lnTo>
                    <a:pt x="633984" y="252984"/>
                  </a:lnTo>
                </a:path>
                <a:path w="2265045" h="253364">
                  <a:moveTo>
                    <a:pt x="1591055" y="118872"/>
                  </a:moveTo>
                  <a:lnTo>
                    <a:pt x="1591055" y="252984"/>
                  </a:lnTo>
                </a:path>
                <a:path w="2265045" h="253364">
                  <a:moveTo>
                    <a:pt x="1898903" y="118872"/>
                  </a:moveTo>
                  <a:lnTo>
                    <a:pt x="1898903" y="252984"/>
                  </a:lnTo>
                </a:path>
                <a:path w="2265045" h="253364">
                  <a:moveTo>
                    <a:pt x="2215896" y="118872"/>
                  </a:moveTo>
                  <a:lnTo>
                    <a:pt x="2215896" y="252984"/>
                  </a:lnTo>
                </a:path>
                <a:path w="2265045" h="253364">
                  <a:moveTo>
                    <a:pt x="1353312" y="103631"/>
                  </a:moveTo>
                  <a:lnTo>
                    <a:pt x="2264664" y="103631"/>
                  </a:lnTo>
                </a:path>
                <a:path w="2265045" h="253364">
                  <a:moveTo>
                    <a:pt x="1338072" y="122936"/>
                  </a:moveTo>
                  <a:lnTo>
                    <a:pt x="1324224" y="83474"/>
                  </a:lnTo>
                  <a:lnTo>
                    <a:pt x="1294808" y="49651"/>
                  </a:lnTo>
                  <a:lnTo>
                    <a:pt x="1252694" y="23266"/>
                  </a:lnTo>
                  <a:lnTo>
                    <a:pt x="1200753" y="6116"/>
                  </a:lnTo>
                  <a:lnTo>
                    <a:pt x="1141856" y="0"/>
                  </a:lnTo>
                  <a:lnTo>
                    <a:pt x="1089474" y="4792"/>
                  </a:lnTo>
                  <a:lnTo>
                    <a:pt x="1042415" y="18316"/>
                  </a:lnTo>
                  <a:lnTo>
                    <a:pt x="1002553" y="39290"/>
                  </a:lnTo>
                  <a:lnTo>
                    <a:pt x="971761" y="66435"/>
                  </a:lnTo>
                  <a:lnTo>
                    <a:pt x="951912" y="98469"/>
                  </a:lnTo>
                  <a:lnTo>
                    <a:pt x="944879" y="134112"/>
                  </a:lnTo>
                </a:path>
              </a:pathLst>
            </a:custGeom>
            <a:ln w="19050">
              <a:solidFill>
                <a:srgbClr val="000000"/>
              </a:solidFill>
            </a:ln>
          </p:spPr>
          <p:txBody>
            <a:bodyPr wrap="square" lIns="0" tIns="0" rIns="0" bIns="0" rtlCol="0"/>
            <a:lstStyle/>
            <a:p>
              <a:endParaRPr/>
            </a:p>
          </p:txBody>
        </p:sp>
        <p:sp>
          <p:nvSpPr>
            <p:cNvPr id="11" name="object 11"/>
            <p:cNvSpPr/>
            <p:nvPr/>
          </p:nvSpPr>
          <p:spPr>
            <a:xfrm>
              <a:off x="3871341" y="3985133"/>
              <a:ext cx="581025" cy="181610"/>
            </a:xfrm>
            <a:custGeom>
              <a:avLst/>
              <a:gdLst/>
              <a:ahLst/>
              <a:cxnLst/>
              <a:rect l="l" t="t" r="r" b="b"/>
              <a:pathLst>
                <a:path w="581025" h="181610">
                  <a:moveTo>
                    <a:pt x="0" y="119761"/>
                  </a:moveTo>
                  <a:lnTo>
                    <a:pt x="86868" y="18161"/>
                  </a:lnTo>
                </a:path>
                <a:path w="581025" h="181610">
                  <a:moveTo>
                    <a:pt x="53086" y="53975"/>
                  </a:moveTo>
                  <a:lnTo>
                    <a:pt x="203454" y="181229"/>
                  </a:lnTo>
                </a:path>
                <a:path w="581025" h="181610">
                  <a:moveTo>
                    <a:pt x="448056" y="0"/>
                  </a:moveTo>
                  <a:lnTo>
                    <a:pt x="580771" y="145669"/>
                  </a:lnTo>
                </a:path>
              </a:pathLst>
            </a:custGeom>
            <a:ln w="15875">
              <a:solidFill>
                <a:srgbClr val="FF0000"/>
              </a:solidFill>
            </a:ln>
          </p:spPr>
          <p:txBody>
            <a:bodyPr wrap="square" lIns="0" tIns="0" rIns="0" bIns="0" rtlCol="0"/>
            <a:lstStyle/>
            <a:p>
              <a:endParaRPr/>
            </a:p>
          </p:txBody>
        </p:sp>
        <p:sp>
          <p:nvSpPr>
            <p:cNvPr id="12" name="object 12"/>
            <p:cNvSpPr/>
            <p:nvPr/>
          </p:nvSpPr>
          <p:spPr>
            <a:xfrm>
              <a:off x="4258056" y="4060571"/>
              <a:ext cx="98425" cy="90805"/>
            </a:xfrm>
            <a:custGeom>
              <a:avLst/>
              <a:gdLst/>
              <a:ahLst/>
              <a:cxnLst/>
              <a:rect l="l" t="t" r="r" b="b"/>
              <a:pathLst>
                <a:path w="98425" h="90804">
                  <a:moveTo>
                    <a:pt x="98425" y="0"/>
                  </a:moveTo>
                  <a:lnTo>
                    <a:pt x="0" y="90550"/>
                  </a:lnTo>
                </a:path>
              </a:pathLst>
            </a:custGeom>
            <a:ln w="15875">
              <a:solidFill>
                <a:srgbClr val="FF0000"/>
              </a:solidFill>
            </a:ln>
          </p:spPr>
          <p:txBody>
            <a:bodyPr wrap="square" lIns="0" tIns="0" rIns="0" bIns="0" rtlCol="0"/>
            <a:lstStyle/>
            <a:p>
              <a:endParaRPr/>
            </a:p>
          </p:txBody>
        </p:sp>
        <p:sp>
          <p:nvSpPr>
            <p:cNvPr id="13" name="object 13"/>
            <p:cNvSpPr/>
            <p:nvPr/>
          </p:nvSpPr>
          <p:spPr>
            <a:xfrm>
              <a:off x="4070604" y="4069841"/>
              <a:ext cx="198120" cy="38100"/>
            </a:xfrm>
            <a:custGeom>
              <a:avLst/>
              <a:gdLst/>
              <a:ahLst/>
              <a:cxnLst/>
              <a:rect l="l" t="t" r="r" b="b"/>
              <a:pathLst>
                <a:path w="198120" h="38100">
                  <a:moveTo>
                    <a:pt x="198120" y="25400"/>
                  </a:moveTo>
                  <a:lnTo>
                    <a:pt x="0" y="25400"/>
                  </a:lnTo>
                  <a:lnTo>
                    <a:pt x="0" y="38100"/>
                  </a:lnTo>
                  <a:lnTo>
                    <a:pt x="198120" y="38100"/>
                  </a:lnTo>
                  <a:lnTo>
                    <a:pt x="198120" y="25400"/>
                  </a:lnTo>
                  <a:close/>
                </a:path>
                <a:path w="198120" h="38100">
                  <a:moveTo>
                    <a:pt x="198120" y="0"/>
                  </a:moveTo>
                  <a:lnTo>
                    <a:pt x="0" y="0"/>
                  </a:lnTo>
                  <a:lnTo>
                    <a:pt x="0" y="12700"/>
                  </a:lnTo>
                  <a:lnTo>
                    <a:pt x="198120" y="12700"/>
                  </a:lnTo>
                  <a:lnTo>
                    <a:pt x="198120" y="0"/>
                  </a:lnTo>
                  <a:close/>
                </a:path>
              </a:pathLst>
            </a:custGeom>
            <a:solidFill>
              <a:srgbClr val="FF0000"/>
            </a:solidFill>
          </p:spPr>
          <p:txBody>
            <a:bodyPr wrap="square" lIns="0" tIns="0" rIns="0" bIns="0" rtlCol="0"/>
            <a:lstStyle/>
            <a:p>
              <a:endParaRPr/>
            </a:p>
          </p:txBody>
        </p:sp>
      </p:grpSp>
      <p:sp>
        <p:nvSpPr>
          <p:cNvPr id="14" name="object 14"/>
          <p:cNvSpPr txBox="1"/>
          <p:nvPr/>
        </p:nvSpPr>
        <p:spPr>
          <a:xfrm>
            <a:off x="536244" y="4067682"/>
            <a:ext cx="7613015" cy="2556510"/>
          </a:xfrm>
          <a:prstGeom prst="rect">
            <a:avLst/>
          </a:prstGeom>
        </p:spPr>
        <p:txBody>
          <a:bodyPr vert="horz" wrap="square" lIns="0" tIns="12700" rIns="0" bIns="0" rtlCol="0">
            <a:spAutoFit/>
          </a:bodyPr>
          <a:lstStyle/>
          <a:p>
            <a:pPr marR="214629" algn="ctr">
              <a:lnSpc>
                <a:spcPts val="2075"/>
              </a:lnSpc>
              <a:spcBef>
                <a:spcPts val="100"/>
              </a:spcBef>
              <a:tabLst>
                <a:tab pos="1384935" algn="l"/>
                <a:tab pos="1993900" algn="l"/>
              </a:tabLst>
            </a:pPr>
            <a:r>
              <a:rPr sz="1800" spc="165" dirty="0">
                <a:latin typeface="Arial"/>
                <a:cs typeface="Arial"/>
              </a:rPr>
              <a:t>G</a:t>
            </a:r>
            <a:r>
              <a:rPr sz="1800" spc="495" dirty="0">
                <a:latin typeface="Arial"/>
                <a:cs typeface="Arial"/>
              </a:rPr>
              <a:t> </a:t>
            </a:r>
            <a:r>
              <a:rPr sz="1800" spc="70" dirty="0">
                <a:latin typeface="Arial"/>
                <a:cs typeface="Arial"/>
              </a:rPr>
              <a:t>A</a:t>
            </a:r>
            <a:r>
              <a:rPr sz="1800" dirty="0">
                <a:latin typeface="Arial"/>
                <a:cs typeface="Arial"/>
              </a:rPr>
              <a:t>	</a:t>
            </a:r>
            <a:r>
              <a:rPr sz="1800" spc="120" dirty="0">
                <a:latin typeface="Arial"/>
                <a:cs typeface="Arial"/>
              </a:rPr>
              <a:t>A</a:t>
            </a:r>
            <a:r>
              <a:rPr sz="1800" spc="484" dirty="0">
                <a:latin typeface="Arial"/>
                <a:cs typeface="Arial"/>
              </a:rPr>
              <a:t> </a:t>
            </a:r>
            <a:r>
              <a:rPr sz="1800" spc="105" dirty="0">
                <a:latin typeface="Arial"/>
                <a:cs typeface="Arial"/>
              </a:rPr>
              <a:t>C</a:t>
            </a:r>
            <a:r>
              <a:rPr sz="1800" dirty="0">
                <a:latin typeface="Arial"/>
                <a:cs typeface="Arial"/>
              </a:rPr>
              <a:t>	</a:t>
            </a:r>
            <a:r>
              <a:rPr sz="1800" spc="114" dirty="0">
                <a:latin typeface="Arial"/>
                <a:cs typeface="Arial"/>
              </a:rPr>
              <a:t>G</a:t>
            </a:r>
            <a:endParaRPr sz="1800">
              <a:latin typeface="Arial"/>
              <a:cs typeface="Arial"/>
            </a:endParaRPr>
          </a:p>
          <a:p>
            <a:pPr marR="208279" algn="ctr">
              <a:lnSpc>
                <a:spcPts val="2075"/>
              </a:lnSpc>
              <a:tabLst>
                <a:tab pos="374650" algn="l"/>
                <a:tab pos="663575" algn="l"/>
                <a:tab pos="1022350" algn="l"/>
                <a:tab pos="1615440" algn="l"/>
              </a:tabLst>
            </a:pPr>
            <a:r>
              <a:rPr sz="1800" spc="105" dirty="0">
                <a:latin typeface="Arial"/>
                <a:cs typeface="Arial"/>
              </a:rPr>
              <a:t>C</a:t>
            </a:r>
            <a:r>
              <a:rPr sz="1800" dirty="0">
                <a:latin typeface="Arial"/>
                <a:cs typeface="Arial"/>
              </a:rPr>
              <a:t>	</a:t>
            </a:r>
            <a:r>
              <a:rPr sz="1800" spc="-395" dirty="0">
                <a:latin typeface="Arial"/>
                <a:cs typeface="Arial"/>
              </a:rPr>
              <a:t>T</a:t>
            </a:r>
            <a:r>
              <a:rPr sz="1800" dirty="0">
                <a:latin typeface="Arial"/>
                <a:cs typeface="Arial"/>
              </a:rPr>
              <a:t>	</a:t>
            </a:r>
            <a:r>
              <a:rPr sz="1800" spc="80" dirty="0">
                <a:latin typeface="Arial"/>
                <a:cs typeface="Arial"/>
              </a:rPr>
              <a:t>A</a:t>
            </a:r>
            <a:r>
              <a:rPr sz="1800" dirty="0">
                <a:latin typeface="Arial"/>
                <a:cs typeface="Arial"/>
              </a:rPr>
              <a:t>	</a:t>
            </a:r>
            <a:r>
              <a:rPr sz="1800" spc="130" dirty="0">
                <a:latin typeface="Arial"/>
                <a:cs typeface="Arial"/>
              </a:rPr>
              <a:t>A</a:t>
            </a:r>
            <a:r>
              <a:rPr sz="1800" spc="490" dirty="0">
                <a:latin typeface="Arial"/>
                <a:cs typeface="Arial"/>
              </a:rPr>
              <a:t> </a:t>
            </a:r>
            <a:r>
              <a:rPr sz="1800" spc="80" dirty="0">
                <a:latin typeface="Arial"/>
                <a:cs typeface="Arial"/>
              </a:rPr>
              <a:t>A</a:t>
            </a:r>
            <a:r>
              <a:rPr sz="1800" dirty="0">
                <a:latin typeface="Arial"/>
                <a:cs typeface="Arial"/>
              </a:rPr>
              <a:t>	</a:t>
            </a:r>
            <a:r>
              <a:rPr sz="1800" spc="165" dirty="0">
                <a:latin typeface="Arial"/>
                <a:cs typeface="Arial"/>
              </a:rPr>
              <a:t>G</a:t>
            </a:r>
            <a:r>
              <a:rPr sz="1800" spc="495" dirty="0">
                <a:latin typeface="Arial"/>
                <a:cs typeface="Arial"/>
              </a:rPr>
              <a:t> </a:t>
            </a:r>
            <a:r>
              <a:rPr sz="1800" spc="105" dirty="0">
                <a:latin typeface="Arial"/>
                <a:cs typeface="Arial"/>
              </a:rPr>
              <a:t>C</a:t>
            </a:r>
            <a:endParaRPr sz="1800">
              <a:latin typeface="Arial"/>
              <a:cs typeface="Arial"/>
            </a:endParaRPr>
          </a:p>
          <a:p>
            <a:pPr>
              <a:lnSpc>
                <a:spcPct val="100000"/>
              </a:lnSpc>
            </a:pPr>
            <a:endParaRPr sz="2200">
              <a:latin typeface="Arial"/>
              <a:cs typeface="Arial"/>
            </a:endParaRPr>
          </a:p>
          <a:p>
            <a:pPr marL="12700" marR="5080">
              <a:lnSpc>
                <a:spcPct val="100000"/>
              </a:lnSpc>
              <a:spcBef>
                <a:spcPts val="1720"/>
              </a:spcBef>
            </a:pPr>
            <a:r>
              <a:rPr sz="2400" dirty="0">
                <a:latin typeface="Arial"/>
                <a:cs typeface="Arial"/>
              </a:rPr>
              <a:t>UV</a:t>
            </a:r>
            <a:r>
              <a:rPr sz="2400" spc="5" dirty="0">
                <a:latin typeface="Arial"/>
                <a:cs typeface="Arial"/>
              </a:rPr>
              <a:t> </a:t>
            </a:r>
            <a:r>
              <a:rPr sz="2400" spc="120" dirty="0">
                <a:latin typeface="Arial"/>
                <a:cs typeface="Arial"/>
              </a:rPr>
              <a:t>radiation</a:t>
            </a:r>
            <a:r>
              <a:rPr sz="2400" spc="40" dirty="0">
                <a:latin typeface="Arial"/>
                <a:cs typeface="Arial"/>
              </a:rPr>
              <a:t> </a:t>
            </a:r>
            <a:r>
              <a:rPr sz="2400" spc="95" dirty="0">
                <a:latin typeface="Arial"/>
                <a:cs typeface="Arial"/>
              </a:rPr>
              <a:t>makes</a:t>
            </a:r>
            <a:r>
              <a:rPr sz="2400" spc="-50" dirty="0">
                <a:latin typeface="Arial"/>
                <a:cs typeface="Arial"/>
              </a:rPr>
              <a:t> </a:t>
            </a:r>
            <a:r>
              <a:rPr sz="2400" spc="195" dirty="0">
                <a:latin typeface="Arial"/>
                <a:cs typeface="Arial"/>
              </a:rPr>
              <a:t>two</a:t>
            </a:r>
            <a:r>
              <a:rPr sz="2400" spc="25" dirty="0">
                <a:latin typeface="Arial"/>
                <a:cs typeface="Arial"/>
              </a:rPr>
              <a:t> </a:t>
            </a:r>
            <a:r>
              <a:rPr sz="2400" spc="130" dirty="0">
                <a:latin typeface="Arial"/>
                <a:cs typeface="Arial"/>
              </a:rPr>
              <a:t>neighboring</a:t>
            </a:r>
            <a:r>
              <a:rPr sz="2400" spc="15" dirty="0">
                <a:latin typeface="Arial"/>
                <a:cs typeface="Arial"/>
              </a:rPr>
              <a:t> </a:t>
            </a:r>
            <a:r>
              <a:rPr sz="2400" spc="114" dirty="0">
                <a:latin typeface="Arial"/>
                <a:cs typeface="Arial"/>
              </a:rPr>
              <a:t>thymine</a:t>
            </a:r>
            <a:r>
              <a:rPr sz="2400" spc="15" dirty="0">
                <a:latin typeface="Arial"/>
                <a:cs typeface="Arial"/>
              </a:rPr>
              <a:t> </a:t>
            </a:r>
            <a:r>
              <a:rPr sz="2400" spc="-10" dirty="0">
                <a:latin typeface="Arial"/>
                <a:cs typeface="Arial"/>
              </a:rPr>
              <a:t>bases </a:t>
            </a:r>
            <a:r>
              <a:rPr sz="2400" spc="180" dirty="0">
                <a:latin typeface="Arial"/>
                <a:cs typeface="Arial"/>
              </a:rPr>
              <a:t>react</a:t>
            </a:r>
            <a:r>
              <a:rPr sz="2400" dirty="0">
                <a:latin typeface="Arial"/>
                <a:cs typeface="Arial"/>
              </a:rPr>
              <a:t> </a:t>
            </a:r>
            <a:r>
              <a:rPr sz="2400" spc="105" dirty="0">
                <a:latin typeface="Arial"/>
                <a:cs typeface="Arial"/>
              </a:rPr>
              <a:t>with</a:t>
            </a:r>
            <a:r>
              <a:rPr sz="2400" spc="-5" dirty="0">
                <a:latin typeface="Arial"/>
                <a:cs typeface="Arial"/>
              </a:rPr>
              <a:t> </a:t>
            </a:r>
            <a:r>
              <a:rPr sz="2400" spc="240" dirty="0">
                <a:latin typeface="Arial"/>
                <a:cs typeface="Arial"/>
              </a:rPr>
              <a:t>each</a:t>
            </a:r>
            <a:r>
              <a:rPr sz="2400" spc="-5" dirty="0">
                <a:latin typeface="Arial"/>
                <a:cs typeface="Arial"/>
              </a:rPr>
              <a:t> </a:t>
            </a:r>
            <a:r>
              <a:rPr sz="2400" spc="110" dirty="0">
                <a:latin typeface="Arial"/>
                <a:cs typeface="Arial"/>
              </a:rPr>
              <a:t>other</a:t>
            </a:r>
            <a:r>
              <a:rPr sz="2400" spc="40" dirty="0">
                <a:latin typeface="Arial"/>
                <a:cs typeface="Arial"/>
              </a:rPr>
              <a:t> </a:t>
            </a:r>
            <a:r>
              <a:rPr sz="2400" spc="155" dirty="0">
                <a:latin typeface="Arial"/>
                <a:cs typeface="Arial"/>
              </a:rPr>
              <a:t>to</a:t>
            </a:r>
            <a:r>
              <a:rPr sz="2400" spc="35" dirty="0">
                <a:latin typeface="Arial"/>
                <a:cs typeface="Arial"/>
              </a:rPr>
              <a:t> </a:t>
            </a:r>
            <a:r>
              <a:rPr sz="2400" spc="130" dirty="0">
                <a:latin typeface="Arial"/>
                <a:cs typeface="Arial"/>
              </a:rPr>
              <a:t>give</a:t>
            </a:r>
            <a:r>
              <a:rPr sz="2400" dirty="0">
                <a:latin typeface="Arial"/>
                <a:cs typeface="Arial"/>
              </a:rPr>
              <a:t> </a:t>
            </a:r>
            <a:r>
              <a:rPr sz="2400" spc="114" dirty="0">
                <a:latin typeface="Arial"/>
                <a:cs typeface="Arial"/>
              </a:rPr>
              <a:t>thymine</a:t>
            </a:r>
            <a:r>
              <a:rPr sz="2400" spc="60" dirty="0">
                <a:latin typeface="Arial"/>
                <a:cs typeface="Arial"/>
              </a:rPr>
              <a:t> </a:t>
            </a:r>
            <a:r>
              <a:rPr sz="2400" b="1" spc="-10" dirty="0">
                <a:solidFill>
                  <a:srgbClr val="3333FF"/>
                </a:solidFill>
                <a:latin typeface="Arial"/>
                <a:cs typeface="Arial"/>
              </a:rPr>
              <a:t>dimers</a:t>
            </a:r>
            <a:r>
              <a:rPr sz="2400" b="1" spc="-20" dirty="0">
                <a:solidFill>
                  <a:srgbClr val="3333FF"/>
                </a:solidFill>
                <a:latin typeface="Arial"/>
                <a:cs typeface="Arial"/>
              </a:rPr>
              <a:t> </a:t>
            </a:r>
            <a:r>
              <a:rPr sz="2400" spc="-50" dirty="0">
                <a:solidFill>
                  <a:srgbClr val="3333FF"/>
                </a:solidFill>
                <a:latin typeface="Arial"/>
                <a:cs typeface="Arial"/>
              </a:rPr>
              <a:t>- </a:t>
            </a:r>
            <a:r>
              <a:rPr sz="2400" spc="114" dirty="0">
                <a:latin typeface="Arial"/>
                <a:cs typeface="Arial"/>
              </a:rPr>
              <a:t>confuse</a:t>
            </a:r>
            <a:r>
              <a:rPr sz="2400" spc="25" dirty="0">
                <a:latin typeface="Arial"/>
                <a:cs typeface="Arial"/>
              </a:rPr>
              <a:t> </a:t>
            </a:r>
            <a:r>
              <a:rPr sz="2400" spc="75" dirty="0">
                <a:latin typeface="Arial"/>
                <a:cs typeface="Arial"/>
              </a:rPr>
              <a:t>DNA</a:t>
            </a:r>
            <a:r>
              <a:rPr sz="2400" spc="25" dirty="0">
                <a:latin typeface="Arial"/>
                <a:cs typeface="Arial"/>
              </a:rPr>
              <a:t> </a:t>
            </a:r>
            <a:r>
              <a:rPr sz="2400" spc="120" dirty="0">
                <a:latin typeface="Arial"/>
                <a:cs typeface="Arial"/>
              </a:rPr>
              <a:t>polymerase</a:t>
            </a:r>
            <a:r>
              <a:rPr sz="2400" spc="-15" dirty="0">
                <a:latin typeface="Arial"/>
                <a:cs typeface="Arial"/>
              </a:rPr>
              <a:t> </a:t>
            </a:r>
            <a:r>
              <a:rPr sz="2400" spc="160" dirty="0">
                <a:latin typeface="Arial"/>
                <a:cs typeface="Arial"/>
              </a:rPr>
              <a:t>which</a:t>
            </a:r>
            <a:r>
              <a:rPr sz="2400" spc="10" dirty="0">
                <a:latin typeface="Arial"/>
                <a:cs typeface="Arial"/>
              </a:rPr>
              <a:t> </a:t>
            </a:r>
            <a:r>
              <a:rPr sz="2400" dirty="0">
                <a:latin typeface="Arial"/>
                <a:cs typeface="Arial"/>
              </a:rPr>
              <a:t>will</a:t>
            </a:r>
            <a:r>
              <a:rPr sz="2400" spc="-15" dirty="0">
                <a:latin typeface="Arial"/>
                <a:cs typeface="Arial"/>
              </a:rPr>
              <a:t> </a:t>
            </a:r>
            <a:r>
              <a:rPr sz="2400" spc="190" dirty="0">
                <a:latin typeface="Arial"/>
                <a:cs typeface="Arial"/>
              </a:rPr>
              <a:t>make</a:t>
            </a:r>
            <a:r>
              <a:rPr sz="2400" spc="-5" dirty="0">
                <a:latin typeface="Arial"/>
                <a:cs typeface="Arial"/>
              </a:rPr>
              <a:t> </a:t>
            </a:r>
            <a:r>
              <a:rPr sz="2400" spc="-10" dirty="0">
                <a:latin typeface="Arial"/>
                <a:cs typeface="Arial"/>
              </a:rPr>
              <a:t>mistakes </a:t>
            </a:r>
            <a:r>
              <a:rPr sz="2400" spc="185" dirty="0">
                <a:latin typeface="Arial"/>
                <a:cs typeface="Arial"/>
              </a:rPr>
              <a:t>when</a:t>
            </a:r>
            <a:r>
              <a:rPr sz="2400" spc="15" dirty="0">
                <a:latin typeface="Arial"/>
                <a:cs typeface="Arial"/>
              </a:rPr>
              <a:t> </a:t>
            </a:r>
            <a:r>
              <a:rPr sz="2400" dirty="0">
                <a:latin typeface="Arial"/>
                <a:cs typeface="Arial"/>
              </a:rPr>
              <a:t>synthesizing</a:t>
            </a:r>
            <a:r>
              <a:rPr sz="2400" spc="110" dirty="0">
                <a:latin typeface="Arial"/>
                <a:cs typeface="Arial"/>
              </a:rPr>
              <a:t> </a:t>
            </a:r>
            <a:r>
              <a:rPr sz="2400" spc="290" dirty="0">
                <a:latin typeface="Arial"/>
                <a:cs typeface="Arial"/>
              </a:rPr>
              <a:t>a</a:t>
            </a:r>
            <a:r>
              <a:rPr sz="2400" spc="5" dirty="0">
                <a:latin typeface="Arial"/>
                <a:cs typeface="Arial"/>
              </a:rPr>
              <a:t> </a:t>
            </a:r>
            <a:r>
              <a:rPr sz="2400" spc="185" dirty="0">
                <a:latin typeface="Arial"/>
                <a:cs typeface="Arial"/>
              </a:rPr>
              <a:t>new</a:t>
            </a:r>
            <a:r>
              <a:rPr sz="2400" spc="40" dirty="0">
                <a:latin typeface="Arial"/>
                <a:cs typeface="Arial"/>
              </a:rPr>
              <a:t> </a:t>
            </a:r>
            <a:r>
              <a:rPr sz="2400" spc="70" dirty="0">
                <a:latin typeface="Arial"/>
                <a:cs typeface="Arial"/>
              </a:rPr>
              <a:t>strand</a:t>
            </a:r>
            <a:r>
              <a:rPr sz="2400" spc="100" dirty="0">
                <a:latin typeface="Arial"/>
                <a:cs typeface="Arial"/>
              </a:rPr>
              <a:t> </a:t>
            </a:r>
            <a:r>
              <a:rPr sz="2400" spc="145" dirty="0">
                <a:latin typeface="Arial"/>
                <a:cs typeface="Arial"/>
              </a:rPr>
              <a:t>of</a:t>
            </a:r>
            <a:r>
              <a:rPr sz="2400" spc="25" dirty="0">
                <a:latin typeface="Arial"/>
                <a:cs typeface="Arial"/>
              </a:rPr>
              <a:t> </a:t>
            </a:r>
            <a:r>
              <a:rPr sz="2400" spc="35" dirty="0">
                <a:latin typeface="Arial"/>
                <a:cs typeface="Arial"/>
              </a:rPr>
              <a:t>DNA.</a:t>
            </a:r>
            <a:endParaRPr sz="2400">
              <a:latin typeface="Arial"/>
              <a:cs typeface="Arial"/>
            </a:endParaRPr>
          </a:p>
        </p:txBody>
      </p:sp>
      <p:sp>
        <p:nvSpPr>
          <p:cNvPr id="15" name="object 15"/>
          <p:cNvSpPr txBox="1">
            <a:spLocks noGrp="1"/>
          </p:cNvSpPr>
          <p:nvPr>
            <p:ph type="title"/>
          </p:nvPr>
        </p:nvSpPr>
        <p:spPr>
          <a:xfrm>
            <a:off x="2073401" y="404825"/>
            <a:ext cx="4980940" cy="454025"/>
          </a:xfrm>
          <a:prstGeom prst="rect">
            <a:avLst/>
          </a:prstGeom>
        </p:spPr>
        <p:txBody>
          <a:bodyPr vert="horz" wrap="square" lIns="0" tIns="13970" rIns="0" bIns="0" rtlCol="0">
            <a:spAutoFit/>
          </a:bodyPr>
          <a:lstStyle/>
          <a:p>
            <a:pPr marL="12700">
              <a:lnSpc>
                <a:spcPct val="100000"/>
              </a:lnSpc>
              <a:spcBef>
                <a:spcPts val="110"/>
              </a:spcBef>
            </a:pPr>
            <a:r>
              <a:rPr sz="2800" dirty="0"/>
              <a:t>UV</a:t>
            </a:r>
            <a:r>
              <a:rPr sz="2800" spc="-100" dirty="0"/>
              <a:t> </a:t>
            </a:r>
            <a:r>
              <a:rPr sz="2800" spc="-110" dirty="0"/>
              <a:t>Light</a:t>
            </a:r>
            <a:r>
              <a:rPr sz="2800" spc="-85" dirty="0"/>
              <a:t> </a:t>
            </a:r>
            <a:r>
              <a:rPr sz="2800" spc="125" dirty="0"/>
              <a:t>and</a:t>
            </a:r>
            <a:r>
              <a:rPr sz="2800" spc="-95" dirty="0"/>
              <a:t> </a:t>
            </a:r>
            <a:r>
              <a:rPr sz="2800" spc="-25" dirty="0"/>
              <a:t>Thymine</a:t>
            </a:r>
            <a:r>
              <a:rPr sz="2800" spc="-95" dirty="0"/>
              <a:t> </a:t>
            </a:r>
            <a:r>
              <a:rPr sz="2800" spc="-10" dirty="0"/>
              <a:t>Dimers</a:t>
            </a:r>
            <a:endParaRPr sz="2800"/>
          </a:p>
        </p:txBody>
      </p:sp>
      <p:grpSp>
        <p:nvGrpSpPr>
          <p:cNvPr id="16" name="object 16"/>
          <p:cNvGrpSpPr/>
          <p:nvPr/>
        </p:nvGrpSpPr>
        <p:grpSpPr>
          <a:xfrm>
            <a:off x="3663696" y="2871216"/>
            <a:ext cx="598170" cy="1183640"/>
            <a:chOff x="3663696" y="2871216"/>
            <a:chExt cx="598170" cy="1183640"/>
          </a:xfrm>
        </p:grpSpPr>
        <p:pic>
          <p:nvPicPr>
            <p:cNvPr id="17" name="object 17"/>
            <p:cNvPicPr/>
            <p:nvPr/>
          </p:nvPicPr>
          <p:blipFill>
            <a:blip r:embed="rId3" cstate="print"/>
            <a:stretch>
              <a:fillRect/>
            </a:stretch>
          </p:blipFill>
          <p:spPr>
            <a:xfrm>
              <a:off x="3663696" y="2871216"/>
              <a:ext cx="598170" cy="1183386"/>
            </a:xfrm>
            <a:prstGeom prst="rect">
              <a:avLst/>
            </a:prstGeom>
          </p:spPr>
        </p:pic>
        <p:sp>
          <p:nvSpPr>
            <p:cNvPr id="18" name="object 18"/>
            <p:cNvSpPr/>
            <p:nvPr/>
          </p:nvSpPr>
          <p:spPr>
            <a:xfrm>
              <a:off x="3835584" y="2897124"/>
              <a:ext cx="257175" cy="838835"/>
            </a:xfrm>
            <a:custGeom>
              <a:avLst/>
              <a:gdLst/>
              <a:ahLst/>
              <a:cxnLst/>
              <a:rect l="l" t="t" r="r" b="b"/>
              <a:pathLst>
                <a:path w="257175" h="838835">
                  <a:moveTo>
                    <a:pt x="24632" y="581844"/>
                  </a:moveTo>
                  <a:lnTo>
                    <a:pt x="13912" y="585470"/>
                  </a:lnTo>
                  <a:lnTo>
                    <a:pt x="5464" y="593046"/>
                  </a:lnTo>
                  <a:lnTo>
                    <a:pt x="720" y="602932"/>
                  </a:lnTo>
                  <a:lnTo>
                    <a:pt x="0" y="613866"/>
                  </a:lnTo>
                  <a:lnTo>
                    <a:pt x="3625" y="624586"/>
                  </a:lnTo>
                  <a:lnTo>
                    <a:pt x="128339" y="838326"/>
                  </a:lnTo>
                  <a:lnTo>
                    <a:pt x="161389" y="781684"/>
                  </a:lnTo>
                  <a:lnTo>
                    <a:pt x="99764" y="781684"/>
                  </a:lnTo>
                  <a:lnTo>
                    <a:pt x="99764" y="675926"/>
                  </a:lnTo>
                  <a:lnTo>
                    <a:pt x="53028" y="595756"/>
                  </a:lnTo>
                  <a:lnTo>
                    <a:pt x="45452" y="587309"/>
                  </a:lnTo>
                  <a:lnTo>
                    <a:pt x="35565" y="582564"/>
                  </a:lnTo>
                  <a:lnTo>
                    <a:pt x="24632" y="581844"/>
                  </a:lnTo>
                  <a:close/>
                </a:path>
                <a:path w="257175" h="838835">
                  <a:moveTo>
                    <a:pt x="99764" y="675926"/>
                  </a:moveTo>
                  <a:lnTo>
                    <a:pt x="99764" y="781684"/>
                  </a:lnTo>
                  <a:lnTo>
                    <a:pt x="156914" y="781684"/>
                  </a:lnTo>
                  <a:lnTo>
                    <a:pt x="156914" y="767207"/>
                  </a:lnTo>
                  <a:lnTo>
                    <a:pt x="103701" y="767207"/>
                  </a:lnTo>
                  <a:lnTo>
                    <a:pt x="128339" y="724943"/>
                  </a:lnTo>
                  <a:lnTo>
                    <a:pt x="99764" y="675926"/>
                  </a:lnTo>
                  <a:close/>
                </a:path>
                <a:path w="257175" h="838835">
                  <a:moveTo>
                    <a:pt x="232046" y="581844"/>
                  </a:moveTo>
                  <a:lnTo>
                    <a:pt x="221112" y="582564"/>
                  </a:lnTo>
                  <a:lnTo>
                    <a:pt x="211226" y="587309"/>
                  </a:lnTo>
                  <a:lnTo>
                    <a:pt x="203650" y="595756"/>
                  </a:lnTo>
                  <a:lnTo>
                    <a:pt x="156914" y="675926"/>
                  </a:lnTo>
                  <a:lnTo>
                    <a:pt x="156914" y="781684"/>
                  </a:lnTo>
                  <a:lnTo>
                    <a:pt x="161389" y="781684"/>
                  </a:lnTo>
                  <a:lnTo>
                    <a:pt x="253053" y="624586"/>
                  </a:lnTo>
                  <a:lnTo>
                    <a:pt x="256678" y="613866"/>
                  </a:lnTo>
                  <a:lnTo>
                    <a:pt x="255958" y="602932"/>
                  </a:lnTo>
                  <a:lnTo>
                    <a:pt x="251213" y="593046"/>
                  </a:lnTo>
                  <a:lnTo>
                    <a:pt x="242766" y="585470"/>
                  </a:lnTo>
                  <a:lnTo>
                    <a:pt x="232046" y="581844"/>
                  </a:lnTo>
                  <a:close/>
                </a:path>
                <a:path w="257175" h="838835">
                  <a:moveTo>
                    <a:pt x="128339" y="724943"/>
                  </a:moveTo>
                  <a:lnTo>
                    <a:pt x="103701" y="767207"/>
                  </a:lnTo>
                  <a:lnTo>
                    <a:pt x="152977" y="767207"/>
                  </a:lnTo>
                  <a:lnTo>
                    <a:pt x="128339" y="724943"/>
                  </a:lnTo>
                  <a:close/>
                </a:path>
                <a:path w="257175" h="838835">
                  <a:moveTo>
                    <a:pt x="156914" y="675926"/>
                  </a:moveTo>
                  <a:lnTo>
                    <a:pt x="128339" y="724943"/>
                  </a:lnTo>
                  <a:lnTo>
                    <a:pt x="152977" y="767207"/>
                  </a:lnTo>
                  <a:lnTo>
                    <a:pt x="156914" y="767207"/>
                  </a:lnTo>
                  <a:lnTo>
                    <a:pt x="156914" y="675926"/>
                  </a:lnTo>
                  <a:close/>
                </a:path>
                <a:path w="257175" h="838835">
                  <a:moveTo>
                    <a:pt x="156914" y="0"/>
                  </a:moveTo>
                  <a:lnTo>
                    <a:pt x="99764" y="0"/>
                  </a:lnTo>
                  <a:lnTo>
                    <a:pt x="99764" y="675926"/>
                  </a:lnTo>
                  <a:lnTo>
                    <a:pt x="128339" y="724943"/>
                  </a:lnTo>
                  <a:lnTo>
                    <a:pt x="156914" y="675926"/>
                  </a:lnTo>
                  <a:lnTo>
                    <a:pt x="156914"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044" y="1186890"/>
            <a:ext cx="6860540" cy="1367790"/>
          </a:xfrm>
          <a:prstGeom prst="rect">
            <a:avLst/>
          </a:prstGeom>
        </p:spPr>
        <p:txBody>
          <a:bodyPr vert="horz" wrap="square" lIns="0" tIns="12065" rIns="0" bIns="0" rtlCol="0">
            <a:spAutoFit/>
          </a:bodyPr>
          <a:lstStyle/>
          <a:p>
            <a:pPr marL="12700" marR="5080">
              <a:lnSpc>
                <a:spcPct val="110100"/>
              </a:lnSpc>
              <a:spcBef>
                <a:spcPts val="95"/>
              </a:spcBef>
              <a:tabLst>
                <a:tab pos="530225" algn="l"/>
              </a:tabLst>
            </a:pPr>
            <a:r>
              <a:rPr sz="4000" spc="240" dirty="0">
                <a:latin typeface="Arial"/>
                <a:cs typeface="Arial"/>
              </a:rPr>
              <a:t>A</a:t>
            </a:r>
            <a:r>
              <a:rPr sz="4000" dirty="0">
                <a:latin typeface="Arial"/>
                <a:cs typeface="Arial"/>
              </a:rPr>
              <a:t>	</a:t>
            </a:r>
            <a:r>
              <a:rPr sz="4000" spc="265" dirty="0">
                <a:latin typeface="Arial"/>
                <a:cs typeface="Arial"/>
              </a:rPr>
              <a:t>mutation</a:t>
            </a:r>
            <a:r>
              <a:rPr sz="4000" spc="-95" dirty="0">
                <a:latin typeface="Arial"/>
                <a:cs typeface="Arial"/>
              </a:rPr>
              <a:t> </a:t>
            </a:r>
            <a:r>
              <a:rPr sz="4000" dirty="0">
                <a:latin typeface="Arial"/>
                <a:cs typeface="Arial"/>
              </a:rPr>
              <a:t>-</a:t>
            </a:r>
            <a:r>
              <a:rPr sz="4000" spc="-65" dirty="0">
                <a:latin typeface="Arial"/>
                <a:cs typeface="Arial"/>
              </a:rPr>
              <a:t> </a:t>
            </a:r>
            <a:r>
              <a:rPr sz="4000" b="1" spc="185" dirty="0">
                <a:solidFill>
                  <a:srgbClr val="3333FF"/>
                </a:solidFill>
                <a:latin typeface="Arial"/>
                <a:cs typeface="Arial"/>
              </a:rPr>
              <a:t>change</a:t>
            </a:r>
            <a:r>
              <a:rPr sz="4000" b="1" spc="-35" dirty="0">
                <a:solidFill>
                  <a:srgbClr val="3333FF"/>
                </a:solidFill>
                <a:latin typeface="Arial"/>
                <a:cs typeface="Arial"/>
              </a:rPr>
              <a:t> </a:t>
            </a:r>
            <a:r>
              <a:rPr sz="4000" b="1" dirty="0">
                <a:solidFill>
                  <a:srgbClr val="3333FF"/>
                </a:solidFill>
                <a:latin typeface="Arial"/>
                <a:cs typeface="Arial"/>
              </a:rPr>
              <a:t>in</a:t>
            </a:r>
            <a:r>
              <a:rPr sz="4000" b="1" spc="-40" dirty="0">
                <a:solidFill>
                  <a:srgbClr val="3333FF"/>
                </a:solidFill>
                <a:latin typeface="Arial"/>
                <a:cs typeface="Arial"/>
              </a:rPr>
              <a:t> </a:t>
            </a:r>
            <a:r>
              <a:rPr sz="4000" b="1" spc="-25" dirty="0">
                <a:solidFill>
                  <a:srgbClr val="3333FF"/>
                </a:solidFill>
                <a:latin typeface="Arial"/>
                <a:cs typeface="Arial"/>
              </a:rPr>
              <a:t>the </a:t>
            </a:r>
            <a:r>
              <a:rPr sz="4000" b="1" spc="110" dirty="0">
                <a:solidFill>
                  <a:srgbClr val="3333FF"/>
                </a:solidFill>
                <a:latin typeface="Arial"/>
                <a:cs typeface="Arial"/>
              </a:rPr>
              <a:t>base</a:t>
            </a:r>
            <a:r>
              <a:rPr sz="4000" b="1" spc="30" dirty="0">
                <a:solidFill>
                  <a:srgbClr val="3333FF"/>
                </a:solidFill>
                <a:latin typeface="Arial"/>
                <a:cs typeface="Arial"/>
              </a:rPr>
              <a:t> </a:t>
            </a:r>
            <a:r>
              <a:rPr sz="4000" b="1" spc="114" dirty="0">
                <a:solidFill>
                  <a:srgbClr val="3333FF"/>
                </a:solidFill>
                <a:latin typeface="Arial"/>
                <a:cs typeface="Arial"/>
              </a:rPr>
              <a:t>sequence</a:t>
            </a:r>
            <a:r>
              <a:rPr sz="4000" b="1" spc="5" dirty="0">
                <a:solidFill>
                  <a:srgbClr val="3333FF"/>
                </a:solidFill>
                <a:latin typeface="Arial"/>
                <a:cs typeface="Arial"/>
              </a:rPr>
              <a:t> </a:t>
            </a:r>
            <a:r>
              <a:rPr sz="4000" spc="265" dirty="0">
                <a:latin typeface="Arial"/>
                <a:cs typeface="Arial"/>
              </a:rPr>
              <a:t>of</a:t>
            </a:r>
            <a:r>
              <a:rPr sz="4000" spc="-5" dirty="0">
                <a:latin typeface="Arial"/>
                <a:cs typeface="Arial"/>
              </a:rPr>
              <a:t> </a:t>
            </a:r>
            <a:r>
              <a:rPr sz="4000" spc="280" dirty="0">
                <a:latin typeface="Arial"/>
                <a:cs typeface="Arial"/>
              </a:rPr>
              <a:t>the</a:t>
            </a:r>
            <a:r>
              <a:rPr sz="4000" spc="-30" dirty="0">
                <a:latin typeface="Arial"/>
                <a:cs typeface="Arial"/>
              </a:rPr>
              <a:t> </a:t>
            </a:r>
            <a:r>
              <a:rPr sz="4000" spc="75" dirty="0">
                <a:latin typeface="Arial"/>
                <a:cs typeface="Arial"/>
              </a:rPr>
              <a:t>DNA.</a:t>
            </a:r>
            <a:endParaRPr sz="4000">
              <a:latin typeface="Arial"/>
              <a:cs typeface="Arial"/>
            </a:endParaRPr>
          </a:p>
        </p:txBody>
      </p:sp>
      <p:sp>
        <p:nvSpPr>
          <p:cNvPr id="3" name="object 3"/>
          <p:cNvSpPr txBox="1"/>
          <p:nvPr/>
        </p:nvSpPr>
        <p:spPr>
          <a:xfrm>
            <a:off x="886764" y="3564458"/>
            <a:ext cx="7679055" cy="940435"/>
          </a:xfrm>
          <a:prstGeom prst="rect">
            <a:avLst/>
          </a:prstGeom>
        </p:spPr>
        <p:txBody>
          <a:bodyPr vert="horz" wrap="square" lIns="0" tIns="12700" rIns="0" bIns="0" rtlCol="0">
            <a:spAutoFit/>
          </a:bodyPr>
          <a:lstStyle/>
          <a:p>
            <a:pPr marL="12700">
              <a:lnSpc>
                <a:spcPct val="100000"/>
              </a:lnSpc>
              <a:spcBef>
                <a:spcPts val="100"/>
              </a:spcBef>
            </a:pPr>
            <a:r>
              <a:rPr sz="6000" spc="300" dirty="0">
                <a:latin typeface="Arial"/>
                <a:cs typeface="Arial"/>
              </a:rPr>
              <a:t>…CGC…</a:t>
            </a:r>
            <a:r>
              <a:rPr sz="6000" spc="5" dirty="0">
                <a:latin typeface="Arial"/>
                <a:cs typeface="Arial"/>
              </a:rPr>
              <a:t> </a:t>
            </a:r>
            <a:r>
              <a:rPr sz="6000" spc="-25" dirty="0">
                <a:latin typeface="Arial"/>
                <a:cs typeface="Arial"/>
              </a:rPr>
              <a:t>-</a:t>
            </a:r>
            <a:r>
              <a:rPr sz="6000" spc="105" dirty="0">
                <a:latin typeface="Arial"/>
                <a:cs typeface="Arial"/>
              </a:rPr>
              <a:t>&gt;</a:t>
            </a:r>
            <a:r>
              <a:rPr sz="6000" spc="5" dirty="0">
                <a:latin typeface="Arial"/>
                <a:cs typeface="Arial"/>
              </a:rPr>
              <a:t> </a:t>
            </a:r>
            <a:r>
              <a:rPr sz="6000" spc="-10" dirty="0">
                <a:latin typeface="Arial"/>
                <a:cs typeface="Arial"/>
              </a:rPr>
              <a:t>…CTC…</a:t>
            </a:r>
            <a:endParaRPr sz="60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25435" y="1844025"/>
            <a:ext cx="3281943" cy="4687095"/>
          </a:xfrm>
          <a:prstGeom prst="rect">
            <a:avLst/>
          </a:prstGeom>
        </p:spPr>
      </p:pic>
      <p:sp>
        <p:nvSpPr>
          <p:cNvPr id="3" name="object 3"/>
          <p:cNvSpPr txBox="1"/>
          <p:nvPr/>
        </p:nvSpPr>
        <p:spPr>
          <a:xfrm>
            <a:off x="536244" y="560273"/>
            <a:ext cx="7954009" cy="2660650"/>
          </a:xfrm>
          <a:prstGeom prst="rect">
            <a:avLst/>
          </a:prstGeom>
        </p:spPr>
        <p:txBody>
          <a:bodyPr vert="horz" wrap="square" lIns="0" tIns="12700" rIns="0" bIns="0" rtlCol="0">
            <a:spAutoFit/>
          </a:bodyPr>
          <a:lstStyle/>
          <a:p>
            <a:pPr marL="355600" marR="5080" indent="-343535" algn="just">
              <a:lnSpc>
                <a:spcPct val="100000"/>
              </a:lnSpc>
              <a:spcBef>
                <a:spcPts val="100"/>
              </a:spcBef>
              <a:buFont typeface="Arial"/>
              <a:buChar char="•"/>
              <a:tabLst>
                <a:tab pos="356870" algn="l"/>
              </a:tabLst>
            </a:pPr>
            <a:r>
              <a:rPr sz="2400" b="1" dirty="0">
                <a:solidFill>
                  <a:srgbClr val="3333FF"/>
                </a:solidFill>
                <a:latin typeface="Arial"/>
                <a:cs typeface="Arial"/>
              </a:rPr>
              <a:t>UV</a:t>
            </a:r>
            <a:r>
              <a:rPr sz="2400" b="1" spc="-30" dirty="0">
                <a:solidFill>
                  <a:srgbClr val="3333FF"/>
                </a:solidFill>
                <a:latin typeface="Arial"/>
                <a:cs typeface="Arial"/>
              </a:rPr>
              <a:t> </a:t>
            </a:r>
            <a:r>
              <a:rPr sz="2400" b="1" dirty="0">
                <a:solidFill>
                  <a:srgbClr val="3333FF"/>
                </a:solidFill>
                <a:latin typeface="Arial"/>
                <a:cs typeface="Arial"/>
              </a:rPr>
              <a:t>radiation</a:t>
            </a:r>
            <a:r>
              <a:rPr sz="2400" b="1" spc="15" dirty="0">
                <a:solidFill>
                  <a:srgbClr val="3333FF"/>
                </a:solidFill>
                <a:latin typeface="Arial"/>
                <a:cs typeface="Arial"/>
              </a:rPr>
              <a:t> </a:t>
            </a:r>
            <a:r>
              <a:rPr sz="2400" spc="-190" dirty="0">
                <a:latin typeface="Arial"/>
                <a:cs typeface="Arial"/>
              </a:rPr>
              <a:t>is</a:t>
            </a:r>
            <a:r>
              <a:rPr sz="2400" spc="25" dirty="0">
                <a:latin typeface="Arial"/>
                <a:cs typeface="Arial"/>
              </a:rPr>
              <a:t> </a:t>
            </a:r>
            <a:r>
              <a:rPr sz="2400" spc="165" dirty="0">
                <a:latin typeface="Arial"/>
                <a:cs typeface="Arial"/>
              </a:rPr>
              <a:t>emitted</a:t>
            </a:r>
            <a:r>
              <a:rPr sz="2400" spc="70" dirty="0">
                <a:latin typeface="Arial"/>
                <a:cs typeface="Arial"/>
              </a:rPr>
              <a:t> </a:t>
            </a:r>
            <a:r>
              <a:rPr sz="2400" spc="185" dirty="0">
                <a:latin typeface="Arial"/>
                <a:cs typeface="Arial"/>
              </a:rPr>
              <a:t>by</a:t>
            </a:r>
            <a:r>
              <a:rPr sz="2400" spc="20" dirty="0">
                <a:latin typeface="Arial"/>
                <a:cs typeface="Arial"/>
              </a:rPr>
              <a:t> </a:t>
            </a:r>
            <a:r>
              <a:rPr sz="2400" spc="145" dirty="0">
                <a:latin typeface="Arial"/>
                <a:cs typeface="Arial"/>
              </a:rPr>
              <a:t>the</a:t>
            </a:r>
            <a:r>
              <a:rPr sz="2400" spc="35" dirty="0">
                <a:latin typeface="Arial"/>
                <a:cs typeface="Arial"/>
              </a:rPr>
              <a:t> </a:t>
            </a:r>
            <a:r>
              <a:rPr sz="2400" dirty="0">
                <a:latin typeface="Arial"/>
                <a:cs typeface="Arial"/>
              </a:rPr>
              <a:t>sun. </a:t>
            </a:r>
            <a:r>
              <a:rPr sz="2400" spc="75" dirty="0">
                <a:latin typeface="Arial"/>
                <a:cs typeface="Arial"/>
              </a:rPr>
              <a:t>Most</a:t>
            </a:r>
            <a:r>
              <a:rPr sz="2400" spc="-5" dirty="0">
                <a:latin typeface="Arial"/>
                <a:cs typeface="Arial"/>
              </a:rPr>
              <a:t> </a:t>
            </a:r>
            <a:r>
              <a:rPr sz="2400" spc="-165" dirty="0">
                <a:latin typeface="Arial"/>
                <a:cs typeface="Arial"/>
              </a:rPr>
              <a:t>is</a:t>
            </a:r>
            <a:r>
              <a:rPr sz="2400" spc="20" dirty="0">
                <a:latin typeface="Arial"/>
                <a:cs typeface="Arial"/>
              </a:rPr>
              <a:t> </a:t>
            </a:r>
            <a:r>
              <a:rPr sz="2400" spc="145" dirty="0">
                <a:latin typeface="Arial"/>
                <a:cs typeface="Arial"/>
              </a:rPr>
              <a:t>absorbed 	</a:t>
            </a:r>
            <a:r>
              <a:rPr sz="2400" spc="185" dirty="0">
                <a:latin typeface="Arial"/>
                <a:cs typeface="Arial"/>
              </a:rPr>
              <a:t>by</a:t>
            </a:r>
            <a:r>
              <a:rPr sz="2400" spc="-10" dirty="0">
                <a:latin typeface="Arial"/>
                <a:cs typeface="Arial"/>
              </a:rPr>
              <a:t> </a:t>
            </a:r>
            <a:r>
              <a:rPr sz="2400" spc="145" dirty="0">
                <a:latin typeface="Arial"/>
                <a:cs typeface="Arial"/>
              </a:rPr>
              <a:t>the</a:t>
            </a:r>
            <a:r>
              <a:rPr sz="2400" spc="70" dirty="0">
                <a:latin typeface="Arial"/>
                <a:cs typeface="Arial"/>
              </a:rPr>
              <a:t> </a:t>
            </a:r>
            <a:r>
              <a:rPr sz="2400" spc="110" dirty="0">
                <a:latin typeface="Arial"/>
                <a:cs typeface="Arial"/>
              </a:rPr>
              <a:t>ozone</a:t>
            </a:r>
            <a:r>
              <a:rPr sz="2400" spc="70" dirty="0">
                <a:latin typeface="Arial"/>
                <a:cs typeface="Arial"/>
              </a:rPr>
              <a:t> </a:t>
            </a:r>
            <a:r>
              <a:rPr sz="2400" spc="90" dirty="0">
                <a:latin typeface="Arial"/>
                <a:cs typeface="Arial"/>
              </a:rPr>
              <a:t>layer</a:t>
            </a:r>
            <a:r>
              <a:rPr sz="2400" spc="-30" dirty="0">
                <a:latin typeface="Arial"/>
                <a:cs typeface="Arial"/>
              </a:rPr>
              <a:t> </a:t>
            </a:r>
            <a:r>
              <a:rPr sz="2400" dirty="0">
                <a:latin typeface="Arial"/>
                <a:cs typeface="Arial"/>
              </a:rPr>
              <a:t>in</a:t>
            </a:r>
            <a:r>
              <a:rPr sz="2400" spc="40" dirty="0">
                <a:latin typeface="Arial"/>
                <a:cs typeface="Arial"/>
              </a:rPr>
              <a:t> </a:t>
            </a:r>
            <a:r>
              <a:rPr sz="2400" spc="170" dirty="0">
                <a:latin typeface="Arial"/>
                <a:cs typeface="Arial"/>
              </a:rPr>
              <a:t>upper</a:t>
            </a:r>
            <a:r>
              <a:rPr sz="2400" spc="10" dirty="0">
                <a:latin typeface="Arial"/>
                <a:cs typeface="Arial"/>
              </a:rPr>
              <a:t> </a:t>
            </a:r>
            <a:r>
              <a:rPr sz="2400" spc="135" dirty="0">
                <a:latin typeface="Arial"/>
                <a:cs typeface="Arial"/>
              </a:rPr>
              <a:t>atmosphere</a:t>
            </a:r>
            <a:r>
              <a:rPr sz="2400" spc="75" dirty="0">
                <a:latin typeface="Arial"/>
                <a:cs typeface="Arial"/>
              </a:rPr>
              <a:t> </a:t>
            </a:r>
            <a:r>
              <a:rPr sz="2400" dirty="0">
                <a:latin typeface="Arial"/>
                <a:cs typeface="Arial"/>
              </a:rPr>
              <a:t>-</a:t>
            </a:r>
            <a:r>
              <a:rPr sz="2400" spc="-10" dirty="0">
                <a:latin typeface="Arial"/>
                <a:cs typeface="Arial"/>
              </a:rPr>
              <a:t> </a:t>
            </a:r>
            <a:r>
              <a:rPr sz="2400" spc="114" dirty="0">
                <a:latin typeface="Arial"/>
                <a:cs typeface="Arial"/>
              </a:rPr>
              <a:t>does</a:t>
            </a:r>
            <a:r>
              <a:rPr sz="2400" spc="55" dirty="0">
                <a:latin typeface="Arial"/>
                <a:cs typeface="Arial"/>
              </a:rPr>
              <a:t> </a:t>
            </a:r>
            <a:r>
              <a:rPr sz="2400" spc="130" dirty="0">
                <a:latin typeface="Arial"/>
                <a:cs typeface="Arial"/>
              </a:rPr>
              <a:t>not 	</a:t>
            </a:r>
            <a:r>
              <a:rPr sz="2400" spc="180" dirty="0">
                <a:latin typeface="Arial"/>
                <a:cs typeface="Arial"/>
              </a:rPr>
              <a:t>reach</a:t>
            </a:r>
            <a:r>
              <a:rPr sz="2400" spc="10" dirty="0">
                <a:latin typeface="Arial"/>
                <a:cs typeface="Arial"/>
              </a:rPr>
              <a:t> </a:t>
            </a:r>
            <a:r>
              <a:rPr sz="2400" spc="145" dirty="0">
                <a:latin typeface="Arial"/>
                <a:cs typeface="Arial"/>
              </a:rPr>
              <a:t>the</a:t>
            </a:r>
            <a:r>
              <a:rPr sz="2400" spc="30" dirty="0">
                <a:latin typeface="Arial"/>
                <a:cs typeface="Arial"/>
              </a:rPr>
              <a:t> </a:t>
            </a:r>
            <a:r>
              <a:rPr sz="2400" spc="95" dirty="0">
                <a:latin typeface="Arial"/>
                <a:cs typeface="Arial"/>
              </a:rPr>
              <a:t>surface</a:t>
            </a:r>
            <a:r>
              <a:rPr sz="2400" spc="15" dirty="0">
                <a:latin typeface="Arial"/>
                <a:cs typeface="Arial"/>
              </a:rPr>
              <a:t> </a:t>
            </a:r>
            <a:r>
              <a:rPr sz="2400" spc="145" dirty="0">
                <a:latin typeface="Arial"/>
                <a:cs typeface="Arial"/>
              </a:rPr>
              <a:t>of</a:t>
            </a:r>
            <a:r>
              <a:rPr sz="2400" spc="50" dirty="0">
                <a:latin typeface="Arial"/>
                <a:cs typeface="Arial"/>
              </a:rPr>
              <a:t> </a:t>
            </a:r>
            <a:r>
              <a:rPr sz="2400" spc="145" dirty="0">
                <a:latin typeface="Arial"/>
                <a:cs typeface="Arial"/>
              </a:rPr>
              <a:t>the</a:t>
            </a:r>
            <a:r>
              <a:rPr sz="2400" spc="30" dirty="0">
                <a:latin typeface="Arial"/>
                <a:cs typeface="Arial"/>
              </a:rPr>
              <a:t> </a:t>
            </a:r>
            <a:r>
              <a:rPr sz="2400" spc="90" dirty="0">
                <a:latin typeface="Arial"/>
                <a:cs typeface="Arial"/>
              </a:rPr>
              <a:t>earth.</a:t>
            </a:r>
            <a:endParaRPr sz="2400">
              <a:latin typeface="Arial"/>
              <a:cs typeface="Arial"/>
            </a:endParaRPr>
          </a:p>
          <a:p>
            <a:pPr marL="356870" marR="398145" indent="-344805">
              <a:lnSpc>
                <a:spcPct val="100000"/>
              </a:lnSpc>
              <a:spcBef>
                <a:spcPts val="580"/>
              </a:spcBef>
              <a:buChar char="•"/>
              <a:tabLst>
                <a:tab pos="356870" algn="l"/>
              </a:tabLst>
            </a:pPr>
            <a:r>
              <a:rPr sz="2400" dirty="0">
                <a:latin typeface="Arial"/>
                <a:cs typeface="Arial"/>
              </a:rPr>
              <a:t>If</a:t>
            </a:r>
            <a:r>
              <a:rPr sz="2400" spc="-75" dirty="0">
                <a:latin typeface="Arial"/>
                <a:cs typeface="Arial"/>
              </a:rPr>
              <a:t> </a:t>
            </a:r>
            <a:r>
              <a:rPr sz="2400" spc="145" dirty="0">
                <a:latin typeface="Arial"/>
                <a:cs typeface="Arial"/>
              </a:rPr>
              <a:t>the</a:t>
            </a:r>
            <a:r>
              <a:rPr sz="2400" spc="55" dirty="0">
                <a:latin typeface="Arial"/>
                <a:cs typeface="Arial"/>
              </a:rPr>
              <a:t> </a:t>
            </a:r>
            <a:r>
              <a:rPr sz="2400" spc="114" dirty="0">
                <a:latin typeface="Arial"/>
                <a:cs typeface="Arial"/>
              </a:rPr>
              <a:t>ozone</a:t>
            </a:r>
            <a:r>
              <a:rPr sz="2400" spc="40" dirty="0">
                <a:latin typeface="Arial"/>
                <a:cs typeface="Arial"/>
              </a:rPr>
              <a:t> </a:t>
            </a:r>
            <a:r>
              <a:rPr sz="2400" spc="95" dirty="0">
                <a:latin typeface="Arial"/>
                <a:cs typeface="Arial"/>
              </a:rPr>
              <a:t>layer</a:t>
            </a:r>
            <a:r>
              <a:rPr sz="2400" spc="-15" dirty="0">
                <a:latin typeface="Arial"/>
                <a:cs typeface="Arial"/>
              </a:rPr>
              <a:t> </a:t>
            </a:r>
            <a:r>
              <a:rPr sz="2400" spc="-170" dirty="0">
                <a:latin typeface="Arial"/>
                <a:cs typeface="Arial"/>
              </a:rPr>
              <a:t>is</a:t>
            </a:r>
            <a:r>
              <a:rPr sz="2400" spc="-15" dirty="0">
                <a:latin typeface="Arial"/>
                <a:cs typeface="Arial"/>
              </a:rPr>
              <a:t> </a:t>
            </a:r>
            <a:r>
              <a:rPr sz="2400" spc="120" dirty="0">
                <a:latin typeface="Arial"/>
                <a:cs typeface="Arial"/>
              </a:rPr>
              <a:t>destroyed</a:t>
            </a:r>
            <a:r>
              <a:rPr sz="2400" spc="90" dirty="0">
                <a:latin typeface="Arial"/>
                <a:cs typeface="Arial"/>
              </a:rPr>
              <a:t> </a:t>
            </a:r>
            <a:r>
              <a:rPr sz="2400" spc="185" dirty="0">
                <a:latin typeface="Arial"/>
                <a:cs typeface="Arial"/>
              </a:rPr>
              <a:t>by</a:t>
            </a:r>
            <a:r>
              <a:rPr sz="2400" spc="15" dirty="0">
                <a:latin typeface="Arial"/>
                <a:cs typeface="Arial"/>
              </a:rPr>
              <a:t> </a:t>
            </a:r>
            <a:r>
              <a:rPr sz="2400" spc="145" dirty="0">
                <a:latin typeface="Arial"/>
                <a:cs typeface="Arial"/>
              </a:rPr>
              <a:t>the</a:t>
            </a:r>
            <a:r>
              <a:rPr sz="2400" spc="25" dirty="0">
                <a:latin typeface="Arial"/>
                <a:cs typeface="Arial"/>
              </a:rPr>
              <a:t> </a:t>
            </a:r>
            <a:r>
              <a:rPr sz="2400" spc="130" dirty="0">
                <a:latin typeface="Arial"/>
                <a:cs typeface="Arial"/>
              </a:rPr>
              <a:t>chlorinated </a:t>
            </a:r>
            <a:r>
              <a:rPr sz="2400" spc="125" dirty="0">
                <a:latin typeface="Arial"/>
                <a:cs typeface="Arial"/>
              </a:rPr>
              <a:t>hydrocarbons</a:t>
            </a:r>
            <a:r>
              <a:rPr sz="2400" spc="85" dirty="0">
                <a:latin typeface="Arial"/>
                <a:cs typeface="Arial"/>
              </a:rPr>
              <a:t> </a:t>
            </a:r>
            <a:r>
              <a:rPr sz="2400" spc="90" dirty="0">
                <a:latin typeface="Arial"/>
                <a:cs typeface="Arial"/>
              </a:rPr>
              <a:t>used</a:t>
            </a:r>
            <a:r>
              <a:rPr sz="2400" spc="20" dirty="0">
                <a:latin typeface="Arial"/>
                <a:cs typeface="Arial"/>
              </a:rPr>
              <a:t> </a:t>
            </a:r>
            <a:r>
              <a:rPr sz="2400" dirty="0">
                <a:latin typeface="Arial"/>
                <a:cs typeface="Arial"/>
              </a:rPr>
              <a:t>in</a:t>
            </a:r>
            <a:r>
              <a:rPr sz="2400" spc="10" dirty="0">
                <a:latin typeface="Arial"/>
                <a:cs typeface="Arial"/>
              </a:rPr>
              <a:t> </a:t>
            </a:r>
            <a:r>
              <a:rPr sz="2400" spc="75" dirty="0">
                <a:latin typeface="Arial"/>
                <a:cs typeface="Arial"/>
              </a:rPr>
              <a:t>aerosol</a:t>
            </a:r>
            <a:r>
              <a:rPr sz="2400" spc="70" dirty="0">
                <a:latin typeface="Arial"/>
                <a:cs typeface="Arial"/>
              </a:rPr>
              <a:t> </a:t>
            </a:r>
            <a:r>
              <a:rPr sz="2400" dirty="0">
                <a:latin typeface="Arial"/>
                <a:cs typeface="Arial"/>
              </a:rPr>
              <a:t>sprays</a:t>
            </a:r>
            <a:r>
              <a:rPr sz="2400" spc="60" dirty="0">
                <a:latin typeface="Arial"/>
                <a:cs typeface="Arial"/>
              </a:rPr>
              <a:t> </a:t>
            </a:r>
            <a:r>
              <a:rPr sz="2400" spc="204" dirty="0">
                <a:latin typeface="Arial"/>
                <a:cs typeface="Arial"/>
              </a:rPr>
              <a:t>and </a:t>
            </a:r>
            <a:r>
              <a:rPr sz="2400" spc="50" dirty="0">
                <a:latin typeface="Arial"/>
                <a:cs typeface="Arial"/>
              </a:rPr>
              <a:t>refrigerants,</a:t>
            </a:r>
            <a:r>
              <a:rPr sz="2400" spc="55" dirty="0">
                <a:latin typeface="Arial"/>
                <a:cs typeface="Arial"/>
              </a:rPr>
              <a:t> </a:t>
            </a:r>
            <a:r>
              <a:rPr sz="2400" spc="145" dirty="0">
                <a:latin typeface="Arial"/>
                <a:cs typeface="Arial"/>
              </a:rPr>
              <a:t>the</a:t>
            </a:r>
            <a:r>
              <a:rPr sz="2400" spc="45" dirty="0">
                <a:latin typeface="Arial"/>
                <a:cs typeface="Arial"/>
              </a:rPr>
              <a:t> </a:t>
            </a:r>
            <a:r>
              <a:rPr sz="2400" spc="190" dirty="0">
                <a:latin typeface="Arial"/>
                <a:cs typeface="Arial"/>
              </a:rPr>
              <a:t>amount</a:t>
            </a:r>
            <a:r>
              <a:rPr sz="2400" spc="-20" dirty="0">
                <a:latin typeface="Arial"/>
                <a:cs typeface="Arial"/>
              </a:rPr>
              <a:t> </a:t>
            </a:r>
            <a:r>
              <a:rPr sz="2400" spc="145" dirty="0">
                <a:latin typeface="Arial"/>
                <a:cs typeface="Arial"/>
              </a:rPr>
              <a:t>of</a:t>
            </a:r>
            <a:r>
              <a:rPr sz="2400" spc="-20" dirty="0">
                <a:latin typeface="Arial"/>
                <a:cs typeface="Arial"/>
              </a:rPr>
              <a:t> </a:t>
            </a:r>
            <a:r>
              <a:rPr sz="2400" dirty="0">
                <a:latin typeface="Arial"/>
                <a:cs typeface="Arial"/>
              </a:rPr>
              <a:t>UV</a:t>
            </a:r>
            <a:r>
              <a:rPr sz="2400" spc="10" dirty="0">
                <a:latin typeface="Arial"/>
                <a:cs typeface="Arial"/>
              </a:rPr>
              <a:t> </a:t>
            </a:r>
            <a:r>
              <a:rPr sz="2400" spc="150" dirty="0">
                <a:latin typeface="Arial"/>
                <a:cs typeface="Arial"/>
              </a:rPr>
              <a:t>reaching</a:t>
            </a:r>
            <a:r>
              <a:rPr sz="2400" spc="-25" dirty="0">
                <a:latin typeface="Arial"/>
                <a:cs typeface="Arial"/>
              </a:rPr>
              <a:t> </a:t>
            </a:r>
            <a:r>
              <a:rPr sz="2400" spc="120" dirty="0">
                <a:latin typeface="Arial"/>
                <a:cs typeface="Arial"/>
              </a:rPr>
              <a:t>the </a:t>
            </a:r>
            <a:r>
              <a:rPr sz="2400" spc="130" dirty="0">
                <a:latin typeface="Arial"/>
                <a:cs typeface="Arial"/>
              </a:rPr>
              <a:t>earth</a:t>
            </a:r>
            <a:r>
              <a:rPr sz="2400" spc="65" dirty="0">
                <a:latin typeface="Arial"/>
                <a:cs typeface="Arial"/>
              </a:rPr>
              <a:t> </a:t>
            </a:r>
            <a:r>
              <a:rPr sz="2400" spc="95" dirty="0">
                <a:latin typeface="Arial"/>
                <a:cs typeface="Arial"/>
              </a:rPr>
              <a:t>increase</a:t>
            </a:r>
            <a:r>
              <a:rPr sz="2400" spc="15" dirty="0">
                <a:latin typeface="Arial"/>
                <a:cs typeface="Arial"/>
              </a:rPr>
              <a:t> </a:t>
            </a:r>
            <a:r>
              <a:rPr sz="2400" spc="65" dirty="0">
                <a:latin typeface="Arial"/>
                <a:cs typeface="Arial"/>
              </a:rPr>
              <a:t>drastically.</a:t>
            </a:r>
            <a:endParaRPr sz="2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8495" y="563306"/>
            <a:ext cx="7414259" cy="2002155"/>
          </a:xfrm>
          <a:prstGeom prst="rect">
            <a:avLst/>
          </a:prstGeom>
        </p:spPr>
        <p:txBody>
          <a:bodyPr vert="horz" wrap="square" lIns="0" tIns="85725" rIns="0" bIns="0" rtlCol="0">
            <a:spAutoFit/>
          </a:bodyPr>
          <a:lstStyle/>
          <a:p>
            <a:pPr marL="12700">
              <a:lnSpc>
                <a:spcPct val="100000"/>
              </a:lnSpc>
              <a:spcBef>
                <a:spcPts val="675"/>
              </a:spcBef>
            </a:pPr>
            <a:r>
              <a:rPr sz="2400" b="1" spc="110" dirty="0">
                <a:latin typeface="Arial"/>
                <a:cs typeface="Arial"/>
              </a:rPr>
              <a:t>X-</a:t>
            </a:r>
            <a:r>
              <a:rPr sz="2400" b="1" spc="-20" dirty="0">
                <a:latin typeface="Arial"/>
                <a:cs typeface="Arial"/>
              </a:rPr>
              <a:t>rays</a:t>
            </a:r>
            <a:endParaRPr sz="2400">
              <a:latin typeface="Arial"/>
              <a:cs typeface="Arial"/>
            </a:endParaRPr>
          </a:p>
          <a:p>
            <a:pPr marL="356870" marR="5080" indent="-344805">
              <a:lnSpc>
                <a:spcPct val="100000"/>
              </a:lnSpc>
              <a:spcBef>
                <a:spcPts val="580"/>
              </a:spcBef>
            </a:pPr>
            <a:r>
              <a:rPr sz="2400" dirty="0">
                <a:latin typeface="Arial"/>
                <a:cs typeface="Arial"/>
              </a:rPr>
              <a:t>Used</a:t>
            </a:r>
            <a:r>
              <a:rPr sz="2400" spc="25" dirty="0">
                <a:latin typeface="Arial"/>
                <a:cs typeface="Arial"/>
              </a:rPr>
              <a:t> </a:t>
            </a:r>
            <a:r>
              <a:rPr sz="2400" dirty="0">
                <a:latin typeface="Arial"/>
                <a:cs typeface="Arial"/>
              </a:rPr>
              <a:t>in</a:t>
            </a:r>
            <a:r>
              <a:rPr sz="2400" spc="10" dirty="0">
                <a:latin typeface="Arial"/>
                <a:cs typeface="Arial"/>
              </a:rPr>
              <a:t> </a:t>
            </a:r>
            <a:r>
              <a:rPr sz="2400" spc="145" dirty="0">
                <a:latin typeface="Arial"/>
                <a:cs typeface="Arial"/>
              </a:rPr>
              <a:t>the</a:t>
            </a:r>
            <a:r>
              <a:rPr sz="2400" spc="70" dirty="0">
                <a:latin typeface="Arial"/>
                <a:cs typeface="Arial"/>
              </a:rPr>
              <a:t> </a:t>
            </a:r>
            <a:r>
              <a:rPr sz="2400" spc="95" dirty="0">
                <a:latin typeface="Arial"/>
                <a:cs typeface="Arial"/>
              </a:rPr>
              <a:t>early</a:t>
            </a:r>
            <a:r>
              <a:rPr sz="2400" spc="-15" dirty="0">
                <a:latin typeface="Arial"/>
                <a:cs typeface="Arial"/>
              </a:rPr>
              <a:t> </a:t>
            </a:r>
            <a:r>
              <a:rPr sz="2400" spc="95" dirty="0">
                <a:latin typeface="Arial"/>
                <a:cs typeface="Arial"/>
              </a:rPr>
              <a:t>days</a:t>
            </a:r>
            <a:r>
              <a:rPr sz="2400" spc="30" dirty="0">
                <a:latin typeface="Arial"/>
                <a:cs typeface="Arial"/>
              </a:rPr>
              <a:t> </a:t>
            </a:r>
            <a:r>
              <a:rPr sz="2400" spc="160" dirty="0">
                <a:latin typeface="Arial"/>
                <a:cs typeface="Arial"/>
              </a:rPr>
              <a:t>to</a:t>
            </a:r>
            <a:r>
              <a:rPr sz="2400" spc="60" dirty="0">
                <a:latin typeface="Arial"/>
                <a:cs typeface="Arial"/>
              </a:rPr>
              <a:t> </a:t>
            </a:r>
            <a:r>
              <a:rPr sz="2400" spc="165" dirty="0">
                <a:latin typeface="Arial"/>
                <a:cs typeface="Arial"/>
              </a:rPr>
              <a:t>generate</a:t>
            </a:r>
            <a:r>
              <a:rPr sz="2400" spc="70" dirty="0">
                <a:latin typeface="Arial"/>
                <a:cs typeface="Arial"/>
              </a:rPr>
              <a:t> </a:t>
            </a:r>
            <a:r>
              <a:rPr sz="2400" spc="140" dirty="0">
                <a:latin typeface="Arial"/>
                <a:cs typeface="Arial"/>
              </a:rPr>
              <a:t>mutation</a:t>
            </a:r>
            <a:r>
              <a:rPr sz="2400" spc="100" dirty="0">
                <a:latin typeface="Arial"/>
                <a:cs typeface="Arial"/>
              </a:rPr>
              <a:t> </a:t>
            </a:r>
            <a:r>
              <a:rPr sz="2400" dirty="0">
                <a:latin typeface="Arial"/>
                <a:cs typeface="Arial"/>
              </a:rPr>
              <a:t>in </a:t>
            </a:r>
            <a:r>
              <a:rPr sz="2400" spc="120" dirty="0">
                <a:latin typeface="Arial"/>
                <a:cs typeface="Arial"/>
              </a:rPr>
              <a:t>the </a:t>
            </a:r>
            <a:r>
              <a:rPr sz="2400" spc="110" dirty="0">
                <a:latin typeface="Arial"/>
                <a:cs typeface="Arial"/>
              </a:rPr>
              <a:t>laboratory,</a:t>
            </a:r>
            <a:r>
              <a:rPr sz="2400" spc="85" dirty="0">
                <a:latin typeface="Arial"/>
                <a:cs typeface="Arial"/>
              </a:rPr>
              <a:t> </a:t>
            </a:r>
            <a:r>
              <a:rPr sz="2400" spc="155" dirty="0">
                <a:latin typeface="Arial"/>
                <a:cs typeface="Arial"/>
              </a:rPr>
              <a:t>to</a:t>
            </a:r>
            <a:r>
              <a:rPr sz="2400" spc="60" dirty="0">
                <a:latin typeface="Arial"/>
                <a:cs typeface="Arial"/>
              </a:rPr>
              <a:t> </a:t>
            </a:r>
            <a:r>
              <a:rPr sz="2400" spc="200" dirty="0">
                <a:latin typeface="Arial"/>
                <a:cs typeface="Arial"/>
              </a:rPr>
              <a:t>produce</a:t>
            </a:r>
            <a:r>
              <a:rPr sz="2400" spc="20" dirty="0">
                <a:latin typeface="Arial"/>
                <a:cs typeface="Arial"/>
              </a:rPr>
              <a:t> </a:t>
            </a:r>
            <a:r>
              <a:rPr sz="2400" spc="105" dirty="0">
                <a:latin typeface="Arial"/>
                <a:cs typeface="Arial"/>
              </a:rPr>
              <a:t>multiple</a:t>
            </a:r>
            <a:r>
              <a:rPr sz="2400" spc="-25" dirty="0">
                <a:latin typeface="Arial"/>
                <a:cs typeface="Arial"/>
              </a:rPr>
              <a:t> </a:t>
            </a:r>
            <a:r>
              <a:rPr sz="2400" spc="95" dirty="0">
                <a:latin typeface="Arial"/>
                <a:cs typeface="Arial"/>
              </a:rPr>
              <a:t>mutations</a:t>
            </a:r>
            <a:r>
              <a:rPr sz="2400" spc="80" dirty="0">
                <a:latin typeface="Arial"/>
                <a:cs typeface="Arial"/>
              </a:rPr>
              <a:t> </a:t>
            </a:r>
            <a:r>
              <a:rPr sz="2400" spc="210" dirty="0">
                <a:latin typeface="Arial"/>
                <a:cs typeface="Arial"/>
              </a:rPr>
              <a:t>and </a:t>
            </a:r>
            <a:r>
              <a:rPr sz="2400" spc="145" dirty="0">
                <a:latin typeface="Arial"/>
                <a:cs typeface="Arial"/>
              </a:rPr>
              <a:t>often</a:t>
            </a:r>
            <a:r>
              <a:rPr sz="2400" spc="55" dirty="0">
                <a:latin typeface="Arial"/>
                <a:cs typeface="Arial"/>
              </a:rPr>
              <a:t> </a:t>
            </a:r>
            <a:r>
              <a:rPr sz="2400" spc="100" dirty="0">
                <a:latin typeface="Arial"/>
                <a:cs typeface="Arial"/>
              </a:rPr>
              <a:t>yield</a:t>
            </a:r>
            <a:r>
              <a:rPr sz="2400" spc="-30" dirty="0">
                <a:latin typeface="Arial"/>
                <a:cs typeface="Arial"/>
              </a:rPr>
              <a:t> </a:t>
            </a:r>
            <a:r>
              <a:rPr sz="2400" spc="120" dirty="0">
                <a:latin typeface="Arial"/>
                <a:cs typeface="Arial"/>
              </a:rPr>
              <a:t>arrangements</a:t>
            </a:r>
            <a:r>
              <a:rPr sz="2400" spc="35" dirty="0">
                <a:latin typeface="Arial"/>
                <a:cs typeface="Arial"/>
              </a:rPr>
              <a:t> </a:t>
            </a:r>
            <a:r>
              <a:rPr sz="2400" spc="145" dirty="0">
                <a:latin typeface="Arial"/>
                <a:cs typeface="Arial"/>
              </a:rPr>
              <a:t>of</a:t>
            </a:r>
            <a:r>
              <a:rPr sz="2400" spc="30" dirty="0">
                <a:latin typeface="Arial"/>
                <a:cs typeface="Arial"/>
              </a:rPr>
              <a:t> </a:t>
            </a:r>
            <a:r>
              <a:rPr sz="2400" spc="145" dirty="0">
                <a:latin typeface="Arial"/>
                <a:cs typeface="Arial"/>
              </a:rPr>
              <a:t>the</a:t>
            </a:r>
            <a:r>
              <a:rPr sz="2400" spc="30" dirty="0">
                <a:latin typeface="Arial"/>
                <a:cs typeface="Arial"/>
              </a:rPr>
              <a:t> </a:t>
            </a:r>
            <a:r>
              <a:rPr sz="2400" spc="75" dirty="0">
                <a:latin typeface="Arial"/>
                <a:cs typeface="Arial"/>
              </a:rPr>
              <a:t>DNA</a:t>
            </a:r>
            <a:r>
              <a:rPr sz="2400" spc="5" dirty="0">
                <a:latin typeface="Arial"/>
                <a:cs typeface="Arial"/>
              </a:rPr>
              <a:t> </a:t>
            </a:r>
            <a:r>
              <a:rPr sz="2400" spc="95" dirty="0">
                <a:latin typeface="Arial"/>
                <a:cs typeface="Arial"/>
              </a:rPr>
              <a:t>(e.g. </a:t>
            </a:r>
            <a:r>
              <a:rPr sz="2400" b="1" dirty="0">
                <a:solidFill>
                  <a:srgbClr val="3333FF"/>
                </a:solidFill>
                <a:latin typeface="Arial"/>
                <a:cs typeface="Arial"/>
              </a:rPr>
              <a:t>deletions</a:t>
            </a:r>
            <a:r>
              <a:rPr sz="2400" b="1" dirty="0">
                <a:latin typeface="Arial"/>
                <a:cs typeface="Arial"/>
              </a:rPr>
              <a:t>,</a:t>
            </a:r>
            <a:r>
              <a:rPr sz="2400" b="1" spc="-50" dirty="0">
                <a:latin typeface="Arial"/>
                <a:cs typeface="Arial"/>
              </a:rPr>
              <a:t> </a:t>
            </a:r>
            <a:r>
              <a:rPr sz="2400" b="1" spc="-60" dirty="0">
                <a:solidFill>
                  <a:srgbClr val="3333FF"/>
                </a:solidFill>
                <a:latin typeface="Arial"/>
                <a:cs typeface="Arial"/>
              </a:rPr>
              <a:t>inversions,</a:t>
            </a:r>
            <a:r>
              <a:rPr sz="2400" b="1" spc="-45" dirty="0">
                <a:solidFill>
                  <a:srgbClr val="3333FF"/>
                </a:solidFill>
                <a:latin typeface="Arial"/>
                <a:cs typeface="Arial"/>
              </a:rPr>
              <a:t> </a:t>
            </a:r>
            <a:r>
              <a:rPr sz="2400" b="1" spc="-10" dirty="0">
                <a:solidFill>
                  <a:srgbClr val="3333FF"/>
                </a:solidFill>
                <a:latin typeface="Arial"/>
                <a:cs typeface="Arial"/>
              </a:rPr>
              <a:t>translocations)</a:t>
            </a:r>
            <a:r>
              <a:rPr sz="2400" spc="-10" dirty="0">
                <a:latin typeface="Arial"/>
                <a:cs typeface="Arial"/>
              </a:rPr>
              <a:t>.</a:t>
            </a:r>
            <a:endParaRPr sz="2400">
              <a:latin typeface="Arial"/>
              <a:cs typeface="Arial"/>
            </a:endParaRPr>
          </a:p>
        </p:txBody>
      </p:sp>
      <p:pic>
        <p:nvPicPr>
          <p:cNvPr id="3" name="object 3"/>
          <p:cNvPicPr/>
          <p:nvPr/>
        </p:nvPicPr>
        <p:blipFill>
          <a:blip r:embed="rId2" cstate="print"/>
          <a:stretch>
            <a:fillRect/>
          </a:stretch>
        </p:blipFill>
        <p:spPr>
          <a:xfrm>
            <a:off x="4267200" y="3148583"/>
            <a:ext cx="4343400" cy="3429000"/>
          </a:xfrm>
          <a:prstGeom prst="rect">
            <a:avLst/>
          </a:prstGeom>
        </p:spPr>
      </p:pic>
      <p:pic>
        <p:nvPicPr>
          <p:cNvPr id="4" name="object 4"/>
          <p:cNvPicPr/>
          <p:nvPr/>
        </p:nvPicPr>
        <p:blipFill>
          <a:blip r:embed="rId3" cstate="print"/>
          <a:stretch>
            <a:fillRect/>
          </a:stretch>
        </p:blipFill>
        <p:spPr>
          <a:xfrm>
            <a:off x="1295400" y="2971800"/>
            <a:ext cx="2648712" cy="3407664"/>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399" y="1018158"/>
            <a:ext cx="7467601" cy="2721258"/>
          </a:xfrm>
          <a:prstGeom prst="rect">
            <a:avLst/>
          </a:prstGeom>
        </p:spPr>
        <p:txBody>
          <a:bodyPr vert="horz" wrap="square" lIns="0" tIns="12700" rIns="0" bIns="0" rtlCol="0">
            <a:spAutoFit/>
          </a:bodyPr>
          <a:lstStyle/>
          <a:p>
            <a:pPr marL="342900" indent="-342900" algn="l">
              <a:buFont typeface="Arial" panose="020B0604020202020204" pitchFamily="34" charset="0"/>
              <a:buChar char="•"/>
            </a:pPr>
            <a:r>
              <a:rPr sz="2400" dirty="0">
                <a:latin typeface="Arial"/>
                <a:cs typeface="Arial"/>
              </a:rPr>
              <a:t>There are other forms of radiation such as </a:t>
            </a:r>
            <a:r>
              <a:rPr lang="en-MY" sz="1800" b="0" i="0" u="none" strike="noStrike" baseline="0" dirty="0">
                <a:solidFill>
                  <a:srgbClr val="000000"/>
                </a:solidFill>
                <a:latin typeface="Symbol" panose="05050102010706020507" pitchFamily="18" charset="2"/>
              </a:rPr>
              <a:t>a-</a:t>
            </a:r>
            <a:r>
              <a:rPr sz="2400" dirty="0">
                <a:latin typeface="Arial"/>
                <a:cs typeface="Arial"/>
              </a:rPr>
              <a:t>particles and </a:t>
            </a:r>
            <a:r>
              <a:rPr lang="en-MY" sz="2400" b="0" i="0" u="none" strike="noStrike" baseline="0" dirty="0">
                <a:solidFill>
                  <a:srgbClr val="000000"/>
                </a:solidFill>
                <a:latin typeface="Symbol" panose="05050102010706020507" pitchFamily="18" charset="2"/>
              </a:rPr>
              <a:t>b </a:t>
            </a:r>
            <a:r>
              <a:rPr lang="en-MY" sz="3200" b="0" i="0" u="none" strike="noStrike" baseline="0" dirty="0">
                <a:solidFill>
                  <a:srgbClr val="000000"/>
                </a:solidFill>
                <a:latin typeface="AppleGothic"/>
              </a:rPr>
              <a:t>- </a:t>
            </a:r>
            <a:r>
              <a:rPr sz="2400" dirty="0">
                <a:latin typeface="Arial"/>
                <a:cs typeface="Arial"/>
              </a:rPr>
              <a:t>particles emitted by radioactive materials along with </a:t>
            </a:r>
            <a:r>
              <a:rPr sz="2400" dirty="0">
                <a:latin typeface="AppleGothic"/>
                <a:cs typeface="AppleGothic"/>
              </a:rPr>
              <a:t>y</a:t>
            </a:r>
            <a:r>
              <a:rPr sz="2400" dirty="0">
                <a:latin typeface="Arial"/>
                <a:cs typeface="Arial"/>
              </a:rPr>
              <a:t>-rays.</a:t>
            </a:r>
            <a:endParaRPr lang="en-MY" sz="2400" dirty="0">
              <a:latin typeface="Arial"/>
              <a:cs typeface="Arial"/>
            </a:endParaRPr>
          </a:p>
          <a:p>
            <a:pPr marL="342900" indent="-342900" algn="l">
              <a:buFont typeface="Arial" panose="020B0604020202020204" pitchFamily="34" charset="0"/>
              <a:buChar char="•"/>
            </a:pPr>
            <a:r>
              <a:rPr sz="2400" dirty="0">
                <a:latin typeface="Arial"/>
                <a:cs typeface="Arial"/>
              </a:rPr>
              <a:t>There are also cosmic rays which, some from outer space</a:t>
            </a:r>
            <a:r>
              <a:rPr lang="en-US" sz="2400" dirty="0">
                <a:latin typeface="Arial"/>
                <a:cs typeface="Arial"/>
              </a:rPr>
              <a:t>. Most α-particles are too weak to penetrate skin and it is the </a:t>
            </a:r>
            <a:r>
              <a:rPr lang="en-MY" sz="1800" b="0" i="0" u="none" strike="noStrike" baseline="0" dirty="0">
                <a:solidFill>
                  <a:srgbClr val="000000"/>
                </a:solidFill>
                <a:latin typeface="Symbol" panose="05050102010706020507" pitchFamily="18" charset="2"/>
              </a:rPr>
              <a:t>b </a:t>
            </a:r>
            <a:r>
              <a:rPr lang="en-MY" sz="2400" b="0" i="0" u="none" strike="noStrike" baseline="0" dirty="0">
                <a:solidFill>
                  <a:srgbClr val="000000"/>
                </a:solidFill>
                <a:latin typeface="AppleGothic"/>
              </a:rPr>
              <a:t>-  </a:t>
            </a:r>
            <a:r>
              <a:rPr lang="en-US" sz="2400" dirty="0">
                <a:latin typeface="Arial"/>
                <a:cs typeface="Arial"/>
              </a:rPr>
              <a:t>particles which you need to worry about.</a:t>
            </a:r>
            <a:endParaRPr sz="24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4159" rIns="0" bIns="0" rtlCol="0">
            <a:spAutoFit/>
          </a:bodyPr>
          <a:lstStyle/>
          <a:p>
            <a:pPr marL="1396365">
              <a:lnSpc>
                <a:spcPct val="100000"/>
              </a:lnSpc>
              <a:spcBef>
                <a:spcPts val="95"/>
              </a:spcBef>
            </a:pPr>
            <a:r>
              <a:rPr sz="3200" dirty="0"/>
              <a:t>7.6</a:t>
            </a:r>
            <a:r>
              <a:rPr sz="3200" spc="-35" dirty="0"/>
              <a:t> </a:t>
            </a:r>
            <a:r>
              <a:rPr sz="3200" spc="-60" dirty="0"/>
              <a:t>Reversion</a:t>
            </a:r>
            <a:r>
              <a:rPr sz="3200" spc="-15" dirty="0"/>
              <a:t> </a:t>
            </a:r>
            <a:r>
              <a:rPr sz="3200" spc="130" dirty="0"/>
              <a:t>and</a:t>
            </a:r>
            <a:r>
              <a:rPr sz="3200" spc="-35" dirty="0"/>
              <a:t> </a:t>
            </a:r>
            <a:r>
              <a:rPr sz="3200" spc="-70" dirty="0"/>
              <a:t>Suppression</a:t>
            </a:r>
            <a:endParaRPr sz="3200"/>
          </a:p>
        </p:txBody>
      </p:sp>
      <p:sp>
        <p:nvSpPr>
          <p:cNvPr id="3" name="object 3"/>
          <p:cNvSpPr txBox="1"/>
          <p:nvPr/>
        </p:nvSpPr>
        <p:spPr>
          <a:xfrm>
            <a:off x="536244" y="1024890"/>
            <a:ext cx="7658734" cy="4855845"/>
          </a:xfrm>
          <a:prstGeom prst="rect">
            <a:avLst/>
          </a:prstGeom>
        </p:spPr>
        <p:txBody>
          <a:bodyPr vert="horz" wrap="square" lIns="0" tIns="12700" rIns="0" bIns="0" rtlCol="0">
            <a:spAutoFit/>
          </a:bodyPr>
          <a:lstStyle/>
          <a:p>
            <a:pPr marL="356870" marR="673100" indent="-344805">
              <a:lnSpc>
                <a:spcPct val="110100"/>
              </a:lnSpc>
              <a:spcBef>
                <a:spcPts val="100"/>
              </a:spcBef>
              <a:buChar char="•"/>
              <a:tabLst>
                <a:tab pos="356870" algn="l"/>
              </a:tabLst>
            </a:pPr>
            <a:r>
              <a:rPr sz="2400" spc="60" dirty="0">
                <a:latin typeface="Arial"/>
                <a:cs typeface="Arial"/>
              </a:rPr>
              <a:t>Suppose</a:t>
            </a:r>
            <a:r>
              <a:rPr sz="2400" spc="10" dirty="0">
                <a:latin typeface="Arial"/>
                <a:cs typeface="Arial"/>
              </a:rPr>
              <a:t> </a:t>
            </a:r>
            <a:r>
              <a:rPr sz="2400" spc="240" dirty="0">
                <a:latin typeface="Arial"/>
                <a:cs typeface="Arial"/>
              </a:rPr>
              <a:t>we</a:t>
            </a:r>
            <a:r>
              <a:rPr sz="2400" spc="-35" dirty="0">
                <a:latin typeface="Arial"/>
                <a:cs typeface="Arial"/>
              </a:rPr>
              <a:t> </a:t>
            </a:r>
            <a:r>
              <a:rPr sz="2400" spc="180" dirty="0">
                <a:latin typeface="Arial"/>
                <a:cs typeface="Arial"/>
              </a:rPr>
              <a:t>have</a:t>
            </a:r>
            <a:r>
              <a:rPr sz="2400" spc="-15" dirty="0">
                <a:latin typeface="Arial"/>
                <a:cs typeface="Arial"/>
              </a:rPr>
              <a:t> </a:t>
            </a:r>
            <a:r>
              <a:rPr sz="2400" spc="290" dirty="0">
                <a:latin typeface="Arial"/>
                <a:cs typeface="Arial"/>
              </a:rPr>
              <a:t>a</a:t>
            </a:r>
            <a:r>
              <a:rPr sz="2400" spc="-5" dirty="0">
                <a:latin typeface="Arial"/>
                <a:cs typeface="Arial"/>
              </a:rPr>
              <a:t> </a:t>
            </a:r>
            <a:r>
              <a:rPr sz="2400" spc="175" dirty="0">
                <a:latin typeface="Arial"/>
                <a:cs typeface="Arial"/>
              </a:rPr>
              <a:t>mutant</a:t>
            </a:r>
            <a:r>
              <a:rPr sz="2400" spc="-20" dirty="0">
                <a:latin typeface="Arial"/>
                <a:cs typeface="Arial"/>
              </a:rPr>
              <a:t> </a:t>
            </a:r>
            <a:r>
              <a:rPr sz="2400" spc="235" dirty="0">
                <a:latin typeface="Arial"/>
                <a:cs typeface="Arial"/>
              </a:rPr>
              <a:t>and</a:t>
            </a:r>
            <a:r>
              <a:rPr sz="2400" spc="-25" dirty="0">
                <a:latin typeface="Arial"/>
                <a:cs typeface="Arial"/>
              </a:rPr>
              <a:t> </a:t>
            </a:r>
            <a:r>
              <a:rPr sz="2400" spc="-20" dirty="0">
                <a:latin typeface="Arial"/>
                <a:cs typeface="Arial"/>
              </a:rPr>
              <a:t>its</a:t>
            </a:r>
            <a:r>
              <a:rPr sz="2400" spc="40" dirty="0">
                <a:latin typeface="Arial"/>
                <a:cs typeface="Arial"/>
              </a:rPr>
              <a:t> </a:t>
            </a:r>
            <a:r>
              <a:rPr sz="2400" spc="80" dirty="0">
                <a:latin typeface="Arial"/>
                <a:cs typeface="Arial"/>
              </a:rPr>
              <a:t>DNA</a:t>
            </a:r>
            <a:r>
              <a:rPr sz="2400" spc="-15" dirty="0">
                <a:latin typeface="Arial"/>
                <a:cs typeface="Arial"/>
              </a:rPr>
              <a:t> </a:t>
            </a:r>
            <a:r>
              <a:rPr sz="2400" spc="55" dirty="0">
                <a:latin typeface="Arial"/>
                <a:cs typeface="Arial"/>
              </a:rPr>
              <a:t>gets </a:t>
            </a:r>
            <a:r>
              <a:rPr sz="2400" spc="195" dirty="0">
                <a:latin typeface="Arial"/>
                <a:cs typeface="Arial"/>
              </a:rPr>
              <a:t>mutated</a:t>
            </a:r>
            <a:r>
              <a:rPr sz="2400" spc="75" dirty="0">
                <a:latin typeface="Arial"/>
                <a:cs typeface="Arial"/>
              </a:rPr>
              <a:t> </a:t>
            </a:r>
            <a:r>
              <a:rPr sz="2400" spc="135" dirty="0">
                <a:latin typeface="Arial"/>
                <a:cs typeface="Arial"/>
              </a:rPr>
              <a:t>again.</a:t>
            </a:r>
            <a:endParaRPr sz="2400">
              <a:latin typeface="Arial"/>
              <a:cs typeface="Arial"/>
            </a:endParaRPr>
          </a:p>
          <a:p>
            <a:pPr marL="356870" indent="-344170">
              <a:lnSpc>
                <a:spcPct val="100000"/>
              </a:lnSpc>
              <a:spcBef>
                <a:spcPts val="285"/>
              </a:spcBef>
              <a:buChar char="•"/>
              <a:tabLst>
                <a:tab pos="356870" algn="l"/>
              </a:tabLst>
            </a:pPr>
            <a:r>
              <a:rPr sz="2400" dirty="0">
                <a:latin typeface="Arial"/>
                <a:cs typeface="Arial"/>
              </a:rPr>
              <a:t>There</a:t>
            </a:r>
            <a:r>
              <a:rPr sz="2400" spc="50" dirty="0">
                <a:latin typeface="Arial"/>
                <a:cs typeface="Arial"/>
              </a:rPr>
              <a:t> </a:t>
            </a:r>
            <a:r>
              <a:rPr sz="2400" spc="-170" dirty="0">
                <a:latin typeface="Arial"/>
                <a:cs typeface="Arial"/>
              </a:rPr>
              <a:t>is</a:t>
            </a:r>
            <a:r>
              <a:rPr sz="2400" spc="5" dirty="0">
                <a:latin typeface="Arial"/>
                <a:cs typeface="Arial"/>
              </a:rPr>
              <a:t> </a:t>
            </a:r>
            <a:r>
              <a:rPr sz="2400" spc="290" dirty="0">
                <a:latin typeface="Arial"/>
                <a:cs typeface="Arial"/>
              </a:rPr>
              <a:t>a</a:t>
            </a:r>
            <a:r>
              <a:rPr sz="2400" spc="15" dirty="0">
                <a:latin typeface="Arial"/>
                <a:cs typeface="Arial"/>
              </a:rPr>
              <a:t> </a:t>
            </a:r>
            <a:r>
              <a:rPr sz="2400" dirty="0">
                <a:latin typeface="Arial"/>
                <a:cs typeface="Arial"/>
              </a:rPr>
              <a:t>small</a:t>
            </a:r>
            <a:r>
              <a:rPr sz="2400" spc="-45" dirty="0">
                <a:latin typeface="Arial"/>
                <a:cs typeface="Arial"/>
              </a:rPr>
              <a:t> </a:t>
            </a:r>
            <a:r>
              <a:rPr sz="2400" spc="245" dirty="0">
                <a:latin typeface="Arial"/>
                <a:cs typeface="Arial"/>
              </a:rPr>
              <a:t>chance</a:t>
            </a:r>
            <a:r>
              <a:rPr sz="2400" spc="5" dirty="0">
                <a:latin typeface="Arial"/>
                <a:cs typeface="Arial"/>
              </a:rPr>
              <a:t> </a:t>
            </a:r>
            <a:r>
              <a:rPr sz="2400" spc="160" dirty="0">
                <a:latin typeface="Arial"/>
                <a:cs typeface="Arial"/>
              </a:rPr>
              <a:t>that</a:t>
            </a:r>
            <a:r>
              <a:rPr sz="2400" spc="80" dirty="0">
                <a:latin typeface="Arial"/>
                <a:cs typeface="Arial"/>
              </a:rPr>
              <a:t> </a:t>
            </a:r>
            <a:r>
              <a:rPr sz="2400" spc="145" dirty="0">
                <a:latin typeface="Arial"/>
                <a:cs typeface="Arial"/>
              </a:rPr>
              <a:t>the</a:t>
            </a:r>
            <a:r>
              <a:rPr sz="2400" spc="50" dirty="0">
                <a:latin typeface="Arial"/>
                <a:cs typeface="Arial"/>
              </a:rPr>
              <a:t> </a:t>
            </a:r>
            <a:r>
              <a:rPr sz="2400" spc="155" dirty="0">
                <a:latin typeface="Arial"/>
                <a:cs typeface="Arial"/>
              </a:rPr>
              <a:t>second</a:t>
            </a:r>
            <a:r>
              <a:rPr sz="2400" spc="35" dirty="0">
                <a:latin typeface="Arial"/>
                <a:cs typeface="Arial"/>
              </a:rPr>
              <a:t> </a:t>
            </a:r>
            <a:r>
              <a:rPr sz="2400" spc="130" dirty="0">
                <a:latin typeface="Arial"/>
                <a:cs typeface="Arial"/>
              </a:rPr>
              <a:t>mutation</a:t>
            </a:r>
            <a:endParaRPr sz="2400">
              <a:latin typeface="Arial"/>
              <a:cs typeface="Arial"/>
            </a:endParaRPr>
          </a:p>
          <a:p>
            <a:pPr marL="356870">
              <a:lnSpc>
                <a:spcPct val="100000"/>
              </a:lnSpc>
              <a:spcBef>
                <a:spcPts val="290"/>
              </a:spcBef>
            </a:pPr>
            <a:r>
              <a:rPr sz="2400" dirty="0">
                <a:latin typeface="Arial"/>
                <a:cs typeface="Arial"/>
              </a:rPr>
              <a:t>will</a:t>
            </a:r>
            <a:r>
              <a:rPr sz="2400" spc="-75" dirty="0">
                <a:latin typeface="Arial"/>
                <a:cs typeface="Arial"/>
              </a:rPr>
              <a:t> </a:t>
            </a:r>
            <a:r>
              <a:rPr sz="2400" spc="45" dirty="0">
                <a:latin typeface="Arial"/>
                <a:cs typeface="Arial"/>
              </a:rPr>
              <a:t>reverse</a:t>
            </a:r>
            <a:r>
              <a:rPr sz="2400" spc="20" dirty="0">
                <a:latin typeface="Arial"/>
                <a:cs typeface="Arial"/>
              </a:rPr>
              <a:t> </a:t>
            </a:r>
            <a:r>
              <a:rPr sz="2400" spc="145" dirty="0">
                <a:latin typeface="Arial"/>
                <a:cs typeface="Arial"/>
              </a:rPr>
              <a:t>the</a:t>
            </a:r>
            <a:r>
              <a:rPr sz="2400" spc="25" dirty="0">
                <a:latin typeface="Arial"/>
                <a:cs typeface="Arial"/>
              </a:rPr>
              <a:t> </a:t>
            </a:r>
            <a:r>
              <a:rPr sz="2400" spc="175" dirty="0">
                <a:latin typeface="Arial"/>
                <a:cs typeface="Arial"/>
              </a:rPr>
              <a:t>effect</a:t>
            </a:r>
            <a:r>
              <a:rPr sz="2400" dirty="0">
                <a:latin typeface="Arial"/>
                <a:cs typeface="Arial"/>
              </a:rPr>
              <a:t> </a:t>
            </a:r>
            <a:r>
              <a:rPr sz="2400" spc="145" dirty="0">
                <a:latin typeface="Arial"/>
                <a:cs typeface="Arial"/>
              </a:rPr>
              <a:t>of</a:t>
            </a:r>
            <a:r>
              <a:rPr sz="2400" spc="15" dirty="0">
                <a:latin typeface="Arial"/>
                <a:cs typeface="Arial"/>
              </a:rPr>
              <a:t> </a:t>
            </a:r>
            <a:r>
              <a:rPr sz="2400" spc="145" dirty="0">
                <a:latin typeface="Arial"/>
                <a:cs typeface="Arial"/>
              </a:rPr>
              <a:t>the</a:t>
            </a:r>
            <a:r>
              <a:rPr sz="2400" spc="20" dirty="0">
                <a:latin typeface="Arial"/>
                <a:cs typeface="Arial"/>
              </a:rPr>
              <a:t> </a:t>
            </a:r>
            <a:r>
              <a:rPr sz="2400" dirty="0">
                <a:latin typeface="Arial"/>
                <a:cs typeface="Arial"/>
              </a:rPr>
              <a:t>first-</a:t>
            </a:r>
            <a:r>
              <a:rPr sz="2400" spc="50" dirty="0">
                <a:latin typeface="Arial"/>
                <a:cs typeface="Arial"/>
              </a:rPr>
              <a:t> </a:t>
            </a:r>
            <a:r>
              <a:rPr sz="2400" b="1" spc="-10" dirty="0">
                <a:solidFill>
                  <a:srgbClr val="3333FF"/>
                </a:solidFill>
                <a:latin typeface="Arial"/>
                <a:cs typeface="Arial"/>
              </a:rPr>
              <a:t>reversion.</a:t>
            </a:r>
            <a:endParaRPr sz="2400">
              <a:latin typeface="Arial"/>
              <a:cs typeface="Arial"/>
            </a:endParaRPr>
          </a:p>
          <a:p>
            <a:pPr marL="356870" marR="567690" indent="-344805">
              <a:lnSpc>
                <a:spcPts val="3170"/>
              </a:lnSpc>
              <a:spcBef>
                <a:spcPts val="155"/>
              </a:spcBef>
              <a:buFont typeface="Arial"/>
              <a:buChar char="•"/>
              <a:tabLst>
                <a:tab pos="356870" algn="l"/>
              </a:tabLst>
            </a:pPr>
            <a:r>
              <a:rPr sz="2400" b="1" spc="-45" dirty="0">
                <a:solidFill>
                  <a:srgbClr val="3333FF"/>
                </a:solidFill>
                <a:latin typeface="Arial"/>
                <a:cs typeface="Arial"/>
              </a:rPr>
              <a:t>Reversion</a:t>
            </a:r>
            <a:r>
              <a:rPr sz="2400" b="1" spc="40" dirty="0">
                <a:solidFill>
                  <a:srgbClr val="3333FF"/>
                </a:solidFill>
                <a:latin typeface="Arial"/>
                <a:cs typeface="Arial"/>
              </a:rPr>
              <a:t> </a:t>
            </a:r>
            <a:r>
              <a:rPr sz="2400" dirty="0">
                <a:latin typeface="Arial"/>
                <a:cs typeface="Arial"/>
              </a:rPr>
              <a:t>refers</a:t>
            </a:r>
            <a:r>
              <a:rPr sz="2400" spc="85" dirty="0">
                <a:latin typeface="Arial"/>
                <a:cs typeface="Arial"/>
              </a:rPr>
              <a:t> </a:t>
            </a:r>
            <a:r>
              <a:rPr sz="2400" spc="160" dirty="0">
                <a:latin typeface="Arial"/>
                <a:cs typeface="Arial"/>
              </a:rPr>
              <a:t>to</a:t>
            </a:r>
            <a:r>
              <a:rPr sz="2400" spc="100" dirty="0">
                <a:latin typeface="Arial"/>
                <a:cs typeface="Arial"/>
              </a:rPr>
              <a:t> </a:t>
            </a:r>
            <a:r>
              <a:rPr sz="2400" spc="145" dirty="0">
                <a:latin typeface="Arial"/>
                <a:cs typeface="Arial"/>
              </a:rPr>
              <a:t>the</a:t>
            </a:r>
            <a:r>
              <a:rPr sz="2400" spc="100" dirty="0">
                <a:latin typeface="Arial"/>
                <a:cs typeface="Arial"/>
              </a:rPr>
              <a:t> </a:t>
            </a:r>
            <a:r>
              <a:rPr sz="2400" b="1" dirty="0">
                <a:solidFill>
                  <a:srgbClr val="3333FF"/>
                </a:solidFill>
                <a:latin typeface="Arial"/>
                <a:cs typeface="Arial"/>
              </a:rPr>
              <a:t>observable</a:t>
            </a:r>
            <a:r>
              <a:rPr sz="2400" b="1" spc="85" dirty="0">
                <a:solidFill>
                  <a:srgbClr val="3333FF"/>
                </a:solidFill>
                <a:latin typeface="Arial"/>
                <a:cs typeface="Arial"/>
              </a:rPr>
              <a:t> </a:t>
            </a:r>
            <a:r>
              <a:rPr sz="2400" b="1" spc="-10" dirty="0">
                <a:solidFill>
                  <a:srgbClr val="3333FF"/>
                </a:solidFill>
                <a:latin typeface="Arial"/>
                <a:cs typeface="Arial"/>
              </a:rPr>
              <a:t>outward </a:t>
            </a:r>
            <a:r>
              <a:rPr sz="2400" b="1" dirty="0">
                <a:solidFill>
                  <a:srgbClr val="3333FF"/>
                </a:solidFill>
                <a:latin typeface="Arial"/>
                <a:cs typeface="Arial"/>
              </a:rPr>
              <a:t>characteristics</a:t>
            </a:r>
            <a:r>
              <a:rPr sz="2400" b="1" spc="-10" dirty="0">
                <a:solidFill>
                  <a:srgbClr val="3333FF"/>
                </a:solidFill>
                <a:latin typeface="Arial"/>
                <a:cs typeface="Arial"/>
              </a:rPr>
              <a:t> </a:t>
            </a:r>
            <a:r>
              <a:rPr sz="2400" spc="145" dirty="0">
                <a:latin typeface="Arial"/>
                <a:cs typeface="Arial"/>
              </a:rPr>
              <a:t>of</a:t>
            </a:r>
            <a:r>
              <a:rPr sz="2400" spc="20" dirty="0">
                <a:latin typeface="Arial"/>
                <a:cs typeface="Arial"/>
              </a:rPr>
              <a:t> </a:t>
            </a:r>
            <a:r>
              <a:rPr sz="2400" spc="80" dirty="0">
                <a:latin typeface="Arial"/>
                <a:cs typeface="Arial"/>
              </a:rPr>
              <a:t>our</a:t>
            </a:r>
            <a:r>
              <a:rPr sz="2400" spc="20" dirty="0">
                <a:latin typeface="Arial"/>
                <a:cs typeface="Arial"/>
              </a:rPr>
              <a:t> </a:t>
            </a:r>
            <a:r>
              <a:rPr sz="2400" spc="90" dirty="0">
                <a:latin typeface="Arial"/>
                <a:cs typeface="Arial"/>
              </a:rPr>
              <a:t>organism</a:t>
            </a:r>
            <a:r>
              <a:rPr sz="2400" spc="30" dirty="0">
                <a:latin typeface="Arial"/>
                <a:cs typeface="Arial"/>
              </a:rPr>
              <a:t> </a:t>
            </a:r>
            <a:r>
              <a:rPr sz="2400" spc="165" dirty="0">
                <a:latin typeface="Arial"/>
                <a:cs typeface="Arial"/>
              </a:rPr>
              <a:t>(a</a:t>
            </a:r>
            <a:r>
              <a:rPr sz="2400" spc="60" dirty="0">
                <a:latin typeface="Arial"/>
                <a:cs typeface="Arial"/>
              </a:rPr>
              <a:t> </a:t>
            </a:r>
            <a:r>
              <a:rPr sz="2400" b="1" spc="-10" dirty="0">
                <a:solidFill>
                  <a:srgbClr val="3333FF"/>
                </a:solidFill>
                <a:latin typeface="Arial"/>
                <a:cs typeface="Arial"/>
              </a:rPr>
              <a:t>phenotypic </a:t>
            </a:r>
            <a:r>
              <a:rPr sz="2400" spc="75" dirty="0">
                <a:latin typeface="Arial"/>
                <a:cs typeface="Arial"/>
              </a:rPr>
              <a:t>term).</a:t>
            </a:r>
            <a:endParaRPr sz="2400">
              <a:latin typeface="Arial"/>
              <a:cs typeface="Arial"/>
            </a:endParaRPr>
          </a:p>
          <a:p>
            <a:pPr marL="356870" indent="-344170">
              <a:lnSpc>
                <a:spcPct val="100000"/>
              </a:lnSpc>
              <a:spcBef>
                <a:spcPts val="135"/>
              </a:spcBef>
              <a:buChar char="•"/>
              <a:tabLst>
                <a:tab pos="356870" algn="l"/>
              </a:tabLst>
            </a:pPr>
            <a:r>
              <a:rPr sz="2400" dirty="0">
                <a:latin typeface="Arial"/>
                <a:cs typeface="Arial"/>
              </a:rPr>
              <a:t>The</a:t>
            </a:r>
            <a:r>
              <a:rPr sz="2400" spc="-10" dirty="0">
                <a:latin typeface="Arial"/>
                <a:cs typeface="Arial"/>
              </a:rPr>
              <a:t> </a:t>
            </a:r>
            <a:r>
              <a:rPr sz="2400" spc="85" dirty="0">
                <a:latin typeface="Arial"/>
                <a:cs typeface="Arial"/>
              </a:rPr>
              <a:t>likelihood</a:t>
            </a:r>
            <a:r>
              <a:rPr sz="2400" spc="-60" dirty="0">
                <a:latin typeface="Arial"/>
                <a:cs typeface="Arial"/>
              </a:rPr>
              <a:t> </a:t>
            </a:r>
            <a:r>
              <a:rPr sz="2400" spc="160" dirty="0">
                <a:latin typeface="Arial"/>
                <a:cs typeface="Arial"/>
              </a:rPr>
              <a:t>that</a:t>
            </a:r>
            <a:r>
              <a:rPr sz="2400" spc="45" dirty="0">
                <a:latin typeface="Arial"/>
                <a:cs typeface="Arial"/>
              </a:rPr>
              <a:t> </a:t>
            </a:r>
            <a:r>
              <a:rPr sz="2400" spc="135" dirty="0">
                <a:latin typeface="Arial"/>
                <a:cs typeface="Arial"/>
              </a:rPr>
              <a:t>exactly</a:t>
            </a:r>
            <a:r>
              <a:rPr sz="2400" spc="-40" dirty="0">
                <a:latin typeface="Arial"/>
                <a:cs typeface="Arial"/>
              </a:rPr>
              <a:t> </a:t>
            </a:r>
            <a:r>
              <a:rPr sz="2400" spc="145" dirty="0">
                <a:latin typeface="Arial"/>
                <a:cs typeface="Arial"/>
              </a:rPr>
              <a:t>the</a:t>
            </a:r>
            <a:r>
              <a:rPr sz="2400" spc="40" dirty="0">
                <a:latin typeface="Arial"/>
                <a:cs typeface="Arial"/>
              </a:rPr>
              <a:t> </a:t>
            </a:r>
            <a:r>
              <a:rPr sz="2400" spc="185" dirty="0">
                <a:latin typeface="Arial"/>
                <a:cs typeface="Arial"/>
              </a:rPr>
              <a:t>one</a:t>
            </a:r>
            <a:r>
              <a:rPr sz="2400" spc="-5" dirty="0">
                <a:latin typeface="Arial"/>
                <a:cs typeface="Arial"/>
              </a:rPr>
              <a:t> </a:t>
            </a:r>
            <a:r>
              <a:rPr sz="2400" spc="125" dirty="0">
                <a:latin typeface="Arial"/>
                <a:cs typeface="Arial"/>
              </a:rPr>
              <a:t>base</a:t>
            </a:r>
            <a:r>
              <a:rPr sz="2400" spc="5" dirty="0">
                <a:latin typeface="Arial"/>
                <a:cs typeface="Arial"/>
              </a:rPr>
              <a:t> </a:t>
            </a:r>
            <a:r>
              <a:rPr sz="2400" spc="155" dirty="0">
                <a:latin typeface="Arial"/>
                <a:cs typeface="Arial"/>
              </a:rPr>
              <a:t>out</a:t>
            </a:r>
            <a:r>
              <a:rPr sz="2400" dirty="0">
                <a:latin typeface="Arial"/>
                <a:cs typeface="Arial"/>
              </a:rPr>
              <a:t> </a:t>
            </a:r>
            <a:r>
              <a:rPr sz="2400" spc="120" dirty="0">
                <a:latin typeface="Arial"/>
                <a:cs typeface="Arial"/>
              </a:rPr>
              <a:t>of</a:t>
            </a:r>
            <a:endParaRPr sz="2400">
              <a:latin typeface="Arial"/>
              <a:cs typeface="Arial"/>
            </a:endParaRPr>
          </a:p>
          <a:p>
            <a:pPr marL="356870" marR="330200">
              <a:lnSpc>
                <a:spcPct val="110000"/>
              </a:lnSpc>
            </a:pPr>
            <a:r>
              <a:rPr sz="2400" dirty="0">
                <a:latin typeface="Arial"/>
                <a:cs typeface="Arial"/>
              </a:rPr>
              <a:t>millions</a:t>
            </a:r>
            <a:r>
              <a:rPr sz="2400" spc="-35" dirty="0">
                <a:latin typeface="Arial"/>
                <a:cs typeface="Arial"/>
              </a:rPr>
              <a:t> </a:t>
            </a:r>
            <a:r>
              <a:rPr sz="2400" spc="160" dirty="0">
                <a:latin typeface="Arial"/>
                <a:cs typeface="Arial"/>
              </a:rPr>
              <a:t>that</a:t>
            </a:r>
            <a:r>
              <a:rPr sz="2400" spc="85" dirty="0">
                <a:latin typeface="Arial"/>
                <a:cs typeface="Arial"/>
              </a:rPr>
              <a:t> </a:t>
            </a:r>
            <a:r>
              <a:rPr sz="2400" spc="90" dirty="0">
                <a:latin typeface="Arial"/>
                <a:cs typeface="Arial"/>
              </a:rPr>
              <a:t>was</a:t>
            </a:r>
            <a:r>
              <a:rPr sz="2400" spc="20" dirty="0">
                <a:latin typeface="Arial"/>
                <a:cs typeface="Arial"/>
              </a:rPr>
              <a:t> </a:t>
            </a:r>
            <a:r>
              <a:rPr sz="2400" b="1" spc="-20" dirty="0">
                <a:solidFill>
                  <a:srgbClr val="3333FF"/>
                </a:solidFill>
                <a:latin typeface="Arial"/>
                <a:cs typeface="Arial"/>
              </a:rPr>
              <a:t>previously</a:t>
            </a:r>
            <a:r>
              <a:rPr sz="2400" b="1" spc="35" dirty="0">
                <a:solidFill>
                  <a:srgbClr val="3333FF"/>
                </a:solidFill>
                <a:latin typeface="Arial"/>
                <a:cs typeface="Arial"/>
              </a:rPr>
              <a:t> </a:t>
            </a:r>
            <a:r>
              <a:rPr sz="2400" b="1" spc="55" dirty="0">
                <a:solidFill>
                  <a:srgbClr val="3333FF"/>
                </a:solidFill>
                <a:latin typeface="Arial"/>
                <a:cs typeface="Arial"/>
              </a:rPr>
              <a:t>mutated</a:t>
            </a:r>
            <a:r>
              <a:rPr sz="2400" spc="55" dirty="0">
                <a:latin typeface="Arial"/>
                <a:cs typeface="Arial"/>
              </a:rPr>
              <a:t>,</a:t>
            </a:r>
            <a:r>
              <a:rPr sz="2400" spc="15" dirty="0">
                <a:latin typeface="Arial"/>
                <a:cs typeface="Arial"/>
              </a:rPr>
              <a:t> </a:t>
            </a:r>
            <a:r>
              <a:rPr sz="2400" dirty="0">
                <a:latin typeface="Arial"/>
                <a:cs typeface="Arial"/>
              </a:rPr>
              <a:t>will</a:t>
            </a:r>
            <a:r>
              <a:rPr sz="2400" spc="-25" dirty="0">
                <a:latin typeface="Arial"/>
                <a:cs typeface="Arial"/>
              </a:rPr>
              <a:t> </a:t>
            </a:r>
            <a:r>
              <a:rPr sz="2400" spc="250" dirty="0">
                <a:latin typeface="Arial"/>
                <a:cs typeface="Arial"/>
              </a:rPr>
              <a:t>be</a:t>
            </a:r>
            <a:r>
              <a:rPr sz="2400" spc="25" dirty="0">
                <a:latin typeface="Arial"/>
                <a:cs typeface="Arial"/>
              </a:rPr>
              <a:t> </a:t>
            </a:r>
            <a:r>
              <a:rPr sz="2400" spc="120" dirty="0">
                <a:latin typeface="Arial"/>
                <a:cs typeface="Arial"/>
              </a:rPr>
              <a:t>the </a:t>
            </a:r>
            <a:r>
              <a:rPr sz="2400" spc="80" dirty="0">
                <a:latin typeface="Arial"/>
                <a:cs typeface="Arial"/>
              </a:rPr>
              <a:t>very</a:t>
            </a:r>
            <a:r>
              <a:rPr sz="2400" spc="10" dirty="0">
                <a:latin typeface="Arial"/>
                <a:cs typeface="Arial"/>
              </a:rPr>
              <a:t> </a:t>
            </a:r>
            <a:r>
              <a:rPr sz="2400" spc="185" dirty="0">
                <a:latin typeface="Arial"/>
                <a:cs typeface="Arial"/>
              </a:rPr>
              <a:t>one</a:t>
            </a:r>
            <a:r>
              <a:rPr sz="2400" dirty="0">
                <a:latin typeface="Arial"/>
                <a:cs typeface="Arial"/>
              </a:rPr>
              <a:t> </a:t>
            </a:r>
            <a:r>
              <a:rPr sz="2400" spc="160" dirty="0">
                <a:latin typeface="Arial"/>
                <a:cs typeface="Arial"/>
              </a:rPr>
              <a:t>to</a:t>
            </a:r>
            <a:r>
              <a:rPr sz="2400" spc="55" dirty="0">
                <a:latin typeface="Arial"/>
                <a:cs typeface="Arial"/>
              </a:rPr>
              <a:t> </a:t>
            </a:r>
            <a:r>
              <a:rPr sz="2400" b="1" spc="60" dirty="0">
                <a:solidFill>
                  <a:srgbClr val="3333FF"/>
                </a:solidFill>
                <a:latin typeface="Arial"/>
                <a:cs typeface="Arial"/>
              </a:rPr>
              <a:t>mutate</a:t>
            </a:r>
            <a:r>
              <a:rPr sz="2400" b="1" spc="25" dirty="0">
                <a:solidFill>
                  <a:srgbClr val="3333FF"/>
                </a:solidFill>
                <a:latin typeface="Arial"/>
                <a:cs typeface="Arial"/>
              </a:rPr>
              <a:t> </a:t>
            </a:r>
            <a:r>
              <a:rPr sz="2400" b="1" spc="95" dirty="0">
                <a:solidFill>
                  <a:srgbClr val="3333FF"/>
                </a:solidFill>
                <a:latin typeface="Arial"/>
                <a:cs typeface="Arial"/>
              </a:rPr>
              <a:t>again</a:t>
            </a:r>
            <a:r>
              <a:rPr sz="2400" b="1" spc="-10" dirty="0">
                <a:solidFill>
                  <a:srgbClr val="3333FF"/>
                </a:solidFill>
                <a:latin typeface="Arial"/>
                <a:cs typeface="Arial"/>
              </a:rPr>
              <a:t> </a:t>
            </a:r>
            <a:r>
              <a:rPr sz="2400" spc="-165" dirty="0">
                <a:latin typeface="Arial"/>
                <a:cs typeface="Arial"/>
              </a:rPr>
              <a:t>is</a:t>
            </a:r>
            <a:r>
              <a:rPr sz="2400" spc="15" dirty="0">
                <a:latin typeface="Arial"/>
                <a:cs typeface="Arial"/>
              </a:rPr>
              <a:t> </a:t>
            </a:r>
            <a:r>
              <a:rPr sz="2400" spc="105" dirty="0">
                <a:latin typeface="Arial"/>
                <a:cs typeface="Arial"/>
              </a:rPr>
              <a:t>extremely</a:t>
            </a:r>
            <a:r>
              <a:rPr sz="2400" spc="-35" dirty="0">
                <a:latin typeface="Arial"/>
                <a:cs typeface="Arial"/>
              </a:rPr>
              <a:t> </a:t>
            </a:r>
            <a:r>
              <a:rPr sz="2400" b="1" spc="-20" dirty="0">
                <a:solidFill>
                  <a:srgbClr val="3333FF"/>
                </a:solidFill>
                <a:latin typeface="Arial"/>
                <a:cs typeface="Arial"/>
              </a:rPr>
              <a:t>low</a:t>
            </a:r>
            <a:r>
              <a:rPr sz="2400" spc="-20" dirty="0">
                <a:latin typeface="Arial"/>
                <a:cs typeface="Arial"/>
              </a:rPr>
              <a:t>.</a:t>
            </a:r>
            <a:endParaRPr sz="2400">
              <a:latin typeface="Arial"/>
              <a:cs typeface="Arial"/>
            </a:endParaRPr>
          </a:p>
          <a:p>
            <a:pPr marL="356870" indent="-344170">
              <a:lnSpc>
                <a:spcPct val="100000"/>
              </a:lnSpc>
              <a:spcBef>
                <a:spcPts val="290"/>
              </a:spcBef>
              <a:buChar char="•"/>
              <a:tabLst>
                <a:tab pos="356870" algn="l"/>
              </a:tabLst>
            </a:pPr>
            <a:r>
              <a:rPr sz="2400" dirty="0">
                <a:latin typeface="Arial"/>
                <a:cs typeface="Arial"/>
              </a:rPr>
              <a:t>Those</a:t>
            </a:r>
            <a:r>
              <a:rPr sz="2400" spc="5" dirty="0">
                <a:latin typeface="Arial"/>
                <a:cs typeface="Arial"/>
              </a:rPr>
              <a:t> </a:t>
            </a:r>
            <a:r>
              <a:rPr sz="2400" dirty="0">
                <a:latin typeface="Arial"/>
                <a:cs typeface="Arial"/>
              </a:rPr>
              <a:t>rarities</a:t>
            </a:r>
            <a:r>
              <a:rPr sz="2400" spc="30" dirty="0">
                <a:latin typeface="Arial"/>
                <a:cs typeface="Arial"/>
              </a:rPr>
              <a:t> </a:t>
            </a:r>
            <a:r>
              <a:rPr sz="2400" spc="150" dirty="0">
                <a:latin typeface="Arial"/>
                <a:cs typeface="Arial"/>
              </a:rPr>
              <a:t>where</a:t>
            </a:r>
            <a:r>
              <a:rPr sz="2400" spc="-30" dirty="0">
                <a:latin typeface="Arial"/>
                <a:cs typeface="Arial"/>
              </a:rPr>
              <a:t> </a:t>
            </a:r>
            <a:r>
              <a:rPr sz="2400" spc="145" dirty="0">
                <a:latin typeface="Arial"/>
                <a:cs typeface="Arial"/>
              </a:rPr>
              <a:t>the</a:t>
            </a:r>
            <a:r>
              <a:rPr sz="2400" spc="25" dirty="0">
                <a:latin typeface="Arial"/>
                <a:cs typeface="Arial"/>
              </a:rPr>
              <a:t> </a:t>
            </a:r>
            <a:r>
              <a:rPr sz="2400" spc="75" dirty="0">
                <a:latin typeface="Arial"/>
                <a:cs typeface="Arial"/>
              </a:rPr>
              <a:t>original</a:t>
            </a:r>
            <a:r>
              <a:rPr sz="2400" spc="-20" dirty="0">
                <a:latin typeface="Arial"/>
                <a:cs typeface="Arial"/>
              </a:rPr>
              <a:t> </a:t>
            </a:r>
            <a:r>
              <a:rPr sz="2400" spc="130" dirty="0">
                <a:latin typeface="Arial"/>
                <a:cs typeface="Arial"/>
              </a:rPr>
              <a:t>base</a:t>
            </a:r>
            <a:r>
              <a:rPr sz="2400" spc="-10" dirty="0">
                <a:latin typeface="Arial"/>
                <a:cs typeface="Arial"/>
              </a:rPr>
              <a:t> </a:t>
            </a:r>
            <a:r>
              <a:rPr sz="2400" spc="160" dirty="0">
                <a:latin typeface="Arial"/>
                <a:cs typeface="Arial"/>
              </a:rPr>
              <a:t>sequence</a:t>
            </a:r>
            <a:r>
              <a:rPr sz="2400" spc="-15" dirty="0">
                <a:latin typeface="Arial"/>
                <a:cs typeface="Arial"/>
              </a:rPr>
              <a:t> </a:t>
            </a:r>
            <a:r>
              <a:rPr sz="2400" spc="-25" dirty="0">
                <a:latin typeface="Arial"/>
                <a:cs typeface="Arial"/>
              </a:rPr>
              <a:t>is</a:t>
            </a:r>
            <a:endParaRPr sz="2400">
              <a:latin typeface="Arial"/>
              <a:cs typeface="Arial"/>
            </a:endParaRPr>
          </a:p>
          <a:p>
            <a:pPr marL="356870">
              <a:lnSpc>
                <a:spcPct val="100000"/>
              </a:lnSpc>
              <a:spcBef>
                <a:spcPts val="290"/>
              </a:spcBef>
            </a:pPr>
            <a:r>
              <a:rPr sz="2400" spc="135" dirty="0">
                <a:latin typeface="Arial"/>
                <a:cs typeface="Arial"/>
              </a:rPr>
              <a:t>exactly</a:t>
            </a:r>
            <a:r>
              <a:rPr sz="2400" spc="-40" dirty="0">
                <a:latin typeface="Arial"/>
                <a:cs typeface="Arial"/>
              </a:rPr>
              <a:t> </a:t>
            </a:r>
            <a:r>
              <a:rPr sz="2400" spc="75" dirty="0">
                <a:latin typeface="Arial"/>
                <a:cs typeface="Arial"/>
              </a:rPr>
              <a:t>restored</a:t>
            </a:r>
            <a:r>
              <a:rPr sz="2400" spc="40" dirty="0">
                <a:latin typeface="Arial"/>
                <a:cs typeface="Arial"/>
              </a:rPr>
              <a:t> </a:t>
            </a:r>
            <a:r>
              <a:rPr sz="2400" spc="135" dirty="0">
                <a:latin typeface="Arial"/>
                <a:cs typeface="Arial"/>
              </a:rPr>
              <a:t>are</a:t>
            </a:r>
            <a:r>
              <a:rPr sz="2400" spc="5" dirty="0">
                <a:latin typeface="Arial"/>
                <a:cs typeface="Arial"/>
              </a:rPr>
              <a:t> </a:t>
            </a:r>
            <a:r>
              <a:rPr sz="2400" b="1" dirty="0">
                <a:solidFill>
                  <a:srgbClr val="3333FF"/>
                </a:solidFill>
                <a:latin typeface="Arial"/>
                <a:cs typeface="Arial"/>
              </a:rPr>
              <a:t>true</a:t>
            </a:r>
            <a:r>
              <a:rPr sz="2400" b="1" spc="-15" dirty="0">
                <a:solidFill>
                  <a:srgbClr val="3333FF"/>
                </a:solidFill>
                <a:latin typeface="Arial"/>
                <a:cs typeface="Arial"/>
              </a:rPr>
              <a:t> </a:t>
            </a:r>
            <a:r>
              <a:rPr sz="2400" b="1" spc="-10" dirty="0">
                <a:solidFill>
                  <a:srgbClr val="3333FF"/>
                </a:solidFill>
                <a:latin typeface="Arial"/>
                <a:cs typeface="Arial"/>
              </a:rPr>
              <a:t>revertants</a:t>
            </a:r>
            <a:r>
              <a:rPr sz="2400" spc="-10" dirty="0">
                <a:latin typeface="Arial"/>
                <a:cs typeface="Arial"/>
              </a:rPr>
              <a:t>.</a:t>
            </a:r>
            <a:endParaRPr sz="2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029943"/>
            <a:ext cx="7969884" cy="2917190"/>
          </a:xfrm>
          <a:prstGeom prst="rect">
            <a:avLst/>
          </a:prstGeom>
        </p:spPr>
        <p:txBody>
          <a:bodyPr vert="horz" wrap="square" lIns="0" tIns="12700" rIns="0" bIns="0" rtlCol="0">
            <a:spAutoFit/>
          </a:bodyPr>
          <a:lstStyle/>
          <a:p>
            <a:pPr marL="356870" marR="5080" indent="-344805">
              <a:lnSpc>
                <a:spcPct val="110100"/>
              </a:lnSpc>
              <a:spcBef>
                <a:spcPts val="100"/>
              </a:spcBef>
              <a:buChar char="•"/>
              <a:tabLst>
                <a:tab pos="356870" algn="l"/>
              </a:tabLst>
            </a:pPr>
            <a:r>
              <a:rPr sz="2400" spc="145" dirty="0">
                <a:latin typeface="Arial"/>
                <a:cs typeface="Arial"/>
              </a:rPr>
              <a:t>More</a:t>
            </a:r>
            <a:r>
              <a:rPr sz="2400" spc="-15" dirty="0">
                <a:latin typeface="Arial"/>
                <a:cs typeface="Arial"/>
              </a:rPr>
              <a:t> </a:t>
            </a:r>
            <a:r>
              <a:rPr sz="2400" spc="145" dirty="0">
                <a:latin typeface="Arial"/>
                <a:cs typeface="Arial"/>
              </a:rPr>
              <a:t>often</a:t>
            </a:r>
            <a:r>
              <a:rPr sz="2400" spc="85" dirty="0">
                <a:latin typeface="Arial"/>
                <a:cs typeface="Arial"/>
              </a:rPr>
              <a:t> </a:t>
            </a:r>
            <a:r>
              <a:rPr sz="2400" spc="80" dirty="0">
                <a:latin typeface="Arial"/>
                <a:cs typeface="Arial"/>
              </a:rPr>
              <a:t>our</a:t>
            </a:r>
            <a:r>
              <a:rPr sz="2400" spc="25" dirty="0">
                <a:latin typeface="Arial"/>
                <a:cs typeface="Arial"/>
              </a:rPr>
              <a:t> </a:t>
            </a:r>
            <a:r>
              <a:rPr sz="2400" spc="65" dirty="0">
                <a:latin typeface="Arial"/>
                <a:cs typeface="Arial"/>
              </a:rPr>
              <a:t>revertants</a:t>
            </a:r>
            <a:r>
              <a:rPr sz="2400" spc="120" dirty="0">
                <a:latin typeface="Arial"/>
                <a:cs typeface="Arial"/>
              </a:rPr>
              <a:t> </a:t>
            </a:r>
            <a:r>
              <a:rPr sz="2400" spc="150" dirty="0">
                <a:latin typeface="Arial"/>
                <a:cs typeface="Arial"/>
              </a:rPr>
              <a:t>actually</a:t>
            </a:r>
            <a:r>
              <a:rPr sz="2400" spc="-50" dirty="0">
                <a:latin typeface="Arial"/>
                <a:cs typeface="Arial"/>
              </a:rPr>
              <a:t> </a:t>
            </a:r>
            <a:r>
              <a:rPr sz="2400" spc="165" dirty="0">
                <a:latin typeface="Arial"/>
                <a:cs typeface="Arial"/>
              </a:rPr>
              <a:t>contain</a:t>
            </a:r>
            <a:r>
              <a:rPr sz="2400" spc="50" dirty="0">
                <a:latin typeface="Arial"/>
                <a:cs typeface="Arial"/>
              </a:rPr>
              <a:t> </a:t>
            </a:r>
            <a:r>
              <a:rPr sz="2400" b="1" spc="190" dirty="0">
                <a:solidFill>
                  <a:srgbClr val="3333FF"/>
                </a:solidFill>
                <a:latin typeface="Arial"/>
                <a:cs typeface="Arial"/>
              </a:rPr>
              <a:t>a </a:t>
            </a:r>
            <a:r>
              <a:rPr sz="2400" b="1" dirty="0">
                <a:solidFill>
                  <a:srgbClr val="3333FF"/>
                </a:solidFill>
                <a:latin typeface="Arial"/>
                <a:cs typeface="Arial"/>
              </a:rPr>
              <a:t>second</a:t>
            </a:r>
            <a:r>
              <a:rPr sz="2400" b="1" spc="35" dirty="0">
                <a:solidFill>
                  <a:srgbClr val="3333FF"/>
                </a:solidFill>
                <a:latin typeface="Arial"/>
                <a:cs typeface="Arial"/>
              </a:rPr>
              <a:t> </a:t>
            </a:r>
            <a:r>
              <a:rPr sz="2400" b="1" spc="60" dirty="0">
                <a:solidFill>
                  <a:srgbClr val="3333FF"/>
                </a:solidFill>
                <a:latin typeface="Arial"/>
                <a:cs typeface="Arial"/>
              </a:rPr>
              <a:t>base</a:t>
            </a:r>
            <a:r>
              <a:rPr sz="2400" b="1" spc="35" dirty="0">
                <a:solidFill>
                  <a:srgbClr val="3333FF"/>
                </a:solidFill>
                <a:latin typeface="Arial"/>
                <a:cs typeface="Arial"/>
              </a:rPr>
              <a:t> </a:t>
            </a:r>
            <a:r>
              <a:rPr sz="2400" b="1" spc="105" dirty="0">
                <a:solidFill>
                  <a:srgbClr val="3333FF"/>
                </a:solidFill>
                <a:latin typeface="Arial"/>
                <a:cs typeface="Arial"/>
              </a:rPr>
              <a:t>change</a:t>
            </a:r>
            <a:r>
              <a:rPr sz="2400" b="1" spc="55" dirty="0">
                <a:solidFill>
                  <a:srgbClr val="3333FF"/>
                </a:solidFill>
                <a:latin typeface="Arial"/>
                <a:cs typeface="Arial"/>
              </a:rPr>
              <a:t> </a:t>
            </a:r>
            <a:r>
              <a:rPr sz="2400" spc="160" dirty="0">
                <a:latin typeface="Arial"/>
                <a:cs typeface="Arial"/>
              </a:rPr>
              <a:t>that</a:t>
            </a:r>
            <a:r>
              <a:rPr sz="2400" spc="90" dirty="0">
                <a:latin typeface="Arial"/>
                <a:cs typeface="Arial"/>
              </a:rPr>
              <a:t> </a:t>
            </a:r>
            <a:r>
              <a:rPr sz="2400" spc="150" dirty="0">
                <a:latin typeface="Arial"/>
                <a:cs typeface="Arial"/>
              </a:rPr>
              <a:t>cancels</a:t>
            </a:r>
            <a:r>
              <a:rPr sz="2400" spc="-25" dirty="0">
                <a:latin typeface="Arial"/>
                <a:cs typeface="Arial"/>
              </a:rPr>
              <a:t> </a:t>
            </a:r>
            <a:r>
              <a:rPr sz="2400" spc="160" dirty="0">
                <a:latin typeface="Arial"/>
                <a:cs typeface="Arial"/>
              </a:rPr>
              <a:t>out</a:t>
            </a:r>
            <a:r>
              <a:rPr sz="2400" spc="45" dirty="0">
                <a:latin typeface="Arial"/>
                <a:cs typeface="Arial"/>
              </a:rPr>
              <a:t> </a:t>
            </a:r>
            <a:r>
              <a:rPr sz="2400" spc="145" dirty="0">
                <a:latin typeface="Arial"/>
                <a:cs typeface="Arial"/>
              </a:rPr>
              <a:t>the</a:t>
            </a:r>
            <a:r>
              <a:rPr sz="2400" spc="70" dirty="0">
                <a:latin typeface="Arial"/>
                <a:cs typeface="Arial"/>
              </a:rPr>
              <a:t> </a:t>
            </a:r>
            <a:r>
              <a:rPr sz="2400" spc="175" dirty="0">
                <a:latin typeface="Arial"/>
                <a:cs typeface="Arial"/>
              </a:rPr>
              <a:t>effect</a:t>
            </a:r>
            <a:r>
              <a:rPr sz="2400" spc="45" dirty="0">
                <a:latin typeface="Arial"/>
                <a:cs typeface="Arial"/>
              </a:rPr>
              <a:t> </a:t>
            </a:r>
            <a:r>
              <a:rPr sz="2400" spc="125" dirty="0">
                <a:latin typeface="Arial"/>
                <a:cs typeface="Arial"/>
              </a:rPr>
              <a:t>of </a:t>
            </a:r>
            <a:r>
              <a:rPr sz="2400" spc="145" dirty="0">
                <a:latin typeface="Arial"/>
                <a:cs typeface="Arial"/>
              </a:rPr>
              <a:t>the</a:t>
            </a:r>
            <a:r>
              <a:rPr sz="2400" spc="-20" dirty="0">
                <a:latin typeface="Arial"/>
                <a:cs typeface="Arial"/>
              </a:rPr>
              <a:t> </a:t>
            </a:r>
            <a:r>
              <a:rPr sz="2400" spc="-10" dirty="0">
                <a:latin typeface="Arial"/>
                <a:cs typeface="Arial"/>
              </a:rPr>
              <a:t>first</a:t>
            </a:r>
            <a:r>
              <a:rPr sz="2400" spc="-75" dirty="0">
                <a:latin typeface="Arial"/>
                <a:cs typeface="Arial"/>
              </a:rPr>
              <a:t> </a:t>
            </a:r>
            <a:r>
              <a:rPr sz="2400" spc="135" dirty="0">
                <a:latin typeface="Arial"/>
                <a:cs typeface="Arial"/>
              </a:rPr>
              <a:t>one.</a:t>
            </a:r>
            <a:r>
              <a:rPr sz="2400" spc="-55" dirty="0">
                <a:latin typeface="Arial"/>
                <a:cs typeface="Arial"/>
              </a:rPr>
              <a:t> </a:t>
            </a:r>
            <a:r>
              <a:rPr sz="2400" dirty="0">
                <a:latin typeface="Arial"/>
                <a:cs typeface="Arial"/>
              </a:rPr>
              <a:t>These</a:t>
            </a:r>
            <a:r>
              <a:rPr sz="2400" spc="-35" dirty="0">
                <a:latin typeface="Arial"/>
                <a:cs typeface="Arial"/>
              </a:rPr>
              <a:t> </a:t>
            </a:r>
            <a:r>
              <a:rPr sz="2400" spc="140" dirty="0">
                <a:latin typeface="Arial"/>
                <a:cs typeface="Arial"/>
              </a:rPr>
              <a:t>are</a:t>
            </a:r>
            <a:r>
              <a:rPr sz="2400" spc="-45" dirty="0">
                <a:latin typeface="Arial"/>
                <a:cs typeface="Arial"/>
              </a:rPr>
              <a:t> </a:t>
            </a:r>
            <a:r>
              <a:rPr sz="2400" b="1" spc="60" dirty="0">
                <a:solidFill>
                  <a:srgbClr val="3333FF"/>
                </a:solidFill>
                <a:latin typeface="Arial"/>
                <a:cs typeface="Arial"/>
              </a:rPr>
              <a:t>second-</a:t>
            </a:r>
            <a:r>
              <a:rPr sz="2400" b="1" spc="-40" dirty="0">
                <a:solidFill>
                  <a:srgbClr val="3333FF"/>
                </a:solidFill>
                <a:latin typeface="Arial"/>
                <a:cs typeface="Arial"/>
              </a:rPr>
              <a:t>site</a:t>
            </a:r>
            <a:r>
              <a:rPr sz="2400" b="1" spc="-55" dirty="0">
                <a:solidFill>
                  <a:srgbClr val="3333FF"/>
                </a:solidFill>
                <a:latin typeface="Arial"/>
                <a:cs typeface="Arial"/>
              </a:rPr>
              <a:t> </a:t>
            </a:r>
            <a:r>
              <a:rPr sz="2400" b="1" spc="-10" dirty="0">
                <a:solidFill>
                  <a:srgbClr val="3333FF"/>
                </a:solidFill>
                <a:latin typeface="Arial"/>
                <a:cs typeface="Arial"/>
              </a:rPr>
              <a:t>revertants</a:t>
            </a:r>
            <a:r>
              <a:rPr sz="2400" spc="-10" dirty="0">
                <a:latin typeface="Arial"/>
                <a:cs typeface="Arial"/>
              </a:rPr>
              <a:t>.</a:t>
            </a:r>
            <a:endParaRPr sz="2400">
              <a:latin typeface="Arial"/>
              <a:cs typeface="Arial"/>
            </a:endParaRPr>
          </a:p>
          <a:p>
            <a:pPr marL="356870" marR="191135" indent="-344805">
              <a:lnSpc>
                <a:spcPct val="110100"/>
              </a:lnSpc>
              <a:spcBef>
                <a:spcPts val="575"/>
              </a:spcBef>
              <a:buChar char="•"/>
              <a:tabLst>
                <a:tab pos="356870" algn="l"/>
              </a:tabLst>
            </a:pPr>
            <a:r>
              <a:rPr sz="2400" dirty="0">
                <a:latin typeface="Arial"/>
                <a:cs typeface="Arial"/>
              </a:rPr>
              <a:t>Examples:</a:t>
            </a:r>
            <a:r>
              <a:rPr sz="2400" spc="-10" dirty="0">
                <a:latin typeface="Arial"/>
                <a:cs typeface="Arial"/>
              </a:rPr>
              <a:t> </a:t>
            </a:r>
            <a:r>
              <a:rPr sz="2400" dirty="0">
                <a:latin typeface="Arial"/>
                <a:cs typeface="Arial"/>
              </a:rPr>
              <a:t>The</a:t>
            </a:r>
            <a:r>
              <a:rPr sz="2400" spc="80" dirty="0">
                <a:latin typeface="Arial"/>
                <a:cs typeface="Arial"/>
              </a:rPr>
              <a:t> </a:t>
            </a:r>
            <a:r>
              <a:rPr sz="2400" dirty="0">
                <a:latin typeface="Arial"/>
                <a:cs typeface="Arial"/>
              </a:rPr>
              <a:t>simplest</a:t>
            </a:r>
            <a:r>
              <a:rPr sz="2400" spc="15" dirty="0">
                <a:latin typeface="Arial"/>
                <a:cs typeface="Arial"/>
              </a:rPr>
              <a:t> </a:t>
            </a:r>
            <a:r>
              <a:rPr sz="2400" spc="160" dirty="0">
                <a:latin typeface="Arial"/>
                <a:cs typeface="Arial"/>
              </a:rPr>
              <a:t>to</a:t>
            </a:r>
            <a:r>
              <a:rPr sz="2400" spc="130" dirty="0">
                <a:latin typeface="Arial"/>
                <a:cs typeface="Arial"/>
              </a:rPr>
              <a:t> </a:t>
            </a:r>
            <a:r>
              <a:rPr sz="2400" spc="120" dirty="0">
                <a:latin typeface="Arial"/>
                <a:cs typeface="Arial"/>
              </a:rPr>
              <a:t>understand </a:t>
            </a:r>
            <a:r>
              <a:rPr sz="2400" spc="-170" dirty="0">
                <a:latin typeface="Arial"/>
                <a:cs typeface="Arial"/>
              </a:rPr>
              <a:t>is</a:t>
            </a:r>
            <a:r>
              <a:rPr sz="2400" spc="65" dirty="0">
                <a:latin typeface="Arial"/>
                <a:cs typeface="Arial"/>
              </a:rPr>
              <a:t> </a:t>
            </a:r>
            <a:r>
              <a:rPr sz="2400" dirty="0">
                <a:latin typeface="Arial"/>
                <a:cs typeface="Arial"/>
              </a:rPr>
              <a:t>if</a:t>
            </a:r>
            <a:r>
              <a:rPr sz="2400" spc="70" dirty="0">
                <a:latin typeface="Arial"/>
                <a:cs typeface="Arial"/>
              </a:rPr>
              <a:t> </a:t>
            </a:r>
            <a:r>
              <a:rPr sz="2400" spc="120" dirty="0">
                <a:latin typeface="Arial"/>
                <a:cs typeface="Arial"/>
              </a:rPr>
              <a:t>the </a:t>
            </a:r>
            <a:r>
              <a:rPr sz="2400" spc="75" dirty="0">
                <a:latin typeface="Arial"/>
                <a:cs typeface="Arial"/>
              </a:rPr>
              <a:t>original</a:t>
            </a:r>
            <a:r>
              <a:rPr sz="2400" spc="5" dirty="0">
                <a:latin typeface="Arial"/>
                <a:cs typeface="Arial"/>
              </a:rPr>
              <a:t> </a:t>
            </a:r>
            <a:r>
              <a:rPr sz="2400" spc="140" dirty="0">
                <a:latin typeface="Arial"/>
                <a:cs typeface="Arial"/>
              </a:rPr>
              <a:t>mutation</a:t>
            </a:r>
            <a:r>
              <a:rPr sz="2400" spc="80" dirty="0">
                <a:latin typeface="Arial"/>
                <a:cs typeface="Arial"/>
              </a:rPr>
              <a:t> </a:t>
            </a:r>
            <a:r>
              <a:rPr sz="2400" spc="100" dirty="0">
                <a:latin typeface="Arial"/>
                <a:cs typeface="Arial"/>
              </a:rPr>
              <a:t>was</a:t>
            </a:r>
            <a:r>
              <a:rPr sz="2400" spc="-20" dirty="0">
                <a:latin typeface="Arial"/>
                <a:cs typeface="Arial"/>
              </a:rPr>
              <a:t> </a:t>
            </a:r>
            <a:r>
              <a:rPr sz="2400" spc="290" dirty="0">
                <a:latin typeface="Arial"/>
                <a:cs typeface="Arial"/>
              </a:rPr>
              <a:t>a</a:t>
            </a:r>
            <a:r>
              <a:rPr sz="2400" dirty="0">
                <a:latin typeface="Arial"/>
                <a:cs typeface="Arial"/>
              </a:rPr>
              <a:t> </a:t>
            </a:r>
            <a:r>
              <a:rPr sz="2400" b="1" spc="-25" dirty="0">
                <a:solidFill>
                  <a:srgbClr val="0000FF"/>
                </a:solidFill>
                <a:latin typeface="Arial"/>
                <a:cs typeface="Arial"/>
              </a:rPr>
              <a:t>frameshift</a:t>
            </a:r>
            <a:r>
              <a:rPr sz="2400" b="1" spc="10" dirty="0">
                <a:solidFill>
                  <a:srgbClr val="0000FF"/>
                </a:solidFill>
                <a:latin typeface="Arial"/>
                <a:cs typeface="Arial"/>
              </a:rPr>
              <a:t> </a:t>
            </a:r>
            <a:r>
              <a:rPr sz="2400" b="1" dirty="0">
                <a:solidFill>
                  <a:srgbClr val="0000FF"/>
                </a:solidFill>
                <a:latin typeface="Arial"/>
                <a:cs typeface="Arial"/>
              </a:rPr>
              <a:t>mutation</a:t>
            </a:r>
            <a:r>
              <a:rPr sz="2400" b="1" spc="5" dirty="0">
                <a:solidFill>
                  <a:srgbClr val="0000FF"/>
                </a:solidFill>
                <a:latin typeface="Arial"/>
                <a:cs typeface="Arial"/>
              </a:rPr>
              <a:t> </a:t>
            </a:r>
            <a:r>
              <a:rPr sz="2400" spc="215" dirty="0">
                <a:latin typeface="Arial"/>
                <a:cs typeface="Arial"/>
              </a:rPr>
              <a:t>due</a:t>
            </a:r>
            <a:r>
              <a:rPr sz="2400" spc="-15" dirty="0">
                <a:latin typeface="Arial"/>
                <a:cs typeface="Arial"/>
              </a:rPr>
              <a:t> </a:t>
            </a:r>
            <a:r>
              <a:rPr sz="2400" spc="130" dirty="0">
                <a:latin typeface="Arial"/>
                <a:cs typeface="Arial"/>
              </a:rPr>
              <a:t>to </a:t>
            </a:r>
            <a:r>
              <a:rPr sz="2400" b="1" dirty="0">
                <a:solidFill>
                  <a:srgbClr val="3333FF"/>
                </a:solidFill>
                <a:latin typeface="Arial"/>
                <a:cs typeface="Arial"/>
              </a:rPr>
              <a:t>deletion</a:t>
            </a:r>
            <a:r>
              <a:rPr sz="2400" b="1" spc="20" dirty="0">
                <a:solidFill>
                  <a:srgbClr val="3333FF"/>
                </a:solidFill>
                <a:latin typeface="Arial"/>
                <a:cs typeface="Arial"/>
              </a:rPr>
              <a:t> </a:t>
            </a:r>
            <a:r>
              <a:rPr sz="2400" b="1" dirty="0">
                <a:solidFill>
                  <a:srgbClr val="3333FF"/>
                </a:solidFill>
                <a:latin typeface="Arial"/>
                <a:cs typeface="Arial"/>
              </a:rPr>
              <a:t>or</a:t>
            </a:r>
            <a:r>
              <a:rPr sz="2400" b="1" spc="20" dirty="0">
                <a:solidFill>
                  <a:srgbClr val="3333FF"/>
                </a:solidFill>
                <a:latin typeface="Arial"/>
                <a:cs typeface="Arial"/>
              </a:rPr>
              <a:t> </a:t>
            </a:r>
            <a:r>
              <a:rPr sz="2400" b="1" spc="-55" dirty="0">
                <a:solidFill>
                  <a:srgbClr val="3333FF"/>
                </a:solidFill>
                <a:latin typeface="Arial"/>
                <a:cs typeface="Arial"/>
              </a:rPr>
              <a:t>insertion</a:t>
            </a:r>
            <a:r>
              <a:rPr sz="2400" b="1" spc="10" dirty="0">
                <a:solidFill>
                  <a:srgbClr val="3333FF"/>
                </a:solidFill>
                <a:latin typeface="Arial"/>
                <a:cs typeface="Arial"/>
              </a:rPr>
              <a:t> </a:t>
            </a:r>
            <a:r>
              <a:rPr sz="2400" b="1" dirty="0">
                <a:solidFill>
                  <a:srgbClr val="3333FF"/>
                </a:solidFill>
                <a:latin typeface="Arial"/>
                <a:cs typeface="Arial"/>
              </a:rPr>
              <a:t>of</a:t>
            </a:r>
            <a:r>
              <a:rPr sz="2400" b="1" spc="20" dirty="0">
                <a:solidFill>
                  <a:srgbClr val="3333FF"/>
                </a:solidFill>
                <a:latin typeface="Arial"/>
                <a:cs typeface="Arial"/>
              </a:rPr>
              <a:t> </a:t>
            </a:r>
            <a:r>
              <a:rPr sz="2400" b="1" spc="240" dirty="0">
                <a:solidFill>
                  <a:srgbClr val="3333FF"/>
                </a:solidFill>
                <a:latin typeface="Arial"/>
                <a:cs typeface="Arial"/>
              </a:rPr>
              <a:t>a</a:t>
            </a:r>
            <a:r>
              <a:rPr sz="2400" b="1" spc="40" dirty="0">
                <a:solidFill>
                  <a:srgbClr val="3333FF"/>
                </a:solidFill>
                <a:latin typeface="Arial"/>
                <a:cs typeface="Arial"/>
              </a:rPr>
              <a:t> </a:t>
            </a:r>
            <a:r>
              <a:rPr sz="2400" b="1" spc="-20" dirty="0">
                <a:solidFill>
                  <a:srgbClr val="3333FF"/>
                </a:solidFill>
                <a:latin typeface="Arial"/>
                <a:cs typeface="Arial"/>
              </a:rPr>
              <a:t>single</a:t>
            </a:r>
            <a:r>
              <a:rPr sz="2400" b="1" spc="10" dirty="0">
                <a:solidFill>
                  <a:srgbClr val="3333FF"/>
                </a:solidFill>
                <a:latin typeface="Arial"/>
                <a:cs typeface="Arial"/>
              </a:rPr>
              <a:t> </a:t>
            </a:r>
            <a:r>
              <a:rPr sz="2400" b="1" spc="50" dirty="0">
                <a:solidFill>
                  <a:srgbClr val="3333FF"/>
                </a:solidFill>
                <a:latin typeface="Arial"/>
                <a:cs typeface="Arial"/>
              </a:rPr>
              <a:t>base</a:t>
            </a:r>
            <a:r>
              <a:rPr sz="2400" spc="50" dirty="0">
                <a:latin typeface="Arial"/>
                <a:cs typeface="Arial"/>
              </a:rPr>
              <a:t>.</a:t>
            </a:r>
            <a:r>
              <a:rPr sz="2400" spc="-5" dirty="0">
                <a:latin typeface="Arial"/>
                <a:cs typeface="Arial"/>
              </a:rPr>
              <a:t> </a:t>
            </a:r>
            <a:r>
              <a:rPr sz="2400" spc="-180" dirty="0">
                <a:latin typeface="Arial"/>
                <a:cs typeface="Arial"/>
              </a:rPr>
              <a:t>This</a:t>
            </a:r>
            <a:r>
              <a:rPr sz="2400" spc="20" dirty="0">
                <a:latin typeface="Arial"/>
                <a:cs typeface="Arial"/>
              </a:rPr>
              <a:t> </a:t>
            </a:r>
            <a:r>
              <a:rPr sz="2400" dirty="0">
                <a:latin typeface="Arial"/>
                <a:cs typeface="Arial"/>
              </a:rPr>
              <a:t>alters</a:t>
            </a:r>
            <a:r>
              <a:rPr sz="2400" spc="15" dirty="0">
                <a:latin typeface="Arial"/>
                <a:cs typeface="Arial"/>
              </a:rPr>
              <a:t> </a:t>
            </a:r>
            <a:r>
              <a:rPr sz="2400" spc="120" dirty="0">
                <a:latin typeface="Arial"/>
                <a:cs typeface="Arial"/>
              </a:rPr>
              <a:t>the </a:t>
            </a:r>
            <a:r>
              <a:rPr sz="2400" spc="155" dirty="0">
                <a:latin typeface="Arial"/>
                <a:cs typeface="Arial"/>
              </a:rPr>
              <a:t>reading</a:t>
            </a:r>
            <a:r>
              <a:rPr sz="2400" spc="-5" dirty="0">
                <a:latin typeface="Arial"/>
                <a:cs typeface="Arial"/>
              </a:rPr>
              <a:t> </a:t>
            </a:r>
            <a:r>
              <a:rPr sz="2400" spc="150" dirty="0">
                <a:latin typeface="Arial"/>
                <a:cs typeface="Arial"/>
              </a:rPr>
              <a:t>frame</a:t>
            </a:r>
            <a:r>
              <a:rPr sz="2400" spc="-10" dirty="0">
                <a:latin typeface="Arial"/>
                <a:cs typeface="Arial"/>
              </a:rPr>
              <a:t> </a:t>
            </a:r>
            <a:r>
              <a:rPr sz="2400" spc="235" dirty="0">
                <a:latin typeface="Arial"/>
                <a:cs typeface="Arial"/>
              </a:rPr>
              <a:t>and</a:t>
            </a:r>
            <a:r>
              <a:rPr sz="2400" dirty="0">
                <a:latin typeface="Arial"/>
                <a:cs typeface="Arial"/>
              </a:rPr>
              <a:t> </a:t>
            </a:r>
            <a:r>
              <a:rPr sz="2400" spc="60" dirty="0">
                <a:latin typeface="Arial"/>
                <a:cs typeface="Arial"/>
              </a:rPr>
              <a:t>disrupt</a:t>
            </a:r>
            <a:r>
              <a:rPr sz="2400" spc="10" dirty="0">
                <a:latin typeface="Arial"/>
                <a:cs typeface="Arial"/>
              </a:rPr>
              <a:t> </a:t>
            </a:r>
            <a:r>
              <a:rPr sz="2400" spc="145" dirty="0">
                <a:latin typeface="Arial"/>
                <a:cs typeface="Arial"/>
              </a:rPr>
              <a:t>the</a:t>
            </a:r>
            <a:r>
              <a:rPr sz="2400" spc="35" dirty="0">
                <a:latin typeface="Arial"/>
                <a:cs typeface="Arial"/>
              </a:rPr>
              <a:t> </a:t>
            </a:r>
            <a:r>
              <a:rPr sz="2400" spc="114" dirty="0">
                <a:latin typeface="Arial"/>
                <a:cs typeface="Arial"/>
              </a:rPr>
              <a:t>protein</a:t>
            </a:r>
            <a:r>
              <a:rPr sz="2400" spc="85" dirty="0">
                <a:latin typeface="Arial"/>
                <a:cs typeface="Arial"/>
              </a:rPr>
              <a:t> </a:t>
            </a:r>
            <a:r>
              <a:rPr sz="2400" spc="135" dirty="0">
                <a:latin typeface="Arial"/>
                <a:cs typeface="Arial"/>
              </a:rPr>
              <a:t>sequence.</a:t>
            </a:r>
            <a:endParaRPr sz="2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65759"/>
            <a:ext cx="1433195" cy="391160"/>
          </a:xfrm>
          <a:prstGeom prst="rect">
            <a:avLst/>
          </a:prstGeom>
        </p:spPr>
        <p:txBody>
          <a:bodyPr vert="horz" wrap="square" lIns="0" tIns="12700" rIns="0" bIns="0" rtlCol="0">
            <a:spAutoFit/>
          </a:bodyPr>
          <a:lstStyle/>
          <a:p>
            <a:pPr marL="12700">
              <a:lnSpc>
                <a:spcPct val="100000"/>
              </a:lnSpc>
              <a:spcBef>
                <a:spcPts val="100"/>
              </a:spcBef>
            </a:pPr>
            <a:r>
              <a:rPr i="1" spc="-20" dirty="0">
                <a:solidFill>
                  <a:srgbClr val="3333FF"/>
                </a:solidFill>
                <a:latin typeface="Arial-BoldItalicMT"/>
                <a:cs typeface="Arial-BoldItalicMT"/>
              </a:rPr>
              <a:t>Wild</a:t>
            </a:r>
            <a:r>
              <a:rPr i="1" spc="-140" dirty="0">
                <a:solidFill>
                  <a:srgbClr val="3333FF"/>
                </a:solidFill>
                <a:latin typeface="Arial-BoldItalicMT"/>
                <a:cs typeface="Arial-BoldItalicMT"/>
              </a:rPr>
              <a:t> </a:t>
            </a:r>
            <a:r>
              <a:rPr i="1" spc="-20" dirty="0">
                <a:solidFill>
                  <a:srgbClr val="3333FF"/>
                </a:solidFill>
                <a:latin typeface="Arial-BoldItalicMT"/>
                <a:cs typeface="Arial-BoldItalicMT"/>
              </a:rPr>
              <a:t>Type</a:t>
            </a:r>
          </a:p>
        </p:txBody>
      </p:sp>
      <p:sp>
        <p:nvSpPr>
          <p:cNvPr id="3" name="object 3"/>
          <p:cNvSpPr txBox="1"/>
          <p:nvPr/>
        </p:nvSpPr>
        <p:spPr>
          <a:xfrm>
            <a:off x="78739" y="1232774"/>
            <a:ext cx="8936355" cy="3246755"/>
          </a:xfrm>
          <a:prstGeom prst="rect">
            <a:avLst/>
          </a:prstGeom>
        </p:spPr>
        <p:txBody>
          <a:bodyPr vert="horz" wrap="square" lIns="0" tIns="74295" rIns="0" bIns="0" rtlCol="0">
            <a:spAutoFit/>
          </a:bodyPr>
          <a:lstStyle/>
          <a:p>
            <a:pPr marL="12700">
              <a:lnSpc>
                <a:spcPct val="100000"/>
              </a:lnSpc>
              <a:spcBef>
                <a:spcPts val="585"/>
              </a:spcBef>
              <a:tabLst>
                <a:tab pos="923290" algn="l"/>
              </a:tabLst>
            </a:pPr>
            <a:r>
              <a:rPr sz="2000" spc="35" dirty="0">
                <a:latin typeface="Arial"/>
                <a:cs typeface="Arial"/>
              </a:rPr>
              <a:t>DNA</a:t>
            </a:r>
            <a:r>
              <a:rPr sz="2000" dirty="0">
                <a:latin typeface="Arial"/>
                <a:cs typeface="Arial"/>
              </a:rPr>
              <a:t>	:</a:t>
            </a:r>
            <a:r>
              <a:rPr sz="2000" spc="-20" dirty="0">
                <a:latin typeface="Arial"/>
                <a:cs typeface="Arial"/>
              </a:rPr>
              <a:t> </a:t>
            </a:r>
            <a:r>
              <a:rPr sz="2000" spc="130" dirty="0">
                <a:latin typeface="Arial"/>
                <a:cs typeface="Arial"/>
              </a:rPr>
              <a:t>GAG</a:t>
            </a:r>
            <a:r>
              <a:rPr sz="2000" spc="100" dirty="0">
                <a:latin typeface="Arial"/>
                <a:cs typeface="Arial"/>
              </a:rPr>
              <a:t> </a:t>
            </a:r>
            <a:r>
              <a:rPr sz="2000" dirty="0">
                <a:latin typeface="Arial"/>
                <a:cs typeface="Arial"/>
              </a:rPr>
              <a:t>-</a:t>
            </a:r>
            <a:r>
              <a:rPr sz="2000" spc="-25" dirty="0">
                <a:latin typeface="Arial"/>
                <a:cs typeface="Arial"/>
              </a:rPr>
              <a:t> </a:t>
            </a:r>
            <a:r>
              <a:rPr sz="2000" spc="160" dirty="0">
                <a:latin typeface="Arial"/>
                <a:cs typeface="Arial"/>
              </a:rPr>
              <a:t>GCC</a:t>
            </a:r>
            <a:r>
              <a:rPr sz="2000" spc="20" dirty="0">
                <a:latin typeface="Arial"/>
                <a:cs typeface="Arial"/>
              </a:rPr>
              <a:t> </a:t>
            </a:r>
            <a:r>
              <a:rPr sz="2000" dirty="0">
                <a:latin typeface="Arial"/>
                <a:cs typeface="Arial"/>
              </a:rPr>
              <a:t>-</a:t>
            </a:r>
            <a:r>
              <a:rPr sz="2000" spc="-5" dirty="0">
                <a:latin typeface="Arial"/>
                <a:cs typeface="Arial"/>
              </a:rPr>
              <a:t> </a:t>
            </a:r>
            <a:r>
              <a:rPr sz="2000" dirty="0">
                <a:latin typeface="Arial"/>
                <a:cs typeface="Arial"/>
              </a:rPr>
              <a:t>ATC</a:t>
            </a:r>
            <a:r>
              <a:rPr sz="2000" spc="50" dirty="0">
                <a:latin typeface="Arial"/>
                <a:cs typeface="Arial"/>
              </a:rPr>
              <a:t> </a:t>
            </a:r>
            <a:r>
              <a:rPr sz="2000" dirty="0">
                <a:latin typeface="Arial"/>
                <a:cs typeface="Arial"/>
              </a:rPr>
              <a:t>- </a:t>
            </a:r>
            <a:r>
              <a:rPr sz="2000" spc="125" dirty="0">
                <a:latin typeface="Arial"/>
                <a:cs typeface="Arial"/>
              </a:rPr>
              <a:t>GAA</a:t>
            </a:r>
            <a:r>
              <a:rPr sz="2000" spc="45" dirty="0">
                <a:latin typeface="Arial"/>
                <a:cs typeface="Arial"/>
              </a:rPr>
              <a:t> </a:t>
            </a:r>
            <a:r>
              <a:rPr sz="2000" dirty="0">
                <a:latin typeface="Arial"/>
                <a:cs typeface="Arial"/>
              </a:rPr>
              <a:t>-</a:t>
            </a:r>
            <a:r>
              <a:rPr sz="2000" spc="-25" dirty="0">
                <a:latin typeface="Arial"/>
                <a:cs typeface="Arial"/>
              </a:rPr>
              <a:t> </a:t>
            </a:r>
            <a:r>
              <a:rPr sz="2000" spc="-160" dirty="0">
                <a:latin typeface="Arial"/>
                <a:cs typeface="Arial"/>
              </a:rPr>
              <a:t>TGT-</a:t>
            </a:r>
            <a:r>
              <a:rPr sz="2000" spc="20" dirty="0">
                <a:latin typeface="Arial"/>
                <a:cs typeface="Arial"/>
              </a:rPr>
              <a:t> </a:t>
            </a:r>
            <a:r>
              <a:rPr sz="2000" spc="-210" dirty="0">
                <a:latin typeface="Arial"/>
                <a:cs typeface="Arial"/>
              </a:rPr>
              <a:t>TTG</a:t>
            </a:r>
            <a:r>
              <a:rPr sz="2000" spc="30" dirty="0">
                <a:latin typeface="Arial"/>
                <a:cs typeface="Arial"/>
              </a:rPr>
              <a:t> </a:t>
            </a:r>
            <a:r>
              <a:rPr sz="2000" spc="-10" dirty="0">
                <a:latin typeface="Arial"/>
                <a:cs typeface="Arial"/>
              </a:rPr>
              <a:t>-</a:t>
            </a:r>
            <a:r>
              <a:rPr sz="2000" spc="150" dirty="0">
                <a:latin typeface="Arial"/>
                <a:cs typeface="Arial"/>
              </a:rPr>
              <a:t>GCA</a:t>
            </a:r>
            <a:r>
              <a:rPr sz="2000" spc="25" dirty="0">
                <a:latin typeface="Arial"/>
                <a:cs typeface="Arial"/>
              </a:rPr>
              <a:t> </a:t>
            </a:r>
            <a:r>
              <a:rPr sz="2000" dirty="0">
                <a:latin typeface="Arial"/>
                <a:cs typeface="Arial"/>
              </a:rPr>
              <a:t>-</a:t>
            </a:r>
            <a:r>
              <a:rPr sz="2000" spc="-25" dirty="0">
                <a:latin typeface="Arial"/>
                <a:cs typeface="Arial"/>
              </a:rPr>
              <a:t> </a:t>
            </a:r>
            <a:r>
              <a:rPr sz="2000" spc="100" dirty="0">
                <a:latin typeface="Arial"/>
                <a:cs typeface="Arial"/>
              </a:rPr>
              <a:t>AGG-</a:t>
            </a:r>
            <a:r>
              <a:rPr sz="2000" spc="90" dirty="0">
                <a:latin typeface="Arial"/>
                <a:cs typeface="Arial"/>
              </a:rPr>
              <a:t>AAA</a:t>
            </a:r>
            <a:endParaRPr sz="2000">
              <a:latin typeface="Arial"/>
              <a:cs typeface="Arial"/>
            </a:endParaRPr>
          </a:p>
          <a:p>
            <a:pPr marL="12700">
              <a:lnSpc>
                <a:spcPct val="100000"/>
              </a:lnSpc>
              <a:spcBef>
                <a:spcPts val="480"/>
              </a:spcBef>
              <a:tabLst>
                <a:tab pos="1207135" algn="l"/>
                <a:tab pos="1774825" algn="l"/>
                <a:tab pos="2039620" algn="l"/>
                <a:tab pos="2592070" algn="l"/>
                <a:tab pos="2856865" algn="l"/>
                <a:tab pos="3607435" algn="l"/>
                <a:tab pos="6461125" algn="l"/>
                <a:tab pos="7189470" algn="l"/>
              </a:tabLst>
            </a:pPr>
            <a:r>
              <a:rPr sz="2000" dirty="0">
                <a:latin typeface="Arial"/>
                <a:cs typeface="Arial"/>
              </a:rPr>
              <a:t>Protein</a:t>
            </a:r>
            <a:r>
              <a:rPr sz="2000" spc="275" dirty="0">
                <a:latin typeface="Arial"/>
                <a:cs typeface="Arial"/>
              </a:rPr>
              <a:t> </a:t>
            </a:r>
            <a:r>
              <a:rPr sz="2000" spc="-50" dirty="0">
                <a:latin typeface="Arial"/>
                <a:cs typeface="Arial"/>
              </a:rPr>
              <a:t>:</a:t>
            </a:r>
            <a:r>
              <a:rPr sz="2000" dirty="0">
                <a:latin typeface="Arial"/>
                <a:cs typeface="Arial"/>
              </a:rPr>
              <a:t>	</a:t>
            </a:r>
            <a:r>
              <a:rPr sz="2000" spc="40" dirty="0">
                <a:latin typeface="Arial"/>
                <a:cs typeface="Arial"/>
              </a:rPr>
              <a:t>Glu</a:t>
            </a:r>
            <a:r>
              <a:rPr sz="2000" dirty="0">
                <a:latin typeface="Arial"/>
                <a:cs typeface="Arial"/>
              </a:rPr>
              <a:t>	</a:t>
            </a:r>
            <a:r>
              <a:rPr sz="2000" spc="-50" dirty="0">
                <a:latin typeface="Arial"/>
                <a:cs typeface="Arial"/>
              </a:rPr>
              <a:t>–</a:t>
            </a:r>
            <a:r>
              <a:rPr sz="2000" dirty="0">
                <a:latin typeface="Arial"/>
                <a:cs typeface="Arial"/>
              </a:rPr>
              <a:t>	</a:t>
            </a:r>
            <a:r>
              <a:rPr sz="2000" spc="65" dirty="0">
                <a:latin typeface="Arial"/>
                <a:cs typeface="Arial"/>
              </a:rPr>
              <a:t>Ala</a:t>
            </a:r>
            <a:r>
              <a:rPr sz="2000" dirty="0">
                <a:latin typeface="Arial"/>
                <a:cs typeface="Arial"/>
              </a:rPr>
              <a:t>	</a:t>
            </a:r>
            <a:r>
              <a:rPr sz="2000" spc="-50" dirty="0">
                <a:latin typeface="Arial"/>
                <a:cs typeface="Arial"/>
              </a:rPr>
              <a:t>–</a:t>
            </a:r>
            <a:r>
              <a:rPr sz="2000" dirty="0">
                <a:latin typeface="Arial"/>
                <a:cs typeface="Arial"/>
              </a:rPr>
              <a:t>	Ile</a:t>
            </a:r>
            <a:r>
              <a:rPr sz="2000" spc="30" dirty="0">
                <a:latin typeface="Arial"/>
                <a:cs typeface="Arial"/>
              </a:rPr>
              <a:t> </a:t>
            </a:r>
            <a:r>
              <a:rPr sz="2000" spc="-50" dirty="0">
                <a:latin typeface="Arial"/>
                <a:cs typeface="Arial"/>
              </a:rPr>
              <a:t>–</a:t>
            </a:r>
            <a:r>
              <a:rPr sz="2000" dirty="0">
                <a:latin typeface="Arial"/>
                <a:cs typeface="Arial"/>
              </a:rPr>
              <a:t>	</a:t>
            </a:r>
            <a:r>
              <a:rPr sz="2000" spc="65" dirty="0">
                <a:latin typeface="Arial"/>
                <a:cs typeface="Arial"/>
              </a:rPr>
              <a:t>Glu</a:t>
            </a:r>
            <a:r>
              <a:rPr sz="2000" spc="-40" dirty="0">
                <a:latin typeface="Arial"/>
                <a:cs typeface="Arial"/>
              </a:rPr>
              <a:t> </a:t>
            </a:r>
            <a:r>
              <a:rPr sz="2000" dirty="0">
                <a:latin typeface="Arial"/>
                <a:cs typeface="Arial"/>
              </a:rPr>
              <a:t>–</a:t>
            </a:r>
            <a:r>
              <a:rPr sz="2000" spc="-40" dirty="0">
                <a:latin typeface="Arial"/>
                <a:cs typeface="Arial"/>
              </a:rPr>
              <a:t> </a:t>
            </a:r>
            <a:r>
              <a:rPr sz="2000" dirty="0">
                <a:latin typeface="Arial"/>
                <a:cs typeface="Arial"/>
              </a:rPr>
              <a:t>Cys</a:t>
            </a:r>
            <a:r>
              <a:rPr sz="2000" spc="-35" dirty="0">
                <a:latin typeface="Arial"/>
                <a:cs typeface="Arial"/>
              </a:rPr>
              <a:t> </a:t>
            </a:r>
            <a:r>
              <a:rPr sz="2000" dirty="0">
                <a:latin typeface="Arial"/>
                <a:cs typeface="Arial"/>
              </a:rPr>
              <a:t>–</a:t>
            </a:r>
            <a:r>
              <a:rPr sz="2000" spc="-40" dirty="0">
                <a:latin typeface="Arial"/>
                <a:cs typeface="Arial"/>
              </a:rPr>
              <a:t> </a:t>
            </a:r>
            <a:r>
              <a:rPr sz="2000" dirty="0">
                <a:latin typeface="Arial"/>
                <a:cs typeface="Arial"/>
              </a:rPr>
              <a:t>Leu</a:t>
            </a:r>
            <a:r>
              <a:rPr sz="2000" spc="-35" dirty="0">
                <a:latin typeface="Arial"/>
                <a:cs typeface="Arial"/>
              </a:rPr>
              <a:t> </a:t>
            </a:r>
            <a:r>
              <a:rPr sz="2000" dirty="0">
                <a:latin typeface="Arial"/>
                <a:cs typeface="Arial"/>
              </a:rPr>
              <a:t>–</a:t>
            </a:r>
            <a:r>
              <a:rPr sz="2000" spc="-35" dirty="0">
                <a:latin typeface="Arial"/>
                <a:cs typeface="Arial"/>
              </a:rPr>
              <a:t> </a:t>
            </a:r>
            <a:r>
              <a:rPr sz="2000" spc="90" dirty="0">
                <a:latin typeface="Arial"/>
                <a:cs typeface="Arial"/>
              </a:rPr>
              <a:t>Ala</a:t>
            </a:r>
            <a:r>
              <a:rPr sz="2000" dirty="0">
                <a:latin typeface="Arial"/>
                <a:cs typeface="Arial"/>
              </a:rPr>
              <a:t> </a:t>
            </a:r>
            <a:r>
              <a:rPr sz="2000" spc="-50" dirty="0">
                <a:latin typeface="Arial"/>
                <a:cs typeface="Arial"/>
              </a:rPr>
              <a:t>–</a:t>
            </a:r>
            <a:r>
              <a:rPr sz="2000" dirty="0">
                <a:latin typeface="Arial"/>
                <a:cs typeface="Arial"/>
              </a:rPr>
              <a:t>	</a:t>
            </a:r>
            <a:r>
              <a:rPr sz="2000" spc="75" dirty="0">
                <a:latin typeface="Arial"/>
                <a:cs typeface="Arial"/>
              </a:rPr>
              <a:t>Arg </a:t>
            </a:r>
            <a:r>
              <a:rPr sz="2000" spc="-50" dirty="0">
                <a:latin typeface="Arial"/>
                <a:cs typeface="Arial"/>
              </a:rPr>
              <a:t>-</a:t>
            </a:r>
            <a:r>
              <a:rPr sz="2000" dirty="0">
                <a:latin typeface="Arial"/>
                <a:cs typeface="Arial"/>
              </a:rPr>
              <a:t>	</a:t>
            </a:r>
            <a:r>
              <a:rPr sz="2000" spc="-25" dirty="0">
                <a:latin typeface="Arial"/>
                <a:cs typeface="Arial"/>
              </a:rPr>
              <a:t>Lys</a:t>
            </a:r>
            <a:endParaRPr sz="2000">
              <a:latin typeface="Arial"/>
              <a:cs typeface="Arial"/>
            </a:endParaRPr>
          </a:p>
          <a:p>
            <a:pPr>
              <a:lnSpc>
                <a:spcPct val="100000"/>
              </a:lnSpc>
              <a:spcBef>
                <a:spcPts val="50"/>
              </a:spcBef>
            </a:pPr>
            <a:endParaRPr sz="2950">
              <a:latin typeface="Arial"/>
              <a:cs typeface="Arial"/>
            </a:endParaRPr>
          </a:p>
          <a:p>
            <a:pPr marL="12700">
              <a:lnSpc>
                <a:spcPct val="100000"/>
              </a:lnSpc>
            </a:pPr>
            <a:r>
              <a:rPr sz="2400" b="1" i="1" dirty="0">
                <a:solidFill>
                  <a:srgbClr val="3333FF"/>
                </a:solidFill>
                <a:latin typeface="Arial-BoldItalicMT"/>
                <a:cs typeface="Arial-BoldItalicMT"/>
              </a:rPr>
              <a:t>Original</a:t>
            </a:r>
            <a:r>
              <a:rPr sz="2400" b="1" i="1" spc="20" dirty="0">
                <a:solidFill>
                  <a:srgbClr val="3333FF"/>
                </a:solidFill>
                <a:latin typeface="Arial-BoldItalicMT"/>
                <a:cs typeface="Arial-BoldItalicMT"/>
              </a:rPr>
              <a:t> </a:t>
            </a:r>
            <a:r>
              <a:rPr sz="2400" b="1" i="1" dirty="0">
                <a:solidFill>
                  <a:srgbClr val="3333FF"/>
                </a:solidFill>
                <a:latin typeface="Arial-BoldItalicMT"/>
                <a:cs typeface="Arial-BoldItalicMT"/>
              </a:rPr>
              <a:t>Deletion</a:t>
            </a:r>
            <a:r>
              <a:rPr sz="2400" b="1" i="1" spc="20" dirty="0">
                <a:solidFill>
                  <a:srgbClr val="3333FF"/>
                </a:solidFill>
                <a:latin typeface="Arial-BoldItalicMT"/>
                <a:cs typeface="Arial-BoldItalicMT"/>
              </a:rPr>
              <a:t> </a:t>
            </a:r>
            <a:r>
              <a:rPr sz="2400" b="1" i="1" spc="-10" dirty="0">
                <a:solidFill>
                  <a:srgbClr val="3333FF"/>
                </a:solidFill>
                <a:latin typeface="Arial-BoldItalicMT"/>
                <a:cs typeface="Arial-BoldItalicMT"/>
              </a:rPr>
              <a:t>Mutant</a:t>
            </a:r>
            <a:endParaRPr sz="2400">
              <a:latin typeface="Arial-BoldItalicMT"/>
              <a:cs typeface="Arial-BoldItalicMT"/>
            </a:endParaRPr>
          </a:p>
          <a:p>
            <a:pPr>
              <a:lnSpc>
                <a:spcPct val="100000"/>
              </a:lnSpc>
              <a:spcBef>
                <a:spcPts val="15"/>
              </a:spcBef>
            </a:pPr>
            <a:endParaRPr sz="4000">
              <a:latin typeface="Arial-BoldItalicMT"/>
              <a:cs typeface="Arial-BoldItalicMT"/>
            </a:endParaRPr>
          </a:p>
          <a:p>
            <a:pPr marL="12700">
              <a:lnSpc>
                <a:spcPct val="100000"/>
              </a:lnSpc>
              <a:tabLst>
                <a:tab pos="927100" algn="l"/>
              </a:tabLst>
            </a:pPr>
            <a:r>
              <a:rPr sz="2000" spc="30" dirty="0">
                <a:latin typeface="Arial"/>
                <a:cs typeface="Arial"/>
              </a:rPr>
              <a:t>DNA</a:t>
            </a:r>
            <a:r>
              <a:rPr sz="2000" dirty="0">
                <a:latin typeface="Arial"/>
                <a:cs typeface="Arial"/>
              </a:rPr>
              <a:t>	:</a:t>
            </a:r>
            <a:r>
              <a:rPr sz="2000" spc="-45" dirty="0">
                <a:latin typeface="Arial"/>
                <a:cs typeface="Arial"/>
              </a:rPr>
              <a:t> </a:t>
            </a:r>
            <a:r>
              <a:rPr sz="2000" spc="130" dirty="0">
                <a:latin typeface="Arial"/>
                <a:cs typeface="Arial"/>
              </a:rPr>
              <a:t>GAG</a:t>
            </a:r>
            <a:r>
              <a:rPr sz="2000" spc="80" dirty="0">
                <a:latin typeface="Arial"/>
                <a:cs typeface="Arial"/>
              </a:rPr>
              <a:t> </a:t>
            </a:r>
            <a:r>
              <a:rPr sz="2000" dirty="0">
                <a:latin typeface="Arial"/>
                <a:cs typeface="Arial"/>
              </a:rPr>
              <a:t>-</a:t>
            </a:r>
            <a:r>
              <a:rPr sz="2000" spc="100" dirty="0">
                <a:latin typeface="Arial"/>
                <a:cs typeface="Arial"/>
              </a:rPr>
              <a:t>G</a:t>
            </a:r>
            <a:r>
              <a:rPr sz="2400" spc="100" dirty="0">
                <a:solidFill>
                  <a:srgbClr val="FF3300"/>
                </a:solidFill>
                <a:latin typeface="Arial"/>
                <a:cs typeface="Arial"/>
              </a:rPr>
              <a:t>.</a:t>
            </a:r>
            <a:r>
              <a:rPr sz="2000" spc="100" dirty="0">
                <a:latin typeface="Arial"/>
                <a:cs typeface="Arial"/>
              </a:rPr>
              <a:t>C</a:t>
            </a:r>
            <a:r>
              <a:rPr sz="2000" spc="20" dirty="0">
                <a:latin typeface="Arial"/>
                <a:cs typeface="Arial"/>
              </a:rPr>
              <a:t> </a:t>
            </a:r>
            <a:r>
              <a:rPr sz="2000" dirty="0">
                <a:latin typeface="Arial"/>
                <a:cs typeface="Arial"/>
              </a:rPr>
              <a:t>-</a:t>
            </a:r>
            <a:r>
              <a:rPr sz="2000" spc="-25" dirty="0">
                <a:latin typeface="Arial"/>
                <a:cs typeface="Arial"/>
              </a:rPr>
              <a:t> </a:t>
            </a:r>
            <a:r>
              <a:rPr sz="2000" dirty="0">
                <a:latin typeface="Arial"/>
                <a:cs typeface="Arial"/>
              </a:rPr>
              <a:t>ATC</a:t>
            </a:r>
            <a:r>
              <a:rPr sz="2000" spc="70" dirty="0">
                <a:latin typeface="Arial"/>
                <a:cs typeface="Arial"/>
              </a:rPr>
              <a:t> </a:t>
            </a:r>
            <a:r>
              <a:rPr sz="2000" dirty="0">
                <a:latin typeface="Arial"/>
                <a:cs typeface="Arial"/>
              </a:rPr>
              <a:t>-</a:t>
            </a:r>
            <a:r>
              <a:rPr sz="2000" spc="120" dirty="0">
                <a:latin typeface="Arial"/>
                <a:cs typeface="Arial"/>
              </a:rPr>
              <a:t>GAA</a:t>
            </a:r>
            <a:r>
              <a:rPr sz="2000" spc="55" dirty="0">
                <a:latin typeface="Arial"/>
                <a:cs typeface="Arial"/>
              </a:rPr>
              <a:t> </a:t>
            </a:r>
            <a:r>
              <a:rPr sz="2000" dirty="0">
                <a:latin typeface="Arial"/>
                <a:cs typeface="Arial"/>
              </a:rPr>
              <a:t>- </a:t>
            </a:r>
            <a:r>
              <a:rPr sz="2000" spc="-165" dirty="0">
                <a:latin typeface="Arial"/>
                <a:cs typeface="Arial"/>
              </a:rPr>
              <a:t>TGT-</a:t>
            </a:r>
            <a:r>
              <a:rPr sz="2000" spc="25" dirty="0">
                <a:latin typeface="Arial"/>
                <a:cs typeface="Arial"/>
              </a:rPr>
              <a:t> </a:t>
            </a:r>
            <a:r>
              <a:rPr sz="2000" spc="-165" dirty="0">
                <a:latin typeface="Arial"/>
                <a:cs typeface="Arial"/>
              </a:rPr>
              <a:t>TTG-</a:t>
            </a:r>
            <a:r>
              <a:rPr sz="2000" spc="25" dirty="0">
                <a:latin typeface="Arial"/>
                <a:cs typeface="Arial"/>
              </a:rPr>
              <a:t> </a:t>
            </a:r>
            <a:r>
              <a:rPr sz="2000" spc="145" dirty="0">
                <a:latin typeface="Arial"/>
                <a:cs typeface="Arial"/>
              </a:rPr>
              <a:t>GCA</a:t>
            </a:r>
            <a:r>
              <a:rPr sz="2000" spc="30" dirty="0">
                <a:latin typeface="Arial"/>
                <a:cs typeface="Arial"/>
              </a:rPr>
              <a:t> </a:t>
            </a:r>
            <a:r>
              <a:rPr sz="2000" dirty="0">
                <a:latin typeface="Arial"/>
                <a:cs typeface="Arial"/>
              </a:rPr>
              <a:t>-</a:t>
            </a:r>
            <a:r>
              <a:rPr sz="2000" spc="-5" dirty="0">
                <a:latin typeface="Arial"/>
                <a:cs typeface="Arial"/>
              </a:rPr>
              <a:t> </a:t>
            </a:r>
            <a:r>
              <a:rPr sz="2000" dirty="0">
                <a:latin typeface="Arial"/>
                <a:cs typeface="Arial"/>
              </a:rPr>
              <a:t>GTG</a:t>
            </a:r>
            <a:r>
              <a:rPr sz="2000" spc="30" dirty="0">
                <a:latin typeface="Arial"/>
                <a:cs typeface="Arial"/>
              </a:rPr>
              <a:t> </a:t>
            </a:r>
            <a:r>
              <a:rPr sz="2000" dirty="0">
                <a:latin typeface="Arial"/>
                <a:cs typeface="Arial"/>
              </a:rPr>
              <a:t>-</a:t>
            </a:r>
            <a:r>
              <a:rPr sz="2000" spc="-30" dirty="0">
                <a:latin typeface="Arial"/>
                <a:cs typeface="Arial"/>
              </a:rPr>
              <a:t> </a:t>
            </a:r>
            <a:r>
              <a:rPr sz="2000" spc="-215" dirty="0">
                <a:latin typeface="Arial"/>
                <a:cs typeface="Arial"/>
              </a:rPr>
              <a:t>TTG</a:t>
            </a:r>
            <a:r>
              <a:rPr sz="2000" spc="35" dirty="0">
                <a:latin typeface="Arial"/>
                <a:cs typeface="Arial"/>
              </a:rPr>
              <a:t> </a:t>
            </a:r>
            <a:r>
              <a:rPr sz="2000" dirty="0">
                <a:latin typeface="Arial"/>
                <a:cs typeface="Arial"/>
              </a:rPr>
              <a:t>- </a:t>
            </a:r>
            <a:r>
              <a:rPr sz="2000" spc="145" dirty="0">
                <a:latin typeface="Arial"/>
                <a:cs typeface="Arial"/>
              </a:rPr>
              <a:t>GCA</a:t>
            </a:r>
            <a:r>
              <a:rPr sz="2000" spc="30" dirty="0">
                <a:latin typeface="Arial"/>
                <a:cs typeface="Arial"/>
              </a:rPr>
              <a:t> </a:t>
            </a:r>
            <a:r>
              <a:rPr sz="2000" dirty="0">
                <a:latin typeface="Arial"/>
                <a:cs typeface="Arial"/>
              </a:rPr>
              <a:t>-</a:t>
            </a:r>
            <a:r>
              <a:rPr sz="2000" spc="105" dirty="0">
                <a:latin typeface="Arial"/>
                <a:cs typeface="Arial"/>
              </a:rPr>
              <a:t>AGG</a:t>
            </a:r>
            <a:endParaRPr sz="2000">
              <a:latin typeface="Arial"/>
              <a:cs typeface="Arial"/>
            </a:endParaRPr>
          </a:p>
          <a:p>
            <a:pPr marL="12700">
              <a:lnSpc>
                <a:spcPct val="100000"/>
              </a:lnSpc>
              <a:spcBef>
                <a:spcPts val="495"/>
              </a:spcBef>
              <a:tabLst>
                <a:tab pos="1764664" algn="l"/>
              </a:tabLst>
            </a:pPr>
            <a:r>
              <a:rPr sz="2000" spc="145" dirty="0">
                <a:latin typeface="Arial"/>
                <a:cs typeface="Arial"/>
              </a:rPr>
              <a:t>Grouped</a:t>
            </a:r>
            <a:r>
              <a:rPr sz="2000" spc="50" dirty="0">
                <a:latin typeface="Arial"/>
                <a:cs typeface="Arial"/>
              </a:rPr>
              <a:t> </a:t>
            </a:r>
            <a:r>
              <a:rPr sz="2000" dirty="0">
                <a:latin typeface="Arial"/>
                <a:cs typeface="Arial"/>
              </a:rPr>
              <a:t>as</a:t>
            </a:r>
            <a:r>
              <a:rPr sz="2000" spc="5" dirty="0">
                <a:latin typeface="Arial"/>
                <a:cs typeface="Arial"/>
              </a:rPr>
              <a:t> </a:t>
            </a:r>
            <a:r>
              <a:rPr sz="2000" spc="-50" dirty="0">
                <a:latin typeface="Arial"/>
                <a:cs typeface="Arial"/>
              </a:rPr>
              <a:t>:</a:t>
            </a:r>
            <a:r>
              <a:rPr sz="2000" dirty="0">
                <a:latin typeface="Arial"/>
                <a:cs typeface="Arial"/>
              </a:rPr>
              <a:t>	</a:t>
            </a:r>
            <a:r>
              <a:rPr sz="2000" spc="130" dirty="0">
                <a:latin typeface="Arial"/>
                <a:cs typeface="Arial"/>
              </a:rPr>
              <a:t>GAG</a:t>
            </a:r>
            <a:r>
              <a:rPr sz="2000" spc="-100" dirty="0">
                <a:latin typeface="Arial"/>
                <a:cs typeface="Arial"/>
              </a:rPr>
              <a:t> </a:t>
            </a:r>
            <a:r>
              <a:rPr sz="2000" dirty="0">
                <a:latin typeface="Arial"/>
                <a:cs typeface="Arial"/>
              </a:rPr>
              <a:t>–</a:t>
            </a:r>
            <a:r>
              <a:rPr sz="2000" spc="-55" dirty="0">
                <a:latin typeface="Arial"/>
                <a:cs typeface="Arial"/>
              </a:rPr>
              <a:t> </a:t>
            </a:r>
            <a:r>
              <a:rPr sz="2000" spc="145" dirty="0">
                <a:latin typeface="Arial"/>
                <a:cs typeface="Arial"/>
              </a:rPr>
              <a:t>GCA</a:t>
            </a:r>
            <a:r>
              <a:rPr sz="2000" spc="-30" dirty="0">
                <a:latin typeface="Arial"/>
                <a:cs typeface="Arial"/>
              </a:rPr>
              <a:t> </a:t>
            </a:r>
            <a:r>
              <a:rPr sz="2000" spc="-130" dirty="0">
                <a:latin typeface="Arial"/>
                <a:cs typeface="Arial"/>
              </a:rPr>
              <a:t>–</a:t>
            </a:r>
            <a:r>
              <a:rPr sz="2000" spc="-20" dirty="0">
                <a:latin typeface="Arial"/>
                <a:cs typeface="Arial"/>
              </a:rPr>
              <a:t> </a:t>
            </a:r>
            <a:r>
              <a:rPr sz="2000" dirty="0">
                <a:latin typeface="Arial"/>
                <a:cs typeface="Arial"/>
              </a:rPr>
              <a:t>TCG</a:t>
            </a:r>
            <a:r>
              <a:rPr sz="2000" spc="-25" dirty="0">
                <a:latin typeface="Arial"/>
                <a:cs typeface="Arial"/>
              </a:rPr>
              <a:t> </a:t>
            </a:r>
            <a:r>
              <a:rPr sz="2000" dirty="0">
                <a:latin typeface="Arial"/>
                <a:cs typeface="Arial"/>
              </a:rPr>
              <a:t>–</a:t>
            </a:r>
            <a:r>
              <a:rPr sz="2000" spc="-55" dirty="0">
                <a:latin typeface="Arial"/>
                <a:cs typeface="Arial"/>
              </a:rPr>
              <a:t> </a:t>
            </a:r>
            <a:r>
              <a:rPr sz="2000" spc="-10" dirty="0">
                <a:latin typeface="Arial"/>
                <a:cs typeface="Arial"/>
              </a:rPr>
              <a:t>AAT</a:t>
            </a:r>
            <a:r>
              <a:rPr sz="2000" spc="35" dirty="0">
                <a:latin typeface="Arial"/>
                <a:cs typeface="Arial"/>
              </a:rPr>
              <a:t> </a:t>
            </a:r>
            <a:r>
              <a:rPr sz="2000" spc="-190" dirty="0">
                <a:latin typeface="Arial"/>
                <a:cs typeface="Arial"/>
              </a:rPr>
              <a:t>–GTT</a:t>
            </a:r>
            <a:r>
              <a:rPr sz="2000" spc="35" dirty="0">
                <a:latin typeface="Arial"/>
                <a:cs typeface="Arial"/>
              </a:rPr>
              <a:t> </a:t>
            </a:r>
            <a:r>
              <a:rPr sz="2000" dirty="0">
                <a:latin typeface="Arial"/>
                <a:cs typeface="Arial"/>
              </a:rPr>
              <a:t>–</a:t>
            </a:r>
            <a:r>
              <a:rPr sz="2000" spc="-75" dirty="0">
                <a:latin typeface="Arial"/>
                <a:cs typeface="Arial"/>
              </a:rPr>
              <a:t> </a:t>
            </a:r>
            <a:r>
              <a:rPr sz="2000" spc="-10" dirty="0">
                <a:latin typeface="Arial"/>
                <a:cs typeface="Arial"/>
              </a:rPr>
              <a:t>TGG…..</a:t>
            </a:r>
            <a:endParaRPr sz="2000">
              <a:latin typeface="Arial"/>
              <a:cs typeface="Arial"/>
            </a:endParaRPr>
          </a:p>
          <a:p>
            <a:pPr marL="12700">
              <a:lnSpc>
                <a:spcPct val="100000"/>
              </a:lnSpc>
              <a:spcBef>
                <a:spcPts val="484"/>
              </a:spcBef>
              <a:tabLst>
                <a:tab pos="1905635" algn="l"/>
                <a:tab pos="2695575" algn="l"/>
                <a:tab pos="3247390" algn="l"/>
                <a:tab pos="3582670" algn="l"/>
                <a:tab pos="4091940" algn="l"/>
                <a:tab pos="4314825" algn="l"/>
                <a:tab pos="4897120" algn="l"/>
                <a:tab pos="5165090" algn="l"/>
                <a:tab pos="5775325" algn="l"/>
              </a:tabLst>
            </a:pPr>
            <a:r>
              <a:rPr sz="2000" dirty="0">
                <a:latin typeface="Arial"/>
                <a:cs typeface="Arial"/>
              </a:rPr>
              <a:t>Protein</a:t>
            </a:r>
            <a:r>
              <a:rPr sz="2000" spc="275" dirty="0">
                <a:latin typeface="Arial"/>
                <a:cs typeface="Arial"/>
              </a:rPr>
              <a:t> </a:t>
            </a:r>
            <a:r>
              <a:rPr sz="2000" spc="-50" dirty="0">
                <a:latin typeface="Arial"/>
                <a:cs typeface="Arial"/>
              </a:rPr>
              <a:t>:</a:t>
            </a:r>
            <a:r>
              <a:rPr sz="2000" dirty="0">
                <a:latin typeface="Arial"/>
                <a:cs typeface="Arial"/>
              </a:rPr>
              <a:t>	</a:t>
            </a:r>
            <a:r>
              <a:rPr sz="2000" spc="65" dirty="0">
                <a:latin typeface="Arial"/>
                <a:cs typeface="Arial"/>
              </a:rPr>
              <a:t>Glu</a:t>
            </a:r>
            <a:r>
              <a:rPr sz="2000" spc="20" dirty="0">
                <a:latin typeface="Arial"/>
                <a:cs typeface="Arial"/>
              </a:rPr>
              <a:t> </a:t>
            </a:r>
            <a:r>
              <a:rPr sz="2000" spc="-50" dirty="0">
                <a:latin typeface="Arial"/>
                <a:cs typeface="Arial"/>
              </a:rPr>
              <a:t>-</a:t>
            </a:r>
            <a:r>
              <a:rPr sz="2000" dirty="0">
                <a:latin typeface="Arial"/>
                <a:cs typeface="Arial"/>
              </a:rPr>
              <a:t>	</a:t>
            </a:r>
            <a:r>
              <a:rPr sz="2000" spc="65" dirty="0">
                <a:latin typeface="Arial"/>
                <a:cs typeface="Arial"/>
              </a:rPr>
              <a:t>Ala</a:t>
            </a:r>
            <a:r>
              <a:rPr sz="2000" dirty="0">
                <a:latin typeface="Arial"/>
                <a:cs typeface="Arial"/>
              </a:rPr>
              <a:t>	</a:t>
            </a:r>
            <a:r>
              <a:rPr sz="2000" spc="-50" dirty="0">
                <a:latin typeface="Arial"/>
                <a:cs typeface="Arial"/>
              </a:rPr>
              <a:t>–</a:t>
            </a:r>
            <a:r>
              <a:rPr sz="2000" dirty="0">
                <a:latin typeface="Arial"/>
                <a:cs typeface="Arial"/>
              </a:rPr>
              <a:t>	</a:t>
            </a:r>
            <a:r>
              <a:rPr sz="2000" spc="-25" dirty="0">
                <a:latin typeface="Arial"/>
                <a:cs typeface="Arial"/>
              </a:rPr>
              <a:t>Ser</a:t>
            </a:r>
            <a:r>
              <a:rPr sz="2000" dirty="0">
                <a:latin typeface="Arial"/>
                <a:cs typeface="Arial"/>
              </a:rPr>
              <a:t>	</a:t>
            </a:r>
            <a:r>
              <a:rPr sz="2000" spc="-50" dirty="0">
                <a:latin typeface="Arial"/>
                <a:cs typeface="Arial"/>
              </a:rPr>
              <a:t>-</a:t>
            </a:r>
            <a:r>
              <a:rPr sz="2000" dirty="0">
                <a:latin typeface="Arial"/>
                <a:cs typeface="Arial"/>
              </a:rPr>
              <a:t>	</a:t>
            </a:r>
            <a:r>
              <a:rPr sz="2000" spc="-25" dirty="0">
                <a:latin typeface="Arial"/>
                <a:cs typeface="Arial"/>
              </a:rPr>
              <a:t>Asn</a:t>
            </a:r>
            <a:r>
              <a:rPr sz="2000" dirty="0">
                <a:latin typeface="Arial"/>
                <a:cs typeface="Arial"/>
              </a:rPr>
              <a:t>	</a:t>
            </a:r>
            <a:r>
              <a:rPr sz="2000" spc="-50" dirty="0">
                <a:latin typeface="Arial"/>
                <a:cs typeface="Arial"/>
              </a:rPr>
              <a:t>–</a:t>
            </a:r>
            <a:r>
              <a:rPr sz="2000" dirty="0">
                <a:latin typeface="Arial"/>
                <a:cs typeface="Arial"/>
              </a:rPr>
              <a:t>	</a:t>
            </a:r>
            <a:r>
              <a:rPr sz="2000" spc="60" dirty="0">
                <a:latin typeface="Arial"/>
                <a:cs typeface="Arial"/>
              </a:rPr>
              <a:t>Val</a:t>
            </a:r>
            <a:r>
              <a:rPr sz="2000" dirty="0">
                <a:latin typeface="Arial"/>
                <a:cs typeface="Arial"/>
              </a:rPr>
              <a:t>	–</a:t>
            </a:r>
            <a:r>
              <a:rPr sz="2000" spc="-110" dirty="0">
                <a:latin typeface="Arial"/>
                <a:cs typeface="Arial"/>
              </a:rPr>
              <a:t> </a:t>
            </a:r>
            <a:r>
              <a:rPr sz="2000" spc="-40" dirty="0">
                <a:latin typeface="Arial"/>
                <a:cs typeface="Arial"/>
              </a:rPr>
              <a:t>Trp</a:t>
            </a:r>
            <a:r>
              <a:rPr sz="2000" spc="-100" dirty="0">
                <a:latin typeface="Arial"/>
                <a:cs typeface="Arial"/>
              </a:rPr>
              <a:t> </a:t>
            </a:r>
            <a:r>
              <a:rPr sz="2000" spc="-20" dirty="0">
                <a:latin typeface="Arial"/>
                <a:cs typeface="Arial"/>
              </a:rPr>
              <a:t>……..</a:t>
            </a:r>
            <a:endParaRPr sz="2000">
              <a:latin typeface="Arial"/>
              <a:cs typeface="Arial"/>
            </a:endParaRPr>
          </a:p>
        </p:txBody>
      </p:sp>
      <p:pic>
        <p:nvPicPr>
          <p:cNvPr id="4" name="object 4"/>
          <p:cNvPicPr/>
          <p:nvPr/>
        </p:nvPicPr>
        <p:blipFill>
          <a:blip r:embed="rId2" cstate="print"/>
          <a:stretch>
            <a:fillRect/>
          </a:stretch>
        </p:blipFill>
        <p:spPr>
          <a:xfrm>
            <a:off x="1853183" y="3023590"/>
            <a:ext cx="634758" cy="48237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0668" y="1094054"/>
            <a:ext cx="7767955" cy="1123315"/>
          </a:xfrm>
          <a:prstGeom prst="rect">
            <a:avLst/>
          </a:prstGeom>
        </p:spPr>
        <p:txBody>
          <a:bodyPr vert="horz" wrap="square" lIns="0" tIns="12700" rIns="0" bIns="0" rtlCol="0">
            <a:spAutoFit/>
          </a:bodyPr>
          <a:lstStyle/>
          <a:p>
            <a:pPr marL="12700" marR="5080" algn="just">
              <a:lnSpc>
                <a:spcPct val="100000"/>
              </a:lnSpc>
              <a:spcBef>
                <a:spcPts val="100"/>
              </a:spcBef>
            </a:pPr>
            <a:r>
              <a:rPr b="0" dirty="0">
                <a:latin typeface="Arial"/>
                <a:cs typeface="Arial"/>
              </a:rPr>
              <a:t>But</a:t>
            </a:r>
            <a:r>
              <a:rPr b="0" spc="20" dirty="0">
                <a:latin typeface="Arial"/>
                <a:cs typeface="Arial"/>
              </a:rPr>
              <a:t> </a:t>
            </a:r>
            <a:r>
              <a:rPr b="0" spc="80" dirty="0">
                <a:latin typeface="Arial"/>
                <a:cs typeface="Arial"/>
              </a:rPr>
              <a:t>suppose</a:t>
            </a:r>
            <a:r>
              <a:rPr b="0" spc="50" dirty="0">
                <a:latin typeface="Arial"/>
                <a:cs typeface="Arial"/>
              </a:rPr>
              <a:t> </a:t>
            </a:r>
            <a:r>
              <a:rPr b="0" spc="240" dirty="0">
                <a:latin typeface="Arial"/>
                <a:cs typeface="Arial"/>
              </a:rPr>
              <a:t>we</a:t>
            </a:r>
            <a:r>
              <a:rPr b="0" spc="-10" dirty="0">
                <a:latin typeface="Arial"/>
                <a:cs typeface="Arial"/>
              </a:rPr>
              <a:t> </a:t>
            </a:r>
            <a:r>
              <a:rPr b="0" spc="195" dirty="0">
                <a:latin typeface="Arial"/>
                <a:cs typeface="Arial"/>
              </a:rPr>
              <a:t>now</a:t>
            </a:r>
            <a:r>
              <a:rPr b="0" spc="10" dirty="0">
                <a:latin typeface="Arial"/>
                <a:cs typeface="Arial"/>
              </a:rPr>
              <a:t> </a:t>
            </a:r>
            <a:r>
              <a:rPr b="0" dirty="0">
                <a:latin typeface="Arial"/>
                <a:cs typeface="Arial"/>
              </a:rPr>
              <a:t>insert</a:t>
            </a:r>
            <a:r>
              <a:rPr b="0" spc="20" dirty="0">
                <a:latin typeface="Arial"/>
                <a:cs typeface="Arial"/>
              </a:rPr>
              <a:t> </a:t>
            </a:r>
            <a:r>
              <a:rPr b="0" spc="200" dirty="0">
                <a:latin typeface="Arial"/>
                <a:cs typeface="Arial"/>
              </a:rPr>
              <a:t>an</a:t>
            </a:r>
            <a:r>
              <a:rPr b="0" spc="-10" dirty="0">
                <a:latin typeface="Arial"/>
                <a:cs typeface="Arial"/>
              </a:rPr>
              <a:t> </a:t>
            </a:r>
            <a:r>
              <a:rPr b="0" spc="95" dirty="0">
                <a:latin typeface="Arial"/>
                <a:cs typeface="Arial"/>
              </a:rPr>
              <a:t>extra</a:t>
            </a:r>
            <a:r>
              <a:rPr b="0" spc="55" dirty="0">
                <a:latin typeface="Arial"/>
                <a:cs typeface="Arial"/>
              </a:rPr>
              <a:t> </a:t>
            </a:r>
            <a:r>
              <a:rPr b="0" spc="125" dirty="0">
                <a:latin typeface="Arial"/>
                <a:cs typeface="Arial"/>
              </a:rPr>
              <a:t>base</a:t>
            </a:r>
            <a:r>
              <a:rPr b="0" spc="45" dirty="0">
                <a:latin typeface="Arial"/>
                <a:cs typeface="Arial"/>
              </a:rPr>
              <a:t> </a:t>
            </a:r>
            <a:r>
              <a:rPr b="0" spc="290" dirty="0">
                <a:latin typeface="Arial"/>
                <a:cs typeface="Arial"/>
              </a:rPr>
              <a:t>a</a:t>
            </a:r>
            <a:r>
              <a:rPr b="0" spc="-10" dirty="0">
                <a:latin typeface="Arial"/>
                <a:cs typeface="Arial"/>
              </a:rPr>
              <a:t> </a:t>
            </a:r>
            <a:r>
              <a:rPr b="0" spc="50" dirty="0">
                <a:latin typeface="Arial"/>
                <a:cs typeface="Arial"/>
              </a:rPr>
              <a:t>little</a:t>
            </a:r>
            <a:r>
              <a:rPr b="0" spc="-10" dirty="0">
                <a:latin typeface="Arial"/>
                <a:cs typeface="Arial"/>
              </a:rPr>
              <a:t> </a:t>
            </a:r>
            <a:r>
              <a:rPr b="0" spc="185" dirty="0">
                <a:latin typeface="Arial"/>
                <a:cs typeface="Arial"/>
              </a:rPr>
              <a:t>way </a:t>
            </a:r>
            <a:r>
              <a:rPr b="0" spc="60" dirty="0">
                <a:latin typeface="Arial"/>
                <a:cs typeface="Arial"/>
              </a:rPr>
              <a:t>further</a:t>
            </a:r>
            <a:r>
              <a:rPr b="0" spc="50" dirty="0">
                <a:latin typeface="Arial"/>
                <a:cs typeface="Arial"/>
              </a:rPr>
              <a:t> </a:t>
            </a:r>
            <a:r>
              <a:rPr b="0" spc="175" dirty="0">
                <a:latin typeface="Arial"/>
                <a:cs typeface="Arial"/>
              </a:rPr>
              <a:t>along</a:t>
            </a:r>
            <a:r>
              <a:rPr b="0" spc="-40" dirty="0">
                <a:latin typeface="Arial"/>
                <a:cs typeface="Arial"/>
              </a:rPr>
              <a:t> </a:t>
            </a:r>
            <a:r>
              <a:rPr b="0" spc="145" dirty="0">
                <a:latin typeface="Arial"/>
                <a:cs typeface="Arial"/>
              </a:rPr>
              <a:t>the</a:t>
            </a:r>
            <a:r>
              <a:rPr b="0" spc="60" dirty="0">
                <a:latin typeface="Arial"/>
                <a:cs typeface="Arial"/>
              </a:rPr>
              <a:t> </a:t>
            </a:r>
            <a:r>
              <a:rPr b="0" spc="145" dirty="0">
                <a:latin typeface="Arial"/>
                <a:cs typeface="Arial"/>
              </a:rPr>
              <a:t>sequence.</a:t>
            </a:r>
            <a:r>
              <a:rPr b="0" spc="-10" dirty="0">
                <a:latin typeface="Arial"/>
                <a:cs typeface="Arial"/>
              </a:rPr>
              <a:t> </a:t>
            </a:r>
            <a:r>
              <a:rPr b="0" spc="-180" dirty="0">
                <a:latin typeface="Arial"/>
                <a:cs typeface="Arial"/>
              </a:rPr>
              <a:t>This</a:t>
            </a:r>
            <a:r>
              <a:rPr b="0" spc="10" dirty="0">
                <a:latin typeface="Arial"/>
                <a:cs typeface="Arial"/>
              </a:rPr>
              <a:t> </a:t>
            </a:r>
            <a:r>
              <a:rPr b="0" spc="155" dirty="0">
                <a:latin typeface="Arial"/>
                <a:cs typeface="Arial"/>
              </a:rPr>
              <a:t>second</a:t>
            </a:r>
            <a:r>
              <a:rPr b="0" spc="15" dirty="0">
                <a:latin typeface="Arial"/>
                <a:cs typeface="Arial"/>
              </a:rPr>
              <a:t> </a:t>
            </a:r>
            <a:r>
              <a:rPr b="0" dirty="0">
                <a:latin typeface="Arial"/>
                <a:cs typeface="Arial"/>
              </a:rPr>
              <a:t>site</a:t>
            </a:r>
            <a:r>
              <a:rPr b="0" spc="35" dirty="0">
                <a:latin typeface="Arial"/>
                <a:cs typeface="Arial"/>
              </a:rPr>
              <a:t> </a:t>
            </a:r>
            <a:r>
              <a:rPr b="0" spc="-10" dirty="0">
                <a:latin typeface="Arial"/>
                <a:cs typeface="Arial"/>
              </a:rPr>
              <a:t>insertion </a:t>
            </a:r>
            <a:r>
              <a:rPr b="0" dirty="0">
                <a:latin typeface="Arial"/>
                <a:cs typeface="Arial"/>
              </a:rPr>
              <a:t>will</a:t>
            </a:r>
            <a:r>
              <a:rPr b="0" spc="30" dirty="0">
                <a:latin typeface="Arial"/>
                <a:cs typeface="Arial"/>
              </a:rPr>
              <a:t> </a:t>
            </a:r>
            <a:r>
              <a:rPr b="0" dirty="0">
                <a:latin typeface="Arial"/>
                <a:cs typeface="Arial"/>
              </a:rPr>
              <a:t>restore</a:t>
            </a:r>
            <a:r>
              <a:rPr b="0" spc="195" dirty="0">
                <a:latin typeface="Arial"/>
                <a:cs typeface="Arial"/>
              </a:rPr>
              <a:t> </a:t>
            </a:r>
            <a:r>
              <a:rPr b="0" spc="80" dirty="0">
                <a:latin typeface="Arial"/>
                <a:cs typeface="Arial"/>
              </a:rPr>
              <a:t>original</a:t>
            </a:r>
            <a:r>
              <a:rPr b="0" spc="110" dirty="0">
                <a:latin typeface="Arial"/>
                <a:cs typeface="Arial"/>
              </a:rPr>
              <a:t> </a:t>
            </a:r>
            <a:r>
              <a:rPr b="0" spc="155" dirty="0">
                <a:latin typeface="Arial"/>
                <a:cs typeface="Arial"/>
              </a:rPr>
              <a:t>reading</a:t>
            </a:r>
            <a:r>
              <a:rPr b="0" spc="95" dirty="0">
                <a:latin typeface="Arial"/>
                <a:cs typeface="Arial"/>
              </a:rPr>
              <a:t> </a:t>
            </a:r>
            <a:r>
              <a:rPr b="0" spc="114" dirty="0">
                <a:latin typeface="Arial"/>
                <a:cs typeface="Arial"/>
              </a:rPr>
              <a:t>frame.</a:t>
            </a:r>
          </a:p>
        </p:txBody>
      </p:sp>
      <p:sp>
        <p:nvSpPr>
          <p:cNvPr id="3" name="object 3"/>
          <p:cNvSpPr txBox="1"/>
          <p:nvPr/>
        </p:nvSpPr>
        <p:spPr>
          <a:xfrm>
            <a:off x="536244" y="2789936"/>
            <a:ext cx="8266430" cy="2064385"/>
          </a:xfrm>
          <a:prstGeom prst="rect">
            <a:avLst/>
          </a:prstGeom>
        </p:spPr>
        <p:txBody>
          <a:bodyPr vert="horz" wrap="square" lIns="0" tIns="13335" rIns="0" bIns="0" rtlCol="0">
            <a:spAutoFit/>
          </a:bodyPr>
          <a:lstStyle/>
          <a:p>
            <a:pPr marL="12700">
              <a:lnSpc>
                <a:spcPct val="100000"/>
              </a:lnSpc>
              <a:spcBef>
                <a:spcPts val="105"/>
              </a:spcBef>
            </a:pPr>
            <a:r>
              <a:rPr sz="2800" b="1" i="1" spc="-10" dirty="0">
                <a:solidFill>
                  <a:srgbClr val="3333FF"/>
                </a:solidFill>
                <a:latin typeface="Arial-BoldItalicMT"/>
                <a:cs typeface="Arial-BoldItalicMT"/>
              </a:rPr>
              <a:t>Revertant</a:t>
            </a:r>
            <a:endParaRPr sz="2800">
              <a:latin typeface="Arial-BoldItalicMT"/>
              <a:cs typeface="Arial-BoldItalicMT"/>
            </a:endParaRPr>
          </a:p>
          <a:p>
            <a:pPr>
              <a:lnSpc>
                <a:spcPct val="100000"/>
              </a:lnSpc>
              <a:spcBef>
                <a:spcPts val="40"/>
              </a:spcBef>
            </a:pPr>
            <a:endParaRPr sz="3900">
              <a:latin typeface="Arial-BoldItalicMT"/>
              <a:cs typeface="Arial-BoldItalicMT"/>
            </a:endParaRPr>
          </a:p>
          <a:p>
            <a:pPr marL="12700">
              <a:lnSpc>
                <a:spcPct val="100000"/>
              </a:lnSpc>
            </a:pPr>
            <a:r>
              <a:rPr sz="2000" dirty="0">
                <a:latin typeface="Arial"/>
                <a:cs typeface="Arial"/>
              </a:rPr>
              <a:t>DNA:</a:t>
            </a:r>
            <a:r>
              <a:rPr sz="2000" spc="-30" dirty="0">
                <a:latin typeface="Arial"/>
                <a:cs typeface="Arial"/>
              </a:rPr>
              <a:t> </a:t>
            </a:r>
            <a:r>
              <a:rPr sz="2000" spc="130" dirty="0">
                <a:latin typeface="Arial"/>
                <a:cs typeface="Arial"/>
              </a:rPr>
              <a:t>GAG</a:t>
            </a:r>
            <a:r>
              <a:rPr sz="2000" spc="70" dirty="0">
                <a:latin typeface="Arial"/>
                <a:cs typeface="Arial"/>
              </a:rPr>
              <a:t> </a:t>
            </a:r>
            <a:r>
              <a:rPr sz="2000" dirty="0">
                <a:latin typeface="Arial"/>
                <a:cs typeface="Arial"/>
              </a:rPr>
              <a:t>–</a:t>
            </a:r>
            <a:r>
              <a:rPr sz="2000" spc="-10" dirty="0">
                <a:latin typeface="Arial"/>
                <a:cs typeface="Arial"/>
              </a:rPr>
              <a:t> </a:t>
            </a:r>
            <a:r>
              <a:rPr sz="2000" spc="100" dirty="0">
                <a:latin typeface="Arial"/>
                <a:cs typeface="Arial"/>
              </a:rPr>
              <a:t>G.C</a:t>
            </a:r>
            <a:r>
              <a:rPr sz="2000" spc="10" dirty="0">
                <a:latin typeface="Arial"/>
                <a:cs typeface="Arial"/>
              </a:rPr>
              <a:t> </a:t>
            </a:r>
            <a:r>
              <a:rPr sz="2000" dirty="0">
                <a:latin typeface="Arial"/>
                <a:cs typeface="Arial"/>
              </a:rPr>
              <a:t>–</a:t>
            </a:r>
            <a:r>
              <a:rPr sz="2000" spc="-5" dirty="0">
                <a:latin typeface="Arial"/>
                <a:cs typeface="Arial"/>
              </a:rPr>
              <a:t> </a:t>
            </a:r>
            <a:r>
              <a:rPr sz="2000" u="sng" dirty="0">
                <a:solidFill>
                  <a:srgbClr val="FF0000"/>
                </a:solidFill>
                <a:uFill>
                  <a:solidFill>
                    <a:srgbClr val="FF0000"/>
                  </a:solidFill>
                </a:uFill>
                <a:latin typeface="Arial"/>
                <a:cs typeface="Arial"/>
              </a:rPr>
              <a:t>A</a:t>
            </a:r>
            <a:r>
              <a:rPr sz="2000" dirty="0">
                <a:latin typeface="Arial"/>
                <a:cs typeface="Arial"/>
              </a:rPr>
              <a:t>ATC</a:t>
            </a:r>
            <a:r>
              <a:rPr sz="2000" spc="85" dirty="0">
                <a:latin typeface="Arial"/>
                <a:cs typeface="Arial"/>
              </a:rPr>
              <a:t> </a:t>
            </a:r>
            <a:r>
              <a:rPr sz="2000" spc="-130" dirty="0">
                <a:latin typeface="Arial"/>
                <a:cs typeface="Arial"/>
              </a:rPr>
              <a:t>–</a:t>
            </a:r>
            <a:r>
              <a:rPr sz="2000" spc="-20" dirty="0">
                <a:latin typeface="Arial"/>
                <a:cs typeface="Arial"/>
              </a:rPr>
              <a:t> </a:t>
            </a:r>
            <a:r>
              <a:rPr sz="2000" spc="130" dirty="0">
                <a:latin typeface="Arial"/>
                <a:cs typeface="Arial"/>
              </a:rPr>
              <a:t>GAA</a:t>
            </a:r>
            <a:r>
              <a:rPr sz="2000" spc="35" dirty="0">
                <a:latin typeface="Arial"/>
                <a:cs typeface="Arial"/>
              </a:rPr>
              <a:t> </a:t>
            </a:r>
            <a:r>
              <a:rPr sz="2000" spc="-190" dirty="0">
                <a:latin typeface="Arial"/>
                <a:cs typeface="Arial"/>
              </a:rPr>
              <a:t>–TGT</a:t>
            </a:r>
            <a:r>
              <a:rPr sz="2000" spc="10" dirty="0">
                <a:latin typeface="Arial"/>
                <a:cs typeface="Arial"/>
              </a:rPr>
              <a:t> </a:t>
            </a:r>
            <a:r>
              <a:rPr sz="2000" dirty="0">
                <a:latin typeface="Arial"/>
                <a:cs typeface="Arial"/>
              </a:rPr>
              <a:t>–</a:t>
            </a:r>
            <a:r>
              <a:rPr sz="2000" spc="-5" dirty="0">
                <a:latin typeface="Arial"/>
                <a:cs typeface="Arial"/>
              </a:rPr>
              <a:t> </a:t>
            </a:r>
            <a:r>
              <a:rPr sz="2000" spc="145" dirty="0">
                <a:latin typeface="Arial"/>
                <a:cs typeface="Arial"/>
              </a:rPr>
              <a:t>GCA</a:t>
            </a:r>
            <a:r>
              <a:rPr sz="2000" spc="20" dirty="0">
                <a:latin typeface="Arial"/>
                <a:cs typeface="Arial"/>
              </a:rPr>
              <a:t> </a:t>
            </a:r>
            <a:r>
              <a:rPr sz="2000" spc="-130" dirty="0">
                <a:latin typeface="Arial"/>
                <a:cs typeface="Arial"/>
              </a:rPr>
              <a:t>–</a:t>
            </a:r>
            <a:r>
              <a:rPr sz="2000" spc="-20" dirty="0">
                <a:latin typeface="Arial"/>
                <a:cs typeface="Arial"/>
              </a:rPr>
              <a:t> </a:t>
            </a:r>
            <a:r>
              <a:rPr sz="2000" dirty="0">
                <a:latin typeface="Arial"/>
                <a:cs typeface="Arial"/>
              </a:rPr>
              <a:t>GTG</a:t>
            </a:r>
            <a:r>
              <a:rPr sz="2000" spc="45" dirty="0">
                <a:latin typeface="Arial"/>
                <a:cs typeface="Arial"/>
              </a:rPr>
              <a:t> </a:t>
            </a:r>
            <a:r>
              <a:rPr sz="2000" spc="-130" dirty="0">
                <a:latin typeface="Arial"/>
                <a:cs typeface="Arial"/>
              </a:rPr>
              <a:t>–</a:t>
            </a:r>
            <a:r>
              <a:rPr sz="2000" spc="-20" dirty="0">
                <a:latin typeface="Arial"/>
                <a:cs typeface="Arial"/>
              </a:rPr>
              <a:t> </a:t>
            </a:r>
            <a:r>
              <a:rPr sz="2000" spc="-210" dirty="0">
                <a:latin typeface="Arial"/>
                <a:cs typeface="Arial"/>
              </a:rPr>
              <a:t>TTG</a:t>
            </a:r>
            <a:r>
              <a:rPr sz="2000" spc="35" dirty="0">
                <a:latin typeface="Arial"/>
                <a:cs typeface="Arial"/>
              </a:rPr>
              <a:t> </a:t>
            </a:r>
            <a:r>
              <a:rPr sz="2000" spc="-130" dirty="0">
                <a:latin typeface="Arial"/>
                <a:cs typeface="Arial"/>
              </a:rPr>
              <a:t>–</a:t>
            </a:r>
            <a:r>
              <a:rPr sz="2000" spc="-20" dirty="0">
                <a:latin typeface="Arial"/>
                <a:cs typeface="Arial"/>
              </a:rPr>
              <a:t> </a:t>
            </a:r>
            <a:r>
              <a:rPr sz="2000" spc="145" dirty="0">
                <a:latin typeface="Arial"/>
                <a:cs typeface="Arial"/>
              </a:rPr>
              <a:t>GCA</a:t>
            </a:r>
            <a:r>
              <a:rPr sz="2000" spc="15" dirty="0">
                <a:latin typeface="Arial"/>
                <a:cs typeface="Arial"/>
              </a:rPr>
              <a:t> </a:t>
            </a:r>
            <a:r>
              <a:rPr sz="2000" spc="-25" dirty="0">
                <a:latin typeface="Arial"/>
                <a:cs typeface="Arial"/>
              </a:rPr>
              <a:t>….</a:t>
            </a:r>
            <a:endParaRPr sz="2000">
              <a:latin typeface="Arial"/>
              <a:cs typeface="Arial"/>
            </a:endParaRPr>
          </a:p>
          <a:p>
            <a:pPr marL="12700">
              <a:lnSpc>
                <a:spcPct val="100000"/>
              </a:lnSpc>
              <a:spcBef>
                <a:spcPts val="480"/>
              </a:spcBef>
              <a:tabLst>
                <a:tab pos="1624330" algn="l"/>
              </a:tabLst>
            </a:pPr>
            <a:r>
              <a:rPr sz="2000" spc="140" dirty="0">
                <a:latin typeface="Arial"/>
                <a:cs typeface="Arial"/>
              </a:rPr>
              <a:t>Grouped</a:t>
            </a:r>
            <a:r>
              <a:rPr sz="2000" spc="75" dirty="0">
                <a:latin typeface="Arial"/>
                <a:cs typeface="Arial"/>
              </a:rPr>
              <a:t> </a:t>
            </a:r>
            <a:r>
              <a:rPr sz="2000" spc="-25" dirty="0">
                <a:latin typeface="Arial"/>
                <a:cs typeface="Arial"/>
              </a:rPr>
              <a:t>as</a:t>
            </a:r>
            <a:r>
              <a:rPr sz="2000" dirty="0">
                <a:latin typeface="Arial"/>
                <a:cs typeface="Arial"/>
              </a:rPr>
              <a:t>	:</a:t>
            </a:r>
            <a:r>
              <a:rPr sz="2000" spc="-125" dirty="0">
                <a:latin typeface="Arial"/>
                <a:cs typeface="Arial"/>
              </a:rPr>
              <a:t> </a:t>
            </a:r>
            <a:r>
              <a:rPr sz="2000" spc="130" dirty="0">
                <a:latin typeface="Arial"/>
                <a:cs typeface="Arial"/>
              </a:rPr>
              <a:t>GAG</a:t>
            </a:r>
            <a:r>
              <a:rPr sz="2000" spc="30" dirty="0">
                <a:latin typeface="Arial"/>
                <a:cs typeface="Arial"/>
              </a:rPr>
              <a:t> </a:t>
            </a:r>
            <a:r>
              <a:rPr sz="2000" dirty="0">
                <a:latin typeface="Arial"/>
                <a:cs typeface="Arial"/>
              </a:rPr>
              <a:t>–</a:t>
            </a:r>
            <a:r>
              <a:rPr sz="2000" spc="-45" dirty="0">
                <a:latin typeface="Arial"/>
                <a:cs typeface="Arial"/>
              </a:rPr>
              <a:t> </a:t>
            </a:r>
            <a:r>
              <a:rPr sz="2000" spc="145" dirty="0">
                <a:latin typeface="Arial"/>
                <a:cs typeface="Arial"/>
              </a:rPr>
              <a:t>GC</a:t>
            </a:r>
            <a:r>
              <a:rPr sz="2000" u="sng" spc="145" dirty="0">
                <a:solidFill>
                  <a:srgbClr val="FF0000"/>
                </a:solidFill>
                <a:uFill>
                  <a:solidFill>
                    <a:srgbClr val="FF0000"/>
                  </a:solidFill>
                </a:uFill>
                <a:latin typeface="Arial"/>
                <a:cs typeface="Arial"/>
              </a:rPr>
              <a:t>A</a:t>
            </a:r>
            <a:r>
              <a:rPr sz="2000" spc="-30" dirty="0">
                <a:solidFill>
                  <a:srgbClr val="FF0000"/>
                </a:solidFill>
                <a:latin typeface="Arial"/>
                <a:cs typeface="Arial"/>
              </a:rPr>
              <a:t> </a:t>
            </a:r>
            <a:r>
              <a:rPr sz="2000" dirty="0">
                <a:latin typeface="Arial"/>
                <a:cs typeface="Arial"/>
              </a:rPr>
              <a:t>–</a:t>
            </a:r>
            <a:r>
              <a:rPr sz="2000" spc="-70" dirty="0">
                <a:latin typeface="Arial"/>
                <a:cs typeface="Arial"/>
              </a:rPr>
              <a:t> </a:t>
            </a:r>
            <a:r>
              <a:rPr sz="2000" dirty="0">
                <a:latin typeface="Arial"/>
                <a:cs typeface="Arial"/>
              </a:rPr>
              <a:t>ATC</a:t>
            </a:r>
            <a:r>
              <a:rPr sz="2000" spc="10" dirty="0">
                <a:latin typeface="Arial"/>
                <a:cs typeface="Arial"/>
              </a:rPr>
              <a:t> </a:t>
            </a:r>
            <a:r>
              <a:rPr sz="2000" dirty="0">
                <a:latin typeface="Arial"/>
                <a:cs typeface="Arial"/>
              </a:rPr>
              <a:t>–</a:t>
            </a:r>
            <a:r>
              <a:rPr sz="2000" spc="-70" dirty="0">
                <a:latin typeface="Arial"/>
                <a:cs typeface="Arial"/>
              </a:rPr>
              <a:t> </a:t>
            </a:r>
            <a:r>
              <a:rPr sz="2000" spc="125" dirty="0">
                <a:latin typeface="Arial"/>
                <a:cs typeface="Arial"/>
              </a:rPr>
              <a:t>GAA</a:t>
            </a:r>
            <a:r>
              <a:rPr sz="2000" spc="-5" dirty="0">
                <a:latin typeface="Arial"/>
                <a:cs typeface="Arial"/>
              </a:rPr>
              <a:t> </a:t>
            </a:r>
            <a:r>
              <a:rPr sz="2000" dirty="0">
                <a:latin typeface="Arial"/>
                <a:cs typeface="Arial"/>
              </a:rPr>
              <a:t>–</a:t>
            </a:r>
            <a:r>
              <a:rPr sz="2000" spc="-45" dirty="0">
                <a:latin typeface="Arial"/>
                <a:cs typeface="Arial"/>
              </a:rPr>
              <a:t> </a:t>
            </a:r>
            <a:r>
              <a:rPr sz="2000" spc="-215" dirty="0">
                <a:latin typeface="Arial"/>
                <a:cs typeface="Arial"/>
              </a:rPr>
              <a:t>TGT</a:t>
            </a:r>
            <a:r>
              <a:rPr sz="2000" spc="10" dirty="0">
                <a:latin typeface="Arial"/>
                <a:cs typeface="Arial"/>
              </a:rPr>
              <a:t> </a:t>
            </a:r>
            <a:r>
              <a:rPr sz="2000" dirty="0">
                <a:latin typeface="Arial"/>
                <a:cs typeface="Arial"/>
              </a:rPr>
              <a:t>–</a:t>
            </a:r>
            <a:r>
              <a:rPr sz="2000" spc="-55" dirty="0">
                <a:latin typeface="Arial"/>
                <a:cs typeface="Arial"/>
              </a:rPr>
              <a:t> </a:t>
            </a:r>
            <a:r>
              <a:rPr sz="2000" spc="150" dirty="0">
                <a:latin typeface="Arial"/>
                <a:cs typeface="Arial"/>
              </a:rPr>
              <a:t>GCA</a:t>
            </a:r>
            <a:r>
              <a:rPr sz="2000" spc="-25" dirty="0">
                <a:latin typeface="Arial"/>
                <a:cs typeface="Arial"/>
              </a:rPr>
              <a:t> …..</a:t>
            </a:r>
            <a:endParaRPr sz="2000">
              <a:latin typeface="Arial"/>
              <a:cs typeface="Arial"/>
            </a:endParaRPr>
          </a:p>
          <a:p>
            <a:pPr marL="82550">
              <a:lnSpc>
                <a:spcPct val="100000"/>
              </a:lnSpc>
              <a:spcBef>
                <a:spcPts val="480"/>
              </a:spcBef>
              <a:tabLst>
                <a:tab pos="1841500" algn="l"/>
                <a:tab pos="2631440" algn="l"/>
                <a:tab pos="3451860" algn="l"/>
                <a:tab pos="4156075" algn="l"/>
                <a:tab pos="5061585" algn="l"/>
                <a:tab pos="5909310" algn="l"/>
              </a:tabLst>
            </a:pPr>
            <a:r>
              <a:rPr sz="2000" dirty="0">
                <a:latin typeface="Arial"/>
                <a:cs typeface="Arial"/>
              </a:rPr>
              <a:t>Protein</a:t>
            </a:r>
            <a:r>
              <a:rPr sz="2000" spc="305" dirty="0">
                <a:latin typeface="Arial"/>
                <a:cs typeface="Arial"/>
              </a:rPr>
              <a:t> </a:t>
            </a:r>
            <a:r>
              <a:rPr sz="2000" spc="-50" dirty="0">
                <a:latin typeface="Arial"/>
                <a:cs typeface="Arial"/>
              </a:rPr>
              <a:t>:</a:t>
            </a:r>
            <a:r>
              <a:rPr sz="2000" dirty="0">
                <a:latin typeface="Arial"/>
                <a:cs typeface="Arial"/>
              </a:rPr>
              <a:t>	</a:t>
            </a:r>
            <a:r>
              <a:rPr sz="2000" spc="70" dirty="0">
                <a:latin typeface="Arial"/>
                <a:cs typeface="Arial"/>
              </a:rPr>
              <a:t>Glu</a:t>
            </a:r>
            <a:r>
              <a:rPr sz="2000" spc="5" dirty="0">
                <a:latin typeface="Arial"/>
                <a:cs typeface="Arial"/>
              </a:rPr>
              <a:t> </a:t>
            </a:r>
            <a:r>
              <a:rPr sz="2000" spc="-50" dirty="0">
                <a:latin typeface="Arial"/>
                <a:cs typeface="Arial"/>
              </a:rPr>
              <a:t>-</a:t>
            </a:r>
            <a:r>
              <a:rPr sz="2000" dirty="0">
                <a:latin typeface="Arial"/>
                <a:cs typeface="Arial"/>
              </a:rPr>
              <a:t>	</a:t>
            </a:r>
            <a:r>
              <a:rPr sz="2000" spc="90" dirty="0">
                <a:latin typeface="Arial"/>
                <a:cs typeface="Arial"/>
              </a:rPr>
              <a:t>Ala</a:t>
            </a:r>
            <a:r>
              <a:rPr sz="2000" spc="50" dirty="0">
                <a:latin typeface="Arial"/>
                <a:cs typeface="Arial"/>
              </a:rPr>
              <a:t> </a:t>
            </a:r>
            <a:r>
              <a:rPr sz="2000" spc="-50" dirty="0">
                <a:latin typeface="Arial"/>
                <a:cs typeface="Arial"/>
              </a:rPr>
              <a:t>–</a:t>
            </a:r>
            <a:r>
              <a:rPr sz="2000" dirty="0">
                <a:latin typeface="Arial"/>
                <a:cs typeface="Arial"/>
              </a:rPr>
              <a:t>	</a:t>
            </a:r>
            <a:r>
              <a:rPr sz="2000" spc="-20" dirty="0">
                <a:latin typeface="Arial"/>
                <a:cs typeface="Arial"/>
              </a:rPr>
              <a:t>Ile-</a:t>
            </a:r>
            <a:r>
              <a:rPr sz="2000" dirty="0">
                <a:latin typeface="Arial"/>
                <a:cs typeface="Arial"/>
              </a:rPr>
              <a:t>	</a:t>
            </a:r>
            <a:r>
              <a:rPr sz="2000" spc="70" dirty="0">
                <a:latin typeface="Arial"/>
                <a:cs typeface="Arial"/>
              </a:rPr>
              <a:t>Glu</a:t>
            </a:r>
            <a:r>
              <a:rPr sz="2000" spc="10" dirty="0">
                <a:latin typeface="Arial"/>
                <a:cs typeface="Arial"/>
              </a:rPr>
              <a:t> </a:t>
            </a:r>
            <a:r>
              <a:rPr sz="2000" spc="-50" dirty="0">
                <a:latin typeface="Arial"/>
                <a:cs typeface="Arial"/>
              </a:rPr>
              <a:t>–</a:t>
            </a:r>
            <a:r>
              <a:rPr sz="2000" dirty="0">
                <a:latin typeface="Arial"/>
                <a:cs typeface="Arial"/>
              </a:rPr>
              <a:t>	Cys</a:t>
            </a:r>
            <a:r>
              <a:rPr sz="2000" spc="-15" dirty="0">
                <a:latin typeface="Arial"/>
                <a:cs typeface="Arial"/>
              </a:rPr>
              <a:t> </a:t>
            </a:r>
            <a:r>
              <a:rPr sz="2000" spc="-50" dirty="0">
                <a:latin typeface="Arial"/>
                <a:cs typeface="Arial"/>
              </a:rPr>
              <a:t>–</a:t>
            </a:r>
            <a:r>
              <a:rPr sz="2000" dirty="0">
                <a:latin typeface="Arial"/>
                <a:cs typeface="Arial"/>
              </a:rPr>
              <a:t>	Leu</a:t>
            </a:r>
            <a:r>
              <a:rPr sz="2000" spc="65" dirty="0">
                <a:latin typeface="Arial"/>
                <a:cs typeface="Arial"/>
              </a:rPr>
              <a:t> </a:t>
            </a:r>
            <a:r>
              <a:rPr sz="2000" spc="-20" dirty="0">
                <a:latin typeface="Arial"/>
                <a:cs typeface="Arial"/>
              </a:rPr>
              <a:t>……..</a:t>
            </a:r>
            <a:endParaRPr sz="20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1323213"/>
            <a:ext cx="8049259" cy="2733040"/>
          </a:xfrm>
          <a:prstGeom prst="rect">
            <a:avLst/>
          </a:prstGeom>
        </p:spPr>
        <p:txBody>
          <a:bodyPr vert="horz" wrap="square" lIns="0" tIns="12700" rIns="0" bIns="0" rtlCol="0">
            <a:spAutoFit/>
          </a:bodyPr>
          <a:lstStyle/>
          <a:p>
            <a:pPr marL="356870" marR="5080" indent="-344805">
              <a:lnSpc>
                <a:spcPct val="100000"/>
              </a:lnSpc>
              <a:spcBef>
                <a:spcPts val="100"/>
              </a:spcBef>
              <a:buChar char="•"/>
              <a:tabLst>
                <a:tab pos="356870" algn="l"/>
              </a:tabLst>
            </a:pPr>
            <a:r>
              <a:rPr sz="2400" spc="135" dirty="0">
                <a:latin typeface="Arial"/>
                <a:cs typeface="Arial"/>
              </a:rPr>
              <a:t>Although</a:t>
            </a:r>
            <a:r>
              <a:rPr sz="2400" spc="5" dirty="0">
                <a:latin typeface="Arial"/>
                <a:cs typeface="Arial"/>
              </a:rPr>
              <a:t> </a:t>
            </a:r>
            <a:r>
              <a:rPr sz="2400" spc="145" dirty="0">
                <a:latin typeface="Arial"/>
                <a:cs typeface="Arial"/>
              </a:rPr>
              <a:t>the</a:t>
            </a:r>
            <a:r>
              <a:rPr sz="2400" spc="35" dirty="0">
                <a:latin typeface="Arial"/>
                <a:cs typeface="Arial"/>
              </a:rPr>
              <a:t> </a:t>
            </a:r>
            <a:r>
              <a:rPr sz="2400" spc="80" dirty="0">
                <a:latin typeface="Arial"/>
                <a:cs typeface="Arial"/>
              </a:rPr>
              <a:t>DNA</a:t>
            </a:r>
            <a:r>
              <a:rPr sz="2400" spc="10" dirty="0">
                <a:latin typeface="Arial"/>
                <a:cs typeface="Arial"/>
              </a:rPr>
              <a:t> </a:t>
            </a:r>
            <a:r>
              <a:rPr sz="2400" spc="160" dirty="0">
                <a:latin typeface="Arial"/>
                <a:cs typeface="Arial"/>
              </a:rPr>
              <a:t>sequence</a:t>
            </a:r>
            <a:r>
              <a:rPr sz="2400" spc="15" dirty="0">
                <a:latin typeface="Arial"/>
                <a:cs typeface="Arial"/>
              </a:rPr>
              <a:t> </a:t>
            </a:r>
            <a:r>
              <a:rPr sz="2400" spc="-175" dirty="0">
                <a:latin typeface="Arial"/>
                <a:cs typeface="Arial"/>
              </a:rPr>
              <a:t>is</a:t>
            </a:r>
            <a:r>
              <a:rPr sz="2400" spc="-5" dirty="0">
                <a:latin typeface="Arial"/>
                <a:cs typeface="Arial"/>
              </a:rPr>
              <a:t> </a:t>
            </a:r>
            <a:r>
              <a:rPr sz="2400" spc="155" dirty="0">
                <a:latin typeface="Arial"/>
                <a:cs typeface="Arial"/>
              </a:rPr>
              <a:t>not</a:t>
            </a:r>
            <a:r>
              <a:rPr sz="2400" spc="15" dirty="0">
                <a:latin typeface="Arial"/>
                <a:cs typeface="Arial"/>
              </a:rPr>
              <a:t> </a:t>
            </a:r>
            <a:r>
              <a:rPr sz="2400" spc="130" dirty="0">
                <a:latin typeface="Arial"/>
                <a:cs typeface="Arial"/>
              </a:rPr>
              <a:t>identical</a:t>
            </a:r>
            <a:r>
              <a:rPr sz="2400" spc="35" dirty="0">
                <a:latin typeface="Arial"/>
                <a:cs typeface="Arial"/>
              </a:rPr>
              <a:t> </a:t>
            </a:r>
            <a:r>
              <a:rPr sz="2400" spc="155" dirty="0">
                <a:latin typeface="Arial"/>
                <a:cs typeface="Arial"/>
              </a:rPr>
              <a:t>to</a:t>
            </a:r>
            <a:r>
              <a:rPr sz="2400" spc="50" dirty="0">
                <a:latin typeface="Arial"/>
                <a:cs typeface="Arial"/>
              </a:rPr>
              <a:t> </a:t>
            </a:r>
            <a:r>
              <a:rPr sz="2400" spc="-25" dirty="0">
                <a:latin typeface="Arial"/>
                <a:cs typeface="Arial"/>
              </a:rPr>
              <a:t>its </a:t>
            </a:r>
            <a:r>
              <a:rPr sz="2400" spc="75" dirty="0">
                <a:latin typeface="Arial"/>
                <a:cs typeface="Arial"/>
              </a:rPr>
              <a:t>original</a:t>
            </a:r>
            <a:r>
              <a:rPr sz="2400" spc="30" dirty="0">
                <a:latin typeface="Arial"/>
                <a:cs typeface="Arial"/>
              </a:rPr>
              <a:t> </a:t>
            </a:r>
            <a:r>
              <a:rPr sz="2400" spc="65" dirty="0">
                <a:latin typeface="Arial"/>
                <a:cs typeface="Arial"/>
              </a:rPr>
              <a:t>state,</a:t>
            </a:r>
            <a:r>
              <a:rPr sz="2400" spc="114" dirty="0">
                <a:latin typeface="Arial"/>
                <a:cs typeface="Arial"/>
              </a:rPr>
              <a:t> </a:t>
            </a:r>
            <a:r>
              <a:rPr sz="2400" spc="145" dirty="0">
                <a:latin typeface="Arial"/>
                <a:cs typeface="Arial"/>
              </a:rPr>
              <a:t>the</a:t>
            </a:r>
            <a:r>
              <a:rPr sz="2400" spc="90" dirty="0">
                <a:latin typeface="Arial"/>
                <a:cs typeface="Arial"/>
              </a:rPr>
              <a:t> </a:t>
            </a:r>
            <a:r>
              <a:rPr sz="2400" spc="114" dirty="0">
                <a:latin typeface="Arial"/>
                <a:cs typeface="Arial"/>
              </a:rPr>
              <a:t>protein</a:t>
            </a:r>
            <a:r>
              <a:rPr sz="2400" spc="85" dirty="0">
                <a:latin typeface="Arial"/>
                <a:cs typeface="Arial"/>
              </a:rPr>
              <a:t> </a:t>
            </a:r>
            <a:r>
              <a:rPr sz="2400" dirty="0">
                <a:latin typeface="Arial"/>
                <a:cs typeface="Arial"/>
              </a:rPr>
              <a:t>has</a:t>
            </a:r>
            <a:r>
              <a:rPr sz="2400" spc="35" dirty="0">
                <a:latin typeface="Arial"/>
                <a:cs typeface="Arial"/>
              </a:rPr>
              <a:t> </a:t>
            </a:r>
            <a:r>
              <a:rPr sz="2400" spc="210" dirty="0">
                <a:latin typeface="Arial"/>
                <a:cs typeface="Arial"/>
              </a:rPr>
              <a:t>been</a:t>
            </a:r>
            <a:r>
              <a:rPr sz="2400" spc="25" dirty="0">
                <a:latin typeface="Arial"/>
                <a:cs typeface="Arial"/>
              </a:rPr>
              <a:t> </a:t>
            </a:r>
            <a:r>
              <a:rPr sz="2400" spc="140" dirty="0">
                <a:latin typeface="Arial"/>
                <a:cs typeface="Arial"/>
              </a:rPr>
              <a:t>exactly</a:t>
            </a:r>
            <a:r>
              <a:rPr sz="2400" spc="10" dirty="0">
                <a:latin typeface="Arial"/>
                <a:cs typeface="Arial"/>
              </a:rPr>
              <a:t> </a:t>
            </a:r>
            <a:r>
              <a:rPr sz="2400" spc="55" dirty="0">
                <a:latin typeface="Arial"/>
                <a:cs typeface="Arial"/>
              </a:rPr>
              <a:t>restored.</a:t>
            </a:r>
            <a:endParaRPr sz="2400">
              <a:latin typeface="Arial"/>
              <a:cs typeface="Arial"/>
            </a:endParaRPr>
          </a:p>
          <a:p>
            <a:pPr marL="356870" marR="122555" indent="-344805">
              <a:lnSpc>
                <a:spcPct val="100000"/>
              </a:lnSpc>
              <a:spcBef>
                <a:spcPts val="575"/>
              </a:spcBef>
              <a:buChar char="•"/>
              <a:tabLst>
                <a:tab pos="356870" algn="l"/>
              </a:tabLst>
            </a:pPr>
            <a:r>
              <a:rPr sz="2400" dirty="0">
                <a:latin typeface="Arial"/>
                <a:cs typeface="Arial"/>
              </a:rPr>
              <a:t>Similarly,</a:t>
            </a:r>
            <a:r>
              <a:rPr sz="2400" spc="-35" dirty="0">
                <a:latin typeface="Arial"/>
                <a:cs typeface="Arial"/>
              </a:rPr>
              <a:t> </a:t>
            </a:r>
            <a:r>
              <a:rPr sz="2400" b="1" spc="95" dirty="0">
                <a:solidFill>
                  <a:srgbClr val="3333FF"/>
                </a:solidFill>
                <a:latin typeface="Arial"/>
                <a:cs typeface="Arial"/>
              </a:rPr>
              <a:t>an</a:t>
            </a:r>
            <a:r>
              <a:rPr sz="2400" b="1" spc="5" dirty="0">
                <a:solidFill>
                  <a:srgbClr val="3333FF"/>
                </a:solidFill>
                <a:latin typeface="Arial"/>
                <a:cs typeface="Arial"/>
              </a:rPr>
              <a:t> </a:t>
            </a:r>
            <a:r>
              <a:rPr sz="2400" b="1" spc="-45" dirty="0">
                <a:solidFill>
                  <a:srgbClr val="3333FF"/>
                </a:solidFill>
                <a:latin typeface="Arial"/>
                <a:cs typeface="Arial"/>
              </a:rPr>
              <a:t>insertion</a:t>
            </a:r>
            <a:r>
              <a:rPr sz="2400" b="1" dirty="0">
                <a:solidFill>
                  <a:srgbClr val="3333FF"/>
                </a:solidFill>
                <a:latin typeface="Arial"/>
                <a:cs typeface="Arial"/>
              </a:rPr>
              <a:t> mutation</a:t>
            </a:r>
            <a:r>
              <a:rPr sz="2400" b="1" spc="5" dirty="0">
                <a:solidFill>
                  <a:srgbClr val="3333FF"/>
                </a:solidFill>
                <a:latin typeface="Arial"/>
                <a:cs typeface="Arial"/>
              </a:rPr>
              <a:t> </a:t>
            </a:r>
            <a:r>
              <a:rPr sz="2400" b="1" spc="135" dirty="0">
                <a:solidFill>
                  <a:srgbClr val="3333FF"/>
                </a:solidFill>
                <a:latin typeface="Arial"/>
                <a:cs typeface="Arial"/>
              </a:rPr>
              <a:t>can</a:t>
            </a:r>
            <a:r>
              <a:rPr sz="2400" b="1" spc="5" dirty="0">
                <a:solidFill>
                  <a:srgbClr val="3333FF"/>
                </a:solidFill>
                <a:latin typeface="Arial"/>
                <a:cs typeface="Arial"/>
              </a:rPr>
              <a:t> </a:t>
            </a:r>
            <a:r>
              <a:rPr sz="2400" b="1" spc="150" dirty="0">
                <a:solidFill>
                  <a:srgbClr val="3333FF"/>
                </a:solidFill>
                <a:latin typeface="Arial"/>
                <a:cs typeface="Arial"/>
              </a:rPr>
              <a:t>be</a:t>
            </a:r>
            <a:r>
              <a:rPr sz="2400" b="1" spc="-50" dirty="0">
                <a:solidFill>
                  <a:srgbClr val="3333FF"/>
                </a:solidFill>
                <a:latin typeface="Arial"/>
                <a:cs typeface="Arial"/>
              </a:rPr>
              <a:t> </a:t>
            </a:r>
            <a:r>
              <a:rPr sz="2400" b="1" spc="50" dirty="0">
                <a:solidFill>
                  <a:srgbClr val="3333FF"/>
                </a:solidFill>
                <a:latin typeface="Arial"/>
                <a:cs typeface="Arial"/>
              </a:rPr>
              <a:t>corrected</a:t>
            </a:r>
            <a:r>
              <a:rPr sz="2400" b="1" spc="30" dirty="0">
                <a:solidFill>
                  <a:srgbClr val="3333FF"/>
                </a:solidFill>
                <a:latin typeface="Arial"/>
                <a:cs typeface="Arial"/>
              </a:rPr>
              <a:t> </a:t>
            </a:r>
            <a:r>
              <a:rPr sz="2400" b="1" spc="50" dirty="0">
                <a:solidFill>
                  <a:srgbClr val="3333FF"/>
                </a:solidFill>
                <a:latin typeface="Arial"/>
                <a:cs typeface="Arial"/>
              </a:rPr>
              <a:t>by </a:t>
            </a:r>
            <a:r>
              <a:rPr sz="2400" b="1" spc="240" dirty="0">
                <a:solidFill>
                  <a:srgbClr val="3333FF"/>
                </a:solidFill>
                <a:latin typeface="Arial"/>
                <a:cs typeface="Arial"/>
              </a:rPr>
              <a:t>a</a:t>
            </a:r>
            <a:r>
              <a:rPr sz="2400" b="1" spc="-55" dirty="0">
                <a:solidFill>
                  <a:srgbClr val="3333FF"/>
                </a:solidFill>
                <a:latin typeface="Arial"/>
                <a:cs typeface="Arial"/>
              </a:rPr>
              <a:t> </a:t>
            </a:r>
            <a:r>
              <a:rPr sz="2400" b="1" spc="60" dirty="0">
                <a:solidFill>
                  <a:srgbClr val="3333FF"/>
                </a:solidFill>
                <a:latin typeface="Arial"/>
                <a:cs typeface="Arial"/>
              </a:rPr>
              <a:t>second-</a:t>
            </a:r>
            <a:r>
              <a:rPr sz="2400" b="1" spc="-35" dirty="0">
                <a:solidFill>
                  <a:srgbClr val="3333FF"/>
                </a:solidFill>
                <a:latin typeface="Arial"/>
                <a:cs typeface="Arial"/>
              </a:rPr>
              <a:t>site </a:t>
            </a:r>
            <a:r>
              <a:rPr sz="2400" b="1" spc="-10" dirty="0">
                <a:solidFill>
                  <a:srgbClr val="3333FF"/>
                </a:solidFill>
                <a:latin typeface="Arial"/>
                <a:cs typeface="Arial"/>
              </a:rPr>
              <a:t>deletion</a:t>
            </a:r>
            <a:r>
              <a:rPr sz="2400" spc="-10" dirty="0">
                <a:latin typeface="Arial"/>
                <a:cs typeface="Arial"/>
              </a:rPr>
              <a:t>.</a:t>
            </a:r>
            <a:endParaRPr sz="2400">
              <a:latin typeface="Arial"/>
              <a:cs typeface="Arial"/>
            </a:endParaRPr>
          </a:p>
          <a:p>
            <a:pPr marL="356870" marR="888365" indent="-344805">
              <a:lnSpc>
                <a:spcPct val="100000"/>
              </a:lnSpc>
              <a:spcBef>
                <a:spcPts val="580"/>
              </a:spcBef>
              <a:buChar char="•"/>
              <a:tabLst>
                <a:tab pos="356870" algn="l"/>
              </a:tabLst>
            </a:pPr>
            <a:r>
              <a:rPr sz="2400" dirty="0">
                <a:latin typeface="Arial"/>
                <a:cs typeface="Arial"/>
              </a:rPr>
              <a:t>The</a:t>
            </a:r>
            <a:r>
              <a:rPr sz="2400" spc="-25" dirty="0">
                <a:latin typeface="Arial"/>
                <a:cs typeface="Arial"/>
              </a:rPr>
              <a:t> </a:t>
            </a:r>
            <a:r>
              <a:rPr sz="2400" b="1" spc="90" dirty="0">
                <a:solidFill>
                  <a:srgbClr val="3333FF"/>
                </a:solidFill>
                <a:latin typeface="Arial"/>
                <a:cs typeface="Arial"/>
              </a:rPr>
              <a:t>key</a:t>
            </a:r>
            <a:r>
              <a:rPr sz="2400" b="1" spc="-5" dirty="0">
                <a:solidFill>
                  <a:srgbClr val="3333FF"/>
                </a:solidFill>
                <a:latin typeface="Arial"/>
                <a:cs typeface="Arial"/>
              </a:rPr>
              <a:t> </a:t>
            </a:r>
            <a:r>
              <a:rPr sz="2400" b="1" dirty="0">
                <a:solidFill>
                  <a:srgbClr val="3333FF"/>
                </a:solidFill>
                <a:latin typeface="Arial"/>
                <a:cs typeface="Arial"/>
              </a:rPr>
              <a:t>to</a:t>
            </a:r>
            <a:r>
              <a:rPr sz="2400" b="1" spc="10" dirty="0">
                <a:solidFill>
                  <a:srgbClr val="3333FF"/>
                </a:solidFill>
                <a:latin typeface="Arial"/>
                <a:cs typeface="Arial"/>
              </a:rPr>
              <a:t> </a:t>
            </a:r>
            <a:r>
              <a:rPr sz="2400" b="1" spc="-25" dirty="0">
                <a:solidFill>
                  <a:srgbClr val="3333FF"/>
                </a:solidFill>
                <a:latin typeface="Arial"/>
                <a:cs typeface="Arial"/>
              </a:rPr>
              <a:t>success</a:t>
            </a:r>
            <a:r>
              <a:rPr sz="2400" b="1" spc="-30" dirty="0">
                <a:solidFill>
                  <a:srgbClr val="3333FF"/>
                </a:solidFill>
                <a:latin typeface="Arial"/>
                <a:cs typeface="Arial"/>
              </a:rPr>
              <a:t> </a:t>
            </a:r>
            <a:r>
              <a:rPr sz="2400" b="1" dirty="0">
                <a:solidFill>
                  <a:srgbClr val="3333FF"/>
                </a:solidFill>
                <a:latin typeface="Arial"/>
                <a:cs typeface="Arial"/>
              </a:rPr>
              <a:t>when</a:t>
            </a:r>
            <a:r>
              <a:rPr sz="2400" b="1" spc="-5" dirty="0">
                <a:solidFill>
                  <a:srgbClr val="3333FF"/>
                </a:solidFill>
                <a:latin typeface="Arial"/>
                <a:cs typeface="Arial"/>
              </a:rPr>
              <a:t> </a:t>
            </a:r>
            <a:r>
              <a:rPr sz="2400" b="1" dirty="0">
                <a:solidFill>
                  <a:srgbClr val="3333FF"/>
                </a:solidFill>
                <a:latin typeface="Arial"/>
                <a:cs typeface="Arial"/>
              </a:rPr>
              <a:t>reverting </a:t>
            </a:r>
            <a:r>
              <a:rPr sz="2400" spc="-175" dirty="0">
                <a:latin typeface="Arial"/>
                <a:cs typeface="Arial"/>
              </a:rPr>
              <a:t>is</a:t>
            </a:r>
            <a:r>
              <a:rPr sz="2400" spc="-15" dirty="0">
                <a:latin typeface="Arial"/>
                <a:cs typeface="Arial"/>
              </a:rPr>
              <a:t> </a:t>
            </a:r>
            <a:r>
              <a:rPr sz="2400" spc="155" dirty="0">
                <a:latin typeface="Arial"/>
                <a:cs typeface="Arial"/>
              </a:rPr>
              <a:t>to</a:t>
            </a:r>
            <a:r>
              <a:rPr sz="2400" spc="25" dirty="0">
                <a:latin typeface="Arial"/>
                <a:cs typeface="Arial"/>
              </a:rPr>
              <a:t> </a:t>
            </a:r>
            <a:r>
              <a:rPr sz="2400" b="1" spc="-10" dirty="0">
                <a:solidFill>
                  <a:srgbClr val="3333FF"/>
                </a:solidFill>
                <a:latin typeface="Arial"/>
                <a:cs typeface="Arial"/>
              </a:rPr>
              <a:t>restore </a:t>
            </a:r>
            <a:r>
              <a:rPr sz="2400" b="1" dirty="0">
                <a:solidFill>
                  <a:srgbClr val="3333FF"/>
                </a:solidFill>
                <a:latin typeface="Arial"/>
                <a:cs typeface="Arial"/>
              </a:rPr>
              <a:t>activity</a:t>
            </a:r>
            <a:r>
              <a:rPr sz="2400" b="1" spc="25" dirty="0">
                <a:solidFill>
                  <a:srgbClr val="3333FF"/>
                </a:solidFill>
                <a:latin typeface="Arial"/>
                <a:cs typeface="Arial"/>
              </a:rPr>
              <a:t> </a:t>
            </a:r>
            <a:r>
              <a:rPr sz="2400" spc="160" dirty="0">
                <a:latin typeface="Arial"/>
                <a:cs typeface="Arial"/>
              </a:rPr>
              <a:t>to</a:t>
            </a:r>
            <a:r>
              <a:rPr sz="2400" spc="65" dirty="0">
                <a:latin typeface="Arial"/>
                <a:cs typeface="Arial"/>
              </a:rPr>
              <a:t> </a:t>
            </a:r>
            <a:r>
              <a:rPr sz="2400" spc="145" dirty="0">
                <a:latin typeface="Arial"/>
                <a:cs typeface="Arial"/>
              </a:rPr>
              <a:t>the</a:t>
            </a:r>
            <a:r>
              <a:rPr sz="2400" spc="70" dirty="0">
                <a:latin typeface="Arial"/>
                <a:cs typeface="Arial"/>
              </a:rPr>
              <a:t> </a:t>
            </a:r>
            <a:r>
              <a:rPr sz="2400" spc="95" dirty="0">
                <a:latin typeface="Arial"/>
                <a:cs typeface="Arial"/>
              </a:rPr>
              <a:t>protein,</a:t>
            </a:r>
            <a:r>
              <a:rPr sz="2400" spc="85" dirty="0">
                <a:latin typeface="Arial"/>
                <a:cs typeface="Arial"/>
              </a:rPr>
              <a:t> </a:t>
            </a:r>
            <a:r>
              <a:rPr sz="2400" spc="155" dirty="0">
                <a:latin typeface="Arial"/>
                <a:cs typeface="Arial"/>
              </a:rPr>
              <a:t>not</a:t>
            </a:r>
            <a:r>
              <a:rPr sz="2400" spc="30" dirty="0">
                <a:latin typeface="Arial"/>
                <a:cs typeface="Arial"/>
              </a:rPr>
              <a:t> </a:t>
            </a:r>
            <a:r>
              <a:rPr sz="2400" spc="160" dirty="0">
                <a:latin typeface="Arial"/>
                <a:cs typeface="Arial"/>
              </a:rPr>
              <a:t>to</a:t>
            </a:r>
            <a:r>
              <a:rPr sz="2400" spc="65" dirty="0">
                <a:latin typeface="Arial"/>
                <a:cs typeface="Arial"/>
              </a:rPr>
              <a:t> </a:t>
            </a:r>
            <a:r>
              <a:rPr sz="2400" spc="210" dirty="0">
                <a:latin typeface="Arial"/>
                <a:cs typeface="Arial"/>
              </a:rPr>
              <a:t>get</a:t>
            </a:r>
            <a:r>
              <a:rPr sz="2400" spc="20" dirty="0">
                <a:latin typeface="Arial"/>
                <a:cs typeface="Arial"/>
              </a:rPr>
              <a:t> </a:t>
            </a:r>
            <a:r>
              <a:rPr sz="2400" spc="145" dirty="0">
                <a:latin typeface="Arial"/>
                <a:cs typeface="Arial"/>
              </a:rPr>
              <a:t>the</a:t>
            </a:r>
            <a:r>
              <a:rPr sz="2400" spc="55" dirty="0">
                <a:latin typeface="Arial"/>
                <a:cs typeface="Arial"/>
              </a:rPr>
              <a:t> </a:t>
            </a:r>
            <a:r>
              <a:rPr sz="2400" spc="185" dirty="0">
                <a:latin typeface="Arial"/>
                <a:cs typeface="Arial"/>
              </a:rPr>
              <a:t>exact </a:t>
            </a:r>
            <a:r>
              <a:rPr sz="2400" spc="175" dirty="0">
                <a:latin typeface="Arial"/>
                <a:cs typeface="Arial"/>
              </a:rPr>
              <a:t>actual</a:t>
            </a:r>
            <a:r>
              <a:rPr sz="2400" spc="40" dirty="0">
                <a:latin typeface="Arial"/>
                <a:cs typeface="Arial"/>
              </a:rPr>
              <a:t> </a:t>
            </a:r>
            <a:r>
              <a:rPr sz="2400" spc="80" dirty="0">
                <a:latin typeface="Arial"/>
                <a:cs typeface="Arial"/>
              </a:rPr>
              <a:t>DNA</a:t>
            </a:r>
            <a:r>
              <a:rPr sz="2400" spc="15" dirty="0">
                <a:latin typeface="Arial"/>
                <a:cs typeface="Arial"/>
              </a:rPr>
              <a:t> </a:t>
            </a:r>
            <a:r>
              <a:rPr sz="2400" spc="160" dirty="0">
                <a:latin typeface="Arial"/>
                <a:cs typeface="Arial"/>
              </a:rPr>
              <a:t>sequence</a:t>
            </a:r>
            <a:r>
              <a:rPr sz="2400" spc="15" dirty="0">
                <a:latin typeface="Arial"/>
                <a:cs typeface="Arial"/>
              </a:rPr>
              <a:t> </a:t>
            </a:r>
            <a:r>
              <a:rPr sz="2400" spc="170" dirty="0">
                <a:latin typeface="Arial"/>
                <a:cs typeface="Arial"/>
              </a:rPr>
              <a:t>back.</a:t>
            </a:r>
            <a:endParaRPr sz="2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941959"/>
            <a:ext cx="7844790" cy="4197350"/>
          </a:xfrm>
          <a:prstGeom prst="rect">
            <a:avLst/>
          </a:prstGeom>
        </p:spPr>
        <p:txBody>
          <a:bodyPr vert="horz" wrap="square" lIns="0" tIns="12700" rIns="0" bIns="0" rtlCol="0">
            <a:spAutoFit/>
          </a:bodyPr>
          <a:lstStyle/>
          <a:p>
            <a:pPr marL="356870" marR="5080" indent="-344805">
              <a:lnSpc>
                <a:spcPct val="100000"/>
              </a:lnSpc>
              <a:spcBef>
                <a:spcPts val="100"/>
              </a:spcBef>
              <a:buChar char="•"/>
              <a:tabLst>
                <a:tab pos="356870" algn="l"/>
              </a:tabLst>
            </a:pPr>
            <a:r>
              <a:rPr sz="2400" spc="160" dirty="0">
                <a:latin typeface="Arial"/>
                <a:cs typeface="Arial"/>
              </a:rPr>
              <a:t>A</a:t>
            </a:r>
            <a:r>
              <a:rPr sz="2400" spc="5" dirty="0">
                <a:latin typeface="Arial"/>
                <a:cs typeface="Arial"/>
              </a:rPr>
              <a:t> </a:t>
            </a:r>
            <a:r>
              <a:rPr sz="2400" spc="-85" dirty="0">
                <a:latin typeface="Arial"/>
                <a:cs typeface="Arial"/>
              </a:rPr>
              <a:t>less</a:t>
            </a:r>
            <a:r>
              <a:rPr sz="2400" spc="-55" dirty="0">
                <a:latin typeface="Arial"/>
                <a:cs typeface="Arial"/>
              </a:rPr>
              <a:t> </a:t>
            </a:r>
            <a:r>
              <a:rPr sz="2400" spc="85" dirty="0">
                <a:latin typeface="Arial"/>
                <a:cs typeface="Arial"/>
              </a:rPr>
              <a:t>obvious</a:t>
            </a:r>
            <a:r>
              <a:rPr sz="2400" spc="40" dirty="0">
                <a:latin typeface="Arial"/>
                <a:cs typeface="Arial"/>
              </a:rPr>
              <a:t> </a:t>
            </a:r>
            <a:r>
              <a:rPr sz="2400" spc="185" dirty="0">
                <a:latin typeface="Arial"/>
                <a:cs typeface="Arial"/>
              </a:rPr>
              <a:t>but</a:t>
            </a:r>
            <a:r>
              <a:rPr sz="2400" spc="10" dirty="0">
                <a:latin typeface="Arial"/>
                <a:cs typeface="Arial"/>
              </a:rPr>
              <a:t> </a:t>
            </a:r>
            <a:r>
              <a:rPr sz="2400" spc="150" dirty="0">
                <a:latin typeface="Arial"/>
                <a:cs typeface="Arial"/>
              </a:rPr>
              <a:t>more</a:t>
            </a:r>
            <a:r>
              <a:rPr sz="2400" spc="-20" dirty="0">
                <a:latin typeface="Arial"/>
                <a:cs typeface="Arial"/>
              </a:rPr>
              <a:t> </a:t>
            </a:r>
            <a:r>
              <a:rPr sz="2400" spc="140" dirty="0">
                <a:latin typeface="Arial"/>
                <a:cs typeface="Arial"/>
              </a:rPr>
              <a:t>frequent</a:t>
            </a:r>
            <a:r>
              <a:rPr sz="2400" spc="45" dirty="0">
                <a:latin typeface="Arial"/>
                <a:cs typeface="Arial"/>
              </a:rPr>
              <a:t> </a:t>
            </a:r>
            <a:r>
              <a:rPr sz="2400" spc="145" dirty="0">
                <a:latin typeface="Arial"/>
                <a:cs typeface="Arial"/>
              </a:rPr>
              <a:t>case</a:t>
            </a:r>
            <a:r>
              <a:rPr sz="2400" spc="10" dirty="0">
                <a:latin typeface="Arial"/>
                <a:cs typeface="Arial"/>
              </a:rPr>
              <a:t> </a:t>
            </a:r>
            <a:r>
              <a:rPr sz="2400" spc="-175" dirty="0">
                <a:latin typeface="Arial"/>
                <a:cs typeface="Arial"/>
              </a:rPr>
              <a:t>is</a:t>
            </a:r>
            <a:r>
              <a:rPr sz="2400" spc="-5" dirty="0">
                <a:latin typeface="Arial"/>
                <a:cs typeface="Arial"/>
              </a:rPr>
              <a:t> </a:t>
            </a:r>
            <a:r>
              <a:rPr sz="2400" spc="150" dirty="0">
                <a:latin typeface="Arial"/>
                <a:cs typeface="Arial"/>
              </a:rPr>
              <a:t>where</a:t>
            </a:r>
            <a:r>
              <a:rPr sz="2400" dirty="0">
                <a:latin typeface="Arial"/>
                <a:cs typeface="Arial"/>
              </a:rPr>
              <a:t> </a:t>
            </a:r>
            <a:r>
              <a:rPr sz="2400" spc="120" dirty="0">
                <a:latin typeface="Arial"/>
                <a:cs typeface="Arial"/>
              </a:rPr>
              <a:t>the </a:t>
            </a:r>
            <a:r>
              <a:rPr sz="2400" spc="80" dirty="0">
                <a:latin typeface="Arial"/>
                <a:cs typeface="Arial"/>
              </a:rPr>
              <a:t>original</a:t>
            </a:r>
            <a:r>
              <a:rPr sz="2400" spc="5" dirty="0">
                <a:latin typeface="Arial"/>
                <a:cs typeface="Arial"/>
              </a:rPr>
              <a:t> </a:t>
            </a:r>
            <a:r>
              <a:rPr sz="2400" spc="140" dirty="0">
                <a:latin typeface="Arial"/>
                <a:cs typeface="Arial"/>
              </a:rPr>
              <a:t>mutation</a:t>
            </a:r>
            <a:r>
              <a:rPr sz="2400" spc="95" dirty="0">
                <a:latin typeface="Arial"/>
                <a:cs typeface="Arial"/>
              </a:rPr>
              <a:t> </a:t>
            </a:r>
            <a:r>
              <a:rPr sz="2400" dirty="0">
                <a:latin typeface="Arial"/>
                <a:cs typeface="Arial"/>
              </a:rPr>
              <a:t>as</a:t>
            </a:r>
            <a:r>
              <a:rPr sz="2400" spc="10" dirty="0">
                <a:latin typeface="Arial"/>
                <a:cs typeface="Arial"/>
              </a:rPr>
              <a:t> </a:t>
            </a:r>
            <a:r>
              <a:rPr sz="2400" spc="290" dirty="0">
                <a:latin typeface="Arial"/>
                <a:cs typeface="Arial"/>
              </a:rPr>
              <a:t>a</a:t>
            </a:r>
            <a:r>
              <a:rPr sz="2400" spc="-15" dirty="0">
                <a:latin typeface="Arial"/>
                <a:cs typeface="Arial"/>
              </a:rPr>
              <a:t> </a:t>
            </a:r>
            <a:r>
              <a:rPr sz="2400" b="1" spc="60" dirty="0">
                <a:solidFill>
                  <a:srgbClr val="3333FF"/>
                </a:solidFill>
                <a:latin typeface="Arial"/>
                <a:cs typeface="Arial"/>
              </a:rPr>
              <a:t>base</a:t>
            </a:r>
            <a:r>
              <a:rPr sz="2400" b="1" spc="25" dirty="0">
                <a:solidFill>
                  <a:srgbClr val="3333FF"/>
                </a:solidFill>
                <a:latin typeface="Arial"/>
                <a:cs typeface="Arial"/>
              </a:rPr>
              <a:t> </a:t>
            </a:r>
            <a:r>
              <a:rPr sz="2400" b="1" spc="80" dirty="0">
                <a:solidFill>
                  <a:srgbClr val="3333FF"/>
                </a:solidFill>
                <a:latin typeface="Arial"/>
                <a:cs typeface="Arial"/>
              </a:rPr>
              <a:t>change</a:t>
            </a:r>
            <a:r>
              <a:rPr sz="2400" spc="80" dirty="0">
                <a:latin typeface="Arial"/>
                <a:cs typeface="Arial"/>
              </a:rPr>
              <a:t>.</a:t>
            </a:r>
            <a:endParaRPr sz="2400">
              <a:latin typeface="Arial"/>
              <a:cs typeface="Arial"/>
            </a:endParaRPr>
          </a:p>
          <a:p>
            <a:pPr marL="356870" indent="-344170">
              <a:lnSpc>
                <a:spcPct val="100000"/>
              </a:lnSpc>
              <a:spcBef>
                <a:spcPts val="575"/>
              </a:spcBef>
              <a:buChar char="•"/>
              <a:tabLst>
                <a:tab pos="356870" algn="l"/>
              </a:tabLst>
            </a:pPr>
            <a:r>
              <a:rPr sz="2400" spc="75" dirty="0">
                <a:latin typeface="Arial"/>
                <a:cs typeface="Arial"/>
              </a:rPr>
              <a:t>Consider</a:t>
            </a:r>
            <a:r>
              <a:rPr sz="2400" dirty="0">
                <a:latin typeface="Arial"/>
                <a:cs typeface="Arial"/>
              </a:rPr>
              <a:t> </a:t>
            </a:r>
            <a:r>
              <a:rPr sz="2400" spc="290" dirty="0">
                <a:latin typeface="Arial"/>
                <a:cs typeface="Arial"/>
              </a:rPr>
              <a:t>a</a:t>
            </a:r>
            <a:r>
              <a:rPr sz="2400" dirty="0">
                <a:latin typeface="Arial"/>
                <a:cs typeface="Arial"/>
              </a:rPr>
              <a:t> </a:t>
            </a:r>
            <a:r>
              <a:rPr sz="2400" spc="110" dirty="0">
                <a:latin typeface="Arial"/>
                <a:cs typeface="Arial"/>
              </a:rPr>
              <a:t>protein</a:t>
            </a:r>
            <a:r>
              <a:rPr sz="2400" spc="75" dirty="0">
                <a:latin typeface="Arial"/>
                <a:cs typeface="Arial"/>
              </a:rPr>
              <a:t> </a:t>
            </a:r>
            <a:r>
              <a:rPr sz="2400" spc="105" dirty="0">
                <a:latin typeface="Arial"/>
                <a:cs typeface="Arial"/>
              </a:rPr>
              <a:t>with</a:t>
            </a:r>
            <a:r>
              <a:rPr sz="2400" dirty="0">
                <a:latin typeface="Arial"/>
                <a:cs typeface="Arial"/>
              </a:rPr>
              <a:t> 100</a:t>
            </a:r>
            <a:r>
              <a:rPr sz="2400" spc="-10" dirty="0">
                <a:latin typeface="Arial"/>
                <a:cs typeface="Arial"/>
              </a:rPr>
              <a:t> </a:t>
            </a:r>
            <a:r>
              <a:rPr sz="2400" spc="165" dirty="0">
                <a:latin typeface="Arial"/>
                <a:cs typeface="Arial"/>
              </a:rPr>
              <a:t>amino</a:t>
            </a:r>
            <a:r>
              <a:rPr sz="2400" spc="-30" dirty="0">
                <a:latin typeface="Arial"/>
                <a:cs typeface="Arial"/>
              </a:rPr>
              <a:t> </a:t>
            </a:r>
            <a:r>
              <a:rPr sz="2400" spc="95" dirty="0">
                <a:latin typeface="Arial"/>
                <a:cs typeface="Arial"/>
              </a:rPr>
              <a:t>acids</a:t>
            </a:r>
            <a:endParaRPr sz="2400">
              <a:latin typeface="Arial"/>
              <a:cs typeface="Arial"/>
            </a:endParaRPr>
          </a:p>
          <a:p>
            <a:pPr marL="356870">
              <a:lnSpc>
                <a:spcPct val="100000"/>
              </a:lnSpc>
              <a:spcBef>
                <a:spcPts val="5"/>
              </a:spcBef>
            </a:pPr>
            <a:r>
              <a:rPr sz="2400" spc="110" dirty="0">
                <a:latin typeface="Arial"/>
                <a:cs typeface="Arial"/>
              </a:rPr>
              <a:t>whose</a:t>
            </a:r>
            <a:r>
              <a:rPr sz="2400" spc="25" dirty="0">
                <a:latin typeface="Arial"/>
                <a:cs typeface="Arial"/>
              </a:rPr>
              <a:t> </a:t>
            </a:r>
            <a:r>
              <a:rPr sz="2400" spc="155" dirty="0">
                <a:latin typeface="Arial"/>
                <a:cs typeface="Arial"/>
              </a:rPr>
              <a:t>correct</a:t>
            </a:r>
            <a:r>
              <a:rPr sz="2400" dirty="0">
                <a:latin typeface="Arial"/>
                <a:cs typeface="Arial"/>
              </a:rPr>
              <a:t> </a:t>
            </a:r>
            <a:r>
              <a:rPr sz="2400" spc="-25" dirty="0">
                <a:latin typeface="Arial"/>
                <a:cs typeface="Arial"/>
              </a:rPr>
              <a:t>3-</a:t>
            </a:r>
            <a:r>
              <a:rPr sz="2400" spc="50" dirty="0">
                <a:latin typeface="Arial"/>
                <a:cs typeface="Arial"/>
              </a:rPr>
              <a:t>D</a:t>
            </a:r>
            <a:r>
              <a:rPr sz="2400" spc="35" dirty="0">
                <a:latin typeface="Arial"/>
                <a:cs typeface="Arial"/>
              </a:rPr>
              <a:t> </a:t>
            </a:r>
            <a:r>
              <a:rPr sz="2400" spc="55" dirty="0">
                <a:latin typeface="Arial"/>
                <a:cs typeface="Arial"/>
              </a:rPr>
              <a:t>structure</a:t>
            </a:r>
            <a:r>
              <a:rPr sz="2400" spc="95" dirty="0">
                <a:latin typeface="Arial"/>
                <a:cs typeface="Arial"/>
              </a:rPr>
              <a:t> </a:t>
            </a:r>
            <a:r>
              <a:rPr sz="2400" spc="160" dirty="0">
                <a:latin typeface="Arial"/>
                <a:cs typeface="Arial"/>
              </a:rPr>
              <a:t>depends</a:t>
            </a:r>
            <a:r>
              <a:rPr sz="2400" spc="20" dirty="0">
                <a:latin typeface="Arial"/>
                <a:cs typeface="Arial"/>
              </a:rPr>
              <a:t> </a:t>
            </a:r>
            <a:r>
              <a:rPr sz="2400" spc="140" dirty="0">
                <a:latin typeface="Arial"/>
                <a:cs typeface="Arial"/>
              </a:rPr>
              <a:t>on</a:t>
            </a:r>
            <a:endParaRPr sz="2400">
              <a:latin typeface="Arial"/>
              <a:cs typeface="Arial"/>
            </a:endParaRPr>
          </a:p>
          <a:p>
            <a:pPr marL="356870" marR="50800">
              <a:lnSpc>
                <a:spcPct val="100000"/>
              </a:lnSpc>
            </a:pPr>
            <a:r>
              <a:rPr sz="2400" spc="145" dirty="0">
                <a:latin typeface="Arial"/>
                <a:cs typeface="Arial"/>
              </a:rPr>
              <a:t>the</a:t>
            </a:r>
            <a:r>
              <a:rPr sz="2400" spc="45" dirty="0">
                <a:latin typeface="Arial"/>
                <a:cs typeface="Arial"/>
              </a:rPr>
              <a:t> </a:t>
            </a:r>
            <a:r>
              <a:rPr sz="2400" spc="114" dirty="0">
                <a:latin typeface="Arial"/>
                <a:cs typeface="Arial"/>
              </a:rPr>
              <a:t>interaction</a:t>
            </a:r>
            <a:r>
              <a:rPr sz="2400" spc="70" dirty="0">
                <a:latin typeface="Arial"/>
                <a:cs typeface="Arial"/>
              </a:rPr>
              <a:t> </a:t>
            </a:r>
            <a:r>
              <a:rPr sz="2400" spc="200" dirty="0">
                <a:latin typeface="Arial"/>
                <a:cs typeface="Arial"/>
              </a:rPr>
              <a:t>between</a:t>
            </a:r>
            <a:r>
              <a:rPr sz="2400" spc="20" dirty="0">
                <a:latin typeface="Arial"/>
                <a:cs typeface="Arial"/>
              </a:rPr>
              <a:t> </a:t>
            </a:r>
            <a:r>
              <a:rPr sz="2400" spc="290" dirty="0">
                <a:latin typeface="Arial"/>
                <a:cs typeface="Arial"/>
              </a:rPr>
              <a:t>a</a:t>
            </a:r>
            <a:r>
              <a:rPr sz="2400" spc="10" dirty="0">
                <a:latin typeface="Arial"/>
                <a:cs typeface="Arial"/>
              </a:rPr>
              <a:t> </a:t>
            </a:r>
            <a:r>
              <a:rPr sz="2400" b="1" spc="-20" dirty="0">
                <a:solidFill>
                  <a:srgbClr val="0000FF"/>
                </a:solidFill>
                <a:latin typeface="Arial"/>
                <a:cs typeface="Arial"/>
              </a:rPr>
              <a:t>positively</a:t>
            </a:r>
            <a:r>
              <a:rPr sz="2400" b="1" spc="5" dirty="0">
                <a:solidFill>
                  <a:srgbClr val="0000FF"/>
                </a:solidFill>
                <a:latin typeface="Arial"/>
                <a:cs typeface="Arial"/>
              </a:rPr>
              <a:t> </a:t>
            </a:r>
            <a:r>
              <a:rPr sz="2400" b="1" spc="75" dirty="0">
                <a:solidFill>
                  <a:srgbClr val="0000FF"/>
                </a:solidFill>
                <a:latin typeface="Arial"/>
                <a:cs typeface="Arial"/>
              </a:rPr>
              <a:t>charged </a:t>
            </a:r>
            <a:r>
              <a:rPr sz="2400" spc="165" dirty="0">
                <a:latin typeface="Arial"/>
                <a:cs typeface="Arial"/>
              </a:rPr>
              <a:t>amino</a:t>
            </a:r>
            <a:r>
              <a:rPr sz="2400" spc="20" dirty="0">
                <a:latin typeface="Arial"/>
                <a:cs typeface="Arial"/>
              </a:rPr>
              <a:t> </a:t>
            </a:r>
            <a:r>
              <a:rPr sz="2400" spc="215" dirty="0">
                <a:latin typeface="Arial"/>
                <a:cs typeface="Arial"/>
              </a:rPr>
              <a:t>acid</a:t>
            </a:r>
            <a:r>
              <a:rPr sz="2400" spc="50" dirty="0">
                <a:latin typeface="Arial"/>
                <a:cs typeface="Arial"/>
              </a:rPr>
              <a:t> </a:t>
            </a:r>
            <a:r>
              <a:rPr sz="2400" spc="210" dirty="0">
                <a:latin typeface="Arial"/>
                <a:cs typeface="Arial"/>
              </a:rPr>
              <a:t>at</a:t>
            </a:r>
            <a:r>
              <a:rPr sz="2400" spc="65" dirty="0">
                <a:latin typeface="Arial"/>
                <a:cs typeface="Arial"/>
              </a:rPr>
              <a:t> position</a:t>
            </a:r>
            <a:r>
              <a:rPr sz="2400" spc="130" dirty="0">
                <a:latin typeface="Arial"/>
                <a:cs typeface="Arial"/>
              </a:rPr>
              <a:t> </a:t>
            </a:r>
            <a:r>
              <a:rPr sz="2400" b="1" dirty="0">
                <a:solidFill>
                  <a:srgbClr val="3333FF"/>
                </a:solidFill>
                <a:latin typeface="Arial"/>
                <a:cs typeface="Arial"/>
              </a:rPr>
              <a:t>25</a:t>
            </a:r>
            <a:r>
              <a:rPr sz="2400" b="1" spc="65" dirty="0">
                <a:solidFill>
                  <a:srgbClr val="3333FF"/>
                </a:solidFill>
                <a:latin typeface="Arial"/>
                <a:cs typeface="Arial"/>
              </a:rPr>
              <a:t> </a:t>
            </a:r>
            <a:r>
              <a:rPr sz="2400" spc="155" dirty="0">
                <a:latin typeface="Arial"/>
                <a:cs typeface="Arial"/>
              </a:rPr>
              <a:t>to</a:t>
            </a:r>
            <a:r>
              <a:rPr sz="2400" spc="100" dirty="0">
                <a:latin typeface="Arial"/>
                <a:cs typeface="Arial"/>
              </a:rPr>
              <a:t> </a:t>
            </a:r>
            <a:r>
              <a:rPr sz="2400" spc="290" dirty="0">
                <a:latin typeface="Arial"/>
                <a:cs typeface="Arial"/>
              </a:rPr>
              <a:t>a</a:t>
            </a:r>
            <a:r>
              <a:rPr sz="2400" spc="55" dirty="0">
                <a:latin typeface="Arial"/>
                <a:cs typeface="Arial"/>
              </a:rPr>
              <a:t> </a:t>
            </a:r>
            <a:r>
              <a:rPr sz="2400" b="1" dirty="0">
                <a:solidFill>
                  <a:srgbClr val="0000FF"/>
                </a:solidFill>
                <a:latin typeface="Arial"/>
                <a:cs typeface="Arial"/>
              </a:rPr>
              <a:t>negatively</a:t>
            </a:r>
            <a:r>
              <a:rPr sz="2400" b="1" spc="90" dirty="0">
                <a:solidFill>
                  <a:srgbClr val="0000FF"/>
                </a:solidFill>
                <a:latin typeface="Arial"/>
                <a:cs typeface="Arial"/>
              </a:rPr>
              <a:t> </a:t>
            </a:r>
            <a:r>
              <a:rPr sz="2400" b="1" spc="75" dirty="0">
                <a:solidFill>
                  <a:srgbClr val="0000FF"/>
                </a:solidFill>
                <a:latin typeface="Arial"/>
                <a:cs typeface="Arial"/>
              </a:rPr>
              <a:t>charged </a:t>
            </a:r>
            <a:r>
              <a:rPr sz="2400" spc="185" dirty="0">
                <a:latin typeface="Arial"/>
                <a:cs typeface="Arial"/>
              </a:rPr>
              <a:t>one</a:t>
            </a:r>
            <a:r>
              <a:rPr sz="2400" spc="5" dirty="0">
                <a:latin typeface="Arial"/>
                <a:cs typeface="Arial"/>
              </a:rPr>
              <a:t> </a:t>
            </a:r>
            <a:r>
              <a:rPr sz="2400" spc="220" dirty="0">
                <a:latin typeface="Arial"/>
                <a:cs typeface="Arial"/>
              </a:rPr>
              <a:t>at</a:t>
            </a:r>
            <a:r>
              <a:rPr sz="2400" spc="5" dirty="0">
                <a:latin typeface="Arial"/>
                <a:cs typeface="Arial"/>
              </a:rPr>
              <a:t> </a:t>
            </a:r>
            <a:r>
              <a:rPr sz="2400" spc="65" dirty="0">
                <a:latin typeface="Arial"/>
                <a:cs typeface="Arial"/>
              </a:rPr>
              <a:t>position </a:t>
            </a:r>
            <a:r>
              <a:rPr sz="2400" b="1" spc="-25" dirty="0">
                <a:solidFill>
                  <a:srgbClr val="3333FF"/>
                </a:solidFill>
                <a:latin typeface="Arial"/>
                <a:cs typeface="Arial"/>
              </a:rPr>
              <a:t>50</a:t>
            </a:r>
            <a:r>
              <a:rPr sz="2400" spc="-25" dirty="0">
                <a:latin typeface="Arial"/>
                <a:cs typeface="Arial"/>
              </a:rPr>
              <a:t>.</a:t>
            </a:r>
            <a:endParaRPr sz="2400">
              <a:latin typeface="Arial"/>
              <a:cs typeface="Arial"/>
            </a:endParaRPr>
          </a:p>
          <a:p>
            <a:pPr marL="356870" marR="55880" indent="-344805">
              <a:lnSpc>
                <a:spcPct val="100000"/>
              </a:lnSpc>
              <a:spcBef>
                <a:spcPts val="580"/>
              </a:spcBef>
              <a:buChar char="•"/>
              <a:tabLst>
                <a:tab pos="356870" algn="l"/>
              </a:tabLst>
            </a:pPr>
            <a:r>
              <a:rPr sz="2400" spc="60" dirty="0">
                <a:latin typeface="Arial"/>
                <a:cs typeface="Arial"/>
              </a:rPr>
              <a:t>Suppose</a:t>
            </a:r>
            <a:r>
              <a:rPr sz="2400" spc="40" dirty="0">
                <a:latin typeface="Arial"/>
                <a:cs typeface="Arial"/>
              </a:rPr>
              <a:t> </a:t>
            </a:r>
            <a:r>
              <a:rPr sz="2400" spc="145" dirty="0">
                <a:latin typeface="Arial"/>
                <a:cs typeface="Arial"/>
              </a:rPr>
              <a:t>the</a:t>
            </a:r>
            <a:r>
              <a:rPr sz="2400" spc="35" dirty="0">
                <a:latin typeface="Arial"/>
                <a:cs typeface="Arial"/>
              </a:rPr>
              <a:t> </a:t>
            </a:r>
            <a:r>
              <a:rPr sz="2400" spc="75" dirty="0">
                <a:latin typeface="Arial"/>
                <a:cs typeface="Arial"/>
              </a:rPr>
              <a:t>original</a:t>
            </a:r>
            <a:r>
              <a:rPr sz="2400" spc="10" dirty="0">
                <a:latin typeface="Arial"/>
                <a:cs typeface="Arial"/>
              </a:rPr>
              <a:t> </a:t>
            </a:r>
            <a:r>
              <a:rPr sz="2400" spc="140" dirty="0">
                <a:latin typeface="Arial"/>
                <a:cs typeface="Arial"/>
              </a:rPr>
              <a:t>mutation</a:t>
            </a:r>
            <a:r>
              <a:rPr sz="2400" spc="85" dirty="0">
                <a:latin typeface="Arial"/>
                <a:cs typeface="Arial"/>
              </a:rPr>
              <a:t> </a:t>
            </a:r>
            <a:r>
              <a:rPr sz="2400" spc="155" dirty="0">
                <a:latin typeface="Arial"/>
                <a:cs typeface="Arial"/>
              </a:rPr>
              <a:t>changes</a:t>
            </a:r>
            <a:r>
              <a:rPr sz="2400" spc="15" dirty="0">
                <a:latin typeface="Arial"/>
                <a:cs typeface="Arial"/>
              </a:rPr>
              <a:t> </a:t>
            </a:r>
            <a:r>
              <a:rPr sz="2400" spc="240" dirty="0">
                <a:latin typeface="Arial"/>
                <a:cs typeface="Arial"/>
              </a:rPr>
              <a:t>codon</a:t>
            </a:r>
            <a:r>
              <a:rPr sz="2400" spc="5" dirty="0">
                <a:latin typeface="Arial"/>
                <a:cs typeface="Arial"/>
              </a:rPr>
              <a:t> </a:t>
            </a:r>
            <a:r>
              <a:rPr sz="2400" spc="85" dirty="0">
                <a:latin typeface="Arial"/>
                <a:cs typeface="Arial"/>
              </a:rPr>
              <a:t>no. </a:t>
            </a:r>
            <a:r>
              <a:rPr sz="2400" b="1" dirty="0">
                <a:solidFill>
                  <a:srgbClr val="3333FF"/>
                </a:solidFill>
                <a:latin typeface="Arial"/>
                <a:cs typeface="Arial"/>
              </a:rPr>
              <a:t>50</a:t>
            </a:r>
            <a:r>
              <a:rPr sz="2400" b="1" spc="90" dirty="0">
                <a:solidFill>
                  <a:srgbClr val="3333FF"/>
                </a:solidFill>
                <a:latin typeface="Arial"/>
                <a:cs typeface="Arial"/>
              </a:rPr>
              <a:t> </a:t>
            </a:r>
            <a:r>
              <a:rPr sz="2400" spc="110" dirty="0">
                <a:latin typeface="Arial"/>
                <a:cs typeface="Arial"/>
              </a:rPr>
              <a:t>from</a:t>
            </a:r>
            <a:r>
              <a:rPr sz="2400" spc="95" dirty="0">
                <a:latin typeface="Arial"/>
                <a:cs typeface="Arial"/>
              </a:rPr>
              <a:t> </a:t>
            </a:r>
            <a:r>
              <a:rPr sz="2400" b="1" spc="70" dirty="0">
                <a:solidFill>
                  <a:srgbClr val="3333FF"/>
                </a:solidFill>
                <a:latin typeface="Arial"/>
                <a:cs typeface="Arial"/>
              </a:rPr>
              <a:t>GAA</a:t>
            </a:r>
            <a:r>
              <a:rPr sz="2400" b="1" spc="35" dirty="0">
                <a:solidFill>
                  <a:srgbClr val="3333FF"/>
                </a:solidFill>
                <a:latin typeface="Arial"/>
                <a:cs typeface="Arial"/>
              </a:rPr>
              <a:t> </a:t>
            </a:r>
            <a:r>
              <a:rPr sz="2400" spc="70" dirty="0">
                <a:latin typeface="Arial"/>
                <a:cs typeface="Arial"/>
              </a:rPr>
              <a:t>for</a:t>
            </a:r>
            <a:r>
              <a:rPr sz="2400" spc="85" dirty="0">
                <a:latin typeface="Arial"/>
                <a:cs typeface="Arial"/>
              </a:rPr>
              <a:t> </a:t>
            </a:r>
            <a:r>
              <a:rPr sz="2400" b="1" dirty="0">
                <a:solidFill>
                  <a:srgbClr val="3333FF"/>
                </a:solidFill>
                <a:latin typeface="Arial"/>
                <a:cs typeface="Arial"/>
              </a:rPr>
              <a:t>Glu</a:t>
            </a:r>
            <a:r>
              <a:rPr sz="2400" b="1" spc="40" dirty="0">
                <a:solidFill>
                  <a:srgbClr val="3333FF"/>
                </a:solidFill>
                <a:latin typeface="Arial"/>
                <a:cs typeface="Arial"/>
              </a:rPr>
              <a:t> </a:t>
            </a:r>
            <a:r>
              <a:rPr sz="2400" dirty="0">
                <a:latin typeface="Arial"/>
                <a:cs typeface="Arial"/>
              </a:rPr>
              <a:t>(</a:t>
            </a:r>
            <a:r>
              <a:rPr sz="2400" b="1" dirty="0">
                <a:solidFill>
                  <a:srgbClr val="3333FF"/>
                </a:solidFill>
                <a:latin typeface="Arial"/>
                <a:cs typeface="Arial"/>
              </a:rPr>
              <a:t>negatively</a:t>
            </a:r>
            <a:r>
              <a:rPr sz="2400" b="1" spc="140" dirty="0">
                <a:solidFill>
                  <a:srgbClr val="3333FF"/>
                </a:solidFill>
                <a:latin typeface="Arial"/>
                <a:cs typeface="Arial"/>
              </a:rPr>
              <a:t> </a:t>
            </a:r>
            <a:r>
              <a:rPr sz="2400" b="1" spc="85" dirty="0">
                <a:solidFill>
                  <a:srgbClr val="3333FF"/>
                </a:solidFill>
                <a:latin typeface="Arial"/>
                <a:cs typeface="Arial"/>
              </a:rPr>
              <a:t>charged</a:t>
            </a:r>
            <a:r>
              <a:rPr sz="2400" spc="85" dirty="0">
                <a:latin typeface="Arial"/>
                <a:cs typeface="Arial"/>
              </a:rPr>
              <a:t>)</a:t>
            </a:r>
            <a:r>
              <a:rPr sz="2400" spc="60" dirty="0">
                <a:latin typeface="Arial"/>
                <a:cs typeface="Arial"/>
              </a:rPr>
              <a:t> </a:t>
            </a:r>
            <a:r>
              <a:rPr sz="2400" spc="155" dirty="0">
                <a:latin typeface="Arial"/>
                <a:cs typeface="Arial"/>
              </a:rPr>
              <a:t>to</a:t>
            </a:r>
            <a:r>
              <a:rPr sz="2400" spc="110" dirty="0">
                <a:latin typeface="Arial"/>
                <a:cs typeface="Arial"/>
              </a:rPr>
              <a:t> </a:t>
            </a:r>
            <a:r>
              <a:rPr sz="2400" b="1" spc="-25" dirty="0">
                <a:solidFill>
                  <a:srgbClr val="3333FF"/>
                </a:solidFill>
                <a:latin typeface="Arial"/>
                <a:cs typeface="Arial"/>
              </a:rPr>
              <a:t>AAA </a:t>
            </a:r>
            <a:r>
              <a:rPr sz="2400" spc="160" dirty="0">
                <a:latin typeface="Arial"/>
                <a:cs typeface="Arial"/>
              </a:rPr>
              <a:t>which</a:t>
            </a:r>
            <a:r>
              <a:rPr sz="2400" spc="-45" dirty="0">
                <a:latin typeface="Arial"/>
                <a:cs typeface="Arial"/>
              </a:rPr>
              <a:t> </a:t>
            </a:r>
            <a:r>
              <a:rPr sz="2400" spc="165" dirty="0">
                <a:latin typeface="Arial"/>
                <a:cs typeface="Arial"/>
              </a:rPr>
              <a:t>encodes</a:t>
            </a:r>
            <a:r>
              <a:rPr sz="2400" spc="10" dirty="0">
                <a:latin typeface="Arial"/>
                <a:cs typeface="Arial"/>
              </a:rPr>
              <a:t> </a:t>
            </a:r>
            <a:r>
              <a:rPr sz="2400" b="1" spc="-175" dirty="0">
                <a:solidFill>
                  <a:srgbClr val="3333FF"/>
                </a:solidFill>
                <a:latin typeface="Arial"/>
                <a:cs typeface="Arial"/>
              </a:rPr>
              <a:t>Lys</a:t>
            </a:r>
            <a:r>
              <a:rPr sz="2400" spc="-175" dirty="0">
                <a:latin typeface="Arial"/>
                <a:cs typeface="Arial"/>
              </a:rPr>
              <a:t>,</a:t>
            </a:r>
            <a:r>
              <a:rPr sz="2400" spc="-20" dirty="0">
                <a:latin typeface="Arial"/>
                <a:cs typeface="Arial"/>
              </a:rPr>
              <a:t> </a:t>
            </a:r>
            <a:r>
              <a:rPr sz="2400" spc="290" dirty="0">
                <a:latin typeface="Arial"/>
                <a:cs typeface="Arial"/>
              </a:rPr>
              <a:t>a</a:t>
            </a:r>
            <a:r>
              <a:rPr sz="2400" dirty="0">
                <a:latin typeface="Arial"/>
                <a:cs typeface="Arial"/>
              </a:rPr>
              <a:t> </a:t>
            </a:r>
            <a:r>
              <a:rPr sz="2400" b="1" spc="-20" dirty="0">
                <a:solidFill>
                  <a:srgbClr val="3333FF"/>
                </a:solidFill>
                <a:latin typeface="Arial"/>
                <a:cs typeface="Arial"/>
              </a:rPr>
              <a:t>positively</a:t>
            </a:r>
            <a:r>
              <a:rPr sz="2400" b="1" dirty="0">
                <a:solidFill>
                  <a:srgbClr val="3333FF"/>
                </a:solidFill>
                <a:latin typeface="Arial"/>
                <a:cs typeface="Arial"/>
              </a:rPr>
              <a:t> </a:t>
            </a:r>
            <a:r>
              <a:rPr sz="2400" b="1" spc="90" dirty="0">
                <a:solidFill>
                  <a:srgbClr val="3333FF"/>
                </a:solidFill>
                <a:latin typeface="Arial"/>
                <a:cs typeface="Arial"/>
              </a:rPr>
              <a:t>charged</a:t>
            </a:r>
            <a:r>
              <a:rPr sz="2400" b="1" spc="5" dirty="0">
                <a:solidFill>
                  <a:srgbClr val="3333FF"/>
                </a:solidFill>
                <a:latin typeface="Arial"/>
                <a:cs typeface="Arial"/>
              </a:rPr>
              <a:t> </a:t>
            </a:r>
            <a:r>
              <a:rPr sz="2400" b="1" spc="40" dirty="0">
                <a:solidFill>
                  <a:srgbClr val="3333FF"/>
                </a:solidFill>
                <a:latin typeface="Arial"/>
                <a:cs typeface="Arial"/>
              </a:rPr>
              <a:t>amino </a:t>
            </a:r>
            <a:r>
              <a:rPr sz="2400" b="1" spc="80" dirty="0">
                <a:solidFill>
                  <a:srgbClr val="3333FF"/>
                </a:solidFill>
                <a:latin typeface="Arial"/>
                <a:cs typeface="Arial"/>
              </a:rPr>
              <a:t>acid</a:t>
            </a:r>
            <a:r>
              <a:rPr sz="2400" spc="80" dirty="0">
                <a:latin typeface="Arial"/>
                <a:cs typeface="Arial"/>
              </a:rPr>
              <a:t>.</a:t>
            </a:r>
            <a:r>
              <a:rPr sz="2400" spc="-15" dirty="0">
                <a:latin typeface="Arial"/>
                <a:cs typeface="Arial"/>
              </a:rPr>
              <a:t> </a:t>
            </a:r>
            <a:r>
              <a:rPr sz="2400" dirty="0">
                <a:latin typeface="Arial"/>
                <a:cs typeface="Arial"/>
              </a:rPr>
              <a:t>The</a:t>
            </a:r>
            <a:r>
              <a:rPr sz="2400" spc="-10" dirty="0">
                <a:latin typeface="Arial"/>
                <a:cs typeface="Arial"/>
              </a:rPr>
              <a:t> </a:t>
            </a:r>
            <a:r>
              <a:rPr sz="2400" spc="60" dirty="0">
                <a:latin typeface="Arial"/>
                <a:cs typeface="Arial"/>
              </a:rPr>
              <a:t>protein's</a:t>
            </a:r>
            <a:r>
              <a:rPr sz="2400" spc="45" dirty="0">
                <a:latin typeface="Arial"/>
                <a:cs typeface="Arial"/>
              </a:rPr>
              <a:t> </a:t>
            </a:r>
            <a:r>
              <a:rPr sz="2400" spc="130" dirty="0">
                <a:latin typeface="Arial"/>
                <a:cs typeface="Arial"/>
              </a:rPr>
              <a:t>folding</a:t>
            </a:r>
            <a:r>
              <a:rPr sz="2400" spc="-55" dirty="0">
                <a:latin typeface="Arial"/>
                <a:cs typeface="Arial"/>
              </a:rPr>
              <a:t> </a:t>
            </a:r>
            <a:r>
              <a:rPr sz="2400" spc="-175" dirty="0">
                <a:latin typeface="Arial"/>
                <a:cs typeface="Arial"/>
              </a:rPr>
              <a:t>is</a:t>
            </a:r>
            <a:r>
              <a:rPr sz="2400" spc="-15" dirty="0">
                <a:latin typeface="Arial"/>
                <a:cs typeface="Arial"/>
              </a:rPr>
              <a:t> </a:t>
            </a:r>
            <a:r>
              <a:rPr sz="2400" spc="195" dirty="0">
                <a:latin typeface="Arial"/>
                <a:cs typeface="Arial"/>
              </a:rPr>
              <a:t>now</a:t>
            </a:r>
            <a:r>
              <a:rPr sz="2400" spc="10" dirty="0">
                <a:latin typeface="Arial"/>
                <a:cs typeface="Arial"/>
              </a:rPr>
              <a:t> </a:t>
            </a:r>
            <a:r>
              <a:rPr sz="2400" spc="80" dirty="0">
                <a:latin typeface="Arial"/>
                <a:cs typeface="Arial"/>
              </a:rPr>
              <a:t>disrupted.</a:t>
            </a:r>
            <a:endParaRPr sz="24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448" y="1903323"/>
            <a:ext cx="983861" cy="813374"/>
          </a:xfrm>
          <a:prstGeom prst="rect">
            <a:avLst/>
          </a:prstGeom>
        </p:spPr>
      </p:pic>
      <p:grpSp>
        <p:nvGrpSpPr>
          <p:cNvPr id="3" name="object 3"/>
          <p:cNvGrpSpPr/>
          <p:nvPr/>
        </p:nvGrpSpPr>
        <p:grpSpPr>
          <a:xfrm>
            <a:off x="2220481" y="1064005"/>
            <a:ext cx="1351280" cy="1981200"/>
            <a:chOff x="2220481" y="1064005"/>
            <a:chExt cx="1351280" cy="1981200"/>
          </a:xfrm>
        </p:grpSpPr>
        <p:sp>
          <p:nvSpPr>
            <p:cNvPr id="4" name="object 4"/>
            <p:cNvSpPr/>
            <p:nvPr/>
          </p:nvSpPr>
          <p:spPr>
            <a:xfrm>
              <a:off x="2290331" y="1133855"/>
              <a:ext cx="1211580" cy="1841500"/>
            </a:xfrm>
            <a:custGeom>
              <a:avLst/>
              <a:gdLst/>
              <a:ahLst/>
              <a:cxnLst/>
              <a:rect l="l" t="t" r="r" b="b"/>
              <a:pathLst>
                <a:path w="1211579" h="1841500">
                  <a:moveTo>
                    <a:pt x="54469" y="258191"/>
                  </a:moveTo>
                  <a:lnTo>
                    <a:pt x="71485" y="230735"/>
                  </a:lnTo>
                  <a:lnTo>
                    <a:pt x="77309" y="220881"/>
                  </a:lnTo>
                  <a:lnTo>
                    <a:pt x="76765" y="221954"/>
                  </a:lnTo>
                  <a:lnTo>
                    <a:pt x="74680" y="227282"/>
                  </a:lnTo>
                  <a:lnTo>
                    <a:pt x="75879" y="230191"/>
                  </a:lnTo>
                  <a:lnTo>
                    <a:pt x="85186" y="224007"/>
                  </a:lnTo>
                  <a:lnTo>
                    <a:pt x="107428" y="202057"/>
                  </a:lnTo>
                  <a:lnTo>
                    <a:pt x="113280" y="193833"/>
                  </a:lnTo>
                  <a:lnTo>
                    <a:pt x="117857" y="184658"/>
                  </a:lnTo>
                  <a:lnTo>
                    <a:pt x="122555" y="175768"/>
                  </a:lnTo>
                  <a:lnTo>
                    <a:pt x="128764" y="168402"/>
                  </a:lnTo>
                  <a:lnTo>
                    <a:pt x="135778" y="164117"/>
                  </a:lnTo>
                  <a:lnTo>
                    <a:pt x="143829" y="161655"/>
                  </a:lnTo>
                  <a:lnTo>
                    <a:pt x="152284" y="159740"/>
                  </a:lnTo>
                  <a:lnTo>
                    <a:pt x="160514" y="157099"/>
                  </a:lnTo>
                  <a:lnTo>
                    <a:pt x="190521" y="141829"/>
                  </a:lnTo>
                  <a:lnTo>
                    <a:pt x="217886" y="126285"/>
                  </a:lnTo>
                  <a:lnTo>
                    <a:pt x="245774" y="112146"/>
                  </a:lnTo>
                  <a:lnTo>
                    <a:pt x="277354" y="101092"/>
                  </a:lnTo>
                  <a:lnTo>
                    <a:pt x="315514" y="77883"/>
                  </a:lnTo>
                  <a:lnTo>
                    <a:pt x="357657" y="58123"/>
                  </a:lnTo>
                  <a:lnTo>
                    <a:pt x="402557" y="41496"/>
                  </a:lnTo>
                  <a:lnTo>
                    <a:pt x="448988" y="27685"/>
                  </a:lnTo>
                  <a:lnTo>
                    <a:pt x="495723" y="16375"/>
                  </a:lnTo>
                  <a:lnTo>
                    <a:pt x="541537" y="7252"/>
                  </a:lnTo>
                  <a:lnTo>
                    <a:pt x="585202" y="0"/>
                  </a:lnTo>
                  <a:lnTo>
                    <a:pt x="640923" y="2460"/>
                  </a:lnTo>
                  <a:lnTo>
                    <a:pt x="696644" y="4730"/>
                  </a:lnTo>
                  <a:lnTo>
                    <a:pt x="752365" y="7429"/>
                  </a:lnTo>
                  <a:lnTo>
                    <a:pt x="808087" y="11176"/>
                  </a:lnTo>
                  <a:lnTo>
                    <a:pt x="860442" y="20673"/>
                  </a:lnTo>
                  <a:lnTo>
                    <a:pt x="909725" y="37870"/>
                  </a:lnTo>
                  <a:lnTo>
                    <a:pt x="957253" y="59310"/>
                  </a:lnTo>
                  <a:lnTo>
                    <a:pt x="1004341" y="81536"/>
                  </a:lnTo>
                  <a:lnTo>
                    <a:pt x="1052308" y="101092"/>
                  </a:lnTo>
                  <a:lnTo>
                    <a:pt x="1079563" y="132024"/>
                  </a:lnTo>
                  <a:lnTo>
                    <a:pt x="1108235" y="165862"/>
                  </a:lnTo>
                  <a:lnTo>
                    <a:pt x="1138122" y="198175"/>
                  </a:lnTo>
                  <a:lnTo>
                    <a:pt x="1169021" y="224536"/>
                  </a:lnTo>
                  <a:lnTo>
                    <a:pt x="1178827" y="250652"/>
                  </a:lnTo>
                  <a:lnTo>
                    <a:pt x="1190230" y="275066"/>
                  </a:lnTo>
                  <a:lnTo>
                    <a:pt x="1201632" y="299456"/>
                  </a:lnTo>
                  <a:lnTo>
                    <a:pt x="1211439" y="325501"/>
                  </a:lnTo>
                  <a:lnTo>
                    <a:pt x="1204831" y="381543"/>
                  </a:lnTo>
                  <a:lnTo>
                    <a:pt x="1194484" y="431323"/>
                  </a:lnTo>
                  <a:lnTo>
                    <a:pt x="1174041" y="475912"/>
                  </a:lnTo>
                  <a:lnTo>
                    <a:pt x="1137144" y="516382"/>
                  </a:lnTo>
                  <a:lnTo>
                    <a:pt x="1107187" y="543052"/>
                  </a:lnTo>
                  <a:lnTo>
                    <a:pt x="1073517" y="561340"/>
                  </a:lnTo>
                  <a:lnTo>
                    <a:pt x="1046962" y="566886"/>
                  </a:lnTo>
                  <a:lnTo>
                    <a:pt x="1020431" y="572468"/>
                  </a:lnTo>
                  <a:lnTo>
                    <a:pt x="993900" y="578074"/>
                  </a:lnTo>
                  <a:lnTo>
                    <a:pt x="967345" y="583692"/>
                  </a:lnTo>
                  <a:lnTo>
                    <a:pt x="951603" y="587065"/>
                  </a:lnTo>
                  <a:lnTo>
                    <a:pt x="934182" y="590772"/>
                  </a:lnTo>
                  <a:lnTo>
                    <a:pt x="920071" y="593764"/>
                  </a:lnTo>
                  <a:lnTo>
                    <a:pt x="914259" y="594995"/>
                  </a:lnTo>
                  <a:lnTo>
                    <a:pt x="847578" y="592636"/>
                  </a:lnTo>
                  <a:lnTo>
                    <a:pt x="796938" y="591778"/>
                  </a:lnTo>
                  <a:lnTo>
                    <a:pt x="759508" y="591873"/>
                  </a:lnTo>
                  <a:lnTo>
                    <a:pt x="732455" y="592374"/>
                  </a:lnTo>
                  <a:lnTo>
                    <a:pt x="712947" y="592736"/>
                  </a:lnTo>
                  <a:lnTo>
                    <a:pt x="671371" y="587510"/>
                  </a:lnTo>
                  <a:lnTo>
                    <a:pt x="629456" y="573301"/>
                  </a:lnTo>
                  <a:lnTo>
                    <a:pt x="584936" y="556309"/>
                  </a:lnTo>
                  <a:lnTo>
                    <a:pt x="574534" y="550052"/>
                  </a:lnTo>
                  <a:lnTo>
                    <a:pt x="564132" y="543819"/>
                  </a:lnTo>
                  <a:lnTo>
                    <a:pt x="500508" y="523954"/>
                  </a:lnTo>
                  <a:lnTo>
                    <a:pt x="468362" y="516382"/>
                  </a:lnTo>
                  <a:lnTo>
                    <a:pt x="418189" y="518714"/>
                  </a:lnTo>
                  <a:lnTo>
                    <a:pt x="370087" y="520605"/>
                  </a:lnTo>
                  <a:lnTo>
                    <a:pt x="323756" y="524494"/>
                  </a:lnTo>
                  <a:lnTo>
                    <a:pt x="278896" y="532816"/>
                  </a:lnTo>
                  <a:lnTo>
                    <a:pt x="235208" y="548011"/>
                  </a:lnTo>
                  <a:lnTo>
                    <a:pt x="192391" y="572516"/>
                  </a:lnTo>
                  <a:lnTo>
                    <a:pt x="188406" y="590153"/>
                  </a:lnTo>
                  <a:lnTo>
                    <a:pt x="185943" y="598679"/>
                  </a:lnTo>
                  <a:lnTo>
                    <a:pt x="181850" y="606171"/>
                  </a:lnTo>
                  <a:lnTo>
                    <a:pt x="174547" y="612540"/>
                  </a:lnTo>
                  <a:lnTo>
                    <a:pt x="165625" y="617124"/>
                  </a:lnTo>
                  <a:lnTo>
                    <a:pt x="156846" y="621851"/>
                  </a:lnTo>
                  <a:lnTo>
                    <a:pt x="149973" y="628650"/>
                  </a:lnTo>
                  <a:lnTo>
                    <a:pt x="142551" y="644525"/>
                  </a:lnTo>
                  <a:lnTo>
                    <a:pt x="137463" y="661447"/>
                  </a:lnTo>
                  <a:lnTo>
                    <a:pt x="133328" y="678799"/>
                  </a:lnTo>
                  <a:lnTo>
                    <a:pt x="128764" y="695960"/>
                  </a:lnTo>
                  <a:lnTo>
                    <a:pt x="125597" y="705987"/>
                  </a:lnTo>
                  <a:lnTo>
                    <a:pt x="122096" y="717026"/>
                  </a:lnTo>
                  <a:lnTo>
                    <a:pt x="119262" y="725945"/>
                  </a:lnTo>
                  <a:lnTo>
                    <a:pt x="118096" y="729615"/>
                  </a:lnTo>
                  <a:lnTo>
                    <a:pt x="124497" y="770911"/>
                  </a:lnTo>
                  <a:lnTo>
                    <a:pt x="133209" y="818911"/>
                  </a:lnTo>
                  <a:lnTo>
                    <a:pt x="147635" y="864363"/>
                  </a:lnTo>
                  <a:lnTo>
                    <a:pt x="171182" y="898017"/>
                  </a:lnTo>
                  <a:lnTo>
                    <a:pt x="194774" y="907000"/>
                  </a:lnTo>
                  <a:lnTo>
                    <a:pt x="203059" y="909320"/>
                  </a:lnTo>
                  <a:lnTo>
                    <a:pt x="212276" y="941131"/>
                  </a:lnTo>
                  <a:lnTo>
                    <a:pt x="213647" y="942927"/>
                  </a:lnTo>
                  <a:lnTo>
                    <a:pt x="220329" y="939127"/>
                  </a:lnTo>
                  <a:lnTo>
                    <a:pt x="245477" y="954151"/>
                  </a:lnTo>
                  <a:lnTo>
                    <a:pt x="251487" y="961838"/>
                  </a:lnTo>
                  <a:lnTo>
                    <a:pt x="255843" y="971264"/>
                  </a:lnTo>
                  <a:lnTo>
                    <a:pt x="260318" y="980547"/>
                  </a:lnTo>
                  <a:lnTo>
                    <a:pt x="266686" y="987806"/>
                  </a:lnTo>
                  <a:lnTo>
                    <a:pt x="281755" y="995676"/>
                  </a:lnTo>
                  <a:lnTo>
                    <a:pt x="297801" y="1001045"/>
                  </a:lnTo>
                  <a:lnTo>
                    <a:pt x="314227" y="1005415"/>
                  </a:lnTo>
                  <a:lnTo>
                    <a:pt x="330440" y="1010285"/>
                  </a:lnTo>
                  <a:lnTo>
                    <a:pt x="346346" y="1015904"/>
                  </a:lnTo>
                  <a:lnTo>
                    <a:pt x="362253" y="1021524"/>
                  </a:lnTo>
                  <a:lnTo>
                    <a:pt x="378160" y="1027144"/>
                  </a:lnTo>
                  <a:lnTo>
                    <a:pt x="394067" y="1032764"/>
                  </a:lnTo>
                  <a:lnTo>
                    <a:pt x="403548" y="1036064"/>
                  </a:lnTo>
                  <a:lnTo>
                    <a:pt x="414006" y="1039733"/>
                  </a:lnTo>
                  <a:lnTo>
                    <a:pt x="422463" y="1042711"/>
                  </a:lnTo>
                  <a:lnTo>
                    <a:pt x="425944" y="1043940"/>
                  </a:lnTo>
                  <a:lnTo>
                    <a:pt x="484644" y="1041376"/>
                  </a:lnTo>
                  <a:lnTo>
                    <a:pt x="536115" y="1039373"/>
                  </a:lnTo>
                  <a:lnTo>
                    <a:pt x="582661" y="1036825"/>
                  </a:lnTo>
                  <a:lnTo>
                    <a:pt x="626586" y="1032629"/>
                  </a:lnTo>
                  <a:lnTo>
                    <a:pt x="670193" y="1025680"/>
                  </a:lnTo>
                  <a:lnTo>
                    <a:pt x="715786" y="1014875"/>
                  </a:lnTo>
                  <a:lnTo>
                    <a:pt x="765669" y="999109"/>
                  </a:lnTo>
                  <a:lnTo>
                    <a:pt x="789439" y="981696"/>
                  </a:lnTo>
                  <a:lnTo>
                    <a:pt x="797546" y="976630"/>
                  </a:lnTo>
                  <a:lnTo>
                    <a:pt x="813131" y="970045"/>
                  </a:lnTo>
                  <a:lnTo>
                    <a:pt x="829073" y="964533"/>
                  </a:lnTo>
                  <a:lnTo>
                    <a:pt x="845159" y="959449"/>
                  </a:lnTo>
                  <a:lnTo>
                    <a:pt x="861173" y="954151"/>
                  </a:lnTo>
                  <a:lnTo>
                    <a:pt x="870654" y="950850"/>
                  </a:lnTo>
                  <a:lnTo>
                    <a:pt x="881112" y="947181"/>
                  </a:lnTo>
                  <a:lnTo>
                    <a:pt x="889569" y="944203"/>
                  </a:lnTo>
                  <a:lnTo>
                    <a:pt x="893050" y="942975"/>
                  </a:lnTo>
                  <a:lnTo>
                    <a:pt x="947930" y="948585"/>
                  </a:lnTo>
                  <a:lnTo>
                    <a:pt x="990289" y="955000"/>
                  </a:lnTo>
                  <a:lnTo>
                    <a:pt x="1062705" y="982729"/>
                  </a:lnTo>
                  <a:lnTo>
                    <a:pt x="1105394" y="1010285"/>
                  </a:lnTo>
                  <a:lnTo>
                    <a:pt x="1115968" y="1027142"/>
                  </a:lnTo>
                  <a:lnTo>
                    <a:pt x="1126555" y="1043987"/>
                  </a:lnTo>
                  <a:lnTo>
                    <a:pt x="1137165" y="1060809"/>
                  </a:lnTo>
                  <a:lnTo>
                    <a:pt x="1147812" y="1077595"/>
                  </a:lnTo>
                  <a:lnTo>
                    <a:pt x="1166150" y="1116991"/>
                  </a:lnTo>
                  <a:lnTo>
                    <a:pt x="1174553" y="1159166"/>
                  </a:lnTo>
                  <a:lnTo>
                    <a:pt x="1174421" y="1203257"/>
                  </a:lnTo>
                  <a:lnTo>
                    <a:pt x="1167156" y="1248400"/>
                  </a:lnTo>
                  <a:lnTo>
                    <a:pt x="1154162" y="1293733"/>
                  </a:lnTo>
                  <a:lnTo>
                    <a:pt x="1136839" y="1338391"/>
                  </a:lnTo>
                  <a:lnTo>
                    <a:pt x="1116590" y="1381511"/>
                  </a:lnTo>
                  <a:lnTo>
                    <a:pt x="1094817" y="1422230"/>
                  </a:lnTo>
                  <a:lnTo>
                    <a:pt x="1072922" y="1459685"/>
                  </a:lnTo>
                  <a:lnTo>
                    <a:pt x="1052308" y="1493012"/>
                  </a:lnTo>
                  <a:lnTo>
                    <a:pt x="1005826" y="1539001"/>
                  </a:lnTo>
                  <a:lnTo>
                    <a:pt x="979906" y="1559288"/>
                  </a:lnTo>
                  <a:lnTo>
                    <a:pt x="956677" y="1582801"/>
                  </a:lnTo>
                  <a:lnTo>
                    <a:pt x="951273" y="1591452"/>
                  </a:lnTo>
                  <a:lnTo>
                    <a:pt x="946882" y="1600771"/>
                  </a:lnTo>
                  <a:lnTo>
                    <a:pt x="942086" y="1609518"/>
                  </a:lnTo>
                  <a:lnTo>
                    <a:pt x="896510" y="1632458"/>
                  </a:lnTo>
                  <a:lnTo>
                    <a:pt x="871841" y="1638935"/>
                  </a:lnTo>
                  <a:lnTo>
                    <a:pt x="837933" y="1672328"/>
                  </a:lnTo>
                  <a:lnTo>
                    <a:pt x="800867" y="1704296"/>
                  </a:lnTo>
                  <a:lnTo>
                    <a:pt x="761188" y="1734388"/>
                  </a:lnTo>
                  <a:lnTo>
                    <a:pt x="719441" y="1762156"/>
                  </a:lnTo>
                  <a:lnTo>
                    <a:pt x="676169" y="1787150"/>
                  </a:lnTo>
                  <a:lnTo>
                    <a:pt x="631918" y="1808920"/>
                  </a:lnTo>
                  <a:lnTo>
                    <a:pt x="587232" y="1827017"/>
                  </a:lnTo>
                  <a:lnTo>
                    <a:pt x="542657" y="1840992"/>
                  </a:lnTo>
                  <a:lnTo>
                    <a:pt x="493874" y="1839061"/>
                  </a:lnTo>
                  <a:lnTo>
                    <a:pt x="445068" y="1837405"/>
                  </a:lnTo>
                  <a:lnTo>
                    <a:pt x="396243" y="1835597"/>
                  </a:lnTo>
                  <a:lnTo>
                    <a:pt x="347406" y="1833209"/>
                  </a:lnTo>
                  <a:lnTo>
                    <a:pt x="298563" y="1829816"/>
                  </a:lnTo>
                  <a:lnTo>
                    <a:pt x="274577" y="1821457"/>
                  </a:lnTo>
                  <a:lnTo>
                    <a:pt x="266686" y="1818513"/>
                  </a:lnTo>
                  <a:lnTo>
                    <a:pt x="252202" y="1814607"/>
                  </a:lnTo>
                  <a:lnTo>
                    <a:pt x="230348" y="1808988"/>
                  </a:lnTo>
                  <a:lnTo>
                    <a:pt x="208089" y="1802511"/>
                  </a:lnTo>
                  <a:lnTo>
                    <a:pt x="172912" y="1783349"/>
                  </a:lnTo>
                  <a:lnTo>
                    <a:pt x="135526" y="1756314"/>
                  </a:lnTo>
                  <a:lnTo>
                    <a:pt x="118905" y="1733756"/>
                  </a:lnTo>
                  <a:lnTo>
                    <a:pt x="113672" y="1725289"/>
                  </a:lnTo>
                  <a:lnTo>
                    <a:pt x="107428" y="1717548"/>
                  </a:lnTo>
                  <a:lnTo>
                    <a:pt x="99698" y="1711374"/>
                  </a:lnTo>
                  <a:lnTo>
                    <a:pt x="91029" y="1706546"/>
                  </a:lnTo>
                  <a:lnTo>
                    <a:pt x="82621" y="1701599"/>
                  </a:lnTo>
                  <a:lnTo>
                    <a:pt x="75678" y="1695069"/>
                  </a:lnTo>
                  <a:lnTo>
                    <a:pt x="61422" y="1668488"/>
                  </a:lnTo>
                  <a:lnTo>
                    <a:pt x="64978" y="1661398"/>
                  </a:lnTo>
                  <a:lnTo>
                    <a:pt x="63247" y="1659903"/>
                  </a:lnTo>
                  <a:lnTo>
                    <a:pt x="33133" y="1650111"/>
                  </a:lnTo>
                  <a:lnTo>
                    <a:pt x="30682" y="1641619"/>
                  </a:lnTo>
                  <a:lnTo>
                    <a:pt x="28386" y="1633045"/>
                  </a:lnTo>
                  <a:lnTo>
                    <a:pt x="25828" y="1624589"/>
                  </a:lnTo>
                  <a:lnTo>
                    <a:pt x="22592" y="1616456"/>
                  </a:lnTo>
                  <a:lnTo>
                    <a:pt x="17152" y="1608054"/>
                  </a:lnTo>
                  <a:lnTo>
                    <a:pt x="10606" y="1600200"/>
                  </a:lnTo>
                  <a:lnTo>
                    <a:pt x="4750" y="1592060"/>
                  </a:lnTo>
                  <a:lnTo>
                    <a:pt x="1383" y="1582801"/>
                  </a:lnTo>
                  <a:lnTo>
                    <a:pt x="0" y="1561736"/>
                  </a:lnTo>
                  <a:lnTo>
                    <a:pt x="3748" y="1551924"/>
                  </a:lnTo>
                  <a:lnTo>
                    <a:pt x="11616" y="1549136"/>
                  </a:lnTo>
                  <a:lnTo>
                    <a:pt x="22592" y="1549146"/>
                  </a:lnTo>
                </a:path>
              </a:pathLst>
            </a:custGeom>
            <a:ln w="139700">
              <a:solidFill>
                <a:srgbClr val="000000"/>
              </a:solidFill>
            </a:ln>
          </p:spPr>
          <p:txBody>
            <a:bodyPr wrap="square" lIns="0" tIns="0" rIns="0" bIns="0" rtlCol="0"/>
            <a:lstStyle/>
            <a:p>
              <a:endParaRPr/>
            </a:p>
          </p:txBody>
        </p:sp>
        <p:sp>
          <p:nvSpPr>
            <p:cNvPr id="5" name="object 5"/>
            <p:cNvSpPr/>
            <p:nvPr/>
          </p:nvSpPr>
          <p:spPr>
            <a:xfrm>
              <a:off x="2973324" y="1677923"/>
              <a:ext cx="253365" cy="134620"/>
            </a:xfrm>
            <a:custGeom>
              <a:avLst/>
              <a:gdLst/>
              <a:ahLst/>
              <a:cxnLst/>
              <a:rect l="l" t="t" r="r" b="b"/>
              <a:pathLst>
                <a:path w="253364" h="134619">
                  <a:moveTo>
                    <a:pt x="252984" y="0"/>
                  </a:moveTo>
                  <a:lnTo>
                    <a:pt x="0" y="0"/>
                  </a:lnTo>
                  <a:lnTo>
                    <a:pt x="0" y="134112"/>
                  </a:lnTo>
                  <a:lnTo>
                    <a:pt x="252984" y="134112"/>
                  </a:lnTo>
                  <a:lnTo>
                    <a:pt x="252984" y="0"/>
                  </a:lnTo>
                  <a:close/>
                </a:path>
              </a:pathLst>
            </a:custGeom>
            <a:solidFill>
              <a:srgbClr val="FF0000"/>
            </a:solidFill>
          </p:spPr>
          <p:txBody>
            <a:bodyPr wrap="square" lIns="0" tIns="0" rIns="0" bIns="0" rtlCol="0"/>
            <a:lstStyle/>
            <a:p>
              <a:endParaRPr/>
            </a:p>
          </p:txBody>
        </p:sp>
        <p:sp>
          <p:nvSpPr>
            <p:cNvPr id="6" name="object 6"/>
            <p:cNvSpPr/>
            <p:nvPr/>
          </p:nvSpPr>
          <p:spPr>
            <a:xfrm>
              <a:off x="2973324" y="1677923"/>
              <a:ext cx="253365" cy="134620"/>
            </a:xfrm>
            <a:custGeom>
              <a:avLst/>
              <a:gdLst/>
              <a:ahLst/>
              <a:cxnLst/>
              <a:rect l="l" t="t" r="r" b="b"/>
              <a:pathLst>
                <a:path w="253364" h="134619">
                  <a:moveTo>
                    <a:pt x="0" y="134112"/>
                  </a:moveTo>
                  <a:lnTo>
                    <a:pt x="252984" y="134112"/>
                  </a:lnTo>
                  <a:lnTo>
                    <a:pt x="252984" y="0"/>
                  </a:lnTo>
                  <a:lnTo>
                    <a:pt x="0" y="0"/>
                  </a:lnTo>
                  <a:lnTo>
                    <a:pt x="0" y="134112"/>
                  </a:lnTo>
                  <a:close/>
                </a:path>
              </a:pathLst>
            </a:custGeom>
            <a:ln w="9525">
              <a:solidFill>
                <a:srgbClr val="000000"/>
              </a:solidFill>
            </a:ln>
          </p:spPr>
          <p:txBody>
            <a:bodyPr wrap="square" lIns="0" tIns="0" rIns="0" bIns="0" rtlCol="0"/>
            <a:lstStyle/>
            <a:p>
              <a:endParaRPr/>
            </a:p>
          </p:txBody>
        </p:sp>
        <p:sp>
          <p:nvSpPr>
            <p:cNvPr id="7" name="object 7"/>
            <p:cNvSpPr/>
            <p:nvPr/>
          </p:nvSpPr>
          <p:spPr>
            <a:xfrm>
              <a:off x="2877438" y="2019427"/>
              <a:ext cx="279400" cy="224154"/>
            </a:xfrm>
            <a:custGeom>
              <a:avLst/>
              <a:gdLst/>
              <a:ahLst/>
              <a:cxnLst/>
              <a:rect l="l" t="t" r="r" b="b"/>
              <a:pathLst>
                <a:path w="279400" h="224155">
                  <a:moveTo>
                    <a:pt x="227330" y="0"/>
                  </a:moveTo>
                  <a:lnTo>
                    <a:pt x="0" y="85471"/>
                  </a:lnTo>
                  <a:lnTo>
                    <a:pt x="51943" y="223647"/>
                  </a:lnTo>
                  <a:lnTo>
                    <a:pt x="279273" y="138175"/>
                  </a:lnTo>
                  <a:lnTo>
                    <a:pt x="227330" y="0"/>
                  </a:lnTo>
                  <a:close/>
                </a:path>
              </a:pathLst>
            </a:custGeom>
            <a:solidFill>
              <a:srgbClr val="FF0000"/>
            </a:solidFill>
          </p:spPr>
          <p:txBody>
            <a:bodyPr wrap="square" lIns="0" tIns="0" rIns="0" bIns="0" rtlCol="0"/>
            <a:lstStyle/>
            <a:p>
              <a:endParaRPr/>
            </a:p>
          </p:txBody>
        </p:sp>
        <p:sp>
          <p:nvSpPr>
            <p:cNvPr id="8" name="object 8"/>
            <p:cNvSpPr/>
            <p:nvPr/>
          </p:nvSpPr>
          <p:spPr>
            <a:xfrm>
              <a:off x="2877438" y="2019427"/>
              <a:ext cx="279400" cy="224154"/>
            </a:xfrm>
            <a:custGeom>
              <a:avLst/>
              <a:gdLst/>
              <a:ahLst/>
              <a:cxnLst/>
              <a:rect l="l" t="t" r="r" b="b"/>
              <a:pathLst>
                <a:path w="279400" h="224155">
                  <a:moveTo>
                    <a:pt x="0" y="85471"/>
                  </a:moveTo>
                  <a:lnTo>
                    <a:pt x="227330" y="0"/>
                  </a:lnTo>
                  <a:lnTo>
                    <a:pt x="279273" y="138175"/>
                  </a:lnTo>
                  <a:lnTo>
                    <a:pt x="51943" y="223647"/>
                  </a:lnTo>
                  <a:lnTo>
                    <a:pt x="0" y="85471"/>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2975229" y="1783461"/>
            <a:ext cx="107314"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a:t>
            </a:r>
            <a:endParaRPr sz="1100">
              <a:latin typeface="Arial"/>
              <a:cs typeface="Arial"/>
            </a:endParaRPr>
          </a:p>
        </p:txBody>
      </p:sp>
      <p:sp>
        <p:nvSpPr>
          <p:cNvPr id="10" name="object 10"/>
          <p:cNvSpPr txBox="1"/>
          <p:nvPr/>
        </p:nvSpPr>
        <p:spPr>
          <a:xfrm>
            <a:off x="2975229" y="1859661"/>
            <a:ext cx="8445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a:t>
            </a:r>
            <a:endParaRPr sz="1400">
              <a:latin typeface="Arial"/>
              <a:cs typeface="Arial"/>
            </a:endParaRPr>
          </a:p>
        </p:txBody>
      </p:sp>
      <p:grpSp>
        <p:nvGrpSpPr>
          <p:cNvPr id="11" name="object 11"/>
          <p:cNvGrpSpPr/>
          <p:nvPr/>
        </p:nvGrpSpPr>
        <p:grpSpPr>
          <a:xfrm>
            <a:off x="5420881" y="606805"/>
            <a:ext cx="1351280" cy="3044825"/>
            <a:chOff x="5420881" y="606805"/>
            <a:chExt cx="1351280" cy="3044825"/>
          </a:xfrm>
        </p:grpSpPr>
        <p:sp>
          <p:nvSpPr>
            <p:cNvPr id="12" name="object 12"/>
            <p:cNvSpPr/>
            <p:nvPr/>
          </p:nvSpPr>
          <p:spPr>
            <a:xfrm>
              <a:off x="5490731" y="676655"/>
              <a:ext cx="1211580" cy="2905125"/>
            </a:xfrm>
            <a:custGeom>
              <a:avLst/>
              <a:gdLst/>
              <a:ahLst/>
              <a:cxnLst/>
              <a:rect l="l" t="t" r="r" b="b"/>
              <a:pathLst>
                <a:path w="1211579" h="2905125">
                  <a:moveTo>
                    <a:pt x="54469" y="407416"/>
                  </a:moveTo>
                  <a:lnTo>
                    <a:pt x="68841" y="370935"/>
                  </a:lnTo>
                  <a:lnTo>
                    <a:pt x="75793" y="352678"/>
                  </a:lnTo>
                  <a:lnTo>
                    <a:pt x="77597" y="347688"/>
                  </a:lnTo>
                  <a:lnTo>
                    <a:pt x="76522" y="351007"/>
                  </a:lnTo>
                  <a:lnTo>
                    <a:pt x="74838" y="357680"/>
                  </a:lnTo>
                  <a:lnTo>
                    <a:pt x="74817" y="362749"/>
                  </a:lnTo>
                  <a:lnTo>
                    <a:pt x="78728" y="361258"/>
                  </a:lnTo>
                  <a:lnTo>
                    <a:pt x="88841" y="348251"/>
                  </a:lnTo>
                  <a:lnTo>
                    <a:pt x="107428" y="318770"/>
                  </a:lnTo>
                  <a:lnTo>
                    <a:pt x="113280" y="305814"/>
                  </a:lnTo>
                  <a:lnTo>
                    <a:pt x="117857" y="291322"/>
                  </a:lnTo>
                  <a:lnTo>
                    <a:pt x="122555" y="277282"/>
                  </a:lnTo>
                  <a:lnTo>
                    <a:pt x="128764" y="265684"/>
                  </a:lnTo>
                  <a:lnTo>
                    <a:pt x="135778" y="258923"/>
                  </a:lnTo>
                  <a:lnTo>
                    <a:pt x="143829" y="255031"/>
                  </a:lnTo>
                  <a:lnTo>
                    <a:pt x="152284" y="252021"/>
                  </a:lnTo>
                  <a:lnTo>
                    <a:pt x="160514" y="247904"/>
                  </a:lnTo>
                  <a:lnTo>
                    <a:pt x="190521" y="223821"/>
                  </a:lnTo>
                  <a:lnTo>
                    <a:pt x="217886" y="199262"/>
                  </a:lnTo>
                  <a:lnTo>
                    <a:pt x="245774" y="176895"/>
                  </a:lnTo>
                  <a:lnTo>
                    <a:pt x="277354" y="159385"/>
                  </a:lnTo>
                  <a:lnTo>
                    <a:pt x="315514" y="122804"/>
                  </a:lnTo>
                  <a:lnTo>
                    <a:pt x="357657" y="91652"/>
                  </a:lnTo>
                  <a:lnTo>
                    <a:pt x="402557" y="65435"/>
                  </a:lnTo>
                  <a:lnTo>
                    <a:pt x="448988" y="43657"/>
                  </a:lnTo>
                  <a:lnTo>
                    <a:pt x="495723" y="25822"/>
                  </a:lnTo>
                  <a:lnTo>
                    <a:pt x="541537" y="11434"/>
                  </a:lnTo>
                  <a:lnTo>
                    <a:pt x="585202" y="0"/>
                  </a:lnTo>
                  <a:lnTo>
                    <a:pt x="640923" y="3901"/>
                  </a:lnTo>
                  <a:lnTo>
                    <a:pt x="696644" y="7493"/>
                  </a:lnTo>
                  <a:lnTo>
                    <a:pt x="752365" y="11751"/>
                  </a:lnTo>
                  <a:lnTo>
                    <a:pt x="808087" y="17653"/>
                  </a:lnTo>
                  <a:lnTo>
                    <a:pt x="851965" y="29139"/>
                  </a:lnTo>
                  <a:lnTo>
                    <a:pt x="893558" y="49685"/>
                  </a:lnTo>
                  <a:lnTo>
                    <a:pt x="933626" y="76136"/>
                  </a:lnTo>
                  <a:lnTo>
                    <a:pt x="972933" y="105339"/>
                  </a:lnTo>
                  <a:lnTo>
                    <a:pt x="1012239" y="134140"/>
                  </a:lnTo>
                  <a:lnTo>
                    <a:pt x="1052308" y="159385"/>
                  </a:lnTo>
                  <a:lnTo>
                    <a:pt x="1073992" y="197909"/>
                  </a:lnTo>
                  <a:lnTo>
                    <a:pt x="1096609" y="240232"/>
                  </a:lnTo>
                  <a:lnTo>
                    <a:pt x="1120056" y="282774"/>
                  </a:lnTo>
                  <a:lnTo>
                    <a:pt x="1144227" y="321957"/>
                  </a:lnTo>
                  <a:lnTo>
                    <a:pt x="1169021" y="354203"/>
                  </a:lnTo>
                  <a:lnTo>
                    <a:pt x="1178827" y="395412"/>
                  </a:lnTo>
                  <a:lnTo>
                    <a:pt x="1190230" y="433943"/>
                  </a:lnTo>
                  <a:lnTo>
                    <a:pt x="1201632" y="472449"/>
                  </a:lnTo>
                  <a:lnTo>
                    <a:pt x="1211439" y="513588"/>
                  </a:lnTo>
                  <a:lnTo>
                    <a:pt x="1207135" y="573719"/>
                  </a:lnTo>
                  <a:lnTo>
                    <a:pt x="1202111" y="629219"/>
                  </a:lnTo>
                  <a:lnTo>
                    <a:pt x="1194484" y="680577"/>
                  </a:lnTo>
                  <a:lnTo>
                    <a:pt x="1182370" y="728283"/>
                  </a:lnTo>
                  <a:lnTo>
                    <a:pt x="1163884" y="772829"/>
                  </a:lnTo>
                  <a:lnTo>
                    <a:pt x="1137144" y="814705"/>
                  </a:lnTo>
                  <a:lnTo>
                    <a:pt x="1107187" y="856805"/>
                  </a:lnTo>
                  <a:lnTo>
                    <a:pt x="1073517" y="885571"/>
                  </a:lnTo>
                  <a:lnTo>
                    <a:pt x="1046962" y="894429"/>
                  </a:lnTo>
                  <a:lnTo>
                    <a:pt x="1020431" y="903287"/>
                  </a:lnTo>
                  <a:lnTo>
                    <a:pt x="993900" y="912145"/>
                  </a:lnTo>
                  <a:lnTo>
                    <a:pt x="967345" y="921004"/>
                  </a:lnTo>
                  <a:lnTo>
                    <a:pt x="951603" y="926300"/>
                  </a:lnTo>
                  <a:lnTo>
                    <a:pt x="934182" y="932132"/>
                  </a:lnTo>
                  <a:lnTo>
                    <a:pt x="920071" y="936845"/>
                  </a:lnTo>
                  <a:lnTo>
                    <a:pt x="914259" y="938784"/>
                  </a:lnTo>
                  <a:lnTo>
                    <a:pt x="847578" y="935088"/>
                  </a:lnTo>
                  <a:lnTo>
                    <a:pt x="796938" y="933749"/>
                  </a:lnTo>
                  <a:lnTo>
                    <a:pt x="759508" y="933905"/>
                  </a:lnTo>
                  <a:lnTo>
                    <a:pt x="732455" y="934694"/>
                  </a:lnTo>
                  <a:lnTo>
                    <a:pt x="712947" y="935255"/>
                  </a:lnTo>
                  <a:lnTo>
                    <a:pt x="671371" y="926950"/>
                  </a:lnTo>
                  <a:lnTo>
                    <a:pt x="629456" y="904474"/>
                  </a:lnTo>
                  <a:lnTo>
                    <a:pt x="595743" y="885571"/>
                  </a:lnTo>
                  <a:lnTo>
                    <a:pt x="574534" y="867854"/>
                  </a:lnTo>
                  <a:lnTo>
                    <a:pt x="564132" y="857996"/>
                  </a:lnTo>
                  <a:lnTo>
                    <a:pt x="528423" y="838118"/>
                  </a:lnTo>
                  <a:lnTo>
                    <a:pt x="477762" y="818080"/>
                  </a:lnTo>
                  <a:lnTo>
                    <a:pt x="468362" y="814705"/>
                  </a:lnTo>
                  <a:lnTo>
                    <a:pt x="418189" y="818413"/>
                  </a:lnTo>
                  <a:lnTo>
                    <a:pt x="370087" y="821431"/>
                  </a:lnTo>
                  <a:lnTo>
                    <a:pt x="323756" y="827595"/>
                  </a:lnTo>
                  <a:lnTo>
                    <a:pt x="278896" y="840744"/>
                  </a:lnTo>
                  <a:lnTo>
                    <a:pt x="235208" y="864717"/>
                  </a:lnTo>
                  <a:lnTo>
                    <a:pt x="192391" y="903351"/>
                  </a:lnTo>
                  <a:lnTo>
                    <a:pt x="188406" y="931179"/>
                  </a:lnTo>
                  <a:lnTo>
                    <a:pt x="185943" y="944624"/>
                  </a:lnTo>
                  <a:lnTo>
                    <a:pt x="181850" y="956437"/>
                  </a:lnTo>
                  <a:lnTo>
                    <a:pt x="174547" y="966438"/>
                  </a:lnTo>
                  <a:lnTo>
                    <a:pt x="165625" y="973677"/>
                  </a:lnTo>
                  <a:lnTo>
                    <a:pt x="156846" y="981154"/>
                  </a:lnTo>
                  <a:lnTo>
                    <a:pt x="149973" y="991870"/>
                  </a:lnTo>
                  <a:lnTo>
                    <a:pt x="142551" y="1016944"/>
                  </a:lnTo>
                  <a:lnTo>
                    <a:pt x="137463" y="1043686"/>
                  </a:lnTo>
                  <a:lnTo>
                    <a:pt x="133328" y="1071094"/>
                  </a:lnTo>
                  <a:lnTo>
                    <a:pt x="128764" y="1098169"/>
                  </a:lnTo>
                  <a:lnTo>
                    <a:pt x="125597" y="1113911"/>
                  </a:lnTo>
                  <a:lnTo>
                    <a:pt x="122096" y="1131331"/>
                  </a:lnTo>
                  <a:lnTo>
                    <a:pt x="119262" y="1145442"/>
                  </a:lnTo>
                  <a:lnTo>
                    <a:pt x="118096" y="1151255"/>
                  </a:lnTo>
                  <a:lnTo>
                    <a:pt x="123141" y="1202038"/>
                  </a:lnTo>
                  <a:lnTo>
                    <a:pt x="129229" y="1261472"/>
                  </a:lnTo>
                  <a:lnTo>
                    <a:pt x="138103" y="1322083"/>
                  </a:lnTo>
                  <a:lnTo>
                    <a:pt x="151506" y="1376396"/>
                  </a:lnTo>
                  <a:lnTo>
                    <a:pt x="171182" y="1416939"/>
                  </a:lnTo>
                  <a:lnTo>
                    <a:pt x="194774" y="1431083"/>
                  </a:lnTo>
                  <a:lnTo>
                    <a:pt x="203059" y="1434719"/>
                  </a:lnTo>
                  <a:lnTo>
                    <a:pt x="210725" y="1475377"/>
                  </a:lnTo>
                  <a:lnTo>
                    <a:pt x="212955" y="1489267"/>
                  </a:lnTo>
                  <a:lnTo>
                    <a:pt x="213647" y="1487805"/>
                  </a:lnTo>
                  <a:lnTo>
                    <a:pt x="216699" y="1482405"/>
                  </a:lnTo>
                  <a:lnTo>
                    <a:pt x="226010" y="1484484"/>
                  </a:lnTo>
                  <a:lnTo>
                    <a:pt x="245477" y="1505458"/>
                  </a:lnTo>
                  <a:lnTo>
                    <a:pt x="251487" y="1517630"/>
                  </a:lnTo>
                  <a:lnTo>
                    <a:pt x="255843" y="1532540"/>
                  </a:lnTo>
                  <a:lnTo>
                    <a:pt x="260318" y="1547213"/>
                  </a:lnTo>
                  <a:lnTo>
                    <a:pt x="266686" y="1558671"/>
                  </a:lnTo>
                  <a:lnTo>
                    <a:pt x="281755" y="1571011"/>
                  </a:lnTo>
                  <a:lnTo>
                    <a:pt x="297801" y="1579483"/>
                  </a:lnTo>
                  <a:lnTo>
                    <a:pt x="314227" y="1586406"/>
                  </a:lnTo>
                  <a:lnTo>
                    <a:pt x="330440" y="1594104"/>
                  </a:lnTo>
                  <a:lnTo>
                    <a:pt x="346346" y="1602962"/>
                  </a:lnTo>
                  <a:lnTo>
                    <a:pt x="362253" y="1611820"/>
                  </a:lnTo>
                  <a:lnTo>
                    <a:pt x="378160" y="1620678"/>
                  </a:lnTo>
                  <a:lnTo>
                    <a:pt x="394067" y="1629537"/>
                  </a:lnTo>
                  <a:lnTo>
                    <a:pt x="403548" y="1634759"/>
                  </a:lnTo>
                  <a:lnTo>
                    <a:pt x="414006" y="1640554"/>
                  </a:lnTo>
                  <a:lnTo>
                    <a:pt x="422463" y="1645253"/>
                  </a:lnTo>
                  <a:lnTo>
                    <a:pt x="425944" y="1647190"/>
                  </a:lnTo>
                  <a:lnTo>
                    <a:pt x="484644" y="1643144"/>
                  </a:lnTo>
                  <a:lnTo>
                    <a:pt x="536115" y="1639972"/>
                  </a:lnTo>
                  <a:lnTo>
                    <a:pt x="582661" y="1635933"/>
                  </a:lnTo>
                  <a:lnTo>
                    <a:pt x="626586" y="1629288"/>
                  </a:lnTo>
                  <a:lnTo>
                    <a:pt x="670193" y="1618298"/>
                  </a:lnTo>
                  <a:lnTo>
                    <a:pt x="715786" y="1601223"/>
                  </a:lnTo>
                  <a:lnTo>
                    <a:pt x="765669" y="1576324"/>
                  </a:lnTo>
                  <a:lnTo>
                    <a:pt x="789439" y="1548909"/>
                  </a:lnTo>
                  <a:lnTo>
                    <a:pt x="797546" y="1540891"/>
                  </a:lnTo>
                  <a:lnTo>
                    <a:pt x="813131" y="1530532"/>
                  </a:lnTo>
                  <a:lnTo>
                    <a:pt x="829073" y="1521841"/>
                  </a:lnTo>
                  <a:lnTo>
                    <a:pt x="845159" y="1513816"/>
                  </a:lnTo>
                  <a:lnTo>
                    <a:pt x="861173" y="1505458"/>
                  </a:lnTo>
                  <a:lnTo>
                    <a:pt x="870654" y="1500235"/>
                  </a:lnTo>
                  <a:lnTo>
                    <a:pt x="881112" y="1494440"/>
                  </a:lnTo>
                  <a:lnTo>
                    <a:pt x="889569" y="1489741"/>
                  </a:lnTo>
                  <a:lnTo>
                    <a:pt x="893050" y="1487805"/>
                  </a:lnTo>
                  <a:lnTo>
                    <a:pt x="947930" y="1496689"/>
                  </a:lnTo>
                  <a:lnTo>
                    <a:pt x="990289" y="1506824"/>
                  </a:lnTo>
                  <a:lnTo>
                    <a:pt x="1026442" y="1523146"/>
                  </a:lnTo>
                  <a:lnTo>
                    <a:pt x="1062705" y="1550593"/>
                  </a:lnTo>
                  <a:lnTo>
                    <a:pt x="1105394" y="1594104"/>
                  </a:lnTo>
                  <a:lnTo>
                    <a:pt x="1115968" y="1620676"/>
                  </a:lnTo>
                  <a:lnTo>
                    <a:pt x="1126555" y="1647237"/>
                  </a:lnTo>
                  <a:lnTo>
                    <a:pt x="1137165" y="1673774"/>
                  </a:lnTo>
                  <a:lnTo>
                    <a:pt x="1147812" y="1700276"/>
                  </a:lnTo>
                  <a:lnTo>
                    <a:pt x="1161986" y="1744167"/>
                  </a:lnTo>
                  <a:lnTo>
                    <a:pt x="1170886" y="1790494"/>
                  </a:lnTo>
                  <a:lnTo>
                    <a:pt x="1175024" y="1838760"/>
                  </a:lnTo>
                  <a:lnTo>
                    <a:pt x="1174909" y="1888468"/>
                  </a:lnTo>
                  <a:lnTo>
                    <a:pt x="1171053" y="1939123"/>
                  </a:lnTo>
                  <a:lnTo>
                    <a:pt x="1163967" y="1990228"/>
                  </a:lnTo>
                  <a:lnTo>
                    <a:pt x="1154162" y="2041286"/>
                  </a:lnTo>
                  <a:lnTo>
                    <a:pt x="1142148" y="2091803"/>
                  </a:lnTo>
                  <a:lnTo>
                    <a:pt x="1128437" y="2141281"/>
                  </a:lnTo>
                  <a:lnTo>
                    <a:pt x="1113540" y="2189224"/>
                  </a:lnTo>
                  <a:lnTo>
                    <a:pt x="1097968" y="2235136"/>
                  </a:lnTo>
                  <a:lnTo>
                    <a:pt x="1082231" y="2278520"/>
                  </a:lnTo>
                  <a:lnTo>
                    <a:pt x="1066840" y="2318881"/>
                  </a:lnTo>
                  <a:lnTo>
                    <a:pt x="1052308" y="2355723"/>
                  </a:lnTo>
                  <a:lnTo>
                    <a:pt x="1031079" y="2395440"/>
                  </a:lnTo>
                  <a:lnTo>
                    <a:pt x="1005826" y="2428287"/>
                  </a:lnTo>
                  <a:lnTo>
                    <a:pt x="979906" y="2460253"/>
                  </a:lnTo>
                  <a:lnTo>
                    <a:pt x="956677" y="2497328"/>
                  </a:lnTo>
                  <a:lnTo>
                    <a:pt x="951273" y="2511000"/>
                  </a:lnTo>
                  <a:lnTo>
                    <a:pt x="946882" y="2525744"/>
                  </a:lnTo>
                  <a:lnTo>
                    <a:pt x="942086" y="2539583"/>
                  </a:lnTo>
                  <a:lnTo>
                    <a:pt x="896510" y="2575782"/>
                  </a:lnTo>
                  <a:lnTo>
                    <a:pt x="871841" y="2585974"/>
                  </a:lnTo>
                  <a:lnTo>
                    <a:pt x="841867" y="2632900"/>
                  </a:lnTo>
                  <a:lnTo>
                    <a:pt x="809349" y="2678101"/>
                  </a:lnTo>
                  <a:lnTo>
                    <a:pt x="774671" y="2721083"/>
                  </a:lnTo>
                  <a:lnTo>
                    <a:pt x="738216" y="2761352"/>
                  </a:lnTo>
                  <a:lnTo>
                    <a:pt x="700364" y="2798415"/>
                  </a:lnTo>
                  <a:lnTo>
                    <a:pt x="661500" y="2831780"/>
                  </a:lnTo>
                  <a:lnTo>
                    <a:pt x="622006" y="2860951"/>
                  </a:lnTo>
                  <a:lnTo>
                    <a:pt x="582264" y="2885437"/>
                  </a:lnTo>
                  <a:lnTo>
                    <a:pt x="542657" y="2904744"/>
                  </a:lnTo>
                  <a:lnTo>
                    <a:pt x="493874" y="2901676"/>
                  </a:lnTo>
                  <a:lnTo>
                    <a:pt x="445068" y="2899042"/>
                  </a:lnTo>
                  <a:lnTo>
                    <a:pt x="396243" y="2896176"/>
                  </a:lnTo>
                  <a:lnTo>
                    <a:pt x="347406" y="2892413"/>
                  </a:lnTo>
                  <a:lnTo>
                    <a:pt x="298563" y="2887091"/>
                  </a:lnTo>
                  <a:lnTo>
                    <a:pt x="274577" y="2873892"/>
                  </a:lnTo>
                  <a:lnTo>
                    <a:pt x="266686" y="2869311"/>
                  </a:lnTo>
                  <a:lnTo>
                    <a:pt x="252202" y="2863131"/>
                  </a:lnTo>
                  <a:lnTo>
                    <a:pt x="230348" y="2854261"/>
                  </a:lnTo>
                  <a:lnTo>
                    <a:pt x="208089" y="2844057"/>
                  </a:lnTo>
                  <a:lnTo>
                    <a:pt x="172912" y="2813857"/>
                  </a:lnTo>
                  <a:lnTo>
                    <a:pt x="135526" y="2771102"/>
                  </a:lnTo>
                  <a:lnTo>
                    <a:pt x="118905" y="2735611"/>
                  </a:lnTo>
                  <a:lnTo>
                    <a:pt x="113672" y="2722221"/>
                  </a:lnTo>
                  <a:lnTo>
                    <a:pt x="107428" y="2709926"/>
                  </a:lnTo>
                  <a:lnTo>
                    <a:pt x="99698" y="2700228"/>
                  </a:lnTo>
                  <a:lnTo>
                    <a:pt x="91029" y="2692638"/>
                  </a:lnTo>
                  <a:lnTo>
                    <a:pt x="82621" y="2684833"/>
                  </a:lnTo>
                  <a:lnTo>
                    <a:pt x="75678" y="2674493"/>
                  </a:lnTo>
                  <a:lnTo>
                    <a:pt x="62109" y="2637752"/>
                  </a:lnTo>
                  <a:lnTo>
                    <a:pt x="62896" y="2623524"/>
                  </a:lnTo>
                  <a:lnTo>
                    <a:pt x="66214" y="2620579"/>
                  </a:lnTo>
                  <a:lnTo>
                    <a:pt x="60234" y="2617690"/>
                  </a:lnTo>
                  <a:lnTo>
                    <a:pt x="33133" y="2603627"/>
                  </a:lnTo>
                  <a:lnTo>
                    <a:pt x="30682" y="2590206"/>
                  </a:lnTo>
                  <a:lnTo>
                    <a:pt x="28386" y="2576655"/>
                  </a:lnTo>
                  <a:lnTo>
                    <a:pt x="25828" y="2563318"/>
                  </a:lnTo>
                  <a:lnTo>
                    <a:pt x="22592" y="2550541"/>
                  </a:lnTo>
                  <a:lnTo>
                    <a:pt x="17152" y="2537243"/>
                  </a:lnTo>
                  <a:lnTo>
                    <a:pt x="10606" y="2524839"/>
                  </a:lnTo>
                  <a:lnTo>
                    <a:pt x="4750" y="2511982"/>
                  </a:lnTo>
                  <a:lnTo>
                    <a:pt x="1383" y="2497328"/>
                  </a:lnTo>
                  <a:lnTo>
                    <a:pt x="0" y="2464119"/>
                  </a:lnTo>
                  <a:lnTo>
                    <a:pt x="3748" y="2448639"/>
                  </a:lnTo>
                  <a:lnTo>
                    <a:pt x="11616" y="2444232"/>
                  </a:lnTo>
                  <a:lnTo>
                    <a:pt x="22592" y="2444242"/>
                  </a:lnTo>
                </a:path>
              </a:pathLst>
            </a:custGeom>
            <a:ln w="139700">
              <a:solidFill>
                <a:srgbClr val="000000"/>
              </a:solidFill>
            </a:ln>
          </p:spPr>
          <p:txBody>
            <a:bodyPr wrap="square" lIns="0" tIns="0" rIns="0" bIns="0" rtlCol="0"/>
            <a:lstStyle/>
            <a:p>
              <a:endParaRPr/>
            </a:p>
          </p:txBody>
        </p:sp>
        <p:sp>
          <p:nvSpPr>
            <p:cNvPr id="13" name="object 13"/>
            <p:cNvSpPr/>
            <p:nvPr/>
          </p:nvSpPr>
          <p:spPr>
            <a:xfrm>
              <a:off x="6249924" y="1534667"/>
              <a:ext cx="274320" cy="143510"/>
            </a:xfrm>
            <a:custGeom>
              <a:avLst/>
              <a:gdLst/>
              <a:ahLst/>
              <a:cxnLst/>
              <a:rect l="l" t="t" r="r" b="b"/>
              <a:pathLst>
                <a:path w="274320" h="143510">
                  <a:moveTo>
                    <a:pt x="274320" y="0"/>
                  </a:moveTo>
                  <a:lnTo>
                    <a:pt x="0" y="0"/>
                  </a:lnTo>
                  <a:lnTo>
                    <a:pt x="0" y="143255"/>
                  </a:lnTo>
                  <a:lnTo>
                    <a:pt x="274320" y="143255"/>
                  </a:lnTo>
                  <a:lnTo>
                    <a:pt x="274320" y="0"/>
                  </a:lnTo>
                  <a:close/>
                </a:path>
              </a:pathLst>
            </a:custGeom>
            <a:solidFill>
              <a:srgbClr val="FF0000"/>
            </a:solidFill>
          </p:spPr>
          <p:txBody>
            <a:bodyPr wrap="square" lIns="0" tIns="0" rIns="0" bIns="0" rtlCol="0"/>
            <a:lstStyle/>
            <a:p>
              <a:endParaRPr/>
            </a:p>
          </p:txBody>
        </p:sp>
        <p:sp>
          <p:nvSpPr>
            <p:cNvPr id="14" name="object 14"/>
            <p:cNvSpPr/>
            <p:nvPr/>
          </p:nvSpPr>
          <p:spPr>
            <a:xfrm>
              <a:off x="6249924" y="1534667"/>
              <a:ext cx="274320" cy="143510"/>
            </a:xfrm>
            <a:custGeom>
              <a:avLst/>
              <a:gdLst/>
              <a:ahLst/>
              <a:cxnLst/>
              <a:rect l="l" t="t" r="r" b="b"/>
              <a:pathLst>
                <a:path w="274320" h="143510">
                  <a:moveTo>
                    <a:pt x="0" y="143255"/>
                  </a:moveTo>
                  <a:lnTo>
                    <a:pt x="274320" y="143255"/>
                  </a:lnTo>
                  <a:lnTo>
                    <a:pt x="274320" y="0"/>
                  </a:lnTo>
                  <a:lnTo>
                    <a:pt x="0" y="0"/>
                  </a:lnTo>
                  <a:lnTo>
                    <a:pt x="0" y="143255"/>
                  </a:lnTo>
                  <a:close/>
                </a:path>
              </a:pathLst>
            </a:custGeom>
            <a:ln w="9525">
              <a:solidFill>
                <a:srgbClr val="000000"/>
              </a:solidFill>
            </a:ln>
          </p:spPr>
          <p:txBody>
            <a:bodyPr wrap="square" lIns="0" tIns="0" rIns="0" bIns="0" rtlCol="0"/>
            <a:lstStyle/>
            <a:p>
              <a:endParaRPr/>
            </a:p>
          </p:txBody>
        </p:sp>
        <p:sp>
          <p:nvSpPr>
            <p:cNvPr id="15" name="object 15"/>
            <p:cNvSpPr/>
            <p:nvPr/>
          </p:nvSpPr>
          <p:spPr>
            <a:xfrm>
              <a:off x="6172200" y="2122042"/>
              <a:ext cx="299720" cy="240665"/>
            </a:xfrm>
            <a:custGeom>
              <a:avLst/>
              <a:gdLst/>
              <a:ahLst/>
              <a:cxnLst/>
              <a:rect l="l" t="t" r="r" b="b"/>
              <a:pathLst>
                <a:path w="299720" h="240664">
                  <a:moveTo>
                    <a:pt x="243712" y="0"/>
                  </a:moveTo>
                  <a:lnTo>
                    <a:pt x="0" y="91567"/>
                  </a:lnTo>
                  <a:lnTo>
                    <a:pt x="55879" y="240157"/>
                  </a:lnTo>
                  <a:lnTo>
                    <a:pt x="299592" y="148590"/>
                  </a:lnTo>
                  <a:lnTo>
                    <a:pt x="243712" y="0"/>
                  </a:lnTo>
                  <a:close/>
                </a:path>
              </a:pathLst>
            </a:custGeom>
            <a:solidFill>
              <a:srgbClr val="FF0000"/>
            </a:solidFill>
          </p:spPr>
          <p:txBody>
            <a:bodyPr wrap="square" lIns="0" tIns="0" rIns="0" bIns="0" rtlCol="0"/>
            <a:lstStyle/>
            <a:p>
              <a:endParaRPr/>
            </a:p>
          </p:txBody>
        </p:sp>
        <p:sp>
          <p:nvSpPr>
            <p:cNvPr id="16" name="object 16"/>
            <p:cNvSpPr/>
            <p:nvPr/>
          </p:nvSpPr>
          <p:spPr>
            <a:xfrm>
              <a:off x="6172200" y="2122042"/>
              <a:ext cx="299720" cy="240665"/>
            </a:xfrm>
            <a:custGeom>
              <a:avLst/>
              <a:gdLst/>
              <a:ahLst/>
              <a:cxnLst/>
              <a:rect l="l" t="t" r="r" b="b"/>
              <a:pathLst>
                <a:path w="299720" h="240664">
                  <a:moveTo>
                    <a:pt x="0" y="91567"/>
                  </a:moveTo>
                  <a:lnTo>
                    <a:pt x="243712" y="0"/>
                  </a:lnTo>
                  <a:lnTo>
                    <a:pt x="299592" y="148590"/>
                  </a:lnTo>
                  <a:lnTo>
                    <a:pt x="55879" y="240157"/>
                  </a:lnTo>
                  <a:lnTo>
                    <a:pt x="0" y="91567"/>
                  </a:lnTo>
                  <a:close/>
                </a:path>
              </a:pathLst>
            </a:custGeom>
            <a:ln w="9525">
              <a:solidFill>
                <a:srgbClr val="000000"/>
              </a:solidFill>
            </a:ln>
          </p:spPr>
          <p:txBody>
            <a:bodyPr wrap="square" lIns="0" tIns="0" rIns="0" bIns="0" rtlCol="0"/>
            <a:lstStyle/>
            <a:p>
              <a:endParaRPr/>
            </a:p>
          </p:txBody>
        </p:sp>
      </p:grpSp>
      <p:sp>
        <p:nvSpPr>
          <p:cNvPr id="17" name="object 17"/>
          <p:cNvSpPr txBox="1"/>
          <p:nvPr/>
        </p:nvSpPr>
        <p:spPr>
          <a:xfrm>
            <a:off x="6329298" y="1631061"/>
            <a:ext cx="107314"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a:t>
            </a:r>
            <a:endParaRPr sz="1100">
              <a:latin typeface="Arial"/>
              <a:cs typeface="Arial"/>
            </a:endParaRPr>
          </a:p>
        </p:txBody>
      </p:sp>
      <p:sp>
        <p:nvSpPr>
          <p:cNvPr id="18" name="object 18"/>
          <p:cNvSpPr txBox="1"/>
          <p:nvPr/>
        </p:nvSpPr>
        <p:spPr>
          <a:xfrm>
            <a:off x="6176898" y="1950212"/>
            <a:ext cx="107314"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a:t>
            </a:r>
            <a:endParaRPr sz="1100">
              <a:latin typeface="Arial"/>
              <a:cs typeface="Arial"/>
            </a:endParaRPr>
          </a:p>
        </p:txBody>
      </p:sp>
      <p:sp>
        <p:nvSpPr>
          <p:cNvPr id="19" name="object 19"/>
          <p:cNvSpPr txBox="1"/>
          <p:nvPr/>
        </p:nvSpPr>
        <p:spPr>
          <a:xfrm>
            <a:off x="4031107" y="1475612"/>
            <a:ext cx="898525" cy="514350"/>
          </a:xfrm>
          <a:prstGeom prst="rect">
            <a:avLst/>
          </a:prstGeom>
        </p:spPr>
        <p:txBody>
          <a:bodyPr vert="horz" wrap="square" lIns="0" tIns="13335" rIns="0" bIns="0" rtlCol="0">
            <a:spAutoFit/>
          </a:bodyPr>
          <a:lstStyle/>
          <a:p>
            <a:pPr marL="12700" marR="5080" indent="255904">
              <a:lnSpc>
                <a:spcPct val="100000"/>
              </a:lnSpc>
              <a:spcBef>
                <a:spcPts val="105"/>
              </a:spcBef>
            </a:pPr>
            <a:r>
              <a:rPr sz="1600" b="1" spc="-10" dirty="0">
                <a:latin typeface="Arial"/>
                <a:cs typeface="Arial"/>
              </a:rPr>
              <a:t>First mutation</a:t>
            </a:r>
            <a:endParaRPr sz="1600">
              <a:latin typeface="Arial"/>
              <a:cs typeface="Arial"/>
            </a:endParaRPr>
          </a:p>
        </p:txBody>
      </p:sp>
      <p:sp>
        <p:nvSpPr>
          <p:cNvPr id="20" name="object 20"/>
          <p:cNvSpPr/>
          <p:nvPr/>
        </p:nvSpPr>
        <p:spPr>
          <a:xfrm>
            <a:off x="228600" y="76200"/>
            <a:ext cx="8763000" cy="533400"/>
          </a:xfrm>
          <a:custGeom>
            <a:avLst/>
            <a:gdLst/>
            <a:ahLst/>
            <a:cxnLst/>
            <a:rect l="l" t="t" r="r" b="b"/>
            <a:pathLst>
              <a:path w="8763000" h="533400">
                <a:moveTo>
                  <a:pt x="0" y="533400"/>
                </a:moveTo>
                <a:lnTo>
                  <a:pt x="8763000" y="533400"/>
                </a:lnTo>
                <a:lnTo>
                  <a:pt x="8763000" y="0"/>
                </a:lnTo>
                <a:lnTo>
                  <a:pt x="0" y="0"/>
                </a:lnTo>
                <a:lnTo>
                  <a:pt x="0" y="533400"/>
                </a:lnTo>
                <a:close/>
              </a:path>
            </a:pathLst>
          </a:custGeom>
          <a:ln w="25400">
            <a:solidFill>
              <a:srgbClr val="FFFFFF"/>
            </a:solidFill>
          </a:ln>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12700" rIns="0" bIns="0" rtlCol="0">
            <a:spAutoFit/>
          </a:bodyPr>
          <a:lstStyle/>
          <a:p>
            <a:pPr marL="2592070">
              <a:lnSpc>
                <a:spcPct val="100000"/>
              </a:lnSpc>
              <a:spcBef>
                <a:spcPts val="100"/>
              </a:spcBef>
            </a:pPr>
            <a:r>
              <a:rPr dirty="0"/>
              <a:t>Misfolded</a:t>
            </a:r>
            <a:r>
              <a:rPr spc="80" dirty="0"/>
              <a:t> </a:t>
            </a:r>
            <a:r>
              <a:rPr dirty="0"/>
              <a:t>Mutant</a:t>
            </a:r>
            <a:r>
              <a:rPr spc="120" dirty="0"/>
              <a:t> </a:t>
            </a:r>
            <a:r>
              <a:rPr spc="-30" dirty="0"/>
              <a:t>Protein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37434" y="92117"/>
            <a:ext cx="2302933" cy="2487167"/>
          </a:xfrm>
          <a:prstGeom prst="rect">
            <a:avLst/>
          </a:prstGeom>
        </p:spPr>
      </p:pic>
      <p:sp>
        <p:nvSpPr>
          <p:cNvPr id="3" name="object 3"/>
          <p:cNvSpPr txBox="1"/>
          <p:nvPr/>
        </p:nvSpPr>
        <p:spPr>
          <a:xfrm>
            <a:off x="688644" y="2314194"/>
            <a:ext cx="3122930" cy="2952750"/>
          </a:xfrm>
          <a:prstGeom prst="rect">
            <a:avLst/>
          </a:prstGeom>
        </p:spPr>
        <p:txBody>
          <a:bodyPr vert="horz" wrap="square" lIns="0" tIns="12700" rIns="0" bIns="0" rtlCol="0">
            <a:spAutoFit/>
          </a:bodyPr>
          <a:lstStyle/>
          <a:p>
            <a:pPr marL="12700" marR="5080">
              <a:lnSpc>
                <a:spcPct val="100000"/>
              </a:lnSpc>
              <a:spcBef>
                <a:spcPts val="100"/>
              </a:spcBef>
            </a:pPr>
            <a:r>
              <a:rPr sz="2400" spc="-55" dirty="0">
                <a:latin typeface="Arial"/>
                <a:cs typeface="Arial"/>
              </a:rPr>
              <a:t>WILD</a:t>
            </a:r>
            <a:r>
              <a:rPr sz="2400" spc="-90" dirty="0">
                <a:latin typeface="Arial"/>
                <a:cs typeface="Arial"/>
              </a:rPr>
              <a:t> </a:t>
            </a:r>
            <a:r>
              <a:rPr sz="2400" spc="-315" dirty="0">
                <a:latin typeface="Arial"/>
                <a:cs typeface="Arial"/>
              </a:rPr>
              <a:t>TYPE </a:t>
            </a:r>
            <a:r>
              <a:rPr sz="2400" spc="-150" dirty="0">
                <a:latin typeface="Arial"/>
                <a:cs typeface="Arial"/>
              </a:rPr>
              <a:t>SUBSTITUTION </a:t>
            </a:r>
            <a:r>
              <a:rPr sz="2400" spc="-160" dirty="0">
                <a:latin typeface="Arial"/>
                <a:cs typeface="Arial"/>
              </a:rPr>
              <a:t>INSERTION</a:t>
            </a:r>
            <a:r>
              <a:rPr sz="2400" spc="-15" dirty="0">
                <a:latin typeface="Arial"/>
                <a:cs typeface="Arial"/>
              </a:rPr>
              <a:t> </a:t>
            </a:r>
            <a:r>
              <a:rPr sz="2400" spc="-10" dirty="0">
                <a:latin typeface="Arial"/>
                <a:cs typeface="Arial"/>
              </a:rPr>
              <a:t>(SINGLE) </a:t>
            </a:r>
            <a:r>
              <a:rPr sz="2400" spc="-160" dirty="0">
                <a:latin typeface="Arial"/>
                <a:cs typeface="Arial"/>
              </a:rPr>
              <a:t>INSERTION</a:t>
            </a:r>
            <a:r>
              <a:rPr sz="2400" dirty="0">
                <a:latin typeface="Arial"/>
                <a:cs typeface="Arial"/>
              </a:rPr>
              <a:t> </a:t>
            </a:r>
            <a:r>
              <a:rPr sz="2400" spc="-135" dirty="0">
                <a:latin typeface="Arial"/>
                <a:cs typeface="Arial"/>
              </a:rPr>
              <a:t>(MULTIPLE) </a:t>
            </a:r>
            <a:r>
              <a:rPr sz="2400" spc="-150" dirty="0">
                <a:latin typeface="Arial"/>
                <a:cs typeface="Arial"/>
              </a:rPr>
              <a:t>DELETION</a:t>
            </a:r>
            <a:r>
              <a:rPr sz="2400" spc="20" dirty="0">
                <a:latin typeface="Arial"/>
                <a:cs typeface="Arial"/>
              </a:rPr>
              <a:t> </a:t>
            </a:r>
            <a:r>
              <a:rPr sz="2400" spc="-10" dirty="0">
                <a:latin typeface="Arial"/>
                <a:cs typeface="Arial"/>
              </a:rPr>
              <a:t>(SINGLE) </a:t>
            </a:r>
            <a:r>
              <a:rPr sz="2400" spc="-145" dirty="0">
                <a:latin typeface="Arial"/>
                <a:cs typeface="Arial"/>
              </a:rPr>
              <a:t>DELETION</a:t>
            </a:r>
            <a:r>
              <a:rPr sz="2400" dirty="0">
                <a:latin typeface="Arial"/>
                <a:cs typeface="Arial"/>
              </a:rPr>
              <a:t> </a:t>
            </a:r>
            <a:r>
              <a:rPr sz="2400" spc="-55" dirty="0">
                <a:latin typeface="Arial"/>
                <a:cs typeface="Arial"/>
              </a:rPr>
              <a:t>(MULTIPLE) </a:t>
            </a:r>
            <a:r>
              <a:rPr sz="2400" spc="-105" dirty="0">
                <a:latin typeface="Arial"/>
                <a:cs typeface="Arial"/>
              </a:rPr>
              <a:t>INVERSION</a:t>
            </a:r>
            <a:r>
              <a:rPr sz="2400" spc="-30" dirty="0">
                <a:latin typeface="Arial"/>
                <a:cs typeface="Arial"/>
              </a:rPr>
              <a:t> </a:t>
            </a:r>
            <a:r>
              <a:rPr sz="2400" spc="-10" dirty="0">
                <a:latin typeface="Arial"/>
                <a:cs typeface="Arial"/>
              </a:rPr>
              <a:t>(SMALL) </a:t>
            </a:r>
            <a:r>
              <a:rPr sz="2400" spc="-105" dirty="0">
                <a:latin typeface="Arial"/>
                <a:cs typeface="Arial"/>
              </a:rPr>
              <a:t>INVERSION</a:t>
            </a:r>
            <a:r>
              <a:rPr sz="2400" spc="-5" dirty="0">
                <a:latin typeface="Arial"/>
                <a:cs typeface="Arial"/>
              </a:rPr>
              <a:t> </a:t>
            </a:r>
            <a:r>
              <a:rPr sz="2400" spc="-10" dirty="0">
                <a:latin typeface="Arial"/>
                <a:cs typeface="Arial"/>
              </a:rPr>
              <a:t>(LARGE)</a:t>
            </a:r>
            <a:endParaRPr sz="2400">
              <a:latin typeface="Arial"/>
              <a:cs typeface="Arial"/>
            </a:endParaRPr>
          </a:p>
        </p:txBody>
      </p:sp>
      <p:sp>
        <p:nvSpPr>
          <p:cNvPr id="4" name="object 4"/>
          <p:cNvSpPr txBox="1"/>
          <p:nvPr/>
        </p:nvSpPr>
        <p:spPr>
          <a:xfrm>
            <a:off x="4347464" y="2314194"/>
            <a:ext cx="4079875" cy="2952750"/>
          </a:xfrm>
          <a:prstGeom prst="rect">
            <a:avLst/>
          </a:prstGeom>
        </p:spPr>
        <p:txBody>
          <a:bodyPr vert="horz" wrap="square" lIns="0" tIns="12700" rIns="0" bIns="0" rtlCol="0">
            <a:spAutoFit/>
          </a:bodyPr>
          <a:lstStyle/>
          <a:p>
            <a:pPr marL="12700" marR="5080">
              <a:lnSpc>
                <a:spcPct val="100000"/>
              </a:lnSpc>
              <a:spcBef>
                <a:spcPts val="100"/>
              </a:spcBef>
            </a:pPr>
            <a:r>
              <a:rPr sz="2400" b="1" spc="-305" dirty="0">
                <a:solidFill>
                  <a:srgbClr val="3333FF"/>
                </a:solidFill>
                <a:latin typeface="Arial"/>
                <a:cs typeface="Arial"/>
              </a:rPr>
              <a:t>THE</a:t>
            </a:r>
            <a:r>
              <a:rPr sz="2400" b="1" spc="25" dirty="0">
                <a:solidFill>
                  <a:srgbClr val="3333FF"/>
                </a:solidFill>
                <a:latin typeface="Arial"/>
                <a:cs typeface="Arial"/>
              </a:rPr>
              <a:t> </a:t>
            </a:r>
            <a:r>
              <a:rPr sz="2400" b="1" spc="-70" dirty="0">
                <a:solidFill>
                  <a:srgbClr val="3333FF"/>
                </a:solidFill>
                <a:latin typeface="Arial"/>
                <a:cs typeface="Arial"/>
              </a:rPr>
              <a:t>CAT</a:t>
            </a:r>
            <a:r>
              <a:rPr sz="2400" b="1" spc="-55" dirty="0">
                <a:solidFill>
                  <a:srgbClr val="3333FF"/>
                </a:solidFill>
                <a:latin typeface="Arial"/>
                <a:cs typeface="Arial"/>
              </a:rPr>
              <a:t> </a:t>
            </a:r>
            <a:r>
              <a:rPr sz="2400" b="1" spc="-275" dirty="0">
                <a:solidFill>
                  <a:srgbClr val="3333FF"/>
                </a:solidFill>
                <a:latin typeface="Arial"/>
                <a:cs typeface="Arial"/>
              </a:rPr>
              <a:t>SAT</a:t>
            </a:r>
            <a:r>
              <a:rPr sz="2400" b="1" spc="5" dirty="0">
                <a:solidFill>
                  <a:srgbClr val="3333FF"/>
                </a:solidFill>
                <a:latin typeface="Arial"/>
                <a:cs typeface="Arial"/>
              </a:rPr>
              <a:t> </a:t>
            </a:r>
            <a:r>
              <a:rPr sz="2400" b="1" spc="90" dirty="0">
                <a:solidFill>
                  <a:srgbClr val="3333FF"/>
                </a:solidFill>
                <a:latin typeface="Arial"/>
                <a:cs typeface="Arial"/>
              </a:rPr>
              <a:t>ON</a:t>
            </a:r>
            <a:r>
              <a:rPr sz="2400" b="1" spc="-10" dirty="0">
                <a:solidFill>
                  <a:srgbClr val="3333FF"/>
                </a:solidFill>
                <a:latin typeface="Arial"/>
                <a:cs typeface="Arial"/>
              </a:rPr>
              <a:t> </a:t>
            </a:r>
            <a:r>
              <a:rPr sz="2400" b="1" spc="-305" dirty="0">
                <a:solidFill>
                  <a:srgbClr val="3333FF"/>
                </a:solidFill>
                <a:latin typeface="Arial"/>
                <a:cs typeface="Arial"/>
              </a:rPr>
              <a:t>THE</a:t>
            </a:r>
            <a:r>
              <a:rPr sz="2400" b="1" spc="25" dirty="0">
                <a:solidFill>
                  <a:srgbClr val="3333FF"/>
                </a:solidFill>
                <a:latin typeface="Arial"/>
                <a:cs typeface="Arial"/>
              </a:rPr>
              <a:t> </a:t>
            </a:r>
            <a:r>
              <a:rPr sz="2400" b="1" spc="-25" dirty="0">
                <a:solidFill>
                  <a:srgbClr val="3333FF"/>
                </a:solidFill>
                <a:latin typeface="Arial"/>
                <a:cs typeface="Arial"/>
              </a:rPr>
              <a:t>MAT </a:t>
            </a:r>
            <a:r>
              <a:rPr sz="2400" b="1" spc="-305" dirty="0">
                <a:solidFill>
                  <a:srgbClr val="3333FF"/>
                </a:solidFill>
                <a:latin typeface="Arial"/>
                <a:cs typeface="Arial"/>
              </a:rPr>
              <a:t>THE</a:t>
            </a:r>
            <a:r>
              <a:rPr sz="2400" b="1" spc="35" dirty="0">
                <a:solidFill>
                  <a:srgbClr val="3333FF"/>
                </a:solidFill>
                <a:latin typeface="Arial"/>
                <a:cs typeface="Arial"/>
              </a:rPr>
              <a:t> </a:t>
            </a:r>
            <a:r>
              <a:rPr sz="2400" b="1" u="sng" spc="-270" dirty="0">
                <a:solidFill>
                  <a:srgbClr val="3333FF"/>
                </a:solidFill>
                <a:uFill>
                  <a:solidFill>
                    <a:srgbClr val="3333FF"/>
                  </a:solidFill>
                </a:uFill>
                <a:latin typeface="Arial"/>
                <a:cs typeface="Arial"/>
              </a:rPr>
              <a:t>R</a:t>
            </a:r>
            <a:r>
              <a:rPr sz="2400" b="1" spc="-270" dirty="0">
                <a:solidFill>
                  <a:srgbClr val="3333FF"/>
                </a:solidFill>
                <a:latin typeface="Arial"/>
                <a:cs typeface="Arial"/>
              </a:rPr>
              <a:t>AT</a:t>
            </a:r>
            <a:r>
              <a:rPr sz="2400" b="1" spc="10" dirty="0">
                <a:solidFill>
                  <a:srgbClr val="3333FF"/>
                </a:solidFill>
                <a:latin typeface="Arial"/>
                <a:cs typeface="Arial"/>
              </a:rPr>
              <a:t> </a:t>
            </a:r>
            <a:r>
              <a:rPr sz="2400" b="1" spc="-275" dirty="0">
                <a:solidFill>
                  <a:srgbClr val="3333FF"/>
                </a:solidFill>
                <a:latin typeface="Arial"/>
                <a:cs typeface="Arial"/>
              </a:rPr>
              <a:t>SAT</a:t>
            </a:r>
            <a:r>
              <a:rPr sz="2400" b="1" spc="10" dirty="0">
                <a:solidFill>
                  <a:srgbClr val="3333FF"/>
                </a:solidFill>
                <a:latin typeface="Arial"/>
                <a:cs typeface="Arial"/>
              </a:rPr>
              <a:t> </a:t>
            </a:r>
            <a:r>
              <a:rPr sz="2400" b="1" spc="90" dirty="0">
                <a:solidFill>
                  <a:srgbClr val="3333FF"/>
                </a:solidFill>
                <a:latin typeface="Arial"/>
                <a:cs typeface="Arial"/>
              </a:rPr>
              <a:t>ON</a:t>
            </a:r>
            <a:r>
              <a:rPr sz="2400" b="1" spc="10" dirty="0">
                <a:solidFill>
                  <a:srgbClr val="3333FF"/>
                </a:solidFill>
                <a:latin typeface="Arial"/>
                <a:cs typeface="Arial"/>
              </a:rPr>
              <a:t> </a:t>
            </a:r>
            <a:r>
              <a:rPr sz="2400" b="1" spc="-305" dirty="0">
                <a:solidFill>
                  <a:srgbClr val="3333FF"/>
                </a:solidFill>
                <a:latin typeface="Arial"/>
                <a:cs typeface="Arial"/>
              </a:rPr>
              <a:t>THE</a:t>
            </a:r>
            <a:r>
              <a:rPr sz="2400" b="1" spc="30" dirty="0">
                <a:solidFill>
                  <a:srgbClr val="3333FF"/>
                </a:solidFill>
                <a:latin typeface="Arial"/>
                <a:cs typeface="Arial"/>
              </a:rPr>
              <a:t> </a:t>
            </a:r>
            <a:r>
              <a:rPr sz="2400" b="1" spc="-25" dirty="0">
                <a:solidFill>
                  <a:srgbClr val="3333FF"/>
                </a:solidFill>
                <a:latin typeface="Arial"/>
                <a:cs typeface="Arial"/>
              </a:rPr>
              <a:t>MAT </a:t>
            </a:r>
            <a:r>
              <a:rPr sz="2400" b="1" spc="-305" dirty="0">
                <a:solidFill>
                  <a:srgbClr val="3333FF"/>
                </a:solidFill>
                <a:latin typeface="Arial"/>
                <a:cs typeface="Arial"/>
              </a:rPr>
              <a:t>THE</a:t>
            </a:r>
            <a:r>
              <a:rPr sz="2400" b="1" spc="20" dirty="0">
                <a:solidFill>
                  <a:srgbClr val="3333FF"/>
                </a:solidFill>
                <a:latin typeface="Arial"/>
                <a:cs typeface="Arial"/>
              </a:rPr>
              <a:t> </a:t>
            </a:r>
            <a:r>
              <a:rPr sz="2400" b="1" spc="-70" dirty="0">
                <a:solidFill>
                  <a:srgbClr val="3333FF"/>
                </a:solidFill>
                <a:latin typeface="Arial"/>
                <a:cs typeface="Arial"/>
              </a:rPr>
              <a:t>CAT</a:t>
            </a:r>
            <a:r>
              <a:rPr sz="2400" b="1" spc="-55" dirty="0">
                <a:solidFill>
                  <a:srgbClr val="3333FF"/>
                </a:solidFill>
                <a:latin typeface="Arial"/>
                <a:cs typeface="Arial"/>
              </a:rPr>
              <a:t> </a:t>
            </a:r>
            <a:r>
              <a:rPr sz="2400" b="1" spc="-260" dirty="0">
                <a:solidFill>
                  <a:srgbClr val="3333FF"/>
                </a:solidFill>
                <a:latin typeface="Arial"/>
                <a:cs typeface="Arial"/>
              </a:rPr>
              <a:t>S</a:t>
            </a:r>
            <a:r>
              <a:rPr sz="2400" b="1" u="sng" spc="-260" dirty="0">
                <a:solidFill>
                  <a:srgbClr val="3333FF"/>
                </a:solidFill>
                <a:uFill>
                  <a:solidFill>
                    <a:srgbClr val="3333FF"/>
                  </a:solidFill>
                </a:uFill>
                <a:latin typeface="Arial"/>
                <a:cs typeface="Arial"/>
              </a:rPr>
              <a:t>P</a:t>
            </a:r>
            <a:r>
              <a:rPr sz="2400" b="1" spc="-260" dirty="0">
                <a:solidFill>
                  <a:srgbClr val="3333FF"/>
                </a:solidFill>
                <a:latin typeface="Arial"/>
                <a:cs typeface="Arial"/>
              </a:rPr>
              <a:t>AT</a:t>
            </a:r>
            <a:r>
              <a:rPr sz="2400" b="1" spc="25" dirty="0">
                <a:solidFill>
                  <a:srgbClr val="3333FF"/>
                </a:solidFill>
                <a:latin typeface="Arial"/>
                <a:cs typeface="Arial"/>
              </a:rPr>
              <a:t> </a:t>
            </a:r>
            <a:r>
              <a:rPr sz="2400" b="1" spc="90" dirty="0">
                <a:solidFill>
                  <a:srgbClr val="3333FF"/>
                </a:solidFill>
                <a:latin typeface="Arial"/>
                <a:cs typeface="Arial"/>
              </a:rPr>
              <a:t>ON</a:t>
            </a:r>
            <a:r>
              <a:rPr sz="2400" b="1" spc="-5" dirty="0">
                <a:solidFill>
                  <a:srgbClr val="3333FF"/>
                </a:solidFill>
                <a:latin typeface="Arial"/>
                <a:cs typeface="Arial"/>
              </a:rPr>
              <a:t> </a:t>
            </a:r>
            <a:r>
              <a:rPr sz="2400" b="1" spc="-305" dirty="0">
                <a:solidFill>
                  <a:srgbClr val="3333FF"/>
                </a:solidFill>
                <a:latin typeface="Arial"/>
                <a:cs typeface="Arial"/>
              </a:rPr>
              <a:t>THE</a:t>
            </a:r>
            <a:r>
              <a:rPr sz="2400" b="1" spc="-5" dirty="0">
                <a:solidFill>
                  <a:srgbClr val="3333FF"/>
                </a:solidFill>
                <a:latin typeface="Arial"/>
                <a:cs typeface="Arial"/>
              </a:rPr>
              <a:t> </a:t>
            </a:r>
            <a:r>
              <a:rPr sz="2400" b="1" spc="-25" dirty="0">
                <a:solidFill>
                  <a:srgbClr val="3333FF"/>
                </a:solidFill>
                <a:latin typeface="Arial"/>
                <a:cs typeface="Arial"/>
              </a:rPr>
              <a:t>MAT </a:t>
            </a:r>
            <a:r>
              <a:rPr sz="2400" b="1" spc="-305" dirty="0">
                <a:solidFill>
                  <a:srgbClr val="3333FF"/>
                </a:solidFill>
                <a:latin typeface="Arial"/>
                <a:cs typeface="Arial"/>
              </a:rPr>
              <a:t>THE</a:t>
            </a:r>
            <a:r>
              <a:rPr sz="2400" b="1" spc="30" dirty="0">
                <a:solidFill>
                  <a:srgbClr val="3333FF"/>
                </a:solidFill>
                <a:latin typeface="Arial"/>
                <a:cs typeface="Arial"/>
              </a:rPr>
              <a:t> </a:t>
            </a:r>
            <a:r>
              <a:rPr sz="2400" b="1" spc="-254" dirty="0">
                <a:solidFill>
                  <a:srgbClr val="3333FF"/>
                </a:solidFill>
                <a:latin typeface="Arial"/>
                <a:cs typeface="Arial"/>
              </a:rPr>
              <a:t>CAT</a:t>
            </a:r>
            <a:r>
              <a:rPr sz="2400" b="1" u="sng" spc="-254" dirty="0">
                <a:solidFill>
                  <a:srgbClr val="3333FF"/>
                </a:solidFill>
                <a:uFill>
                  <a:solidFill>
                    <a:srgbClr val="3333FF"/>
                  </a:solidFill>
                </a:uFill>
                <a:latin typeface="Arial"/>
                <a:cs typeface="Arial"/>
              </a:rPr>
              <a:t>TLE</a:t>
            </a:r>
            <a:r>
              <a:rPr sz="2400" b="1" spc="10" dirty="0">
                <a:solidFill>
                  <a:srgbClr val="3333FF"/>
                </a:solidFill>
                <a:latin typeface="Arial"/>
                <a:cs typeface="Arial"/>
              </a:rPr>
              <a:t> </a:t>
            </a:r>
            <a:r>
              <a:rPr sz="2400" b="1" spc="-275" dirty="0">
                <a:solidFill>
                  <a:srgbClr val="3333FF"/>
                </a:solidFill>
                <a:latin typeface="Arial"/>
                <a:cs typeface="Arial"/>
              </a:rPr>
              <a:t>SAT</a:t>
            </a:r>
            <a:r>
              <a:rPr sz="2400" b="1" spc="10" dirty="0">
                <a:solidFill>
                  <a:srgbClr val="3333FF"/>
                </a:solidFill>
                <a:latin typeface="Arial"/>
                <a:cs typeface="Arial"/>
              </a:rPr>
              <a:t> </a:t>
            </a:r>
            <a:r>
              <a:rPr sz="2400" b="1" spc="90" dirty="0">
                <a:solidFill>
                  <a:srgbClr val="3333FF"/>
                </a:solidFill>
                <a:latin typeface="Arial"/>
                <a:cs typeface="Arial"/>
              </a:rPr>
              <a:t>ON</a:t>
            </a:r>
            <a:r>
              <a:rPr sz="2400" b="1" spc="10" dirty="0">
                <a:solidFill>
                  <a:srgbClr val="3333FF"/>
                </a:solidFill>
                <a:latin typeface="Arial"/>
                <a:cs typeface="Arial"/>
              </a:rPr>
              <a:t> </a:t>
            </a:r>
            <a:r>
              <a:rPr sz="2400" b="1" spc="-305" dirty="0">
                <a:solidFill>
                  <a:srgbClr val="3333FF"/>
                </a:solidFill>
                <a:latin typeface="Arial"/>
                <a:cs typeface="Arial"/>
              </a:rPr>
              <a:t>THE</a:t>
            </a:r>
            <a:r>
              <a:rPr sz="2400" b="1" spc="35" dirty="0">
                <a:solidFill>
                  <a:srgbClr val="3333FF"/>
                </a:solidFill>
                <a:latin typeface="Arial"/>
                <a:cs typeface="Arial"/>
              </a:rPr>
              <a:t> </a:t>
            </a:r>
            <a:r>
              <a:rPr sz="2400" b="1" spc="-75" dirty="0">
                <a:solidFill>
                  <a:srgbClr val="3333FF"/>
                </a:solidFill>
                <a:latin typeface="Arial"/>
                <a:cs typeface="Arial"/>
              </a:rPr>
              <a:t>MAT </a:t>
            </a:r>
            <a:r>
              <a:rPr sz="2400" b="1" spc="-305" dirty="0">
                <a:solidFill>
                  <a:srgbClr val="3333FF"/>
                </a:solidFill>
                <a:latin typeface="Arial"/>
                <a:cs typeface="Arial"/>
              </a:rPr>
              <a:t>THE</a:t>
            </a:r>
            <a:r>
              <a:rPr sz="2400" b="1" spc="20" dirty="0">
                <a:solidFill>
                  <a:srgbClr val="3333FF"/>
                </a:solidFill>
                <a:latin typeface="Arial"/>
                <a:cs typeface="Arial"/>
              </a:rPr>
              <a:t> </a:t>
            </a:r>
            <a:r>
              <a:rPr sz="2400" b="1" spc="-30" dirty="0">
                <a:solidFill>
                  <a:srgbClr val="3333FF"/>
                </a:solidFill>
                <a:latin typeface="Arial"/>
                <a:cs typeface="Arial"/>
              </a:rPr>
              <a:t>C</a:t>
            </a:r>
            <a:r>
              <a:rPr sz="2400" b="1" u="sng" spc="-30" dirty="0">
                <a:solidFill>
                  <a:srgbClr val="3333FF"/>
                </a:solidFill>
                <a:uFill>
                  <a:solidFill>
                    <a:srgbClr val="3333FF"/>
                  </a:solidFill>
                </a:uFill>
                <a:latin typeface="Arial"/>
                <a:cs typeface="Arial"/>
              </a:rPr>
              <a:t>*</a:t>
            </a:r>
            <a:r>
              <a:rPr sz="2400" b="1" spc="-30" dirty="0">
                <a:solidFill>
                  <a:srgbClr val="3333FF"/>
                </a:solidFill>
                <a:latin typeface="Arial"/>
                <a:cs typeface="Arial"/>
              </a:rPr>
              <a:t>T</a:t>
            </a:r>
            <a:r>
              <a:rPr sz="2400" b="1" spc="-80" dirty="0">
                <a:solidFill>
                  <a:srgbClr val="3333FF"/>
                </a:solidFill>
                <a:latin typeface="Arial"/>
                <a:cs typeface="Arial"/>
              </a:rPr>
              <a:t> </a:t>
            </a:r>
            <a:r>
              <a:rPr sz="2400" b="1" spc="-260" dirty="0">
                <a:solidFill>
                  <a:srgbClr val="3333FF"/>
                </a:solidFill>
                <a:latin typeface="Arial"/>
                <a:cs typeface="Arial"/>
              </a:rPr>
              <a:t>SAT</a:t>
            </a:r>
            <a:r>
              <a:rPr sz="2400" b="1" spc="5" dirty="0">
                <a:solidFill>
                  <a:srgbClr val="3333FF"/>
                </a:solidFill>
                <a:latin typeface="Arial"/>
                <a:cs typeface="Arial"/>
              </a:rPr>
              <a:t> </a:t>
            </a:r>
            <a:r>
              <a:rPr sz="2400" b="1" spc="85" dirty="0">
                <a:solidFill>
                  <a:srgbClr val="3333FF"/>
                </a:solidFill>
                <a:latin typeface="Arial"/>
                <a:cs typeface="Arial"/>
              </a:rPr>
              <a:t>ON</a:t>
            </a:r>
            <a:r>
              <a:rPr sz="2400" b="1" spc="-15" dirty="0">
                <a:solidFill>
                  <a:srgbClr val="3333FF"/>
                </a:solidFill>
                <a:latin typeface="Arial"/>
                <a:cs typeface="Arial"/>
              </a:rPr>
              <a:t> </a:t>
            </a:r>
            <a:r>
              <a:rPr sz="2400" b="1" spc="-305" dirty="0">
                <a:solidFill>
                  <a:srgbClr val="3333FF"/>
                </a:solidFill>
                <a:latin typeface="Arial"/>
                <a:cs typeface="Arial"/>
              </a:rPr>
              <a:t>THE</a:t>
            </a:r>
            <a:r>
              <a:rPr sz="2400" b="1" spc="20" dirty="0">
                <a:solidFill>
                  <a:srgbClr val="3333FF"/>
                </a:solidFill>
                <a:latin typeface="Arial"/>
                <a:cs typeface="Arial"/>
              </a:rPr>
              <a:t> </a:t>
            </a:r>
            <a:r>
              <a:rPr sz="2400" b="1" spc="-25" dirty="0">
                <a:solidFill>
                  <a:srgbClr val="3333FF"/>
                </a:solidFill>
                <a:latin typeface="Arial"/>
                <a:cs typeface="Arial"/>
              </a:rPr>
              <a:t>MAT </a:t>
            </a:r>
            <a:r>
              <a:rPr sz="2400" b="1" spc="-305" dirty="0">
                <a:solidFill>
                  <a:srgbClr val="3333FF"/>
                </a:solidFill>
                <a:latin typeface="Arial"/>
                <a:cs typeface="Arial"/>
              </a:rPr>
              <a:t>THE</a:t>
            </a:r>
            <a:r>
              <a:rPr sz="2400" b="1" spc="25" dirty="0">
                <a:solidFill>
                  <a:srgbClr val="3333FF"/>
                </a:solidFill>
                <a:latin typeface="Arial"/>
                <a:cs typeface="Arial"/>
              </a:rPr>
              <a:t> </a:t>
            </a:r>
            <a:r>
              <a:rPr sz="2400" b="1" spc="-60" dirty="0">
                <a:solidFill>
                  <a:srgbClr val="3333FF"/>
                </a:solidFill>
                <a:latin typeface="Arial"/>
                <a:cs typeface="Arial"/>
              </a:rPr>
              <a:t>CAT</a:t>
            </a:r>
            <a:r>
              <a:rPr sz="2400" b="1" spc="-55" dirty="0">
                <a:solidFill>
                  <a:srgbClr val="3333FF"/>
                </a:solidFill>
                <a:latin typeface="Arial"/>
                <a:cs typeface="Arial"/>
              </a:rPr>
              <a:t> </a:t>
            </a:r>
            <a:r>
              <a:rPr sz="2400" b="1" u="sng" spc="120" dirty="0">
                <a:solidFill>
                  <a:srgbClr val="3333FF"/>
                </a:solidFill>
                <a:uFill>
                  <a:solidFill>
                    <a:srgbClr val="3333FF"/>
                  </a:solidFill>
                </a:uFill>
                <a:latin typeface="Arial"/>
                <a:cs typeface="Arial"/>
              </a:rPr>
              <a:t>***</a:t>
            </a:r>
            <a:r>
              <a:rPr sz="2400" b="1" spc="-45" dirty="0">
                <a:solidFill>
                  <a:srgbClr val="3333FF"/>
                </a:solidFill>
                <a:latin typeface="Arial"/>
                <a:cs typeface="Arial"/>
              </a:rPr>
              <a:t> </a:t>
            </a:r>
            <a:r>
              <a:rPr sz="2400" b="1" spc="90" dirty="0">
                <a:solidFill>
                  <a:srgbClr val="3333FF"/>
                </a:solidFill>
                <a:latin typeface="Arial"/>
                <a:cs typeface="Arial"/>
              </a:rPr>
              <a:t>ON</a:t>
            </a:r>
            <a:r>
              <a:rPr sz="2400" b="1" spc="-20" dirty="0">
                <a:solidFill>
                  <a:srgbClr val="3333FF"/>
                </a:solidFill>
                <a:latin typeface="Arial"/>
                <a:cs typeface="Arial"/>
              </a:rPr>
              <a:t> </a:t>
            </a:r>
            <a:r>
              <a:rPr sz="2400" b="1" spc="-305" dirty="0">
                <a:solidFill>
                  <a:srgbClr val="3333FF"/>
                </a:solidFill>
                <a:latin typeface="Arial"/>
                <a:cs typeface="Arial"/>
              </a:rPr>
              <a:t>THE</a:t>
            </a:r>
            <a:r>
              <a:rPr sz="2400" b="1" spc="25" dirty="0">
                <a:solidFill>
                  <a:srgbClr val="3333FF"/>
                </a:solidFill>
                <a:latin typeface="Arial"/>
                <a:cs typeface="Arial"/>
              </a:rPr>
              <a:t> </a:t>
            </a:r>
            <a:r>
              <a:rPr sz="2400" b="1" spc="-25" dirty="0">
                <a:solidFill>
                  <a:srgbClr val="3333FF"/>
                </a:solidFill>
                <a:latin typeface="Arial"/>
                <a:cs typeface="Arial"/>
              </a:rPr>
              <a:t>MAT </a:t>
            </a:r>
            <a:r>
              <a:rPr sz="2400" b="1" spc="-310" dirty="0">
                <a:solidFill>
                  <a:srgbClr val="3333FF"/>
                </a:solidFill>
                <a:latin typeface="Arial"/>
                <a:cs typeface="Arial"/>
              </a:rPr>
              <a:t>THE</a:t>
            </a:r>
            <a:r>
              <a:rPr sz="2400" b="1" spc="25" dirty="0">
                <a:solidFill>
                  <a:srgbClr val="3333FF"/>
                </a:solidFill>
                <a:latin typeface="Arial"/>
                <a:cs typeface="Arial"/>
              </a:rPr>
              <a:t> </a:t>
            </a:r>
            <a:r>
              <a:rPr sz="2400" b="1" u="sng" spc="-70" dirty="0">
                <a:solidFill>
                  <a:srgbClr val="3333FF"/>
                </a:solidFill>
                <a:uFill>
                  <a:solidFill>
                    <a:srgbClr val="3333FF"/>
                  </a:solidFill>
                </a:uFill>
                <a:latin typeface="Arial"/>
                <a:cs typeface="Arial"/>
              </a:rPr>
              <a:t>TAC</a:t>
            </a:r>
            <a:r>
              <a:rPr sz="2400" b="1" spc="-60" dirty="0">
                <a:solidFill>
                  <a:srgbClr val="3333FF"/>
                </a:solidFill>
                <a:latin typeface="Arial"/>
                <a:cs typeface="Arial"/>
              </a:rPr>
              <a:t> </a:t>
            </a:r>
            <a:r>
              <a:rPr sz="2400" b="1" spc="-260" dirty="0">
                <a:solidFill>
                  <a:srgbClr val="3333FF"/>
                </a:solidFill>
                <a:latin typeface="Arial"/>
                <a:cs typeface="Arial"/>
              </a:rPr>
              <a:t>SAT</a:t>
            </a:r>
            <a:r>
              <a:rPr sz="2400" b="1" spc="5" dirty="0">
                <a:solidFill>
                  <a:srgbClr val="3333FF"/>
                </a:solidFill>
                <a:latin typeface="Arial"/>
                <a:cs typeface="Arial"/>
              </a:rPr>
              <a:t> </a:t>
            </a:r>
            <a:r>
              <a:rPr sz="2400" b="1" spc="90" dirty="0">
                <a:solidFill>
                  <a:srgbClr val="3333FF"/>
                </a:solidFill>
                <a:latin typeface="Arial"/>
                <a:cs typeface="Arial"/>
              </a:rPr>
              <a:t>ON</a:t>
            </a:r>
            <a:r>
              <a:rPr sz="2400" b="1" spc="-10" dirty="0">
                <a:solidFill>
                  <a:srgbClr val="3333FF"/>
                </a:solidFill>
                <a:latin typeface="Arial"/>
                <a:cs typeface="Arial"/>
              </a:rPr>
              <a:t> </a:t>
            </a:r>
            <a:r>
              <a:rPr sz="2400" b="1" spc="-305" dirty="0">
                <a:solidFill>
                  <a:srgbClr val="3333FF"/>
                </a:solidFill>
                <a:latin typeface="Arial"/>
                <a:cs typeface="Arial"/>
              </a:rPr>
              <a:t>THE</a:t>
            </a:r>
            <a:r>
              <a:rPr sz="2400" b="1" spc="25" dirty="0">
                <a:solidFill>
                  <a:srgbClr val="3333FF"/>
                </a:solidFill>
                <a:latin typeface="Arial"/>
                <a:cs typeface="Arial"/>
              </a:rPr>
              <a:t> </a:t>
            </a:r>
            <a:r>
              <a:rPr sz="2400" b="1" spc="-25" dirty="0">
                <a:solidFill>
                  <a:srgbClr val="3333FF"/>
                </a:solidFill>
                <a:latin typeface="Arial"/>
                <a:cs typeface="Arial"/>
              </a:rPr>
              <a:t>MAT </a:t>
            </a:r>
            <a:r>
              <a:rPr sz="2400" b="1" u="sng" spc="-60" dirty="0">
                <a:solidFill>
                  <a:srgbClr val="3333FF"/>
                </a:solidFill>
                <a:uFill>
                  <a:solidFill>
                    <a:srgbClr val="3333FF"/>
                  </a:solidFill>
                </a:uFill>
                <a:latin typeface="Arial"/>
                <a:cs typeface="Arial"/>
              </a:rPr>
              <a:t>TAM</a:t>
            </a:r>
            <a:r>
              <a:rPr sz="2400" b="1" u="sng" spc="-110" dirty="0">
                <a:solidFill>
                  <a:srgbClr val="3333FF"/>
                </a:solidFill>
                <a:uFill>
                  <a:solidFill>
                    <a:srgbClr val="3333FF"/>
                  </a:solidFill>
                </a:uFill>
                <a:latin typeface="Arial"/>
                <a:cs typeface="Arial"/>
              </a:rPr>
              <a:t> </a:t>
            </a:r>
            <a:r>
              <a:rPr sz="2400" b="1" u="sng" spc="-315" dirty="0">
                <a:solidFill>
                  <a:srgbClr val="3333FF"/>
                </a:solidFill>
                <a:uFill>
                  <a:solidFill>
                    <a:srgbClr val="3333FF"/>
                  </a:solidFill>
                </a:uFill>
                <a:latin typeface="Arial"/>
                <a:cs typeface="Arial"/>
              </a:rPr>
              <a:t>EHT</a:t>
            </a:r>
            <a:r>
              <a:rPr sz="2400" b="1" u="sng" spc="25" dirty="0">
                <a:solidFill>
                  <a:srgbClr val="3333FF"/>
                </a:solidFill>
                <a:uFill>
                  <a:solidFill>
                    <a:srgbClr val="3333FF"/>
                  </a:solidFill>
                </a:uFill>
                <a:latin typeface="Arial"/>
                <a:cs typeface="Arial"/>
              </a:rPr>
              <a:t> </a:t>
            </a:r>
            <a:r>
              <a:rPr sz="2400" b="1" u="sng" spc="80" dirty="0">
                <a:solidFill>
                  <a:srgbClr val="3333FF"/>
                </a:solidFill>
                <a:uFill>
                  <a:solidFill>
                    <a:srgbClr val="3333FF"/>
                  </a:solidFill>
                </a:uFill>
                <a:latin typeface="Arial"/>
                <a:cs typeface="Arial"/>
              </a:rPr>
              <a:t>NO</a:t>
            </a:r>
            <a:r>
              <a:rPr sz="2400" b="1" u="sng" spc="-45" dirty="0">
                <a:solidFill>
                  <a:srgbClr val="3333FF"/>
                </a:solidFill>
                <a:uFill>
                  <a:solidFill>
                    <a:srgbClr val="3333FF"/>
                  </a:solidFill>
                </a:uFill>
                <a:latin typeface="Arial"/>
                <a:cs typeface="Arial"/>
              </a:rPr>
              <a:t> </a:t>
            </a:r>
            <a:r>
              <a:rPr sz="2400" b="1" u="sng" spc="-275" dirty="0">
                <a:solidFill>
                  <a:srgbClr val="3333FF"/>
                </a:solidFill>
                <a:uFill>
                  <a:solidFill>
                    <a:srgbClr val="3333FF"/>
                  </a:solidFill>
                </a:uFill>
                <a:latin typeface="Arial"/>
                <a:cs typeface="Arial"/>
              </a:rPr>
              <a:t>TAS</a:t>
            </a:r>
            <a:r>
              <a:rPr sz="2400" b="1" u="sng" spc="5" dirty="0">
                <a:solidFill>
                  <a:srgbClr val="3333FF"/>
                </a:solidFill>
                <a:uFill>
                  <a:solidFill>
                    <a:srgbClr val="3333FF"/>
                  </a:solidFill>
                </a:uFill>
                <a:latin typeface="Arial"/>
                <a:cs typeface="Arial"/>
              </a:rPr>
              <a:t> </a:t>
            </a:r>
            <a:r>
              <a:rPr sz="2400" b="1" u="sng" spc="-70" dirty="0">
                <a:solidFill>
                  <a:srgbClr val="3333FF"/>
                </a:solidFill>
                <a:uFill>
                  <a:solidFill>
                    <a:srgbClr val="3333FF"/>
                  </a:solidFill>
                </a:uFill>
                <a:latin typeface="Arial"/>
                <a:cs typeface="Arial"/>
              </a:rPr>
              <a:t>TAC</a:t>
            </a:r>
            <a:r>
              <a:rPr sz="2400" b="1" u="sng" spc="-15" dirty="0">
                <a:solidFill>
                  <a:srgbClr val="3333FF"/>
                </a:solidFill>
                <a:uFill>
                  <a:solidFill>
                    <a:srgbClr val="3333FF"/>
                  </a:solidFill>
                </a:uFill>
                <a:latin typeface="Arial"/>
                <a:cs typeface="Arial"/>
              </a:rPr>
              <a:t> </a:t>
            </a:r>
            <a:r>
              <a:rPr sz="2400" b="1" u="sng" spc="-330" dirty="0">
                <a:solidFill>
                  <a:srgbClr val="3333FF"/>
                </a:solidFill>
                <a:uFill>
                  <a:solidFill>
                    <a:srgbClr val="3333FF"/>
                  </a:solidFill>
                </a:uFill>
                <a:latin typeface="Arial"/>
                <a:cs typeface="Arial"/>
              </a:rPr>
              <a:t>EHT</a:t>
            </a:r>
            <a:endParaRPr sz="2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407873"/>
            <a:ext cx="7938134" cy="2660650"/>
          </a:xfrm>
          <a:prstGeom prst="rect">
            <a:avLst/>
          </a:prstGeom>
        </p:spPr>
        <p:txBody>
          <a:bodyPr vert="horz" wrap="square" lIns="0" tIns="12700" rIns="0" bIns="0" rtlCol="0">
            <a:spAutoFit/>
          </a:bodyPr>
          <a:lstStyle/>
          <a:p>
            <a:pPr marL="356870" marR="17145" indent="-344805">
              <a:lnSpc>
                <a:spcPct val="100000"/>
              </a:lnSpc>
              <a:spcBef>
                <a:spcPts val="100"/>
              </a:spcBef>
              <a:buChar char="•"/>
              <a:tabLst>
                <a:tab pos="356870" algn="l"/>
              </a:tabLst>
            </a:pPr>
            <a:r>
              <a:rPr sz="2400" spc="175" dirty="0">
                <a:latin typeface="Arial"/>
                <a:cs typeface="Arial"/>
              </a:rPr>
              <a:t>A</a:t>
            </a:r>
            <a:r>
              <a:rPr sz="2400" dirty="0">
                <a:latin typeface="Arial"/>
                <a:cs typeface="Arial"/>
              </a:rPr>
              <a:t> </a:t>
            </a:r>
            <a:r>
              <a:rPr sz="2400" spc="85" dirty="0">
                <a:latin typeface="Arial"/>
                <a:cs typeface="Arial"/>
              </a:rPr>
              <a:t>true</a:t>
            </a:r>
            <a:r>
              <a:rPr sz="2400" spc="40" dirty="0">
                <a:latin typeface="Arial"/>
                <a:cs typeface="Arial"/>
              </a:rPr>
              <a:t> </a:t>
            </a:r>
            <a:r>
              <a:rPr sz="2400" spc="110" dirty="0">
                <a:latin typeface="Arial"/>
                <a:cs typeface="Arial"/>
              </a:rPr>
              <a:t>revertant</a:t>
            </a:r>
            <a:r>
              <a:rPr sz="2400" spc="90" dirty="0">
                <a:latin typeface="Arial"/>
                <a:cs typeface="Arial"/>
              </a:rPr>
              <a:t> </a:t>
            </a:r>
            <a:r>
              <a:rPr sz="2400" spc="195" dirty="0">
                <a:latin typeface="Arial"/>
                <a:cs typeface="Arial"/>
              </a:rPr>
              <a:t>could</a:t>
            </a:r>
            <a:r>
              <a:rPr sz="2400" spc="-50" dirty="0">
                <a:latin typeface="Arial"/>
                <a:cs typeface="Arial"/>
              </a:rPr>
              <a:t> </a:t>
            </a:r>
            <a:r>
              <a:rPr sz="2400" spc="250" dirty="0">
                <a:latin typeface="Arial"/>
                <a:cs typeface="Arial"/>
              </a:rPr>
              <a:t>be</a:t>
            </a:r>
            <a:r>
              <a:rPr sz="2400" spc="-5" dirty="0">
                <a:latin typeface="Arial"/>
                <a:cs typeface="Arial"/>
              </a:rPr>
              <a:t> </a:t>
            </a:r>
            <a:r>
              <a:rPr sz="2400" spc="265" dirty="0">
                <a:latin typeface="Arial"/>
                <a:cs typeface="Arial"/>
              </a:rPr>
              <a:t>made</a:t>
            </a:r>
            <a:r>
              <a:rPr sz="2400" spc="-35" dirty="0">
                <a:latin typeface="Arial"/>
                <a:cs typeface="Arial"/>
              </a:rPr>
              <a:t> </a:t>
            </a:r>
            <a:r>
              <a:rPr sz="2400" spc="185" dirty="0">
                <a:latin typeface="Arial"/>
                <a:cs typeface="Arial"/>
              </a:rPr>
              <a:t>by</a:t>
            </a:r>
            <a:r>
              <a:rPr sz="2400" spc="15" dirty="0">
                <a:latin typeface="Arial"/>
                <a:cs typeface="Arial"/>
              </a:rPr>
              <a:t> </a:t>
            </a:r>
            <a:r>
              <a:rPr sz="2400" spc="155" dirty="0">
                <a:latin typeface="Arial"/>
                <a:cs typeface="Arial"/>
              </a:rPr>
              <a:t>replacing</a:t>
            </a:r>
            <a:r>
              <a:rPr sz="2400" spc="-20" dirty="0">
                <a:latin typeface="Arial"/>
                <a:cs typeface="Arial"/>
              </a:rPr>
              <a:t> </a:t>
            </a:r>
            <a:r>
              <a:rPr sz="2400" b="1" spc="-25" dirty="0">
                <a:solidFill>
                  <a:srgbClr val="3333FF"/>
                </a:solidFill>
                <a:latin typeface="Arial"/>
                <a:cs typeface="Arial"/>
              </a:rPr>
              <a:t>AAA </a:t>
            </a:r>
            <a:r>
              <a:rPr sz="2400" spc="105" dirty="0">
                <a:latin typeface="Arial"/>
                <a:cs typeface="Arial"/>
              </a:rPr>
              <a:t>with</a:t>
            </a:r>
            <a:r>
              <a:rPr sz="2400" spc="40" dirty="0">
                <a:latin typeface="Arial"/>
                <a:cs typeface="Arial"/>
              </a:rPr>
              <a:t> </a:t>
            </a:r>
            <a:r>
              <a:rPr sz="2400" b="1" spc="50" dirty="0">
                <a:solidFill>
                  <a:srgbClr val="3333FF"/>
                </a:solidFill>
                <a:latin typeface="Arial"/>
                <a:cs typeface="Arial"/>
              </a:rPr>
              <a:t>GAA</a:t>
            </a:r>
            <a:r>
              <a:rPr sz="2400" spc="50" dirty="0">
                <a:latin typeface="Arial"/>
                <a:cs typeface="Arial"/>
              </a:rPr>
              <a:t>.</a:t>
            </a:r>
            <a:r>
              <a:rPr sz="2400" spc="-5" dirty="0">
                <a:latin typeface="Arial"/>
                <a:cs typeface="Arial"/>
              </a:rPr>
              <a:t> </a:t>
            </a:r>
            <a:r>
              <a:rPr sz="2400" spc="105" dirty="0">
                <a:latin typeface="Arial"/>
                <a:cs typeface="Arial"/>
              </a:rPr>
              <a:t>However,</a:t>
            </a:r>
            <a:r>
              <a:rPr sz="2400" spc="15" dirty="0">
                <a:latin typeface="Arial"/>
                <a:cs typeface="Arial"/>
              </a:rPr>
              <a:t> </a:t>
            </a:r>
            <a:r>
              <a:rPr sz="2400" spc="80" dirty="0">
                <a:latin typeface="Arial"/>
                <a:cs typeface="Arial"/>
              </a:rPr>
              <a:t>suppose</a:t>
            </a:r>
            <a:r>
              <a:rPr sz="2400" spc="20" dirty="0">
                <a:latin typeface="Arial"/>
                <a:cs typeface="Arial"/>
              </a:rPr>
              <a:t> </a:t>
            </a:r>
            <a:r>
              <a:rPr sz="2400" spc="95" dirty="0">
                <a:latin typeface="Arial"/>
                <a:cs typeface="Arial"/>
              </a:rPr>
              <a:t>instead</a:t>
            </a:r>
            <a:r>
              <a:rPr sz="2400" spc="85" dirty="0">
                <a:latin typeface="Arial"/>
                <a:cs typeface="Arial"/>
              </a:rPr>
              <a:t> </a:t>
            </a:r>
            <a:r>
              <a:rPr sz="2400" spc="240" dirty="0">
                <a:latin typeface="Arial"/>
                <a:cs typeface="Arial"/>
              </a:rPr>
              <a:t>codon</a:t>
            </a:r>
            <a:r>
              <a:rPr sz="2400" spc="20" dirty="0">
                <a:latin typeface="Arial"/>
                <a:cs typeface="Arial"/>
              </a:rPr>
              <a:t> </a:t>
            </a:r>
            <a:r>
              <a:rPr sz="2400" spc="85" dirty="0">
                <a:latin typeface="Arial"/>
                <a:cs typeface="Arial"/>
              </a:rPr>
              <a:t>No.</a:t>
            </a:r>
            <a:r>
              <a:rPr sz="2400" spc="15" dirty="0">
                <a:latin typeface="Arial"/>
                <a:cs typeface="Arial"/>
              </a:rPr>
              <a:t> </a:t>
            </a:r>
            <a:r>
              <a:rPr sz="2400" b="1" spc="-25" dirty="0">
                <a:solidFill>
                  <a:srgbClr val="3333FF"/>
                </a:solidFill>
                <a:latin typeface="Arial"/>
                <a:cs typeface="Arial"/>
              </a:rPr>
              <a:t>25 </a:t>
            </a:r>
            <a:r>
              <a:rPr sz="2400" spc="-170" dirty="0">
                <a:latin typeface="Arial"/>
                <a:cs typeface="Arial"/>
              </a:rPr>
              <a:t>is</a:t>
            </a:r>
            <a:r>
              <a:rPr sz="2400" spc="-15" dirty="0">
                <a:latin typeface="Arial"/>
                <a:cs typeface="Arial"/>
              </a:rPr>
              <a:t> </a:t>
            </a:r>
            <a:r>
              <a:rPr sz="2400" spc="195" dirty="0">
                <a:latin typeface="Arial"/>
                <a:cs typeface="Arial"/>
              </a:rPr>
              <a:t>mutated</a:t>
            </a:r>
            <a:r>
              <a:rPr sz="2400" spc="90" dirty="0">
                <a:latin typeface="Arial"/>
                <a:cs typeface="Arial"/>
              </a:rPr>
              <a:t> </a:t>
            </a:r>
            <a:r>
              <a:rPr sz="2400" spc="160" dirty="0">
                <a:latin typeface="Arial"/>
                <a:cs typeface="Arial"/>
              </a:rPr>
              <a:t>to</a:t>
            </a:r>
            <a:r>
              <a:rPr sz="2400" spc="40" dirty="0">
                <a:latin typeface="Arial"/>
                <a:cs typeface="Arial"/>
              </a:rPr>
              <a:t> </a:t>
            </a:r>
            <a:r>
              <a:rPr sz="2400" spc="130" dirty="0">
                <a:latin typeface="Arial"/>
                <a:cs typeface="Arial"/>
              </a:rPr>
              <a:t>give</a:t>
            </a:r>
            <a:r>
              <a:rPr sz="2400" spc="5" dirty="0">
                <a:latin typeface="Arial"/>
                <a:cs typeface="Arial"/>
              </a:rPr>
              <a:t> </a:t>
            </a:r>
            <a:r>
              <a:rPr sz="2400" spc="290" dirty="0">
                <a:latin typeface="Arial"/>
                <a:cs typeface="Arial"/>
              </a:rPr>
              <a:t>a</a:t>
            </a:r>
            <a:r>
              <a:rPr sz="2400" spc="-20" dirty="0">
                <a:latin typeface="Arial"/>
                <a:cs typeface="Arial"/>
              </a:rPr>
              <a:t> </a:t>
            </a:r>
            <a:r>
              <a:rPr sz="2400" spc="130" dirty="0">
                <a:latin typeface="Arial"/>
                <a:cs typeface="Arial"/>
              </a:rPr>
              <a:t>negatively</a:t>
            </a:r>
            <a:r>
              <a:rPr sz="2400" spc="45" dirty="0">
                <a:latin typeface="Arial"/>
                <a:cs typeface="Arial"/>
              </a:rPr>
              <a:t> </a:t>
            </a:r>
            <a:r>
              <a:rPr sz="2400" spc="210" dirty="0">
                <a:latin typeface="Arial"/>
                <a:cs typeface="Arial"/>
              </a:rPr>
              <a:t>charged</a:t>
            </a:r>
            <a:r>
              <a:rPr sz="2400" spc="-10" dirty="0">
                <a:latin typeface="Arial"/>
                <a:cs typeface="Arial"/>
              </a:rPr>
              <a:t> </a:t>
            </a:r>
            <a:r>
              <a:rPr sz="2400" spc="155" dirty="0">
                <a:latin typeface="Arial"/>
                <a:cs typeface="Arial"/>
              </a:rPr>
              <a:t>amino </a:t>
            </a:r>
            <a:r>
              <a:rPr sz="2400" spc="170" dirty="0">
                <a:latin typeface="Arial"/>
                <a:cs typeface="Arial"/>
              </a:rPr>
              <a:t>acid.</a:t>
            </a:r>
            <a:r>
              <a:rPr sz="2400" spc="-15" dirty="0">
                <a:latin typeface="Arial"/>
                <a:cs typeface="Arial"/>
              </a:rPr>
              <a:t> </a:t>
            </a:r>
            <a:r>
              <a:rPr sz="2400" spc="95" dirty="0">
                <a:latin typeface="Arial"/>
                <a:cs typeface="Arial"/>
              </a:rPr>
              <a:t>We</a:t>
            </a:r>
            <a:r>
              <a:rPr sz="2400" spc="35" dirty="0">
                <a:latin typeface="Arial"/>
                <a:cs typeface="Arial"/>
              </a:rPr>
              <a:t> </a:t>
            </a:r>
            <a:r>
              <a:rPr sz="2400" spc="195" dirty="0">
                <a:latin typeface="Arial"/>
                <a:cs typeface="Arial"/>
              </a:rPr>
              <a:t>now</a:t>
            </a:r>
            <a:r>
              <a:rPr sz="2400" spc="25" dirty="0">
                <a:latin typeface="Arial"/>
                <a:cs typeface="Arial"/>
              </a:rPr>
              <a:t> </a:t>
            </a:r>
            <a:r>
              <a:rPr sz="2400" spc="180" dirty="0">
                <a:latin typeface="Arial"/>
                <a:cs typeface="Arial"/>
              </a:rPr>
              <a:t>have</a:t>
            </a:r>
            <a:r>
              <a:rPr sz="2400" spc="10" dirty="0">
                <a:latin typeface="Arial"/>
                <a:cs typeface="Arial"/>
              </a:rPr>
              <a:t> </a:t>
            </a:r>
            <a:r>
              <a:rPr sz="2400" spc="290" dirty="0">
                <a:latin typeface="Arial"/>
                <a:cs typeface="Arial"/>
              </a:rPr>
              <a:t>a</a:t>
            </a:r>
            <a:r>
              <a:rPr sz="2400" spc="20" dirty="0">
                <a:latin typeface="Arial"/>
                <a:cs typeface="Arial"/>
              </a:rPr>
              <a:t> </a:t>
            </a:r>
            <a:r>
              <a:rPr sz="2400" b="1" spc="55" dirty="0">
                <a:solidFill>
                  <a:srgbClr val="0000FF"/>
                </a:solidFill>
                <a:latin typeface="Arial"/>
                <a:cs typeface="Arial"/>
              </a:rPr>
              <a:t>negative</a:t>
            </a:r>
            <a:r>
              <a:rPr sz="2400" b="1" spc="10" dirty="0">
                <a:solidFill>
                  <a:srgbClr val="0000FF"/>
                </a:solidFill>
                <a:latin typeface="Arial"/>
                <a:cs typeface="Arial"/>
              </a:rPr>
              <a:t> </a:t>
            </a:r>
            <a:r>
              <a:rPr sz="2400" b="1" spc="85" dirty="0">
                <a:solidFill>
                  <a:srgbClr val="0000FF"/>
                </a:solidFill>
                <a:latin typeface="Arial"/>
                <a:cs typeface="Arial"/>
              </a:rPr>
              <a:t>charge</a:t>
            </a:r>
            <a:r>
              <a:rPr sz="2400" b="1" spc="20" dirty="0">
                <a:solidFill>
                  <a:srgbClr val="0000FF"/>
                </a:solidFill>
                <a:latin typeface="Arial"/>
                <a:cs typeface="Arial"/>
              </a:rPr>
              <a:t> </a:t>
            </a:r>
            <a:r>
              <a:rPr sz="2400" spc="210" dirty="0">
                <a:latin typeface="Arial"/>
                <a:cs typeface="Arial"/>
              </a:rPr>
              <a:t>at</a:t>
            </a:r>
            <a:r>
              <a:rPr sz="2400" spc="15" dirty="0">
                <a:latin typeface="Arial"/>
                <a:cs typeface="Arial"/>
              </a:rPr>
              <a:t> </a:t>
            </a:r>
            <a:r>
              <a:rPr sz="2400" spc="55" dirty="0">
                <a:latin typeface="Arial"/>
                <a:cs typeface="Arial"/>
              </a:rPr>
              <a:t>position </a:t>
            </a:r>
            <a:r>
              <a:rPr sz="2400" spc="80" dirty="0">
                <a:latin typeface="Arial"/>
                <a:cs typeface="Arial"/>
              </a:rPr>
              <a:t>No.</a:t>
            </a:r>
            <a:r>
              <a:rPr sz="2400" spc="-5" dirty="0">
                <a:latin typeface="Arial"/>
                <a:cs typeface="Arial"/>
              </a:rPr>
              <a:t> </a:t>
            </a:r>
            <a:r>
              <a:rPr sz="2400" b="1" dirty="0">
                <a:solidFill>
                  <a:srgbClr val="3333FF"/>
                </a:solidFill>
                <a:latin typeface="Arial"/>
                <a:cs typeface="Arial"/>
              </a:rPr>
              <a:t>25</a:t>
            </a:r>
            <a:r>
              <a:rPr sz="2400" b="1" spc="-10" dirty="0">
                <a:solidFill>
                  <a:srgbClr val="3333FF"/>
                </a:solidFill>
                <a:latin typeface="Arial"/>
                <a:cs typeface="Arial"/>
              </a:rPr>
              <a:t> </a:t>
            </a:r>
            <a:r>
              <a:rPr sz="2400" spc="235" dirty="0">
                <a:latin typeface="Arial"/>
                <a:cs typeface="Arial"/>
              </a:rPr>
              <a:t>and</a:t>
            </a:r>
            <a:r>
              <a:rPr sz="2400" spc="-25" dirty="0">
                <a:latin typeface="Arial"/>
                <a:cs typeface="Arial"/>
              </a:rPr>
              <a:t> </a:t>
            </a:r>
            <a:r>
              <a:rPr sz="2400" spc="290" dirty="0">
                <a:latin typeface="Arial"/>
                <a:cs typeface="Arial"/>
              </a:rPr>
              <a:t>a</a:t>
            </a:r>
            <a:r>
              <a:rPr sz="2400" spc="-15" dirty="0">
                <a:latin typeface="Arial"/>
                <a:cs typeface="Arial"/>
              </a:rPr>
              <a:t> </a:t>
            </a:r>
            <a:r>
              <a:rPr sz="2400" b="1" spc="-10" dirty="0">
                <a:solidFill>
                  <a:srgbClr val="0000FF"/>
                </a:solidFill>
                <a:latin typeface="Arial"/>
                <a:cs typeface="Arial"/>
              </a:rPr>
              <a:t>positive</a:t>
            </a:r>
            <a:r>
              <a:rPr sz="2400" b="1" spc="10" dirty="0">
                <a:solidFill>
                  <a:srgbClr val="0000FF"/>
                </a:solidFill>
                <a:latin typeface="Arial"/>
                <a:cs typeface="Arial"/>
              </a:rPr>
              <a:t> </a:t>
            </a:r>
            <a:r>
              <a:rPr sz="2400" b="1" spc="85" dirty="0">
                <a:solidFill>
                  <a:srgbClr val="0000FF"/>
                </a:solidFill>
                <a:latin typeface="Arial"/>
                <a:cs typeface="Arial"/>
              </a:rPr>
              <a:t>charge</a:t>
            </a:r>
            <a:r>
              <a:rPr sz="2400" b="1" spc="-10" dirty="0">
                <a:solidFill>
                  <a:srgbClr val="0000FF"/>
                </a:solidFill>
                <a:latin typeface="Arial"/>
                <a:cs typeface="Arial"/>
              </a:rPr>
              <a:t> </a:t>
            </a:r>
            <a:r>
              <a:rPr sz="2400" spc="215" dirty="0">
                <a:latin typeface="Arial"/>
                <a:cs typeface="Arial"/>
              </a:rPr>
              <a:t>at</a:t>
            </a:r>
            <a:r>
              <a:rPr sz="2400" spc="-10" dirty="0">
                <a:latin typeface="Arial"/>
                <a:cs typeface="Arial"/>
              </a:rPr>
              <a:t> </a:t>
            </a:r>
            <a:r>
              <a:rPr sz="2400" spc="80" dirty="0">
                <a:latin typeface="Arial"/>
                <a:cs typeface="Arial"/>
              </a:rPr>
              <a:t>No.</a:t>
            </a:r>
            <a:r>
              <a:rPr sz="2400" spc="-20" dirty="0">
                <a:latin typeface="Arial"/>
                <a:cs typeface="Arial"/>
              </a:rPr>
              <a:t> </a:t>
            </a:r>
            <a:r>
              <a:rPr sz="2400" b="1" spc="-25" dirty="0">
                <a:solidFill>
                  <a:srgbClr val="3333FF"/>
                </a:solidFill>
                <a:latin typeface="Arial"/>
                <a:cs typeface="Arial"/>
              </a:rPr>
              <a:t>50</a:t>
            </a:r>
            <a:r>
              <a:rPr sz="2400" spc="-25" dirty="0">
                <a:latin typeface="Arial"/>
                <a:cs typeface="Arial"/>
              </a:rPr>
              <a:t>.</a:t>
            </a:r>
            <a:endParaRPr sz="2400">
              <a:latin typeface="Arial"/>
              <a:cs typeface="Arial"/>
            </a:endParaRPr>
          </a:p>
          <a:p>
            <a:pPr marL="356870" marR="5080" indent="-344805">
              <a:lnSpc>
                <a:spcPct val="100000"/>
              </a:lnSpc>
              <a:spcBef>
                <a:spcPts val="585"/>
              </a:spcBef>
              <a:buChar char="•"/>
              <a:tabLst>
                <a:tab pos="356870" algn="l"/>
              </a:tabLst>
            </a:pPr>
            <a:r>
              <a:rPr sz="2400" spc="90" dirty="0">
                <a:latin typeface="Arial"/>
                <a:cs typeface="Arial"/>
              </a:rPr>
              <a:t>We</a:t>
            </a:r>
            <a:r>
              <a:rPr sz="2400" spc="60" dirty="0">
                <a:latin typeface="Arial"/>
                <a:cs typeface="Arial"/>
              </a:rPr>
              <a:t> </a:t>
            </a:r>
            <a:r>
              <a:rPr sz="2400" spc="180" dirty="0">
                <a:latin typeface="Arial"/>
                <a:cs typeface="Arial"/>
              </a:rPr>
              <a:t>have</a:t>
            </a:r>
            <a:r>
              <a:rPr sz="2400" spc="5" dirty="0">
                <a:latin typeface="Arial"/>
                <a:cs typeface="Arial"/>
              </a:rPr>
              <a:t> </a:t>
            </a:r>
            <a:r>
              <a:rPr sz="2400" spc="195" dirty="0">
                <a:latin typeface="Arial"/>
                <a:cs typeface="Arial"/>
              </a:rPr>
              <a:t>now</a:t>
            </a:r>
            <a:r>
              <a:rPr sz="2400" spc="10" dirty="0">
                <a:latin typeface="Arial"/>
                <a:cs typeface="Arial"/>
              </a:rPr>
              <a:t> </a:t>
            </a:r>
            <a:r>
              <a:rPr sz="2400" spc="75" dirty="0">
                <a:latin typeface="Arial"/>
                <a:cs typeface="Arial"/>
              </a:rPr>
              <a:t>restored</a:t>
            </a:r>
            <a:r>
              <a:rPr sz="2400" spc="90" dirty="0">
                <a:latin typeface="Arial"/>
                <a:cs typeface="Arial"/>
              </a:rPr>
              <a:t> </a:t>
            </a:r>
            <a:r>
              <a:rPr sz="2400" spc="145" dirty="0">
                <a:latin typeface="Arial"/>
                <a:cs typeface="Arial"/>
              </a:rPr>
              <a:t>the</a:t>
            </a:r>
            <a:r>
              <a:rPr sz="2400" spc="60" dirty="0">
                <a:latin typeface="Arial"/>
                <a:cs typeface="Arial"/>
              </a:rPr>
              <a:t> </a:t>
            </a:r>
            <a:r>
              <a:rPr sz="2400" spc="140" dirty="0">
                <a:latin typeface="Arial"/>
                <a:cs typeface="Arial"/>
              </a:rPr>
              <a:t>reaction</a:t>
            </a:r>
            <a:r>
              <a:rPr sz="2400" spc="60" dirty="0">
                <a:latin typeface="Arial"/>
                <a:cs typeface="Arial"/>
              </a:rPr>
              <a:t> </a:t>
            </a:r>
            <a:r>
              <a:rPr sz="2400" spc="204" dirty="0">
                <a:latin typeface="Arial"/>
                <a:cs typeface="Arial"/>
              </a:rPr>
              <a:t>between</a:t>
            </a:r>
            <a:r>
              <a:rPr sz="2400" spc="35" dirty="0">
                <a:latin typeface="Arial"/>
                <a:cs typeface="Arial"/>
              </a:rPr>
              <a:t> </a:t>
            </a:r>
            <a:r>
              <a:rPr sz="2400" spc="60" dirty="0">
                <a:latin typeface="Arial"/>
                <a:cs typeface="Arial"/>
              </a:rPr>
              <a:t>these </a:t>
            </a:r>
            <a:r>
              <a:rPr sz="2400" spc="195" dirty="0">
                <a:latin typeface="Arial"/>
                <a:cs typeface="Arial"/>
              </a:rPr>
              <a:t>two</a:t>
            </a:r>
            <a:r>
              <a:rPr sz="2400" spc="35" dirty="0">
                <a:latin typeface="Arial"/>
                <a:cs typeface="Arial"/>
              </a:rPr>
              <a:t> </a:t>
            </a:r>
            <a:r>
              <a:rPr sz="2400" spc="55" dirty="0">
                <a:latin typeface="Arial"/>
                <a:cs typeface="Arial"/>
              </a:rPr>
              <a:t>regions </a:t>
            </a:r>
            <a:r>
              <a:rPr sz="2400" spc="235" dirty="0">
                <a:latin typeface="Arial"/>
                <a:cs typeface="Arial"/>
              </a:rPr>
              <a:t>and</a:t>
            </a:r>
            <a:r>
              <a:rPr sz="2400" spc="10" dirty="0">
                <a:latin typeface="Arial"/>
                <a:cs typeface="Arial"/>
              </a:rPr>
              <a:t> </a:t>
            </a:r>
            <a:r>
              <a:rPr sz="2400" spc="145" dirty="0">
                <a:latin typeface="Arial"/>
                <a:cs typeface="Arial"/>
              </a:rPr>
              <a:t>the</a:t>
            </a:r>
            <a:r>
              <a:rPr sz="2400" spc="95" dirty="0">
                <a:latin typeface="Arial"/>
                <a:cs typeface="Arial"/>
              </a:rPr>
              <a:t> </a:t>
            </a:r>
            <a:r>
              <a:rPr sz="2400" spc="114" dirty="0">
                <a:latin typeface="Arial"/>
                <a:cs typeface="Arial"/>
              </a:rPr>
              <a:t>protein</a:t>
            </a:r>
            <a:r>
              <a:rPr sz="2400" spc="80" dirty="0">
                <a:latin typeface="Arial"/>
                <a:cs typeface="Arial"/>
              </a:rPr>
              <a:t> </a:t>
            </a:r>
            <a:r>
              <a:rPr sz="2400" dirty="0">
                <a:latin typeface="Arial"/>
                <a:cs typeface="Arial"/>
              </a:rPr>
              <a:t>will</a:t>
            </a:r>
            <a:r>
              <a:rPr sz="2400" spc="-25" dirty="0">
                <a:latin typeface="Arial"/>
                <a:cs typeface="Arial"/>
              </a:rPr>
              <a:t> </a:t>
            </a:r>
            <a:r>
              <a:rPr sz="2400" spc="145" dirty="0">
                <a:latin typeface="Arial"/>
                <a:cs typeface="Arial"/>
              </a:rPr>
              <a:t>fold</a:t>
            </a:r>
            <a:r>
              <a:rPr sz="2400" spc="-5" dirty="0">
                <a:latin typeface="Arial"/>
                <a:cs typeface="Arial"/>
              </a:rPr>
              <a:t> </a:t>
            </a:r>
            <a:r>
              <a:rPr sz="2400" dirty="0">
                <a:latin typeface="Arial"/>
                <a:cs typeface="Arial"/>
              </a:rPr>
              <a:t>O.K.</a:t>
            </a:r>
            <a:r>
              <a:rPr sz="2400" spc="10" dirty="0">
                <a:latin typeface="Arial"/>
                <a:cs typeface="Arial"/>
              </a:rPr>
              <a:t> </a:t>
            </a:r>
            <a:r>
              <a:rPr sz="2400" spc="135" dirty="0">
                <a:latin typeface="Arial"/>
                <a:cs typeface="Arial"/>
              </a:rPr>
              <a:t>again.</a:t>
            </a:r>
            <a:endParaRPr sz="2400">
              <a:latin typeface="Arial"/>
              <a:cs typeface="Arial"/>
            </a:endParaRPr>
          </a:p>
        </p:txBody>
      </p:sp>
      <p:pic>
        <p:nvPicPr>
          <p:cNvPr id="3" name="object 3"/>
          <p:cNvPicPr/>
          <p:nvPr/>
        </p:nvPicPr>
        <p:blipFill>
          <a:blip r:embed="rId2" cstate="print"/>
          <a:stretch>
            <a:fillRect/>
          </a:stretch>
        </p:blipFill>
        <p:spPr>
          <a:xfrm>
            <a:off x="554736" y="3639311"/>
            <a:ext cx="1030986" cy="235838"/>
          </a:xfrm>
          <a:prstGeom prst="rect">
            <a:avLst/>
          </a:prstGeom>
        </p:spPr>
      </p:pic>
      <p:pic>
        <p:nvPicPr>
          <p:cNvPr id="4" name="object 4"/>
          <p:cNvPicPr/>
          <p:nvPr/>
        </p:nvPicPr>
        <p:blipFill>
          <a:blip r:embed="rId3" cstate="print"/>
          <a:stretch>
            <a:fillRect/>
          </a:stretch>
        </p:blipFill>
        <p:spPr>
          <a:xfrm>
            <a:off x="1691639" y="3645395"/>
            <a:ext cx="1314450" cy="229755"/>
          </a:xfrm>
          <a:prstGeom prst="rect">
            <a:avLst/>
          </a:prstGeom>
        </p:spPr>
      </p:pic>
      <p:pic>
        <p:nvPicPr>
          <p:cNvPr id="5" name="object 5"/>
          <p:cNvPicPr/>
          <p:nvPr/>
        </p:nvPicPr>
        <p:blipFill>
          <a:blip r:embed="rId4" cstate="print"/>
          <a:stretch>
            <a:fillRect/>
          </a:stretch>
        </p:blipFill>
        <p:spPr>
          <a:xfrm>
            <a:off x="3112007" y="3639311"/>
            <a:ext cx="3374898" cy="290830"/>
          </a:xfrm>
          <a:prstGeom prst="rect">
            <a:avLst/>
          </a:prstGeom>
        </p:spPr>
      </p:pic>
      <p:sp>
        <p:nvSpPr>
          <p:cNvPr id="6" name="object 6"/>
          <p:cNvSpPr txBox="1"/>
          <p:nvPr/>
        </p:nvSpPr>
        <p:spPr>
          <a:xfrm>
            <a:off x="536244" y="3994530"/>
            <a:ext cx="7730490" cy="1123315"/>
          </a:xfrm>
          <a:prstGeom prst="rect">
            <a:avLst/>
          </a:prstGeom>
        </p:spPr>
        <p:txBody>
          <a:bodyPr vert="horz" wrap="square" lIns="0" tIns="12700" rIns="0" bIns="0" rtlCol="0">
            <a:spAutoFit/>
          </a:bodyPr>
          <a:lstStyle/>
          <a:p>
            <a:pPr marL="356870" marR="5080" indent="-344805">
              <a:lnSpc>
                <a:spcPct val="100000"/>
              </a:lnSpc>
              <a:spcBef>
                <a:spcPts val="100"/>
              </a:spcBef>
              <a:buChar char="•"/>
              <a:tabLst>
                <a:tab pos="356870" algn="l"/>
              </a:tabLst>
            </a:pPr>
            <a:r>
              <a:rPr sz="2400" spc="50" dirty="0">
                <a:latin typeface="Arial"/>
                <a:cs typeface="Arial"/>
              </a:rPr>
              <a:t>Sometimes,</a:t>
            </a:r>
            <a:r>
              <a:rPr sz="2400" spc="5" dirty="0">
                <a:latin typeface="Arial"/>
                <a:cs typeface="Arial"/>
              </a:rPr>
              <a:t> </a:t>
            </a:r>
            <a:r>
              <a:rPr sz="2400" spc="70" dirty="0">
                <a:latin typeface="Arial"/>
                <a:cs typeface="Arial"/>
              </a:rPr>
              <a:t>sometimes</a:t>
            </a:r>
            <a:r>
              <a:rPr sz="2400" spc="30" dirty="0">
                <a:latin typeface="Arial"/>
                <a:cs typeface="Arial"/>
              </a:rPr>
              <a:t> </a:t>
            </a:r>
            <a:r>
              <a:rPr sz="2400" spc="155" dirty="0">
                <a:latin typeface="Arial"/>
                <a:cs typeface="Arial"/>
              </a:rPr>
              <a:t>not</a:t>
            </a:r>
            <a:r>
              <a:rPr sz="2400" spc="50" dirty="0">
                <a:latin typeface="Arial"/>
                <a:cs typeface="Arial"/>
              </a:rPr>
              <a:t> </a:t>
            </a:r>
            <a:r>
              <a:rPr sz="2400" dirty="0">
                <a:latin typeface="Arial"/>
                <a:cs typeface="Arial"/>
              </a:rPr>
              <a:t>-</a:t>
            </a:r>
            <a:r>
              <a:rPr sz="2400" spc="25" dirty="0">
                <a:latin typeface="Arial"/>
                <a:cs typeface="Arial"/>
              </a:rPr>
              <a:t> </a:t>
            </a:r>
            <a:r>
              <a:rPr sz="2400" dirty="0">
                <a:latin typeface="Arial"/>
                <a:cs typeface="Arial"/>
              </a:rPr>
              <a:t>it</a:t>
            </a:r>
            <a:r>
              <a:rPr sz="2400" spc="5" dirty="0">
                <a:latin typeface="Arial"/>
                <a:cs typeface="Arial"/>
              </a:rPr>
              <a:t> </a:t>
            </a:r>
            <a:r>
              <a:rPr sz="2400" spc="160" dirty="0">
                <a:latin typeface="Arial"/>
                <a:cs typeface="Arial"/>
              </a:rPr>
              <a:t>depends</a:t>
            </a:r>
            <a:r>
              <a:rPr sz="2400" spc="25" dirty="0">
                <a:latin typeface="Arial"/>
                <a:cs typeface="Arial"/>
              </a:rPr>
              <a:t> </a:t>
            </a:r>
            <a:r>
              <a:rPr sz="2400" spc="165" dirty="0">
                <a:latin typeface="Arial"/>
                <a:cs typeface="Arial"/>
              </a:rPr>
              <a:t>on</a:t>
            </a:r>
            <a:r>
              <a:rPr sz="2400" spc="20" dirty="0">
                <a:latin typeface="Arial"/>
                <a:cs typeface="Arial"/>
              </a:rPr>
              <a:t> </a:t>
            </a:r>
            <a:r>
              <a:rPr sz="2400" spc="90" dirty="0">
                <a:latin typeface="Arial"/>
                <a:cs typeface="Arial"/>
              </a:rPr>
              <a:t>other </a:t>
            </a:r>
            <a:r>
              <a:rPr sz="2400" spc="80" dirty="0">
                <a:latin typeface="Arial"/>
                <a:cs typeface="Arial"/>
              </a:rPr>
              <a:t>factors,</a:t>
            </a:r>
            <a:r>
              <a:rPr sz="2400" spc="65" dirty="0">
                <a:latin typeface="Arial"/>
                <a:cs typeface="Arial"/>
              </a:rPr>
              <a:t> </a:t>
            </a:r>
            <a:r>
              <a:rPr sz="2400" spc="80" dirty="0">
                <a:latin typeface="Arial"/>
                <a:cs typeface="Arial"/>
              </a:rPr>
              <a:t>such</a:t>
            </a:r>
            <a:r>
              <a:rPr sz="2400" spc="-5" dirty="0">
                <a:latin typeface="Arial"/>
                <a:cs typeface="Arial"/>
              </a:rPr>
              <a:t> </a:t>
            </a:r>
            <a:r>
              <a:rPr sz="2400" dirty="0">
                <a:latin typeface="Arial"/>
                <a:cs typeface="Arial"/>
              </a:rPr>
              <a:t>as</a:t>
            </a:r>
            <a:r>
              <a:rPr sz="2400" spc="20" dirty="0">
                <a:latin typeface="Arial"/>
                <a:cs typeface="Arial"/>
              </a:rPr>
              <a:t> </a:t>
            </a:r>
            <a:r>
              <a:rPr sz="2400" spc="140" dirty="0">
                <a:latin typeface="Arial"/>
                <a:cs typeface="Arial"/>
              </a:rPr>
              <a:t>whether</a:t>
            </a:r>
            <a:r>
              <a:rPr sz="2400" spc="35" dirty="0">
                <a:latin typeface="Arial"/>
                <a:cs typeface="Arial"/>
              </a:rPr>
              <a:t> </a:t>
            </a:r>
            <a:r>
              <a:rPr sz="2400" spc="80" dirty="0">
                <a:latin typeface="Arial"/>
                <a:cs typeface="Arial"/>
              </a:rPr>
              <a:t>these</a:t>
            </a:r>
            <a:r>
              <a:rPr sz="2400" spc="60" dirty="0">
                <a:latin typeface="Arial"/>
                <a:cs typeface="Arial"/>
              </a:rPr>
              <a:t> </a:t>
            </a:r>
            <a:r>
              <a:rPr sz="2400" spc="80" dirty="0">
                <a:latin typeface="Arial"/>
                <a:cs typeface="Arial"/>
              </a:rPr>
              <a:t>alterations</a:t>
            </a:r>
            <a:r>
              <a:rPr sz="2400" spc="105" dirty="0">
                <a:latin typeface="Arial"/>
                <a:cs typeface="Arial"/>
              </a:rPr>
              <a:t> </a:t>
            </a:r>
            <a:r>
              <a:rPr sz="2400" spc="215" dirty="0">
                <a:latin typeface="Arial"/>
                <a:cs typeface="Arial"/>
              </a:rPr>
              <a:t>change </a:t>
            </a:r>
            <a:r>
              <a:rPr sz="2400" spc="145" dirty="0">
                <a:latin typeface="Arial"/>
                <a:cs typeface="Arial"/>
              </a:rPr>
              <a:t>the</a:t>
            </a:r>
            <a:r>
              <a:rPr sz="2400" spc="60" dirty="0">
                <a:latin typeface="Arial"/>
                <a:cs typeface="Arial"/>
              </a:rPr>
              <a:t> </a:t>
            </a:r>
            <a:r>
              <a:rPr sz="2400" spc="160" dirty="0">
                <a:latin typeface="Arial"/>
                <a:cs typeface="Arial"/>
              </a:rPr>
              <a:t>active</a:t>
            </a:r>
            <a:r>
              <a:rPr sz="2400" spc="40" dirty="0">
                <a:latin typeface="Arial"/>
                <a:cs typeface="Arial"/>
              </a:rPr>
              <a:t> </a:t>
            </a:r>
            <a:r>
              <a:rPr sz="2400" spc="-10" dirty="0">
                <a:latin typeface="Arial"/>
                <a:cs typeface="Arial"/>
              </a:rPr>
              <a:t>site.</a:t>
            </a:r>
            <a:endParaRPr sz="24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259633" y="3923029"/>
            <a:ext cx="1225550" cy="2425700"/>
            <a:chOff x="2259633" y="3923029"/>
            <a:chExt cx="1225550" cy="2425700"/>
          </a:xfrm>
        </p:grpSpPr>
        <p:sp>
          <p:nvSpPr>
            <p:cNvPr id="3" name="object 3"/>
            <p:cNvSpPr/>
            <p:nvPr/>
          </p:nvSpPr>
          <p:spPr>
            <a:xfrm>
              <a:off x="2329483" y="3992879"/>
              <a:ext cx="1085850" cy="2286000"/>
            </a:xfrm>
            <a:custGeom>
              <a:avLst/>
              <a:gdLst/>
              <a:ahLst/>
              <a:cxnLst/>
              <a:rect l="l" t="t" r="r" b="b"/>
              <a:pathLst>
                <a:path w="1085850" h="2286000">
                  <a:moveTo>
                    <a:pt x="48718" y="320548"/>
                  </a:moveTo>
                  <a:lnTo>
                    <a:pt x="62750" y="289350"/>
                  </a:lnTo>
                  <a:lnTo>
                    <a:pt x="68679" y="275687"/>
                  </a:lnTo>
                  <a:lnTo>
                    <a:pt x="69401" y="274004"/>
                  </a:lnTo>
                  <a:lnTo>
                    <a:pt x="67816" y="278749"/>
                  </a:lnTo>
                  <a:lnTo>
                    <a:pt x="66819" y="284369"/>
                  </a:lnTo>
                  <a:lnTo>
                    <a:pt x="69310" y="285311"/>
                  </a:lnTo>
                  <a:lnTo>
                    <a:pt x="78185" y="276023"/>
                  </a:lnTo>
                  <a:lnTo>
                    <a:pt x="96343" y="250952"/>
                  </a:lnTo>
                  <a:lnTo>
                    <a:pt x="101552" y="240706"/>
                  </a:lnTo>
                  <a:lnTo>
                    <a:pt x="105630" y="229282"/>
                  </a:lnTo>
                  <a:lnTo>
                    <a:pt x="109827" y="218215"/>
                  </a:lnTo>
                  <a:lnTo>
                    <a:pt x="115393" y="209042"/>
                  </a:lnTo>
                  <a:lnTo>
                    <a:pt x="121713" y="203735"/>
                  </a:lnTo>
                  <a:lnTo>
                    <a:pt x="128903" y="200691"/>
                  </a:lnTo>
                  <a:lnTo>
                    <a:pt x="136449" y="198362"/>
                  </a:lnTo>
                  <a:lnTo>
                    <a:pt x="143841" y="195199"/>
                  </a:lnTo>
                  <a:lnTo>
                    <a:pt x="170747" y="176160"/>
                  </a:lnTo>
                  <a:lnTo>
                    <a:pt x="195260" y="156813"/>
                  </a:lnTo>
                  <a:lnTo>
                    <a:pt x="220225" y="139227"/>
                  </a:lnTo>
                  <a:lnTo>
                    <a:pt x="248489" y="125476"/>
                  </a:lnTo>
                  <a:lnTo>
                    <a:pt x="288774" y="92289"/>
                  </a:lnTo>
                  <a:lnTo>
                    <a:pt x="333664" y="64835"/>
                  </a:lnTo>
                  <a:lnTo>
                    <a:pt x="381410" y="42497"/>
                  </a:lnTo>
                  <a:lnTo>
                    <a:pt x="430268" y="24656"/>
                  </a:lnTo>
                  <a:lnTo>
                    <a:pt x="478491" y="10696"/>
                  </a:lnTo>
                  <a:lnTo>
                    <a:pt x="524333" y="0"/>
                  </a:lnTo>
                  <a:lnTo>
                    <a:pt x="574317" y="3111"/>
                  </a:lnTo>
                  <a:lnTo>
                    <a:pt x="624266" y="5937"/>
                  </a:lnTo>
                  <a:lnTo>
                    <a:pt x="674191" y="9286"/>
                  </a:lnTo>
                  <a:lnTo>
                    <a:pt x="724104" y="13970"/>
                  </a:lnTo>
                  <a:lnTo>
                    <a:pt x="771014" y="25737"/>
                  </a:lnTo>
                  <a:lnTo>
                    <a:pt x="815156" y="47057"/>
                  </a:lnTo>
                  <a:lnTo>
                    <a:pt x="857725" y="73643"/>
                  </a:lnTo>
                  <a:lnTo>
                    <a:pt x="899917" y="101211"/>
                  </a:lnTo>
                  <a:lnTo>
                    <a:pt x="942925" y="125476"/>
                  </a:lnTo>
                  <a:lnTo>
                    <a:pt x="967349" y="163947"/>
                  </a:lnTo>
                  <a:lnTo>
                    <a:pt x="993058" y="205978"/>
                  </a:lnTo>
                  <a:lnTo>
                    <a:pt x="1019863" y="246080"/>
                  </a:lnTo>
                  <a:lnTo>
                    <a:pt x="1047573" y="278765"/>
                  </a:lnTo>
                  <a:lnTo>
                    <a:pt x="1056310" y="311193"/>
                  </a:lnTo>
                  <a:lnTo>
                    <a:pt x="1066512" y="341503"/>
                  </a:lnTo>
                  <a:lnTo>
                    <a:pt x="1076737" y="371812"/>
                  </a:lnTo>
                  <a:lnTo>
                    <a:pt x="1085546" y="404241"/>
                  </a:lnTo>
                  <a:lnTo>
                    <a:pt x="1080868" y="460574"/>
                  </a:lnTo>
                  <a:lnTo>
                    <a:pt x="1074795" y="511762"/>
                  </a:lnTo>
                  <a:lnTo>
                    <a:pt x="1064405" y="558481"/>
                  </a:lnTo>
                  <a:lnTo>
                    <a:pt x="1046779" y="601410"/>
                  </a:lnTo>
                  <a:lnTo>
                    <a:pt x="1018998" y="641223"/>
                  </a:lnTo>
                  <a:lnTo>
                    <a:pt x="992090" y="674338"/>
                  </a:lnTo>
                  <a:lnTo>
                    <a:pt x="938111" y="703929"/>
                  </a:lnTo>
                  <a:lnTo>
                    <a:pt x="914350" y="710882"/>
                  </a:lnTo>
                  <a:lnTo>
                    <a:pt x="890589" y="717835"/>
                  </a:lnTo>
                  <a:lnTo>
                    <a:pt x="866852" y="724789"/>
                  </a:lnTo>
                  <a:lnTo>
                    <a:pt x="852713" y="728954"/>
                  </a:lnTo>
                  <a:lnTo>
                    <a:pt x="837086" y="733536"/>
                  </a:lnTo>
                  <a:lnTo>
                    <a:pt x="824436" y="737236"/>
                  </a:lnTo>
                  <a:lnTo>
                    <a:pt x="819227" y="738759"/>
                  </a:lnTo>
                  <a:lnTo>
                    <a:pt x="754336" y="735682"/>
                  </a:lnTo>
                  <a:lnTo>
                    <a:pt x="706533" y="734767"/>
                  </a:lnTo>
                  <a:lnTo>
                    <a:pt x="672441" y="735110"/>
                  </a:lnTo>
                  <a:lnTo>
                    <a:pt x="648679" y="735810"/>
                  </a:lnTo>
                  <a:lnTo>
                    <a:pt x="631870" y="735964"/>
                  </a:lnTo>
                  <a:lnTo>
                    <a:pt x="589371" y="724132"/>
                  </a:lnTo>
                  <a:lnTo>
                    <a:pt x="533858" y="696976"/>
                  </a:lnTo>
                  <a:lnTo>
                    <a:pt x="505515" y="675276"/>
                  </a:lnTo>
                  <a:lnTo>
                    <a:pt x="495885" y="669036"/>
                  </a:lnTo>
                  <a:lnTo>
                    <a:pt x="473531" y="659600"/>
                  </a:lnTo>
                  <a:lnTo>
                    <a:pt x="448498" y="650605"/>
                  </a:lnTo>
                  <a:lnTo>
                    <a:pt x="428109" y="643872"/>
                  </a:lnTo>
                  <a:lnTo>
                    <a:pt x="419685" y="641223"/>
                  </a:lnTo>
                  <a:lnTo>
                    <a:pt x="365964" y="644548"/>
                  </a:lnTo>
                  <a:lnTo>
                    <a:pt x="314834" y="647952"/>
                  </a:lnTo>
                  <a:lnTo>
                    <a:pt x="265837" y="656667"/>
                  </a:lnTo>
                  <a:lnTo>
                    <a:pt x="218517" y="675921"/>
                  </a:lnTo>
                  <a:lnTo>
                    <a:pt x="172416" y="710946"/>
                  </a:lnTo>
                  <a:lnTo>
                    <a:pt x="168844" y="732837"/>
                  </a:lnTo>
                  <a:lnTo>
                    <a:pt x="166612" y="743432"/>
                  </a:lnTo>
                  <a:lnTo>
                    <a:pt x="162891" y="752729"/>
                  </a:lnTo>
                  <a:lnTo>
                    <a:pt x="156372" y="760593"/>
                  </a:lnTo>
                  <a:lnTo>
                    <a:pt x="148365" y="766302"/>
                  </a:lnTo>
                  <a:lnTo>
                    <a:pt x="140477" y="772177"/>
                  </a:lnTo>
                  <a:lnTo>
                    <a:pt x="134316" y="780542"/>
                  </a:lnTo>
                  <a:lnTo>
                    <a:pt x="127752" y="800298"/>
                  </a:lnTo>
                  <a:lnTo>
                    <a:pt x="123235" y="821340"/>
                  </a:lnTo>
                  <a:lnTo>
                    <a:pt x="119528" y="842906"/>
                  </a:lnTo>
                  <a:lnTo>
                    <a:pt x="115393" y="864235"/>
                  </a:lnTo>
                  <a:lnTo>
                    <a:pt x="112565" y="876657"/>
                  </a:lnTo>
                  <a:lnTo>
                    <a:pt x="109440" y="890365"/>
                  </a:lnTo>
                  <a:lnTo>
                    <a:pt x="106910" y="901453"/>
                  </a:lnTo>
                  <a:lnTo>
                    <a:pt x="105868" y="906018"/>
                  </a:lnTo>
                  <a:lnTo>
                    <a:pt x="111611" y="957272"/>
                  </a:lnTo>
                  <a:lnTo>
                    <a:pt x="119425" y="1016873"/>
                  </a:lnTo>
                  <a:lnTo>
                    <a:pt x="132335" y="1073306"/>
                  </a:lnTo>
                  <a:lnTo>
                    <a:pt x="153366" y="1115060"/>
                  </a:lnTo>
                  <a:lnTo>
                    <a:pt x="174529" y="1126239"/>
                  </a:lnTo>
                  <a:lnTo>
                    <a:pt x="181941" y="1129030"/>
                  </a:lnTo>
                  <a:lnTo>
                    <a:pt x="189500" y="1164625"/>
                  </a:lnTo>
                  <a:lnTo>
                    <a:pt x="191054" y="1172484"/>
                  </a:lnTo>
                  <a:lnTo>
                    <a:pt x="192639" y="1168120"/>
                  </a:lnTo>
                  <a:lnTo>
                    <a:pt x="200290" y="1167048"/>
                  </a:lnTo>
                  <a:lnTo>
                    <a:pt x="220041" y="1184783"/>
                  </a:lnTo>
                  <a:lnTo>
                    <a:pt x="225355" y="1194349"/>
                  </a:lnTo>
                  <a:lnTo>
                    <a:pt x="229217" y="1206071"/>
                  </a:lnTo>
                  <a:lnTo>
                    <a:pt x="233221" y="1217626"/>
                  </a:lnTo>
                  <a:lnTo>
                    <a:pt x="238964" y="1226693"/>
                  </a:lnTo>
                  <a:lnTo>
                    <a:pt x="252448" y="1236378"/>
                  </a:lnTo>
                  <a:lnTo>
                    <a:pt x="266825" y="1243028"/>
                  </a:lnTo>
                  <a:lnTo>
                    <a:pt x="281559" y="1248463"/>
                  </a:lnTo>
                  <a:lnTo>
                    <a:pt x="296114" y="1254506"/>
                  </a:lnTo>
                  <a:lnTo>
                    <a:pt x="310382" y="1261461"/>
                  </a:lnTo>
                  <a:lnTo>
                    <a:pt x="324625" y="1268428"/>
                  </a:lnTo>
                  <a:lnTo>
                    <a:pt x="338869" y="1275419"/>
                  </a:lnTo>
                  <a:lnTo>
                    <a:pt x="353137" y="1282446"/>
                  </a:lnTo>
                  <a:lnTo>
                    <a:pt x="361620" y="1286537"/>
                  </a:lnTo>
                  <a:lnTo>
                    <a:pt x="370996" y="1291082"/>
                  </a:lnTo>
                  <a:lnTo>
                    <a:pt x="378586" y="1294768"/>
                  </a:lnTo>
                  <a:lnTo>
                    <a:pt x="381712" y="1296289"/>
                  </a:lnTo>
                  <a:lnTo>
                    <a:pt x="442370" y="1292688"/>
                  </a:lnTo>
                  <a:lnTo>
                    <a:pt x="494695" y="1289708"/>
                  </a:lnTo>
                  <a:lnTo>
                    <a:pt x="541954" y="1285176"/>
                  </a:lnTo>
                  <a:lnTo>
                    <a:pt x="587414" y="1276919"/>
                  </a:lnTo>
                  <a:lnTo>
                    <a:pt x="634342" y="1262763"/>
                  </a:lnTo>
                  <a:lnTo>
                    <a:pt x="686004" y="1240536"/>
                  </a:lnTo>
                  <a:lnTo>
                    <a:pt x="707346" y="1219015"/>
                  </a:lnTo>
                  <a:lnTo>
                    <a:pt x="714579" y="1212723"/>
                  </a:lnTo>
                  <a:lnTo>
                    <a:pt x="728598" y="1204571"/>
                  </a:lnTo>
                  <a:lnTo>
                    <a:pt x="742916" y="1197705"/>
                  </a:lnTo>
                  <a:lnTo>
                    <a:pt x="757352" y="1191363"/>
                  </a:lnTo>
                  <a:lnTo>
                    <a:pt x="771729" y="1184783"/>
                  </a:lnTo>
                  <a:lnTo>
                    <a:pt x="780139" y="1180691"/>
                  </a:lnTo>
                  <a:lnTo>
                    <a:pt x="789477" y="1176147"/>
                  </a:lnTo>
                  <a:lnTo>
                    <a:pt x="797053" y="1172460"/>
                  </a:lnTo>
                  <a:lnTo>
                    <a:pt x="800177" y="1170940"/>
                  </a:lnTo>
                  <a:lnTo>
                    <a:pt x="859692" y="1179657"/>
                  </a:lnTo>
                  <a:lnTo>
                    <a:pt x="903872" y="1191434"/>
                  </a:lnTo>
                  <a:lnTo>
                    <a:pt x="943766" y="1213856"/>
                  </a:lnTo>
                  <a:lnTo>
                    <a:pt x="990423" y="1254506"/>
                  </a:lnTo>
                  <a:lnTo>
                    <a:pt x="999948" y="1275441"/>
                  </a:lnTo>
                  <a:lnTo>
                    <a:pt x="1009473" y="1296352"/>
                  </a:lnTo>
                  <a:lnTo>
                    <a:pt x="1028523" y="1338199"/>
                  </a:lnTo>
                  <a:lnTo>
                    <a:pt x="1043845" y="1382499"/>
                  </a:lnTo>
                  <a:lnTo>
                    <a:pt x="1051715" y="1429729"/>
                  </a:lnTo>
                  <a:lnTo>
                    <a:pt x="1053078" y="1479083"/>
                  </a:lnTo>
                  <a:lnTo>
                    <a:pt x="1048877" y="1529758"/>
                  </a:lnTo>
                  <a:lnTo>
                    <a:pt x="1040055" y="1580948"/>
                  </a:lnTo>
                  <a:lnTo>
                    <a:pt x="1027556" y="1631851"/>
                  </a:lnTo>
                  <a:lnTo>
                    <a:pt x="1012323" y="1681661"/>
                  </a:lnTo>
                  <a:lnTo>
                    <a:pt x="995300" y="1729575"/>
                  </a:lnTo>
                  <a:lnTo>
                    <a:pt x="977431" y="1774788"/>
                  </a:lnTo>
                  <a:lnTo>
                    <a:pt x="959658" y="1816496"/>
                  </a:lnTo>
                  <a:lnTo>
                    <a:pt x="942925" y="1853895"/>
                  </a:lnTo>
                  <a:lnTo>
                    <a:pt x="901269" y="1911038"/>
                  </a:lnTo>
                  <a:lnTo>
                    <a:pt x="878060" y="1936216"/>
                  </a:lnTo>
                  <a:lnTo>
                    <a:pt x="857327" y="1965401"/>
                  </a:lnTo>
                  <a:lnTo>
                    <a:pt x="852475" y="1976114"/>
                  </a:lnTo>
                  <a:lnTo>
                    <a:pt x="848516" y="1987702"/>
                  </a:lnTo>
                  <a:lnTo>
                    <a:pt x="844200" y="1998594"/>
                  </a:lnTo>
                  <a:lnTo>
                    <a:pt x="803273" y="2027085"/>
                  </a:lnTo>
                  <a:lnTo>
                    <a:pt x="781127" y="2035098"/>
                  </a:lnTo>
                  <a:lnTo>
                    <a:pt x="750782" y="2076559"/>
                  </a:lnTo>
                  <a:lnTo>
                    <a:pt x="717603" y="2116246"/>
                  </a:lnTo>
                  <a:lnTo>
                    <a:pt x="682079" y="2153604"/>
                  </a:lnTo>
                  <a:lnTo>
                    <a:pt x="644697" y="2188076"/>
                  </a:lnTo>
                  <a:lnTo>
                    <a:pt x="605946" y="2219108"/>
                  </a:lnTo>
                  <a:lnTo>
                    <a:pt x="566314" y="2246143"/>
                  </a:lnTo>
                  <a:lnTo>
                    <a:pt x="526289" y="2268625"/>
                  </a:lnTo>
                  <a:lnTo>
                    <a:pt x="486360" y="2286000"/>
                  </a:lnTo>
                  <a:lnTo>
                    <a:pt x="431613" y="2283037"/>
                  </a:lnTo>
                  <a:lnTo>
                    <a:pt x="376902" y="2280423"/>
                  </a:lnTo>
                  <a:lnTo>
                    <a:pt x="322214" y="2277111"/>
                  </a:lnTo>
                  <a:lnTo>
                    <a:pt x="267539" y="2272055"/>
                  </a:lnTo>
                  <a:lnTo>
                    <a:pt x="246018" y="2261734"/>
                  </a:lnTo>
                  <a:lnTo>
                    <a:pt x="238964" y="2258123"/>
                  </a:lnTo>
                  <a:lnTo>
                    <a:pt x="225976" y="2253244"/>
                  </a:lnTo>
                  <a:lnTo>
                    <a:pt x="206404" y="2246275"/>
                  </a:lnTo>
                  <a:lnTo>
                    <a:pt x="186475" y="2238262"/>
                  </a:lnTo>
                  <a:lnTo>
                    <a:pt x="154934" y="2214477"/>
                  </a:lnTo>
                  <a:lnTo>
                    <a:pt x="121445" y="2180842"/>
                  </a:lnTo>
                  <a:lnTo>
                    <a:pt x="106582" y="2152881"/>
                  </a:lnTo>
                  <a:lnTo>
                    <a:pt x="101909" y="2142341"/>
                  </a:lnTo>
                  <a:lnTo>
                    <a:pt x="96343" y="2132672"/>
                  </a:lnTo>
                  <a:lnTo>
                    <a:pt x="89378" y="2125050"/>
                  </a:lnTo>
                  <a:lnTo>
                    <a:pt x="81579" y="2119082"/>
                  </a:lnTo>
                  <a:lnTo>
                    <a:pt x="74019" y="2112940"/>
                  </a:lnTo>
                  <a:lnTo>
                    <a:pt x="67768" y="2104796"/>
                  </a:lnTo>
                  <a:lnTo>
                    <a:pt x="55084" y="2071774"/>
                  </a:lnTo>
                  <a:lnTo>
                    <a:pt x="58306" y="2062973"/>
                  </a:lnTo>
                  <a:lnTo>
                    <a:pt x="56767" y="2061142"/>
                  </a:lnTo>
                  <a:lnTo>
                    <a:pt x="29795" y="2049030"/>
                  </a:lnTo>
                  <a:lnTo>
                    <a:pt x="27592" y="2038449"/>
                  </a:lnTo>
                  <a:lnTo>
                    <a:pt x="25509" y="2027778"/>
                  </a:lnTo>
                  <a:lnTo>
                    <a:pt x="23187" y="2017282"/>
                  </a:lnTo>
                  <a:lnTo>
                    <a:pt x="20270" y="2007222"/>
                  </a:lnTo>
                  <a:lnTo>
                    <a:pt x="15418" y="1996765"/>
                  </a:lnTo>
                  <a:lnTo>
                    <a:pt x="9554" y="1987007"/>
                  </a:lnTo>
                  <a:lnTo>
                    <a:pt x="4286" y="1976900"/>
                  </a:lnTo>
                  <a:lnTo>
                    <a:pt x="1220" y="1965401"/>
                  </a:lnTo>
                  <a:lnTo>
                    <a:pt x="0" y="1939262"/>
                  </a:lnTo>
                  <a:lnTo>
                    <a:pt x="3363" y="1927064"/>
                  </a:lnTo>
                  <a:lnTo>
                    <a:pt x="10417" y="1923579"/>
                  </a:lnTo>
                  <a:lnTo>
                    <a:pt x="20270" y="1923580"/>
                  </a:lnTo>
                </a:path>
              </a:pathLst>
            </a:custGeom>
            <a:ln w="139700">
              <a:solidFill>
                <a:srgbClr val="000000"/>
              </a:solidFill>
            </a:ln>
          </p:spPr>
          <p:txBody>
            <a:bodyPr wrap="square" lIns="0" tIns="0" rIns="0" bIns="0" rtlCol="0"/>
            <a:lstStyle/>
            <a:p>
              <a:endParaRPr/>
            </a:p>
          </p:txBody>
        </p:sp>
        <p:sp>
          <p:nvSpPr>
            <p:cNvPr id="4" name="object 4"/>
            <p:cNvSpPr/>
            <p:nvPr/>
          </p:nvSpPr>
          <p:spPr>
            <a:xfrm>
              <a:off x="2936747" y="4680203"/>
              <a:ext cx="228600" cy="97790"/>
            </a:xfrm>
            <a:custGeom>
              <a:avLst/>
              <a:gdLst/>
              <a:ahLst/>
              <a:cxnLst/>
              <a:rect l="l" t="t" r="r" b="b"/>
              <a:pathLst>
                <a:path w="228600" h="97789">
                  <a:moveTo>
                    <a:pt x="228600" y="0"/>
                  </a:moveTo>
                  <a:lnTo>
                    <a:pt x="0" y="0"/>
                  </a:lnTo>
                  <a:lnTo>
                    <a:pt x="0" y="97536"/>
                  </a:lnTo>
                  <a:lnTo>
                    <a:pt x="228600" y="97536"/>
                  </a:lnTo>
                  <a:lnTo>
                    <a:pt x="228600" y="0"/>
                  </a:lnTo>
                  <a:close/>
                </a:path>
              </a:pathLst>
            </a:custGeom>
            <a:solidFill>
              <a:srgbClr val="FF0000"/>
            </a:solidFill>
          </p:spPr>
          <p:txBody>
            <a:bodyPr wrap="square" lIns="0" tIns="0" rIns="0" bIns="0" rtlCol="0"/>
            <a:lstStyle/>
            <a:p>
              <a:endParaRPr/>
            </a:p>
          </p:txBody>
        </p:sp>
        <p:sp>
          <p:nvSpPr>
            <p:cNvPr id="5" name="object 5"/>
            <p:cNvSpPr/>
            <p:nvPr/>
          </p:nvSpPr>
          <p:spPr>
            <a:xfrm>
              <a:off x="2936747" y="4680203"/>
              <a:ext cx="228600" cy="97790"/>
            </a:xfrm>
            <a:custGeom>
              <a:avLst/>
              <a:gdLst/>
              <a:ahLst/>
              <a:cxnLst/>
              <a:rect l="l" t="t" r="r" b="b"/>
              <a:pathLst>
                <a:path w="228600" h="97789">
                  <a:moveTo>
                    <a:pt x="0" y="97536"/>
                  </a:moveTo>
                  <a:lnTo>
                    <a:pt x="228600" y="97536"/>
                  </a:lnTo>
                  <a:lnTo>
                    <a:pt x="228600" y="0"/>
                  </a:lnTo>
                  <a:lnTo>
                    <a:pt x="0" y="0"/>
                  </a:lnTo>
                  <a:lnTo>
                    <a:pt x="0" y="97536"/>
                  </a:lnTo>
                  <a:close/>
                </a:path>
              </a:pathLst>
            </a:custGeom>
            <a:ln w="9525">
              <a:solidFill>
                <a:srgbClr val="000000"/>
              </a:solidFill>
            </a:ln>
          </p:spPr>
          <p:txBody>
            <a:bodyPr wrap="square" lIns="0" tIns="0" rIns="0" bIns="0" rtlCol="0"/>
            <a:lstStyle/>
            <a:p>
              <a:endParaRPr/>
            </a:p>
          </p:txBody>
        </p:sp>
        <p:sp>
          <p:nvSpPr>
            <p:cNvPr id="6" name="object 6"/>
            <p:cNvSpPr/>
            <p:nvPr/>
          </p:nvSpPr>
          <p:spPr>
            <a:xfrm>
              <a:off x="2885820" y="5150865"/>
              <a:ext cx="248285" cy="171450"/>
            </a:xfrm>
            <a:custGeom>
              <a:avLst/>
              <a:gdLst/>
              <a:ahLst/>
              <a:cxnLst/>
              <a:rect l="l" t="t" r="r" b="b"/>
              <a:pathLst>
                <a:path w="248285" h="171450">
                  <a:moveTo>
                    <a:pt x="213995" y="0"/>
                  </a:moveTo>
                  <a:lnTo>
                    <a:pt x="0" y="80390"/>
                  </a:lnTo>
                  <a:lnTo>
                    <a:pt x="34162" y="171068"/>
                  </a:lnTo>
                  <a:lnTo>
                    <a:pt x="248158" y="90550"/>
                  </a:lnTo>
                  <a:lnTo>
                    <a:pt x="213995" y="0"/>
                  </a:lnTo>
                  <a:close/>
                </a:path>
              </a:pathLst>
            </a:custGeom>
            <a:solidFill>
              <a:srgbClr val="FF0000"/>
            </a:solidFill>
          </p:spPr>
          <p:txBody>
            <a:bodyPr wrap="square" lIns="0" tIns="0" rIns="0" bIns="0" rtlCol="0"/>
            <a:lstStyle/>
            <a:p>
              <a:endParaRPr/>
            </a:p>
          </p:txBody>
        </p:sp>
        <p:sp>
          <p:nvSpPr>
            <p:cNvPr id="7" name="object 7"/>
            <p:cNvSpPr/>
            <p:nvPr/>
          </p:nvSpPr>
          <p:spPr>
            <a:xfrm>
              <a:off x="2885820" y="5150865"/>
              <a:ext cx="248285" cy="171450"/>
            </a:xfrm>
            <a:custGeom>
              <a:avLst/>
              <a:gdLst/>
              <a:ahLst/>
              <a:cxnLst/>
              <a:rect l="l" t="t" r="r" b="b"/>
              <a:pathLst>
                <a:path w="248285" h="171450">
                  <a:moveTo>
                    <a:pt x="0" y="80390"/>
                  </a:moveTo>
                  <a:lnTo>
                    <a:pt x="213995" y="0"/>
                  </a:lnTo>
                  <a:lnTo>
                    <a:pt x="248158" y="90550"/>
                  </a:lnTo>
                  <a:lnTo>
                    <a:pt x="34162" y="171068"/>
                  </a:lnTo>
                  <a:lnTo>
                    <a:pt x="0" y="80390"/>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2946907" y="4693913"/>
            <a:ext cx="135890" cy="471170"/>
          </a:xfrm>
          <a:prstGeom prst="rect">
            <a:avLst/>
          </a:prstGeom>
        </p:spPr>
        <p:txBody>
          <a:bodyPr vert="horz" wrap="square" lIns="0" tIns="67945" rIns="0" bIns="0" rtlCol="0">
            <a:spAutoFit/>
          </a:bodyPr>
          <a:lstStyle/>
          <a:p>
            <a:pPr marL="40640">
              <a:lnSpc>
                <a:spcPct val="100000"/>
              </a:lnSpc>
              <a:spcBef>
                <a:spcPts val="535"/>
              </a:spcBef>
            </a:pPr>
            <a:r>
              <a:rPr sz="1100" b="1" dirty="0">
                <a:latin typeface="Arial"/>
                <a:cs typeface="Arial"/>
              </a:rPr>
              <a:t>+</a:t>
            </a:r>
            <a:endParaRPr sz="1100">
              <a:latin typeface="Arial"/>
              <a:cs typeface="Arial"/>
            </a:endParaRPr>
          </a:p>
          <a:p>
            <a:pPr marL="12700">
              <a:lnSpc>
                <a:spcPct val="100000"/>
              </a:lnSpc>
              <a:spcBef>
                <a:spcPts val="430"/>
              </a:spcBef>
            </a:pPr>
            <a:r>
              <a:rPr sz="1100" b="1" dirty="0">
                <a:latin typeface="Arial"/>
                <a:cs typeface="Arial"/>
              </a:rPr>
              <a:t>+</a:t>
            </a:r>
            <a:endParaRPr sz="1100">
              <a:latin typeface="Arial"/>
              <a:cs typeface="Arial"/>
            </a:endParaRPr>
          </a:p>
        </p:txBody>
      </p:sp>
      <p:grpSp>
        <p:nvGrpSpPr>
          <p:cNvPr id="9" name="object 9"/>
          <p:cNvGrpSpPr/>
          <p:nvPr/>
        </p:nvGrpSpPr>
        <p:grpSpPr>
          <a:xfrm>
            <a:off x="5460033" y="4151629"/>
            <a:ext cx="1225550" cy="1700530"/>
            <a:chOff x="5460033" y="4151629"/>
            <a:chExt cx="1225550" cy="1700530"/>
          </a:xfrm>
        </p:grpSpPr>
        <p:sp>
          <p:nvSpPr>
            <p:cNvPr id="10" name="object 10"/>
            <p:cNvSpPr/>
            <p:nvPr/>
          </p:nvSpPr>
          <p:spPr>
            <a:xfrm>
              <a:off x="5529883" y="4221479"/>
              <a:ext cx="1085850" cy="1560830"/>
            </a:xfrm>
            <a:custGeom>
              <a:avLst/>
              <a:gdLst/>
              <a:ahLst/>
              <a:cxnLst/>
              <a:rect l="l" t="t" r="r" b="b"/>
              <a:pathLst>
                <a:path w="1085850" h="1560829">
                  <a:moveTo>
                    <a:pt x="48718" y="218821"/>
                  </a:moveTo>
                  <a:lnTo>
                    <a:pt x="65484" y="193289"/>
                  </a:lnTo>
                  <a:lnTo>
                    <a:pt x="69560" y="186779"/>
                  </a:lnTo>
                  <a:lnTo>
                    <a:pt x="67816" y="190309"/>
                  </a:lnTo>
                  <a:lnTo>
                    <a:pt x="67119" y="194897"/>
                  </a:lnTo>
                  <a:lnTo>
                    <a:pt x="74338" y="191563"/>
                  </a:lnTo>
                  <a:lnTo>
                    <a:pt x="96343" y="171323"/>
                  </a:lnTo>
                  <a:lnTo>
                    <a:pt x="101552" y="164357"/>
                  </a:lnTo>
                  <a:lnTo>
                    <a:pt x="105630" y="156559"/>
                  </a:lnTo>
                  <a:lnTo>
                    <a:pt x="109827" y="148998"/>
                  </a:lnTo>
                  <a:lnTo>
                    <a:pt x="115393" y="142748"/>
                  </a:lnTo>
                  <a:lnTo>
                    <a:pt x="121713" y="139116"/>
                  </a:lnTo>
                  <a:lnTo>
                    <a:pt x="128903" y="137033"/>
                  </a:lnTo>
                  <a:lnTo>
                    <a:pt x="136449" y="135425"/>
                  </a:lnTo>
                  <a:lnTo>
                    <a:pt x="143841" y="133223"/>
                  </a:lnTo>
                  <a:lnTo>
                    <a:pt x="170747" y="120245"/>
                  </a:lnTo>
                  <a:lnTo>
                    <a:pt x="195260" y="107029"/>
                  </a:lnTo>
                  <a:lnTo>
                    <a:pt x="220225" y="95003"/>
                  </a:lnTo>
                  <a:lnTo>
                    <a:pt x="248489" y="85598"/>
                  </a:lnTo>
                  <a:lnTo>
                    <a:pt x="288774" y="62985"/>
                  </a:lnTo>
                  <a:lnTo>
                    <a:pt x="333664" y="44271"/>
                  </a:lnTo>
                  <a:lnTo>
                    <a:pt x="381410" y="29035"/>
                  </a:lnTo>
                  <a:lnTo>
                    <a:pt x="430268" y="16858"/>
                  </a:lnTo>
                  <a:lnTo>
                    <a:pt x="478491" y="7319"/>
                  </a:lnTo>
                  <a:lnTo>
                    <a:pt x="524333" y="0"/>
                  </a:lnTo>
                  <a:lnTo>
                    <a:pt x="574317" y="2113"/>
                  </a:lnTo>
                  <a:lnTo>
                    <a:pt x="624266" y="4048"/>
                  </a:lnTo>
                  <a:lnTo>
                    <a:pt x="674191" y="6340"/>
                  </a:lnTo>
                  <a:lnTo>
                    <a:pt x="724104" y="9525"/>
                  </a:lnTo>
                  <a:lnTo>
                    <a:pt x="771014" y="17570"/>
                  </a:lnTo>
                  <a:lnTo>
                    <a:pt x="815156" y="32133"/>
                  </a:lnTo>
                  <a:lnTo>
                    <a:pt x="857725" y="50279"/>
                  </a:lnTo>
                  <a:lnTo>
                    <a:pt x="899917" y="69078"/>
                  </a:lnTo>
                  <a:lnTo>
                    <a:pt x="942925" y="85598"/>
                  </a:lnTo>
                  <a:lnTo>
                    <a:pt x="967349" y="111881"/>
                  </a:lnTo>
                  <a:lnTo>
                    <a:pt x="993058" y="140604"/>
                  </a:lnTo>
                  <a:lnTo>
                    <a:pt x="1019863" y="168019"/>
                  </a:lnTo>
                  <a:lnTo>
                    <a:pt x="1047573" y="190373"/>
                  </a:lnTo>
                  <a:lnTo>
                    <a:pt x="1056310" y="212445"/>
                  </a:lnTo>
                  <a:lnTo>
                    <a:pt x="1066512" y="233124"/>
                  </a:lnTo>
                  <a:lnTo>
                    <a:pt x="1076737" y="253827"/>
                  </a:lnTo>
                  <a:lnTo>
                    <a:pt x="1085546" y="275971"/>
                  </a:lnTo>
                  <a:lnTo>
                    <a:pt x="1079595" y="323433"/>
                  </a:lnTo>
                  <a:lnTo>
                    <a:pt x="1070322" y="365633"/>
                  </a:lnTo>
                  <a:lnTo>
                    <a:pt x="1052024" y="403451"/>
                  </a:lnTo>
                  <a:lnTo>
                    <a:pt x="1018998" y="437769"/>
                  </a:lnTo>
                  <a:lnTo>
                    <a:pt x="977653" y="469898"/>
                  </a:lnTo>
                  <a:lnTo>
                    <a:pt x="938111" y="480504"/>
                  </a:lnTo>
                  <a:lnTo>
                    <a:pt x="914350" y="485267"/>
                  </a:lnTo>
                  <a:lnTo>
                    <a:pt x="890589" y="490029"/>
                  </a:lnTo>
                  <a:lnTo>
                    <a:pt x="866852" y="494792"/>
                  </a:lnTo>
                  <a:lnTo>
                    <a:pt x="852713" y="497619"/>
                  </a:lnTo>
                  <a:lnTo>
                    <a:pt x="837086" y="500745"/>
                  </a:lnTo>
                  <a:lnTo>
                    <a:pt x="824436" y="503275"/>
                  </a:lnTo>
                  <a:lnTo>
                    <a:pt x="819227" y="504317"/>
                  </a:lnTo>
                  <a:lnTo>
                    <a:pt x="748242" y="502082"/>
                  </a:lnTo>
                  <a:lnTo>
                    <a:pt x="697891" y="501588"/>
                  </a:lnTo>
                  <a:lnTo>
                    <a:pt x="663539" y="501988"/>
                  </a:lnTo>
                  <a:lnTo>
                    <a:pt x="640551" y="502435"/>
                  </a:lnTo>
                  <a:lnTo>
                    <a:pt x="624292" y="502082"/>
                  </a:lnTo>
                  <a:lnTo>
                    <a:pt x="569546" y="487759"/>
                  </a:lnTo>
                  <a:lnTo>
                    <a:pt x="524156" y="471515"/>
                  </a:lnTo>
                  <a:lnTo>
                    <a:pt x="505515" y="460918"/>
                  </a:lnTo>
                  <a:lnTo>
                    <a:pt x="495885" y="456692"/>
                  </a:lnTo>
                  <a:lnTo>
                    <a:pt x="473531" y="450306"/>
                  </a:lnTo>
                  <a:lnTo>
                    <a:pt x="448498" y="444182"/>
                  </a:lnTo>
                  <a:lnTo>
                    <a:pt x="428109" y="439582"/>
                  </a:lnTo>
                  <a:lnTo>
                    <a:pt x="419685" y="437769"/>
                  </a:lnTo>
                  <a:lnTo>
                    <a:pt x="365964" y="440038"/>
                  </a:lnTo>
                  <a:lnTo>
                    <a:pt x="314834" y="442363"/>
                  </a:lnTo>
                  <a:lnTo>
                    <a:pt x="265837" y="448302"/>
                  </a:lnTo>
                  <a:lnTo>
                    <a:pt x="218517" y="461417"/>
                  </a:lnTo>
                  <a:lnTo>
                    <a:pt x="172416" y="485267"/>
                  </a:lnTo>
                  <a:lnTo>
                    <a:pt x="168844" y="500268"/>
                  </a:lnTo>
                  <a:lnTo>
                    <a:pt x="166612" y="507501"/>
                  </a:lnTo>
                  <a:lnTo>
                    <a:pt x="162891" y="513842"/>
                  </a:lnTo>
                  <a:lnTo>
                    <a:pt x="156372" y="519229"/>
                  </a:lnTo>
                  <a:lnTo>
                    <a:pt x="148365" y="523128"/>
                  </a:lnTo>
                  <a:lnTo>
                    <a:pt x="140477" y="527147"/>
                  </a:lnTo>
                  <a:lnTo>
                    <a:pt x="134316" y="532892"/>
                  </a:lnTo>
                  <a:lnTo>
                    <a:pt x="127752" y="546373"/>
                  </a:lnTo>
                  <a:lnTo>
                    <a:pt x="123235" y="560736"/>
                  </a:lnTo>
                  <a:lnTo>
                    <a:pt x="119528" y="575433"/>
                  </a:lnTo>
                  <a:lnTo>
                    <a:pt x="115393" y="589915"/>
                  </a:lnTo>
                  <a:lnTo>
                    <a:pt x="112565" y="598398"/>
                  </a:lnTo>
                  <a:lnTo>
                    <a:pt x="109440" y="607774"/>
                  </a:lnTo>
                  <a:lnTo>
                    <a:pt x="106910" y="615364"/>
                  </a:lnTo>
                  <a:lnTo>
                    <a:pt x="105868" y="618490"/>
                  </a:lnTo>
                  <a:lnTo>
                    <a:pt x="111611" y="653474"/>
                  </a:lnTo>
                  <a:lnTo>
                    <a:pt x="119425" y="694150"/>
                  </a:lnTo>
                  <a:lnTo>
                    <a:pt x="132335" y="732682"/>
                  </a:lnTo>
                  <a:lnTo>
                    <a:pt x="159706" y="764958"/>
                  </a:lnTo>
                  <a:lnTo>
                    <a:pt x="174529" y="768828"/>
                  </a:lnTo>
                  <a:lnTo>
                    <a:pt x="181941" y="770763"/>
                  </a:lnTo>
                  <a:lnTo>
                    <a:pt x="190216" y="797790"/>
                  </a:lnTo>
                  <a:lnTo>
                    <a:pt x="191466" y="799338"/>
                  </a:lnTo>
                  <a:lnTo>
                    <a:pt x="197479" y="796123"/>
                  </a:lnTo>
                  <a:lnTo>
                    <a:pt x="220041" y="808863"/>
                  </a:lnTo>
                  <a:lnTo>
                    <a:pt x="225355" y="815381"/>
                  </a:lnTo>
                  <a:lnTo>
                    <a:pt x="229217" y="823388"/>
                  </a:lnTo>
                  <a:lnTo>
                    <a:pt x="233221" y="831276"/>
                  </a:lnTo>
                  <a:lnTo>
                    <a:pt x="238964" y="837438"/>
                  </a:lnTo>
                  <a:lnTo>
                    <a:pt x="252448" y="844002"/>
                  </a:lnTo>
                  <a:lnTo>
                    <a:pt x="266825" y="848518"/>
                  </a:lnTo>
                  <a:lnTo>
                    <a:pt x="281559" y="852225"/>
                  </a:lnTo>
                  <a:lnTo>
                    <a:pt x="296114" y="856361"/>
                  </a:lnTo>
                  <a:lnTo>
                    <a:pt x="310382" y="861123"/>
                  </a:lnTo>
                  <a:lnTo>
                    <a:pt x="324625" y="865886"/>
                  </a:lnTo>
                  <a:lnTo>
                    <a:pt x="338869" y="870648"/>
                  </a:lnTo>
                  <a:lnTo>
                    <a:pt x="353137" y="875411"/>
                  </a:lnTo>
                  <a:lnTo>
                    <a:pt x="361620" y="878238"/>
                  </a:lnTo>
                  <a:lnTo>
                    <a:pt x="370996" y="881364"/>
                  </a:lnTo>
                  <a:lnTo>
                    <a:pt x="378587" y="883894"/>
                  </a:lnTo>
                  <a:lnTo>
                    <a:pt x="381712" y="884936"/>
                  </a:lnTo>
                  <a:lnTo>
                    <a:pt x="442370" y="882466"/>
                  </a:lnTo>
                  <a:lnTo>
                    <a:pt x="494695" y="880420"/>
                  </a:lnTo>
                  <a:lnTo>
                    <a:pt x="541954" y="877316"/>
                  </a:lnTo>
                  <a:lnTo>
                    <a:pt x="587414" y="871671"/>
                  </a:lnTo>
                  <a:lnTo>
                    <a:pt x="634342" y="862005"/>
                  </a:lnTo>
                  <a:lnTo>
                    <a:pt x="686004" y="846836"/>
                  </a:lnTo>
                  <a:lnTo>
                    <a:pt x="707346" y="832227"/>
                  </a:lnTo>
                  <a:lnTo>
                    <a:pt x="714579" y="827913"/>
                  </a:lnTo>
                  <a:lnTo>
                    <a:pt x="728599" y="822346"/>
                  </a:lnTo>
                  <a:lnTo>
                    <a:pt x="742916" y="817673"/>
                  </a:lnTo>
                  <a:lnTo>
                    <a:pt x="757352" y="813357"/>
                  </a:lnTo>
                  <a:lnTo>
                    <a:pt x="771729" y="808863"/>
                  </a:lnTo>
                  <a:lnTo>
                    <a:pt x="780139" y="806035"/>
                  </a:lnTo>
                  <a:lnTo>
                    <a:pt x="789477" y="802909"/>
                  </a:lnTo>
                  <a:lnTo>
                    <a:pt x="797053" y="800379"/>
                  </a:lnTo>
                  <a:lnTo>
                    <a:pt x="800177" y="799338"/>
                  </a:lnTo>
                  <a:lnTo>
                    <a:pt x="859692" y="805318"/>
                  </a:lnTo>
                  <a:lnTo>
                    <a:pt x="903872" y="813371"/>
                  </a:lnTo>
                  <a:lnTo>
                    <a:pt x="943766" y="828663"/>
                  </a:lnTo>
                  <a:lnTo>
                    <a:pt x="990423" y="856361"/>
                  </a:lnTo>
                  <a:lnTo>
                    <a:pt x="999948" y="870648"/>
                  </a:lnTo>
                  <a:lnTo>
                    <a:pt x="1009473" y="884936"/>
                  </a:lnTo>
                  <a:lnTo>
                    <a:pt x="1018998" y="899223"/>
                  </a:lnTo>
                  <a:lnTo>
                    <a:pt x="1028523" y="913511"/>
                  </a:lnTo>
                  <a:lnTo>
                    <a:pt x="1047619" y="955641"/>
                  </a:lnTo>
                  <a:lnTo>
                    <a:pt x="1053296" y="1001164"/>
                  </a:lnTo>
                  <a:lnTo>
                    <a:pt x="1048007" y="1048652"/>
                  </a:lnTo>
                  <a:lnTo>
                    <a:pt x="1034206" y="1096676"/>
                  </a:lnTo>
                  <a:lnTo>
                    <a:pt x="1014345" y="1143807"/>
                  </a:lnTo>
                  <a:lnTo>
                    <a:pt x="990875" y="1188616"/>
                  </a:lnTo>
                  <a:lnTo>
                    <a:pt x="966251" y="1229675"/>
                  </a:lnTo>
                  <a:lnTo>
                    <a:pt x="942925" y="1265555"/>
                  </a:lnTo>
                  <a:lnTo>
                    <a:pt x="901269" y="1304607"/>
                  </a:lnTo>
                  <a:lnTo>
                    <a:pt x="878060" y="1321812"/>
                  </a:lnTo>
                  <a:lnTo>
                    <a:pt x="857327" y="1341755"/>
                  </a:lnTo>
                  <a:lnTo>
                    <a:pt x="852475" y="1349076"/>
                  </a:lnTo>
                  <a:lnTo>
                    <a:pt x="848516" y="1356987"/>
                  </a:lnTo>
                  <a:lnTo>
                    <a:pt x="844200" y="1364409"/>
                  </a:lnTo>
                  <a:lnTo>
                    <a:pt x="803273" y="1383822"/>
                  </a:lnTo>
                  <a:lnTo>
                    <a:pt x="781127" y="1389291"/>
                  </a:lnTo>
                  <a:lnTo>
                    <a:pt x="746204" y="1421549"/>
                  </a:lnTo>
                  <a:lnTo>
                    <a:pt x="707671" y="1452155"/>
                  </a:lnTo>
                  <a:lnTo>
                    <a:pt x="666257" y="1480542"/>
                  </a:lnTo>
                  <a:lnTo>
                    <a:pt x="622690" y="1506143"/>
                  </a:lnTo>
                  <a:lnTo>
                    <a:pt x="577699" y="1528393"/>
                  </a:lnTo>
                  <a:lnTo>
                    <a:pt x="532013" y="1546726"/>
                  </a:lnTo>
                  <a:lnTo>
                    <a:pt x="486360" y="1560576"/>
                  </a:lnTo>
                  <a:lnTo>
                    <a:pt x="431613" y="1558552"/>
                  </a:lnTo>
                  <a:lnTo>
                    <a:pt x="376902" y="1556767"/>
                  </a:lnTo>
                  <a:lnTo>
                    <a:pt x="322214" y="1554509"/>
                  </a:lnTo>
                  <a:lnTo>
                    <a:pt x="267539" y="1551063"/>
                  </a:lnTo>
                  <a:lnTo>
                    <a:pt x="246018" y="1544009"/>
                  </a:lnTo>
                  <a:lnTo>
                    <a:pt x="238964" y="1541538"/>
                  </a:lnTo>
                  <a:lnTo>
                    <a:pt x="225976" y="1538212"/>
                  </a:lnTo>
                  <a:lnTo>
                    <a:pt x="206404" y="1533455"/>
                  </a:lnTo>
                  <a:lnTo>
                    <a:pt x="186475" y="1527983"/>
                  </a:lnTo>
                  <a:lnTo>
                    <a:pt x="136284" y="1499201"/>
                  </a:lnTo>
                  <a:lnTo>
                    <a:pt x="106582" y="1469701"/>
                  </a:lnTo>
                  <a:lnTo>
                    <a:pt x="101909" y="1462503"/>
                  </a:lnTo>
                  <a:lnTo>
                    <a:pt x="96343" y="1455902"/>
                  </a:lnTo>
                  <a:lnTo>
                    <a:pt x="89378" y="1450700"/>
                  </a:lnTo>
                  <a:lnTo>
                    <a:pt x="81579" y="1446626"/>
                  </a:lnTo>
                  <a:lnTo>
                    <a:pt x="74019" y="1442431"/>
                  </a:lnTo>
                  <a:lnTo>
                    <a:pt x="67768" y="1436865"/>
                  </a:lnTo>
                  <a:lnTo>
                    <a:pt x="55084" y="1414328"/>
                  </a:lnTo>
                  <a:lnTo>
                    <a:pt x="58306" y="1408323"/>
                  </a:lnTo>
                  <a:lnTo>
                    <a:pt x="56767" y="1407074"/>
                  </a:lnTo>
                  <a:lnTo>
                    <a:pt x="29795" y="1398803"/>
                  </a:lnTo>
                  <a:lnTo>
                    <a:pt x="27592" y="1391579"/>
                  </a:lnTo>
                  <a:lnTo>
                    <a:pt x="25509" y="1384296"/>
                  </a:lnTo>
                  <a:lnTo>
                    <a:pt x="23187" y="1377132"/>
                  </a:lnTo>
                  <a:lnTo>
                    <a:pt x="20270" y="1370266"/>
                  </a:lnTo>
                  <a:lnTo>
                    <a:pt x="15418" y="1363159"/>
                  </a:lnTo>
                  <a:lnTo>
                    <a:pt x="9554" y="1356510"/>
                  </a:lnTo>
                  <a:lnTo>
                    <a:pt x="4286" y="1349612"/>
                  </a:lnTo>
                  <a:lnTo>
                    <a:pt x="1220" y="1341755"/>
                  </a:lnTo>
                  <a:lnTo>
                    <a:pt x="0" y="1323895"/>
                  </a:lnTo>
                  <a:lnTo>
                    <a:pt x="3363" y="1315561"/>
                  </a:lnTo>
                  <a:lnTo>
                    <a:pt x="10417" y="1313180"/>
                  </a:lnTo>
                  <a:lnTo>
                    <a:pt x="20270" y="1313180"/>
                  </a:lnTo>
                </a:path>
              </a:pathLst>
            </a:custGeom>
            <a:ln w="139700">
              <a:solidFill>
                <a:srgbClr val="000000"/>
              </a:solidFill>
            </a:ln>
          </p:spPr>
          <p:txBody>
            <a:bodyPr wrap="square" lIns="0" tIns="0" rIns="0" bIns="0" rtlCol="0"/>
            <a:lstStyle/>
            <a:p>
              <a:endParaRPr/>
            </a:p>
          </p:txBody>
        </p:sp>
        <p:sp>
          <p:nvSpPr>
            <p:cNvPr id="11" name="object 11"/>
            <p:cNvSpPr/>
            <p:nvPr/>
          </p:nvSpPr>
          <p:spPr>
            <a:xfrm>
              <a:off x="6115812" y="4671059"/>
              <a:ext cx="228600" cy="113030"/>
            </a:xfrm>
            <a:custGeom>
              <a:avLst/>
              <a:gdLst/>
              <a:ahLst/>
              <a:cxnLst/>
              <a:rect l="l" t="t" r="r" b="b"/>
              <a:pathLst>
                <a:path w="228600" h="113029">
                  <a:moveTo>
                    <a:pt x="228600" y="0"/>
                  </a:moveTo>
                  <a:lnTo>
                    <a:pt x="0" y="0"/>
                  </a:lnTo>
                  <a:lnTo>
                    <a:pt x="0" y="112775"/>
                  </a:lnTo>
                  <a:lnTo>
                    <a:pt x="228600" y="112775"/>
                  </a:lnTo>
                  <a:lnTo>
                    <a:pt x="228600" y="0"/>
                  </a:lnTo>
                  <a:close/>
                </a:path>
              </a:pathLst>
            </a:custGeom>
            <a:solidFill>
              <a:srgbClr val="FF0000"/>
            </a:solidFill>
          </p:spPr>
          <p:txBody>
            <a:bodyPr wrap="square" lIns="0" tIns="0" rIns="0" bIns="0" rtlCol="0"/>
            <a:lstStyle/>
            <a:p>
              <a:endParaRPr/>
            </a:p>
          </p:txBody>
        </p:sp>
        <p:sp>
          <p:nvSpPr>
            <p:cNvPr id="12" name="object 12"/>
            <p:cNvSpPr/>
            <p:nvPr/>
          </p:nvSpPr>
          <p:spPr>
            <a:xfrm>
              <a:off x="6115812" y="4671059"/>
              <a:ext cx="228600" cy="113030"/>
            </a:xfrm>
            <a:custGeom>
              <a:avLst/>
              <a:gdLst/>
              <a:ahLst/>
              <a:cxnLst/>
              <a:rect l="l" t="t" r="r" b="b"/>
              <a:pathLst>
                <a:path w="228600" h="113029">
                  <a:moveTo>
                    <a:pt x="0" y="112775"/>
                  </a:moveTo>
                  <a:lnTo>
                    <a:pt x="228600" y="112775"/>
                  </a:lnTo>
                  <a:lnTo>
                    <a:pt x="228600" y="0"/>
                  </a:lnTo>
                  <a:lnTo>
                    <a:pt x="0" y="0"/>
                  </a:lnTo>
                  <a:lnTo>
                    <a:pt x="0" y="112775"/>
                  </a:lnTo>
                  <a:close/>
                </a:path>
              </a:pathLst>
            </a:custGeom>
            <a:ln w="9524">
              <a:solidFill>
                <a:srgbClr val="000000"/>
              </a:solidFill>
            </a:ln>
          </p:spPr>
          <p:txBody>
            <a:bodyPr wrap="square" lIns="0" tIns="0" rIns="0" bIns="0" rtlCol="0"/>
            <a:lstStyle/>
            <a:p>
              <a:endParaRPr/>
            </a:p>
          </p:txBody>
        </p:sp>
        <p:sp>
          <p:nvSpPr>
            <p:cNvPr id="13" name="object 13"/>
            <p:cNvSpPr/>
            <p:nvPr/>
          </p:nvSpPr>
          <p:spPr>
            <a:xfrm>
              <a:off x="6140323" y="4946649"/>
              <a:ext cx="254635" cy="187325"/>
            </a:xfrm>
            <a:custGeom>
              <a:avLst/>
              <a:gdLst/>
              <a:ahLst/>
              <a:cxnLst/>
              <a:rect l="l" t="t" r="r" b="b"/>
              <a:pathLst>
                <a:path w="254635" h="187325">
                  <a:moveTo>
                    <a:pt x="213994" y="0"/>
                  </a:moveTo>
                  <a:lnTo>
                    <a:pt x="0" y="80391"/>
                  </a:lnTo>
                  <a:lnTo>
                    <a:pt x="40259" y="187325"/>
                  </a:lnTo>
                  <a:lnTo>
                    <a:pt x="254253" y="106933"/>
                  </a:lnTo>
                  <a:lnTo>
                    <a:pt x="213994" y="0"/>
                  </a:lnTo>
                  <a:close/>
                </a:path>
              </a:pathLst>
            </a:custGeom>
            <a:solidFill>
              <a:srgbClr val="FF0000"/>
            </a:solidFill>
          </p:spPr>
          <p:txBody>
            <a:bodyPr wrap="square" lIns="0" tIns="0" rIns="0" bIns="0" rtlCol="0"/>
            <a:lstStyle/>
            <a:p>
              <a:endParaRPr/>
            </a:p>
          </p:txBody>
        </p:sp>
        <p:sp>
          <p:nvSpPr>
            <p:cNvPr id="14" name="object 14"/>
            <p:cNvSpPr/>
            <p:nvPr/>
          </p:nvSpPr>
          <p:spPr>
            <a:xfrm>
              <a:off x="6140323" y="4946649"/>
              <a:ext cx="254635" cy="187325"/>
            </a:xfrm>
            <a:custGeom>
              <a:avLst/>
              <a:gdLst/>
              <a:ahLst/>
              <a:cxnLst/>
              <a:rect l="l" t="t" r="r" b="b"/>
              <a:pathLst>
                <a:path w="254635" h="187325">
                  <a:moveTo>
                    <a:pt x="0" y="80391"/>
                  </a:moveTo>
                  <a:lnTo>
                    <a:pt x="213994" y="0"/>
                  </a:lnTo>
                  <a:lnTo>
                    <a:pt x="254253" y="106933"/>
                  </a:lnTo>
                  <a:lnTo>
                    <a:pt x="40259" y="187325"/>
                  </a:lnTo>
                  <a:lnTo>
                    <a:pt x="0" y="80391"/>
                  </a:lnTo>
                  <a:close/>
                </a:path>
              </a:pathLst>
            </a:custGeom>
            <a:ln w="9525">
              <a:solidFill>
                <a:srgbClr val="000000"/>
              </a:solidFill>
            </a:ln>
          </p:spPr>
          <p:txBody>
            <a:bodyPr wrap="square" lIns="0" tIns="0" rIns="0" bIns="0" rtlCol="0"/>
            <a:lstStyle/>
            <a:p>
              <a:endParaRPr/>
            </a:p>
          </p:txBody>
        </p:sp>
      </p:grpSp>
      <p:sp>
        <p:nvSpPr>
          <p:cNvPr id="15" name="object 15"/>
          <p:cNvSpPr txBox="1"/>
          <p:nvPr/>
        </p:nvSpPr>
        <p:spPr>
          <a:xfrm>
            <a:off x="6189598" y="4832984"/>
            <a:ext cx="81915" cy="193675"/>
          </a:xfrm>
          <a:prstGeom prst="rect">
            <a:avLst/>
          </a:prstGeom>
        </p:spPr>
        <p:txBody>
          <a:bodyPr vert="horz" wrap="square" lIns="0" tIns="12700" rIns="0" bIns="0" rtlCol="0">
            <a:spAutoFit/>
          </a:bodyPr>
          <a:lstStyle/>
          <a:p>
            <a:pPr>
              <a:lnSpc>
                <a:spcPct val="100000"/>
              </a:lnSpc>
              <a:spcBef>
                <a:spcPts val="100"/>
              </a:spcBef>
            </a:pPr>
            <a:r>
              <a:rPr sz="1100" b="1" dirty="0">
                <a:latin typeface="Arial"/>
                <a:cs typeface="Arial"/>
              </a:rPr>
              <a:t>+</a:t>
            </a:r>
            <a:endParaRPr sz="1100">
              <a:latin typeface="Arial"/>
              <a:cs typeface="Arial"/>
            </a:endParaRPr>
          </a:p>
        </p:txBody>
      </p:sp>
      <p:sp>
        <p:nvSpPr>
          <p:cNvPr id="16" name="object 16"/>
          <p:cNvSpPr txBox="1"/>
          <p:nvPr/>
        </p:nvSpPr>
        <p:spPr>
          <a:xfrm>
            <a:off x="6189598" y="4721733"/>
            <a:ext cx="46990" cy="193675"/>
          </a:xfrm>
          <a:prstGeom prst="rect">
            <a:avLst/>
          </a:prstGeom>
        </p:spPr>
        <p:txBody>
          <a:bodyPr vert="horz" wrap="square" lIns="0" tIns="12700" rIns="0" bIns="0" rtlCol="0">
            <a:spAutoFit/>
          </a:bodyPr>
          <a:lstStyle/>
          <a:p>
            <a:pPr>
              <a:lnSpc>
                <a:spcPct val="100000"/>
              </a:lnSpc>
              <a:spcBef>
                <a:spcPts val="100"/>
              </a:spcBef>
            </a:pPr>
            <a:r>
              <a:rPr sz="1100" b="1" dirty="0">
                <a:latin typeface="Arial"/>
                <a:cs typeface="Arial"/>
              </a:rPr>
              <a:t>-</a:t>
            </a:r>
            <a:endParaRPr sz="1100">
              <a:latin typeface="Arial"/>
              <a:cs typeface="Arial"/>
            </a:endParaRPr>
          </a:p>
        </p:txBody>
      </p:sp>
      <p:pic>
        <p:nvPicPr>
          <p:cNvPr id="17" name="object 17"/>
          <p:cNvPicPr/>
          <p:nvPr/>
        </p:nvPicPr>
        <p:blipFill>
          <a:blip r:embed="rId2" cstate="print"/>
          <a:stretch>
            <a:fillRect/>
          </a:stretch>
        </p:blipFill>
        <p:spPr>
          <a:xfrm>
            <a:off x="4005036" y="4789793"/>
            <a:ext cx="1127078" cy="822515"/>
          </a:xfrm>
          <a:prstGeom prst="rect">
            <a:avLst/>
          </a:prstGeom>
        </p:spPr>
      </p:pic>
      <p:sp>
        <p:nvSpPr>
          <p:cNvPr id="18" name="object 18"/>
          <p:cNvSpPr txBox="1"/>
          <p:nvPr/>
        </p:nvSpPr>
        <p:spPr>
          <a:xfrm>
            <a:off x="4079875" y="4143883"/>
            <a:ext cx="897890" cy="758825"/>
          </a:xfrm>
          <a:prstGeom prst="rect">
            <a:avLst/>
          </a:prstGeom>
        </p:spPr>
        <p:txBody>
          <a:bodyPr vert="horz" wrap="square" lIns="0" tIns="13335" rIns="0" bIns="0" rtlCol="0">
            <a:spAutoFit/>
          </a:bodyPr>
          <a:lstStyle/>
          <a:p>
            <a:pPr marL="12700" marR="5080" algn="ctr">
              <a:lnSpc>
                <a:spcPct val="100000"/>
              </a:lnSpc>
              <a:spcBef>
                <a:spcPts val="105"/>
              </a:spcBef>
            </a:pPr>
            <a:r>
              <a:rPr sz="1600" b="1" spc="-10" dirty="0">
                <a:latin typeface="Arial"/>
                <a:cs typeface="Arial"/>
              </a:rPr>
              <a:t>Second </a:t>
            </a:r>
            <a:r>
              <a:rPr sz="1600" b="1" spc="-20" dirty="0">
                <a:latin typeface="Arial"/>
                <a:cs typeface="Arial"/>
              </a:rPr>
              <a:t>site </a:t>
            </a:r>
            <a:r>
              <a:rPr sz="1600" b="1" spc="-10" dirty="0">
                <a:latin typeface="Arial"/>
                <a:cs typeface="Arial"/>
              </a:rPr>
              <a:t>mutation</a:t>
            </a:r>
            <a:endParaRPr sz="1600">
              <a:latin typeface="Arial"/>
              <a:cs typeface="Arial"/>
            </a:endParaRPr>
          </a:p>
        </p:txBody>
      </p:sp>
      <p:pic>
        <p:nvPicPr>
          <p:cNvPr id="19" name="object 19"/>
          <p:cNvPicPr/>
          <p:nvPr/>
        </p:nvPicPr>
        <p:blipFill>
          <a:blip r:embed="rId3" cstate="print"/>
          <a:stretch>
            <a:fillRect/>
          </a:stretch>
        </p:blipFill>
        <p:spPr>
          <a:xfrm>
            <a:off x="4000448" y="1903323"/>
            <a:ext cx="983861" cy="813374"/>
          </a:xfrm>
          <a:prstGeom prst="rect">
            <a:avLst/>
          </a:prstGeom>
        </p:spPr>
      </p:pic>
      <p:grpSp>
        <p:nvGrpSpPr>
          <p:cNvPr id="20" name="object 20"/>
          <p:cNvGrpSpPr/>
          <p:nvPr/>
        </p:nvGrpSpPr>
        <p:grpSpPr>
          <a:xfrm>
            <a:off x="2220481" y="1064005"/>
            <a:ext cx="1351280" cy="1981200"/>
            <a:chOff x="2220481" y="1064005"/>
            <a:chExt cx="1351280" cy="1981200"/>
          </a:xfrm>
        </p:grpSpPr>
        <p:sp>
          <p:nvSpPr>
            <p:cNvPr id="21" name="object 21"/>
            <p:cNvSpPr/>
            <p:nvPr/>
          </p:nvSpPr>
          <p:spPr>
            <a:xfrm>
              <a:off x="2290331" y="1133855"/>
              <a:ext cx="1211580" cy="1841500"/>
            </a:xfrm>
            <a:custGeom>
              <a:avLst/>
              <a:gdLst/>
              <a:ahLst/>
              <a:cxnLst/>
              <a:rect l="l" t="t" r="r" b="b"/>
              <a:pathLst>
                <a:path w="1211579" h="1841500">
                  <a:moveTo>
                    <a:pt x="54469" y="258191"/>
                  </a:moveTo>
                  <a:lnTo>
                    <a:pt x="71485" y="230735"/>
                  </a:lnTo>
                  <a:lnTo>
                    <a:pt x="77309" y="220881"/>
                  </a:lnTo>
                  <a:lnTo>
                    <a:pt x="76765" y="221954"/>
                  </a:lnTo>
                  <a:lnTo>
                    <a:pt x="74680" y="227282"/>
                  </a:lnTo>
                  <a:lnTo>
                    <a:pt x="75879" y="230191"/>
                  </a:lnTo>
                  <a:lnTo>
                    <a:pt x="85186" y="224007"/>
                  </a:lnTo>
                  <a:lnTo>
                    <a:pt x="107428" y="202057"/>
                  </a:lnTo>
                  <a:lnTo>
                    <a:pt x="113280" y="193833"/>
                  </a:lnTo>
                  <a:lnTo>
                    <a:pt x="117857" y="184658"/>
                  </a:lnTo>
                  <a:lnTo>
                    <a:pt x="122555" y="175768"/>
                  </a:lnTo>
                  <a:lnTo>
                    <a:pt x="128764" y="168402"/>
                  </a:lnTo>
                  <a:lnTo>
                    <a:pt x="135778" y="164117"/>
                  </a:lnTo>
                  <a:lnTo>
                    <a:pt x="143829" y="161655"/>
                  </a:lnTo>
                  <a:lnTo>
                    <a:pt x="152284" y="159740"/>
                  </a:lnTo>
                  <a:lnTo>
                    <a:pt x="160514" y="157099"/>
                  </a:lnTo>
                  <a:lnTo>
                    <a:pt x="190521" y="141829"/>
                  </a:lnTo>
                  <a:lnTo>
                    <a:pt x="217886" y="126285"/>
                  </a:lnTo>
                  <a:lnTo>
                    <a:pt x="245774" y="112146"/>
                  </a:lnTo>
                  <a:lnTo>
                    <a:pt x="277354" y="101092"/>
                  </a:lnTo>
                  <a:lnTo>
                    <a:pt x="315514" y="77883"/>
                  </a:lnTo>
                  <a:lnTo>
                    <a:pt x="357657" y="58123"/>
                  </a:lnTo>
                  <a:lnTo>
                    <a:pt x="402557" y="41496"/>
                  </a:lnTo>
                  <a:lnTo>
                    <a:pt x="448988" y="27685"/>
                  </a:lnTo>
                  <a:lnTo>
                    <a:pt x="495723" y="16375"/>
                  </a:lnTo>
                  <a:lnTo>
                    <a:pt x="541537" y="7252"/>
                  </a:lnTo>
                  <a:lnTo>
                    <a:pt x="585202" y="0"/>
                  </a:lnTo>
                  <a:lnTo>
                    <a:pt x="640923" y="2460"/>
                  </a:lnTo>
                  <a:lnTo>
                    <a:pt x="696644" y="4730"/>
                  </a:lnTo>
                  <a:lnTo>
                    <a:pt x="752365" y="7429"/>
                  </a:lnTo>
                  <a:lnTo>
                    <a:pt x="808087" y="11176"/>
                  </a:lnTo>
                  <a:lnTo>
                    <a:pt x="860442" y="20673"/>
                  </a:lnTo>
                  <a:lnTo>
                    <a:pt x="909725" y="37870"/>
                  </a:lnTo>
                  <a:lnTo>
                    <a:pt x="957253" y="59310"/>
                  </a:lnTo>
                  <a:lnTo>
                    <a:pt x="1004341" y="81536"/>
                  </a:lnTo>
                  <a:lnTo>
                    <a:pt x="1052308" y="101092"/>
                  </a:lnTo>
                  <a:lnTo>
                    <a:pt x="1079563" y="132024"/>
                  </a:lnTo>
                  <a:lnTo>
                    <a:pt x="1108235" y="165862"/>
                  </a:lnTo>
                  <a:lnTo>
                    <a:pt x="1138122" y="198175"/>
                  </a:lnTo>
                  <a:lnTo>
                    <a:pt x="1169021" y="224536"/>
                  </a:lnTo>
                  <a:lnTo>
                    <a:pt x="1178827" y="250652"/>
                  </a:lnTo>
                  <a:lnTo>
                    <a:pt x="1190230" y="275066"/>
                  </a:lnTo>
                  <a:lnTo>
                    <a:pt x="1201632" y="299456"/>
                  </a:lnTo>
                  <a:lnTo>
                    <a:pt x="1211439" y="325501"/>
                  </a:lnTo>
                  <a:lnTo>
                    <a:pt x="1204831" y="381543"/>
                  </a:lnTo>
                  <a:lnTo>
                    <a:pt x="1194484" y="431323"/>
                  </a:lnTo>
                  <a:lnTo>
                    <a:pt x="1174041" y="475912"/>
                  </a:lnTo>
                  <a:lnTo>
                    <a:pt x="1137144" y="516382"/>
                  </a:lnTo>
                  <a:lnTo>
                    <a:pt x="1107187" y="543052"/>
                  </a:lnTo>
                  <a:lnTo>
                    <a:pt x="1073517" y="561340"/>
                  </a:lnTo>
                  <a:lnTo>
                    <a:pt x="1046962" y="566886"/>
                  </a:lnTo>
                  <a:lnTo>
                    <a:pt x="1020431" y="572468"/>
                  </a:lnTo>
                  <a:lnTo>
                    <a:pt x="993900" y="578074"/>
                  </a:lnTo>
                  <a:lnTo>
                    <a:pt x="967345" y="583692"/>
                  </a:lnTo>
                  <a:lnTo>
                    <a:pt x="951603" y="587065"/>
                  </a:lnTo>
                  <a:lnTo>
                    <a:pt x="934182" y="590772"/>
                  </a:lnTo>
                  <a:lnTo>
                    <a:pt x="920071" y="593764"/>
                  </a:lnTo>
                  <a:lnTo>
                    <a:pt x="914259" y="594995"/>
                  </a:lnTo>
                  <a:lnTo>
                    <a:pt x="847578" y="592636"/>
                  </a:lnTo>
                  <a:lnTo>
                    <a:pt x="796938" y="591778"/>
                  </a:lnTo>
                  <a:lnTo>
                    <a:pt x="759508" y="591873"/>
                  </a:lnTo>
                  <a:lnTo>
                    <a:pt x="732455" y="592374"/>
                  </a:lnTo>
                  <a:lnTo>
                    <a:pt x="712947" y="592736"/>
                  </a:lnTo>
                  <a:lnTo>
                    <a:pt x="671371" y="587510"/>
                  </a:lnTo>
                  <a:lnTo>
                    <a:pt x="629456" y="573301"/>
                  </a:lnTo>
                  <a:lnTo>
                    <a:pt x="584936" y="556309"/>
                  </a:lnTo>
                  <a:lnTo>
                    <a:pt x="574534" y="550052"/>
                  </a:lnTo>
                  <a:lnTo>
                    <a:pt x="564132" y="543819"/>
                  </a:lnTo>
                  <a:lnTo>
                    <a:pt x="500508" y="523954"/>
                  </a:lnTo>
                  <a:lnTo>
                    <a:pt x="468362" y="516382"/>
                  </a:lnTo>
                  <a:lnTo>
                    <a:pt x="418189" y="518714"/>
                  </a:lnTo>
                  <a:lnTo>
                    <a:pt x="370087" y="520605"/>
                  </a:lnTo>
                  <a:lnTo>
                    <a:pt x="323756" y="524494"/>
                  </a:lnTo>
                  <a:lnTo>
                    <a:pt x="278896" y="532816"/>
                  </a:lnTo>
                  <a:lnTo>
                    <a:pt x="235208" y="548011"/>
                  </a:lnTo>
                  <a:lnTo>
                    <a:pt x="192391" y="572516"/>
                  </a:lnTo>
                  <a:lnTo>
                    <a:pt x="188406" y="590153"/>
                  </a:lnTo>
                  <a:lnTo>
                    <a:pt x="185943" y="598679"/>
                  </a:lnTo>
                  <a:lnTo>
                    <a:pt x="181850" y="606171"/>
                  </a:lnTo>
                  <a:lnTo>
                    <a:pt x="174547" y="612540"/>
                  </a:lnTo>
                  <a:lnTo>
                    <a:pt x="165625" y="617124"/>
                  </a:lnTo>
                  <a:lnTo>
                    <a:pt x="156846" y="621851"/>
                  </a:lnTo>
                  <a:lnTo>
                    <a:pt x="149973" y="628650"/>
                  </a:lnTo>
                  <a:lnTo>
                    <a:pt x="142551" y="644525"/>
                  </a:lnTo>
                  <a:lnTo>
                    <a:pt x="137463" y="661447"/>
                  </a:lnTo>
                  <a:lnTo>
                    <a:pt x="133328" y="678799"/>
                  </a:lnTo>
                  <a:lnTo>
                    <a:pt x="128764" y="695960"/>
                  </a:lnTo>
                  <a:lnTo>
                    <a:pt x="125597" y="705987"/>
                  </a:lnTo>
                  <a:lnTo>
                    <a:pt x="122096" y="717026"/>
                  </a:lnTo>
                  <a:lnTo>
                    <a:pt x="119262" y="725945"/>
                  </a:lnTo>
                  <a:lnTo>
                    <a:pt x="118096" y="729615"/>
                  </a:lnTo>
                  <a:lnTo>
                    <a:pt x="124497" y="770911"/>
                  </a:lnTo>
                  <a:lnTo>
                    <a:pt x="133209" y="818911"/>
                  </a:lnTo>
                  <a:lnTo>
                    <a:pt x="147635" y="864363"/>
                  </a:lnTo>
                  <a:lnTo>
                    <a:pt x="171182" y="898017"/>
                  </a:lnTo>
                  <a:lnTo>
                    <a:pt x="194774" y="907000"/>
                  </a:lnTo>
                  <a:lnTo>
                    <a:pt x="203059" y="909320"/>
                  </a:lnTo>
                  <a:lnTo>
                    <a:pt x="212276" y="941131"/>
                  </a:lnTo>
                  <a:lnTo>
                    <a:pt x="213647" y="942927"/>
                  </a:lnTo>
                  <a:lnTo>
                    <a:pt x="220329" y="939127"/>
                  </a:lnTo>
                  <a:lnTo>
                    <a:pt x="245477" y="954151"/>
                  </a:lnTo>
                  <a:lnTo>
                    <a:pt x="251487" y="961838"/>
                  </a:lnTo>
                  <a:lnTo>
                    <a:pt x="255843" y="971264"/>
                  </a:lnTo>
                  <a:lnTo>
                    <a:pt x="260318" y="980547"/>
                  </a:lnTo>
                  <a:lnTo>
                    <a:pt x="266686" y="987806"/>
                  </a:lnTo>
                  <a:lnTo>
                    <a:pt x="281755" y="995676"/>
                  </a:lnTo>
                  <a:lnTo>
                    <a:pt x="297801" y="1001045"/>
                  </a:lnTo>
                  <a:lnTo>
                    <a:pt x="314227" y="1005415"/>
                  </a:lnTo>
                  <a:lnTo>
                    <a:pt x="330440" y="1010285"/>
                  </a:lnTo>
                  <a:lnTo>
                    <a:pt x="346346" y="1015904"/>
                  </a:lnTo>
                  <a:lnTo>
                    <a:pt x="362253" y="1021524"/>
                  </a:lnTo>
                  <a:lnTo>
                    <a:pt x="378160" y="1027144"/>
                  </a:lnTo>
                  <a:lnTo>
                    <a:pt x="394067" y="1032764"/>
                  </a:lnTo>
                  <a:lnTo>
                    <a:pt x="403548" y="1036064"/>
                  </a:lnTo>
                  <a:lnTo>
                    <a:pt x="414006" y="1039733"/>
                  </a:lnTo>
                  <a:lnTo>
                    <a:pt x="422463" y="1042711"/>
                  </a:lnTo>
                  <a:lnTo>
                    <a:pt x="425944" y="1043940"/>
                  </a:lnTo>
                  <a:lnTo>
                    <a:pt x="484644" y="1041376"/>
                  </a:lnTo>
                  <a:lnTo>
                    <a:pt x="536115" y="1039373"/>
                  </a:lnTo>
                  <a:lnTo>
                    <a:pt x="582661" y="1036825"/>
                  </a:lnTo>
                  <a:lnTo>
                    <a:pt x="626586" y="1032629"/>
                  </a:lnTo>
                  <a:lnTo>
                    <a:pt x="670193" y="1025680"/>
                  </a:lnTo>
                  <a:lnTo>
                    <a:pt x="715786" y="1014875"/>
                  </a:lnTo>
                  <a:lnTo>
                    <a:pt x="765669" y="999109"/>
                  </a:lnTo>
                  <a:lnTo>
                    <a:pt x="789439" y="981696"/>
                  </a:lnTo>
                  <a:lnTo>
                    <a:pt x="797546" y="976630"/>
                  </a:lnTo>
                  <a:lnTo>
                    <a:pt x="813131" y="970045"/>
                  </a:lnTo>
                  <a:lnTo>
                    <a:pt x="829073" y="964533"/>
                  </a:lnTo>
                  <a:lnTo>
                    <a:pt x="845159" y="959449"/>
                  </a:lnTo>
                  <a:lnTo>
                    <a:pt x="861173" y="954151"/>
                  </a:lnTo>
                  <a:lnTo>
                    <a:pt x="870654" y="950850"/>
                  </a:lnTo>
                  <a:lnTo>
                    <a:pt x="881112" y="947181"/>
                  </a:lnTo>
                  <a:lnTo>
                    <a:pt x="889569" y="944203"/>
                  </a:lnTo>
                  <a:lnTo>
                    <a:pt x="893050" y="942975"/>
                  </a:lnTo>
                  <a:lnTo>
                    <a:pt x="947930" y="948585"/>
                  </a:lnTo>
                  <a:lnTo>
                    <a:pt x="990289" y="955000"/>
                  </a:lnTo>
                  <a:lnTo>
                    <a:pt x="1062705" y="982729"/>
                  </a:lnTo>
                  <a:lnTo>
                    <a:pt x="1105394" y="1010285"/>
                  </a:lnTo>
                  <a:lnTo>
                    <a:pt x="1115968" y="1027142"/>
                  </a:lnTo>
                  <a:lnTo>
                    <a:pt x="1126555" y="1043987"/>
                  </a:lnTo>
                  <a:lnTo>
                    <a:pt x="1137165" y="1060809"/>
                  </a:lnTo>
                  <a:lnTo>
                    <a:pt x="1147812" y="1077595"/>
                  </a:lnTo>
                  <a:lnTo>
                    <a:pt x="1166150" y="1116991"/>
                  </a:lnTo>
                  <a:lnTo>
                    <a:pt x="1174553" y="1159166"/>
                  </a:lnTo>
                  <a:lnTo>
                    <a:pt x="1174421" y="1203257"/>
                  </a:lnTo>
                  <a:lnTo>
                    <a:pt x="1167156" y="1248400"/>
                  </a:lnTo>
                  <a:lnTo>
                    <a:pt x="1154162" y="1293733"/>
                  </a:lnTo>
                  <a:lnTo>
                    <a:pt x="1136839" y="1338391"/>
                  </a:lnTo>
                  <a:lnTo>
                    <a:pt x="1116590" y="1381511"/>
                  </a:lnTo>
                  <a:lnTo>
                    <a:pt x="1094817" y="1422230"/>
                  </a:lnTo>
                  <a:lnTo>
                    <a:pt x="1072922" y="1459685"/>
                  </a:lnTo>
                  <a:lnTo>
                    <a:pt x="1052308" y="1493012"/>
                  </a:lnTo>
                  <a:lnTo>
                    <a:pt x="1005826" y="1539001"/>
                  </a:lnTo>
                  <a:lnTo>
                    <a:pt x="979906" y="1559288"/>
                  </a:lnTo>
                  <a:lnTo>
                    <a:pt x="956677" y="1582801"/>
                  </a:lnTo>
                  <a:lnTo>
                    <a:pt x="951273" y="1591452"/>
                  </a:lnTo>
                  <a:lnTo>
                    <a:pt x="946882" y="1600771"/>
                  </a:lnTo>
                  <a:lnTo>
                    <a:pt x="942086" y="1609518"/>
                  </a:lnTo>
                  <a:lnTo>
                    <a:pt x="896510" y="1632458"/>
                  </a:lnTo>
                  <a:lnTo>
                    <a:pt x="871841" y="1638935"/>
                  </a:lnTo>
                  <a:lnTo>
                    <a:pt x="837933" y="1672328"/>
                  </a:lnTo>
                  <a:lnTo>
                    <a:pt x="800867" y="1704296"/>
                  </a:lnTo>
                  <a:lnTo>
                    <a:pt x="761188" y="1734388"/>
                  </a:lnTo>
                  <a:lnTo>
                    <a:pt x="719441" y="1762156"/>
                  </a:lnTo>
                  <a:lnTo>
                    <a:pt x="676169" y="1787150"/>
                  </a:lnTo>
                  <a:lnTo>
                    <a:pt x="631918" y="1808920"/>
                  </a:lnTo>
                  <a:lnTo>
                    <a:pt x="587232" y="1827017"/>
                  </a:lnTo>
                  <a:lnTo>
                    <a:pt x="542657" y="1840992"/>
                  </a:lnTo>
                  <a:lnTo>
                    <a:pt x="493874" y="1839061"/>
                  </a:lnTo>
                  <a:lnTo>
                    <a:pt x="445068" y="1837405"/>
                  </a:lnTo>
                  <a:lnTo>
                    <a:pt x="396243" y="1835597"/>
                  </a:lnTo>
                  <a:lnTo>
                    <a:pt x="347406" y="1833209"/>
                  </a:lnTo>
                  <a:lnTo>
                    <a:pt x="298563" y="1829816"/>
                  </a:lnTo>
                  <a:lnTo>
                    <a:pt x="274577" y="1821457"/>
                  </a:lnTo>
                  <a:lnTo>
                    <a:pt x="266686" y="1818513"/>
                  </a:lnTo>
                  <a:lnTo>
                    <a:pt x="252202" y="1814607"/>
                  </a:lnTo>
                  <a:lnTo>
                    <a:pt x="230348" y="1808988"/>
                  </a:lnTo>
                  <a:lnTo>
                    <a:pt x="208089" y="1802511"/>
                  </a:lnTo>
                  <a:lnTo>
                    <a:pt x="172912" y="1783349"/>
                  </a:lnTo>
                  <a:lnTo>
                    <a:pt x="135526" y="1756314"/>
                  </a:lnTo>
                  <a:lnTo>
                    <a:pt x="118905" y="1733756"/>
                  </a:lnTo>
                  <a:lnTo>
                    <a:pt x="113672" y="1725289"/>
                  </a:lnTo>
                  <a:lnTo>
                    <a:pt x="107428" y="1717548"/>
                  </a:lnTo>
                  <a:lnTo>
                    <a:pt x="99698" y="1711374"/>
                  </a:lnTo>
                  <a:lnTo>
                    <a:pt x="91029" y="1706546"/>
                  </a:lnTo>
                  <a:lnTo>
                    <a:pt x="82621" y="1701599"/>
                  </a:lnTo>
                  <a:lnTo>
                    <a:pt x="75678" y="1695069"/>
                  </a:lnTo>
                  <a:lnTo>
                    <a:pt x="61422" y="1668488"/>
                  </a:lnTo>
                  <a:lnTo>
                    <a:pt x="64978" y="1661398"/>
                  </a:lnTo>
                  <a:lnTo>
                    <a:pt x="63247" y="1659903"/>
                  </a:lnTo>
                  <a:lnTo>
                    <a:pt x="33133" y="1650111"/>
                  </a:lnTo>
                  <a:lnTo>
                    <a:pt x="30682" y="1641619"/>
                  </a:lnTo>
                  <a:lnTo>
                    <a:pt x="28386" y="1633045"/>
                  </a:lnTo>
                  <a:lnTo>
                    <a:pt x="25828" y="1624589"/>
                  </a:lnTo>
                  <a:lnTo>
                    <a:pt x="22592" y="1616456"/>
                  </a:lnTo>
                  <a:lnTo>
                    <a:pt x="17152" y="1608054"/>
                  </a:lnTo>
                  <a:lnTo>
                    <a:pt x="10606" y="1600200"/>
                  </a:lnTo>
                  <a:lnTo>
                    <a:pt x="4750" y="1592060"/>
                  </a:lnTo>
                  <a:lnTo>
                    <a:pt x="1383" y="1582801"/>
                  </a:lnTo>
                  <a:lnTo>
                    <a:pt x="0" y="1561736"/>
                  </a:lnTo>
                  <a:lnTo>
                    <a:pt x="3748" y="1551924"/>
                  </a:lnTo>
                  <a:lnTo>
                    <a:pt x="11616" y="1549136"/>
                  </a:lnTo>
                  <a:lnTo>
                    <a:pt x="22592" y="1549146"/>
                  </a:lnTo>
                </a:path>
              </a:pathLst>
            </a:custGeom>
            <a:ln w="139700">
              <a:solidFill>
                <a:srgbClr val="000000"/>
              </a:solidFill>
            </a:ln>
          </p:spPr>
          <p:txBody>
            <a:bodyPr wrap="square" lIns="0" tIns="0" rIns="0" bIns="0" rtlCol="0"/>
            <a:lstStyle/>
            <a:p>
              <a:endParaRPr/>
            </a:p>
          </p:txBody>
        </p:sp>
        <p:sp>
          <p:nvSpPr>
            <p:cNvPr id="22" name="object 22"/>
            <p:cNvSpPr/>
            <p:nvPr/>
          </p:nvSpPr>
          <p:spPr>
            <a:xfrm>
              <a:off x="2973324" y="1677923"/>
              <a:ext cx="253365" cy="134620"/>
            </a:xfrm>
            <a:custGeom>
              <a:avLst/>
              <a:gdLst/>
              <a:ahLst/>
              <a:cxnLst/>
              <a:rect l="l" t="t" r="r" b="b"/>
              <a:pathLst>
                <a:path w="253364" h="134619">
                  <a:moveTo>
                    <a:pt x="252984" y="0"/>
                  </a:moveTo>
                  <a:lnTo>
                    <a:pt x="0" y="0"/>
                  </a:lnTo>
                  <a:lnTo>
                    <a:pt x="0" y="134112"/>
                  </a:lnTo>
                  <a:lnTo>
                    <a:pt x="252984" y="134112"/>
                  </a:lnTo>
                  <a:lnTo>
                    <a:pt x="252984" y="0"/>
                  </a:lnTo>
                  <a:close/>
                </a:path>
              </a:pathLst>
            </a:custGeom>
            <a:solidFill>
              <a:srgbClr val="FF0000"/>
            </a:solidFill>
          </p:spPr>
          <p:txBody>
            <a:bodyPr wrap="square" lIns="0" tIns="0" rIns="0" bIns="0" rtlCol="0"/>
            <a:lstStyle/>
            <a:p>
              <a:endParaRPr/>
            </a:p>
          </p:txBody>
        </p:sp>
        <p:sp>
          <p:nvSpPr>
            <p:cNvPr id="23" name="object 23"/>
            <p:cNvSpPr/>
            <p:nvPr/>
          </p:nvSpPr>
          <p:spPr>
            <a:xfrm>
              <a:off x="2973324" y="1677923"/>
              <a:ext cx="253365" cy="134620"/>
            </a:xfrm>
            <a:custGeom>
              <a:avLst/>
              <a:gdLst/>
              <a:ahLst/>
              <a:cxnLst/>
              <a:rect l="l" t="t" r="r" b="b"/>
              <a:pathLst>
                <a:path w="253364" h="134619">
                  <a:moveTo>
                    <a:pt x="0" y="134112"/>
                  </a:moveTo>
                  <a:lnTo>
                    <a:pt x="252984" y="134112"/>
                  </a:lnTo>
                  <a:lnTo>
                    <a:pt x="252984" y="0"/>
                  </a:lnTo>
                  <a:lnTo>
                    <a:pt x="0" y="0"/>
                  </a:lnTo>
                  <a:lnTo>
                    <a:pt x="0" y="134112"/>
                  </a:lnTo>
                  <a:close/>
                </a:path>
              </a:pathLst>
            </a:custGeom>
            <a:ln w="9525">
              <a:solidFill>
                <a:srgbClr val="000000"/>
              </a:solidFill>
            </a:ln>
          </p:spPr>
          <p:txBody>
            <a:bodyPr wrap="square" lIns="0" tIns="0" rIns="0" bIns="0" rtlCol="0"/>
            <a:lstStyle/>
            <a:p>
              <a:endParaRPr/>
            </a:p>
          </p:txBody>
        </p:sp>
        <p:sp>
          <p:nvSpPr>
            <p:cNvPr id="24" name="object 24"/>
            <p:cNvSpPr/>
            <p:nvPr/>
          </p:nvSpPr>
          <p:spPr>
            <a:xfrm>
              <a:off x="2877438" y="2019427"/>
              <a:ext cx="279400" cy="224154"/>
            </a:xfrm>
            <a:custGeom>
              <a:avLst/>
              <a:gdLst/>
              <a:ahLst/>
              <a:cxnLst/>
              <a:rect l="l" t="t" r="r" b="b"/>
              <a:pathLst>
                <a:path w="279400" h="224155">
                  <a:moveTo>
                    <a:pt x="227330" y="0"/>
                  </a:moveTo>
                  <a:lnTo>
                    <a:pt x="0" y="85471"/>
                  </a:lnTo>
                  <a:lnTo>
                    <a:pt x="51943" y="223647"/>
                  </a:lnTo>
                  <a:lnTo>
                    <a:pt x="279273" y="138175"/>
                  </a:lnTo>
                  <a:lnTo>
                    <a:pt x="227330" y="0"/>
                  </a:lnTo>
                  <a:close/>
                </a:path>
              </a:pathLst>
            </a:custGeom>
            <a:solidFill>
              <a:srgbClr val="FF0000"/>
            </a:solidFill>
          </p:spPr>
          <p:txBody>
            <a:bodyPr wrap="square" lIns="0" tIns="0" rIns="0" bIns="0" rtlCol="0"/>
            <a:lstStyle/>
            <a:p>
              <a:endParaRPr/>
            </a:p>
          </p:txBody>
        </p:sp>
        <p:sp>
          <p:nvSpPr>
            <p:cNvPr id="25" name="object 25"/>
            <p:cNvSpPr/>
            <p:nvPr/>
          </p:nvSpPr>
          <p:spPr>
            <a:xfrm>
              <a:off x="2877438" y="2019427"/>
              <a:ext cx="279400" cy="224154"/>
            </a:xfrm>
            <a:custGeom>
              <a:avLst/>
              <a:gdLst/>
              <a:ahLst/>
              <a:cxnLst/>
              <a:rect l="l" t="t" r="r" b="b"/>
              <a:pathLst>
                <a:path w="279400" h="224155">
                  <a:moveTo>
                    <a:pt x="0" y="85471"/>
                  </a:moveTo>
                  <a:lnTo>
                    <a:pt x="227330" y="0"/>
                  </a:lnTo>
                  <a:lnTo>
                    <a:pt x="279273" y="138175"/>
                  </a:lnTo>
                  <a:lnTo>
                    <a:pt x="51943" y="223647"/>
                  </a:lnTo>
                  <a:lnTo>
                    <a:pt x="0" y="85471"/>
                  </a:lnTo>
                  <a:close/>
                </a:path>
              </a:pathLst>
            </a:custGeom>
            <a:ln w="9525">
              <a:solidFill>
                <a:srgbClr val="000000"/>
              </a:solidFill>
            </a:ln>
          </p:spPr>
          <p:txBody>
            <a:bodyPr wrap="square" lIns="0" tIns="0" rIns="0" bIns="0" rtlCol="0"/>
            <a:lstStyle/>
            <a:p>
              <a:endParaRPr/>
            </a:p>
          </p:txBody>
        </p:sp>
      </p:grpSp>
      <p:sp>
        <p:nvSpPr>
          <p:cNvPr id="26" name="object 26"/>
          <p:cNvSpPr txBox="1"/>
          <p:nvPr/>
        </p:nvSpPr>
        <p:spPr>
          <a:xfrm>
            <a:off x="2975229" y="1783461"/>
            <a:ext cx="107314"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a:t>
            </a:r>
            <a:endParaRPr sz="1100">
              <a:latin typeface="Arial"/>
              <a:cs typeface="Arial"/>
            </a:endParaRPr>
          </a:p>
        </p:txBody>
      </p:sp>
      <p:sp>
        <p:nvSpPr>
          <p:cNvPr id="27" name="object 27"/>
          <p:cNvSpPr txBox="1"/>
          <p:nvPr/>
        </p:nvSpPr>
        <p:spPr>
          <a:xfrm>
            <a:off x="2975229" y="1859661"/>
            <a:ext cx="8445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Arial"/>
                <a:cs typeface="Arial"/>
              </a:rPr>
              <a:t>-</a:t>
            </a:r>
            <a:endParaRPr sz="1400">
              <a:latin typeface="Arial"/>
              <a:cs typeface="Arial"/>
            </a:endParaRPr>
          </a:p>
        </p:txBody>
      </p:sp>
      <p:grpSp>
        <p:nvGrpSpPr>
          <p:cNvPr id="28" name="object 28"/>
          <p:cNvGrpSpPr/>
          <p:nvPr/>
        </p:nvGrpSpPr>
        <p:grpSpPr>
          <a:xfrm>
            <a:off x="5420881" y="606805"/>
            <a:ext cx="1351280" cy="3044825"/>
            <a:chOff x="5420881" y="606805"/>
            <a:chExt cx="1351280" cy="3044825"/>
          </a:xfrm>
        </p:grpSpPr>
        <p:sp>
          <p:nvSpPr>
            <p:cNvPr id="29" name="object 29"/>
            <p:cNvSpPr/>
            <p:nvPr/>
          </p:nvSpPr>
          <p:spPr>
            <a:xfrm>
              <a:off x="5490731" y="676655"/>
              <a:ext cx="1211580" cy="2905125"/>
            </a:xfrm>
            <a:custGeom>
              <a:avLst/>
              <a:gdLst/>
              <a:ahLst/>
              <a:cxnLst/>
              <a:rect l="l" t="t" r="r" b="b"/>
              <a:pathLst>
                <a:path w="1211579" h="2905125">
                  <a:moveTo>
                    <a:pt x="54469" y="407416"/>
                  </a:moveTo>
                  <a:lnTo>
                    <a:pt x="68841" y="370935"/>
                  </a:lnTo>
                  <a:lnTo>
                    <a:pt x="75793" y="352678"/>
                  </a:lnTo>
                  <a:lnTo>
                    <a:pt x="77597" y="347688"/>
                  </a:lnTo>
                  <a:lnTo>
                    <a:pt x="76522" y="351007"/>
                  </a:lnTo>
                  <a:lnTo>
                    <a:pt x="74838" y="357680"/>
                  </a:lnTo>
                  <a:lnTo>
                    <a:pt x="74817" y="362749"/>
                  </a:lnTo>
                  <a:lnTo>
                    <a:pt x="78728" y="361258"/>
                  </a:lnTo>
                  <a:lnTo>
                    <a:pt x="88841" y="348251"/>
                  </a:lnTo>
                  <a:lnTo>
                    <a:pt x="107428" y="318770"/>
                  </a:lnTo>
                  <a:lnTo>
                    <a:pt x="113280" y="305814"/>
                  </a:lnTo>
                  <a:lnTo>
                    <a:pt x="117857" y="291322"/>
                  </a:lnTo>
                  <a:lnTo>
                    <a:pt x="122555" y="277282"/>
                  </a:lnTo>
                  <a:lnTo>
                    <a:pt x="128764" y="265684"/>
                  </a:lnTo>
                  <a:lnTo>
                    <a:pt x="135778" y="258923"/>
                  </a:lnTo>
                  <a:lnTo>
                    <a:pt x="143829" y="255031"/>
                  </a:lnTo>
                  <a:lnTo>
                    <a:pt x="152284" y="252021"/>
                  </a:lnTo>
                  <a:lnTo>
                    <a:pt x="160514" y="247904"/>
                  </a:lnTo>
                  <a:lnTo>
                    <a:pt x="190521" y="223821"/>
                  </a:lnTo>
                  <a:lnTo>
                    <a:pt x="217886" y="199262"/>
                  </a:lnTo>
                  <a:lnTo>
                    <a:pt x="245774" y="176895"/>
                  </a:lnTo>
                  <a:lnTo>
                    <a:pt x="277354" y="159385"/>
                  </a:lnTo>
                  <a:lnTo>
                    <a:pt x="315514" y="122804"/>
                  </a:lnTo>
                  <a:lnTo>
                    <a:pt x="357657" y="91652"/>
                  </a:lnTo>
                  <a:lnTo>
                    <a:pt x="402557" y="65435"/>
                  </a:lnTo>
                  <a:lnTo>
                    <a:pt x="448988" y="43657"/>
                  </a:lnTo>
                  <a:lnTo>
                    <a:pt x="495723" y="25822"/>
                  </a:lnTo>
                  <a:lnTo>
                    <a:pt x="541537" y="11434"/>
                  </a:lnTo>
                  <a:lnTo>
                    <a:pt x="585202" y="0"/>
                  </a:lnTo>
                  <a:lnTo>
                    <a:pt x="640923" y="3901"/>
                  </a:lnTo>
                  <a:lnTo>
                    <a:pt x="696644" y="7493"/>
                  </a:lnTo>
                  <a:lnTo>
                    <a:pt x="752365" y="11751"/>
                  </a:lnTo>
                  <a:lnTo>
                    <a:pt x="808087" y="17653"/>
                  </a:lnTo>
                  <a:lnTo>
                    <a:pt x="851965" y="29139"/>
                  </a:lnTo>
                  <a:lnTo>
                    <a:pt x="893558" y="49685"/>
                  </a:lnTo>
                  <a:lnTo>
                    <a:pt x="933626" y="76136"/>
                  </a:lnTo>
                  <a:lnTo>
                    <a:pt x="972933" y="105339"/>
                  </a:lnTo>
                  <a:lnTo>
                    <a:pt x="1012239" y="134140"/>
                  </a:lnTo>
                  <a:lnTo>
                    <a:pt x="1052308" y="159385"/>
                  </a:lnTo>
                  <a:lnTo>
                    <a:pt x="1073992" y="197909"/>
                  </a:lnTo>
                  <a:lnTo>
                    <a:pt x="1096609" y="240232"/>
                  </a:lnTo>
                  <a:lnTo>
                    <a:pt x="1120056" y="282774"/>
                  </a:lnTo>
                  <a:lnTo>
                    <a:pt x="1144227" y="321957"/>
                  </a:lnTo>
                  <a:lnTo>
                    <a:pt x="1169021" y="354203"/>
                  </a:lnTo>
                  <a:lnTo>
                    <a:pt x="1178827" y="395412"/>
                  </a:lnTo>
                  <a:lnTo>
                    <a:pt x="1190230" y="433943"/>
                  </a:lnTo>
                  <a:lnTo>
                    <a:pt x="1201632" y="472449"/>
                  </a:lnTo>
                  <a:lnTo>
                    <a:pt x="1211439" y="513588"/>
                  </a:lnTo>
                  <a:lnTo>
                    <a:pt x="1207135" y="573719"/>
                  </a:lnTo>
                  <a:lnTo>
                    <a:pt x="1202111" y="629219"/>
                  </a:lnTo>
                  <a:lnTo>
                    <a:pt x="1194484" y="680577"/>
                  </a:lnTo>
                  <a:lnTo>
                    <a:pt x="1182370" y="728283"/>
                  </a:lnTo>
                  <a:lnTo>
                    <a:pt x="1163884" y="772829"/>
                  </a:lnTo>
                  <a:lnTo>
                    <a:pt x="1137144" y="814705"/>
                  </a:lnTo>
                  <a:lnTo>
                    <a:pt x="1107187" y="856805"/>
                  </a:lnTo>
                  <a:lnTo>
                    <a:pt x="1073517" y="885571"/>
                  </a:lnTo>
                  <a:lnTo>
                    <a:pt x="1046962" y="894429"/>
                  </a:lnTo>
                  <a:lnTo>
                    <a:pt x="1020431" y="903287"/>
                  </a:lnTo>
                  <a:lnTo>
                    <a:pt x="993900" y="912145"/>
                  </a:lnTo>
                  <a:lnTo>
                    <a:pt x="967345" y="921004"/>
                  </a:lnTo>
                  <a:lnTo>
                    <a:pt x="951603" y="926300"/>
                  </a:lnTo>
                  <a:lnTo>
                    <a:pt x="934182" y="932132"/>
                  </a:lnTo>
                  <a:lnTo>
                    <a:pt x="920071" y="936845"/>
                  </a:lnTo>
                  <a:lnTo>
                    <a:pt x="914259" y="938784"/>
                  </a:lnTo>
                  <a:lnTo>
                    <a:pt x="847578" y="935088"/>
                  </a:lnTo>
                  <a:lnTo>
                    <a:pt x="796938" y="933749"/>
                  </a:lnTo>
                  <a:lnTo>
                    <a:pt x="759508" y="933905"/>
                  </a:lnTo>
                  <a:lnTo>
                    <a:pt x="732455" y="934694"/>
                  </a:lnTo>
                  <a:lnTo>
                    <a:pt x="712947" y="935255"/>
                  </a:lnTo>
                  <a:lnTo>
                    <a:pt x="671371" y="926950"/>
                  </a:lnTo>
                  <a:lnTo>
                    <a:pt x="629456" y="904474"/>
                  </a:lnTo>
                  <a:lnTo>
                    <a:pt x="595743" y="885571"/>
                  </a:lnTo>
                  <a:lnTo>
                    <a:pt x="574534" y="867854"/>
                  </a:lnTo>
                  <a:lnTo>
                    <a:pt x="564132" y="857996"/>
                  </a:lnTo>
                  <a:lnTo>
                    <a:pt x="528423" y="838118"/>
                  </a:lnTo>
                  <a:lnTo>
                    <a:pt x="477762" y="818080"/>
                  </a:lnTo>
                  <a:lnTo>
                    <a:pt x="468362" y="814705"/>
                  </a:lnTo>
                  <a:lnTo>
                    <a:pt x="418189" y="818413"/>
                  </a:lnTo>
                  <a:lnTo>
                    <a:pt x="370087" y="821431"/>
                  </a:lnTo>
                  <a:lnTo>
                    <a:pt x="323756" y="827595"/>
                  </a:lnTo>
                  <a:lnTo>
                    <a:pt x="278896" y="840744"/>
                  </a:lnTo>
                  <a:lnTo>
                    <a:pt x="235208" y="864717"/>
                  </a:lnTo>
                  <a:lnTo>
                    <a:pt x="192391" y="903351"/>
                  </a:lnTo>
                  <a:lnTo>
                    <a:pt x="188406" y="931179"/>
                  </a:lnTo>
                  <a:lnTo>
                    <a:pt x="185943" y="944624"/>
                  </a:lnTo>
                  <a:lnTo>
                    <a:pt x="181850" y="956437"/>
                  </a:lnTo>
                  <a:lnTo>
                    <a:pt x="174547" y="966438"/>
                  </a:lnTo>
                  <a:lnTo>
                    <a:pt x="165625" y="973677"/>
                  </a:lnTo>
                  <a:lnTo>
                    <a:pt x="156846" y="981154"/>
                  </a:lnTo>
                  <a:lnTo>
                    <a:pt x="149973" y="991870"/>
                  </a:lnTo>
                  <a:lnTo>
                    <a:pt x="142551" y="1016944"/>
                  </a:lnTo>
                  <a:lnTo>
                    <a:pt x="137463" y="1043686"/>
                  </a:lnTo>
                  <a:lnTo>
                    <a:pt x="133328" y="1071094"/>
                  </a:lnTo>
                  <a:lnTo>
                    <a:pt x="128764" y="1098169"/>
                  </a:lnTo>
                  <a:lnTo>
                    <a:pt x="125597" y="1113911"/>
                  </a:lnTo>
                  <a:lnTo>
                    <a:pt x="122096" y="1131331"/>
                  </a:lnTo>
                  <a:lnTo>
                    <a:pt x="119262" y="1145442"/>
                  </a:lnTo>
                  <a:lnTo>
                    <a:pt x="118096" y="1151255"/>
                  </a:lnTo>
                  <a:lnTo>
                    <a:pt x="123141" y="1202038"/>
                  </a:lnTo>
                  <a:lnTo>
                    <a:pt x="129229" y="1261472"/>
                  </a:lnTo>
                  <a:lnTo>
                    <a:pt x="138103" y="1322083"/>
                  </a:lnTo>
                  <a:lnTo>
                    <a:pt x="151506" y="1376396"/>
                  </a:lnTo>
                  <a:lnTo>
                    <a:pt x="171182" y="1416939"/>
                  </a:lnTo>
                  <a:lnTo>
                    <a:pt x="194774" y="1431083"/>
                  </a:lnTo>
                  <a:lnTo>
                    <a:pt x="203059" y="1434719"/>
                  </a:lnTo>
                  <a:lnTo>
                    <a:pt x="210725" y="1475377"/>
                  </a:lnTo>
                  <a:lnTo>
                    <a:pt x="212955" y="1489267"/>
                  </a:lnTo>
                  <a:lnTo>
                    <a:pt x="213647" y="1487805"/>
                  </a:lnTo>
                  <a:lnTo>
                    <a:pt x="216699" y="1482405"/>
                  </a:lnTo>
                  <a:lnTo>
                    <a:pt x="226010" y="1484484"/>
                  </a:lnTo>
                  <a:lnTo>
                    <a:pt x="245477" y="1505458"/>
                  </a:lnTo>
                  <a:lnTo>
                    <a:pt x="251487" y="1517630"/>
                  </a:lnTo>
                  <a:lnTo>
                    <a:pt x="255843" y="1532540"/>
                  </a:lnTo>
                  <a:lnTo>
                    <a:pt x="260318" y="1547213"/>
                  </a:lnTo>
                  <a:lnTo>
                    <a:pt x="266686" y="1558671"/>
                  </a:lnTo>
                  <a:lnTo>
                    <a:pt x="281755" y="1571011"/>
                  </a:lnTo>
                  <a:lnTo>
                    <a:pt x="297801" y="1579483"/>
                  </a:lnTo>
                  <a:lnTo>
                    <a:pt x="314227" y="1586406"/>
                  </a:lnTo>
                  <a:lnTo>
                    <a:pt x="330440" y="1594104"/>
                  </a:lnTo>
                  <a:lnTo>
                    <a:pt x="346346" y="1602962"/>
                  </a:lnTo>
                  <a:lnTo>
                    <a:pt x="362253" y="1611820"/>
                  </a:lnTo>
                  <a:lnTo>
                    <a:pt x="378160" y="1620678"/>
                  </a:lnTo>
                  <a:lnTo>
                    <a:pt x="394067" y="1629537"/>
                  </a:lnTo>
                  <a:lnTo>
                    <a:pt x="403548" y="1634759"/>
                  </a:lnTo>
                  <a:lnTo>
                    <a:pt x="414006" y="1640554"/>
                  </a:lnTo>
                  <a:lnTo>
                    <a:pt x="422463" y="1645253"/>
                  </a:lnTo>
                  <a:lnTo>
                    <a:pt x="425944" y="1647190"/>
                  </a:lnTo>
                  <a:lnTo>
                    <a:pt x="484644" y="1643144"/>
                  </a:lnTo>
                  <a:lnTo>
                    <a:pt x="536115" y="1639972"/>
                  </a:lnTo>
                  <a:lnTo>
                    <a:pt x="582661" y="1635933"/>
                  </a:lnTo>
                  <a:lnTo>
                    <a:pt x="626586" y="1629288"/>
                  </a:lnTo>
                  <a:lnTo>
                    <a:pt x="670193" y="1618298"/>
                  </a:lnTo>
                  <a:lnTo>
                    <a:pt x="715786" y="1601223"/>
                  </a:lnTo>
                  <a:lnTo>
                    <a:pt x="765669" y="1576324"/>
                  </a:lnTo>
                  <a:lnTo>
                    <a:pt x="789439" y="1548909"/>
                  </a:lnTo>
                  <a:lnTo>
                    <a:pt x="797546" y="1540891"/>
                  </a:lnTo>
                  <a:lnTo>
                    <a:pt x="813131" y="1530532"/>
                  </a:lnTo>
                  <a:lnTo>
                    <a:pt x="829073" y="1521841"/>
                  </a:lnTo>
                  <a:lnTo>
                    <a:pt x="845159" y="1513816"/>
                  </a:lnTo>
                  <a:lnTo>
                    <a:pt x="861173" y="1505458"/>
                  </a:lnTo>
                  <a:lnTo>
                    <a:pt x="870654" y="1500235"/>
                  </a:lnTo>
                  <a:lnTo>
                    <a:pt x="881112" y="1494440"/>
                  </a:lnTo>
                  <a:lnTo>
                    <a:pt x="889569" y="1489741"/>
                  </a:lnTo>
                  <a:lnTo>
                    <a:pt x="893050" y="1487805"/>
                  </a:lnTo>
                  <a:lnTo>
                    <a:pt x="947930" y="1496689"/>
                  </a:lnTo>
                  <a:lnTo>
                    <a:pt x="990289" y="1506824"/>
                  </a:lnTo>
                  <a:lnTo>
                    <a:pt x="1026442" y="1523146"/>
                  </a:lnTo>
                  <a:lnTo>
                    <a:pt x="1062705" y="1550593"/>
                  </a:lnTo>
                  <a:lnTo>
                    <a:pt x="1105394" y="1594104"/>
                  </a:lnTo>
                  <a:lnTo>
                    <a:pt x="1115968" y="1620676"/>
                  </a:lnTo>
                  <a:lnTo>
                    <a:pt x="1126555" y="1647237"/>
                  </a:lnTo>
                  <a:lnTo>
                    <a:pt x="1137165" y="1673774"/>
                  </a:lnTo>
                  <a:lnTo>
                    <a:pt x="1147812" y="1700276"/>
                  </a:lnTo>
                  <a:lnTo>
                    <a:pt x="1161986" y="1744167"/>
                  </a:lnTo>
                  <a:lnTo>
                    <a:pt x="1170886" y="1790494"/>
                  </a:lnTo>
                  <a:lnTo>
                    <a:pt x="1175024" y="1838760"/>
                  </a:lnTo>
                  <a:lnTo>
                    <a:pt x="1174909" y="1888468"/>
                  </a:lnTo>
                  <a:lnTo>
                    <a:pt x="1171053" y="1939123"/>
                  </a:lnTo>
                  <a:lnTo>
                    <a:pt x="1163967" y="1990228"/>
                  </a:lnTo>
                  <a:lnTo>
                    <a:pt x="1154162" y="2041286"/>
                  </a:lnTo>
                  <a:lnTo>
                    <a:pt x="1142148" y="2091803"/>
                  </a:lnTo>
                  <a:lnTo>
                    <a:pt x="1128437" y="2141281"/>
                  </a:lnTo>
                  <a:lnTo>
                    <a:pt x="1113540" y="2189224"/>
                  </a:lnTo>
                  <a:lnTo>
                    <a:pt x="1097968" y="2235136"/>
                  </a:lnTo>
                  <a:lnTo>
                    <a:pt x="1082231" y="2278520"/>
                  </a:lnTo>
                  <a:lnTo>
                    <a:pt x="1066840" y="2318881"/>
                  </a:lnTo>
                  <a:lnTo>
                    <a:pt x="1052308" y="2355723"/>
                  </a:lnTo>
                  <a:lnTo>
                    <a:pt x="1031079" y="2395440"/>
                  </a:lnTo>
                  <a:lnTo>
                    <a:pt x="1005826" y="2428287"/>
                  </a:lnTo>
                  <a:lnTo>
                    <a:pt x="979906" y="2460253"/>
                  </a:lnTo>
                  <a:lnTo>
                    <a:pt x="956677" y="2497328"/>
                  </a:lnTo>
                  <a:lnTo>
                    <a:pt x="951273" y="2511000"/>
                  </a:lnTo>
                  <a:lnTo>
                    <a:pt x="946882" y="2525744"/>
                  </a:lnTo>
                  <a:lnTo>
                    <a:pt x="942086" y="2539583"/>
                  </a:lnTo>
                  <a:lnTo>
                    <a:pt x="896510" y="2575782"/>
                  </a:lnTo>
                  <a:lnTo>
                    <a:pt x="871841" y="2585974"/>
                  </a:lnTo>
                  <a:lnTo>
                    <a:pt x="841867" y="2632900"/>
                  </a:lnTo>
                  <a:lnTo>
                    <a:pt x="809349" y="2678101"/>
                  </a:lnTo>
                  <a:lnTo>
                    <a:pt x="774671" y="2721083"/>
                  </a:lnTo>
                  <a:lnTo>
                    <a:pt x="738216" y="2761352"/>
                  </a:lnTo>
                  <a:lnTo>
                    <a:pt x="700364" y="2798415"/>
                  </a:lnTo>
                  <a:lnTo>
                    <a:pt x="661500" y="2831780"/>
                  </a:lnTo>
                  <a:lnTo>
                    <a:pt x="622006" y="2860951"/>
                  </a:lnTo>
                  <a:lnTo>
                    <a:pt x="582264" y="2885437"/>
                  </a:lnTo>
                  <a:lnTo>
                    <a:pt x="542657" y="2904744"/>
                  </a:lnTo>
                  <a:lnTo>
                    <a:pt x="493874" y="2901676"/>
                  </a:lnTo>
                  <a:lnTo>
                    <a:pt x="445068" y="2899042"/>
                  </a:lnTo>
                  <a:lnTo>
                    <a:pt x="396243" y="2896176"/>
                  </a:lnTo>
                  <a:lnTo>
                    <a:pt x="347406" y="2892413"/>
                  </a:lnTo>
                  <a:lnTo>
                    <a:pt x="298563" y="2887091"/>
                  </a:lnTo>
                  <a:lnTo>
                    <a:pt x="274577" y="2873892"/>
                  </a:lnTo>
                  <a:lnTo>
                    <a:pt x="266686" y="2869311"/>
                  </a:lnTo>
                  <a:lnTo>
                    <a:pt x="252202" y="2863131"/>
                  </a:lnTo>
                  <a:lnTo>
                    <a:pt x="230348" y="2854261"/>
                  </a:lnTo>
                  <a:lnTo>
                    <a:pt x="208089" y="2844057"/>
                  </a:lnTo>
                  <a:lnTo>
                    <a:pt x="172912" y="2813857"/>
                  </a:lnTo>
                  <a:lnTo>
                    <a:pt x="135526" y="2771102"/>
                  </a:lnTo>
                  <a:lnTo>
                    <a:pt x="118905" y="2735611"/>
                  </a:lnTo>
                  <a:lnTo>
                    <a:pt x="113672" y="2722221"/>
                  </a:lnTo>
                  <a:lnTo>
                    <a:pt x="107428" y="2709926"/>
                  </a:lnTo>
                  <a:lnTo>
                    <a:pt x="99698" y="2700228"/>
                  </a:lnTo>
                  <a:lnTo>
                    <a:pt x="91029" y="2692638"/>
                  </a:lnTo>
                  <a:lnTo>
                    <a:pt x="82621" y="2684833"/>
                  </a:lnTo>
                  <a:lnTo>
                    <a:pt x="75678" y="2674493"/>
                  </a:lnTo>
                  <a:lnTo>
                    <a:pt x="62109" y="2637752"/>
                  </a:lnTo>
                  <a:lnTo>
                    <a:pt x="62896" y="2623524"/>
                  </a:lnTo>
                  <a:lnTo>
                    <a:pt x="66214" y="2620579"/>
                  </a:lnTo>
                  <a:lnTo>
                    <a:pt x="60234" y="2617690"/>
                  </a:lnTo>
                  <a:lnTo>
                    <a:pt x="33133" y="2603627"/>
                  </a:lnTo>
                  <a:lnTo>
                    <a:pt x="30682" y="2590206"/>
                  </a:lnTo>
                  <a:lnTo>
                    <a:pt x="28386" y="2576655"/>
                  </a:lnTo>
                  <a:lnTo>
                    <a:pt x="25828" y="2563318"/>
                  </a:lnTo>
                  <a:lnTo>
                    <a:pt x="22592" y="2550541"/>
                  </a:lnTo>
                  <a:lnTo>
                    <a:pt x="17152" y="2537243"/>
                  </a:lnTo>
                  <a:lnTo>
                    <a:pt x="10606" y="2524839"/>
                  </a:lnTo>
                  <a:lnTo>
                    <a:pt x="4750" y="2511982"/>
                  </a:lnTo>
                  <a:lnTo>
                    <a:pt x="1383" y="2497328"/>
                  </a:lnTo>
                  <a:lnTo>
                    <a:pt x="0" y="2464119"/>
                  </a:lnTo>
                  <a:lnTo>
                    <a:pt x="3748" y="2448639"/>
                  </a:lnTo>
                  <a:lnTo>
                    <a:pt x="11616" y="2444232"/>
                  </a:lnTo>
                  <a:lnTo>
                    <a:pt x="22592" y="2444242"/>
                  </a:lnTo>
                </a:path>
              </a:pathLst>
            </a:custGeom>
            <a:ln w="139700">
              <a:solidFill>
                <a:srgbClr val="000000"/>
              </a:solidFill>
            </a:ln>
          </p:spPr>
          <p:txBody>
            <a:bodyPr wrap="square" lIns="0" tIns="0" rIns="0" bIns="0" rtlCol="0"/>
            <a:lstStyle/>
            <a:p>
              <a:endParaRPr/>
            </a:p>
          </p:txBody>
        </p:sp>
        <p:sp>
          <p:nvSpPr>
            <p:cNvPr id="30" name="object 30"/>
            <p:cNvSpPr/>
            <p:nvPr/>
          </p:nvSpPr>
          <p:spPr>
            <a:xfrm>
              <a:off x="6249924" y="1534667"/>
              <a:ext cx="274320" cy="143510"/>
            </a:xfrm>
            <a:custGeom>
              <a:avLst/>
              <a:gdLst/>
              <a:ahLst/>
              <a:cxnLst/>
              <a:rect l="l" t="t" r="r" b="b"/>
              <a:pathLst>
                <a:path w="274320" h="143510">
                  <a:moveTo>
                    <a:pt x="274320" y="0"/>
                  </a:moveTo>
                  <a:lnTo>
                    <a:pt x="0" y="0"/>
                  </a:lnTo>
                  <a:lnTo>
                    <a:pt x="0" y="143255"/>
                  </a:lnTo>
                  <a:lnTo>
                    <a:pt x="274320" y="143255"/>
                  </a:lnTo>
                  <a:lnTo>
                    <a:pt x="274320" y="0"/>
                  </a:lnTo>
                  <a:close/>
                </a:path>
              </a:pathLst>
            </a:custGeom>
            <a:solidFill>
              <a:srgbClr val="FF0000"/>
            </a:solidFill>
          </p:spPr>
          <p:txBody>
            <a:bodyPr wrap="square" lIns="0" tIns="0" rIns="0" bIns="0" rtlCol="0"/>
            <a:lstStyle/>
            <a:p>
              <a:endParaRPr/>
            </a:p>
          </p:txBody>
        </p:sp>
        <p:sp>
          <p:nvSpPr>
            <p:cNvPr id="31" name="object 31"/>
            <p:cNvSpPr/>
            <p:nvPr/>
          </p:nvSpPr>
          <p:spPr>
            <a:xfrm>
              <a:off x="6249924" y="1534667"/>
              <a:ext cx="274320" cy="143510"/>
            </a:xfrm>
            <a:custGeom>
              <a:avLst/>
              <a:gdLst/>
              <a:ahLst/>
              <a:cxnLst/>
              <a:rect l="l" t="t" r="r" b="b"/>
              <a:pathLst>
                <a:path w="274320" h="143510">
                  <a:moveTo>
                    <a:pt x="0" y="143255"/>
                  </a:moveTo>
                  <a:lnTo>
                    <a:pt x="274320" y="143255"/>
                  </a:lnTo>
                  <a:lnTo>
                    <a:pt x="274320" y="0"/>
                  </a:lnTo>
                  <a:lnTo>
                    <a:pt x="0" y="0"/>
                  </a:lnTo>
                  <a:lnTo>
                    <a:pt x="0" y="143255"/>
                  </a:lnTo>
                  <a:close/>
                </a:path>
              </a:pathLst>
            </a:custGeom>
            <a:ln w="9525">
              <a:solidFill>
                <a:srgbClr val="000000"/>
              </a:solidFill>
            </a:ln>
          </p:spPr>
          <p:txBody>
            <a:bodyPr wrap="square" lIns="0" tIns="0" rIns="0" bIns="0" rtlCol="0"/>
            <a:lstStyle/>
            <a:p>
              <a:endParaRPr/>
            </a:p>
          </p:txBody>
        </p:sp>
        <p:sp>
          <p:nvSpPr>
            <p:cNvPr id="32" name="object 32"/>
            <p:cNvSpPr/>
            <p:nvPr/>
          </p:nvSpPr>
          <p:spPr>
            <a:xfrm>
              <a:off x="6172200" y="2122042"/>
              <a:ext cx="299720" cy="240665"/>
            </a:xfrm>
            <a:custGeom>
              <a:avLst/>
              <a:gdLst/>
              <a:ahLst/>
              <a:cxnLst/>
              <a:rect l="l" t="t" r="r" b="b"/>
              <a:pathLst>
                <a:path w="299720" h="240664">
                  <a:moveTo>
                    <a:pt x="243712" y="0"/>
                  </a:moveTo>
                  <a:lnTo>
                    <a:pt x="0" y="91567"/>
                  </a:lnTo>
                  <a:lnTo>
                    <a:pt x="55879" y="240157"/>
                  </a:lnTo>
                  <a:lnTo>
                    <a:pt x="299592" y="148590"/>
                  </a:lnTo>
                  <a:lnTo>
                    <a:pt x="243712" y="0"/>
                  </a:lnTo>
                  <a:close/>
                </a:path>
              </a:pathLst>
            </a:custGeom>
            <a:solidFill>
              <a:srgbClr val="FF0000"/>
            </a:solidFill>
          </p:spPr>
          <p:txBody>
            <a:bodyPr wrap="square" lIns="0" tIns="0" rIns="0" bIns="0" rtlCol="0"/>
            <a:lstStyle/>
            <a:p>
              <a:endParaRPr/>
            </a:p>
          </p:txBody>
        </p:sp>
        <p:sp>
          <p:nvSpPr>
            <p:cNvPr id="33" name="object 33"/>
            <p:cNvSpPr/>
            <p:nvPr/>
          </p:nvSpPr>
          <p:spPr>
            <a:xfrm>
              <a:off x="6172200" y="2122042"/>
              <a:ext cx="299720" cy="240665"/>
            </a:xfrm>
            <a:custGeom>
              <a:avLst/>
              <a:gdLst/>
              <a:ahLst/>
              <a:cxnLst/>
              <a:rect l="l" t="t" r="r" b="b"/>
              <a:pathLst>
                <a:path w="299720" h="240664">
                  <a:moveTo>
                    <a:pt x="0" y="91567"/>
                  </a:moveTo>
                  <a:lnTo>
                    <a:pt x="243712" y="0"/>
                  </a:lnTo>
                  <a:lnTo>
                    <a:pt x="299592" y="148590"/>
                  </a:lnTo>
                  <a:lnTo>
                    <a:pt x="55879" y="240157"/>
                  </a:lnTo>
                  <a:lnTo>
                    <a:pt x="0" y="91567"/>
                  </a:lnTo>
                  <a:close/>
                </a:path>
              </a:pathLst>
            </a:custGeom>
            <a:ln w="9525">
              <a:solidFill>
                <a:srgbClr val="000000"/>
              </a:solidFill>
            </a:ln>
          </p:spPr>
          <p:txBody>
            <a:bodyPr wrap="square" lIns="0" tIns="0" rIns="0" bIns="0" rtlCol="0"/>
            <a:lstStyle/>
            <a:p>
              <a:endParaRPr/>
            </a:p>
          </p:txBody>
        </p:sp>
      </p:grpSp>
      <p:sp>
        <p:nvSpPr>
          <p:cNvPr id="34" name="object 34"/>
          <p:cNvSpPr txBox="1"/>
          <p:nvPr/>
        </p:nvSpPr>
        <p:spPr>
          <a:xfrm>
            <a:off x="6329298" y="1631061"/>
            <a:ext cx="107314"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a:t>
            </a:r>
            <a:endParaRPr sz="1100">
              <a:latin typeface="Arial"/>
              <a:cs typeface="Arial"/>
            </a:endParaRPr>
          </a:p>
        </p:txBody>
      </p:sp>
      <p:sp>
        <p:nvSpPr>
          <p:cNvPr id="35" name="object 35"/>
          <p:cNvSpPr txBox="1"/>
          <p:nvPr/>
        </p:nvSpPr>
        <p:spPr>
          <a:xfrm>
            <a:off x="6176898" y="1950212"/>
            <a:ext cx="107314" cy="193675"/>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a:t>
            </a:r>
            <a:endParaRPr sz="1100">
              <a:latin typeface="Arial"/>
              <a:cs typeface="Arial"/>
            </a:endParaRPr>
          </a:p>
        </p:txBody>
      </p:sp>
      <p:sp>
        <p:nvSpPr>
          <p:cNvPr id="36" name="object 36"/>
          <p:cNvSpPr txBox="1"/>
          <p:nvPr/>
        </p:nvSpPr>
        <p:spPr>
          <a:xfrm>
            <a:off x="4031107" y="1475612"/>
            <a:ext cx="898525" cy="514350"/>
          </a:xfrm>
          <a:prstGeom prst="rect">
            <a:avLst/>
          </a:prstGeom>
        </p:spPr>
        <p:txBody>
          <a:bodyPr vert="horz" wrap="square" lIns="0" tIns="13335" rIns="0" bIns="0" rtlCol="0">
            <a:spAutoFit/>
          </a:bodyPr>
          <a:lstStyle/>
          <a:p>
            <a:pPr marL="12700" marR="5080" indent="255904">
              <a:lnSpc>
                <a:spcPct val="100000"/>
              </a:lnSpc>
              <a:spcBef>
                <a:spcPts val="105"/>
              </a:spcBef>
            </a:pPr>
            <a:r>
              <a:rPr sz="1600" b="1" spc="-10" dirty="0">
                <a:latin typeface="Arial"/>
                <a:cs typeface="Arial"/>
              </a:rPr>
              <a:t>First mutation</a:t>
            </a:r>
            <a:endParaRPr sz="1600">
              <a:latin typeface="Arial"/>
              <a:cs typeface="Arial"/>
            </a:endParaRPr>
          </a:p>
        </p:txBody>
      </p:sp>
      <p:sp>
        <p:nvSpPr>
          <p:cNvPr id="37" name="object 37"/>
          <p:cNvSpPr/>
          <p:nvPr/>
        </p:nvSpPr>
        <p:spPr>
          <a:xfrm>
            <a:off x="228600" y="76200"/>
            <a:ext cx="8763000" cy="533400"/>
          </a:xfrm>
          <a:custGeom>
            <a:avLst/>
            <a:gdLst/>
            <a:ahLst/>
            <a:cxnLst/>
            <a:rect l="l" t="t" r="r" b="b"/>
            <a:pathLst>
              <a:path w="8763000" h="533400">
                <a:moveTo>
                  <a:pt x="0" y="533400"/>
                </a:moveTo>
                <a:lnTo>
                  <a:pt x="8763000" y="533400"/>
                </a:lnTo>
                <a:lnTo>
                  <a:pt x="8763000" y="0"/>
                </a:lnTo>
                <a:lnTo>
                  <a:pt x="0" y="0"/>
                </a:lnTo>
                <a:lnTo>
                  <a:pt x="0" y="533400"/>
                </a:lnTo>
                <a:close/>
              </a:path>
            </a:pathLst>
          </a:custGeom>
          <a:ln w="25400">
            <a:solidFill>
              <a:srgbClr val="FFFFFF"/>
            </a:solidFill>
          </a:ln>
        </p:spPr>
        <p:txBody>
          <a:bodyPr wrap="square" lIns="0" tIns="0" rIns="0" bIns="0" rtlCol="0"/>
          <a:lstStyle/>
          <a:p>
            <a:endParaRPr/>
          </a:p>
        </p:txBody>
      </p:sp>
      <p:sp>
        <p:nvSpPr>
          <p:cNvPr id="38" name="object 38"/>
          <p:cNvSpPr txBox="1">
            <a:spLocks noGrp="1"/>
          </p:cNvSpPr>
          <p:nvPr>
            <p:ph type="title"/>
          </p:nvPr>
        </p:nvSpPr>
        <p:spPr>
          <a:prstGeom prst="rect">
            <a:avLst/>
          </a:prstGeom>
        </p:spPr>
        <p:txBody>
          <a:bodyPr vert="horz" wrap="square" lIns="0" tIns="12700" rIns="0" bIns="0" rtlCol="0">
            <a:spAutoFit/>
          </a:bodyPr>
          <a:lstStyle/>
          <a:p>
            <a:pPr marL="2592070">
              <a:lnSpc>
                <a:spcPct val="100000"/>
              </a:lnSpc>
              <a:spcBef>
                <a:spcPts val="100"/>
              </a:spcBef>
            </a:pPr>
            <a:r>
              <a:rPr dirty="0"/>
              <a:t>Misfolded</a:t>
            </a:r>
            <a:r>
              <a:rPr spc="80" dirty="0"/>
              <a:t> </a:t>
            </a:r>
            <a:r>
              <a:rPr dirty="0"/>
              <a:t>Mutant</a:t>
            </a:r>
            <a:r>
              <a:rPr spc="120" dirty="0"/>
              <a:t> </a:t>
            </a:r>
            <a:r>
              <a:rPr spc="-30" dirty="0"/>
              <a:t>Protein</a:t>
            </a:r>
          </a:p>
        </p:txBody>
      </p:sp>
      <p:sp>
        <p:nvSpPr>
          <p:cNvPr id="39" name="object 39"/>
          <p:cNvSpPr txBox="1"/>
          <p:nvPr/>
        </p:nvSpPr>
        <p:spPr>
          <a:xfrm>
            <a:off x="2365629" y="3671061"/>
            <a:ext cx="3836035" cy="270510"/>
          </a:xfrm>
          <a:prstGeom prst="rect">
            <a:avLst/>
          </a:prstGeom>
        </p:spPr>
        <p:txBody>
          <a:bodyPr vert="horz" wrap="square" lIns="0" tIns="13335" rIns="0" bIns="0" rtlCol="0">
            <a:spAutoFit/>
          </a:bodyPr>
          <a:lstStyle/>
          <a:p>
            <a:pPr marL="12700">
              <a:lnSpc>
                <a:spcPct val="100000"/>
              </a:lnSpc>
              <a:spcBef>
                <a:spcPts val="105"/>
              </a:spcBef>
            </a:pPr>
            <a:r>
              <a:rPr sz="1600" b="1" spc="-50" dirty="0">
                <a:latin typeface="Arial"/>
                <a:cs typeface="Arial"/>
              </a:rPr>
              <a:t>SECOND</a:t>
            </a:r>
            <a:r>
              <a:rPr sz="1600" b="1" spc="10" dirty="0">
                <a:latin typeface="Arial"/>
                <a:cs typeface="Arial"/>
              </a:rPr>
              <a:t> </a:t>
            </a:r>
            <a:r>
              <a:rPr sz="1600" b="1" spc="-200" dirty="0">
                <a:latin typeface="Arial"/>
                <a:cs typeface="Arial"/>
              </a:rPr>
              <a:t>SITE</a:t>
            </a:r>
            <a:r>
              <a:rPr sz="1600" b="1" spc="35" dirty="0">
                <a:latin typeface="Arial"/>
                <a:cs typeface="Arial"/>
              </a:rPr>
              <a:t> </a:t>
            </a:r>
            <a:r>
              <a:rPr sz="1600" b="1" spc="-114" dirty="0">
                <a:latin typeface="Arial"/>
                <a:cs typeface="Arial"/>
              </a:rPr>
              <a:t>REVERSION</a:t>
            </a:r>
            <a:r>
              <a:rPr sz="1600" b="1" spc="-60" dirty="0">
                <a:latin typeface="Arial"/>
                <a:cs typeface="Arial"/>
              </a:rPr>
              <a:t> </a:t>
            </a:r>
            <a:r>
              <a:rPr sz="1600" b="1" spc="-160" dirty="0">
                <a:latin typeface="Arial"/>
                <a:cs typeface="Arial"/>
              </a:rPr>
              <a:t>CURES</a:t>
            </a:r>
            <a:r>
              <a:rPr sz="1600" b="1" spc="15" dirty="0">
                <a:latin typeface="Arial"/>
                <a:cs typeface="Arial"/>
              </a:rPr>
              <a:t> </a:t>
            </a:r>
            <a:r>
              <a:rPr sz="1600" b="1" spc="-110" dirty="0">
                <a:latin typeface="Arial"/>
                <a:cs typeface="Arial"/>
              </a:rPr>
              <a:t>DEFECT</a:t>
            </a:r>
            <a:endParaRPr sz="16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9418" rIns="0" bIns="0" rtlCol="0">
            <a:spAutoFit/>
          </a:bodyPr>
          <a:lstStyle/>
          <a:p>
            <a:pPr marL="2890520">
              <a:lnSpc>
                <a:spcPct val="100000"/>
              </a:lnSpc>
              <a:spcBef>
                <a:spcPts val="95"/>
              </a:spcBef>
            </a:pPr>
            <a:r>
              <a:rPr sz="3200" dirty="0"/>
              <a:t>7.7</a:t>
            </a:r>
            <a:r>
              <a:rPr sz="3200" spc="10" dirty="0"/>
              <a:t> </a:t>
            </a:r>
            <a:r>
              <a:rPr sz="3200" dirty="0"/>
              <a:t>DNA</a:t>
            </a:r>
            <a:r>
              <a:rPr sz="3200" spc="20" dirty="0"/>
              <a:t> </a:t>
            </a:r>
            <a:r>
              <a:rPr sz="3200" spc="-10" dirty="0"/>
              <a:t>Repair</a:t>
            </a:r>
            <a:endParaRPr sz="3200"/>
          </a:p>
        </p:txBody>
      </p:sp>
      <p:sp>
        <p:nvSpPr>
          <p:cNvPr id="3" name="object 3"/>
          <p:cNvSpPr txBox="1"/>
          <p:nvPr/>
        </p:nvSpPr>
        <p:spPr>
          <a:xfrm>
            <a:off x="460044" y="1018159"/>
            <a:ext cx="8051165" cy="3904615"/>
          </a:xfrm>
          <a:prstGeom prst="rect">
            <a:avLst/>
          </a:prstGeom>
        </p:spPr>
        <p:txBody>
          <a:bodyPr vert="horz" wrap="square" lIns="0" tIns="12700" rIns="0" bIns="0" rtlCol="0">
            <a:spAutoFit/>
          </a:bodyPr>
          <a:lstStyle/>
          <a:p>
            <a:pPr marL="356870" marR="506095" indent="-344805">
              <a:lnSpc>
                <a:spcPct val="100000"/>
              </a:lnSpc>
              <a:spcBef>
                <a:spcPts val="100"/>
              </a:spcBef>
              <a:buChar char="•"/>
              <a:tabLst>
                <a:tab pos="356870" algn="l"/>
              </a:tabLst>
            </a:pPr>
            <a:r>
              <a:rPr sz="2400" spc="75" dirty="0">
                <a:latin typeface="Arial"/>
                <a:cs typeface="Arial"/>
              </a:rPr>
              <a:t>Most</a:t>
            </a:r>
            <a:r>
              <a:rPr sz="2400" spc="20" dirty="0">
                <a:latin typeface="Arial"/>
                <a:cs typeface="Arial"/>
              </a:rPr>
              <a:t> </a:t>
            </a:r>
            <a:r>
              <a:rPr sz="2400" dirty="0">
                <a:latin typeface="Arial"/>
                <a:cs typeface="Arial"/>
              </a:rPr>
              <a:t>cells</a:t>
            </a:r>
            <a:r>
              <a:rPr sz="2400" spc="-10" dirty="0">
                <a:latin typeface="Arial"/>
                <a:cs typeface="Arial"/>
              </a:rPr>
              <a:t> </a:t>
            </a:r>
            <a:r>
              <a:rPr sz="2400" spc="160" dirty="0">
                <a:latin typeface="Arial"/>
                <a:cs typeface="Arial"/>
              </a:rPr>
              <a:t>contain</a:t>
            </a:r>
            <a:r>
              <a:rPr sz="2400" spc="65" dirty="0">
                <a:latin typeface="Arial"/>
                <a:cs typeface="Arial"/>
              </a:rPr>
              <a:t> </a:t>
            </a:r>
            <a:r>
              <a:rPr sz="2400" spc="290" dirty="0">
                <a:latin typeface="Arial"/>
                <a:cs typeface="Arial"/>
              </a:rPr>
              <a:t>a</a:t>
            </a:r>
            <a:r>
              <a:rPr sz="2400" spc="30" dirty="0">
                <a:latin typeface="Arial"/>
                <a:cs typeface="Arial"/>
              </a:rPr>
              <a:t> </a:t>
            </a:r>
            <a:r>
              <a:rPr sz="2400" spc="95" dirty="0">
                <a:latin typeface="Arial"/>
                <a:cs typeface="Arial"/>
              </a:rPr>
              <a:t>variety</a:t>
            </a:r>
            <a:r>
              <a:rPr sz="2400" spc="100" dirty="0">
                <a:latin typeface="Arial"/>
                <a:cs typeface="Arial"/>
              </a:rPr>
              <a:t> </a:t>
            </a:r>
            <a:r>
              <a:rPr sz="2400" spc="145" dirty="0">
                <a:latin typeface="Arial"/>
                <a:cs typeface="Arial"/>
              </a:rPr>
              <a:t>of</a:t>
            </a:r>
            <a:r>
              <a:rPr sz="2400" spc="25" dirty="0">
                <a:latin typeface="Arial"/>
                <a:cs typeface="Arial"/>
              </a:rPr>
              <a:t> </a:t>
            </a:r>
            <a:r>
              <a:rPr sz="2400" spc="270" dirty="0">
                <a:latin typeface="Arial"/>
                <a:cs typeface="Arial"/>
              </a:rPr>
              <a:t>damage</a:t>
            </a:r>
            <a:r>
              <a:rPr sz="2400" spc="35" dirty="0">
                <a:latin typeface="Arial"/>
                <a:cs typeface="Arial"/>
              </a:rPr>
              <a:t> </a:t>
            </a:r>
            <a:r>
              <a:rPr sz="2400" spc="110" dirty="0">
                <a:latin typeface="Arial"/>
                <a:cs typeface="Arial"/>
              </a:rPr>
              <a:t>control </a:t>
            </a:r>
            <a:r>
              <a:rPr sz="2400" dirty="0">
                <a:latin typeface="Arial"/>
                <a:cs typeface="Arial"/>
              </a:rPr>
              <a:t>systems</a:t>
            </a:r>
            <a:r>
              <a:rPr sz="2400" spc="10" dirty="0">
                <a:latin typeface="Arial"/>
                <a:cs typeface="Arial"/>
              </a:rPr>
              <a:t> </a:t>
            </a:r>
            <a:r>
              <a:rPr sz="2400" spc="235" dirty="0">
                <a:latin typeface="Arial"/>
                <a:cs typeface="Arial"/>
              </a:rPr>
              <a:t>and</a:t>
            </a:r>
            <a:r>
              <a:rPr sz="2400" spc="-10" dirty="0">
                <a:latin typeface="Arial"/>
                <a:cs typeface="Arial"/>
              </a:rPr>
              <a:t> </a:t>
            </a:r>
            <a:r>
              <a:rPr sz="2400" spc="100" dirty="0">
                <a:latin typeface="Arial"/>
                <a:cs typeface="Arial"/>
              </a:rPr>
              <a:t>some</a:t>
            </a:r>
            <a:r>
              <a:rPr sz="2400" spc="-40" dirty="0">
                <a:latin typeface="Arial"/>
                <a:cs typeface="Arial"/>
              </a:rPr>
              <a:t> </a:t>
            </a:r>
            <a:r>
              <a:rPr sz="2400" spc="145" dirty="0">
                <a:latin typeface="Arial"/>
                <a:cs typeface="Arial"/>
              </a:rPr>
              <a:t>of</a:t>
            </a:r>
            <a:r>
              <a:rPr sz="2400" dirty="0">
                <a:latin typeface="Arial"/>
                <a:cs typeface="Arial"/>
              </a:rPr>
              <a:t> </a:t>
            </a:r>
            <a:r>
              <a:rPr sz="2400" spc="70" dirty="0">
                <a:latin typeface="Arial"/>
                <a:cs typeface="Arial"/>
              </a:rPr>
              <a:t>these</a:t>
            </a:r>
            <a:r>
              <a:rPr sz="2400" spc="35" dirty="0">
                <a:latin typeface="Arial"/>
                <a:cs typeface="Arial"/>
              </a:rPr>
              <a:t> </a:t>
            </a:r>
            <a:r>
              <a:rPr sz="2400" spc="250" dirty="0">
                <a:latin typeface="Arial"/>
                <a:cs typeface="Arial"/>
              </a:rPr>
              <a:t>can</a:t>
            </a:r>
            <a:r>
              <a:rPr sz="2400" spc="-35" dirty="0">
                <a:latin typeface="Arial"/>
                <a:cs typeface="Arial"/>
              </a:rPr>
              <a:t> </a:t>
            </a:r>
            <a:r>
              <a:rPr sz="2400" spc="90" dirty="0">
                <a:latin typeface="Arial"/>
                <a:cs typeface="Arial"/>
              </a:rPr>
              <a:t>repair</a:t>
            </a:r>
            <a:r>
              <a:rPr sz="2400" spc="5" dirty="0">
                <a:latin typeface="Arial"/>
                <a:cs typeface="Arial"/>
              </a:rPr>
              <a:t> </a:t>
            </a:r>
            <a:r>
              <a:rPr sz="2400" spc="265" dirty="0">
                <a:latin typeface="Arial"/>
                <a:cs typeface="Arial"/>
              </a:rPr>
              <a:t>damaged </a:t>
            </a:r>
            <a:r>
              <a:rPr sz="2400" spc="35" dirty="0">
                <a:latin typeface="Arial"/>
                <a:cs typeface="Arial"/>
              </a:rPr>
              <a:t>DNA.</a:t>
            </a:r>
            <a:endParaRPr sz="2400">
              <a:latin typeface="Arial"/>
              <a:cs typeface="Arial"/>
            </a:endParaRPr>
          </a:p>
          <a:p>
            <a:pPr marL="356870" marR="111125" indent="-344805">
              <a:lnSpc>
                <a:spcPct val="100000"/>
              </a:lnSpc>
              <a:spcBef>
                <a:spcPts val="580"/>
              </a:spcBef>
              <a:buChar char="•"/>
              <a:tabLst>
                <a:tab pos="356870" algn="l"/>
              </a:tabLst>
            </a:pPr>
            <a:r>
              <a:rPr sz="2400" spc="160" dirty="0">
                <a:latin typeface="Arial"/>
                <a:cs typeface="Arial"/>
              </a:rPr>
              <a:t>A</a:t>
            </a:r>
            <a:r>
              <a:rPr sz="2400" spc="30" dirty="0">
                <a:latin typeface="Arial"/>
                <a:cs typeface="Arial"/>
              </a:rPr>
              <a:t> </a:t>
            </a:r>
            <a:r>
              <a:rPr sz="2400" spc="90" dirty="0">
                <a:latin typeface="Arial"/>
                <a:cs typeface="Arial"/>
              </a:rPr>
              <a:t>variety</a:t>
            </a:r>
            <a:r>
              <a:rPr sz="2400" spc="65" dirty="0">
                <a:latin typeface="Arial"/>
                <a:cs typeface="Arial"/>
              </a:rPr>
              <a:t> </a:t>
            </a:r>
            <a:r>
              <a:rPr sz="2400" spc="145" dirty="0">
                <a:latin typeface="Arial"/>
                <a:cs typeface="Arial"/>
              </a:rPr>
              <a:t>of</a:t>
            </a:r>
            <a:r>
              <a:rPr sz="2400" spc="45" dirty="0">
                <a:latin typeface="Arial"/>
                <a:cs typeface="Arial"/>
              </a:rPr>
              <a:t> </a:t>
            </a:r>
            <a:r>
              <a:rPr sz="2400" spc="90" dirty="0">
                <a:latin typeface="Arial"/>
                <a:cs typeface="Arial"/>
              </a:rPr>
              <a:t>mutations </a:t>
            </a:r>
            <a:r>
              <a:rPr sz="2400" spc="210" dirty="0">
                <a:latin typeface="Arial"/>
                <a:cs typeface="Arial"/>
              </a:rPr>
              <a:t>may</a:t>
            </a:r>
            <a:r>
              <a:rPr sz="2400" spc="45" dirty="0">
                <a:latin typeface="Arial"/>
                <a:cs typeface="Arial"/>
              </a:rPr>
              <a:t> </a:t>
            </a:r>
            <a:r>
              <a:rPr sz="2400" dirty="0">
                <a:latin typeface="Arial"/>
                <a:cs typeface="Arial"/>
              </a:rPr>
              <a:t>result</a:t>
            </a:r>
            <a:r>
              <a:rPr sz="2400" spc="-35" dirty="0">
                <a:latin typeface="Arial"/>
                <a:cs typeface="Arial"/>
              </a:rPr>
              <a:t> </a:t>
            </a:r>
            <a:r>
              <a:rPr sz="2400" dirty="0">
                <a:latin typeface="Arial"/>
                <a:cs typeface="Arial"/>
              </a:rPr>
              <a:t>in</a:t>
            </a:r>
            <a:r>
              <a:rPr sz="2400" spc="5" dirty="0">
                <a:latin typeface="Arial"/>
                <a:cs typeface="Arial"/>
              </a:rPr>
              <a:t> </a:t>
            </a:r>
            <a:r>
              <a:rPr sz="2400" spc="290" dirty="0">
                <a:latin typeface="Arial"/>
                <a:cs typeface="Arial"/>
              </a:rPr>
              <a:t>a</a:t>
            </a:r>
            <a:r>
              <a:rPr sz="2400" spc="20" dirty="0">
                <a:latin typeface="Arial"/>
                <a:cs typeface="Arial"/>
              </a:rPr>
              <a:t> </a:t>
            </a:r>
            <a:r>
              <a:rPr sz="2400" spc="130" dirty="0">
                <a:latin typeface="Arial"/>
                <a:cs typeface="Arial"/>
              </a:rPr>
              <a:t>base</a:t>
            </a:r>
            <a:r>
              <a:rPr sz="2400" spc="60" dirty="0">
                <a:latin typeface="Arial"/>
                <a:cs typeface="Arial"/>
              </a:rPr>
              <a:t> </a:t>
            </a:r>
            <a:r>
              <a:rPr sz="2400" spc="105" dirty="0">
                <a:latin typeface="Arial"/>
                <a:cs typeface="Arial"/>
              </a:rPr>
              <a:t>pair</a:t>
            </a:r>
            <a:r>
              <a:rPr sz="2400" spc="25" dirty="0">
                <a:latin typeface="Arial"/>
                <a:cs typeface="Arial"/>
              </a:rPr>
              <a:t> </a:t>
            </a:r>
            <a:r>
              <a:rPr sz="2400" spc="140" dirty="0">
                <a:latin typeface="Arial"/>
                <a:cs typeface="Arial"/>
              </a:rPr>
              <a:t>that </a:t>
            </a:r>
            <a:r>
              <a:rPr sz="2400" spc="110" dirty="0">
                <a:latin typeface="Arial"/>
                <a:cs typeface="Arial"/>
              </a:rPr>
              <a:t>doesn't</a:t>
            </a:r>
            <a:r>
              <a:rPr sz="2400" spc="25" dirty="0">
                <a:latin typeface="Arial"/>
                <a:cs typeface="Arial"/>
              </a:rPr>
              <a:t> </a:t>
            </a:r>
            <a:r>
              <a:rPr sz="2400" spc="150" dirty="0">
                <a:latin typeface="Arial"/>
                <a:cs typeface="Arial"/>
              </a:rPr>
              <a:t>actually</a:t>
            </a:r>
            <a:r>
              <a:rPr sz="2400" spc="-75" dirty="0">
                <a:latin typeface="Arial"/>
                <a:cs typeface="Arial"/>
              </a:rPr>
              <a:t> </a:t>
            </a:r>
            <a:r>
              <a:rPr sz="2400" spc="105" dirty="0">
                <a:latin typeface="Arial"/>
                <a:cs typeface="Arial"/>
              </a:rPr>
              <a:t>pair</a:t>
            </a:r>
            <a:r>
              <a:rPr sz="2400" spc="10" dirty="0">
                <a:latin typeface="Arial"/>
                <a:cs typeface="Arial"/>
              </a:rPr>
              <a:t> </a:t>
            </a:r>
            <a:r>
              <a:rPr sz="2400" spc="90" dirty="0">
                <a:latin typeface="Arial"/>
                <a:cs typeface="Arial"/>
              </a:rPr>
              <a:t>properly.</a:t>
            </a:r>
            <a:endParaRPr sz="2400">
              <a:latin typeface="Arial"/>
              <a:cs typeface="Arial"/>
            </a:endParaRPr>
          </a:p>
          <a:p>
            <a:pPr marL="356870" marR="75565" indent="-344805">
              <a:lnSpc>
                <a:spcPct val="100000"/>
              </a:lnSpc>
              <a:spcBef>
                <a:spcPts val="575"/>
              </a:spcBef>
              <a:buChar char="•"/>
              <a:tabLst>
                <a:tab pos="356870" algn="l"/>
              </a:tabLst>
            </a:pPr>
            <a:r>
              <a:rPr sz="2400" spc="-180" dirty="0">
                <a:latin typeface="Arial"/>
                <a:cs typeface="Arial"/>
              </a:rPr>
              <a:t>This</a:t>
            </a:r>
            <a:r>
              <a:rPr sz="2400" spc="55" dirty="0">
                <a:latin typeface="Arial"/>
                <a:cs typeface="Arial"/>
              </a:rPr>
              <a:t> </a:t>
            </a:r>
            <a:r>
              <a:rPr sz="2400" dirty="0">
                <a:latin typeface="Arial"/>
                <a:cs typeface="Arial"/>
              </a:rPr>
              <a:t>will</a:t>
            </a:r>
            <a:r>
              <a:rPr sz="2400" spc="-25" dirty="0">
                <a:latin typeface="Arial"/>
                <a:cs typeface="Arial"/>
              </a:rPr>
              <a:t> </a:t>
            </a:r>
            <a:r>
              <a:rPr sz="2400" spc="135" dirty="0">
                <a:latin typeface="Arial"/>
                <a:cs typeface="Arial"/>
              </a:rPr>
              <a:t>cause</a:t>
            </a:r>
            <a:r>
              <a:rPr sz="2400" spc="50" dirty="0">
                <a:latin typeface="Arial"/>
                <a:cs typeface="Arial"/>
              </a:rPr>
              <a:t> </a:t>
            </a:r>
            <a:r>
              <a:rPr sz="2400" spc="290" dirty="0">
                <a:latin typeface="Arial"/>
                <a:cs typeface="Arial"/>
              </a:rPr>
              <a:t>a</a:t>
            </a:r>
            <a:r>
              <a:rPr sz="2400" spc="40" dirty="0">
                <a:latin typeface="Arial"/>
                <a:cs typeface="Arial"/>
              </a:rPr>
              <a:t> </a:t>
            </a:r>
            <a:r>
              <a:rPr sz="2400" dirty="0">
                <a:latin typeface="Arial"/>
                <a:cs typeface="Arial"/>
              </a:rPr>
              <a:t>slight</a:t>
            </a:r>
            <a:r>
              <a:rPr sz="2400" spc="-20" dirty="0">
                <a:latin typeface="Arial"/>
                <a:cs typeface="Arial"/>
              </a:rPr>
              <a:t> </a:t>
            </a:r>
            <a:r>
              <a:rPr sz="2400" spc="170" dirty="0">
                <a:latin typeface="Arial"/>
                <a:cs typeface="Arial"/>
              </a:rPr>
              <a:t>bulge</a:t>
            </a:r>
            <a:r>
              <a:rPr sz="2400" spc="-5" dirty="0">
                <a:latin typeface="Arial"/>
                <a:cs typeface="Arial"/>
              </a:rPr>
              <a:t> </a:t>
            </a:r>
            <a:r>
              <a:rPr sz="2400" dirty="0">
                <a:latin typeface="Arial"/>
                <a:cs typeface="Arial"/>
              </a:rPr>
              <a:t>in</a:t>
            </a:r>
            <a:r>
              <a:rPr sz="2400" spc="70" dirty="0">
                <a:latin typeface="Arial"/>
                <a:cs typeface="Arial"/>
              </a:rPr>
              <a:t> </a:t>
            </a:r>
            <a:r>
              <a:rPr sz="2400" spc="145" dirty="0">
                <a:latin typeface="Arial"/>
                <a:cs typeface="Arial"/>
              </a:rPr>
              <a:t>the</a:t>
            </a:r>
            <a:r>
              <a:rPr sz="2400" spc="100" dirty="0">
                <a:latin typeface="Arial"/>
                <a:cs typeface="Arial"/>
              </a:rPr>
              <a:t> </a:t>
            </a:r>
            <a:r>
              <a:rPr sz="2400" spc="80" dirty="0">
                <a:latin typeface="Arial"/>
                <a:cs typeface="Arial"/>
              </a:rPr>
              <a:t>DNA</a:t>
            </a:r>
            <a:r>
              <a:rPr sz="2400" spc="50" dirty="0">
                <a:latin typeface="Arial"/>
                <a:cs typeface="Arial"/>
              </a:rPr>
              <a:t> </a:t>
            </a:r>
            <a:r>
              <a:rPr sz="2400" spc="185" dirty="0">
                <a:latin typeface="Arial"/>
                <a:cs typeface="Arial"/>
              </a:rPr>
              <a:t>double</a:t>
            </a:r>
            <a:r>
              <a:rPr sz="2400" spc="5" dirty="0">
                <a:latin typeface="Arial"/>
                <a:cs typeface="Arial"/>
              </a:rPr>
              <a:t> </a:t>
            </a:r>
            <a:r>
              <a:rPr sz="2400" spc="-10" dirty="0">
                <a:latin typeface="Arial"/>
                <a:cs typeface="Arial"/>
              </a:rPr>
              <a:t>helix </a:t>
            </a:r>
            <a:r>
              <a:rPr sz="2400" spc="160" dirty="0">
                <a:latin typeface="Arial"/>
                <a:cs typeface="Arial"/>
              </a:rPr>
              <a:t>that</a:t>
            </a:r>
            <a:r>
              <a:rPr sz="2400" spc="65" dirty="0">
                <a:latin typeface="Arial"/>
                <a:cs typeface="Arial"/>
              </a:rPr>
              <a:t> </a:t>
            </a:r>
            <a:r>
              <a:rPr sz="2400" dirty="0">
                <a:latin typeface="Arial"/>
                <a:cs typeface="Arial"/>
              </a:rPr>
              <a:t>alerts</a:t>
            </a:r>
            <a:r>
              <a:rPr sz="2400" spc="60" dirty="0">
                <a:latin typeface="Arial"/>
                <a:cs typeface="Arial"/>
              </a:rPr>
              <a:t> </a:t>
            </a:r>
            <a:r>
              <a:rPr sz="2400" spc="145" dirty="0">
                <a:latin typeface="Arial"/>
                <a:cs typeface="Arial"/>
              </a:rPr>
              <a:t>the</a:t>
            </a:r>
            <a:r>
              <a:rPr sz="2400" spc="95" dirty="0">
                <a:latin typeface="Arial"/>
                <a:cs typeface="Arial"/>
              </a:rPr>
              <a:t> </a:t>
            </a:r>
            <a:r>
              <a:rPr sz="2400" spc="60" dirty="0">
                <a:latin typeface="Arial"/>
                <a:cs typeface="Arial"/>
              </a:rPr>
              <a:t>proteins</a:t>
            </a:r>
            <a:r>
              <a:rPr sz="2400" spc="105" dirty="0">
                <a:latin typeface="Arial"/>
                <a:cs typeface="Arial"/>
              </a:rPr>
              <a:t> </a:t>
            </a:r>
            <a:r>
              <a:rPr sz="2400" spc="145" dirty="0">
                <a:latin typeface="Arial"/>
                <a:cs typeface="Arial"/>
              </a:rPr>
              <a:t>of</a:t>
            </a:r>
            <a:r>
              <a:rPr sz="2400" spc="55" dirty="0">
                <a:latin typeface="Arial"/>
                <a:cs typeface="Arial"/>
              </a:rPr>
              <a:t> </a:t>
            </a:r>
            <a:r>
              <a:rPr sz="2400" spc="145" dirty="0">
                <a:latin typeface="Arial"/>
                <a:cs typeface="Arial"/>
              </a:rPr>
              <a:t>the</a:t>
            </a:r>
            <a:r>
              <a:rPr sz="2400" spc="90" dirty="0">
                <a:latin typeface="Arial"/>
                <a:cs typeface="Arial"/>
              </a:rPr>
              <a:t> </a:t>
            </a:r>
            <a:r>
              <a:rPr sz="2400" spc="-10" dirty="0">
                <a:latin typeface="Arial"/>
                <a:cs typeface="Arial"/>
              </a:rPr>
              <a:t>system.</a:t>
            </a:r>
            <a:endParaRPr sz="2400">
              <a:latin typeface="Arial"/>
              <a:cs typeface="Arial"/>
            </a:endParaRPr>
          </a:p>
          <a:p>
            <a:pPr marL="356870" marR="5080" indent="-344805">
              <a:lnSpc>
                <a:spcPct val="100000"/>
              </a:lnSpc>
              <a:spcBef>
                <a:spcPts val="580"/>
              </a:spcBef>
              <a:buChar char="•"/>
              <a:tabLst>
                <a:tab pos="356870" algn="l"/>
              </a:tabLst>
            </a:pPr>
            <a:r>
              <a:rPr sz="2400" spc="-180" dirty="0">
                <a:latin typeface="Arial"/>
                <a:cs typeface="Arial"/>
              </a:rPr>
              <a:t>This</a:t>
            </a:r>
            <a:r>
              <a:rPr sz="2400" spc="15" dirty="0">
                <a:latin typeface="Arial"/>
                <a:cs typeface="Arial"/>
              </a:rPr>
              <a:t> </a:t>
            </a:r>
            <a:r>
              <a:rPr sz="2400" spc="95" dirty="0">
                <a:latin typeface="Arial"/>
                <a:cs typeface="Arial"/>
              </a:rPr>
              <a:t>repair</a:t>
            </a:r>
            <a:r>
              <a:rPr sz="2400" spc="5" dirty="0">
                <a:latin typeface="Arial"/>
                <a:cs typeface="Arial"/>
              </a:rPr>
              <a:t> </a:t>
            </a:r>
            <a:r>
              <a:rPr sz="2400" dirty="0">
                <a:latin typeface="Arial"/>
                <a:cs typeface="Arial"/>
              </a:rPr>
              <a:t>system</a:t>
            </a:r>
            <a:r>
              <a:rPr sz="2400" spc="85" dirty="0">
                <a:latin typeface="Arial"/>
                <a:cs typeface="Arial"/>
              </a:rPr>
              <a:t> </a:t>
            </a:r>
            <a:r>
              <a:rPr sz="2400" spc="70" dirty="0">
                <a:latin typeface="Arial"/>
                <a:cs typeface="Arial"/>
              </a:rPr>
              <a:t>cuts</a:t>
            </a:r>
            <a:r>
              <a:rPr sz="2400" spc="35" dirty="0">
                <a:latin typeface="Arial"/>
                <a:cs typeface="Arial"/>
              </a:rPr>
              <a:t> </a:t>
            </a:r>
            <a:r>
              <a:rPr sz="2400" spc="155" dirty="0">
                <a:latin typeface="Arial"/>
                <a:cs typeface="Arial"/>
              </a:rPr>
              <a:t>out</a:t>
            </a:r>
            <a:r>
              <a:rPr sz="2400" spc="20" dirty="0">
                <a:latin typeface="Arial"/>
                <a:cs typeface="Arial"/>
              </a:rPr>
              <a:t> </a:t>
            </a:r>
            <a:r>
              <a:rPr sz="2400" spc="145" dirty="0">
                <a:latin typeface="Arial"/>
                <a:cs typeface="Arial"/>
              </a:rPr>
              <a:t>the</a:t>
            </a:r>
            <a:r>
              <a:rPr sz="2400" spc="60" dirty="0">
                <a:latin typeface="Arial"/>
                <a:cs typeface="Arial"/>
              </a:rPr>
              <a:t> </a:t>
            </a:r>
            <a:r>
              <a:rPr sz="2400" spc="160" dirty="0">
                <a:latin typeface="Arial"/>
                <a:cs typeface="Arial"/>
              </a:rPr>
              <a:t>wrong</a:t>
            </a:r>
            <a:r>
              <a:rPr sz="2400" dirty="0">
                <a:latin typeface="Arial"/>
                <a:cs typeface="Arial"/>
              </a:rPr>
              <a:t> </a:t>
            </a:r>
            <a:r>
              <a:rPr sz="2400" spc="130" dirty="0">
                <a:latin typeface="Arial"/>
                <a:cs typeface="Arial"/>
              </a:rPr>
              <a:t>base</a:t>
            </a:r>
            <a:r>
              <a:rPr sz="2400" spc="15" dirty="0">
                <a:latin typeface="Arial"/>
                <a:cs typeface="Arial"/>
              </a:rPr>
              <a:t> </a:t>
            </a:r>
            <a:r>
              <a:rPr sz="2400" spc="235" dirty="0">
                <a:latin typeface="Arial"/>
                <a:cs typeface="Arial"/>
              </a:rPr>
              <a:t>and</a:t>
            </a:r>
            <a:r>
              <a:rPr sz="2400" spc="15" dirty="0">
                <a:latin typeface="Arial"/>
                <a:cs typeface="Arial"/>
              </a:rPr>
              <a:t> </a:t>
            </a:r>
            <a:r>
              <a:rPr sz="2400" spc="-60" dirty="0">
                <a:latin typeface="Arial"/>
                <a:cs typeface="Arial"/>
              </a:rPr>
              <a:t>fills</a:t>
            </a:r>
            <a:r>
              <a:rPr sz="2400" spc="-55" dirty="0">
                <a:latin typeface="Arial"/>
                <a:cs typeface="Arial"/>
              </a:rPr>
              <a:t> </a:t>
            </a:r>
            <a:r>
              <a:rPr sz="2400" spc="-25" dirty="0">
                <a:latin typeface="Arial"/>
                <a:cs typeface="Arial"/>
              </a:rPr>
              <a:t>in </a:t>
            </a:r>
            <a:r>
              <a:rPr sz="2400" spc="145" dirty="0">
                <a:latin typeface="Arial"/>
                <a:cs typeface="Arial"/>
              </a:rPr>
              <a:t>the</a:t>
            </a:r>
            <a:r>
              <a:rPr sz="2400" spc="55" dirty="0">
                <a:latin typeface="Arial"/>
                <a:cs typeface="Arial"/>
              </a:rPr>
              <a:t> </a:t>
            </a:r>
            <a:r>
              <a:rPr sz="2400" spc="275" dirty="0">
                <a:latin typeface="Arial"/>
                <a:cs typeface="Arial"/>
              </a:rPr>
              <a:t>gap</a:t>
            </a:r>
            <a:r>
              <a:rPr sz="2400" spc="15" dirty="0">
                <a:latin typeface="Arial"/>
                <a:cs typeface="Arial"/>
              </a:rPr>
              <a:t> </a:t>
            </a:r>
            <a:r>
              <a:rPr sz="2400" spc="105" dirty="0">
                <a:latin typeface="Arial"/>
                <a:cs typeface="Arial"/>
              </a:rPr>
              <a:t>with</a:t>
            </a:r>
            <a:r>
              <a:rPr sz="2400" spc="15" dirty="0">
                <a:latin typeface="Arial"/>
                <a:cs typeface="Arial"/>
              </a:rPr>
              <a:t> </a:t>
            </a:r>
            <a:r>
              <a:rPr sz="2400" spc="145" dirty="0">
                <a:latin typeface="Arial"/>
                <a:cs typeface="Arial"/>
              </a:rPr>
              <a:t>the</a:t>
            </a:r>
            <a:r>
              <a:rPr sz="2400" spc="65" dirty="0">
                <a:latin typeface="Arial"/>
                <a:cs typeface="Arial"/>
              </a:rPr>
              <a:t> </a:t>
            </a:r>
            <a:r>
              <a:rPr sz="2400" spc="80" dirty="0">
                <a:latin typeface="Arial"/>
                <a:cs typeface="Arial"/>
              </a:rPr>
              <a:t>right</a:t>
            </a:r>
            <a:r>
              <a:rPr sz="2400" spc="-15" dirty="0">
                <a:latin typeface="Arial"/>
                <a:cs typeface="Arial"/>
              </a:rPr>
              <a:t> </a:t>
            </a:r>
            <a:r>
              <a:rPr sz="2400" spc="130" dirty="0">
                <a:latin typeface="Arial"/>
                <a:cs typeface="Arial"/>
              </a:rPr>
              <a:t>base</a:t>
            </a:r>
            <a:r>
              <a:rPr sz="2400" spc="45" dirty="0">
                <a:latin typeface="Arial"/>
                <a:cs typeface="Arial"/>
              </a:rPr>
              <a:t> </a:t>
            </a:r>
            <a:r>
              <a:rPr sz="2400" spc="160" dirty="0">
                <a:latin typeface="Arial"/>
                <a:cs typeface="Arial"/>
              </a:rPr>
              <a:t>to</a:t>
            </a:r>
            <a:r>
              <a:rPr sz="2400" spc="50" dirty="0">
                <a:latin typeface="Arial"/>
                <a:cs typeface="Arial"/>
              </a:rPr>
              <a:t> </a:t>
            </a:r>
            <a:r>
              <a:rPr sz="2400" spc="190" dirty="0">
                <a:latin typeface="Arial"/>
                <a:cs typeface="Arial"/>
              </a:rPr>
              <a:t>make</a:t>
            </a:r>
            <a:r>
              <a:rPr sz="2400" spc="-40" dirty="0">
                <a:latin typeface="Arial"/>
                <a:cs typeface="Arial"/>
              </a:rPr>
              <a:t> </a:t>
            </a:r>
            <a:r>
              <a:rPr sz="2400" spc="290" dirty="0">
                <a:latin typeface="Arial"/>
                <a:cs typeface="Arial"/>
              </a:rPr>
              <a:t>a</a:t>
            </a:r>
            <a:r>
              <a:rPr sz="2400" spc="-25" dirty="0">
                <a:latin typeface="Arial"/>
                <a:cs typeface="Arial"/>
              </a:rPr>
              <a:t> </a:t>
            </a:r>
            <a:r>
              <a:rPr sz="2400" spc="114" dirty="0">
                <a:latin typeface="Arial"/>
                <a:cs typeface="Arial"/>
              </a:rPr>
              <a:t>correctly </a:t>
            </a:r>
            <a:r>
              <a:rPr sz="2400" spc="245" dirty="0">
                <a:latin typeface="Arial"/>
                <a:cs typeface="Arial"/>
              </a:rPr>
              <a:t>bonded</a:t>
            </a:r>
            <a:r>
              <a:rPr sz="2400" spc="5" dirty="0">
                <a:latin typeface="Arial"/>
                <a:cs typeface="Arial"/>
              </a:rPr>
              <a:t> </a:t>
            </a:r>
            <a:r>
              <a:rPr sz="2400" spc="130" dirty="0">
                <a:latin typeface="Arial"/>
                <a:cs typeface="Arial"/>
              </a:rPr>
              <a:t>base</a:t>
            </a:r>
            <a:r>
              <a:rPr sz="2400" spc="5" dirty="0">
                <a:latin typeface="Arial"/>
                <a:cs typeface="Arial"/>
              </a:rPr>
              <a:t> </a:t>
            </a:r>
            <a:r>
              <a:rPr sz="2400" spc="75" dirty="0">
                <a:latin typeface="Arial"/>
                <a:cs typeface="Arial"/>
              </a:rPr>
              <a:t>pair.</a:t>
            </a:r>
            <a:endParaRPr sz="24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43476" y="579500"/>
            <a:ext cx="138430"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Arial Narrow"/>
                <a:cs typeface="Arial Narrow"/>
              </a:rPr>
              <a:t>G</a:t>
            </a:r>
            <a:endParaRPr sz="1400">
              <a:latin typeface="Arial Narrow"/>
              <a:cs typeface="Arial Narrow"/>
            </a:endParaRPr>
          </a:p>
        </p:txBody>
      </p:sp>
      <p:sp>
        <p:nvSpPr>
          <p:cNvPr id="3" name="object 3"/>
          <p:cNvSpPr/>
          <p:nvPr/>
        </p:nvSpPr>
        <p:spPr>
          <a:xfrm>
            <a:off x="3822191" y="515112"/>
            <a:ext cx="1362710" cy="216535"/>
          </a:xfrm>
          <a:custGeom>
            <a:avLst/>
            <a:gdLst/>
            <a:ahLst/>
            <a:cxnLst/>
            <a:rect l="l" t="t" r="r" b="b"/>
            <a:pathLst>
              <a:path w="1362710" h="216534">
                <a:moveTo>
                  <a:pt x="0" y="100584"/>
                </a:moveTo>
                <a:lnTo>
                  <a:pt x="539496" y="100584"/>
                </a:lnTo>
              </a:path>
              <a:path w="1362710" h="216534">
                <a:moveTo>
                  <a:pt x="195072" y="103632"/>
                </a:moveTo>
                <a:lnTo>
                  <a:pt x="195072" y="216408"/>
                </a:lnTo>
              </a:path>
              <a:path w="1362710" h="216534">
                <a:moveTo>
                  <a:pt x="368808" y="103632"/>
                </a:moveTo>
                <a:lnTo>
                  <a:pt x="368808" y="216408"/>
                </a:lnTo>
              </a:path>
              <a:path w="1362710" h="216534">
                <a:moveTo>
                  <a:pt x="923544" y="103632"/>
                </a:moveTo>
                <a:lnTo>
                  <a:pt x="923544" y="216408"/>
                </a:lnTo>
              </a:path>
              <a:path w="1362710" h="216534">
                <a:moveTo>
                  <a:pt x="1103376" y="103632"/>
                </a:moveTo>
                <a:lnTo>
                  <a:pt x="1103376" y="216408"/>
                </a:lnTo>
              </a:path>
              <a:path w="1362710" h="216534">
                <a:moveTo>
                  <a:pt x="1286256" y="103632"/>
                </a:moveTo>
                <a:lnTo>
                  <a:pt x="1286256" y="216408"/>
                </a:lnTo>
              </a:path>
              <a:path w="1362710" h="216534">
                <a:moveTo>
                  <a:pt x="789432" y="103632"/>
                </a:moveTo>
                <a:lnTo>
                  <a:pt x="1362456" y="103632"/>
                </a:lnTo>
              </a:path>
              <a:path w="1362710" h="216534">
                <a:moveTo>
                  <a:pt x="777240" y="103377"/>
                </a:moveTo>
                <a:lnTo>
                  <a:pt x="765688" y="62579"/>
                </a:lnTo>
                <a:lnTo>
                  <a:pt x="740648" y="29781"/>
                </a:lnTo>
                <a:lnTo>
                  <a:pt x="705391" y="7937"/>
                </a:lnTo>
                <a:lnTo>
                  <a:pt x="663194" y="0"/>
                </a:lnTo>
                <a:lnTo>
                  <a:pt x="618613" y="8870"/>
                </a:lnTo>
                <a:lnTo>
                  <a:pt x="582199" y="33051"/>
                </a:lnTo>
                <a:lnTo>
                  <a:pt x="557645" y="68901"/>
                </a:lnTo>
                <a:lnTo>
                  <a:pt x="548640" y="112775"/>
                </a:lnTo>
              </a:path>
              <a:path w="1362710" h="216534">
                <a:moveTo>
                  <a:pt x="676656" y="6096"/>
                </a:moveTo>
                <a:lnTo>
                  <a:pt x="676656" y="118872"/>
                </a:lnTo>
              </a:path>
            </a:pathLst>
          </a:custGeom>
          <a:ln w="19050">
            <a:solidFill>
              <a:srgbClr val="000000"/>
            </a:solidFill>
          </a:ln>
        </p:spPr>
        <p:txBody>
          <a:bodyPr wrap="square" lIns="0" tIns="0" rIns="0" bIns="0" rtlCol="0"/>
          <a:lstStyle/>
          <a:p>
            <a:endParaRPr/>
          </a:p>
        </p:txBody>
      </p:sp>
      <p:grpSp>
        <p:nvGrpSpPr>
          <p:cNvPr id="4" name="object 4"/>
          <p:cNvGrpSpPr/>
          <p:nvPr/>
        </p:nvGrpSpPr>
        <p:grpSpPr>
          <a:xfrm>
            <a:off x="3849242" y="1186052"/>
            <a:ext cx="1325880" cy="250825"/>
            <a:chOff x="3849242" y="1186052"/>
            <a:chExt cx="1325880" cy="250825"/>
          </a:xfrm>
        </p:grpSpPr>
        <p:sp>
          <p:nvSpPr>
            <p:cNvPr id="5" name="object 5"/>
            <p:cNvSpPr/>
            <p:nvPr/>
          </p:nvSpPr>
          <p:spPr>
            <a:xfrm>
              <a:off x="4624704" y="1311782"/>
              <a:ext cx="540385" cy="3810"/>
            </a:xfrm>
            <a:custGeom>
              <a:avLst/>
              <a:gdLst/>
              <a:ahLst/>
              <a:cxnLst/>
              <a:rect l="l" t="t" r="r" b="b"/>
              <a:pathLst>
                <a:path w="540385" h="3809">
                  <a:moveTo>
                    <a:pt x="540385" y="0"/>
                  </a:moveTo>
                  <a:lnTo>
                    <a:pt x="0" y="3682"/>
                  </a:lnTo>
                </a:path>
              </a:pathLst>
            </a:custGeom>
            <a:ln w="19050">
              <a:solidFill>
                <a:srgbClr val="000000"/>
              </a:solidFill>
            </a:ln>
          </p:spPr>
          <p:txBody>
            <a:bodyPr wrap="square" lIns="0" tIns="0" rIns="0" bIns="0" rtlCol="0"/>
            <a:lstStyle/>
            <a:p>
              <a:endParaRPr/>
            </a:p>
          </p:txBody>
        </p:sp>
        <p:sp>
          <p:nvSpPr>
            <p:cNvPr id="6" name="object 6"/>
            <p:cNvSpPr/>
            <p:nvPr/>
          </p:nvSpPr>
          <p:spPr>
            <a:xfrm>
              <a:off x="5111368" y="1195577"/>
              <a:ext cx="1270" cy="114300"/>
            </a:xfrm>
            <a:custGeom>
              <a:avLst/>
              <a:gdLst/>
              <a:ahLst/>
              <a:cxnLst/>
              <a:rect l="l" t="t" r="r" b="b"/>
              <a:pathLst>
                <a:path w="1270" h="114300">
                  <a:moveTo>
                    <a:pt x="761" y="114300"/>
                  </a:moveTo>
                  <a:lnTo>
                    <a:pt x="0" y="0"/>
                  </a:lnTo>
                </a:path>
              </a:pathLst>
            </a:custGeom>
            <a:ln w="19050">
              <a:solidFill>
                <a:srgbClr val="000000"/>
              </a:solidFill>
            </a:ln>
          </p:spPr>
          <p:txBody>
            <a:bodyPr wrap="square" lIns="0" tIns="0" rIns="0" bIns="0" rtlCol="0"/>
            <a:lstStyle/>
            <a:p>
              <a:endParaRPr/>
            </a:p>
          </p:txBody>
        </p:sp>
        <p:sp>
          <p:nvSpPr>
            <p:cNvPr id="7" name="object 7"/>
            <p:cNvSpPr/>
            <p:nvPr/>
          </p:nvSpPr>
          <p:spPr>
            <a:xfrm>
              <a:off x="4402073" y="1196212"/>
              <a:ext cx="518795" cy="212090"/>
            </a:xfrm>
            <a:custGeom>
              <a:avLst/>
              <a:gdLst/>
              <a:ahLst/>
              <a:cxnLst/>
              <a:rect l="l" t="t" r="r" b="b"/>
              <a:pathLst>
                <a:path w="518795" h="212090">
                  <a:moveTo>
                    <a:pt x="518287" y="114300"/>
                  </a:moveTo>
                  <a:lnTo>
                    <a:pt x="517525" y="0"/>
                  </a:lnTo>
                </a:path>
                <a:path w="518795" h="212090">
                  <a:moveTo>
                    <a:pt x="345566" y="116204"/>
                  </a:moveTo>
                  <a:lnTo>
                    <a:pt x="344804" y="1904"/>
                  </a:lnTo>
                </a:path>
                <a:path w="518795" h="212090">
                  <a:moveTo>
                    <a:pt x="0" y="107950"/>
                  </a:moveTo>
                  <a:lnTo>
                    <a:pt x="11791" y="149240"/>
                  </a:lnTo>
                  <a:lnTo>
                    <a:pt x="36988" y="182340"/>
                  </a:lnTo>
                  <a:lnTo>
                    <a:pt x="72330" y="204247"/>
                  </a:lnTo>
                  <a:lnTo>
                    <a:pt x="114553" y="211962"/>
                  </a:lnTo>
                  <a:lnTo>
                    <a:pt x="158902" y="202719"/>
                  </a:lnTo>
                  <a:lnTo>
                    <a:pt x="195024" y="178022"/>
                  </a:lnTo>
                  <a:lnTo>
                    <a:pt x="219263" y="141561"/>
                  </a:lnTo>
                  <a:lnTo>
                    <a:pt x="227964" y="97027"/>
                  </a:lnTo>
                </a:path>
              </a:pathLst>
            </a:custGeom>
            <a:ln w="19050">
              <a:solidFill>
                <a:srgbClr val="000000"/>
              </a:solidFill>
            </a:ln>
          </p:spPr>
          <p:txBody>
            <a:bodyPr wrap="square" lIns="0" tIns="0" rIns="0" bIns="0" rtlCol="0"/>
            <a:lstStyle/>
            <a:p>
              <a:endParaRPr/>
            </a:p>
          </p:txBody>
        </p:sp>
        <p:sp>
          <p:nvSpPr>
            <p:cNvPr id="8" name="object 8"/>
            <p:cNvSpPr/>
            <p:nvPr/>
          </p:nvSpPr>
          <p:spPr>
            <a:xfrm>
              <a:off x="4509388" y="1313052"/>
              <a:ext cx="1270" cy="114300"/>
            </a:xfrm>
            <a:custGeom>
              <a:avLst/>
              <a:gdLst/>
              <a:ahLst/>
              <a:cxnLst/>
              <a:rect l="l" t="t" r="r" b="b"/>
              <a:pathLst>
                <a:path w="1270" h="114300">
                  <a:moveTo>
                    <a:pt x="762" y="114173"/>
                  </a:moveTo>
                  <a:lnTo>
                    <a:pt x="0" y="0"/>
                  </a:lnTo>
                </a:path>
              </a:pathLst>
            </a:custGeom>
            <a:ln w="19050">
              <a:solidFill>
                <a:srgbClr val="000000"/>
              </a:solidFill>
            </a:ln>
          </p:spPr>
          <p:txBody>
            <a:bodyPr wrap="square" lIns="0" tIns="0" rIns="0" bIns="0" rtlCol="0"/>
            <a:lstStyle/>
            <a:p>
              <a:endParaRPr/>
            </a:p>
          </p:txBody>
        </p:sp>
        <p:sp>
          <p:nvSpPr>
            <p:cNvPr id="9" name="object 9"/>
            <p:cNvSpPr/>
            <p:nvPr/>
          </p:nvSpPr>
          <p:spPr>
            <a:xfrm>
              <a:off x="3858767" y="1201292"/>
              <a:ext cx="542925" cy="115570"/>
            </a:xfrm>
            <a:custGeom>
              <a:avLst/>
              <a:gdLst/>
              <a:ahLst/>
              <a:cxnLst/>
              <a:rect l="l" t="t" r="r" b="b"/>
              <a:pathLst>
                <a:path w="542925" h="115569">
                  <a:moveTo>
                    <a:pt x="328803" y="114300"/>
                  </a:moveTo>
                  <a:lnTo>
                    <a:pt x="328041" y="0"/>
                  </a:lnTo>
                </a:path>
                <a:path w="542925" h="115569">
                  <a:moveTo>
                    <a:pt x="144653" y="115570"/>
                  </a:moveTo>
                  <a:lnTo>
                    <a:pt x="143891" y="1270"/>
                  </a:lnTo>
                </a:path>
                <a:path w="542925" h="115569">
                  <a:moveTo>
                    <a:pt x="0" y="112395"/>
                  </a:moveTo>
                  <a:lnTo>
                    <a:pt x="542544" y="112395"/>
                  </a:lnTo>
                </a:path>
              </a:pathLst>
            </a:custGeom>
            <a:ln w="19050">
              <a:solidFill>
                <a:srgbClr val="000000"/>
              </a:solidFill>
            </a:ln>
          </p:spPr>
          <p:txBody>
            <a:bodyPr wrap="square" lIns="0" tIns="0" rIns="0" bIns="0" rtlCol="0"/>
            <a:lstStyle/>
            <a:p>
              <a:endParaRPr/>
            </a:p>
          </p:txBody>
        </p:sp>
      </p:grpSp>
      <p:sp>
        <p:nvSpPr>
          <p:cNvPr id="10" name="object 10"/>
          <p:cNvSpPr txBox="1"/>
          <p:nvPr/>
        </p:nvSpPr>
        <p:spPr>
          <a:xfrm>
            <a:off x="3939666" y="745667"/>
            <a:ext cx="1237615" cy="502920"/>
          </a:xfrm>
          <a:prstGeom prst="rect">
            <a:avLst/>
          </a:prstGeom>
        </p:spPr>
        <p:txBody>
          <a:bodyPr vert="horz" wrap="square" lIns="0" tIns="12700" rIns="0" bIns="0" rtlCol="0">
            <a:spAutoFit/>
          </a:bodyPr>
          <a:lstStyle/>
          <a:p>
            <a:pPr marL="761365" marR="5080" indent="-749300">
              <a:lnSpc>
                <a:spcPct val="111800"/>
              </a:lnSpc>
              <a:spcBef>
                <a:spcPts val="100"/>
              </a:spcBef>
              <a:tabLst>
                <a:tab pos="735965" algn="l"/>
              </a:tabLst>
            </a:pPr>
            <a:r>
              <a:rPr sz="1400" b="1" dirty="0">
                <a:latin typeface="Arial Narrow"/>
                <a:cs typeface="Arial Narrow"/>
              </a:rPr>
              <a:t>A</a:t>
            </a:r>
            <a:r>
              <a:rPr sz="1400" b="1" spc="275" dirty="0">
                <a:latin typeface="Arial Narrow"/>
                <a:cs typeface="Arial Narrow"/>
              </a:rPr>
              <a:t> </a:t>
            </a:r>
            <a:r>
              <a:rPr sz="1400" b="1" dirty="0">
                <a:latin typeface="Arial Narrow"/>
                <a:cs typeface="Arial Narrow"/>
              </a:rPr>
              <a:t>C</a:t>
            </a:r>
            <a:r>
              <a:rPr sz="1400" b="1" spc="300" dirty="0">
                <a:latin typeface="Arial Narrow"/>
                <a:cs typeface="Arial Narrow"/>
              </a:rPr>
              <a:t> </a:t>
            </a:r>
            <a:r>
              <a:rPr sz="1400" b="1" spc="-50" dirty="0">
                <a:latin typeface="Arial Narrow"/>
                <a:cs typeface="Arial Narrow"/>
              </a:rPr>
              <a:t>G</a:t>
            </a:r>
            <a:r>
              <a:rPr sz="1400" b="1" dirty="0">
                <a:latin typeface="Arial Narrow"/>
                <a:cs typeface="Arial Narrow"/>
              </a:rPr>
              <a:t>	A</a:t>
            </a:r>
            <a:r>
              <a:rPr sz="1400" b="1" spc="254" dirty="0">
                <a:latin typeface="Arial Narrow"/>
                <a:cs typeface="Arial Narrow"/>
              </a:rPr>
              <a:t> </a:t>
            </a:r>
            <a:r>
              <a:rPr sz="1400" b="1" dirty="0">
                <a:latin typeface="Arial Narrow"/>
                <a:cs typeface="Arial Narrow"/>
              </a:rPr>
              <a:t>T</a:t>
            </a:r>
            <a:r>
              <a:rPr sz="1400" b="1" spc="330" dirty="0">
                <a:latin typeface="Arial Narrow"/>
                <a:cs typeface="Arial Narrow"/>
              </a:rPr>
              <a:t> </a:t>
            </a:r>
            <a:r>
              <a:rPr sz="1400" b="1" spc="-50" dirty="0">
                <a:latin typeface="Arial Narrow"/>
                <a:cs typeface="Arial Narrow"/>
              </a:rPr>
              <a:t>C </a:t>
            </a:r>
            <a:r>
              <a:rPr sz="1400" b="1" dirty="0">
                <a:latin typeface="Arial Narrow"/>
                <a:cs typeface="Arial Narrow"/>
              </a:rPr>
              <a:t>T</a:t>
            </a:r>
            <a:r>
              <a:rPr sz="1400" b="1" spc="285" dirty="0">
                <a:latin typeface="Arial Narrow"/>
                <a:cs typeface="Arial Narrow"/>
              </a:rPr>
              <a:t> </a:t>
            </a:r>
            <a:r>
              <a:rPr sz="1400" b="1" dirty="0">
                <a:latin typeface="Arial Narrow"/>
                <a:cs typeface="Arial Narrow"/>
              </a:rPr>
              <a:t>A</a:t>
            </a:r>
            <a:r>
              <a:rPr sz="1400" b="1" spc="275" dirty="0">
                <a:latin typeface="Arial Narrow"/>
                <a:cs typeface="Arial Narrow"/>
              </a:rPr>
              <a:t> </a:t>
            </a:r>
            <a:r>
              <a:rPr sz="1400" b="1" spc="-50" dirty="0">
                <a:latin typeface="Arial Narrow"/>
                <a:cs typeface="Arial Narrow"/>
              </a:rPr>
              <a:t>G</a:t>
            </a:r>
            <a:endParaRPr sz="1400">
              <a:latin typeface="Arial Narrow"/>
              <a:cs typeface="Arial Narrow"/>
            </a:endParaRPr>
          </a:p>
        </p:txBody>
      </p:sp>
      <p:sp>
        <p:nvSpPr>
          <p:cNvPr id="11" name="object 11"/>
          <p:cNvSpPr txBox="1"/>
          <p:nvPr/>
        </p:nvSpPr>
        <p:spPr>
          <a:xfrm>
            <a:off x="3906011" y="1010793"/>
            <a:ext cx="687705" cy="238125"/>
          </a:xfrm>
          <a:prstGeom prst="rect">
            <a:avLst/>
          </a:prstGeom>
        </p:spPr>
        <p:txBody>
          <a:bodyPr vert="horz" wrap="square" lIns="0" tIns="11430" rIns="0" bIns="0" rtlCol="0">
            <a:spAutoFit/>
          </a:bodyPr>
          <a:lstStyle/>
          <a:p>
            <a:pPr marL="38100">
              <a:lnSpc>
                <a:spcPct val="100000"/>
              </a:lnSpc>
              <a:spcBef>
                <a:spcPts val="90"/>
              </a:spcBef>
            </a:pPr>
            <a:r>
              <a:rPr sz="1400" b="1" dirty="0">
                <a:latin typeface="Arial Narrow"/>
                <a:cs typeface="Arial Narrow"/>
              </a:rPr>
              <a:t>T</a:t>
            </a:r>
            <a:r>
              <a:rPr sz="1400" b="1" spc="310" dirty="0">
                <a:latin typeface="Arial Narrow"/>
                <a:cs typeface="Arial Narrow"/>
              </a:rPr>
              <a:t> </a:t>
            </a:r>
            <a:r>
              <a:rPr sz="1400" b="1" dirty="0">
                <a:latin typeface="Arial Narrow"/>
                <a:cs typeface="Arial Narrow"/>
              </a:rPr>
              <a:t>G</a:t>
            </a:r>
            <a:r>
              <a:rPr sz="1400" b="1" spc="310" dirty="0">
                <a:latin typeface="Arial Narrow"/>
                <a:cs typeface="Arial Narrow"/>
              </a:rPr>
              <a:t> </a:t>
            </a:r>
            <a:r>
              <a:rPr sz="1400" b="1" dirty="0">
                <a:latin typeface="Arial Narrow"/>
                <a:cs typeface="Arial Narrow"/>
              </a:rPr>
              <a:t>C</a:t>
            </a:r>
            <a:r>
              <a:rPr sz="1400" b="1" spc="90" dirty="0">
                <a:latin typeface="Arial Narrow"/>
                <a:cs typeface="Arial Narrow"/>
              </a:rPr>
              <a:t> </a:t>
            </a:r>
            <a:r>
              <a:rPr sz="2100" b="1" spc="-75" baseline="-29761" dirty="0">
                <a:latin typeface="Arial Narrow"/>
                <a:cs typeface="Arial Narrow"/>
              </a:rPr>
              <a:t>T</a:t>
            </a:r>
            <a:endParaRPr sz="2100" baseline="-29761">
              <a:latin typeface="Arial Narrow"/>
              <a:cs typeface="Arial Narrow"/>
            </a:endParaRPr>
          </a:p>
        </p:txBody>
      </p:sp>
      <p:sp>
        <p:nvSpPr>
          <p:cNvPr id="12" name="object 12"/>
          <p:cNvSpPr/>
          <p:nvPr/>
        </p:nvSpPr>
        <p:spPr>
          <a:xfrm>
            <a:off x="4364735" y="627887"/>
            <a:ext cx="0" cy="116205"/>
          </a:xfrm>
          <a:custGeom>
            <a:avLst/>
            <a:gdLst/>
            <a:ahLst/>
            <a:cxnLst/>
            <a:rect l="l" t="t" r="r" b="b"/>
            <a:pathLst>
              <a:path h="116204">
                <a:moveTo>
                  <a:pt x="0" y="0"/>
                </a:moveTo>
                <a:lnTo>
                  <a:pt x="0" y="115824"/>
                </a:lnTo>
              </a:path>
            </a:pathLst>
          </a:custGeom>
          <a:ln w="19050">
            <a:solidFill>
              <a:srgbClr val="000000"/>
            </a:solidFill>
          </a:ln>
        </p:spPr>
        <p:txBody>
          <a:bodyPr wrap="square" lIns="0" tIns="0" rIns="0" bIns="0" rtlCol="0"/>
          <a:lstStyle/>
          <a:p>
            <a:endParaRPr/>
          </a:p>
        </p:txBody>
      </p:sp>
      <p:grpSp>
        <p:nvGrpSpPr>
          <p:cNvPr id="13" name="object 13"/>
          <p:cNvGrpSpPr/>
          <p:nvPr/>
        </p:nvGrpSpPr>
        <p:grpSpPr>
          <a:xfrm>
            <a:off x="4344923" y="1150492"/>
            <a:ext cx="414655" cy="842644"/>
            <a:chOff x="4344923" y="1150492"/>
            <a:chExt cx="414655" cy="842644"/>
          </a:xfrm>
        </p:grpSpPr>
        <p:sp>
          <p:nvSpPr>
            <p:cNvPr id="14" name="object 14"/>
            <p:cNvSpPr/>
            <p:nvPr/>
          </p:nvSpPr>
          <p:spPr>
            <a:xfrm>
              <a:off x="4354448" y="1160017"/>
              <a:ext cx="1270" cy="114300"/>
            </a:xfrm>
            <a:custGeom>
              <a:avLst/>
              <a:gdLst/>
              <a:ahLst/>
              <a:cxnLst/>
              <a:rect l="l" t="t" r="r" b="b"/>
              <a:pathLst>
                <a:path w="1270" h="114300">
                  <a:moveTo>
                    <a:pt x="762" y="114300"/>
                  </a:moveTo>
                  <a:lnTo>
                    <a:pt x="0" y="0"/>
                  </a:lnTo>
                </a:path>
              </a:pathLst>
            </a:custGeom>
            <a:ln w="19050">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4370506" y="1474936"/>
              <a:ext cx="388522" cy="518029"/>
            </a:xfrm>
            <a:prstGeom prst="rect">
              <a:avLst/>
            </a:prstGeom>
          </p:spPr>
        </p:pic>
      </p:grpSp>
      <p:pic>
        <p:nvPicPr>
          <p:cNvPr id="16" name="object 16"/>
          <p:cNvPicPr/>
          <p:nvPr/>
        </p:nvPicPr>
        <p:blipFill>
          <a:blip r:embed="rId3" cstate="print"/>
          <a:stretch>
            <a:fillRect/>
          </a:stretch>
        </p:blipFill>
        <p:spPr>
          <a:xfrm>
            <a:off x="4489577" y="3163951"/>
            <a:ext cx="236930" cy="171967"/>
          </a:xfrm>
          <a:prstGeom prst="rect">
            <a:avLst/>
          </a:prstGeom>
        </p:spPr>
      </p:pic>
      <p:sp>
        <p:nvSpPr>
          <p:cNvPr id="17" name="object 17"/>
          <p:cNvSpPr/>
          <p:nvPr/>
        </p:nvSpPr>
        <p:spPr>
          <a:xfrm>
            <a:off x="3840479" y="2246376"/>
            <a:ext cx="1362710" cy="228600"/>
          </a:xfrm>
          <a:custGeom>
            <a:avLst/>
            <a:gdLst/>
            <a:ahLst/>
            <a:cxnLst/>
            <a:rect l="l" t="t" r="r" b="b"/>
            <a:pathLst>
              <a:path w="1362710" h="228600">
                <a:moveTo>
                  <a:pt x="0" y="109727"/>
                </a:moveTo>
                <a:lnTo>
                  <a:pt x="542544" y="109727"/>
                </a:lnTo>
              </a:path>
              <a:path w="1362710" h="228600">
                <a:moveTo>
                  <a:pt x="109728" y="112775"/>
                </a:moveTo>
                <a:lnTo>
                  <a:pt x="109728" y="228600"/>
                </a:lnTo>
              </a:path>
              <a:path w="1362710" h="228600">
                <a:moveTo>
                  <a:pt x="292608" y="112775"/>
                </a:moveTo>
                <a:lnTo>
                  <a:pt x="292608" y="228600"/>
                </a:lnTo>
              </a:path>
              <a:path w="1362710" h="228600">
                <a:moveTo>
                  <a:pt x="926592" y="112775"/>
                </a:moveTo>
                <a:lnTo>
                  <a:pt x="926592" y="228600"/>
                </a:lnTo>
              </a:path>
              <a:path w="1362710" h="228600">
                <a:moveTo>
                  <a:pt x="1103376" y="112775"/>
                </a:moveTo>
                <a:lnTo>
                  <a:pt x="1103376" y="228600"/>
                </a:lnTo>
              </a:path>
              <a:path w="1362710" h="228600">
                <a:moveTo>
                  <a:pt x="1286256" y="112775"/>
                </a:moveTo>
                <a:lnTo>
                  <a:pt x="1286256" y="228600"/>
                </a:lnTo>
              </a:path>
              <a:path w="1362710" h="228600">
                <a:moveTo>
                  <a:pt x="789432" y="115824"/>
                </a:moveTo>
                <a:lnTo>
                  <a:pt x="1362456" y="115824"/>
                </a:lnTo>
              </a:path>
              <a:path w="1362710" h="228600">
                <a:moveTo>
                  <a:pt x="777240" y="106425"/>
                </a:moveTo>
                <a:lnTo>
                  <a:pt x="765688" y="65627"/>
                </a:lnTo>
                <a:lnTo>
                  <a:pt x="740648" y="32829"/>
                </a:lnTo>
                <a:lnTo>
                  <a:pt x="705391" y="10985"/>
                </a:lnTo>
                <a:lnTo>
                  <a:pt x="663194" y="3048"/>
                </a:lnTo>
                <a:lnTo>
                  <a:pt x="618613" y="11918"/>
                </a:lnTo>
                <a:lnTo>
                  <a:pt x="582199" y="36099"/>
                </a:lnTo>
                <a:lnTo>
                  <a:pt x="557645" y="71949"/>
                </a:lnTo>
                <a:lnTo>
                  <a:pt x="548640" y="115824"/>
                </a:lnTo>
              </a:path>
              <a:path w="1362710" h="228600">
                <a:moveTo>
                  <a:pt x="676656" y="0"/>
                </a:moveTo>
                <a:lnTo>
                  <a:pt x="676656" y="115824"/>
                </a:lnTo>
              </a:path>
            </a:pathLst>
          </a:custGeom>
          <a:ln w="19050">
            <a:solidFill>
              <a:srgbClr val="000000"/>
            </a:solidFill>
          </a:ln>
        </p:spPr>
        <p:txBody>
          <a:bodyPr wrap="square" lIns="0" tIns="0" rIns="0" bIns="0" rtlCol="0"/>
          <a:lstStyle/>
          <a:p>
            <a:endParaRPr/>
          </a:p>
        </p:txBody>
      </p:sp>
      <p:grpSp>
        <p:nvGrpSpPr>
          <p:cNvPr id="18" name="object 18"/>
          <p:cNvGrpSpPr/>
          <p:nvPr/>
        </p:nvGrpSpPr>
        <p:grpSpPr>
          <a:xfrm>
            <a:off x="4634229" y="2930017"/>
            <a:ext cx="559435" cy="138430"/>
            <a:chOff x="4634229" y="2930017"/>
            <a:chExt cx="559435" cy="138430"/>
          </a:xfrm>
        </p:grpSpPr>
        <p:sp>
          <p:nvSpPr>
            <p:cNvPr id="19" name="object 19"/>
            <p:cNvSpPr/>
            <p:nvPr/>
          </p:nvSpPr>
          <p:spPr>
            <a:xfrm>
              <a:off x="4643754" y="3055112"/>
              <a:ext cx="540385" cy="3810"/>
            </a:xfrm>
            <a:custGeom>
              <a:avLst/>
              <a:gdLst/>
              <a:ahLst/>
              <a:cxnLst/>
              <a:rect l="l" t="t" r="r" b="b"/>
              <a:pathLst>
                <a:path w="540385" h="3810">
                  <a:moveTo>
                    <a:pt x="540385" y="0"/>
                  </a:moveTo>
                  <a:lnTo>
                    <a:pt x="0" y="3683"/>
                  </a:lnTo>
                </a:path>
              </a:pathLst>
            </a:custGeom>
            <a:ln w="19050">
              <a:solidFill>
                <a:srgbClr val="000000"/>
              </a:solidFill>
            </a:ln>
          </p:spPr>
          <p:txBody>
            <a:bodyPr wrap="square" lIns="0" tIns="0" rIns="0" bIns="0" rtlCol="0"/>
            <a:lstStyle/>
            <a:p>
              <a:endParaRPr/>
            </a:p>
          </p:txBody>
        </p:sp>
        <p:sp>
          <p:nvSpPr>
            <p:cNvPr id="20" name="object 20"/>
            <p:cNvSpPr/>
            <p:nvPr/>
          </p:nvSpPr>
          <p:spPr>
            <a:xfrm>
              <a:off x="5112638" y="2939542"/>
              <a:ext cx="1270" cy="114300"/>
            </a:xfrm>
            <a:custGeom>
              <a:avLst/>
              <a:gdLst/>
              <a:ahLst/>
              <a:cxnLst/>
              <a:rect l="l" t="t" r="r" b="b"/>
              <a:pathLst>
                <a:path w="1270" h="114300">
                  <a:moveTo>
                    <a:pt x="762" y="114173"/>
                  </a:moveTo>
                  <a:lnTo>
                    <a:pt x="0" y="0"/>
                  </a:lnTo>
                </a:path>
              </a:pathLst>
            </a:custGeom>
            <a:ln w="19050">
              <a:solidFill>
                <a:srgbClr val="000000"/>
              </a:solidFill>
            </a:ln>
          </p:spPr>
          <p:txBody>
            <a:bodyPr wrap="square" lIns="0" tIns="0" rIns="0" bIns="0" rtlCol="0"/>
            <a:lstStyle/>
            <a:p>
              <a:endParaRPr/>
            </a:p>
          </p:txBody>
        </p:sp>
        <p:sp>
          <p:nvSpPr>
            <p:cNvPr id="21" name="object 21"/>
            <p:cNvSpPr/>
            <p:nvPr/>
          </p:nvSpPr>
          <p:spPr>
            <a:xfrm>
              <a:off x="4938648" y="2940177"/>
              <a:ext cx="1270" cy="114300"/>
            </a:xfrm>
            <a:custGeom>
              <a:avLst/>
              <a:gdLst/>
              <a:ahLst/>
              <a:cxnLst/>
              <a:rect l="l" t="t" r="r" b="b"/>
              <a:pathLst>
                <a:path w="1270" h="114300">
                  <a:moveTo>
                    <a:pt x="762" y="114173"/>
                  </a:moveTo>
                  <a:lnTo>
                    <a:pt x="0" y="0"/>
                  </a:lnTo>
                </a:path>
              </a:pathLst>
            </a:custGeom>
            <a:ln w="19050">
              <a:solidFill>
                <a:srgbClr val="000000"/>
              </a:solidFill>
            </a:ln>
          </p:spPr>
          <p:txBody>
            <a:bodyPr wrap="square" lIns="0" tIns="0" rIns="0" bIns="0" rtlCol="0"/>
            <a:lstStyle/>
            <a:p>
              <a:endParaRPr/>
            </a:p>
          </p:txBody>
        </p:sp>
        <p:sp>
          <p:nvSpPr>
            <p:cNvPr id="22" name="object 22"/>
            <p:cNvSpPr/>
            <p:nvPr/>
          </p:nvSpPr>
          <p:spPr>
            <a:xfrm>
              <a:off x="4792598" y="2942082"/>
              <a:ext cx="1270" cy="114300"/>
            </a:xfrm>
            <a:custGeom>
              <a:avLst/>
              <a:gdLst/>
              <a:ahLst/>
              <a:cxnLst/>
              <a:rect l="l" t="t" r="r" b="b"/>
              <a:pathLst>
                <a:path w="1270" h="114300">
                  <a:moveTo>
                    <a:pt x="762" y="114172"/>
                  </a:moveTo>
                  <a:lnTo>
                    <a:pt x="0" y="0"/>
                  </a:lnTo>
                </a:path>
              </a:pathLst>
            </a:custGeom>
            <a:ln w="19050">
              <a:solidFill>
                <a:srgbClr val="000000"/>
              </a:solidFill>
            </a:ln>
          </p:spPr>
          <p:txBody>
            <a:bodyPr wrap="square" lIns="0" tIns="0" rIns="0" bIns="0" rtlCol="0"/>
            <a:lstStyle/>
            <a:p>
              <a:endParaRPr/>
            </a:p>
          </p:txBody>
        </p:sp>
      </p:grpSp>
      <p:grpSp>
        <p:nvGrpSpPr>
          <p:cNvPr id="23" name="object 23"/>
          <p:cNvGrpSpPr/>
          <p:nvPr/>
        </p:nvGrpSpPr>
        <p:grpSpPr>
          <a:xfrm>
            <a:off x="3928490" y="2970022"/>
            <a:ext cx="476250" cy="133350"/>
            <a:chOff x="3928490" y="2970022"/>
            <a:chExt cx="476250" cy="133350"/>
          </a:xfrm>
        </p:grpSpPr>
        <p:sp>
          <p:nvSpPr>
            <p:cNvPr id="24" name="object 24"/>
            <p:cNvSpPr/>
            <p:nvPr/>
          </p:nvSpPr>
          <p:spPr>
            <a:xfrm>
              <a:off x="4165218" y="2979547"/>
              <a:ext cx="1270" cy="114300"/>
            </a:xfrm>
            <a:custGeom>
              <a:avLst/>
              <a:gdLst/>
              <a:ahLst/>
              <a:cxnLst/>
              <a:rect l="l" t="t" r="r" b="b"/>
              <a:pathLst>
                <a:path w="1270" h="114300">
                  <a:moveTo>
                    <a:pt x="761" y="114173"/>
                  </a:moveTo>
                  <a:lnTo>
                    <a:pt x="0" y="0"/>
                  </a:lnTo>
                </a:path>
              </a:pathLst>
            </a:custGeom>
            <a:ln w="19050">
              <a:solidFill>
                <a:srgbClr val="000000"/>
              </a:solidFill>
            </a:ln>
          </p:spPr>
          <p:txBody>
            <a:bodyPr wrap="square" lIns="0" tIns="0" rIns="0" bIns="0" rtlCol="0"/>
            <a:lstStyle/>
            <a:p>
              <a:endParaRPr/>
            </a:p>
          </p:txBody>
        </p:sp>
        <p:sp>
          <p:nvSpPr>
            <p:cNvPr id="25" name="object 25"/>
            <p:cNvSpPr/>
            <p:nvPr/>
          </p:nvSpPr>
          <p:spPr>
            <a:xfrm>
              <a:off x="3965193" y="2979547"/>
              <a:ext cx="1270" cy="114300"/>
            </a:xfrm>
            <a:custGeom>
              <a:avLst/>
              <a:gdLst/>
              <a:ahLst/>
              <a:cxnLst/>
              <a:rect l="l" t="t" r="r" b="b"/>
              <a:pathLst>
                <a:path w="1270" h="114300">
                  <a:moveTo>
                    <a:pt x="761" y="114173"/>
                  </a:moveTo>
                  <a:lnTo>
                    <a:pt x="0" y="0"/>
                  </a:lnTo>
                </a:path>
              </a:pathLst>
            </a:custGeom>
            <a:ln w="19050">
              <a:solidFill>
                <a:srgbClr val="000000"/>
              </a:solidFill>
            </a:ln>
          </p:spPr>
          <p:txBody>
            <a:bodyPr wrap="square" lIns="0" tIns="0" rIns="0" bIns="0" rtlCol="0"/>
            <a:lstStyle/>
            <a:p>
              <a:endParaRPr/>
            </a:p>
          </p:txBody>
        </p:sp>
        <p:sp>
          <p:nvSpPr>
            <p:cNvPr id="26" name="object 26"/>
            <p:cNvSpPr/>
            <p:nvPr/>
          </p:nvSpPr>
          <p:spPr>
            <a:xfrm>
              <a:off x="3938015" y="3093720"/>
              <a:ext cx="457200" cy="0"/>
            </a:xfrm>
            <a:custGeom>
              <a:avLst/>
              <a:gdLst/>
              <a:ahLst/>
              <a:cxnLst/>
              <a:rect l="l" t="t" r="r" b="b"/>
              <a:pathLst>
                <a:path w="457200">
                  <a:moveTo>
                    <a:pt x="0" y="0"/>
                  </a:moveTo>
                  <a:lnTo>
                    <a:pt x="457200" y="0"/>
                  </a:lnTo>
                </a:path>
              </a:pathLst>
            </a:custGeom>
            <a:ln w="19050">
              <a:solidFill>
                <a:srgbClr val="000000"/>
              </a:solidFill>
            </a:ln>
          </p:spPr>
          <p:txBody>
            <a:bodyPr wrap="square" lIns="0" tIns="0" rIns="0" bIns="0" rtlCol="0"/>
            <a:lstStyle/>
            <a:p>
              <a:endParaRPr/>
            </a:p>
          </p:txBody>
        </p:sp>
      </p:grpSp>
      <p:sp>
        <p:nvSpPr>
          <p:cNvPr id="27" name="object 27"/>
          <p:cNvSpPr txBox="1"/>
          <p:nvPr/>
        </p:nvSpPr>
        <p:spPr>
          <a:xfrm>
            <a:off x="3902709" y="2297049"/>
            <a:ext cx="1289050" cy="952500"/>
          </a:xfrm>
          <a:prstGeom prst="rect">
            <a:avLst/>
          </a:prstGeom>
        </p:spPr>
        <p:txBody>
          <a:bodyPr vert="horz" wrap="square" lIns="0" tIns="11430" rIns="0" bIns="0" rtlCol="0">
            <a:spAutoFit/>
          </a:bodyPr>
          <a:lstStyle/>
          <a:p>
            <a:pPr marR="58419" algn="ctr">
              <a:lnSpc>
                <a:spcPts val="1475"/>
              </a:lnSpc>
              <a:spcBef>
                <a:spcPts val="90"/>
              </a:spcBef>
            </a:pPr>
            <a:r>
              <a:rPr sz="1400" b="1" spc="-10" dirty="0">
                <a:latin typeface="Arial Narrow"/>
                <a:cs typeface="Arial Narrow"/>
              </a:rPr>
              <a:t>G</a:t>
            </a:r>
            <a:endParaRPr sz="1400">
              <a:latin typeface="Arial Narrow"/>
              <a:cs typeface="Arial Narrow"/>
            </a:endParaRPr>
          </a:p>
          <a:p>
            <a:pPr algn="ctr">
              <a:lnSpc>
                <a:spcPts val="1475"/>
              </a:lnSpc>
              <a:tabLst>
                <a:tab pos="805815" algn="l"/>
              </a:tabLst>
            </a:pPr>
            <a:r>
              <a:rPr sz="1400" b="1" dirty="0">
                <a:latin typeface="Arial Narrow"/>
                <a:cs typeface="Arial Narrow"/>
              </a:rPr>
              <a:t>A</a:t>
            </a:r>
            <a:r>
              <a:rPr sz="1400" b="1" spc="275" dirty="0">
                <a:latin typeface="Arial Narrow"/>
                <a:cs typeface="Arial Narrow"/>
              </a:rPr>
              <a:t> </a:t>
            </a:r>
            <a:r>
              <a:rPr sz="1400" b="1" dirty="0">
                <a:latin typeface="Arial Narrow"/>
                <a:cs typeface="Arial Narrow"/>
              </a:rPr>
              <a:t>C</a:t>
            </a:r>
            <a:r>
              <a:rPr sz="1400" b="1" spc="300" dirty="0">
                <a:latin typeface="Arial Narrow"/>
                <a:cs typeface="Arial Narrow"/>
              </a:rPr>
              <a:t> </a:t>
            </a:r>
            <a:r>
              <a:rPr sz="1400" b="1" spc="-50" dirty="0">
                <a:latin typeface="Arial Narrow"/>
                <a:cs typeface="Arial Narrow"/>
              </a:rPr>
              <a:t>G</a:t>
            </a:r>
            <a:r>
              <a:rPr sz="1400" b="1" dirty="0">
                <a:latin typeface="Arial Narrow"/>
                <a:cs typeface="Arial Narrow"/>
              </a:rPr>
              <a:t>	A</a:t>
            </a:r>
            <a:r>
              <a:rPr sz="1400" b="1" spc="275" dirty="0">
                <a:latin typeface="Arial Narrow"/>
                <a:cs typeface="Arial Narrow"/>
              </a:rPr>
              <a:t> </a:t>
            </a:r>
            <a:r>
              <a:rPr sz="1400" b="1" dirty="0">
                <a:latin typeface="Arial Narrow"/>
                <a:cs typeface="Arial Narrow"/>
              </a:rPr>
              <a:t>T</a:t>
            </a:r>
            <a:r>
              <a:rPr sz="1400" b="1" spc="310" dirty="0">
                <a:latin typeface="Arial Narrow"/>
                <a:cs typeface="Arial Narrow"/>
              </a:rPr>
              <a:t> </a:t>
            </a:r>
            <a:r>
              <a:rPr sz="1400" b="1" spc="-50" dirty="0">
                <a:latin typeface="Arial Narrow"/>
                <a:cs typeface="Arial Narrow"/>
              </a:rPr>
              <a:t>C</a:t>
            </a:r>
            <a:endParaRPr sz="1400">
              <a:latin typeface="Arial Narrow"/>
              <a:cs typeface="Arial Narrow"/>
            </a:endParaRPr>
          </a:p>
          <a:p>
            <a:pPr marL="12065" marR="8890" algn="ctr">
              <a:lnSpc>
                <a:spcPct val="107400"/>
              </a:lnSpc>
              <a:spcBef>
                <a:spcPts val="745"/>
              </a:spcBef>
              <a:tabLst>
                <a:tab pos="854710" algn="l"/>
              </a:tabLst>
            </a:pPr>
            <a:r>
              <a:rPr sz="1400" b="1" dirty="0">
                <a:latin typeface="Arial Narrow"/>
                <a:cs typeface="Arial Narrow"/>
              </a:rPr>
              <a:t>T</a:t>
            </a:r>
            <a:r>
              <a:rPr sz="1400" b="1" spc="310" dirty="0">
                <a:latin typeface="Arial Narrow"/>
                <a:cs typeface="Arial Narrow"/>
              </a:rPr>
              <a:t> </a:t>
            </a:r>
            <a:r>
              <a:rPr sz="1400" b="1" dirty="0">
                <a:latin typeface="Arial Narrow"/>
                <a:cs typeface="Arial Narrow"/>
              </a:rPr>
              <a:t>G</a:t>
            </a:r>
            <a:r>
              <a:rPr sz="1400" b="1" spc="310" dirty="0">
                <a:latin typeface="Arial Narrow"/>
                <a:cs typeface="Arial Narrow"/>
              </a:rPr>
              <a:t> </a:t>
            </a:r>
            <a:r>
              <a:rPr sz="1400" b="1" spc="-50" dirty="0">
                <a:latin typeface="Arial Narrow"/>
                <a:cs typeface="Arial Narrow"/>
              </a:rPr>
              <a:t>C</a:t>
            </a:r>
            <a:r>
              <a:rPr sz="1400" b="1" dirty="0">
                <a:latin typeface="Arial Narrow"/>
                <a:cs typeface="Arial Narrow"/>
              </a:rPr>
              <a:t>	T</a:t>
            </a:r>
            <a:r>
              <a:rPr sz="1400" b="1" spc="-40" dirty="0">
                <a:latin typeface="Arial Narrow"/>
                <a:cs typeface="Arial Narrow"/>
              </a:rPr>
              <a:t> </a:t>
            </a:r>
            <a:r>
              <a:rPr sz="1400" b="1" dirty="0">
                <a:latin typeface="Arial Narrow"/>
                <a:cs typeface="Arial Narrow"/>
              </a:rPr>
              <a:t>A</a:t>
            </a:r>
            <a:r>
              <a:rPr sz="1400" b="1" spc="250" dirty="0">
                <a:latin typeface="Arial Narrow"/>
                <a:cs typeface="Arial Narrow"/>
              </a:rPr>
              <a:t> </a:t>
            </a:r>
            <a:r>
              <a:rPr sz="1400" b="1" spc="-50" dirty="0">
                <a:latin typeface="Arial Narrow"/>
                <a:cs typeface="Arial Narrow"/>
              </a:rPr>
              <a:t>G </a:t>
            </a:r>
            <a:r>
              <a:rPr sz="1400" b="1" spc="-50" dirty="0">
                <a:solidFill>
                  <a:srgbClr val="FF0000"/>
                </a:solidFill>
                <a:latin typeface="Arial Narrow"/>
                <a:cs typeface="Arial Narrow"/>
              </a:rPr>
              <a:t>T</a:t>
            </a:r>
            <a:endParaRPr sz="1400">
              <a:latin typeface="Arial Narrow"/>
              <a:cs typeface="Arial Narrow"/>
            </a:endParaRPr>
          </a:p>
        </p:txBody>
      </p:sp>
      <p:sp>
        <p:nvSpPr>
          <p:cNvPr id="28" name="object 28"/>
          <p:cNvSpPr/>
          <p:nvPr/>
        </p:nvSpPr>
        <p:spPr>
          <a:xfrm>
            <a:off x="4319015" y="2371344"/>
            <a:ext cx="0" cy="113030"/>
          </a:xfrm>
          <a:custGeom>
            <a:avLst/>
            <a:gdLst/>
            <a:ahLst/>
            <a:cxnLst/>
            <a:rect l="l" t="t" r="r" b="b"/>
            <a:pathLst>
              <a:path h="113030">
                <a:moveTo>
                  <a:pt x="0" y="0"/>
                </a:moveTo>
                <a:lnTo>
                  <a:pt x="0" y="112775"/>
                </a:lnTo>
              </a:path>
            </a:pathLst>
          </a:custGeom>
          <a:ln w="19050">
            <a:solidFill>
              <a:srgbClr val="000000"/>
            </a:solidFill>
          </a:ln>
        </p:spPr>
        <p:txBody>
          <a:bodyPr wrap="square" lIns="0" tIns="0" rIns="0" bIns="0" rtlCol="0"/>
          <a:lstStyle/>
          <a:p>
            <a:endParaRPr/>
          </a:p>
        </p:txBody>
      </p:sp>
      <p:sp>
        <p:nvSpPr>
          <p:cNvPr id="29" name="object 29"/>
          <p:cNvSpPr/>
          <p:nvPr/>
        </p:nvSpPr>
        <p:spPr>
          <a:xfrm>
            <a:off x="4346194" y="2950972"/>
            <a:ext cx="1270" cy="114300"/>
          </a:xfrm>
          <a:custGeom>
            <a:avLst/>
            <a:gdLst/>
            <a:ahLst/>
            <a:cxnLst/>
            <a:rect l="l" t="t" r="r" b="b"/>
            <a:pathLst>
              <a:path w="1270" h="114300">
                <a:moveTo>
                  <a:pt x="761" y="114173"/>
                </a:moveTo>
                <a:lnTo>
                  <a:pt x="0" y="0"/>
                </a:lnTo>
              </a:path>
            </a:pathLst>
          </a:custGeom>
          <a:ln w="19050">
            <a:solidFill>
              <a:srgbClr val="000000"/>
            </a:solidFill>
          </a:ln>
        </p:spPr>
        <p:txBody>
          <a:bodyPr wrap="square" lIns="0" tIns="0" rIns="0" bIns="0" rtlCol="0"/>
          <a:lstStyle/>
          <a:p>
            <a:endParaRPr/>
          </a:p>
        </p:txBody>
      </p:sp>
      <p:sp>
        <p:nvSpPr>
          <p:cNvPr id="30" name="object 30"/>
          <p:cNvSpPr/>
          <p:nvPr/>
        </p:nvSpPr>
        <p:spPr>
          <a:xfrm>
            <a:off x="3938015" y="4044696"/>
            <a:ext cx="1256030" cy="116205"/>
          </a:xfrm>
          <a:custGeom>
            <a:avLst/>
            <a:gdLst/>
            <a:ahLst/>
            <a:cxnLst/>
            <a:rect l="l" t="t" r="r" b="b"/>
            <a:pathLst>
              <a:path w="1256029" h="116204">
                <a:moveTo>
                  <a:pt x="0" y="6095"/>
                </a:moveTo>
                <a:lnTo>
                  <a:pt x="1255776" y="6095"/>
                </a:lnTo>
              </a:path>
              <a:path w="1256029" h="116204">
                <a:moveTo>
                  <a:pt x="79248" y="0"/>
                </a:moveTo>
                <a:lnTo>
                  <a:pt x="79248" y="115823"/>
                </a:lnTo>
              </a:path>
              <a:path w="1256029" h="116204">
                <a:moveTo>
                  <a:pt x="252984" y="0"/>
                </a:moveTo>
                <a:lnTo>
                  <a:pt x="252984" y="115823"/>
                </a:lnTo>
              </a:path>
              <a:path w="1256029" h="116204">
                <a:moveTo>
                  <a:pt x="807720" y="0"/>
                </a:moveTo>
                <a:lnTo>
                  <a:pt x="807720" y="115823"/>
                </a:lnTo>
              </a:path>
              <a:path w="1256029" h="116204">
                <a:moveTo>
                  <a:pt x="987551" y="0"/>
                </a:moveTo>
                <a:lnTo>
                  <a:pt x="987551" y="115823"/>
                </a:lnTo>
              </a:path>
              <a:path w="1256029" h="116204">
                <a:moveTo>
                  <a:pt x="1170432" y="0"/>
                </a:moveTo>
                <a:lnTo>
                  <a:pt x="1170432" y="115823"/>
                </a:lnTo>
              </a:path>
            </a:pathLst>
          </a:custGeom>
          <a:ln w="19050">
            <a:solidFill>
              <a:srgbClr val="000000"/>
            </a:solidFill>
          </a:ln>
        </p:spPr>
        <p:txBody>
          <a:bodyPr wrap="square" lIns="0" tIns="0" rIns="0" bIns="0" rtlCol="0"/>
          <a:lstStyle/>
          <a:p>
            <a:endParaRPr/>
          </a:p>
        </p:txBody>
      </p:sp>
      <p:grpSp>
        <p:nvGrpSpPr>
          <p:cNvPr id="31" name="object 31"/>
          <p:cNvGrpSpPr/>
          <p:nvPr/>
        </p:nvGrpSpPr>
        <p:grpSpPr>
          <a:xfrm>
            <a:off x="3928490" y="4607940"/>
            <a:ext cx="1275080" cy="147320"/>
            <a:chOff x="3928490" y="4607940"/>
            <a:chExt cx="1275080" cy="147320"/>
          </a:xfrm>
        </p:grpSpPr>
        <p:sp>
          <p:nvSpPr>
            <p:cNvPr id="32" name="object 32"/>
            <p:cNvSpPr/>
            <p:nvPr/>
          </p:nvSpPr>
          <p:spPr>
            <a:xfrm>
              <a:off x="5093588" y="4624450"/>
              <a:ext cx="1270" cy="114300"/>
            </a:xfrm>
            <a:custGeom>
              <a:avLst/>
              <a:gdLst/>
              <a:ahLst/>
              <a:cxnLst/>
              <a:rect l="l" t="t" r="r" b="b"/>
              <a:pathLst>
                <a:path w="1270" h="114300">
                  <a:moveTo>
                    <a:pt x="762" y="114300"/>
                  </a:moveTo>
                  <a:lnTo>
                    <a:pt x="0" y="0"/>
                  </a:lnTo>
                </a:path>
              </a:pathLst>
            </a:custGeom>
            <a:ln w="19050">
              <a:solidFill>
                <a:srgbClr val="000000"/>
              </a:solidFill>
            </a:ln>
          </p:spPr>
          <p:txBody>
            <a:bodyPr wrap="square" lIns="0" tIns="0" rIns="0" bIns="0" rtlCol="0"/>
            <a:lstStyle/>
            <a:p>
              <a:endParaRPr/>
            </a:p>
          </p:txBody>
        </p:sp>
        <p:sp>
          <p:nvSpPr>
            <p:cNvPr id="33" name="object 33"/>
            <p:cNvSpPr/>
            <p:nvPr/>
          </p:nvSpPr>
          <p:spPr>
            <a:xfrm>
              <a:off x="3938015" y="4617465"/>
              <a:ext cx="1256030" cy="128270"/>
            </a:xfrm>
            <a:custGeom>
              <a:avLst/>
              <a:gdLst/>
              <a:ahLst/>
              <a:cxnLst/>
              <a:rect l="l" t="t" r="r" b="b"/>
              <a:pathLst>
                <a:path w="1256029" h="128270">
                  <a:moveTo>
                    <a:pt x="982345" y="121919"/>
                  </a:moveTo>
                  <a:lnTo>
                    <a:pt x="981583" y="7619"/>
                  </a:lnTo>
                </a:path>
                <a:path w="1256029" h="128270">
                  <a:moveTo>
                    <a:pt x="789939" y="123824"/>
                  </a:moveTo>
                  <a:lnTo>
                    <a:pt x="789178" y="9524"/>
                  </a:lnTo>
                </a:path>
                <a:path w="1256029" h="128270">
                  <a:moveTo>
                    <a:pt x="249555" y="126999"/>
                  </a:moveTo>
                  <a:lnTo>
                    <a:pt x="248793" y="12699"/>
                  </a:lnTo>
                </a:path>
                <a:path w="1256029" h="128270">
                  <a:moveTo>
                    <a:pt x="65405" y="128142"/>
                  </a:moveTo>
                  <a:lnTo>
                    <a:pt x="64643" y="13969"/>
                  </a:lnTo>
                </a:path>
                <a:path w="1256029" h="128270">
                  <a:moveTo>
                    <a:pt x="618489" y="114299"/>
                  </a:moveTo>
                  <a:lnTo>
                    <a:pt x="617728" y="0"/>
                  </a:lnTo>
                </a:path>
                <a:path w="1256029" h="128270">
                  <a:moveTo>
                    <a:pt x="0" y="125221"/>
                  </a:moveTo>
                  <a:lnTo>
                    <a:pt x="1255776" y="125221"/>
                  </a:lnTo>
                </a:path>
              </a:pathLst>
            </a:custGeom>
            <a:ln w="19050">
              <a:solidFill>
                <a:srgbClr val="000000"/>
              </a:solidFill>
            </a:ln>
          </p:spPr>
          <p:txBody>
            <a:bodyPr wrap="square" lIns="0" tIns="0" rIns="0" bIns="0" rtlCol="0"/>
            <a:lstStyle/>
            <a:p>
              <a:endParaRPr/>
            </a:p>
          </p:txBody>
        </p:sp>
      </p:grpSp>
      <p:sp>
        <p:nvSpPr>
          <p:cNvPr id="34" name="object 34"/>
          <p:cNvSpPr txBox="1"/>
          <p:nvPr/>
        </p:nvSpPr>
        <p:spPr>
          <a:xfrm>
            <a:off x="3914266" y="4157456"/>
            <a:ext cx="1264285" cy="539750"/>
          </a:xfrm>
          <a:prstGeom prst="rect">
            <a:avLst/>
          </a:prstGeom>
        </p:spPr>
        <p:txBody>
          <a:bodyPr vert="horz" wrap="square" lIns="0" tIns="12700" rIns="0" bIns="0" rtlCol="0">
            <a:spAutoFit/>
          </a:bodyPr>
          <a:lstStyle/>
          <a:p>
            <a:pPr marL="46990" marR="30480" indent="-9525">
              <a:lnSpc>
                <a:spcPct val="120500"/>
              </a:lnSpc>
              <a:spcBef>
                <a:spcPts val="100"/>
              </a:spcBef>
            </a:pPr>
            <a:r>
              <a:rPr sz="1400" b="1" dirty="0">
                <a:latin typeface="Arial Narrow"/>
                <a:cs typeface="Arial Narrow"/>
              </a:rPr>
              <a:t>A</a:t>
            </a:r>
            <a:r>
              <a:rPr sz="1400" b="1" spc="275" dirty="0">
                <a:latin typeface="Arial Narrow"/>
                <a:cs typeface="Arial Narrow"/>
              </a:rPr>
              <a:t> </a:t>
            </a:r>
            <a:r>
              <a:rPr sz="1400" b="1" dirty="0">
                <a:latin typeface="Arial Narrow"/>
                <a:cs typeface="Arial Narrow"/>
              </a:rPr>
              <a:t>C</a:t>
            </a:r>
            <a:r>
              <a:rPr sz="1400" b="1" spc="300" dirty="0">
                <a:latin typeface="Arial Narrow"/>
                <a:cs typeface="Arial Narrow"/>
              </a:rPr>
              <a:t> </a:t>
            </a:r>
            <a:r>
              <a:rPr sz="1400" b="1" dirty="0">
                <a:latin typeface="Arial Narrow"/>
                <a:cs typeface="Arial Narrow"/>
              </a:rPr>
              <a:t>G</a:t>
            </a:r>
            <a:r>
              <a:rPr sz="1400" b="1" spc="-65" dirty="0">
                <a:latin typeface="Arial Narrow"/>
                <a:cs typeface="Arial Narrow"/>
              </a:rPr>
              <a:t> </a:t>
            </a:r>
            <a:r>
              <a:rPr sz="2100" b="1" baseline="5952" dirty="0">
                <a:latin typeface="Arial Narrow"/>
                <a:cs typeface="Arial Narrow"/>
              </a:rPr>
              <a:t>G</a:t>
            </a:r>
            <a:r>
              <a:rPr sz="2100" b="1" spc="644" baseline="5952" dirty="0">
                <a:latin typeface="Arial Narrow"/>
                <a:cs typeface="Arial Narrow"/>
              </a:rPr>
              <a:t> </a:t>
            </a:r>
            <a:r>
              <a:rPr sz="1400" b="1" dirty="0">
                <a:latin typeface="Arial Narrow"/>
                <a:cs typeface="Arial Narrow"/>
              </a:rPr>
              <a:t>A</a:t>
            </a:r>
            <a:r>
              <a:rPr sz="1400" b="1" spc="254" dirty="0">
                <a:latin typeface="Arial Narrow"/>
                <a:cs typeface="Arial Narrow"/>
              </a:rPr>
              <a:t> </a:t>
            </a:r>
            <a:r>
              <a:rPr sz="1400" b="1" dirty="0">
                <a:latin typeface="Arial Narrow"/>
                <a:cs typeface="Arial Narrow"/>
              </a:rPr>
              <a:t>T</a:t>
            </a:r>
            <a:r>
              <a:rPr sz="1400" b="1" spc="335" dirty="0">
                <a:latin typeface="Arial Narrow"/>
                <a:cs typeface="Arial Narrow"/>
              </a:rPr>
              <a:t> </a:t>
            </a:r>
            <a:r>
              <a:rPr sz="1400" b="1" spc="-50" dirty="0">
                <a:latin typeface="Arial Narrow"/>
                <a:cs typeface="Arial Narrow"/>
              </a:rPr>
              <a:t>C </a:t>
            </a:r>
            <a:r>
              <a:rPr sz="1400" b="1" dirty="0">
                <a:latin typeface="Arial Narrow"/>
                <a:cs typeface="Arial Narrow"/>
              </a:rPr>
              <a:t>T</a:t>
            </a:r>
            <a:r>
              <a:rPr sz="1400" b="1" spc="310" dirty="0">
                <a:latin typeface="Arial Narrow"/>
                <a:cs typeface="Arial Narrow"/>
              </a:rPr>
              <a:t> </a:t>
            </a:r>
            <a:r>
              <a:rPr sz="1400" b="1" dirty="0">
                <a:latin typeface="Arial Narrow"/>
                <a:cs typeface="Arial Narrow"/>
              </a:rPr>
              <a:t>G</a:t>
            </a:r>
            <a:r>
              <a:rPr sz="1400" b="1" spc="310" dirty="0">
                <a:latin typeface="Arial Narrow"/>
                <a:cs typeface="Arial Narrow"/>
              </a:rPr>
              <a:t> </a:t>
            </a:r>
            <a:r>
              <a:rPr sz="1400" b="1" dirty="0">
                <a:latin typeface="Arial Narrow"/>
                <a:cs typeface="Arial Narrow"/>
              </a:rPr>
              <a:t>C</a:t>
            </a:r>
            <a:r>
              <a:rPr sz="1400" b="1" spc="180" dirty="0">
                <a:latin typeface="Arial Narrow"/>
                <a:cs typeface="Arial Narrow"/>
              </a:rPr>
              <a:t> </a:t>
            </a:r>
            <a:r>
              <a:rPr sz="2100" b="1" baseline="5952" dirty="0">
                <a:solidFill>
                  <a:srgbClr val="0000FF"/>
                </a:solidFill>
                <a:latin typeface="Arial Narrow"/>
                <a:cs typeface="Arial Narrow"/>
              </a:rPr>
              <a:t>C</a:t>
            </a:r>
            <a:r>
              <a:rPr sz="2100" b="1" spc="427" baseline="5952" dirty="0">
                <a:solidFill>
                  <a:srgbClr val="0000FF"/>
                </a:solidFill>
                <a:latin typeface="Arial Narrow"/>
                <a:cs typeface="Arial Narrow"/>
              </a:rPr>
              <a:t> </a:t>
            </a:r>
            <a:r>
              <a:rPr sz="1400" b="1" dirty="0">
                <a:latin typeface="Arial Narrow"/>
                <a:cs typeface="Arial Narrow"/>
              </a:rPr>
              <a:t>T</a:t>
            </a:r>
            <a:r>
              <a:rPr sz="1400" b="1" spc="265" dirty="0">
                <a:latin typeface="Arial Narrow"/>
                <a:cs typeface="Arial Narrow"/>
              </a:rPr>
              <a:t> </a:t>
            </a:r>
            <a:r>
              <a:rPr sz="1400" b="1" dirty="0">
                <a:latin typeface="Arial Narrow"/>
                <a:cs typeface="Arial Narrow"/>
              </a:rPr>
              <a:t>A</a:t>
            </a:r>
            <a:r>
              <a:rPr sz="1400" b="1" spc="280" dirty="0">
                <a:latin typeface="Arial Narrow"/>
                <a:cs typeface="Arial Narrow"/>
              </a:rPr>
              <a:t> </a:t>
            </a:r>
            <a:r>
              <a:rPr sz="1400" b="1" spc="-50" dirty="0">
                <a:latin typeface="Arial Narrow"/>
                <a:cs typeface="Arial Narrow"/>
              </a:rPr>
              <a:t>G</a:t>
            </a:r>
            <a:endParaRPr sz="1400">
              <a:latin typeface="Arial Narrow"/>
              <a:cs typeface="Arial Narrow"/>
            </a:endParaRPr>
          </a:p>
        </p:txBody>
      </p:sp>
      <p:sp>
        <p:nvSpPr>
          <p:cNvPr id="35" name="object 35"/>
          <p:cNvSpPr/>
          <p:nvPr/>
        </p:nvSpPr>
        <p:spPr>
          <a:xfrm>
            <a:off x="4373498" y="4617465"/>
            <a:ext cx="1270" cy="114300"/>
          </a:xfrm>
          <a:custGeom>
            <a:avLst/>
            <a:gdLst/>
            <a:ahLst/>
            <a:cxnLst/>
            <a:rect l="l" t="t" r="r" b="b"/>
            <a:pathLst>
              <a:path w="1270" h="114300">
                <a:moveTo>
                  <a:pt x="762" y="114299"/>
                </a:moveTo>
                <a:lnTo>
                  <a:pt x="0" y="0"/>
                </a:lnTo>
              </a:path>
            </a:pathLst>
          </a:custGeom>
          <a:ln w="19050">
            <a:solidFill>
              <a:srgbClr val="000000"/>
            </a:solidFill>
          </a:ln>
        </p:spPr>
        <p:txBody>
          <a:bodyPr wrap="square" lIns="0" tIns="0" rIns="0" bIns="0" rtlCol="0"/>
          <a:lstStyle/>
          <a:p>
            <a:endParaRPr/>
          </a:p>
        </p:txBody>
      </p:sp>
      <p:sp>
        <p:nvSpPr>
          <p:cNvPr id="36" name="object 36"/>
          <p:cNvSpPr/>
          <p:nvPr/>
        </p:nvSpPr>
        <p:spPr>
          <a:xfrm>
            <a:off x="4364735" y="4044696"/>
            <a:ext cx="173990" cy="125095"/>
          </a:xfrm>
          <a:custGeom>
            <a:avLst/>
            <a:gdLst/>
            <a:ahLst/>
            <a:cxnLst/>
            <a:rect l="l" t="t" r="r" b="b"/>
            <a:pathLst>
              <a:path w="173989" h="125095">
                <a:moveTo>
                  <a:pt x="0" y="12191"/>
                </a:moveTo>
                <a:lnTo>
                  <a:pt x="0" y="124967"/>
                </a:lnTo>
              </a:path>
              <a:path w="173989" h="125095">
                <a:moveTo>
                  <a:pt x="173736" y="0"/>
                </a:moveTo>
                <a:lnTo>
                  <a:pt x="173736" y="115823"/>
                </a:lnTo>
              </a:path>
            </a:pathLst>
          </a:custGeom>
          <a:ln w="19050">
            <a:solidFill>
              <a:srgbClr val="000000"/>
            </a:solidFill>
          </a:ln>
        </p:spPr>
        <p:txBody>
          <a:bodyPr wrap="square" lIns="0" tIns="0" rIns="0" bIns="0" rtlCol="0"/>
          <a:lstStyle/>
          <a:p>
            <a:endParaRPr/>
          </a:p>
        </p:txBody>
      </p:sp>
      <p:pic>
        <p:nvPicPr>
          <p:cNvPr id="37" name="object 37"/>
          <p:cNvPicPr/>
          <p:nvPr/>
        </p:nvPicPr>
        <p:blipFill>
          <a:blip r:embed="rId4" cstate="print"/>
          <a:stretch>
            <a:fillRect/>
          </a:stretch>
        </p:blipFill>
        <p:spPr>
          <a:xfrm>
            <a:off x="4370506" y="3416684"/>
            <a:ext cx="388522" cy="517676"/>
          </a:xfrm>
          <a:prstGeom prst="rect">
            <a:avLst/>
          </a:prstGeom>
        </p:spPr>
      </p:pic>
      <p:sp>
        <p:nvSpPr>
          <p:cNvPr id="38" name="object 38"/>
          <p:cNvSpPr txBox="1"/>
          <p:nvPr/>
        </p:nvSpPr>
        <p:spPr>
          <a:xfrm>
            <a:off x="3000501" y="5207584"/>
            <a:ext cx="3450590" cy="39179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Narrow"/>
                <a:cs typeface="Arial Narrow"/>
              </a:rPr>
              <a:t>MISMATCH</a:t>
            </a:r>
            <a:r>
              <a:rPr sz="2400" b="1" spc="-75" dirty="0">
                <a:latin typeface="Arial Narrow"/>
                <a:cs typeface="Arial Narrow"/>
              </a:rPr>
              <a:t> </a:t>
            </a:r>
            <a:r>
              <a:rPr sz="2400" b="1" spc="-10" dirty="0">
                <a:latin typeface="Arial Narrow"/>
                <a:cs typeface="Arial Narrow"/>
              </a:rPr>
              <a:t>REPAIR</a:t>
            </a:r>
            <a:r>
              <a:rPr sz="2400" b="1" spc="-95" dirty="0">
                <a:latin typeface="Arial Narrow"/>
                <a:cs typeface="Arial Narrow"/>
              </a:rPr>
              <a:t> </a:t>
            </a:r>
            <a:r>
              <a:rPr sz="2400" b="1" spc="-10" dirty="0">
                <a:latin typeface="Arial Narrow"/>
                <a:cs typeface="Arial Narrow"/>
              </a:rPr>
              <a:t>SYSTEM</a:t>
            </a:r>
            <a:endParaRPr sz="2400">
              <a:latin typeface="Arial Narrow"/>
              <a:cs typeface="Arial Narro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170254"/>
            <a:ext cx="7954645" cy="2733675"/>
          </a:xfrm>
          <a:prstGeom prst="rect">
            <a:avLst/>
          </a:prstGeom>
        </p:spPr>
        <p:txBody>
          <a:bodyPr vert="horz" wrap="square" lIns="0" tIns="12700" rIns="0" bIns="0" rtlCol="0">
            <a:spAutoFit/>
          </a:bodyPr>
          <a:lstStyle/>
          <a:p>
            <a:pPr marL="356870" indent="-344170">
              <a:lnSpc>
                <a:spcPct val="100000"/>
              </a:lnSpc>
              <a:spcBef>
                <a:spcPts val="100"/>
              </a:spcBef>
              <a:buChar char="•"/>
              <a:tabLst>
                <a:tab pos="356870" algn="l"/>
              </a:tabLst>
            </a:pPr>
            <a:r>
              <a:rPr sz="2400" spc="90" dirty="0">
                <a:latin typeface="Arial"/>
                <a:cs typeface="Arial"/>
              </a:rPr>
              <a:t>Mutations</a:t>
            </a:r>
            <a:r>
              <a:rPr sz="2400" spc="60" dirty="0">
                <a:latin typeface="Arial"/>
                <a:cs typeface="Arial"/>
              </a:rPr>
              <a:t> </a:t>
            </a:r>
            <a:r>
              <a:rPr sz="2400" spc="140" dirty="0">
                <a:latin typeface="Arial"/>
                <a:cs typeface="Arial"/>
              </a:rPr>
              <a:t>are</a:t>
            </a:r>
            <a:r>
              <a:rPr sz="2400" spc="-10" dirty="0">
                <a:latin typeface="Arial"/>
                <a:cs typeface="Arial"/>
              </a:rPr>
              <a:t> </a:t>
            </a:r>
            <a:r>
              <a:rPr sz="2400" spc="145" dirty="0">
                <a:latin typeface="Arial"/>
                <a:cs typeface="Arial"/>
              </a:rPr>
              <a:t>of</a:t>
            </a:r>
            <a:r>
              <a:rPr sz="2400" spc="-25" dirty="0">
                <a:latin typeface="Arial"/>
                <a:cs typeface="Arial"/>
              </a:rPr>
              <a:t> </a:t>
            </a:r>
            <a:r>
              <a:rPr sz="2400" spc="75" dirty="0">
                <a:latin typeface="Arial"/>
                <a:cs typeface="Arial"/>
              </a:rPr>
              <a:t>vital</a:t>
            </a:r>
            <a:r>
              <a:rPr sz="2400" spc="30" dirty="0">
                <a:latin typeface="Arial"/>
                <a:cs typeface="Arial"/>
              </a:rPr>
              <a:t> </a:t>
            </a:r>
            <a:r>
              <a:rPr sz="2400" spc="170" dirty="0">
                <a:latin typeface="Arial"/>
                <a:cs typeface="Arial"/>
              </a:rPr>
              <a:t>importance</a:t>
            </a:r>
            <a:r>
              <a:rPr sz="2400" spc="20" dirty="0">
                <a:latin typeface="Arial"/>
                <a:cs typeface="Arial"/>
              </a:rPr>
              <a:t> </a:t>
            </a:r>
            <a:r>
              <a:rPr sz="2400" spc="160" dirty="0">
                <a:latin typeface="Arial"/>
                <a:cs typeface="Arial"/>
              </a:rPr>
              <a:t>to</a:t>
            </a:r>
            <a:r>
              <a:rPr sz="2400" spc="25" dirty="0">
                <a:latin typeface="Arial"/>
                <a:cs typeface="Arial"/>
              </a:rPr>
              <a:t> </a:t>
            </a:r>
            <a:r>
              <a:rPr sz="2400" spc="-10" dirty="0">
                <a:latin typeface="Arial"/>
                <a:cs typeface="Arial"/>
              </a:rPr>
              <a:t>us</a:t>
            </a:r>
            <a:r>
              <a:rPr sz="2400" spc="-25" dirty="0">
                <a:latin typeface="Arial"/>
                <a:cs typeface="Arial"/>
              </a:rPr>
              <a:t> </a:t>
            </a:r>
            <a:r>
              <a:rPr sz="2400" spc="70" dirty="0">
                <a:latin typeface="Arial"/>
                <a:cs typeface="Arial"/>
              </a:rPr>
              <a:t>all</a:t>
            </a:r>
            <a:r>
              <a:rPr sz="2400" spc="-55" dirty="0">
                <a:latin typeface="Arial"/>
                <a:cs typeface="Arial"/>
              </a:rPr>
              <a:t> </a:t>
            </a:r>
            <a:r>
              <a:rPr sz="2400" spc="40" dirty="0">
                <a:latin typeface="Arial"/>
                <a:cs typeface="Arial"/>
              </a:rPr>
              <a:t>for</a:t>
            </a:r>
            <a:endParaRPr sz="2400">
              <a:latin typeface="Arial"/>
              <a:cs typeface="Arial"/>
            </a:endParaRPr>
          </a:p>
          <a:p>
            <a:pPr marL="356870">
              <a:lnSpc>
                <a:spcPct val="100000"/>
              </a:lnSpc>
              <a:spcBef>
                <a:spcPts val="5"/>
              </a:spcBef>
            </a:pPr>
            <a:r>
              <a:rPr sz="2400" spc="195" dirty="0">
                <a:latin typeface="Arial"/>
                <a:cs typeface="Arial"/>
              </a:rPr>
              <a:t>two</a:t>
            </a:r>
            <a:r>
              <a:rPr sz="2400" spc="25" dirty="0">
                <a:latin typeface="Arial"/>
                <a:cs typeface="Arial"/>
              </a:rPr>
              <a:t> </a:t>
            </a:r>
            <a:r>
              <a:rPr sz="2400" spc="155" dirty="0">
                <a:latin typeface="Arial"/>
                <a:cs typeface="Arial"/>
              </a:rPr>
              <a:t>main</a:t>
            </a:r>
            <a:r>
              <a:rPr sz="2400" spc="-15" dirty="0">
                <a:latin typeface="Arial"/>
                <a:cs typeface="Arial"/>
              </a:rPr>
              <a:t> </a:t>
            </a:r>
            <a:r>
              <a:rPr sz="2400" spc="-10" dirty="0">
                <a:latin typeface="Arial"/>
                <a:cs typeface="Arial"/>
              </a:rPr>
              <a:t>reasons:</a:t>
            </a:r>
            <a:endParaRPr sz="2400">
              <a:latin typeface="Arial"/>
              <a:cs typeface="Arial"/>
            </a:endParaRPr>
          </a:p>
          <a:p>
            <a:pPr marL="12700" marR="5080">
              <a:lnSpc>
                <a:spcPct val="100000"/>
              </a:lnSpc>
              <a:spcBef>
                <a:spcPts val="575"/>
              </a:spcBef>
            </a:pPr>
            <a:r>
              <a:rPr sz="2400" spc="-85" dirty="0">
                <a:latin typeface="Arial"/>
                <a:cs typeface="Arial"/>
              </a:rPr>
              <a:t>First,</a:t>
            </a:r>
            <a:r>
              <a:rPr sz="2400" spc="85" dirty="0">
                <a:latin typeface="Arial"/>
                <a:cs typeface="Arial"/>
              </a:rPr>
              <a:t> </a:t>
            </a:r>
            <a:r>
              <a:rPr sz="2400" dirty="0">
                <a:latin typeface="Arial"/>
                <a:cs typeface="Arial"/>
              </a:rPr>
              <a:t>if</a:t>
            </a:r>
            <a:r>
              <a:rPr sz="2400" spc="-5" dirty="0">
                <a:latin typeface="Arial"/>
                <a:cs typeface="Arial"/>
              </a:rPr>
              <a:t> </a:t>
            </a:r>
            <a:r>
              <a:rPr sz="2400" spc="290" dirty="0">
                <a:latin typeface="Arial"/>
                <a:cs typeface="Arial"/>
              </a:rPr>
              <a:t>a</a:t>
            </a:r>
            <a:r>
              <a:rPr sz="2400" spc="15" dirty="0">
                <a:latin typeface="Arial"/>
                <a:cs typeface="Arial"/>
              </a:rPr>
              <a:t> </a:t>
            </a:r>
            <a:r>
              <a:rPr sz="2400" spc="140" dirty="0">
                <a:latin typeface="Arial"/>
                <a:cs typeface="Arial"/>
              </a:rPr>
              <a:t>mutation</a:t>
            </a:r>
            <a:r>
              <a:rPr sz="2400" spc="100" dirty="0">
                <a:latin typeface="Arial"/>
                <a:cs typeface="Arial"/>
              </a:rPr>
              <a:t> </a:t>
            </a:r>
            <a:r>
              <a:rPr sz="2400" spc="110" dirty="0">
                <a:latin typeface="Arial"/>
                <a:cs typeface="Arial"/>
              </a:rPr>
              <a:t>occurs</a:t>
            </a:r>
            <a:r>
              <a:rPr sz="2400" spc="10" dirty="0">
                <a:latin typeface="Arial"/>
                <a:cs typeface="Arial"/>
              </a:rPr>
              <a:t> </a:t>
            </a:r>
            <a:r>
              <a:rPr sz="2400" dirty="0">
                <a:latin typeface="Arial"/>
                <a:cs typeface="Arial"/>
              </a:rPr>
              <a:t>in</a:t>
            </a:r>
            <a:r>
              <a:rPr sz="2400" spc="25" dirty="0">
                <a:latin typeface="Arial"/>
                <a:cs typeface="Arial"/>
              </a:rPr>
              <a:t> </a:t>
            </a:r>
            <a:r>
              <a:rPr sz="2400" spc="145" dirty="0">
                <a:latin typeface="Arial"/>
                <a:cs typeface="Arial"/>
              </a:rPr>
              <a:t>the</a:t>
            </a:r>
            <a:r>
              <a:rPr sz="2400" spc="55" dirty="0">
                <a:latin typeface="Arial"/>
                <a:cs typeface="Arial"/>
              </a:rPr>
              <a:t> </a:t>
            </a:r>
            <a:r>
              <a:rPr sz="2400" spc="140" dirty="0">
                <a:latin typeface="Arial"/>
                <a:cs typeface="Arial"/>
              </a:rPr>
              <a:t>reproductive</a:t>
            </a:r>
            <a:r>
              <a:rPr sz="2400" spc="75" dirty="0">
                <a:latin typeface="Arial"/>
                <a:cs typeface="Arial"/>
              </a:rPr>
              <a:t> </a:t>
            </a:r>
            <a:r>
              <a:rPr sz="2400" dirty="0">
                <a:latin typeface="Arial"/>
                <a:cs typeface="Arial"/>
              </a:rPr>
              <a:t>cells</a:t>
            </a:r>
            <a:r>
              <a:rPr sz="2400" spc="-65" dirty="0">
                <a:latin typeface="Arial"/>
                <a:cs typeface="Arial"/>
              </a:rPr>
              <a:t> </a:t>
            </a:r>
            <a:r>
              <a:rPr sz="2400" spc="204" dirty="0">
                <a:latin typeface="Arial"/>
                <a:cs typeface="Arial"/>
              </a:rPr>
              <a:t>and </a:t>
            </a:r>
            <a:r>
              <a:rPr sz="2400" spc="250" dirty="0">
                <a:latin typeface="Arial"/>
                <a:cs typeface="Arial"/>
              </a:rPr>
              <a:t>can</a:t>
            </a:r>
            <a:r>
              <a:rPr sz="2400" spc="-5" dirty="0">
                <a:latin typeface="Arial"/>
                <a:cs typeface="Arial"/>
              </a:rPr>
              <a:t> </a:t>
            </a:r>
            <a:r>
              <a:rPr sz="2400" spc="250" dirty="0">
                <a:latin typeface="Arial"/>
                <a:cs typeface="Arial"/>
              </a:rPr>
              <a:t>be</a:t>
            </a:r>
            <a:r>
              <a:rPr sz="2400" spc="10" dirty="0">
                <a:latin typeface="Arial"/>
                <a:cs typeface="Arial"/>
              </a:rPr>
              <a:t> </a:t>
            </a:r>
            <a:r>
              <a:rPr sz="2400" spc="85" dirty="0">
                <a:latin typeface="Arial"/>
                <a:cs typeface="Arial"/>
              </a:rPr>
              <a:t>inherited,</a:t>
            </a:r>
            <a:r>
              <a:rPr sz="2400" spc="45" dirty="0">
                <a:latin typeface="Arial"/>
                <a:cs typeface="Arial"/>
              </a:rPr>
              <a:t> </a:t>
            </a:r>
            <a:r>
              <a:rPr sz="2400" dirty="0">
                <a:latin typeface="Arial"/>
                <a:cs typeface="Arial"/>
              </a:rPr>
              <a:t>it</a:t>
            </a:r>
            <a:r>
              <a:rPr sz="2400" spc="-5" dirty="0">
                <a:latin typeface="Arial"/>
                <a:cs typeface="Arial"/>
              </a:rPr>
              <a:t> </a:t>
            </a:r>
            <a:r>
              <a:rPr sz="2400" spc="210" dirty="0">
                <a:latin typeface="Arial"/>
                <a:cs typeface="Arial"/>
              </a:rPr>
              <a:t>may</a:t>
            </a:r>
            <a:r>
              <a:rPr sz="2400" spc="-20" dirty="0">
                <a:latin typeface="Arial"/>
                <a:cs typeface="Arial"/>
              </a:rPr>
              <a:t> </a:t>
            </a:r>
            <a:r>
              <a:rPr sz="2400" spc="180" dirty="0">
                <a:latin typeface="Arial"/>
                <a:cs typeface="Arial"/>
              </a:rPr>
              <a:t>have</a:t>
            </a:r>
            <a:r>
              <a:rPr sz="2400" spc="40" dirty="0">
                <a:latin typeface="Arial"/>
                <a:cs typeface="Arial"/>
              </a:rPr>
              <a:t> </a:t>
            </a:r>
            <a:r>
              <a:rPr sz="2400" spc="125" dirty="0">
                <a:latin typeface="Arial"/>
                <a:cs typeface="Arial"/>
              </a:rPr>
              <a:t>major</a:t>
            </a:r>
            <a:r>
              <a:rPr sz="2400" spc="-10" dirty="0">
                <a:latin typeface="Arial"/>
                <a:cs typeface="Arial"/>
              </a:rPr>
              <a:t> </a:t>
            </a:r>
            <a:r>
              <a:rPr sz="2400" spc="105" dirty="0">
                <a:latin typeface="Arial"/>
                <a:cs typeface="Arial"/>
              </a:rPr>
              <a:t>effects</a:t>
            </a:r>
            <a:r>
              <a:rPr sz="2400" spc="110" dirty="0">
                <a:latin typeface="Arial"/>
                <a:cs typeface="Arial"/>
              </a:rPr>
              <a:t> </a:t>
            </a:r>
            <a:r>
              <a:rPr sz="2400" spc="165" dirty="0">
                <a:latin typeface="Arial"/>
                <a:cs typeface="Arial"/>
              </a:rPr>
              <a:t>on</a:t>
            </a:r>
            <a:r>
              <a:rPr sz="2400" spc="10" dirty="0">
                <a:latin typeface="Arial"/>
                <a:cs typeface="Arial"/>
              </a:rPr>
              <a:t> </a:t>
            </a:r>
            <a:r>
              <a:rPr sz="2400" spc="120" dirty="0">
                <a:latin typeface="Arial"/>
                <a:cs typeface="Arial"/>
              </a:rPr>
              <a:t>the </a:t>
            </a:r>
            <a:r>
              <a:rPr sz="2400" dirty="0">
                <a:latin typeface="Arial"/>
                <a:cs typeface="Arial"/>
              </a:rPr>
              <a:t>lives</a:t>
            </a:r>
            <a:r>
              <a:rPr sz="2400" spc="-35" dirty="0">
                <a:latin typeface="Arial"/>
                <a:cs typeface="Arial"/>
              </a:rPr>
              <a:t> </a:t>
            </a:r>
            <a:r>
              <a:rPr sz="2400" spc="145" dirty="0">
                <a:latin typeface="Arial"/>
                <a:cs typeface="Arial"/>
              </a:rPr>
              <a:t>of</a:t>
            </a:r>
            <a:r>
              <a:rPr sz="2400" spc="-10" dirty="0">
                <a:latin typeface="Arial"/>
                <a:cs typeface="Arial"/>
              </a:rPr>
              <a:t> </a:t>
            </a:r>
            <a:r>
              <a:rPr sz="2400" spc="75" dirty="0">
                <a:latin typeface="Arial"/>
                <a:cs typeface="Arial"/>
              </a:rPr>
              <a:t>those</a:t>
            </a:r>
            <a:r>
              <a:rPr sz="2400" spc="60" dirty="0">
                <a:latin typeface="Arial"/>
                <a:cs typeface="Arial"/>
              </a:rPr>
              <a:t> </a:t>
            </a:r>
            <a:r>
              <a:rPr sz="2400" spc="204" dirty="0">
                <a:latin typeface="Arial"/>
                <a:cs typeface="Arial"/>
              </a:rPr>
              <a:t>who</a:t>
            </a:r>
            <a:r>
              <a:rPr sz="2400" spc="-5" dirty="0">
                <a:latin typeface="Arial"/>
                <a:cs typeface="Arial"/>
              </a:rPr>
              <a:t> </a:t>
            </a:r>
            <a:r>
              <a:rPr sz="2400" spc="135" dirty="0">
                <a:latin typeface="Arial"/>
                <a:cs typeface="Arial"/>
              </a:rPr>
              <a:t>receive</a:t>
            </a:r>
            <a:r>
              <a:rPr sz="2400" spc="-15" dirty="0">
                <a:latin typeface="Arial"/>
                <a:cs typeface="Arial"/>
              </a:rPr>
              <a:t> </a:t>
            </a:r>
            <a:r>
              <a:rPr sz="2400" spc="-25" dirty="0">
                <a:latin typeface="Arial"/>
                <a:cs typeface="Arial"/>
              </a:rPr>
              <a:t>it.</a:t>
            </a:r>
            <a:endParaRPr sz="2400">
              <a:latin typeface="Arial"/>
              <a:cs typeface="Arial"/>
            </a:endParaRPr>
          </a:p>
          <a:p>
            <a:pPr marL="12700">
              <a:lnSpc>
                <a:spcPct val="100000"/>
              </a:lnSpc>
              <a:spcBef>
                <a:spcPts val="580"/>
              </a:spcBef>
            </a:pPr>
            <a:r>
              <a:rPr sz="2400" spc="110" dirty="0">
                <a:latin typeface="Arial"/>
                <a:cs typeface="Arial"/>
              </a:rPr>
              <a:t>Second,</a:t>
            </a:r>
            <a:r>
              <a:rPr sz="2400" spc="-10" dirty="0">
                <a:latin typeface="Arial"/>
                <a:cs typeface="Arial"/>
              </a:rPr>
              <a:t> </a:t>
            </a:r>
            <a:r>
              <a:rPr sz="2400" spc="95" dirty="0">
                <a:latin typeface="Arial"/>
                <a:cs typeface="Arial"/>
              </a:rPr>
              <a:t>mutations </a:t>
            </a:r>
            <a:r>
              <a:rPr sz="2400" spc="160" dirty="0">
                <a:latin typeface="Arial"/>
                <a:cs typeface="Arial"/>
              </a:rPr>
              <a:t>that</a:t>
            </a:r>
            <a:r>
              <a:rPr sz="2400" spc="45" dirty="0">
                <a:latin typeface="Arial"/>
                <a:cs typeface="Arial"/>
              </a:rPr>
              <a:t> </a:t>
            </a:r>
            <a:r>
              <a:rPr sz="2400" spc="140" dirty="0">
                <a:latin typeface="Arial"/>
                <a:cs typeface="Arial"/>
              </a:rPr>
              <a:t>are</a:t>
            </a:r>
            <a:r>
              <a:rPr sz="2400" spc="10" dirty="0">
                <a:latin typeface="Arial"/>
                <a:cs typeface="Arial"/>
              </a:rPr>
              <a:t> </a:t>
            </a:r>
            <a:r>
              <a:rPr sz="2400" spc="155" dirty="0">
                <a:latin typeface="Arial"/>
                <a:cs typeface="Arial"/>
              </a:rPr>
              <a:t>not</a:t>
            </a:r>
            <a:r>
              <a:rPr sz="2400" spc="45" dirty="0">
                <a:latin typeface="Arial"/>
                <a:cs typeface="Arial"/>
              </a:rPr>
              <a:t> </a:t>
            </a:r>
            <a:r>
              <a:rPr sz="2400" spc="95" dirty="0">
                <a:latin typeface="Arial"/>
                <a:cs typeface="Arial"/>
              </a:rPr>
              <a:t>inherited</a:t>
            </a:r>
            <a:r>
              <a:rPr sz="2400" spc="45" dirty="0">
                <a:latin typeface="Arial"/>
                <a:cs typeface="Arial"/>
              </a:rPr>
              <a:t> </a:t>
            </a:r>
            <a:r>
              <a:rPr sz="2400" spc="185" dirty="0">
                <a:latin typeface="Arial"/>
                <a:cs typeface="Arial"/>
              </a:rPr>
              <a:t>but</a:t>
            </a:r>
            <a:r>
              <a:rPr sz="2400" spc="-10" dirty="0">
                <a:latin typeface="Arial"/>
                <a:cs typeface="Arial"/>
              </a:rPr>
              <a:t> arise</a:t>
            </a:r>
            <a:endParaRPr sz="2400">
              <a:latin typeface="Arial"/>
              <a:cs typeface="Arial"/>
            </a:endParaRPr>
          </a:p>
          <a:p>
            <a:pPr marL="12700">
              <a:lnSpc>
                <a:spcPct val="100000"/>
              </a:lnSpc>
            </a:pPr>
            <a:r>
              <a:rPr sz="2400" spc="114" dirty="0">
                <a:latin typeface="Arial"/>
                <a:cs typeface="Arial"/>
              </a:rPr>
              <a:t>after</a:t>
            </a:r>
            <a:r>
              <a:rPr sz="2400" spc="85" dirty="0">
                <a:latin typeface="Arial"/>
                <a:cs typeface="Arial"/>
              </a:rPr>
              <a:t> </a:t>
            </a:r>
            <a:r>
              <a:rPr sz="2400" spc="70" dirty="0">
                <a:latin typeface="Arial"/>
                <a:cs typeface="Arial"/>
              </a:rPr>
              <a:t>birth</a:t>
            </a:r>
            <a:r>
              <a:rPr sz="2400" spc="95" dirty="0">
                <a:latin typeface="Arial"/>
                <a:cs typeface="Arial"/>
              </a:rPr>
              <a:t> </a:t>
            </a:r>
            <a:r>
              <a:rPr sz="2400" dirty="0">
                <a:latin typeface="Arial"/>
                <a:cs typeface="Arial"/>
              </a:rPr>
              <a:t>in</a:t>
            </a:r>
            <a:r>
              <a:rPr sz="2400" spc="15" dirty="0">
                <a:latin typeface="Arial"/>
                <a:cs typeface="Arial"/>
              </a:rPr>
              <a:t> </a:t>
            </a:r>
            <a:r>
              <a:rPr sz="2400" dirty="0">
                <a:latin typeface="Arial"/>
                <a:cs typeface="Arial"/>
              </a:rPr>
              <a:t>cells</a:t>
            </a:r>
            <a:r>
              <a:rPr sz="2400" spc="-30" dirty="0">
                <a:latin typeface="Arial"/>
                <a:cs typeface="Arial"/>
              </a:rPr>
              <a:t> </a:t>
            </a:r>
            <a:r>
              <a:rPr sz="2400" spc="145" dirty="0">
                <a:latin typeface="Arial"/>
                <a:cs typeface="Arial"/>
              </a:rPr>
              <a:t>of</a:t>
            </a:r>
            <a:r>
              <a:rPr sz="2400" spc="60" dirty="0">
                <a:latin typeface="Arial"/>
                <a:cs typeface="Arial"/>
              </a:rPr>
              <a:t> </a:t>
            </a:r>
            <a:r>
              <a:rPr sz="2400" spc="145" dirty="0">
                <a:latin typeface="Arial"/>
                <a:cs typeface="Arial"/>
              </a:rPr>
              <a:t>the</a:t>
            </a:r>
            <a:r>
              <a:rPr sz="2400" spc="65" dirty="0">
                <a:latin typeface="Arial"/>
                <a:cs typeface="Arial"/>
              </a:rPr>
              <a:t> </a:t>
            </a:r>
            <a:r>
              <a:rPr sz="2400" spc="175" dirty="0">
                <a:latin typeface="Arial"/>
                <a:cs typeface="Arial"/>
              </a:rPr>
              <a:t>body,</a:t>
            </a:r>
            <a:r>
              <a:rPr sz="2400" spc="70" dirty="0">
                <a:latin typeface="Arial"/>
                <a:cs typeface="Arial"/>
              </a:rPr>
              <a:t> </a:t>
            </a:r>
            <a:r>
              <a:rPr sz="2400" spc="210" dirty="0">
                <a:latin typeface="Arial"/>
                <a:cs typeface="Arial"/>
              </a:rPr>
              <a:t>may</a:t>
            </a:r>
            <a:r>
              <a:rPr sz="2400" spc="5" dirty="0">
                <a:latin typeface="Arial"/>
                <a:cs typeface="Arial"/>
              </a:rPr>
              <a:t> </a:t>
            </a:r>
            <a:r>
              <a:rPr sz="2400" spc="135" dirty="0">
                <a:latin typeface="Arial"/>
                <a:cs typeface="Arial"/>
              </a:rPr>
              <a:t>cause</a:t>
            </a:r>
            <a:r>
              <a:rPr sz="2400" spc="15" dirty="0">
                <a:latin typeface="Arial"/>
                <a:cs typeface="Arial"/>
              </a:rPr>
              <a:t> </a:t>
            </a:r>
            <a:r>
              <a:rPr sz="2400" spc="165" dirty="0">
                <a:latin typeface="Arial"/>
                <a:cs typeface="Arial"/>
              </a:rPr>
              <a:t>cancer.</a:t>
            </a:r>
            <a:endParaRPr sz="2400">
              <a:latin typeface="Arial"/>
              <a:cs typeface="Arial"/>
            </a:endParaRPr>
          </a:p>
        </p:txBody>
      </p:sp>
      <p:sp>
        <p:nvSpPr>
          <p:cNvPr id="3" name="object 3"/>
          <p:cNvSpPr txBox="1">
            <a:spLocks noGrp="1"/>
          </p:cNvSpPr>
          <p:nvPr>
            <p:ph type="title"/>
          </p:nvPr>
        </p:nvSpPr>
        <p:spPr>
          <a:prstGeom prst="rect">
            <a:avLst/>
          </a:prstGeom>
        </p:spPr>
        <p:txBody>
          <a:bodyPr vert="horz" wrap="square" lIns="0" tIns="317195" rIns="0" bIns="0" rtlCol="0">
            <a:spAutoFit/>
          </a:bodyPr>
          <a:lstStyle/>
          <a:p>
            <a:pPr marL="3472815">
              <a:lnSpc>
                <a:spcPct val="100000"/>
              </a:lnSpc>
              <a:spcBef>
                <a:spcPts val="100"/>
              </a:spcBef>
            </a:pPr>
            <a:r>
              <a:rPr spc="-10" dirty="0"/>
              <a:t>Conclusion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71192" y="2585669"/>
            <a:ext cx="4805680" cy="695325"/>
          </a:xfrm>
          <a:prstGeom prst="rect">
            <a:avLst/>
          </a:prstGeom>
        </p:spPr>
        <p:txBody>
          <a:bodyPr vert="horz" wrap="square" lIns="0" tIns="12065" rIns="0" bIns="0" rtlCol="0">
            <a:spAutoFit/>
          </a:bodyPr>
          <a:lstStyle/>
          <a:p>
            <a:pPr marL="12700">
              <a:lnSpc>
                <a:spcPct val="100000"/>
              </a:lnSpc>
              <a:spcBef>
                <a:spcPts val="95"/>
              </a:spcBef>
            </a:pPr>
            <a:r>
              <a:rPr sz="4400" dirty="0">
                <a:latin typeface="Arial"/>
                <a:cs typeface="Arial"/>
              </a:rPr>
              <a:t>End</a:t>
            </a:r>
            <a:r>
              <a:rPr sz="4400" spc="45" dirty="0">
                <a:latin typeface="Arial"/>
                <a:cs typeface="Arial"/>
              </a:rPr>
              <a:t> </a:t>
            </a:r>
            <a:r>
              <a:rPr sz="4400" spc="290" dirty="0">
                <a:latin typeface="Arial"/>
                <a:cs typeface="Arial"/>
              </a:rPr>
              <a:t>of</a:t>
            </a:r>
            <a:r>
              <a:rPr sz="4400" spc="70" dirty="0">
                <a:latin typeface="Arial"/>
                <a:cs typeface="Arial"/>
              </a:rPr>
              <a:t> </a:t>
            </a:r>
            <a:r>
              <a:rPr sz="4400" spc="320" dirty="0">
                <a:latin typeface="Arial"/>
                <a:cs typeface="Arial"/>
              </a:rPr>
              <a:t>Chapter</a:t>
            </a:r>
            <a:r>
              <a:rPr sz="4400" spc="25" dirty="0">
                <a:latin typeface="Arial"/>
                <a:cs typeface="Arial"/>
              </a:rPr>
              <a:t> </a:t>
            </a:r>
            <a:r>
              <a:rPr sz="4400" spc="-25" dirty="0">
                <a:latin typeface="Arial"/>
                <a:cs typeface="Arial"/>
              </a:rPr>
              <a:t>7!</a:t>
            </a:r>
            <a:endParaRPr sz="4400">
              <a:latin typeface="Arial"/>
              <a:cs typeface="Arial"/>
            </a:endParaRPr>
          </a:p>
        </p:txBody>
      </p:sp>
      <p:sp>
        <p:nvSpPr>
          <p:cNvPr id="3" name="object 3"/>
          <p:cNvSpPr txBox="1"/>
          <p:nvPr/>
        </p:nvSpPr>
        <p:spPr>
          <a:xfrm>
            <a:off x="3616197" y="3912234"/>
            <a:ext cx="1917064" cy="512445"/>
          </a:xfrm>
          <a:prstGeom prst="rect">
            <a:avLst/>
          </a:prstGeom>
        </p:spPr>
        <p:txBody>
          <a:bodyPr vert="horz" wrap="square" lIns="0" tIns="11430" rIns="0" bIns="0" rtlCol="0">
            <a:spAutoFit/>
          </a:bodyPr>
          <a:lstStyle/>
          <a:p>
            <a:pPr marL="12700">
              <a:lnSpc>
                <a:spcPct val="100000"/>
              </a:lnSpc>
              <a:spcBef>
                <a:spcPts val="90"/>
              </a:spcBef>
            </a:pPr>
            <a:r>
              <a:rPr sz="3200" dirty="0">
                <a:latin typeface="Arial"/>
                <a:cs typeface="Arial"/>
              </a:rPr>
              <a:t>Thank</a:t>
            </a:r>
            <a:r>
              <a:rPr sz="3200" spc="-75" dirty="0">
                <a:latin typeface="Arial"/>
                <a:cs typeface="Arial"/>
              </a:rPr>
              <a:t> </a:t>
            </a:r>
            <a:r>
              <a:rPr sz="3200" spc="-25" dirty="0">
                <a:latin typeface="Arial"/>
                <a:cs typeface="Arial"/>
              </a:rPr>
              <a:t>you</a:t>
            </a:r>
            <a:endParaRPr sz="3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9976" y="493788"/>
            <a:ext cx="4877562" cy="296405"/>
          </a:xfrm>
          <a:prstGeom prst="rect">
            <a:avLst/>
          </a:prstGeom>
        </p:spPr>
      </p:pic>
      <p:sp>
        <p:nvSpPr>
          <p:cNvPr id="3" name="object 3"/>
          <p:cNvSpPr txBox="1"/>
          <p:nvPr/>
        </p:nvSpPr>
        <p:spPr>
          <a:xfrm>
            <a:off x="536244" y="1286078"/>
            <a:ext cx="7957184" cy="4197350"/>
          </a:xfrm>
          <a:prstGeom prst="rect">
            <a:avLst/>
          </a:prstGeom>
        </p:spPr>
        <p:txBody>
          <a:bodyPr vert="horz" wrap="square" lIns="0" tIns="12700" rIns="0" bIns="0" rtlCol="0">
            <a:spAutoFit/>
          </a:bodyPr>
          <a:lstStyle/>
          <a:p>
            <a:pPr marL="346075" indent="-333375">
              <a:lnSpc>
                <a:spcPct val="100000"/>
              </a:lnSpc>
              <a:spcBef>
                <a:spcPts val="100"/>
              </a:spcBef>
              <a:buAutoNum type="arabicPeriod"/>
              <a:tabLst>
                <a:tab pos="346075" algn="l"/>
              </a:tabLst>
            </a:pPr>
            <a:r>
              <a:rPr sz="2400" spc="110" dirty="0">
                <a:latin typeface="Arial"/>
                <a:cs typeface="Arial"/>
              </a:rPr>
              <a:t>When</a:t>
            </a:r>
            <a:r>
              <a:rPr sz="2400" spc="65" dirty="0">
                <a:latin typeface="Arial"/>
                <a:cs typeface="Arial"/>
              </a:rPr>
              <a:t> </a:t>
            </a:r>
            <a:r>
              <a:rPr sz="2400" spc="75" dirty="0">
                <a:latin typeface="Arial"/>
                <a:cs typeface="Arial"/>
              </a:rPr>
              <a:t>DNA</a:t>
            </a:r>
            <a:r>
              <a:rPr sz="2400" spc="10" dirty="0">
                <a:latin typeface="Arial"/>
                <a:cs typeface="Arial"/>
              </a:rPr>
              <a:t> </a:t>
            </a:r>
            <a:r>
              <a:rPr sz="2400" spc="160" dirty="0">
                <a:latin typeface="Arial"/>
                <a:cs typeface="Arial"/>
              </a:rPr>
              <a:t>molecule</a:t>
            </a:r>
            <a:r>
              <a:rPr sz="2400" spc="-55" dirty="0">
                <a:latin typeface="Arial"/>
                <a:cs typeface="Arial"/>
              </a:rPr>
              <a:t> </a:t>
            </a:r>
            <a:r>
              <a:rPr sz="2400" spc="95" dirty="0">
                <a:latin typeface="Arial"/>
                <a:cs typeface="Arial"/>
              </a:rPr>
              <a:t>replicates,</a:t>
            </a:r>
            <a:r>
              <a:rPr sz="2400" spc="-5" dirty="0">
                <a:latin typeface="Arial"/>
                <a:cs typeface="Arial"/>
              </a:rPr>
              <a:t> </a:t>
            </a:r>
            <a:r>
              <a:rPr sz="2400" spc="160" dirty="0">
                <a:latin typeface="Arial"/>
                <a:cs typeface="Arial"/>
              </a:rPr>
              <a:t>any</a:t>
            </a:r>
            <a:r>
              <a:rPr sz="2400" spc="20" dirty="0">
                <a:latin typeface="Arial"/>
                <a:cs typeface="Arial"/>
              </a:rPr>
              <a:t> </a:t>
            </a:r>
            <a:r>
              <a:rPr sz="2400" spc="145" dirty="0">
                <a:latin typeface="Arial"/>
                <a:cs typeface="Arial"/>
              </a:rPr>
              <a:t>changes</a:t>
            </a:r>
            <a:endParaRPr sz="2400">
              <a:latin typeface="Arial"/>
              <a:cs typeface="Arial"/>
            </a:endParaRPr>
          </a:p>
          <a:p>
            <a:pPr marL="356870">
              <a:lnSpc>
                <a:spcPct val="100000"/>
              </a:lnSpc>
              <a:spcBef>
                <a:spcPts val="5"/>
              </a:spcBef>
            </a:pPr>
            <a:r>
              <a:rPr sz="2400" spc="215" dirty="0">
                <a:latin typeface="Arial"/>
                <a:cs typeface="Arial"/>
              </a:rPr>
              <a:t>due</a:t>
            </a:r>
            <a:r>
              <a:rPr sz="2400" dirty="0">
                <a:latin typeface="Arial"/>
                <a:cs typeface="Arial"/>
              </a:rPr>
              <a:t> </a:t>
            </a:r>
            <a:r>
              <a:rPr sz="2400" spc="155" dirty="0">
                <a:latin typeface="Arial"/>
                <a:cs typeface="Arial"/>
              </a:rPr>
              <a:t>to</a:t>
            </a:r>
            <a:r>
              <a:rPr sz="2400" spc="50" dirty="0">
                <a:latin typeface="Arial"/>
                <a:cs typeface="Arial"/>
              </a:rPr>
              <a:t> </a:t>
            </a:r>
            <a:r>
              <a:rPr sz="2400" spc="90" dirty="0">
                <a:latin typeface="Arial"/>
                <a:cs typeface="Arial"/>
              </a:rPr>
              <a:t>mutations </a:t>
            </a:r>
            <a:r>
              <a:rPr sz="2400" spc="145" dirty="0">
                <a:latin typeface="Arial"/>
                <a:cs typeface="Arial"/>
              </a:rPr>
              <a:t>of</a:t>
            </a:r>
            <a:r>
              <a:rPr sz="2400" spc="30" dirty="0">
                <a:latin typeface="Arial"/>
                <a:cs typeface="Arial"/>
              </a:rPr>
              <a:t> </a:t>
            </a:r>
            <a:r>
              <a:rPr sz="2400" spc="145" dirty="0">
                <a:latin typeface="Arial"/>
                <a:cs typeface="Arial"/>
              </a:rPr>
              <a:t>the</a:t>
            </a:r>
            <a:r>
              <a:rPr sz="2400" spc="60" dirty="0">
                <a:latin typeface="Arial"/>
                <a:cs typeface="Arial"/>
              </a:rPr>
              <a:t> </a:t>
            </a:r>
            <a:r>
              <a:rPr sz="2400" spc="75" dirty="0">
                <a:latin typeface="Arial"/>
                <a:cs typeface="Arial"/>
              </a:rPr>
              <a:t>original</a:t>
            </a:r>
            <a:r>
              <a:rPr sz="2400" spc="15" dirty="0">
                <a:latin typeface="Arial"/>
                <a:cs typeface="Arial"/>
              </a:rPr>
              <a:t> </a:t>
            </a:r>
            <a:r>
              <a:rPr sz="2400" spc="55" dirty="0">
                <a:latin typeface="Arial"/>
                <a:cs typeface="Arial"/>
              </a:rPr>
              <a:t>DNA</a:t>
            </a:r>
            <a:endParaRPr sz="2400">
              <a:latin typeface="Arial"/>
              <a:cs typeface="Arial"/>
            </a:endParaRPr>
          </a:p>
          <a:p>
            <a:pPr marL="356870" marR="246379">
              <a:lnSpc>
                <a:spcPct val="100000"/>
              </a:lnSpc>
            </a:pPr>
            <a:r>
              <a:rPr sz="2400" spc="125" dirty="0">
                <a:latin typeface="Arial"/>
                <a:cs typeface="Arial"/>
              </a:rPr>
              <a:t>base</a:t>
            </a:r>
            <a:r>
              <a:rPr sz="2400" spc="40" dirty="0">
                <a:latin typeface="Arial"/>
                <a:cs typeface="Arial"/>
              </a:rPr>
              <a:t> </a:t>
            </a:r>
            <a:r>
              <a:rPr sz="2400" spc="160" dirty="0">
                <a:latin typeface="Arial"/>
                <a:cs typeface="Arial"/>
              </a:rPr>
              <a:t>sequence</a:t>
            </a:r>
            <a:r>
              <a:rPr sz="2400" spc="35" dirty="0">
                <a:latin typeface="Arial"/>
                <a:cs typeface="Arial"/>
              </a:rPr>
              <a:t> </a:t>
            </a:r>
            <a:r>
              <a:rPr sz="2400" dirty="0">
                <a:latin typeface="Arial"/>
                <a:cs typeface="Arial"/>
              </a:rPr>
              <a:t>will</a:t>
            </a:r>
            <a:r>
              <a:rPr sz="2400" spc="-40" dirty="0">
                <a:latin typeface="Arial"/>
                <a:cs typeface="Arial"/>
              </a:rPr>
              <a:t> </a:t>
            </a:r>
            <a:r>
              <a:rPr sz="2400" spc="250" dirty="0">
                <a:latin typeface="Arial"/>
                <a:cs typeface="Arial"/>
              </a:rPr>
              <a:t>be</a:t>
            </a:r>
            <a:r>
              <a:rPr sz="2400" spc="50" dirty="0">
                <a:latin typeface="Arial"/>
                <a:cs typeface="Arial"/>
              </a:rPr>
              <a:t> </a:t>
            </a:r>
            <a:r>
              <a:rPr sz="2400" spc="185" dirty="0">
                <a:latin typeface="Arial"/>
                <a:cs typeface="Arial"/>
              </a:rPr>
              <a:t>duplicated</a:t>
            </a:r>
            <a:r>
              <a:rPr sz="2400" spc="20" dirty="0">
                <a:latin typeface="Arial"/>
                <a:cs typeface="Arial"/>
              </a:rPr>
              <a:t> </a:t>
            </a:r>
            <a:r>
              <a:rPr sz="2400" spc="235" dirty="0">
                <a:latin typeface="Arial"/>
                <a:cs typeface="Arial"/>
              </a:rPr>
              <a:t>and</a:t>
            </a:r>
            <a:r>
              <a:rPr sz="2400" spc="25" dirty="0">
                <a:latin typeface="Arial"/>
                <a:cs typeface="Arial"/>
              </a:rPr>
              <a:t> </a:t>
            </a:r>
            <a:r>
              <a:rPr sz="2400" spc="90" dirty="0">
                <a:latin typeface="Arial"/>
                <a:cs typeface="Arial"/>
              </a:rPr>
              <a:t>passed</a:t>
            </a:r>
            <a:r>
              <a:rPr sz="2400" spc="75" dirty="0">
                <a:latin typeface="Arial"/>
                <a:cs typeface="Arial"/>
              </a:rPr>
              <a:t> </a:t>
            </a:r>
            <a:r>
              <a:rPr sz="2400" spc="140" dirty="0">
                <a:latin typeface="Arial"/>
                <a:cs typeface="Arial"/>
              </a:rPr>
              <a:t>on </a:t>
            </a:r>
            <a:r>
              <a:rPr sz="2400" spc="160" dirty="0">
                <a:latin typeface="Arial"/>
                <a:cs typeface="Arial"/>
              </a:rPr>
              <a:t>to</a:t>
            </a:r>
            <a:r>
              <a:rPr sz="2400" spc="10" dirty="0">
                <a:latin typeface="Arial"/>
                <a:cs typeface="Arial"/>
              </a:rPr>
              <a:t> </a:t>
            </a:r>
            <a:r>
              <a:rPr sz="2400" spc="145" dirty="0">
                <a:latin typeface="Arial"/>
                <a:cs typeface="Arial"/>
              </a:rPr>
              <a:t>the</a:t>
            </a:r>
            <a:r>
              <a:rPr sz="2400" spc="25" dirty="0">
                <a:latin typeface="Arial"/>
                <a:cs typeface="Arial"/>
              </a:rPr>
              <a:t> </a:t>
            </a:r>
            <a:r>
              <a:rPr sz="2400" spc="110" dirty="0">
                <a:latin typeface="Arial"/>
                <a:cs typeface="Arial"/>
              </a:rPr>
              <a:t>next</a:t>
            </a:r>
            <a:r>
              <a:rPr sz="2400" spc="-45" dirty="0">
                <a:latin typeface="Arial"/>
                <a:cs typeface="Arial"/>
              </a:rPr>
              <a:t> </a:t>
            </a:r>
            <a:r>
              <a:rPr sz="2400" spc="125" dirty="0">
                <a:latin typeface="Arial"/>
                <a:cs typeface="Arial"/>
              </a:rPr>
              <a:t>generation.</a:t>
            </a:r>
            <a:r>
              <a:rPr sz="2400" spc="50" dirty="0">
                <a:latin typeface="Arial"/>
                <a:cs typeface="Arial"/>
              </a:rPr>
              <a:t> </a:t>
            </a:r>
            <a:r>
              <a:rPr sz="2400" b="1" dirty="0">
                <a:solidFill>
                  <a:srgbClr val="3333FF"/>
                </a:solidFill>
                <a:latin typeface="Arial"/>
                <a:cs typeface="Arial"/>
              </a:rPr>
              <a:t>Mutations</a:t>
            </a:r>
            <a:r>
              <a:rPr sz="2400" b="1" spc="5" dirty="0">
                <a:solidFill>
                  <a:srgbClr val="3333FF"/>
                </a:solidFill>
                <a:latin typeface="Arial"/>
                <a:cs typeface="Arial"/>
              </a:rPr>
              <a:t> </a:t>
            </a:r>
            <a:r>
              <a:rPr sz="2400" b="1" spc="90" dirty="0">
                <a:solidFill>
                  <a:srgbClr val="3333FF"/>
                </a:solidFill>
                <a:latin typeface="Arial"/>
                <a:cs typeface="Arial"/>
              </a:rPr>
              <a:t>are</a:t>
            </a:r>
            <a:r>
              <a:rPr sz="2400" b="1" spc="-15" dirty="0">
                <a:solidFill>
                  <a:srgbClr val="3333FF"/>
                </a:solidFill>
                <a:latin typeface="Arial"/>
                <a:cs typeface="Arial"/>
              </a:rPr>
              <a:t> </a:t>
            </a:r>
            <a:r>
              <a:rPr sz="2400" b="1" spc="-10" dirty="0">
                <a:solidFill>
                  <a:srgbClr val="3333FF"/>
                </a:solidFill>
                <a:latin typeface="Arial"/>
                <a:cs typeface="Arial"/>
              </a:rPr>
              <a:t>inherited</a:t>
            </a:r>
            <a:r>
              <a:rPr sz="2400" spc="-10" dirty="0">
                <a:latin typeface="Arial"/>
                <a:cs typeface="Arial"/>
              </a:rPr>
              <a:t>.</a:t>
            </a:r>
            <a:endParaRPr sz="2400">
              <a:latin typeface="Arial"/>
              <a:cs typeface="Arial"/>
            </a:endParaRPr>
          </a:p>
          <a:p>
            <a:pPr>
              <a:lnSpc>
                <a:spcPct val="100000"/>
              </a:lnSpc>
              <a:spcBef>
                <a:spcPts val="10"/>
              </a:spcBef>
            </a:pPr>
            <a:endParaRPr sz="3500">
              <a:latin typeface="Arial"/>
              <a:cs typeface="Arial"/>
            </a:endParaRPr>
          </a:p>
          <a:p>
            <a:pPr marL="345440" marR="5080" indent="-333375">
              <a:lnSpc>
                <a:spcPct val="100000"/>
              </a:lnSpc>
              <a:buAutoNum type="arabicPeriod" startAt="2"/>
              <a:tabLst>
                <a:tab pos="356870" algn="l"/>
              </a:tabLst>
            </a:pPr>
            <a:r>
              <a:rPr sz="2400" spc="80" dirty="0">
                <a:latin typeface="Arial"/>
                <a:cs typeface="Arial"/>
              </a:rPr>
              <a:t>DNA</a:t>
            </a:r>
            <a:r>
              <a:rPr sz="2400" dirty="0">
                <a:latin typeface="Arial"/>
                <a:cs typeface="Arial"/>
              </a:rPr>
              <a:t> </a:t>
            </a:r>
            <a:r>
              <a:rPr sz="2400" spc="-160" dirty="0">
                <a:latin typeface="Arial"/>
                <a:cs typeface="Arial"/>
              </a:rPr>
              <a:t>is</a:t>
            </a:r>
            <a:r>
              <a:rPr sz="2400" spc="30" dirty="0">
                <a:latin typeface="Arial"/>
                <a:cs typeface="Arial"/>
              </a:rPr>
              <a:t> </a:t>
            </a:r>
            <a:r>
              <a:rPr sz="2400" spc="90" dirty="0">
                <a:latin typeface="Arial"/>
                <a:cs typeface="Arial"/>
              </a:rPr>
              <a:t>used</a:t>
            </a:r>
            <a:r>
              <a:rPr sz="2400" dirty="0">
                <a:latin typeface="Arial"/>
                <a:cs typeface="Arial"/>
              </a:rPr>
              <a:t> as</a:t>
            </a:r>
            <a:r>
              <a:rPr sz="2400" spc="20" dirty="0">
                <a:latin typeface="Arial"/>
                <a:cs typeface="Arial"/>
              </a:rPr>
              <a:t> </a:t>
            </a:r>
            <a:r>
              <a:rPr sz="2400" spc="290" dirty="0">
                <a:latin typeface="Arial"/>
                <a:cs typeface="Arial"/>
              </a:rPr>
              <a:t>a</a:t>
            </a:r>
            <a:r>
              <a:rPr sz="2400" spc="-5" dirty="0">
                <a:latin typeface="Arial"/>
                <a:cs typeface="Arial"/>
              </a:rPr>
              <a:t> </a:t>
            </a:r>
            <a:r>
              <a:rPr sz="2400" spc="180" dirty="0">
                <a:latin typeface="Arial"/>
                <a:cs typeface="Arial"/>
              </a:rPr>
              <a:t>template</a:t>
            </a:r>
            <a:r>
              <a:rPr sz="2400" spc="40" dirty="0">
                <a:latin typeface="Arial"/>
                <a:cs typeface="Arial"/>
              </a:rPr>
              <a:t> </a:t>
            </a:r>
            <a:r>
              <a:rPr sz="2400" dirty="0">
                <a:latin typeface="Arial"/>
                <a:cs typeface="Arial"/>
              </a:rPr>
              <a:t>in</a:t>
            </a:r>
            <a:r>
              <a:rPr sz="2400" spc="15" dirty="0">
                <a:latin typeface="Arial"/>
                <a:cs typeface="Arial"/>
              </a:rPr>
              <a:t> </a:t>
            </a:r>
            <a:r>
              <a:rPr sz="2400" spc="75" dirty="0">
                <a:latin typeface="Arial"/>
                <a:cs typeface="Arial"/>
              </a:rPr>
              <a:t>transcription</a:t>
            </a:r>
            <a:r>
              <a:rPr sz="2400" spc="110" dirty="0">
                <a:latin typeface="Arial"/>
                <a:cs typeface="Arial"/>
              </a:rPr>
              <a:t> </a:t>
            </a:r>
            <a:r>
              <a:rPr sz="2400" spc="160" dirty="0">
                <a:latin typeface="Arial"/>
                <a:cs typeface="Arial"/>
              </a:rPr>
              <a:t>to</a:t>
            </a:r>
            <a:r>
              <a:rPr sz="2400" spc="50" dirty="0">
                <a:latin typeface="Arial"/>
                <a:cs typeface="Arial"/>
              </a:rPr>
              <a:t> </a:t>
            </a:r>
            <a:r>
              <a:rPr sz="2400" spc="170" dirty="0">
                <a:latin typeface="Arial"/>
                <a:cs typeface="Arial"/>
              </a:rPr>
              <a:t>make 	</a:t>
            </a:r>
            <a:r>
              <a:rPr sz="2400" dirty="0">
                <a:latin typeface="Arial"/>
                <a:cs typeface="Arial"/>
              </a:rPr>
              <a:t>RNA. </a:t>
            </a:r>
            <a:r>
              <a:rPr sz="2400" spc="135" dirty="0">
                <a:latin typeface="Arial"/>
                <a:cs typeface="Arial"/>
              </a:rPr>
              <a:t>Mutation</a:t>
            </a:r>
            <a:r>
              <a:rPr sz="2400" spc="100" dirty="0">
                <a:latin typeface="Arial"/>
                <a:cs typeface="Arial"/>
              </a:rPr>
              <a:t> </a:t>
            </a:r>
            <a:r>
              <a:rPr sz="2400" dirty="0">
                <a:latin typeface="Arial"/>
                <a:cs typeface="Arial"/>
              </a:rPr>
              <a:t>in </a:t>
            </a:r>
            <a:r>
              <a:rPr sz="2400" spc="145" dirty="0">
                <a:latin typeface="Arial"/>
                <a:cs typeface="Arial"/>
              </a:rPr>
              <a:t>the</a:t>
            </a:r>
            <a:r>
              <a:rPr sz="2400" spc="50" dirty="0">
                <a:latin typeface="Arial"/>
                <a:cs typeface="Arial"/>
              </a:rPr>
              <a:t> </a:t>
            </a:r>
            <a:r>
              <a:rPr sz="2400" spc="80" dirty="0">
                <a:latin typeface="Arial"/>
                <a:cs typeface="Arial"/>
              </a:rPr>
              <a:t>DNA</a:t>
            </a:r>
            <a:r>
              <a:rPr sz="2400" spc="45" dirty="0">
                <a:latin typeface="Arial"/>
                <a:cs typeface="Arial"/>
              </a:rPr>
              <a:t> </a:t>
            </a:r>
            <a:r>
              <a:rPr sz="2400" spc="160" dirty="0">
                <a:latin typeface="Arial"/>
                <a:cs typeface="Arial"/>
              </a:rPr>
              <a:t>sequence</a:t>
            </a:r>
            <a:r>
              <a:rPr sz="2400" spc="25" dirty="0">
                <a:latin typeface="Arial"/>
                <a:cs typeface="Arial"/>
              </a:rPr>
              <a:t> </a:t>
            </a:r>
            <a:r>
              <a:rPr sz="2400" dirty="0">
                <a:latin typeface="Arial"/>
                <a:cs typeface="Arial"/>
              </a:rPr>
              <a:t>will</a:t>
            </a:r>
            <a:r>
              <a:rPr sz="2400" spc="-50" dirty="0">
                <a:latin typeface="Arial"/>
                <a:cs typeface="Arial"/>
              </a:rPr>
              <a:t> </a:t>
            </a:r>
            <a:r>
              <a:rPr sz="2400" spc="250" dirty="0">
                <a:latin typeface="Arial"/>
                <a:cs typeface="Arial"/>
              </a:rPr>
              <a:t>be</a:t>
            </a:r>
            <a:r>
              <a:rPr sz="2400" spc="30" dirty="0">
                <a:latin typeface="Arial"/>
                <a:cs typeface="Arial"/>
              </a:rPr>
              <a:t> </a:t>
            </a:r>
            <a:r>
              <a:rPr sz="2400" spc="80" dirty="0">
                <a:latin typeface="Arial"/>
                <a:cs typeface="Arial"/>
              </a:rPr>
              <a:t>passed 	</a:t>
            </a:r>
            <a:r>
              <a:rPr sz="2400" spc="165" dirty="0">
                <a:latin typeface="Arial"/>
                <a:cs typeface="Arial"/>
              </a:rPr>
              <a:t>on</a:t>
            </a:r>
            <a:r>
              <a:rPr sz="2400" spc="20" dirty="0">
                <a:latin typeface="Arial"/>
                <a:cs typeface="Arial"/>
              </a:rPr>
              <a:t> </a:t>
            </a:r>
            <a:r>
              <a:rPr sz="2400" spc="170" dirty="0">
                <a:latin typeface="Arial"/>
                <a:cs typeface="Arial"/>
              </a:rPr>
              <a:t>to</a:t>
            </a:r>
            <a:r>
              <a:rPr sz="2400" spc="15" dirty="0">
                <a:latin typeface="Arial"/>
                <a:cs typeface="Arial"/>
              </a:rPr>
              <a:t> </a:t>
            </a:r>
            <a:r>
              <a:rPr sz="2400" spc="145" dirty="0">
                <a:latin typeface="Arial"/>
                <a:cs typeface="Arial"/>
              </a:rPr>
              <a:t>the</a:t>
            </a:r>
            <a:r>
              <a:rPr sz="2400" dirty="0">
                <a:latin typeface="Arial"/>
                <a:cs typeface="Arial"/>
              </a:rPr>
              <a:t> mRNA.</a:t>
            </a:r>
            <a:r>
              <a:rPr sz="2400" spc="5" dirty="0">
                <a:latin typeface="Arial"/>
                <a:cs typeface="Arial"/>
              </a:rPr>
              <a:t> </a:t>
            </a:r>
            <a:r>
              <a:rPr sz="2400" b="1" spc="-10" dirty="0">
                <a:solidFill>
                  <a:srgbClr val="0000FF"/>
                </a:solidFill>
                <a:latin typeface="Arial"/>
                <a:cs typeface="Arial"/>
              </a:rPr>
              <a:t>mRNA</a:t>
            </a:r>
            <a:r>
              <a:rPr sz="2400" b="1" spc="5" dirty="0">
                <a:solidFill>
                  <a:srgbClr val="0000FF"/>
                </a:solidFill>
                <a:latin typeface="Arial"/>
                <a:cs typeface="Arial"/>
              </a:rPr>
              <a:t> </a:t>
            </a:r>
            <a:r>
              <a:rPr sz="2400" b="1" spc="-200" dirty="0">
                <a:solidFill>
                  <a:srgbClr val="0000FF"/>
                </a:solidFill>
                <a:latin typeface="Arial"/>
                <a:cs typeface="Arial"/>
              </a:rPr>
              <a:t>is</a:t>
            </a:r>
            <a:r>
              <a:rPr sz="2400" b="1" spc="5" dirty="0">
                <a:solidFill>
                  <a:srgbClr val="0000FF"/>
                </a:solidFill>
                <a:latin typeface="Arial"/>
                <a:cs typeface="Arial"/>
              </a:rPr>
              <a:t> </a:t>
            </a:r>
            <a:r>
              <a:rPr sz="2400" b="1" dirty="0">
                <a:solidFill>
                  <a:srgbClr val="0000FF"/>
                </a:solidFill>
                <a:latin typeface="Arial"/>
                <a:cs typeface="Arial"/>
              </a:rPr>
              <a:t>translated to </a:t>
            </a:r>
            <a:r>
              <a:rPr sz="2400" b="1" spc="55" dirty="0">
                <a:solidFill>
                  <a:srgbClr val="0000FF"/>
                </a:solidFill>
                <a:latin typeface="Arial"/>
                <a:cs typeface="Arial"/>
              </a:rPr>
              <a:t>give</a:t>
            </a:r>
            <a:r>
              <a:rPr sz="2400" b="1" dirty="0">
                <a:solidFill>
                  <a:srgbClr val="0000FF"/>
                </a:solidFill>
                <a:latin typeface="Arial"/>
                <a:cs typeface="Arial"/>
              </a:rPr>
              <a:t> </a:t>
            </a:r>
            <a:r>
              <a:rPr sz="2400" b="1" spc="-10" dirty="0">
                <a:solidFill>
                  <a:srgbClr val="0000FF"/>
                </a:solidFill>
                <a:latin typeface="Arial"/>
                <a:cs typeface="Arial"/>
              </a:rPr>
              <a:t>protein. 	</a:t>
            </a:r>
            <a:r>
              <a:rPr sz="2400" b="1" dirty="0">
                <a:solidFill>
                  <a:srgbClr val="0000FF"/>
                </a:solidFill>
                <a:latin typeface="Arial"/>
                <a:cs typeface="Arial"/>
              </a:rPr>
              <a:t>An</a:t>
            </a:r>
            <a:r>
              <a:rPr sz="2400" b="1" spc="-5" dirty="0">
                <a:solidFill>
                  <a:srgbClr val="0000FF"/>
                </a:solidFill>
                <a:latin typeface="Arial"/>
                <a:cs typeface="Arial"/>
              </a:rPr>
              <a:t> </a:t>
            </a:r>
            <a:r>
              <a:rPr sz="2400" b="1" spc="50" dirty="0">
                <a:solidFill>
                  <a:srgbClr val="0000FF"/>
                </a:solidFill>
                <a:latin typeface="Arial"/>
                <a:cs typeface="Arial"/>
              </a:rPr>
              <a:t>altered</a:t>
            </a:r>
            <a:r>
              <a:rPr sz="2400" b="1" dirty="0">
                <a:solidFill>
                  <a:srgbClr val="0000FF"/>
                </a:solidFill>
                <a:latin typeface="Arial"/>
                <a:cs typeface="Arial"/>
              </a:rPr>
              <a:t> </a:t>
            </a:r>
            <a:r>
              <a:rPr sz="2400" b="1" spc="-60" dirty="0">
                <a:solidFill>
                  <a:srgbClr val="0000FF"/>
                </a:solidFill>
                <a:latin typeface="Arial"/>
                <a:cs typeface="Arial"/>
              </a:rPr>
              <a:t>RNA</a:t>
            </a:r>
            <a:r>
              <a:rPr sz="2400" b="1" spc="-5" dirty="0">
                <a:solidFill>
                  <a:srgbClr val="0000FF"/>
                </a:solidFill>
                <a:latin typeface="Arial"/>
                <a:cs typeface="Arial"/>
              </a:rPr>
              <a:t> </a:t>
            </a:r>
            <a:r>
              <a:rPr sz="2400" b="1" spc="60" dirty="0">
                <a:solidFill>
                  <a:srgbClr val="0000FF"/>
                </a:solidFill>
                <a:latin typeface="Arial"/>
                <a:cs typeface="Arial"/>
              </a:rPr>
              <a:t>sequence</a:t>
            </a:r>
            <a:r>
              <a:rPr sz="2400" b="1" dirty="0">
                <a:solidFill>
                  <a:srgbClr val="0000FF"/>
                </a:solidFill>
                <a:latin typeface="Arial"/>
                <a:cs typeface="Arial"/>
              </a:rPr>
              <a:t> </a:t>
            </a:r>
            <a:r>
              <a:rPr sz="2400" b="1" spc="125" dirty="0">
                <a:solidFill>
                  <a:srgbClr val="0000FF"/>
                </a:solidFill>
                <a:latin typeface="Arial"/>
                <a:cs typeface="Arial"/>
              </a:rPr>
              <a:t>may</a:t>
            </a:r>
            <a:r>
              <a:rPr sz="2400" b="1" spc="-5" dirty="0">
                <a:solidFill>
                  <a:srgbClr val="0000FF"/>
                </a:solidFill>
                <a:latin typeface="Arial"/>
                <a:cs typeface="Arial"/>
              </a:rPr>
              <a:t> </a:t>
            </a:r>
            <a:r>
              <a:rPr sz="2400" b="1" spc="150" dirty="0">
                <a:solidFill>
                  <a:srgbClr val="0000FF"/>
                </a:solidFill>
                <a:latin typeface="Arial"/>
                <a:cs typeface="Arial"/>
              </a:rPr>
              <a:t>be</a:t>
            </a:r>
            <a:r>
              <a:rPr sz="2400" b="1" spc="15" dirty="0">
                <a:solidFill>
                  <a:srgbClr val="0000FF"/>
                </a:solidFill>
                <a:latin typeface="Arial"/>
                <a:cs typeface="Arial"/>
              </a:rPr>
              <a:t> </a:t>
            </a:r>
            <a:r>
              <a:rPr sz="2400" b="1" dirty="0">
                <a:solidFill>
                  <a:srgbClr val="0000FF"/>
                </a:solidFill>
                <a:latin typeface="Arial"/>
                <a:cs typeface="Arial"/>
              </a:rPr>
              <a:t>translated</a:t>
            </a:r>
            <a:r>
              <a:rPr sz="2400" b="1" spc="-5" dirty="0">
                <a:solidFill>
                  <a:srgbClr val="0000FF"/>
                </a:solidFill>
                <a:latin typeface="Arial"/>
                <a:cs typeface="Arial"/>
              </a:rPr>
              <a:t> </a:t>
            </a:r>
            <a:r>
              <a:rPr sz="2400" b="1" spc="-20" dirty="0">
                <a:solidFill>
                  <a:srgbClr val="0000FF"/>
                </a:solidFill>
                <a:latin typeface="Arial"/>
                <a:cs typeface="Arial"/>
              </a:rPr>
              <a:t>into 	</a:t>
            </a:r>
            <a:r>
              <a:rPr sz="2400" b="1" spc="50" dirty="0">
                <a:solidFill>
                  <a:srgbClr val="0000FF"/>
                </a:solidFill>
                <a:latin typeface="Arial"/>
                <a:cs typeface="Arial"/>
              </a:rPr>
              <a:t>altered</a:t>
            </a:r>
            <a:r>
              <a:rPr sz="2400" b="1" spc="15" dirty="0">
                <a:solidFill>
                  <a:srgbClr val="0000FF"/>
                </a:solidFill>
                <a:latin typeface="Arial"/>
                <a:cs typeface="Arial"/>
              </a:rPr>
              <a:t> </a:t>
            </a:r>
            <a:r>
              <a:rPr sz="2400" b="1" dirty="0">
                <a:solidFill>
                  <a:srgbClr val="0000FF"/>
                </a:solidFill>
                <a:latin typeface="Arial"/>
                <a:cs typeface="Arial"/>
              </a:rPr>
              <a:t>protein.</a:t>
            </a:r>
            <a:r>
              <a:rPr sz="2400" b="1" spc="40" dirty="0">
                <a:solidFill>
                  <a:srgbClr val="0000FF"/>
                </a:solidFill>
                <a:latin typeface="Arial"/>
                <a:cs typeface="Arial"/>
              </a:rPr>
              <a:t> </a:t>
            </a:r>
            <a:r>
              <a:rPr sz="2400" b="1" spc="-229" dirty="0">
                <a:solidFill>
                  <a:srgbClr val="0000FF"/>
                </a:solidFill>
                <a:latin typeface="Arial"/>
                <a:cs typeface="Arial"/>
              </a:rPr>
              <a:t>This</a:t>
            </a:r>
            <a:r>
              <a:rPr sz="2400" b="1" spc="20" dirty="0">
                <a:solidFill>
                  <a:srgbClr val="0000FF"/>
                </a:solidFill>
                <a:latin typeface="Arial"/>
                <a:cs typeface="Arial"/>
              </a:rPr>
              <a:t> </a:t>
            </a:r>
            <a:r>
              <a:rPr sz="2400" b="1" spc="120" dirty="0">
                <a:solidFill>
                  <a:srgbClr val="0000FF"/>
                </a:solidFill>
                <a:latin typeface="Arial"/>
                <a:cs typeface="Arial"/>
              </a:rPr>
              <a:t>may</a:t>
            </a:r>
            <a:r>
              <a:rPr sz="2400" b="1" spc="25" dirty="0">
                <a:solidFill>
                  <a:srgbClr val="0000FF"/>
                </a:solidFill>
                <a:latin typeface="Arial"/>
                <a:cs typeface="Arial"/>
              </a:rPr>
              <a:t> </a:t>
            </a:r>
            <a:r>
              <a:rPr sz="2400" b="1" spc="60" dirty="0">
                <a:solidFill>
                  <a:srgbClr val="0000FF"/>
                </a:solidFill>
                <a:latin typeface="Arial"/>
                <a:cs typeface="Arial"/>
              </a:rPr>
              <a:t>cause</a:t>
            </a:r>
            <a:r>
              <a:rPr sz="2400" b="1" spc="15" dirty="0">
                <a:solidFill>
                  <a:srgbClr val="0000FF"/>
                </a:solidFill>
                <a:latin typeface="Arial"/>
                <a:cs typeface="Arial"/>
              </a:rPr>
              <a:t> </a:t>
            </a:r>
            <a:r>
              <a:rPr sz="2400" b="1" dirty="0">
                <a:solidFill>
                  <a:srgbClr val="0000FF"/>
                </a:solidFill>
                <a:latin typeface="Arial"/>
                <a:cs typeface="Arial"/>
              </a:rPr>
              <a:t>defects</a:t>
            </a:r>
            <a:r>
              <a:rPr sz="2400" b="1" spc="20" dirty="0">
                <a:solidFill>
                  <a:srgbClr val="0000FF"/>
                </a:solidFill>
                <a:latin typeface="Arial"/>
                <a:cs typeface="Arial"/>
              </a:rPr>
              <a:t> </a:t>
            </a:r>
            <a:r>
              <a:rPr sz="2400" b="1" dirty="0">
                <a:solidFill>
                  <a:srgbClr val="0000FF"/>
                </a:solidFill>
                <a:latin typeface="Arial"/>
                <a:cs typeface="Arial"/>
              </a:rPr>
              <a:t>in</a:t>
            </a:r>
            <a:r>
              <a:rPr sz="2400" b="1" spc="25" dirty="0">
                <a:solidFill>
                  <a:srgbClr val="0000FF"/>
                </a:solidFill>
                <a:latin typeface="Arial"/>
                <a:cs typeface="Arial"/>
              </a:rPr>
              <a:t> </a:t>
            </a:r>
            <a:r>
              <a:rPr sz="2400" b="1" spc="-20" dirty="0">
                <a:solidFill>
                  <a:srgbClr val="0000FF"/>
                </a:solidFill>
                <a:latin typeface="Arial"/>
                <a:cs typeface="Arial"/>
              </a:rPr>
              <a:t>vital 	</a:t>
            </a:r>
            <a:r>
              <a:rPr sz="2400" b="1" dirty="0">
                <a:solidFill>
                  <a:srgbClr val="0000FF"/>
                </a:solidFill>
                <a:latin typeface="Arial"/>
                <a:cs typeface="Arial"/>
              </a:rPr>
              <a:t>reactions</a:t>
            </a:r>
            <a:r>
              <a:rPr sz="2400" b="1" spc="5" dirty="0">
                <a:solidFill>
                  <a:srgbClr val="0000FF"/>
                </a:solidFill>
                <a:latin typeface="Arial"/>
                <a:cs typeface="Arial"/>
              </a:rPr>
              <a:t> </a:t>
            </a:r>
            <a:r>
              <a:rPr sz="2400" b="1" spc="55" dirty="0">
                <a:solidFill>
                  <a:srgbClr val="0000FF"/>
                </a:solidFill>
                <a:latin typeface="Arial"/>
                <a:cs typeface="Arial"/>
              </a:rPr>
              <a:t>catalysed</a:t>
            </a:r>
            <a:r>
              <a:rPr sz="2400" b="1" spc="20" dirty="0">
                <a:solidFill>
                  <a:srgbClr val="0000FF"/>
                </a:solidFill>
                <a:latin typeface="Arial"/>
                <a:cs typeface="Arial"/>
              </a:rPr>
              <a:t> </a:t>
            </a:r>
            <a:r>
              <a:rPr sz="2400" b="1" spc="80" dirty="0">
                <a:solidFill>
                  <a:srgbClr val="0000FF"/>
                </a:solidFill>
                <a:latin typeface="Arial"/>
                <a:cs typeface="Arial"/>
              </a:rPr>
              <a:t>by</a:t>
            </a:r>
            <a:r>
              <a:rPr sz="2400" b="1" spc="35" dirty="0">
                <a:solidFill>
                  <a:srgbClr val="0000FF"/>
                </a:solidFill>
                <a:latin typeface="Arial"/>
                <a:cs typeface="Arial"/>
              </a:rPr>
              <a:t> </a:t>
            </a:r>
            <a:r>
              <a:rPr sz="2400" b="1" dirty="0">
                <a:solidFill>
                  <a:srgbClr val="0000FF"/>
                </a:solidFill>
                <a:latin typeface="Arial"/>
                <a:cs typeface="Arial"/>
              </a:rPr>
              <a:t>the</a:t>
            </a:r>
            <a:r>
              <a:rPr sz="2400" b="1" spc="15" dirty="0">
                <a:solidFill>
                  <a:srgbClr val="0000FF"/>
                </a:solidFill>
                <a:latin typeface="Arial"/>
                <a:cs typeface="Arial"/>
              </a:rPr>
              <a:t> </a:t>
            </a:r>
            <a:r>
              <a:rPr sz="2400" b="1" spc="-10" dirty="0">
                <a:solidFill>
                  <a:srgbClr val="0000FF"/>
                </a:solidFill>
                <a:latin typeface="Arial"/>
                <a:cs typeface="Arial"/>
              </a:rPr>
              <a:t>protein.</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953" y="853516"/>
            <a:ext cx="6066790" cy="512445"/>
          </a:xfrm>
          <a:prstGeom prst="rect">
            <a:avLst/>
          </a:prstGeom>
        </p:spPr>
        <p:txBody>
          <a:bodyPr vert="horz" wrap="square" lIns="0" tIns="12065" rIns="0" bIns="0" rtlCol="0">
            <a:spAutoFit/>
          </a:bodyPr>
          <a:lstStyle/>
          <a:p>
            <a:pPr marL="12700">
              <a:lnSpc>
                <a:spcPct val="100000"/>
              </a:lnSpc>
              <a:spcBef>
                <a:spcPts val="95"/>
              </a:spcBef>
            </a:pPr>
            <a:r>
              <a:rPr sz="3200" dirty="0"/>
              <a:t>7.2</a:t>
            </a:r>
            <a:r>
              <a:rPr sz="3200" spc="-110" dirty="0"/>
              <a:t> </a:t>
            </a:r>
            <a:r>
              <a:rPr sz="3200" spc="-25" dirty="0"/>
              <a:t>Different</a:t>
            </a:r>
            <a:r>
              <a:rPr sz="3200" spc="-80" dirty="0"/>
              <a:t> </a:t>
            </a:r>
            <a:r>
              <a:rPr sz="3200" spc="-75" dirty="0"/>
              <a:t>Types</a:t>
            </a:r>
            <a:r>
              <a:rPr sz="3200" spc="-85" dirty="0"/>
              <a:t> </a:t>
            </a:r>
            <a:r>
              <a:rPr sz="3200" dirty="0"/>
              <a:t>of</a:t>
            </a:r>
            <a:r>
              <a:rPr sz="3200" spc="-120" dirty="0"/>
              <a:t> </a:t>
            </a:r>
            <a:r>
              <a:rPr sz="3200" spc="-10" dirty="0"/>
              <a:t>Mutations</a:t>
            </a:r>
            <a:endParaRPr sz="3200"/>
          </a:p>
        </p:txBody>
      </p:sp>
      <p:pic>
        <p:nvPicPr>
          <p:cNvPr id="3" name="object 3"/>
          <p:cNvPicPr/>
          <p:nvPr/>
        </p:nvPicPr>
        <p:blipFill>
          <a:blip r:embed="rId2" cstate="print"/>
          <a:stretch>
            <a:fillRect/>
          </a:stretch>
        </p:blipFill>
        <p:spPr>
          <a:xfrm>
            <a:off x="1395983" y="1600200"/>
            <a:ext cx="6349999" cy="436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1785" rIns="0" bIns="0" rtlCol="0">
            <a:spAutoFit/>
          </a:bodyPr>
          <a:lstStyle/>
          <a:p>
            <a:pPr marL="2832735">
              <a:lnSpc>
                <a:spcPct val="100000"/>
              </a:lnSpc>
              <a:spcBef>
                <a:spcPts val="110"/>
              </a:spcBef>
            </a:pPr>
            <a:r>
              <a:rPr sz="2800" spc="85" dirty="0"/>
              <a:t>(1)</a:t>
            </a:r>
            <a:r>
              <a:rPr sz="2800" spc="-50" dirty="0"/>
              <a:t> </a:t>
            </a:r>
            <a:r>
              <a:rPr sz="2800" spc="-80" dirty="0"/>
              <a:t>Silent</a:t>
            </a:r>
            <a:r>
              <a:rPr sz="2800" spc="-45" dirty="0"/>
              <a:t> </a:t>
            </a:r>
            <a:r>
              <a:rPr sz="2800" spc="-10" dirty="0"/>
              <a:t>Mutation</a:t>
            </a:r>
            <a:endParaRPr sz="28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72110" marR="5080" indent="-344805">
              <a:lnSpc>
                <a:spcPct val="120100"/>
              </a:lnSpc>
              <a:spcBef>
                <a:spcPts val="100"/>
              </a:spcBef>
              <a:buChar char="•"/>
              <a:tabLst>
                <a:tab pos="372745" algn="l"/>
              </a:tabLst>
            </a:pPr>
            <a:r>
              <a:rPr b="0" spc="160" dirty="0">
                <a:solidFill>
                  <a:srgbClr val="000000"/>
                </a:solidFill>
                <a:latin typeface="Arial"/>
                <a:cs typeface="Arial"/>
              </a:rPr>
              <a:t>A</a:t>
            </a:r>
            <a:r>
              <a:rPr b="0" spc="5" dirty="0">
                <a:solidFill>
                  <a:srgbClr val="000000"/>
                </a:solidFill>
                <a:latin typeface="Arial"/>
                <a:cs typeface="Arial"/>
              </a:rPr>
              <a:t> </a:t>
            </a:r>
            <a:r>
              <a:rPr b="0" spc="140" dirty="0">
                <a:solidFill>
                  <a:srgbClr val="000000"/>
                </a:solidFill>
                <a:latin typeface="Arial"/>
                <a:cs typeface="Arial"/>
              </a:rPr>
              <a:t>mutation</a:t>
            </a:r>
            <a:r>
              <a:rPr b="0" spc="55" dirty="0">
                <a:solidFill>
                  <a:srgbClr val="000000"/>
                </a:solidFill>
                <a:latin typeface="Arial"/>
                <a:cs typeface="Arial"/>
              </a:rPr>
              <a:t> </a:t>
            </a:r>
            <a:r>
              <a:rPr b="0" dirty="0">
                <a:solidFill>
                  <a:srgbClr val="000000"/>
                </a:solidFill>
                <a:latin typeface="Arial"/>
                <a:cs typeface="Arial"/>
              </a:rPr>
              <a:t>in</a:t>
            </a:r>
            <a:r>
              <a:rPr b="0" spc="-15" dirty="0">
                <a:solidFill>
                  <a:srgbClr val="000000"/>
                </a:solidFill>
                <a:latin typeface="Arial"/>
                <a:cs typeface="Arial"/>
              </a:rPr>
              <a:t> </a:t>
            </a:r>
            <a:r>
              <a:rPr b="0" spc="145" dirty="0">
                <a:solidFill>
                  <a:srgbClr val="000000"/>
                </a:solidFill>
                <a:latin typeface="Arial"/>
                <a:cs typeface="Arial"/>
              </a:rPr>
              <a:t>the</a:t>
            </a:r>
            <a:r>
              <a:rPr b="0" spc="60" dirty="0">
                <a:solidFill>
                  <a:srgbClr val="000000"/>
                </a:solidFill>
                <a:latin typeface="Arial"/>
                <a:cs typeface="Arial"/>
              </a:rPr>
              <a:t> </a:t>
            </a:r>
            <a:r>
              <a:rPr b="0" spc="80" dirty="0">
                <a:solidFill>
                  <a:srgbClr val="000000"/>
                </a:solidFill>
                <a:latin typeface="Arial"/>
                <a:cs typeface="Arial"/>
              </a:rPr>
              <a:t>DNA</a:t>
            </a:r>
            <a:r>
              <a:rPr b="0" spc="5" dirty="0">
                <a:solidFill>
                  <a:srgbClr val="000000"/>
                </a:solidFill>
                <a:latin typeface="Arial"/>
                <a:cs typeface="Arial"/>
              </a:rPr>
              <a:t> </a:t>
            </a:r>
            <a:r>
              <a:rPr b="0" spc="160" dirty="0">
                <a:solidFill>
                  <a:srgbClr val="000000"/>
                </a:solidFill>
                <a:latin typeface="Arial"/>
                <a:cs typeface="Arial"/>
              </a:rPr>
              <a:t>sequence</a:t>
            </a:r>
            <a:r>
              <a:rPr b="0" spc="5" dirty="0">
                <a:solidFill>
                  <a:srgbClr val="000000"/>
                </a:solidFill>
                <a:latin typeface="Arial"/>
                <a:cs typeface="Arial"/>
              </a:rPr>
              <a:t> </a:t>
            </a:r>
            <a:r>
              <a:rPr b="0" spc="160" dirty="0">
                <a:solidFill>
                  <a:srgbClr val="000000"/>
                </a:solidFill>
                <a:latin typeface="Arial"/>
                <a:cs typeface="Arial"/>
              </a:rPr>
              <a:t>that</a:t>
            </a:r>
            <a:r>
              <a:rPr b="0" spc="65" dirty="0">
                <a:solidFill>
                  <a:srgbClr val="000000"/>
                </a:solidFill>
                <a:latin typeface="Arial"/>
                <a:cs typeface="Arial"/>
              </a:rPr>
              <a:t> </a:t>
            </a:r>
            <a:r>
              <a:rPr dirty="0"/>
              <a:t>has</a:t>
            </a:r>
            <a:r>
              <a:rPr spc="15" dirty="0"/>
              <a:t> </a:t>
            </a:r>
            <a:r>
              <a:rPr dirty="0"/>
              <a:t>no</a:t>
            </a:r>
            <a:r>
              <a:rPr spc="5" dirty="0"/>
              <a:t> </a:t>
            </a:r>
            <a:r>
              <a:rPr spc="-10" dirty="0"/>
              <a:t>effect </a:t>
            </a:r>
            <a:r>
              <a:rPr dirty="0"/>
              <a:t>on</a:t>
            </a:r>
            <a:r>
              <a:rPr spc="75" dirty="0"/>
              <a:t> </a:t>
            </a:r>
            <a:r>
              <a:rPr dirty="0"/>
              <a:t>the</a:t>
            </a:r>
            <a:r>
              <a:rPr spc="75" dirty="0"/>
              <a:t> </a:t>
            </a:r>
            <a:r>
              <a:rPr dirty="0"/>
              <a:t>operation</a:t>
            </a:r>
            <a:r>
              <a:rPr spc="105" dirty="0"/>
              <a:t> </a:t>
            </a:r>
            <a:r>
              <a:rPr dirty="0"/>
              <a:t>of</a:t>
            </a:r>
            <a:r>
              <a:rPr spc="80" dirty="0"/>
              <a:t> </a:t>
            </a:r>
            <a:r>
              <a:rPr dirty="0"/>
              <a:t>the</a:t>
            </a:r>
            <a:r>
              <a:rPr spc="70" dirty="0"/>
              <a:t> </a:t>
            </a:r>
            <a:r>
              <a:rPr spc="-10" dirty="0"/>
              <a:t>cell</a:t>
            </a:r>
            <a:r>
              <a:rPr b="0" spc="-10" dirty="0">
                <a:solidFill>
                  <a:srgbClr val="000000"/>
                </a:solidFill>
                <a:latin typeface="Arial"/>
                <a:cs typeface="Arial"/>
              </a:rPr>
              <a:t>.</a:t>
            </a:r>
          </a:p>
          <a:p>
            <a:pPr marL="372110" indent="-344170">
              <a:lnSpc>
                <a:spcPct val="100000"/>
              </a:lnSpc>
              <a:spcBef>
                <a:spcPts val="1150"/>
              </a:spcBef>
              <a:buChar char="•"/>
              <a:tabLst>
                <a:tab pos="372745" algn="l"/>
              </a:tabLst>
            </a:pPr>
            <a:r>
              <a:rPr b="0" dirty="0">
                <a:solidFill>
                  <a:srgbClr val="000000"/>
                </a:solidFill>
                <a:latin typeface="Arial"/>
                <a:cs typeface="Arial"/>
              </a:rPr>
              <a:t>Silent</a:t>
            </a:r>
            <a:r>
              <a:rPr b="0" spc="-60" dirty="0">
                <a:solidFill>
                  <a:srgbClr val="000000"/>
                </a:solidFill>
                <a:latin typeface="Arial"/>
                <a:cs typeface="Arial"/>
              </a:rPr>
              <a:t> </a:t>
            </a:r>
            <a:r>
              <a:rPr b="0" spc="90" dirty="0">
                <a:solidFill>
                  <a:srgbClr val="000000"/>
                </a:solidFill>
                <a:latin typeface="Arial"/>
                <a:cs typeface="Arial"/>
              </a:rPr>
              <a:t>mutations </a:t>
            </a:r>
            <a:r>
              <a:rPr b="0" spc="265" dirty="0">
                <a:solidFill>
                  <a:srgbClr val="000000"/>
                </a:solidFill>
                <a:latin typeface="Arial"/>
                <a:cs typeface="Arial"/>
              </a:rPr>
              <a:t>do</a:t>
            </a:r>
            <a:r>
              <a:rPr b="0" spc="-5" dirty="0">
                <a:solidFill>
                  <a:srgbClr val="000000"/>
                </a:solidFill>
                <a:latin typeface="Arial"/>
                <a:cs typeface="Arial"/>
              </a:rPr>
              <a:t> </a:t>
            </a:r>
            <a:r>
              <a:rPr b="0" spc="160" dirty="0">
                <a:solidFill>
                  <a:srgbClr val="000000"/>
                </a:solidFill>
                <a:latin typeface="Arial"/>
                <a:cs typeface="Arial"/>
              </a:rPr>
              <a:t>not</a:t>
            </a:r>
            <a:r>
              <a:rPr b="0" spc="20" dirty="0">
                <a:solidFill>
                  <a:srgbClr val="000000"/>
                </a:solidFill>
                <a:latin typeface="Arial"/>
                <a:cs typeface="Arial"/>
              </a:rPr>
              <a:t> </a:t>
            </a:r>
            <a:r>
              <a:rPr b="0" spc="100" dirty="0">
                <a:solidFill>
                  <a:srgbClr val="000000"/>
                </a:solidFill>
                <a:latin typeface="Arial"/>
                <a:cs typeface="Arial"/>
              </a:rPr>
              <a:t>alter</a:t>
            </a:r>
            <a:r>
              <a:rPr b="0" spc="10" dirty="0">
                <a:solidFill>
                  <a:srgbClr val="000000"/>
                </a:solidFill>
                <a:latin typeface="Arial"/>
                <a:cs typeface="Arial"/>
              </a:rPr>
              <a:t> </a:t>
            </a:r>
            <a:r>
              <a:rPr b="0" spc="145" dirty="0">
                <a:solidFill>
                  <a:srgbClr val="000000"/>
                </a:solidFill>
                <a:latin typeface="Arial"/>
                <a:cs typeface="Arial"/>
              </a:rPr>
              <a:t>the</a:t>
            </a:r>
            <a:r>
              <a:rPr b="0" spc="70" dirty="0">
                <a:solidFill>
                  <a:srgbClr val="000000"/>
                </a:solidFill>
                <a:latin typeface="Arial"/>
                <a:cs typeface="Arial"/>
              </a:rPr>
              <a:t> </a:t>
            </a:r>
            <a:r>
              <a:rPr spc="45" dirty="0"/>
              <a:t>phenotype</a:t>
            </a:r>
            <a:r>
              <a:rPr b="0" spc="45" dirty="0">
                <a:solidFill>
                  <a:srgbClr val="000000"/>
                </a:solidFill>
                <a:latin typeface="Arial"/>
                <a:cs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TotalTime>
  <Words>3144</Words>
  <Application>Microsoft Office PowerPoint</Application>
  <PresentationFormat>On-screen Show (4:3)</PresentationFormat>
  <Paragraphs>365</Paragraphs>
  <Slides>65</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Apple SD Gothic Neo</vt:lpstr>
      <vt:lpstr>AppleGothic</vt:lpstr>
      <vt:lpstr>Aptos</vt:lpstr>
      <vt:lpstr>Arial</vt:lpstr>
      <vt:lpstr>Arial Narrow</vt:lpstr>
      <vt:lpstr>Arial-BoldItalicMT</vt:lpstr>
      <vt:lpstr>Symbol</vt:lpstr>
      <vt:lpstr>Office Theme</vt:lpstr>
      <vt:lpstr>PowerPoint Presentation</vt:lpstr>
      <vt:lpstr>7.1 Introduction</vt:lpstr>
      <vt:lpstr>PowerPoint Presentation</vt:lpstr>
      <vt:lpstr>PowerPoint Presentation</vt:lpstr>
      <vt:lpstr>PowerPoint Presentation</vt:lpstr>
      <vt:lpstr>PowerPoint Presentation</vt:lpstr>
      <vt:lpstr>PowerPoint Presentation</vt:lpstr>
      <vt:lpstr>7.2 Different Types of Mutations</vt:lpstr>
      <vt:lpstr>(1) Silent Mutation</vt:lpstr>
      <vt:lpstr>Categories of Silent Mutation</vt:lpstr>
      <vt:lpstr>2. When the change occurs in the introns within many of the eukaryotic genes. Intron is cut out and discarded when the mRNA is made, so an alteration in its sequence will not affect the final protein.</vt:lpstr>
      <vt:lpstr>PowerPoint Presentation</vt:lpstr>
      <vt:lpstr>PowerPoint Presentation</vt:lpstr>
      <vt:lpstr>PowerPoint Presentation</vt:lpstr>
      <vt:lpstr>PowerPoint Presentation</vt:lpstr>
      <vt:lpstr>CONSERVATIVE SUBSTITUTION</vt:lpstr>
      <vt:lpstr>PowerPoint Presentation</vt:lpstr>
      <vt:lpstr>GCA -&gt; GAA</vt:lpstr>
      <vt:lpstr>RADICAL REPLACEMENT</vt:lpstr>
      <vt:lpstr>PowerPoint Presentation</vt:lpstr>
      <vt:lpstr>(3) Nonsense Mutation</vt:lpstr>
      <vt:lpstr>Nonsense Mutation</vt:lpstr>
      <vt:lpstr>PowerPoint Presentation</vt:lpstr>
      <vt:lpstr>(4) Deletions and Insertions</vt:lpstr>
      <vt:lpstr>Large deletions may move part of a gene, an entire or several genes. You might think that the more bases we remove, the worse the mutation. Not necessarily!</vt:lpstr>
      <vt:lpstr>First, just one base. We'll delete the middle base of the third codon. And here is what happens:</vt:lpstr>
      <vt:lpstr>By removing a single base we have changed the reading frame. The RNA will now be translated as:</vt:lpstr>
      <vt:lpstr>PowerPoint Presentation</vt:lpstr>
      <vt:lpstr>PowerPoint Presentation</vt:lpstr>
      <vt:lpstr>PowerPoint Presentation</vt:lpstr>
      <vt:lpstr>In Frame Deletion Mutations</vt:lpstr>
      <vt:lpstr>Similarly, a three base insertion would add a single amino acid, without affecting the rest of the sequence.</vt:lpstr>
      <vt:lpstr>Large Deletion Mutation</vt:lpstr>
      <vt:lpstr>(5) Rearranging DNA: Inversions and Translocations</vt:lpstr>
      <vt:lpstr>PowerPoint Presentation</vt:lpstr>
      <vt:lpstr>PowerPoint Presentation</vt:lpstr>
      <vt:lpstr>Translocation mutation</vt:lpstr>
      <vt:lpstr>7.3 What Causes Mutation?</vt:lpstr>
      <vt:lpstr>PowerPoint Presentation</vt:lpstr>
      <vt:lpstr>PowerPoint Presentation</vt:lpstr>
      <vt:lpstr>Nitrite Converts Cytosine To Uracil</vt:lpstr>
      <vt:lpstr>PowerPoint Presentation</vt:lpstr>
      <vt:lpstr>Bromouracil Induces Mutations</vt:lpstr>
      <vt:lpstr>PowerPoint Presentation</vt:lpstr>
      <vt:lpstr>Acridine Orange is an Intercalating Agent</vt:lpstr>
      <vt:lpstr>PowerPoint Presentation</vt:lpstr>
      <vt:lpstr>PowerPoint Presentation</vt:lpstr>
      <vt:lpstr>PowerPoint Presentation</vt:lpstr>
      <vt:lpstr>UV Light and Thymine Dimers</vt:lpstr>
      <vt:lpstr>PowerPoint Presentation</vt:lpstr>
      <vt:lpstr>PowerPoint Presentation</vt:lpstr>
      <vt:lpstr>PowerPoint Presentation</vt:lpstr>
      <vt:lpstr>7.6 Reversion and Suppression</vt:lpstr>
      <vt:lpstr>PowerPoint Presentation</vt:lpstr>
      <vt:lpstr>Wild Type</vt:lpstr>
      <vt:lpstr>But suppose we now insert an extra base a little way further along the sequence. This second site insertion will restore original reading frame.</vt:lpstr>
      <vt:lpstr>PowerPoint Presentation</vt:lpstr>
      <vt:lpstr>PowerPoint Presentation</vt:lpstr>
      <vt:lpstr>Misfolded Mutant Protein</vt:lpstr>
      <vt:lpstr>PowerPoint Presentation</vt:lpstr>
      <vt:lpstr>Misfolded Mutant Protein</vt:lpstr>
      <vt:lpstr>7.7 DNA Repair</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Eukaryotic Genetics</dc:title>
  <dc:creator>Mohd Firdaus</dc:creator>
  <cp:lastModifiedBy>Noor Hidayah Zakaria</cp:lastModifiedBy>
  <cp:revision>1</cp:revision>
  <dcterms:created xsi:type="dcterms:W3CDTF">2023-11-21T02:00:17Z</dcterms:created>
  <dcterms:modified xsi:type="dcterms:W3CDTF">2025-01-06T09:11:42Z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2022-06-12T00:00:00Z</vt:filetime>
  </property>
  <property fmtid="{D5CDD505-2E9C-101B-9397-08002B2CF9AE}" pid="3" name="Creator">
    <vt:lpwstr>Microsoft® PowerPoint® for Microsoft 365</vt:lpwstr>
  </property>
  <property fmtid="{D5CDD505-2E9C-101B-9397-08002B2CF9AE}" pid="4" name="LastSaved">
    <vt:filetime>2023-11-21T00:00:00Z</vt:filetime>
  </property>
  <property fmtid="{D5CDD505-2E9C-101B-9397-08002B2CF9AE}" pid="5" name="Producer">
    <vt:lpwstr>Microsoft® PowerPoint® for Microsoft 365</vt:lpwstr>
  </property>
</Properties>
</file>