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302" r:id="rId2"/>
    <p:sldId id="257" r:id="rId3"/>
    <p:sldId id="258" r:id="rId4"/>
    <p:sldId id="282" r:id="rId5"/>
    <p:sldId id="283" r:id="rId6"/>
    <p:sldId id="284" r:id="rId7"/>
    <p:sldId id="285" r:id="rId8"/>
    <p:sldId id="286" r:id="rId9"/>
    <p:sldId id="303" r:id="rId10"/>
    <p:sldId id="304" r:id="rId11"/>
    <p:sldId id="305" r:id="rId12"/>
    <p:sldId id="306" r:id="rId13"/>
    <p:sldId id="291" r:id="rId14"/>
    <p:sldId id="292" r:id="rId15"/>
    <p:sldId id="293" r:id="rId16"/>
    <p:sldId id="294" r:id="rId17"/>
    <p:sldId id="295" r:id="rId18"/>
    <p:sldId id="296" r:id="rId19"/>
    <p:sldId id="297" r:id="rId20"/>
    <p:sldId id="298" r:id="rId21"/>
    <p:sldId id="299" r:id="rId22"/>
    <p:sldId id="300" r:id="rId23"/>
    <p:sldId id="301" r:id="rId24"/>
  </p:sldIdLst>
  <p:sldSz cx="12192000" cy="6858000"/>
  <p:notesSz cx="6858000" cy="9144000"/>
  <p:embeddedFontLst>
    <p:embeddedFont>
      <p:font typeface="Lato" panose="020F0502020204030203"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Medium"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WkLA929Uk7O7YHtq+5eQHZ1s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MY"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4" name="Google Shape;9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2" name="Google Shape;10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8" name="Google Shape;1028;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3" name="Google Shape;103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1" name="Google Shape;1041;p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2" name="Google Shape;1042;p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MY"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 name="Google Shape;1048;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6" name="Google Shape;105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4" name="Google Shape;106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1" name="Google Shape;107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8" name="Google Shape;238;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7" name="Google Shape;247;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6" name="Google Shape;256;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5" name="Google Shape;265;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0" name="Google Shape;310;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9" name="Google Shape;319;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MY"/>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a:spLocks noGrp="1"/>
          </p:cNvSpPr>
          <p:nvPr>
            <p:ph type="pic" idx="2"/>
          </p:nvPr>
        </p:nvSpPr>
        <p:spPr>
          <a:xfrm>
            <a:off x="5183188" y="987425"/>
            <a:ext cx="6172200" cy="4873625"/>
          </a:xfrm>
          <a:prstGeom prst="rect">
            <a:avLst/>
          </a:prstGeom>
          <a:noFill/>
          <a:ln>
            <a:noFill/>
          </a:ln>
        </p:spPr>
      </p:sp>
      <p:sp>
        <p:nvSpPr>
          <p:cNvPr id="75" name="Google Shape;75;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2" name="Google Shape;39;p32">
            <a:extLst>
              <a:ext uri="{FF2B5EF4-FFF2-40B4-BE49-F238E27FC236}">
                <a16:creationId xmlns:a16="http://schemas.microsoft.com/office/drawing/2014/main" id="{BF90E162-B0DA-1DE9-BDF4-C5106BE6E47E}"/>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40;p32">
            <a:extLst>
              <a:ext uri="{FF2B5EF4-FFF2-40B4-BE49-F238E27FC236}">
                <a16:creationId xmlns:a16="http://schemas.microsoft.com/office/drawing/2014/main" id="{5C9CA904-D724-E017-5E3F-95C9EBE98C12}"/>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41;p32">
            <a:extLst>
              <a:ext uri="{FF2B5EF4-FFF2-40B4-BE49-F238E27FC236}">
                <a16:creationId xmlns:a16="http://schemas.microsoft.com/office/drawing/2014/main" id="{C156B450-9223-842A-41A5-72650D3CDADD}"/>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2" name="Google Shape;39;p32">
            <a:extLst>
              <a:ext uri="{FF2B5EF4-FFF2-40B4-BE49-F238E27FC236}">
                <a16:creationId xmlns:a16="http://schemas.microsoft.com/office/drawing/2014/main" id="{5161D86A-F62A-41B8-8029-51F2A88E8C45}"/>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40;p32">
            <a:extLst>
              <a:ext uri="{FF2B5EF4-FFF2-40B4-BE49-F238E27FC236}">
                <a16:creationId xmlns:a16="http://schemas.microsoft.com/office/drawing/2014/main" id="{5ACF21DF-4FB2-7FC4-122F-E02E75673D9E}"/>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41;p32">
            <a:extLst>
              <a:ext uri="{FF2B5EF4-FFF2-40B4-BE49-F238E27FC236}">
                <a16:creationId xmlns:a16="http://schemas.microsoft.com/office/drawing/2014/main" id="{232764C0-5DE0-1DC7-848D-2620B20518C5}"/>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92"/>
        <p:cNvGrpSpPr/>
        <p:nvPr/>
      </p:nvGrpSpPr>
      <p:grpSpPr>
        <a:xfrm>
          <a:off x="0" y="0"/>
          <a:ext cx="0" cy="0"/>
          <a:chOff x="0" y="0"/>
          <a:chExt cx="0" cy="0"/>
        </a:xfrm>
      </p:grpSpPr>
    </p:spTree>
    <p:extLst>
      <p:ext uri="{BB962C8B-B14F-4D97-AF65-F5344CB8AC3E}">
        <p14:creationId xmlns:p14="http://schemas.microsoft.com/office/powerpoint/2010/main" val="33943107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13">
  <p:cSld name="Layout13">
    <p:spTree>
      <p:nvGrpSpPr>
        <p:cNvPr id="1" name="Shape 205"/>
        <p:cNvGrpSpPr/>
        <p:nvPr/>
      </p:nvGrpSpPr>
      <p:grpSpPr>
        <a:xfrm>
          <a:off x="0" y="0"/>
          <a:ext cx="0" cy="0"/>
          <a:chOff x="0" y="0"/>
          <a:chExt cx="0" cy="0"/>
        </a:xfrm>
      </p:grpSpPr>
      <p:sp>
        <p:nvSpPr>
          <p:cNvPr id="206" name="Google Shape;206;p77"/>
          <p:cNvSpPr/>
          <p:nvPr/>
        </p:nvSpPr>
        <p:spPr>
          <a:xfrm>
            <a:off x="6350" y="1"/>
            <a:ext cx="4329113" cy="6880888"/>
          </a:xfrm>
          <a:prstGeom prst="rect">
            <a:avLst/>
          </a:pr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7" name="Google Shape;207;p77"/>
          <p:cNvPicPr preferRelativeResize="0"/>
          <p:nvPr/>
        </p:nvPicPr>
        <p:blipFill rotWithShape="1">
          <a:blip r:embed="rId2">
            <a:alphaModFix amt="11000"/>
          </a:blip>
          <a:srcRect/>
          <a:stretch/>
        </p:blipFill>
        <p:spPr>
          <a:xfrm>
            <a:off x="0" y="-1"/>
            <a:ext cx="4336976" cy="6858000"/>
          </a:xfrm>
          <a:prstGeom prst="rect">
            <a:avLst/>
          </a:prstGeom>
          <a:noFill/>
          <a:ln>
            <a:noFill/>
          </a:ln>
        </p:spPr>
      </p:pic>
      <p:sp>
        <p:nvSpPr>
          <p:cNvPr id="208" name="Google Shape;208;p77"/>
          <p:cNvSpPr/>
          <p:nvPr/>
        </p:nvSpPr>
        <p:spPr>
          <a:xfrm>
            <a:off x="1431389" y="0"/>
            <a:ext cx="1662113" cy="6826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77"/>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MY"/>
              <a:t>‹#›</a:t>
            </a:fld>
            <a:endParaRPr/>
          </a:p>
        </p:txBody>
      </p:sp>
      <p:sp>
        <p:nvSpPr>
          <p:cNvPr id="210" name="Google Shape;210;p77"/>
          <p:cNvSpPr txBox="1">
            <a:spLocks noGrp="1"/>
          </p:cNvSpPr>
          <p:nvPr>
            <p:ph type="title"/>
          </p:nvPr>
        </p:nvSpPr>
        <p:spPr>
          <a:xfrm>
            <a:off x="352821" y="2616709"/>
            <a:ext cx="3523452" cy="105276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sz="3600" b="0" i="0">
                <a:solidFill>
                  <a:srgbClr val="F2F2F2"/>
                </a:solidFill>
                <a:latin typeface="Lato"/>
                <a:ea typeface="Lato"/>
                <a:cs typeface="Lato"/>
                <a:sym typeface="Lato"/>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1" name="Google Shape;211;p77"/>
          <p:cNvSpPr txBox="1">
            <a:spLocks noGrp="1"/>
          </p:cNvSpPr>
          <p:nvPr>
            <p:ph type="body" idx="1"/>
          </p:nvPr>
        </p:nvSpPr>
        <p:spPr>
          <a:xfrm>
            <a:off x="352821" y="3880241"/>
            <a:ext cx="3523452" cy="116677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F2F2F2"/>
              </a:buClr>
              <a:buSzPts val="1600"/>
              <a:buNone/>
              <a:defRPr sz="1600" b="0" i="0">
                <a:solidFill>
                  <a:srgbClr val="F2F2F2"/>
                </a:solidFill>
                <a:latin typeface="Lato"/>
                <a:ea typeface="Lato"/>
                <a:cs typeface="Lato"/>
                <a:sym typeface="Lato"/>
              </a:defRPr>
            </a:lvl1pPr>
            <a:lvl2pPr marL="914400" lvl="1" indent="-228600" algn="l">
              <a:lnSpc>
                <a:spcPct val="90000"/>
              </a:lnSpc>
              <a:spcBef>
                <a:spcPts val="500"/>
              </a:spcBef>
              <a:spcAft>
                <a:spcPts val="0"/>
              </a:spcAft>
              <a:buClr>
                <a:srgbClr val="595959"/>
              </a:buClr>
              <a:buSzPts val="1400"/>
              <a:buNone/>
              <a:defRPr sz="1400"/>
            </a:lvl2pPr>
            <a:lvl3pPr marL="1371600" lvl="2" indent="-228600" algn="l">
              <a:lnSpc>
                <a:spcPct val="90000"/>
              </a:lnSpc>
              <a:spcBef>
                <a:spcPts val="500"/>
              </a:spcBef>
              <a:spcAft>
                <a:spcPts val="0"/>
              </a:spcAft>
              <a:buClr>
                <a:srgbClr val="595959"/>
              </a:buClr>
              <a:buSzPts val="1200"/>
              <a:buNone/>
              <a:defRPr sz="1200"/>
            </a:lvl3pPr>
            <a:lvl4pPr marL="1828800" lvl="3" indent="-228600" algn="l">
              <a:lnSpc>
                <a:spcPct val="90000"/>
              </a:lnSpc>
              <a:spcBef>
                <a:spcPts val="500"/>
              </a:spcBef>
              <a:spcAft>
                <a:spcPts val="0"/>
              </a:spcAft>
              <a:buClr>
                <a:srgbClr val="595959"/>
              </a:buClr>
              <a:buSzPts val="1000"/>
              <a:buNone/>
              <a:defRPr sz="1000"/>
            </a:lvl4pPr>
            <a:lvl5pPr marL="2286000" lvl="4" indent="-228600" algn="l">
              <a:lnSpc>
                <a:spcPct val="90000"/>
              </a:lnSpc>
              <a:spcBef>
                <a:spcPts val="500"/>
              </a:spcBef>
              <a:spcAft>
                <a:spcPts val="0"/>
              </a:spcAft>
              <a:buClr>
                <a:srgbClr val="595959"/>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2" name="Google Shape;212;p77"/>
          <p:cNvSpPr>
            <a:spLocks noGrp="1"/>
          </p:cNvSpPr>
          <p:nvPr>
            <p:ph type="pic" idx="2"/>
          </p:nvPr>
        </p:nvSpPr>
        <p:spPr>
          <a:xfrm>
            <a:off x="4322618" y="0"/>
            <a:ext cx="7552707" cy="6858000"/>
          </a:xfrm>
          <a:prstGeom prst="rect">
            <a:avLst/>
          </a:prstGeom>
          <a:noFill/>
          <a:ln>
            <a:noFill/>
          </a:ln>
        </p:spPr>
      </p:sp>
    </p:spTree>
    <p:extLst>
      <p:ext uri="{BB962C8B-B14F-4D97-AF65-F5344CB8AC3E}">
        <p14:creationId xmlns:p14="http://schemas.microsoft.com/office/powerpoint/2010/main" val="289702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09">
  <p:cSld name="Layout09">
    <p:spTree>
      <p:nvGrpSpPr>
        <p:cNvPr id="1" name="Shape 65"/>
        <p:cNvGrpSpPr/>
        <p:nvPr/>
      </p:nvGrpSpPr>
      <p:grpSpPr>
        <a:xfrm>
          <a:off x="0" y="0"/>
          <a:ext cx="0" cy="0"/>
          <a:chOff x="0" y="0"/>
          <a:chExt cx="0" cy="0"/>
        </a:xfrm>
      </p:grpSpPr>
      <p:sp>
        <p:nvSpPr>
          <p:cNvPr id="66" name="Google Shape;66;p44"/>
          <p:cNvSpPr/>
          <p:nvPr/>
        </p:nvSpPr>
        <p:spPr>
          <a:xfrm>
            <a:off x="4778476" y="819148"/>
            <a:ext cx="7413523" cy="4976967"/>
          </a:xfrm>
          <a:prstGeom prst="rect">
            <a:avLst/>
          </a:prstGeom>
          <a:solidFill>
            <a:srgbClr val="8323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 name="Google Shape;67;p44"/>
          <p:cNvSpPr txBox="1">
            <a:spLocks noGrp="1"/>
          </p:cNvSpPr>
          <p:nvPr>
            <p:ph type="title"/>
          </p:nvPr>
        </p:nvSpPr>
        <p:spPr>
          <a:xfrm>
            <a:off x="5153891" y="1316968"/>
            <a:ext cx="6480896" cy="11312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b="1" i="0">
                <a:solidFill>
                  <a:srgbClr val="F2F2F2"/>
                </a:solidFill>
                <a:latin typeface="Lato"/>
                <a:ea typeface="Lato"/>
                <a:cs typeface="Lato"/>
                <a:sym typeface="Lato"/>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44"/>
          <p:cNvSpPr>
            <a:spLocks noGrp="1"/>
          </p:cNvSpPr>
          <p:nvPr>
            <p:ph type="pic" idx="2"/>
          </p:nvPr>
        </p:nvSpPr>
        <p:spPr>
          <a:xfrm>
            <a:off x="0" y="0"/>
            <a:ext cx="4763924" cy="6356350"/>
          </a:xfrm>
          <a:prstGeom prst="rect">
            <a:avLst/>
          </a:prstGeom>
          <a:noFill/>
          <a:ln>
            <a:noFill/>
          </a:ln>
        </p:spPr>
      </p:sp>
      <p:sp>
        <p:nvSpPr>
          <p:cNvPr id="69" name="Google Shape;69;p44"/>
          <p:cNvSpPr txBox="1">
            <a:spLocks noGrp="1"/>
          </p:cNvSpPr>
          <p:nvPr>
            <p:ph type="body" idx="1"/>
          </p:nvPr>
        </p:nvSpPr>
        <p:spPr>
          <a:xfrm>
            <a:off x="5153890" y="2580967"/>
            <a:ext cx="6480897" cy="25957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rgbClr val="595959"/>
              </a:buClr>
              <a:buSzPts val="1800"/>
              <a:buChar char="•"/>
              <a:defRPr/>
            </a:lvl2pPr>
            <a:lvl3pPr marL="1371600" lvl="2" indent="-342900" algn="l">
              <a:lnSpc>
                <a:spcPct val="90000"/>
              </a:lnSpc>
              <a:spcBef>
                <a:spcPts val="500"/>
              </a:spcBef>
              <a:spcAft>
                <a:spcPts val="0"/>
              </a:spcAft>
              <a:buClr>
                <a:srgbClr val="595959"/>
              </a:buClr>
              <a:buSzPts val="1800"/>
              <a:buChar char="•"/>
              <a:defRPr/>
            </a:lvl3pPr>
            <a:lvl4pPr marL="1828800" lvl="3" indent="-342900" algn="l">
              <a:lnSpc>
                <a:spcPct val="90000"/>
              </a:lnSpc>
              <a:spcBef>
                <a:spcPts val="500"/>
              </a:spcBef>
              <a:spcAft>
                <a:spcPts val="0"/>
              </a:spcAft>
              <a:buClr>
                <a:srgbClr val="595959"/>
              </a:buClr>
              <a:buSzPts val="1800"/>
              <a:buChar char="•"/>
              <a:defRPr/>
            </a:lvl4pPr>
            <a:lvl5pPr marL="2286000" lvl="4" indent="-342900" algn="l">
              <a:lnSpc>
                <a:spcPct val="90000"/>
              </a:lnSpc>
              <a:spcBef>
                <a:spcPts val="500"/>
              </a:spcBef>
              <a:spcAft>
                <a:spcPts val="0"/>
              </a:spcAft>
              <a:buClr>
                <a:srgbClr val="59595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44"/>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MY"/>
              <a:t>‹#›</a:t>
            </a:fld>
            <a:endParaRPr/>
          </a:p>
        </p:txBody>
      </p:sp>
    </p:spTree>
    <p:extLst>
      <p:ext uri="{BB962C8B-B14F-4D97-AF65-F5344CB8AC3E}">
        <p14:creationId xmlns:p14="http://schemas.microsoft.com/office/powerpoint/2010/main" val="3979207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26">
  <p:cSld name="Layout26">
    <p:bg>
      <p:bgPr>
        <a:solidFill>
          <a:srgbClr val="F2F2F2"/>
        </a:solidFill>
        <a:effectLst/>
      </p:bgPr>
    </p:bg>
    <p:spTree>
      <p:nvGrpSpPr>
        <p:cNvPr id="1" name="Shape 71"/>
        <p:cNvGrpSpPr/>
        <p:nvPr/>
      </p:nvGrpSpPr>
      <p:grpSpPr>
        <a:xfrm>
          <a:off x="0" y="0"/>
          <a:ext cx="0" cy="0"/>
          <a:chOff x="0" y="0"/>
          <a:chExt cx="0" cy="0"/>
        </a:xfrm>
      </p:grpSpPr>
      <p:sp>
        <p:nvSpPr>
          <p:cNvPr id="72" name="Google Shape;72;p45"/>
          <p:cNvSpPr/>
          <p:nvPr/>
        </p:nvSpPr>
        <p:spPr>
          <a:xfrm rot="10800000">
            <a:off x="6096000" y="0"/>
            <a:ext cx="6096000" cy="6871855"/>
          </a:xfrm>
          <a:custGeom>
            <a:avLst/>
            <a:gdLst/>
            <a:ahLst/>
            <a:cxnLst/>
            <a:rect l="l" t="t" r="r" b="b"/>
            <a:pathLst>
              <a:path w="6096000" h="6871855" extrusionOk="0">
                <a:moveTo>
                  <a:pt x="0" y="13855"/>
                </a:moveTo>
                <a:lnTo>
                  <a:pt x="4544292" y="0"/>
                </a:lnTo>
                <a:lnTo>
                  <a:pt x="6096000" y="6871855"/>
                </a:lnTo>
                <a:lnTo>
                  <a:pt x="0" y="6871855"/>
                </a:lnTo>
                <a:lnTo>
                  <a:pt x="0" y="13855"/>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3" name="Google Shape;73;p45"/>
          <p:cNvPicPr preferRelativeResize="0"/>
          <p:nvPr/>
        </p:nvPicPr>
        <p:blipFill rotWithShape="1">
          <a:blip r:embed="rId2">
            <a:alphaModFix amt="17000"/>
          </a:blip>
          <a:srcRect/>
          <a:stretch/>
        </p:blipFill>
        <p:spPr>
          <a:xfrm>
            <a:off x="6082780" y="9216"/>
            <a:ext cx="6109220" cy="6858000"/>
          </a:xfrm>
          <a:prstGeom prst="rect">
            <a:avLst/>
          </a:prstGeom>
          <a:noFill/>
          <a:ln>
            <a:noFill/>
          </a:ln>
        </p:spPr>
      </p:pic>
      <p:sp>
        <p:nvSpPr>
          <p:cNvPr id="74" name="Google Shape;74;p45"/>
          <p:cNvSpPr>
            <a:spLocks noGrp="1"/>
          </p:cNvSpPr>
          <p:nvPr>
            <p:ph type="pic" idx="2"/>
          </p:nvPr>
        </p:nvSpPr>
        <p:spPr>
          <a:xfrm>
            <a:off x="0" y="0"/>
            <a:ext cx="7645186" cy="6861429"/>
          </a:xfrm>
          <a:prstGeom prst="rect">
            <a:avLst/>
          </a:prstGeom>
          <a:noFill/>
          <a:ln>
            <a:noFill/>
          </a:ln>
        </p:spPr>
      </p:sp>
    </p:spTree>
    <p:extLst>
      <p:ext uri="{BB962C8B-B14F-4D97-AF65-F5344CB8AC3E}">
        <p14:creationId xmlns:p14="http://schemas.microsoft.com/office/powerpoint/2010/main" val="121160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02">
  <p:cSld name="Layout02">
    <p:spTree>
      <p:nvGrpSpPr>
        <p:cNvPr id="1" name="Shape 37"/>
        <p:cNvGrpSpPr/>
        <p:nvPr/>
      </p:nvGrpSpPr>
      <p:grpSpPr>
        <a:xfrm>
          <a:off x="0" y="0"/>
          <a:ext cx="0" cy="0"/>
          <a:chOff x="0" y="0"/>
          <a:chExt cx="0" cy="0"/>
        </a:xfrm>
      </p:grpSpPr>
      <p:sp>
        <p:nvSpPr>
          <p:cNvPr id="38" name="Google Shape;38;p32"/>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83233E"/>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MY"/>
              <a:t>‹#›</a:t>
            </a:fld>
            <a:endParaRPr/>
          </a:p>
        </p:txBody>
      </p:sp>
      <p:sp>
        <p:nvSpPr>
          <p:cNvPr id="39" name="Google Shape;39;p32"/>
          <p:cNvSpPr/>
          <p:nvPr/>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 name="Google Shape;40;p32"/>
          <p:cNvSpPr/>
          <p:nvPr/>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 name="Google Shape;41;p32"/>
          <p:cNvSpPr/>
          <p:nvPr/>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400"/>
              <a:buFont typeface="Calibri"/>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2" name="Google Shape;39;p32">
            <a:extLst>
              <a:ext uri="{FF2B5EF4-FFF2-40B4-BE49-F238E27FC236}">
                <a16:creationId xmlns:a16="http://schemas.microsoft.com/office/drawing/2014/main" id="{B8F93B06-886C-E5F2-10F1-E49868E9164F}"/>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40;p32">
            <a:extLst>
              <a:ext uri="{FF2B5EF4-FFF2-40B4-BE49-F238E27FC236}">
                <a16:creationId xmlns:a16="http://schemas.microsoft.com/office/drawing/2014/main" id="{55D4A6D9-023D-1256-C6F4-2B909554A99D}"/>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41;p32">
            <a:extLst>
              <a:ext uri="{FF2B5EF4-FFF2-40B4-BE49-F238E27FC236}">
                <a16:creationId xmlns:a16="http://schemas.microsoft.com/office/drawing/2014/main" id="{52D2AFD8-1C11-A27F-59E2-8FFE0676C806}"/>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2" name="Google Shape;39;p32">
            <a:extLst>
              <a:ext uri="{FF2B5EF4-FFF2-40B4-BE49-F238E27FC236}">
                <a16:creationId xmlns:a16="http://schemas.microsoft.com/office/drawing/2014/main" id="{DD29647F-FD33-1D13-A443-B83E7E620FDD}"/>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40;p32">
            <a:extLst>
              <a:ext uri="{FF2B5EF4-FFF2-40B4-BE49-F238E27FC236}">
                <a16:creationId xmlns:a16="http://schemas.microsoft.com/office/drawing/2014/main" id="{09EAEAC3-298D-6CEF-AF4A-85C3D9F624DF}"/>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41;p32">
            <a:extLst>
              <a:ext uri="{FF2B5EF4-FFF2-40B4-BE49-F238E27FC236}">
                <a16:creationId xmlns:a16="http://schemas.microsoft.com/office/drawing/2014/main" id="{D290F329-047E-FA3B-9B55-D0D32750AF61}"/>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reserve="1" userDrawn="1">
  <p:cSld name="1_Comparison">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9" name="Google Shape;59;p35"/>
          <p:cNvSpPr txBox="1">
            <a:spLocks noGrp="1"/>
          </p:cNvSpPr>
          <p:nvPr>
            <p:ph type="body" idx="2"/>
          </p:nvPr>
        </p:nvSpPr>
        <p:spPr>
          <a:xfrm>
            <a:off x="839788" y="2671761"/>
            <a:ext cx="10512424" cy="35179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3" name="Google Shape;59;p35">
            <a:extLst>
              <a:ext uri="{FF2B5EF4-FFF2-40B4-BE49-F238E27FC236}">
                <a16:creationId xmlns:a16="http://schemas.microsoft.com/office/drawing/2014/main" id="{BBFF9E6D-9C56-8193-1CC2-821C6D4F53A4}"/>
              </a:ext>
            </a:extLst>
          </p:cNvPr>
          <p:cNvSpPr txBox="1">
            <a:spLocks noGrp="1"/>
          </p:cNvSpPr>
          <p:nvPr>
            <p:ph type="body" idx="13"/>
          </p:nvPr>
        </p:nvSpPr>
        <p:spPr>
          <a:xfrm>
            <a:off x="838200" y="1857376"/>
            <a:ext cx="10512424" cy="647697"/>
          </a:xfrm>
          <a:prstGeom prst="rect">
            <a:avLst/>
          </a:prstGeom>
          <a:noFill/>
          <a:ln>
            <a:noFill/>
          </a:ln>
        </p:spPr>
        <p:txBody>
          <a:bodyPr spcFirstLastPara="1" wrap="square" lIns="91425" tIns="45700" rIns="91425" bIns="45700" anchor="t" anchorCtr="0">
            <a:normAutofit/>
          </a:bodyPr>
          <a:lstStyle>
            <a:lvl1pPr marL="114300" lvl="0" indent="0" algn="l">
              <a:lnSpc>
                <a:spcPct val="90000"/>
              </a:lnSpc>
              <a:spcBef>
                <a:spcPts val="1000"/>
              </a:spcBef>
              <a:spcAft>
                <a:spcPts val="0"/>
              </a:spcAft>
              <a:buClr>
                <a:schemeClr val="dk1"/>
              </a:buClr>
              <a:buSzPts val="1800"/>
              <a:buNone/>
              <a:defRPr b="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 name="Google Shape;39;p32">
            <a:extLst>
              <a:ext uri="{FF2B5EF4-FFF2-40B4-BE49-F238E27FC236}">
                <a16:creationId xmlns:a16="http://schemas.microsoft.com/office/drawing/2014/main" id="{FF950E88-4275-46F5-2C0D-132D17BA3BF9}"/>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40;p32">
            <a:extLst>
              <a:ext uri="{FF2B5EF4-FFF2-40B4-BE49-F238E27FC236}">
                <a16:creationId xmlns:a16="http://schemas.microsoft.com/office/drawing/2014/main" id="{0FBCE924-7A55-5AA4-5478-746D776AE811}"/>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 name="Google Shape;41;p32">
            <a:extLst>
              <a:ext uri="{FF2B5EF4-FFF2-40B4-BE49-F238E27FC236}">
                <a16:creationId xmlns:a16="http://schemas.microsoft.com/office/drawing/2014/main" id="{60D76426-29C1-70FC-B105-57E199BD5EF6}"/>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25699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2" name="Google Shape;39;p32">
            <a:extLst>
              <a:ext uri="{FF2B5EF4-FFF2-40B4-BE49-F238E27FC236}">
                <a16:creationId xmlns:a16="http://schemas.microsoft.com/office/drawing/2014/main" id="{D8D4BC6C-F5D1-DE67-CEE7-5F3B5B37795A}"/>
              </a:ext>
            </a:extLst>
          </p:cNvPr>
          <p:cNvSpPr/>
          <p:nvPr userDrawn="1"/>
        </p:nvSpPr>
        <p:spPr>
          <a:xfrm>
            <a:off x="3400700"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Google Shape;40;p32">
            <a:extLst>
              <a:ext uri="{FF2B5EF4-FFF2-40B4-BE49-F238E27FC236}">
                <a16:creationId xmlns:a16="http://schemas.microsoft.com/office/drawing/2014/main" id="{924AE183-ACA6-BB1E-305F-F24D9AF669A2}"/>
              </a:ext>
            </a:extLst>
          </p:cNvPr>
          <p:cNvSpPr/>
          <p:nvPr userDrawn="1"/>
        </p:nvSpPr>
        <p:spPr>
          <a:xfrm>
            <a:off x="-237846" y="-3393"/>
            <a:ext cx="3801533" cy="344098"/>
          </a:xfrm>
          <a:custGeom>
            <a:avLst/>
            <a:gdLst/>
            <a:ahLst/>
            <a:cxnLst/>
            <a:rect l="l" t="t" r="r" b="b"/>
            <a:pathLst>
              <a:path w="10556322" h="791286" extrusionOk="0">
                <a:moveTo>
                  <a:pt x="0" y="0"/>
                </a:moveTo>
                <a:lnTo>
                  <a:pt x="9998765" y="0"/>
                </a:lnTo>
                <a:lnTo>
                  <a:pt x="10556322" y="775895"/>
                </a:lnTo>
                <a:lnTo>
                  <a:pt x="567369" y="791286"/>
                </a:lnTo>
                <a:lnTo>
                  <a:pt x="0" y="0"/>
                </a:lnTo>
                <a:close/>
              </a:path>
            </a:pathLst>
          </a:custGeom>
          <a:solidFill>
            <a:srgbClr val="6C1D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41;p32">
            <a:extLst>
              <a:ext uri="{FF2B5EF4-FFF2-40B4-BE49-F238E27FC236}">
                <a16:creationId xmlns:a16="http://schemas.microsoft.com/office/drawing/2014/main" id="{2C65E27B-ACB6-BE49-CB1E-90AE6EA4D8EE}"/>
              </a:ext>
            </a:extLst>
          </p:cNvPr>
          <p:cNvSpPr/>
          <p:nvPr userDrawn="1"/>
        </p:nvSpPr>
        <p:spPr>
          <a:xfrm>
            <a:off x="3724602" y="-8664"/>
            <a:ext cx="485299" cy="339068"/>
          </a:xfrm>
          <a:custGeom>
            <a:avLst/>
            <a:gdLst/>
            <a:ahLst/>
            <a:cxnLst/>
            <a:rect l="l" t="t" r="r" b="b"/>
            <a:pathLst>
              <a:path w="1132546" h="791286" extrusionOk="0">
                <a:moveTo>
                  <a:pt x="0" y="0"/>
                </a:moveTo>
                <a:lnTo>
                  <a:pt x="668996" y="0"/>
                </a:lnTo>
                <a:lnTo>
                  <a:pt x="1132546" y="791286"/>
                </a:lnTo>
                <a:lnTo>
                  <a:pt x="473075" y="791286"/>
                </a:lnTo>
                <a:lnTo>
                  <a:pt x="0" y="0"/>
                </a:ln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6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ILB5uXAikU?feature=oembe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sfin.net/sites/isfin.com/files/the_framework_of_maqas._id_al-shariah_and_its_implication_for_islamic_finance.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www.kkmm.gov.my/foto/65-bahankpkk/dokumen/498-pembudayaan-dan-jati-dir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The life after Death is proven logically by Dr. Zakir Naik">
            <a:hlinkClick r:id="" action="ppaction://media"/>
            <a:extLst>
              <a:ext uri="{FF2B5EF4-FFF2-40B4-BE49-F238E27FC236}">
                <a16:creationId xmlns:a16="http://schemas.microsoft.com/office/drawing/2014/main" id="{9C77E9C9-BDB4-CAF8-7FA2-6A1E098697C3}"/>
              </a:ext>
            </a:extLst>
          </p:cNvPr>
          <p:cNvPicPr>
            <a:picLocks noRot="1" noChangeAspect="1"/>
          </p:cNvPicPr>
          <p:nvPr>
            <a:videoFile r:link="rId1"/>
          </p:nvPr>
        </p:nvPicPr>
        <p:blipFill>
          <a:blip r:embed="rId3"/>
          <a:stretch>
            <a:fillRect/>
          </a:stretch>
        </p:blipFill>
        <p:spPr>
          <a:xfrm>
            <a:off x="711200" y="386581"/>
            <a:ext cx="10591800" cy="5984381"/>
          </a:xfrm>
          <a:prstGeom prst="rect">
            <a:avLst/>
          </a:prstGeom>
        </p:spPr>
      </p:pic>
    </p:spTree>
    <p:extLst>
      <p:ext uri="{BB962C8B-B14F-4D97-AF65-F5344CB8AC3E}">
        <p14:creationId xmlns:p14="http://schemas.microsoft.com/office/powerpoint/2010/main" val="136027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04C9-145F-6116-B443-DD270A1FCA4D}"/>
              </a:ext>
            </a:extLst>
          </p:cNvPr>
          <p:cNvSpPr>
            <a:spLocks noGrp="1"/>
          </p:cNvSpPr>
          <p:nvPr>
            <p:ph type="title"/>
          </p:nvPr>
        </p:nvSpPr>
        <p:spPr/>
        <p:txBody>
          <a:bodyPr>
            <a:noAutofit/>
          </a:bodyPr>
          <a:lstStyle/>
          <a:p>
            <a:pPr algn="ctr"/>
            <a:r>
              <a:rPr lang="en-MY" sz="3200" b="1" dirty="0">
                <a:latin typeface="Arial"/>
                <a:ea typeface="Arial"/>
                <a:cs typeface="Arial"/>
                <a:sym typeface="Arial"/>
              </a:rPr>
              <a:t>PERANAN PANDANGAN SEMESTA (</a:t>
            </a:r>
            <a:r>
              <a:rPr lang="en-MY" sz="3200" b="1" i="1" dirty="0">
                <a:latin typeface="Arial"/>
                <a:ea typeface="Arial"/>
                <a:cs typeface="Arial"/>
                <a:sym typeface="Arial"/>
              </a:rPr>
              <a:t>WORLDVIEW</a:t>
            </a:r>
            <a:r>
              <a:rPr lang="en-MY" sz="3200" b="1" dirty="0">
                <a:latin typeface="Arial"/>
                <a:ea typeface="Arial"/>
                <a:cs typeface="Arial"/>
                <a:sym typeface="Arial"/>
              </a:rPr>
              <a:t>) DALAM MENANGANI GEJALA RASUAH</a:t>
            </a:r>
            <a:endParaRPr lang="ms-MY" sz="3200" dirty="0"/>
          </a:p>
        </p:txBody>
      </p:sp>
      <p:sp>
        <p:nvSpPr>
          <p:cNvPr id="3" name="Text Placeholder 2">
            <a:extLst>
              <a:ext uri="{FF2B5EF4-FFF2-40B4-BE49-F238E27FC236}">
                <a16:creationId xmlns:a16="http://schemas.microsoft.com/office/drawing/2014/main" id="{8E2D95EC-A872-4064-2774-A67B50A46584}"/>
              </a:ext>
            </a:extLst>
          </p:cNvPr>
          <p:cNvSpPr>
            <a:spLocks noGrp="1"/>
          </p:cNvSpPr>
          <p:nvPr>
            <p:ph type="body" idx="2"/>
          </p:nvPr>
        </p:nvSpPr>
        <p:spPr/>
        <p:txBody>
          <a:bodyPr>
            <a:normAutofit fontScale="92500" lnSpcReduction="10000"/>
          </a:bodyPr>
          <a:lstStyle/>
          <a:p>
            <a:pPr marR="0" lvl="0" algn="l" rtl="0">
              <a:lnSpc>
                <a:spcPct val="115000"/>
              </a:lnSpc>
              <a:spcBef>
                <a:spcPts val="1000"/>
              </a:spcBef>
              <a:spcAft>
                <a:spcPts val="0"/>
              </a:spcAft>
              <a:buClr>
                <a:schemeClr val="dk1"/>
              </a:buClr>
              <a:buSzPts val="2400"/>
            </a:pPr>
            <a:r>
              <a:rPr lang="en-MY" sz="2800" b="1" dirty="0" err="1">
                <a:solidFill>
                  <a:schemeClr val="dk1"/>
                </a:solidFill>
                <a:latin typeface="Arial"/>
                <a:ea typeface="Arial"/>
                <a:cs typeface="Arial"/>
                <a:sym typeface="Arial"/>
              </a:rPr>
              <a:t>Keadilan</a:t>
            </a:r>
            <a:r>
              <a:rPr lang="en-MY" sz="2800" b="1"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Pendekatan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menyeluruh</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memastikan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bahawa</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setiap</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aspek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kehidupan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kerajaan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sektor</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swasta</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masyarakat</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umum</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mematuhi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prinsip</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keadilan</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integriti</a:t>
            </a:r>
            <a:r>
              <a:rPr lang="en-MY" sz="2800" dirty="0">
                <a:solidFill>
                  <a:schemeClr val="dk1"/>
                </a:solidFill>
                <a:latin typeface="Arial"/>
                <a:ea typeface="Arial"/>
                <a:cs typeface="Arial"/>
                <a:sym typeface="Arial"/>
              </a:rPr>
              <a:t> yang </a:t>
            </a:r>
            <a:r>
              <a:rPr lang="en-MY" sz="2800" dirty="0" err="1">
                <a:solidFill>
                  <a:schemeClr val="dk1"/>
                </a:solidFill>
                <a:latin typeface="Arial"/>
                <a:ea typeface="Arial"/>
                <a:cs typeface="Arial"/>
                <a:sym typeface="Arial"/>
              </a:rPr>
              <a:t>ditetapkan</a:t>
            </a:r>
            <a:r>
              <a:rPr lang="en-MY" sz="2800" dirty="0">
                <a:solidFill>
                  <a:schemeClr val="dk1"/>
                </a:solidFill>
                <a:latin typeface="Arial"/>
                <a:ea typeface="Arial"/>
                <a:cs typeface="Arial"/>
                <a:sym typeface="Arial"/>
              </a:rPr>
              <a:t> oleh agama.</a:t>
            </a:r>
            <a:endParaRPr lang="en-MY" dirty="0"/>
          </a:p>
          <a:p>
            <a:pPr marR="0" lvl="0" algn="l" rtl="0">
              <a:lnSpc>
                <a:spcPct val="115000"/>
              </a:lnSpc>
              <a:spcBef>
                <a:spcPts val="1000"/>
              </a:spcBef>
              <a:spcAft>
                <a:spcPts val="0"/>
              </a:spcAft>
              <a:buClr>
                <a:schemeClr val="dk1"/>
              </a:buClr>
              <a:buSzPts val="2400"/>
            </a:pPr>
            <a:r>
              <a:rPr lang="en-MY" sz="2800" b="1" dirty="0" err="1">
                <a:solidFill>
                  <a:schemeClr val="dk1"/>
                </a:solidFill>
                <a:latin typeface="Arial"/>
                <a:ea typeface="Arial"/>
                <a:cs typeface="Arial"/>
                <a:sym typeface="Arial"/>
              </a:rPr>
              <a:t>Keseimbangan</a:t>
            </a:r>
            <a:r>
              <a:rPr lang="en-MY" sz="2800" b="1" dirty="0">
                <a:solidFill>
                  <a:schemeClr val="dk1"/>
                </a:solidFill>
                <a:latin typeface="Arial"/>
                <a:ea typeface="Arial"/>
                <a:cs typeface="Arial"/>
                <a:sym typeface="Arial"/>
              </a:rPr>
              <a:t>: </a:t>
            </a:r>
            <a:r>
              <a:rPr lang="en-MY" sz="2800" dirty="0">
                <a:solidFill>
                  <a:schemeClr val="dk1"/>
                </a:solidFill>
                <a:latin typeface="Arial"/>
                <a:ea typeface="Arial"/>
                <a:cs typeface="Arial"/>
                <a:sym typeface="Arial"/>
              </a:rPr>
              <a:t>Hak dan </a:t>
            </a:r>
            <a:r>
              <a:rPr lang="en-MY" sz="2800" dirty="0" err="1">
                <a:solidFill>
                  <a:schemeClr val="dk1"/>
                </a:solidFill>
                <a:latin typeface="Arial"/>
                <a:ea typeface="Arial"/>
                <a:cs typeface="Arial"/>
                <a:sym typeface="Arial"/>
              </a:rPr>
              <a:t>tanggungjawab</a:t>
            </a:r>
            <a:r>
              <a:rPr lang="en-MY" sz="2800" dirty="0">
                <a:solidFill>
                  <a:schemeClr val="dk1"/>
                </a:solidFill>
                <a:latin typeface="Arial"/>
                <a:ea typeface="Arial"/>
                <a:cs typeface="Arial"/>
                <a:sym typeface="Arial"/>
              </a:rPr>
              <a:t> yang </a:t>
            </a:r>
            <a:r>
              <a:rPr lang="en-MY" sz="2800" dirty="0" err="1">
                <a:solidFill>
                  <a:schemeClr val="dk1"/>
                </a:solidFill>
                <a:latin typeface="Arial"/>
                <a:ea typeface="Arial"/>
                <a:cs typeface="Arial"/>
                <a:sym typeface="Arial"/>
              </a:rPr>
              <a:t>meliputi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hak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terhadap</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tuhan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diri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sendiri</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masyarakat</a:t>
            </a:r>
            <a:r>
              <a:rPr lang="en-MY" sz="2800" dirty="0">
                <a:solidFill>
                  <a:schemeClr val="dk1"/>
                </a:solidFill>
                <a:latin typeface="Arial"/>
                <a:ea typeface="Arial"/>
                <a:cs typeface="Arial"/>
                <a:sym typeface="Arial"/>
              </a:rPr>
              <a:t> - </a:t>
            </a:r>
            <a:r>
              <a:rPr lang="en-MY" sz="2800" dirty="0" err="1">
                <a:solidFill>
                  <a:schemeClr val="dk1"/>
                </a:solidFill>
                <a:latin typeface="Arial"/>
                <a:ea typeface="Arial"/>
                <a:cs typeface="Arial"/>
                <a:sym typeface="Arial"/>
              </a:rPr>
              <a:t>tidak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hanya</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mementingkan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diri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sendiri</a:t>
            </a:r>
            <a:endParaRPr lang="en-MY" sz="2800" dirty="0">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BF3126C5-6A7E-A1FD-04E2-4BBAF50810F9}"/>
              </a:ext>
            </a:extLst>
          </p:cNvPr>
          <p:cNvSpPr>
            <a:spLocks noGrp="1"/>
          </p:cNvSpPr>
          <p:nvPr>
            <p:ph type="body" idx="13"/>
          </p:nvPr>
        </p:nvSpPr>
        <p:spPr/>
        <p:txBody>
          <a:bodyPr/>
          <a:lstStyle/>
          <a:p>
            <a:r>
              <a:rPr lang="en-MY" sz="2800" dirty="0">
                <a:solidFill>
                  <a:schemeClr val="dk1"/>
                </a:solidFill>
                <a:latin typeface="Arial"/>
                <a:ea typeface="Arial"/>
                <a:cs typeface="Arial"/>
                <a:sym typeface="Arial"/>
              </a:rPr>
              <a:t>1. PENDEKATAN HOLISTIK</a:t>
            </a:r>
            <a:endParaRPr lang="en-MY" dirty="0"/>
          </a:p>
        </p:txBody>
      </p:sp>
    </p:spTree>
    <p:extLst>
      <p:ext uri="{BB962C8B-B14F-4D97-AF65-F5344CB8AC3E}">
        <p14:creationId xmlns:p14="http://schemas.microsoft.com/office/powerpoint/2010/main" val="6634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3DD-59C0-1DE8-F0DC-C542845CD441}"/>
              </a:ext>
            </a:extLst>
          </p:cNvPr>
          <p:cNvSpPr>
            <a:spLocks noGrp="1"/>
          </p:cNvSpPr>
          <p:nvPr>
            <p:ph type="title"/>
          </p:nvPr>
        </p:nvSpPr>
        <p:spPr/>
        <p:txBody>
          <a:bodyPr>
            <a:noAutofit/>
          </a:bodyPr>
          <a:lstStyle/>
          <a:p>
            <a:pPr algn="ctr"/>
            <a:r>
              <a:rPr lang="en-MY" sz="3200" b="1" dirty="0">
                <a:latin typeface="Arial"/>
                <a:ea typeface="Arial"/>
                <a:cs typeface="Arial"/>
                <a:sym typeface="Arial"/>
              </a:rPr>
              <a:t>PERANAN PANDANGAN SEMESTA (</a:t>
            </a:r>
            <a:r>
              <a:rPr lang="en-MY" sz="3200" b="1" i="1" dirty="0">
                <a:latin typeface="Arial"/>
                <a:ea typeface="Arial"/>
                <a:cs typeface="Arial"/>
                <a:sym typeface="Arial"/>
              </a:rPr>
              <a:t>WORLDVIEW</a:t>
            </a:r>
            <a:r>
              <a:rPr lang="en-MY" sz="3200" b="1" dirty="0">
                <a:latin typeface="Arial"/>
                <a:ea typeface="Arial"/>
                <a:cs typeface="Arial"/>
                <a:sym typeface="Arial"/>
              </a:rPr>
              <a:t>) DALAM MENANGANI GEJALA RASUAH</a:t>
            </a:r>
            <a:endParaRPr lang="ms-MY" sz="3200" dirty="0"/>
          </a:p>
        </p:txBody>
      </p:sp>
      <p:sp>
        <p:nvSpPr>
          <p:cNvPr id="3" name="Text Placeholder 2">
            <a:extLst>
              <a:ext uri="{FF2B5EF4-FFF2-40B4-BE49-F238E27FC236}">
                <a16:creationId xmlns:a16="http://schemas.microsoft.com/office/drawing/2014/main" id="{B6909AEB-6270-9E0E-A6AC-EA1B145B83B3}"/>
              </a:ext>
            </a:extLst>
          </p:cNvPr>
          <p:cNvSpPr>
            <a:spLocks noGrp="1"/>
          </p:cNvSpPr>
          <p:nvPr>
            <p:ph type="body" idx="2"/>
          </p:nvPr>
        </p:nvSpPr>
        <p:spPr/>
        <p:txBody>
          <a:bodyPr>
            <a:normAutofit fontScale="92500" lnSpcReduction="10000"/>
          </a:bodyPr>
          <a:lstStyle/>
          <a:p>
            <a:pPr marL="228600" indent="-228600">
              <a:lnSpc>
                <a:spcPct val="115000"/>
              </a:lnSpc>
              <a:buSzPts val="2400"/>
            </a:pPr>
            <a:r>
              <a:rPr lang="en-MY" sz="2800" b="1" dirty="0">
                <a:solidFill>
                  <a:schemeClr val="dk1"/>
                </a:solidFill>
                <a:latin typeface="Arial"/>
                <a:ea typeface="Arial"/>
                <a:cs typeface="Arial"/>
                <a:sym typeface="Arial"/>
              </a:rPr>
              <a:t>PENDIDIKAN &amp; KESEDARAN</a:t>
            </a:r>
          </a:p>
          <a:p>
            <a:pPr marL="685800" lvl="1" indent="-228600">
              <a:lnSpc>
                <a:spcPct val="115000"/>
              </a:lnSpc>
              <a:spcBef>
                <a:spcPts val="1000"/>
              </a:spcBef>
              <a:buSzPts val="2400"/>
            </a:pPr>
            <a:r>
              <a:rPr lang="en-MY" b="1" dirty="0" err="1">
                <a:solidFill>
                  <a:schemeClr val="dk1"/>
                </a:solidFill>
                <a:latin typeface="Arial"/>
                <a:ea typeface="Arial"/>
                <a:cs typeface="Arial"/>
                <a:sym typeface="Arial"/>
              </a:rPr>
              <a:t>Akhlak</a:t>
            </a:r>
            <a:r>
              <a:rPr lang="en-MY" b="1" dirty="0">
                <a:solidFill>
                  <a:schemeClr val="dk1"/>
                </a:solidFill>
                <a:latin typeface="Arial"/>
                <a:ea typeface="Arial"/>
                <a:cs typeface="Arial"/>
                <a:sym typeface="Arial"/>
              </a:rPr>
              <a:t> &amp; Etika: </a:t>
            </a:r>
            <a:r>
              <a:rPr lang="en-MY" dirty="0">
                <a:solidFill>
                  <a:schemeClr val="dk1"/>
                </a:solidFill>
                <a:latin typeface="Arial"/>
                <a:ea typeface="Arial"/>
                <a:cs typeface="Arial"/>
                <a:sym typeface="Arial"/>
              </a:rPr>
              <a:t>Pendidikan dalam Islam </a:t>
            </a:r>
            <a:r>
              <a:rPr lang="en-MY" dirty="0" err="1">
                <a:solidFill>
                  <a:schemeClr val="dk1"/>
                </a:solidFill>
                <a:latin typeface="Arial"/>
                <a:ea typeface="Arial"/>
                <a:cs typeface="Arial"/>
                <a:sym typeface="Arial"/>
              </a:rPr>
              <a:t>mementingkan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pembangunan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rohani</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jasmani</a:t>
            </a:r>
            <a:r>
              <a:rPr lang="en-MY" dirty="0">
                <a:solidFill>
                  <a:schemeClr val="dk1"/>
                </a:solidFill>
                <a:latin typeface="Arial"/>
                <a:ea typeface="Arial"/>
                <a:cs typeface="Arial"/>
                <a:sym typeface="Arial"/>
              </a:rPr>
              <a:t> yang </a:t>
            </a:r>
            <a:r>
              <a:rPr lang="en-MY" dirty="0" err="1">
                <a:solidFill>
                  <a:schemeClr val="dk1"/>
                </a:solidFill>
                <a:latin typeface="Arial"/>
                <a:ea typeface="Arial"/>
                <a:cs typeface="Arial"/>
                <a:sym typeface="Arial"/>
              </a:rPr>
              <a:t>meliputi</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aspek</a:t>
            </a:r>
            <a:r>
              <a:rPr lang="en-MY" dirty="0">
                <a:solidFill>
                  <a:schemeClr val="dk1"/>
                </a:solidFill>
                <a:latin typeface="Arial"/>
                <a:ea typeface="Arial"/>
                <a:cs typeface="Arial"/>
                <a:sym typeface="Arial"/>
              </a:rPr>
              <a:t> agama, </a:t>
            </a:r>
            <a:r>
              <a:rPr lang="en-MY" dirty="0" err="1">
                <a:solidFill>
                  <a:schemeClr val="dk1"/>
                </a:solidFill>
                <a:latin typeface="Arial"/>
                <a:ea typeface="Arial"/>
                <a:cs typeface="Arial"/>
                <a:sym typeface="Arial"/>
              </a:rPr>
              <a:t>etika</a:t>
            </a:r>
            <a:r>
              <a:rPr lang="en-MY" dirty="0">
                <a:solidFill>
                  <a:schemeClr val="dk1"/>
                </a:solidFill>
                <a:latin typeface="Arial"/>
                <a:ea typeface="Arial"/>
                <a:cs typeface="Arial"/>
                <a:sym typeface="Arial"/>
              </a:rPr>
              <a:t> dan moral. Pendidikan agama </a:t>
            </a:r>
            <a:r>
              <a:rPr lang="en-MY" dirty="0" err="1">
                <a:solidFill>
                  <a:schemeClr val="dk1"/>
                </a:solidFill>
                <a:latin typeface="Arial"/>
                <a:ea typeface="Arial"/>
                <a:cs typeface="Arial"/>
                <a:sym typeface="Arial"/>
              </a:rPr>
              <a:t>memainkan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peranan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penting</a:t>
            </a:r>
            <a:r>
              <a:rPr lang="en-MY" dirty="0">
                <a:solidFill>
                  <a:schemeClr val="dk1"/>
                </a:solidFill>
                <a:latin typeface="Arial"/>
                <a:ea typeface="Arial"/>
                <a:cs typeface="Arial"/>
                <a:sym typeface="Arial"/>
              </a:rPr>
              <a:t> dalam </a:t>
            </a:r>
            <a:r>
              <a:rPr lang="en-MY" dirty="0" err="1">
                <a:solidFill>
                  <a:schemeClr val="dk1"/>
                </a:solidFill>
                <a:latin typeface="Arial"/>
                <a:ea typeface="Arial"/>
                <a:cs typeface="Arial"/>
                <a:sym typeface="Arial"/>
              </a:rPr>
              <a:t>membentuk</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sikap</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tingkah</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laku</a:t>
            </a:r>
            <a:r>
              <a:rPr lang="en-MY" dirty="0">
                <a:solidFill>
                  <a:schemeClr val="dk1"/>
                </a:solidFill>
                <a:latin typeface="Arial"/>
                <a:ea typeface="Arial"/>
                <a:cs typeface="Arial"/>
                <a:sym typeface="Arial"/>
              </a:rPr>
              <a:t> anti </a:t>
            </a:r>
            <a:r>
              <a:rPr lang="en-MY" dirty="0" err="1">
                <a:solidFill>
                  <a:schemeClr val="dk1"/>
                </a:solidFill>
                <a:latin typeface="Arial"/>
                <a:ea typeface="Arial"/>
                <a:cs typeface="Arial"/>
                <a:sym typeface="Arial"/>
              </a:rPr>
              <a:t>rasuah</a:t>
            </a:r>
            <a:r>
              <a:rPr lang="en-MY" dirty="0">
                <a:solidFill>
                  <a:schemeClr val="dk1"/>
                </a:solidFill>
                <a:latin typeface="Arial"/>
                <a:ea typeface="Arial"/>
                <a:cs typeface="Arial"/>
                <a:sym typeface="Arial"/>
              </a:rPr>
              <a:t>.</a:t>
            </a:r>
            <a:endParaRPr lang="en-MY" dirty="0"/>
          </a:p>
          <a:p>
            <a:pPr marL="685800" lvl="1" indent="-228600">
              <a:lnSpc>
                <a:spcPct val="115000"/>
              </a:lnSpc>
              <a:spcBef>
                <a:spcPts val="1000"/>
              </a:spcBef>
              <a:buSzPts val="2400"/>
            </a:pPr>
            <a:r>
              <a:rPr lang="en-MY" b="1" dirty="0" err="1">
                <a:solidFill>
                  <a:schemeClr val="dk1"/>
                </a:solidFill>
                <a:latin typeface="Arial"/>
                <a:ea typeface="Arial"/>
                <a:cs typeface="Arial"/>
                <a:sym typeface="Arial"/>
              </a:rPr>
              <a:t>Tanggungjawab</a:t>
            </a:r>
            <a:r>
              <a:rPr lang="en-MY" b="1" dirty="0">
                <a:solidFill>
                  <a:schemeClr val="dk1"/>
                </a:solidFill>
                <a:latin typeface="Arial"/>
                <a:ea typeface="Arial"/>
                <a:cs typeface="Arial"/>
                <a:sym typeface="Arial"/>
              </a:rPr>
              <a:t> &amp; Sosial: </a:t>
            </a:r>
            <a:r>
              <a:rPr lang="en-MY" dirty="0">
                <a:solidFill>
                  <a:schemeClr val="dk1"/>
                </a:solidFill>
                <a:latin typeface="Arial"/>
                <a:ea typeface="Arial"/>
                <a:cs typeface="Arial"/>
                <a:sym typeface="Arial"/>
              </a:rPr>
              <a:t>Masyarakat </a:t>
            </a:r>
            <a:r>
              <a:rPr lang="en-MY" dirty="0" err="1">
                <a:solidFill>
                  <a:schemeClr val="dk1"/>
                </a:solidFill>
                <a:latin typeface="Arial"/>
                <a:ea typeface="Arial"/>
                <a:cs typeface="Arial"/>
                <a:sym typeface="Arial"/>
              </a:rPr>
              <a:t>perlu</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diberikan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kesedaran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tentang</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tanggungjawab</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mereka</a:t>
            </a:r>
            <a:r>
              <a:rPr lang="en-MY" dirty="0">
                <a:solidFill>
                  <a:schemeClr val="dk1"/>
                </a:solidFill>
                <a:latin typeface="Arial"/>
                <a:ea typeface="Arial"/>
                <a:cs typeface="Arial"/>
                <a:sym typeface="Arial"/>
              </a:rPr>
              <a:t> dalam </a:t>
            </a:r>
            <a:r>
              <a:rPr lang="en-MY" dirty="0" err="1">
                <a:solidFill>
                  <a:schemeClr val="dk1"/>
                </a:solidFill>
                <a:latin typeface="Arial"/>
                <a:ea typeface="Arial"/>
                <a:cs typeface="Arial"/>
                <a:sym typeface="Arial"/>
              </a:rPr>
              <a:t>mencegah</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rasuah</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melalui</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kempen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ceramah</a:t>
            </a:r>
            <a:r>
              <a:rPr lang="en-MY" dirty="0">
                <a:solidFill>
                  <a:schemeClr val="dk1"/>
                </a:solidFill>
                <a:latin typeface="Arial"/>
                <a:ea typeface="Arial"/>
                <a:cs typeface="Arial"/>
                <a:sym typeface="Arial"/>
              </a:rPr>
              <a:t>, seminar dan </a:t>
            </a:r>
            <a:r>
              <a:rPr lang="en-MY" dirty="0" err="1">
                <a:solidFill>
                  <a:schemeClr val="dk1"/>
                </a:solidFill>
                <a:latin typeface="Arial"/>
                <a:ea typeface="Arial"/>
                <a:cs typeface="Arial"/>
                <a:sym typeface="Arial"/>
              </a:rPr>
              <a:t>sebagainya</a:t>
            </a:r>
            <a:r>
              <a:rPr lang="en-MY" dirty="0">
                <a:solidFill>
                  <a:schemeClr val="dk1"/>
                </a:solidFill>
                <a:latin typeface="Arial"/>
                <a:ea typeface="Arial"/>
                <a:cs typeface="Arial"/>
                <a:sym typeface="Arial"/>
              </a:rPr>
              <a:t>.</a:t>
            </a:r>
            <a:endParaRPr lang="en-MY" dirty="0"/>
          </a:p>
          <a:p>
            <a:endParaRPr lang="ms-MY" dirty="0"/>
          </a:p>
        </p:txBody>
      </p:sp>
      <p:sp>
        <p:nvSpPr>
          <p:cNvPr id="4" name="Text Placeholder 3">
            <a:extLst>
              <a:ext uri="{FF2B5EF4-FFF2-40B4-BE49-F238E27FC236}">
                <a16:creationId xmlns:a16="http://schemas.microsoft.com/office/drawing/2014/main" id="{E0A44328-1AEB-3320-24EF-DEB2248CC176}"/>
              </a:ext>
            </a:extLst>
          </p:cNvPr>
          <p:cNvSpPr>
            <a:spLocks noGrp="1"/>
          </p:cNvSpPr>
          <p:nvPr>
            <p:ph type="body" idx="13"/>
          </p:nvPr>
        </p:nvSpPr>
        <p:spPr/>
        <p:txBody>
          <a:bodyPr/>
          <a:lstStyle/>
          <a:p>
            <a:r>
              <a:rPr lang="en-MY" sz="2800" dirty="0">
                <a:solidFill>
                  <a:schemeClr val="dk1"/>
                </a:solidFill>
                <a:latin typeface="Arial"/>
                <a:ea typeface="Arial"/>
                <a:cs typeface="Arial"/>
                <a:sym typeface="Arial"/>
              </a:rPr>
              <a:t>2. PELAKSANAAN</a:t>
            </a:r>
            <a:endParaRPr lang="en-MY" dirty="0"/>
          </a:p>
        </p:txBody>
      </p:sp>
    </p:spTree>
    <p:extLst>
      <p:ext uri="{BB962C8B-B14F-4D97-AF65-F5344CB8AC3E}">
        <p14:creationId xmlns:p14="http://schemas.microsoft.com/office/powerpoint/2010/main" val="195688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2A3E-1A77-7235-2AC5-8D7AB890584A}"/>
              </a:ext>
            </a:extLst>
          </p:cNvPr>
          <p:cNvSpPr>
            <a:spLocks noGrp="1"/>
          </p:cNvSpPr>
          <p:nvPr>
            <p:ph type="title"/>
          </p:nvPr>
        </p:nvSpPr>
        <p:spPr/>
        <p:txBody>
          <a:bodyPr>
            <a:noAutofit/>
          </a:bodyPr>
          <a:lstStyle/>
          <a:p>
            <a:pPr algn="ctr"/>
            <a:r>
              <a:rPr lang="en-MY" sz="3200" b="1" dirty="0">
                <a:latin typeface="Arial"/>
                <a:ea typeface="Arial"/>
                <a:cs typeface="Arial"/>
                <a:sym typeface="Arial"/>
              </a:rPr>
              <a:t>PERANAN PANDANGAN SEMESTA (</a:t>
            </a:r>
            <a:r>
              <a:rPr lang="en-MY" sz="3200" b="1" i="1" dirty="0">
                <a:latin typeface="Arial"/>
                <a:ea typeface="Arial"/>
                <a:cs typeface="Arial"/>
                <a:sym typeface="Arial"/>
              </a:rPr>
              <a:t>WORLDVIEW</a:t>
            </a:r>
            <a:r>
              <a:rPr lang="en-MY" sz="3200" b="1" dirty="0">
                <a:latin typeface="Arial"/>
                <a:ea typeface="Arial"/>
                <a:cs typeface="Arial"/>
                <a:sym typeface="Arial"/>
              </a:rPr>
              <a:t>) DALAM MENANGANI GEJALA RASUAH</a:t>
            </a:r>
            <a:endParaRPr lang="ms-MY" sz="3200" dirty="0"/>
          </a:p>
        </p:txBody>
      </p:sp>
      <p:sp>
        <p:nvSpPr>
          <p:cNvPr id="3" name="Text Placeholder 2">
            <a:extLst>
              <a:ext uri="{FF2B5EF4-FFF2-40B4-BE49-F238E27FC236}">
                <a16:creationId xmlns:a16="http://schemas.microsoft.com/office/drawing/2014/main" id="{509E4F51-0E6E-F8F5-A04A-D682E737349F}"/>
              </a:ext>
            </a:extLst>
          </p:cNvPr>
          <p:cNvSpPr>
            <a:spLocks noGrp="1"/>
          </p:cNvSpPr>
          <p:nvPr>
            <p:ph type="body" idx="1"/>
          </p:nvPr>
        </p:nvSpPr>
        <p:spPr/>
        <p:txBody>
          <a:bodyPr>
            <a:normAutofit fontScale="92500"/>
          </a:bodyPr>
          <a:lstStyle/>
          <a:p>
            <a:pPr marL="228600" marR="0" lvl="0" indent="-228600" algn="l" rtl="0">
              <a:lnSpc>
                <a:spcPct val="115000"/>
              </a:lnSpc>
              <a:spcBef>
                <a:spcPts val="1000"/>
              </a:spcBef>
              <a:spcAft>
                <a:spcPts val="0"/>
              </a:spcAft>
              <a:buClr>
                <a:schemeClr val="dk1"/>
              </a:buClr>
              <a:buSzPts val="2400"/>
              <a:buFont typeface="Arial"/>
              <a:buChar char="•"/>
            </a:pPr>
            <a:r>
              <a:rPr lang="en-MY" dirty="0">
                <a:latin typeface="Arial"/>
                <a:ea typeface="Arial"/>
                <a:cs typeface="Arial"/>
                <a:sym typeface="Arial"/>
              </a:rPr>
              <a:t>PENGAWASAN &amp; AUDIT </a:t>
            </a:r>
          </a:p>
          <a:p>
            <a:pPr marL="685800" lvl="1" indent="-228600">
              <a:lnSpc>
                <a:spcPct val="115000"/>
              </a:lnSpc>
              <a:spcBef>
                <a:spcPts val="1000"/>
              </a:spcBef>
              <a:buSzPts val="2400"/>
            </a:pPr>
            <a:r>
              <a:rPr lang="en-MY" dirty="0" err="1">
                <a:solidFill>
                  <a:schemeClr val="dk1"/>
                </a:solidFill>
                <a:latin typeface="Arial"/>
                <a:ea typeface="Arial"/>
                <a:cs typeface="Arial"/>
                <a:sym typeface="Arial"/>
              </a:rPr>
              <a:t>Transparansi</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Akuntabiliti</a:t>
            </a:r>
            <a:r>
              <a:rPr lang="en-MY" dirty="0">
                <a:solidFill>
                  <a:schemeClr val="dk1"/>
                </a:solidFill>
                <a:latin typeface="Arial"/>
                <a:ea typeface="Arial"/>
                <a:cs typeface="Arial"/>
                <a:sym typeface="Arial"/>
              </a:rPr>
              <a:t>: Islam </a:t>
            </a:r>
            <a:r>
              <a:rPr lang="en-MY" dirty="0" err="1">
                <a:solidFill>
                  <a:schemeClr val="dk1"/>
                </a:solidFill>
                <a:latin typeface="Arial"/>
                <a:ea typeface="Arial"/>
                <a:cs typeface="Arial"/>
                <a:sym typeface="Arial"/>
              </a:rPr>
              <a:t>menggalakkan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pengawasan</a:t>
            </a:r>
            <a:r>
              <a:rPr lang="en-MY" dirty="0">
                <a:solidFill>
                  <a:schemeClr val="dk1"/>
                </a:solidFill>
                <a:latin typeface="Arial"/>
                <a:ea typeface="Arial"/>
                <a:cs typeface="Arial"/>
                <a:sym typeface="Arial"/>
              </a:rPr>
              <a:t> yang </a:t>
            </a:r>
            <a:r>
              <a:rPr lang="en-MY" dirty="0" err="1">
                <a:solidFill>
                  <a:schemeClr val="dk1"/>
                </a:solidFill>
                <a:latin typeface="Arial"/>
                <a:ea typeface="Arial"/>
                <a:cs typeface="Arial"/>
                <a:sym typeface="Arial"/>
              </a:rPr>
              <a:t>telus</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bertanggungjawab</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Prinsip-prinsip</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seperti</a:t>
            </a:r>
            <a:r>
              <a:rPr lang="en-MY" dirty="0">
                <a:solidFill>
                  <a:schemeClr val="dk1"/>
                </a:solidFill>
                <a:latin typeface="Arial"/>
                <a:ea typeface="Arial"/>
                <a:cs typeface="Arial"/>
                <a:sym typeface="Arial"/>
              </a:rPr>
              <a:t> al-Amr </a:t>
            </a:r>
            <a:r>
              <a:rPr lang="en-MY" dirty="0" err="1">
                <a:solidFill>
                  <a:schemeClr val="dk1"/>
                </a:solidFill>
                <a:latin typeface="Arial"/>
                <a:ea typeface="Arial"/>
                <a:cs typeface="Arial"/>
                <a:sym typeface="Arial"/>
              </a:rPr>
              <a:t>bil</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Ma’ruf</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menyuruh</a:t>
            </a:r>
            <a:r>
              <a:rPr lang="en-MY" dirty="0">
                <a:solidFill>
                  <a:schemeClr val="dk1"/>
                </a:solidFill>
                <a:latin typeface="Arial"/>
                <a:ea typeface="Arial"/>
                <a:cs typeface="Arial"/>
                <a:sym typeface="Arial"/>
              </a:rPr>
              <a:t> kepada </a:t>
            </a:r>
            <a:r>
              <a:rPr lang="en-MY" dirty="0" err="1">
                <a:solidFill>
                  <a:schemeClr val="dk1"/>
                </a:solidFill>
                <a:latin typeface="Arial"/>
                <a:ea typeface="Arial"/>
                <a:cs typeface="Arial"/>
                <a:sym typeface="Arial"/>
              </a:rPr>
              <a:t>kebaikan</a:t>
            </a:r>
            <a:r>
              <a:rPr lang="en-MY" dirty="0">
                <a:solidFill>
                  <a:schemeClr val="dk1"/>
                </a:solidFill>
                <a:latin typeface="Arial"/>
                <a:ea typeface="Arial"/>
                <a:cs typeface="Arial"/>
                <a:sym typeface="Arial"/>
              </a:rPr>
              <a:t>) dan al-</a:t>
            </a:r>
            <a:r>
              <a:rPr lang="en-MY" dirty="0" err="1">
                <a:solidFill>
                  <a:schemeClr val="dk1"/>
                </a:solidFill>
                <a:latin typeface="Arial"/>
                <a:ea typeface="Arial"/>
                <a:cs typeface="Arial"/>
                <a:sym typeface="Arial"/>
              </a:rPr>
              <a:t>Nahy</a:t>
            </a:r>
            <a:r>
              <a:rPr lang="en-MY" dirty="0">
                <a:solidFill>
                  <a:schemeClr val="dk1"/>
                </a:solidFill>
                <a:latin typeface="Arial"/>
                <a:ea typeface="Arial"/>
                <a:cs typeface="Arial"/>
                <a:sym typeface="Arial"/>
              </a:rPr>
              <a:t> an al-</a:t>
            </a:r>
            <a:r>
              <a:rPr lang="en-MY" dirty="0" err="1">
                <a:solidFill>
                  <a:schemeClr val="dk1"/>
                </a:solidFill>
                <a:latin typeface="Arial"/>
                <a:ea typeface="Arial"/>
                <a:cs typeface="Arial"/>
                <a:sym typeface="Arial"/>
              </a:rPr>
              <a:t>Munkar</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melarang</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kemungkaran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menunjukkan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kepentingan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pengawasan</a:t>
            </a:r>
            <a:r>
              <a:rPr lang="en-MY" dirty="0">
                <a:solidFill>
                  <a:schemeClr val="dk1"/>
                </a:solidFill>
                <a:latin typeface="Arial"/>
                <a:ea typeface="Arial"/>
                <a:cs typeface="Arial"/>
                <a:sym typeface="Arial"/>
              </a:rPr>
              <a:t> dalam </a:t>
            </a:r>
            <a:r>
              <a:rPr lang="en-MY" dirty="0" err="1">
                <a:solidFill>
                  <a:schemeClr val="dk1"/>
                </a:solidFill>
                <a:latin typeface="Arial"/>
                <a:ea typeface="Arial"/>
                <a:cs typeface="Arial"/>
                <a:sym typeface="Arial"/>
              </a:rPr>
              <a:t>mencegah</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rasuah</a:t>
            </a:r>
            <a:r>
              <a:rPr lang="en-MY" dirty="0">
                <a:solidFill>
                  <a:schemeClr val="dk1"/>
                </a:solidFill>
                <a:latin typeface="Arial"/>
                <a:ea typeface="Arial"/>
                <a:cs typeface="Arial"/>
                <a:sym typeface="Arial"/>
              </a:rPr>
              <a:t>.</a:t>
            </a:r>
            <a:endParaRPr lang="en-MY" dirty="0"/>
          </a:p>
          <a:p>
            <a:pPr marL="685800" lvl="1" indent="-228600">
              <a:lnSpc>
                <a:spcPct val="115000"/>
              </a:lnSpc>
              <a:spcBef>
                <a:spcPts val="1000"/>
              </a:spcBef>
              <a:buSzPts val="2400"/>
            </a:pPr>
            <a:r>
              <a:rPr lang="en-MY" dirty="0" err="1">
                <a:solidFill>
                  <a:schemeClr val="dk1"/>
                </a:solidFill>
                <a:latin typeface="Arial"/>
                <a:ea typeface="Arial"/>
                <a:cs typeface="Arial"/>
                <a:sym typeface="Arial"/>
              </a:rPr>
              <a:t>Pencegahan</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Pengawasan</a:t>
            </a:r>
            <a:r>
              <a:rPr lang="en-MY" dirty="0">
                <a:solidFill>
                  <a:schemeClr val="dk1"/>
                </a:solidFill>
                <a:latin typeface="Arial"/>
                <a:ea typeface="Arial"/>
                <a:cs typeface="Arial"/>
                <a:sym typeface="Arial"/>
              </a:rPr>
              <a:t> (hisbah): </a:t>
            </a:r>
            <a:r>
              <a:rPr lang="en-MY" dirty="0" err="1">
                <a:solidFill>
                  <a:schemeClr val="dk1"/>
                </a:solidFill>
                <a:latin typeface="Arial"/>
                <a:ea typeface="Arial"/>
                <a:cs typeface="Arial"/>
                <a:sym typeface="Arial"/>
              </a:rPr>
              <a:t>Penubuhan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sistem</a:t>
            </a:r>
            <a:r>
              <a:rPr lang="en-MY" dirty="0">
                <a:solidFill>
                  <a:schemeClr val="dk1"/>
                </a:solidFill>
                <a:latin typeface="Arial"/>
                <a:ea typeface="Arial"/>
                <a:cs typeface="Arial"/>
                <a:sym typeface="Arial"/>
              </a:rPr>
              <a:t> audit yang </a:t>
            </a:r>
            <a:r>
              <a:rPr lang="en-MY" dirty="0" err="1">
                <a:solidFill>
                  <a:schemeClr val="dk1"/>
                </a:solidFill>
                <a:latin typeface="Arial"/>
                <a:ea typeface="Arial"/>
                <a:cs typeface="Arial"/>
                <a:sym typeface="Arial"/>
              </a:rPr>
              <a:t>berkesan</a:t>
            </a:r>
            <a:r>
              <a:rPr lang="en-MY" dirty="0">
                <a:solidFill>
                  <a:schemeClr val="dk1"/>
                </a:solidFill>
                <a:latin typeface="Arial"/>
                <a:ea typeface="Arial"/>
                <a:cs typeface="Arial"/>
                <a:sym typeface="Arial"/>
              </a:rPr>
              <a:t>, yang </a:t>
            </a:r>
            <a:r>
              <a:rPr lang="en-MY" dirty="0" err="1">
                <a:solidFill>
                  <a:schemeClr val="dk1"/>
                </a:solidFill>
                <a:latin typeface="Arial"/>
                <a:ea typeface="Arial"/>
                <a:cs typeface="Arial"/>
                <a:sym typeface="Arial"/>
              </a:rPr>
              <a:t>selari</a:t>
            </a:r>
            <a:r>
              <a:rPr lang="en-MY" dirty="0">
                <a:solidFill>
                  <a:schemeClr val="dk1"/>
                </a:solidFill>
                <a:latin typeface="Arial"/>
                <a:ea typeface="Arial"/>
                <a:cs typeface="Arial"/>
                <a:sym typeface="Arial"/>
              </a:rPr>
              <a:t> dengan </a:t>
            </a:r>
            <a:r>
              <a:rPr lang="en-MY" dirty="0" err="1">
                <a:solidFill>
                  <a:schemeClr val="dk1"/>
                </a:solidFill>
                <a:latin typeface="Arial"/>
                <a:ea typeface="Arial"/>
                <a:cs typeface="Arial"/>
                <a:sym typeface="Arial"/>
              </a:rPr>
              <a:t>prinsip</a:t>
            </a:r>
            <a:r>
              <a:rPr lang="en-MY" dirty="0">
                <a:solidFill>
                  <a:schemeClr val="dk1"/>
                </a:solidFill>
                <a:latin typeface="Arial"/>
                <a:ea typeface="Arial"/>
                <a:cs typeface="Arial"/>
                <a:sym typeface="Arial"/>
              </a:rPr>
              <a:t> agama, </a:t>
            </a:r>
            <a:r>
              <a:rPr lang="en-MY" dirty="0" err="1">
                <a:solidFill>
                  <a:schemeClr val="dk1"/>
                </a:solidFill>
                <a:latin typeface="Arial"/>
                <a:ea typeface="Arial"/>
                <a:cs typeface="Arial"/>
                <a:sym typeface="Arial"/>
              </a:rPr>
              <a:t>etika</a:t>
            </a:r>
            <a:r>
              <a:rPr lang="en-MY" dirty="0">
                <a:solidFill>
                  <a:schemeClr val="dk1"/>
                </a:solidFill>
                <a:latin typeface="Arial"/>
                <a:ea typeface="Arial"/>
                <a:cs typeface="Arial"/>
                <a:sym typeface="Arial"/>
              </a:rPr>
              <a:t> dan moral, untuk </a:t>
            </a:r>
            <a:r>
              <a:rPr lang="en-MY" dirty="0" err="1">
                <a:solidFill>
                  <a:schemeClr val="dk1"/>
                </a:solidFill>
                <a:latin typeface="Arial"/>
                <a:ea typeface="Arial"/>
                <a:cs typeface="Arial"/>
                <a:sym typeface="Arial"/>
              </a:rPr>
              <a:t>memastikan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bahawa</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segala</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urusan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dilakukan</a:t>
            </a:r>
            <a:r>
              <a:rPr lang="en-MY" dirty="0">
                <a:solidFill>
                  <a:schemeClr val="dk1"/>
                </a:solidFill>
                <a:latin typeface="Arial"/>
                <a:ea typeface="Arial"/>
                <a:cs typeface="Arial"/>
                <a:sym typeface="Arial"/>
              </a:rPr>
              <a:t> dengan </a:t>
            </a:r>
            <a:r>
              <a:rPr lang="en-MY" dirty="0" err="1">
                <a:solidFill>
                  <a:schemeClr val="dk1"/>
                </a:solidFill>
                <a:latin typeface="Arial"/>
                <a:ea typeface="Arial"/>
                <a:cs typeface="Arial"/>
                <a:sym typeface="Arial"/>
              </a:rPr>
              <a:t>amanah</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mengikut</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hukum</a:t>
            </a:r>
            <a:r>
              <a:rPr lang="en-MY" dirty="0">
                <a:solidFill>
                  <a:schemeClr val="dk1"/>
                </a:solidFill>
                <a:latin typeface="Arial"/>
                <a:ea typeface="Arial"/>
                <a:cs typeface="Arial"/>
                <a:sym typeface="Arial"/>
              </a:rPr>
              <a:t> yang </a:t>
            </a:r>
            <a:r>
              <a:rPr lang="en-MY" dirty="0" err="1">
                <a:solidFill>
                  <a:schemeClr val="dk1"/>
                </a:solidFill>
                <a:latin typeface="Arial"/>
                <a:ea typeface="Arial"/>
                <a:cs typeface="Arial"/>
                <a:sym typeface="Arial"/>
              </a:rPr>
              <a:t>ditetapkan</a:t>
            </a:r>
            <a:r>
              <a:rPr lang="en-MY" dirty="0">
                <a:solidFill>
                  <a:schemeClr val="dk1"/>
                </a:solidFill>
                <a:latin typeface="Arial"/>
                <a:ea typeface="Arial"/>
                <a:cs typeface="Arial"/>
                <a:sym typeface="Arial"/>
              </a:rPr>
              <a:t>.</a:t>
            </a:r>
            <a:endParaRPr lang="en-MY" dirty="0"/>
          </a:p>
        </p:txBody>
      </p:sp>
    </p:spTree>
    <p:extLst>
      <p:ext uri="{BB962C8B-B14F-4D97-AF65-F5344CB8AC3E}">
        <p14:creationId xmlns:p14="http://schemas.microsoft.com/office/powerpoint/2010/main" val="1014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Google Shape;313;p24"/>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43209"/>
              <a:buFont typeface="Arial"/>
              <a:buNone/>
            </a:pPr>
            <a:r>
              <a:rPr lang="en-MY" sz="3600" b="1">
                <a:latin typeface="Arial"/>
                <a:ea typeface="Arial"/>
                <a:cs typeface="Arial"/>
                <a:sym typeface="Arial"/>
              </a:rPr>
              <a:t>PERANAN PANDANGAN SEMESTA (</a:t>
            </a:r>
            <a:r>
              <a:rPr lang="en-MY" sz="3600" b="1" i="1">
                <a:latin typeface="Arial"/>
                <a:ea typeface="Arial"/>
                <a:cs typeface="Arial"/>
                <a:sym typeface="Arial"/>
              </a:rPr>
              <a:t>WORLDVIEW</a:t>
            </a:r>
            <a:r>
              <a:rPr lang="en-MY" sz="3600" b="1">
                <a:latin typeface="Arial"/>
                <a:ea typeface="Arial"/>
                <a:cs typeface="Arial"/>
                <a:sym typeface="Arial"/>
              </a:rPr>
              <a:t>) DALAM MENANGANI GEJALA RASUAH</a:t>
            </a:r>
            <a:br>
              <a:rPr lang="en-MY" sz="4400">
                <a:latin typeface="Arial"/>
                <a:ea typeface="Arial"/>
                <a:cs typeface="Arial"/>
                <a:sym typeface="Arial"/>
              </a:rPr>
            </a:br>
            <a:endParaRPr>
              <a:latin typeface="Arial"/>
              <a:ea typeface="Arial"/>
              <a:cs typeface="Arial"/>
              <a:sym typeface="Arial"/>
            </a:endParaRPr>
          </a:p>
        </p:txBody>
      </p:sp>
      <p:sp>
        <p:nvSpPr>
          <p:cNvPr id="4" name="Text Placeholder 3">
            <a:extLst>
              <a:ext uri="{FF2B5EF4-FFF2-40B4-BE49-F238E27FC236}">
                <a16:creationId xmlns:a16="http://schemas.microsoft.com/office/drawing/2014/main" id="{706EA64C-B20C-B7C6-2EE7-839C0621FE6D}"/>
              </a:ext>
            </a:extLst>
          </p:cNvPr>
          <p:cNvSpPr>
            <a:spLocks noGrp="1"/>
          </p:cNvSpPr>
          <p:nvPr>
            <p:ph type="body" idx="1"/>
          </p:nvPr>
        </p:nvSpPr>
        <p:spPr>
          <a:xfrm>
            <a:off x="838200" y="1741488"/>
            <a:ext cx="10515600" cy="4351338"/>
          </a:xfrm>
        </p:spPr>
        <p:txBody>
          <a:bodyPr>
            <a:normAutofit lnSpcReduction="10000"/>
          </a:bodyPr>
          <a:lstStyle/>
          <a:p>
            <a:pPr marL="228600" lvl="0" indent="-228600">
              <a:lnSpc>
                <a:spcPct val="115000"/>
              </a:lnSpc>
              <a:spcBef>
                <a:spcPts val="1000"/>
              </a:spcBef>
              <a:buClr>
                <a:schemeClr val="dk1"/>
              </a:buClr>
              <a:buSzPts val="2400"/>
              <a:buFont typeface="Arial"/>
              <a:buChar char="•"/>
            </a:pPr>
            <a:r>
              <a:rPr lang="en-MY" sz="3200" dirty="0">
                <a:solidFill>
                  <a:schemeClr val="dk1"/>
                </a:solidFill>
              </a:rPr>
              <a:t>DASAR &amp; UNDANG-UNDANG </a:t>
            </a:r>
          </a:p>
          <a:p>
            <a:pPr marL="685800" lvl="2" indent="-228600">
              <a:lnSpc>
                <a:spcPct val="115000"/>
              </a:lnSpc>
              <a:spcBef>
                <a:spcPts val="1000"/>
              </a:spcBef>
              <a:buSzPts val="2400"/>
            </a:pPr>
            <a:r>
              <a:rPr lang="en-MY" sz="2800" b="1" dirty="0" err="1">
                <a:solidFill>
                  <a:schemeClr val="dk1"/>
                </a:solidFill>
              </a:rPr>
              <a:t>Perundangan</a:t>
            </a:r>
            <a:r>
              <a:rPr lang="en-MY" sz="2800" b="1" dirty="0">
                <a:solidFill>
                  <a:schemeClr val="dk1"/>
                </a:solidFill>
              </a:rPr>
              <a:t>: </a:t>
            </a:r>
            <a:r>
              <a:rPr lang="en-MY" sz="2800" dirty="0">
                <a:solidFill>
                  <a:schemeClr val="dk1"/>
                </a:solidFill>
              </a:rPr>
              <a:t>Islam </a:t>
            </a:r>
            <a:r>
              <a:rPr lang="en-MY" sz="2800" dirty="0" err="1">
                <a:solidFill>
                  <a:schemeClr val="dk1"/>
                </a:solidFill>
              </a:rPr>
              <a:t>menggalakkan</a:t>
            </a:r>
            <a:r>
              <a:rPr lang="en-MY" sz="2800" dirty="0">
                <a:solidFill>
                  <a:schemeClr val="dk1"/>
                </a:solidFill>
              </a:rPr>
              <a:t> </a:t>
            </a:r>
            <a:r>
              <a:rPr lang="en-MY" sz="2800" dirty="0" err="1">
                <a:solidFill>
                  <a:schemeClr val="dk1"/>
                </a:solidFill>
              </a:rPr>
              <a:t>pengawasan</a:t>
            </a:r>
            <a:r>
              <a:rPr lang="en-MY" sz="2800" dirty="0">
                <a:solidFill>
                  <a:schemeClr val="dk1"/>
                </a:solidFill>
              </a:rPr>
              <a:t> yang </a:t>
            </a:r>
            <a:r>
              <a:rPr lang="en-MY" sz="2800" dirty="0" err="1">
                <a:solidFill>
                  <a:schemeClr val="dk1"/>
                </a:solidFill>
              </a:rPr>
              <a:t>telus</a:t>
            </a:r>
            <a:r>
              <a:rPr lang="en-MY" sz="2800" dirty="0">
                <a:solidFill>
                  <a:schemeClr val="dk1"/>
                </a:solidFill>
              </a:rPr>
              <a:t> dan </a:t>
            </a:r>
            <a:r>
              <a:rPr lang="en-MY" sz="2800" dirty="0" err="1">
                <a:solidFill>
                  <a:schemeClr val="dk1"/>
                </a:solidFill>
              </a:rPr>
              <a:t>bertanggungjawab</a:t>
            </a:r>
            <a:r>
              <a:rPr lang="en-MY" sz="2800" dirty="0">
                <a:solidFill>
                  <a:schemeClr val="dk1"/>
                </a:solidFill>
              </a:rPr>
              <a:t>. </a:t>
            </a:r>
            <a:r>
              <a:rPr lang="en-MY" sz="2800" dirty="0" err="1">
                <a:solidFill>
                  <a:schemeClr val="dk1"/>
                </a:solidFill>
              </a:rPr>
              <a:t>Prinsip-prinsip</a:t>
            </a:r>
            <a:r>
              <a:rPr lang="en-MY" sz="2800" dirty="0">
                <a:solidFill>
                  <a:schemeClr val="dk1"/>
                </a:solidFill>
              </a:rPr>
              <a:t> </a:t>
            </a:r>
            <a:r>
              <a:rPr lang="en-MY" sz="2800" dirty="0" err="1">
                <a:solidFill>
                  <a:schemeClr val="dk1"/>
                </a:solidFill>
              </a:rPr>
              <a:t>seperti</a:t>
            </a:r>
            <a:r>
              <a:rPr lang="en-MY" sz="2800" dirty="0">
                <a:solidFill>
                  <a:schemeClr val="dk1"/>
                </a:solidFill>
              </a:rPr>
              <a:t> al-Amr </a:t>
            </a:r>
            <a:r>
              <a:rPr lang="en-MY" sz="2800" dirty="0" err="1">
                <a:solidFill>
                  <a:schemeClr val="dk1"/>
                </a:solidFill>
              </a:rPr>
              <a:t>bil</a:t>
            </a:r>
            <a:r>
              <a:rPr lang="en-MY" sz="2800" dirty="0">
                <a:solidFill>
                  <a:schemeClr val="dk1"/>
                </a:solidFill>
              </a:rPr>
              <a:t> </a:t>
            </a:r>
            <a:r>
              <a:rPr lang="en-MY" sz="2800" dirty="0" err="1">
                <a:solidFill>
                  <a:schemeClr val="dk1"/>
                </a:solidFill>
              </a:rPr>
              <a:t>Ma’ruf</a:t>
            </a:r>
            <a:r>
              <a:rPr lang="en-MY" sz="2800" dirty="0">
                <a:solidFill>
                  <a:schemeClr val="dk1"/>
                </a:solidFill>
              </a:rPr>
              <a:t> (</a:t>
            </a:r>
            <a:r>
              <a:rPr lang="en-MY" sz="2800" dirty="0" err="1">
                <a:solidFill>
                  <a:schemeClr val="dk1"/>
                </a:solidFill>
              </a:rPr>
              <a:t>menyuruh</a:t>
            </a:r>
            <a:r>
              <a:rPr lang="en-MY" sz="2800" dirty="0">
                <a:solidFill>
                  <a:schemeClr val="dk1"/>
                </a:solidFill>
              </a:rPr>
              <a:t> kepada </a:t>
            </a:r>
            <a:r>
              <a:rPr lang="en-MY" sz="2800" dirty="0" err="1">
                <a:solidFill>
                  <a:schemeClr val="dk1"/>
                </a:solidFill>
              </a:rPr>
              <a:t>kebaikan</a:t>
            </a:r>
            <a:r>
              <a:rPr lang="en-MY" sz="2800" dirty="0">
                <a:solidFill>
                  <a:schemeClr val="dk1"/>
                </a:solidFill>
              </a:rPr>
              <a:t>) dan al-</a:t>
            </a:r>
            <a:r>
              <a:rPr lang="en-MY" sz="2800" dirty="0" err="1">
                <a:solidFill>
                  <a:schemeClr val="dk1"/>
                </a:solidFill>
              </a:rPr>
              <a:t>Nahy</a:t>
            </a:r>
            <a:r>
              <a:rPr lang="en-MY" sz="2800" dirty="0">
                <a:solidFill>
                  <a:schemeClr val="dk1"/>
                </a:solidFill>
              </a:rPr>
              <a:t> an al-</a:t>
            </a:r>
            <a:r>
              <a:rPr lang="en-MY" sz="2800" dirty="0" err="1">
                <a:solidFill>
                  <a:schemeClr val="dk1"/>
                </a:solidFill>
              </a:rPr>
              <a:t>Munkar</a:t>
            </a:r>
            <a:r>
              <a:rPr lang="en-MY" sz="2800" dirty="0">
                <a:solidFill>
                  <a:schemeClr val="dk1"/>
                </a:solidFill>
              </a:rPr>
              <a:t> (</a:t>
            </a:r>
            <a:r>
              <a:rPr lang="en-MY" sz="2800" dirty="0" err="1">
                <a:solidFill>
                  <a:schemeClr val="dk1"/>
                </a:solidFill>
              </a:rPr>
              <a:t>melarang</a:t>
            </a:r>
            <a:r>
              <a:rPr lang="en-MY" sz="2800" dirty="0">
                <a:solidFill>
                  <a:schemeClr val="dk1"/>
                </a:solidFill>
              </a:rPr>
              <a:t> </a:t>
            </a:r>
            <a:r>
              <a:rPr lang="en-MY" sz="2800" dirty="0" err="1">
                <a:solidFill>
                  <a:schemeClr val="dk1"/>
                </a:solidFill>
              </a:rPr>
              <a:t>kemungkaran</a:t>
            </a:r>
            <a:r>
              <a:rPr lang="en-MY" sz="2800" dirty="0">
                <a:solidFill>
                  <a:schemeClr val="dk1"/>
                </a:solidFill>
              </a:rPr>
              <a:t>) </a:t>
            </a:r>
            <a:r>
              <a:rPr lang="en-MY" sz="2800" dirty="0" err="1">
                <a:solidFill>
                  <a:schemeClr val="dk1"/>
                </a:solidFill>
              </a:rPr>
              <a:t>menunjukkan</a:t>
            </a:r>
            <a:r>
              <a:rPr lang="en-MY" sz="2800" dirty="0">
                <a:solidFill>
                  <a:schemeClr val="dk1"/>
                </a:solidFill>
              </a:rPr>
              <a:t> </a:t>
            </a:r>
            <a:r>
              <a:rPr lang="en-MY" sz="2800" dirty="0" err="1">
                <a:solidFill>
                  <a:schemeClr val="dk1"/>
                </a:solidFill>
              </a:rPr>
              <a:t>kepentingan</a:t>
            </a:r>
            <a:r>
              <a:rPr lang="en-MY" sz="2800" dirty="0">
                <a:solidFill>
                  <a:schemeClr val="dk1"/>
                </a:solidFill>
              </a:rPr>
              <a:t> </a:t>
            </a:r>
            <a:r>
              <a:rPr lang="en-MY" sz="2800" dirty="0" err="1">
                <a:solidFill>
                  <a:schemeClr val="dk1"/>
                </a:solidFill>
              </a:rPr>
              <a:t>pengawasan</a:t>
            </a:r>
            <a:r>
              <a:rPr lang="en-MY" sz="2800" dirty="0">
                <a:solidFill>
                  <a:schemeClr val="dk1"/>
                </a:solidFill>
              </a:rPr>
              <a:t> dalam </a:t>
            </a:r>
            <a:r>
              <a:rPr lang="en-MY" sz="2800" dirty="0" err="1">
                <a:solidFill>
                  <a:schemeClr val="dk1"/>
                </a:solidFill>
              </a:rPr>
              <a:t>mencegah</a:t>
            </a:r>
            <a:r>
              <a:rPr lang="en-MY" sz="2800" dirty="0">
                <a:solidFill>
                  <a:schemeClr val="dk1"/>
                </a:solidFill>
              </a:rPr>
              <a:t> </a:t>
            </a:r>
            <a:r>
              <a:rPr lang="en-MY" sz="2800" dirty="0" err="1">
                <a:solidFill>
                  <a:schemeClr val="dk1"/>
                </a:solidFill>
              </a:rPr>
              <a:t>rasuah</a:t>
            </a:r>
            <a:r>
              <a:rPr lang="en-MY" sz="2800" dirty="0">
                <a:solidFill>
                  <a:schemeClr val="dk1"/>
                </a:solidFill>
              </a:rPr>
              <a:t>.</a:t>
            </a:r>
            <a:endParaRPr lang="en-MY" sz="2800" dirty="0"/>
          </a:p>
          <a:p>
            <a:pPr marL="685800" lvl="1" indent="-228600">
              <a:lnSpc>
                <a:spcPct val="115000"/>
              </a:lnSpc>
              <a:spcBef>
                <a:spcPts val="1000"/>
              </a:spcBef>
              <a:buSzPts val="2400"/>
            </a:pPr>
            <a:r>
              <a:rPr lang="en-MY" sz="2800" b="1" dirty="0" err="1">
                <a:solidFill>
                  <a:schemeClr val="dk1"/>
                </a:solidFill>
              </a:rPr>
              <a:t>Keadilan</a:t>
            </a:r>
            <a:r>
              <a:rPr lang="en-MY" sz="2800" b="1" dirty="0">
                <a:solidFill>
                  <a:schemeClr val="dk1"/>
                </a:solidFill>
              </a:rPr>
              <a:t> &amp; Amanah: </a:t>
            </a:r>
            <a:r>
              <a:rPr lang="en-MY" sz="2800" dirty="0" err="1">
                <a:solidFill>
                  <a:schemeClr val="dk1"/>
                </a:solidFill>
                <a:latin typeface="Calibri"/>
                <a:ea typeface="Calibri"/>
                <a:cs typeface="Calibri"/>
                <a:sym typeface="Calibri"/>
              </a:rPr>
              <a:t>Pemimpin</a:t>
            </a:r>
            <a:r>
              <a:rPr lang="en-MY" sz="2800" dirty="0">
                <a:solidFill>
                  <a:schemeClr val="dk1"/>
                </a:solidFill>
                <a:latin typeface="Calibri"/>
                <a:ea typeface="Calibri"/>
                <a:cs typeface="Calibri"/>
                <a:sym typeface="Calibri"/>
              </a:rPr>
              <a:t> dan </a:t>
            </a:r>
            <a:r>
              <a:rPr lang="en-MY" sz="2800" dirty="0" err="1">
                <a:solidFill>
                  <a:schemeClr val="dk1"/>
                </a:solidFill>
                <a:latin typeface="Calibri"/>
                <a:ea typeface="Calibri"/>
                <a:cs typeface="Calibri"/>
                <a:sym typeface="Calibri"/>
              </a:rPr>
              <a:t>pihak</a:t>
            </a:r>
            <a:r>
              <a:rPr lang="en-MY" sz="2800" dirty="0">
                <a:solidFill>
                  <a:schemeClr val="dk1"/>
                </a:solidFill>
                <a:latin typeface="Calibri"/>
                <a:ea typeface="Calibri"/>
                <a:cs typeface="Calibri"/>
                <a:sym typeface="Calibri"/>
              </a:rPr>
              <a:t> yang </a:t>
            </a:r>
            <a:r>
              <a:rPr lang="en-MY" sz="2800" dirty="0" err="1">
                <a:solidFill>
                  <a:schemeClr val="dk1"/>
                </a:solidFill>
                <a:latin typeface="Calibri"/>
                <a:ea typeface="Calibri"/>
                <a:cs typeface="Calibri"/>
                <a:sym typeface="Calibri"/>
              </a:rPr>
              <a:t>diberi</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tanggungjawab</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mesti</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melaksanakan</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amanah</a:t>
            </a:r>
            <a:r>
              <a:rPr lang="en-MY" sz="2800" dirty="0">
                <a:solidFill>
                  <a:schemeClr val="dk1"/>
                </a:solidFill>
                <a:latin typeface="Calibri"/>
                <a:ea typeface="Calibri"/>
                <a:cs typeface="Calibri"/>
                <a:sym typeface="Calibri"/>
              </a:rPr>
              <a:t> dengan </a:t>
            </a:r>
            <a:r>
              <a:rPr lang="en-MY" sz="2800" dirty="0" err="1">
                <a:solidFill>
                  <a:schemeClr val="dk1"/>
                </a:solidFill>
                <a:latin typeface="Calibri"/>
                <a:ea typeface="Calibri"/>
                <a:cs typeface="Calibri"/>
                <a:sym typeface="Calibri"/>
              </a:rPr>
              <a:t>adil</a:t>
            </a:r>
            <a:r>
              <a:rPr lang="en-MY" sz="2800" dirty="0">
                <a:solidFill>
                  <a:schemeClr val="dk1"/>
                </a:solidFill>
                <a:latin typeface="Calibri"/>
                <a:ea typeface="Calibri"/>
                <a:cs typeface="Calibri"/>
                <a:sym typeface="Calibri"/>
              </a:rPr>
              <a:t>. </a:t>
            </a:r>
            <a:endParaRPr lang="en-MY" sz="3200" dirty="0"/>
          </a:p>
        </p:txBody>
      </p:sp>
      <p:sp>
        <p:nvSpPr>
          <p:cNvPr id="312" name="Google Shape;312;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sldNum" idx="12"/>
          </p:nvPr>
        </p:nvSpPr>
        <p:spPr>
          <a:xfrm>
            <a:off x="10637134" y="6432584"/>
            <a:ext cx="756300" cy="32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14</a:t>
            </a:fld>
            <a:endParaRPr/>
          </a:p>
        </p:txBody>
      </p:sp>
      <p:sp>
        <p:nvSpPr>
          <p:cNvPr id="322" name="Google Shape;322;p25"/>
          <p:cNvSpPr txBox="1">
            <a:spLocks noGrp="1"/>
          </p:cNvSpPr>
          <p:nvPr>
            <p:ph type="title"/>
          </p:nvPr>
        </p:nvSpPr>
        <p:spPr>
          <a:xfrm>
            <a:off x="838199" y="747432"/>
            <a:ext cx="10954871" cy="107819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43209"/>
              <a:buFont typeface="Arial"/>
              <a:buNone/>
            </a:pPr>
            <a:r>
              <a:rPr lang="en-MY" sz="3600" b="1">
                <a:latin typeface="Arial"/>
                <a:ea typeface="Arial"/>
                <a:cs typeface="Arial"/>
                <a:sym typeface="Arial"/>
              </a:rPr>
              <a:t>PERANAN PANDANGAN SEMESTA (</a:t>
            </a:r>
            <a:r>
              <a:rPr lang="en-MY" sz="3600" b="1" i="1">
                <a:latin typeface="Arial"/>
                <a:ea typeface="Arial"/>
                <a:cs typeface="Arial"/>
                <a:sym typeface="Arial"/>
              </a:rPr>
              <a:t>WORLDVIEW</a:t>
            </a:r>
            <a:r>
              <a:rPr lang="en-MY" sz="3600" b="1">
                <a:latin typeface="Arial"/>
                <a:ea typeface="Arial"/>
                <a:cs typeface="Arial"/>
                <a:sym typeface="Arial"/>
              </a:rPr>
              <a:t>) DALAM MENANGANI GEJALA RASUAH</a:t>
            </a:r>
            <a:br>
              <a:rPr lang="en-MY" sz="4400">
                <a:latin typeface="Arial"/>
                <a:ea typeface="Arial"/>
                <a:cs typeface="Arial"/>
                <a:sym typeface="Arial"/>
              </a:rPr>
            </a:br>
            <a:endParaRPr>
              <a:latin typeface="Arial"/>
              <a:ea typeface="Arial"/>
              <a:cs typeface="Arial"/>
              <a:sym typeface="Arial"/>
            </a:endParaRPr>
          </a:p>
        </p:txBody>
      </p:sp>
      <p:sp>
        <p:nvSpPr>
          <p:cNvPr id="323" name="Google Shape;323;p25"/>
          <p:cNvSpPr txBox="1"/>
          <p:nvPr/>
        </p:nvSpPr>
        <p:spPr>
          <a:xfrm>
            <a:off x="512618" y="1773238"/>
            <a:ext cx="11166763" cy="1655762"/>
          </a:xfrm>
          <a:prstGeom prst="rect">
            <a:avLst/>
          </a:prstGeom>
          <a:noFill/>
          <a:ln>
            <a:noFill/>
          </a:ln>
        </p:spPr>
        <p:txBody>
          <a:bodyPr spcFirstLastPara="1" wrap="square" lIns="91425" tIns="45700" rIns="91425" bIns="45700" anchor="t" anchorCtr="0">
            <a:noAutofit/>
          </a:bodyPr>
          <a:lstStyle/>
          <a:p>
            <a:pPr marL="228600" marR="0" lvl="0" indent="-76200" algn="just" rtl="0">
              <a:lnSpc>
                <a:spcPct val="90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24" name="Google Shape;324;p25"/>
          <p:cNvSpPr txBox="1"/>
          <p:nvPr/>
        </p:nvSpPr>
        <p:spPr>
          <a:xfrm>
            <a:off x="838200" y="1825624"/>
            <a:ext cx="10841181" cy="4606959"/>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15000"/>
              </a:lnSpc>
              <a:spcBef>
                <a:spcPts val="0"/>
              </a:spcBef>
              <a:spcAft>
                <a:spcPts val="0"/>
              </a:spcAft>
              <a:buClr>
                <a:schemeClr val="dk1"/>
              </a:buClr>
              <a:buSzPts val="2400"/>
              <a:buFont typeface="Arial"/>
              <a:buChar char="•"/>
            </a:pPr>
            <a:r>
              <a:rPr lang="en-MY" sz="2400" b="1" dirty="0" err="1">
                <a:solidFill>
                  <a:schemeClr val="dk1"/>
                </a:solidFill>
                <a:latin typeface="Arial"/>
                <a:ea typeface="Arial"/>
                <a:cs typeface="Arial"/>
                <a:sym typeface="Arial"/>
              </a:rPr>
              <a:t>Penghayatan</a:t>
            </a:r>
            <a:r>
              <a:rPr lang="en-MY" sz="2400" b="1" dirty="0">
                <a:solidFill>
                  <a:schemeClr val="dk1"/>
                </a:solidFill>
                <a:latin typeface="Arial"/>
                <a:ea typeface="Arial"/>
                <a:cs typeface="Arial"/>
                <a:sym typeface="Arial"/>
              </a:rPr>
              <a:t> </a:t>
            </a:r>
            <a:r>
              <a:rPr lang="en-MY" sz="2400" b="1" dirty="0" err="1">
                <a:solidFill>
                  <a:schemeClr val="dk1"/>
                </a:solidFill>
                <a:latin typeface="Arial"/>
                <a:ea typeface="Arial"/>
                <a:cs typeface="Arial"/>
                <a:sym typeface="Arial"/>
              </a:rPr>
              <a:t>Objektif</a:t>
            </a:r>
            <a:r>
              <a:rPr lang="en-MY" sz="2400" b="1" dirty="0">
                <a:solidFill>
                  <a:schemeClr val="dk1"/>
                </a:solidFill>
                <a:latin typeface="Arial"/>
                <a:ea typeface="Arial"/>
                <a:cs typeface="Arial"/>
                <a:sym typeface="Arial"/>
              </a:rPr>
              <a:t> Syariah (</a:t>
            </a:r>
            <a:r>
              <a:rPr lang="en-MY" sz="2400" b="1" dirty="0" err="1">
                <a:solidFill>
                  <a:schemeClr val="dk1"/>
                </a:solidFill>
                <a:latin typeface="Arial"/>
                <a:ea typeface="Arial"/>
                <a:cs typeface="Arial"/>
                <a:sym typeface="Arial"/>
              </a:rPr>
              <a:t>Maqasid</a:t>
            </a:r>
            <a:r>
              <a:rPr lang="en-MY" sz="2400" b="1" dirty="0">
                <a:solidFill>
                  <a:schemeClr val="dk1"/>
                </a:solidFill>
                <a:latin typeface="Arial"/>
                <a:ea typeface="Arial"/>
                <a:cs typeface="Arial"/>
                <a:sym typeface="Arial"/>
              </a:rPr>
              <a:t> Syariah)</a:t>
            </a:r>
            <a:r>
              <a:rPr lang="en-MY" sz="2400" dirty="0">
                <a:solidFill>
                  <a:schemeClr val="dk1"/>
                </a:solidFill>
                <a:latin typeface="Arial"/>
                <a:ea typeface="Arial"/>
                <a:cs typeface="Arial"/>
                <a:sym typeface="Arial"/>
              </a:rPr>
              <a:t>: </a:t>
            </a:r>
            <a:r>
              <a:rPr lang="en-MY" sz="2400" dirty="0">
                <a:solidFill>
                  <a:schemeClr val="dk1"/>
                </a:solidFill>
                <a:latin typeface="Calibri"/>
                <a:ea typeface="Calibri"/>
                <a:cs typeface="Calibri"/>
                <a:sym typeface="Calibri"/>
              </a:rPr>
              <a:t>Bagi orang Islam, </a:t>
            </a:r>
            <a:r>
              <a:rPr lang="en-MY" sz="2400" dirty="0" err="1">
                <a:solidFill>
                  <a:schemeClr val="dk1"/>
                </a:solidFill>
                <a:latin typeface="Calibri"/>
                <a:ea typeface="Calibri"/>
                <a:cs typeface="Calibri"/>
                <a:sym typeface="Calibri"/>
              </a:rPr>
              <a:t>setiap</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pertimbangan</a:t>
            </a:r>
            <a:r>
              <a:rPr lang="en-MY" sz="2400" dirty="0">
                <a:solidFill>
                  <a:schemeClr val="dk1"/>
                </a:solidFill>
                <a:latin typeface="Calibri"/>
                <a:ea typeface="Calibri"/>
                <a:cs typeface="Calibri"/>
                <a:sym typeface="Calibri"/>
              </a:rPr>
              <a:t> yang </a:t>
            </a:r>
            <a:r>
              <a:rPr lang="en-MY" sz="2400" dirty="0" err="1">
                <a:solidFill>
                  <a:schemeClr val="dk1"/>
                </a:solidFill>
                <a:latin typeface="Calibri"/>
                <a:ea typeface="Calibri"/>
                <a:cs typeface="Calibri"/>
                <a:sym typeface="Calibri"/>
              </a:rPr>
              <a:t>dilakukan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mestilah</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mengambil</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kira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penilaian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tahap</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keperluan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sama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ia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berada</a:t>
            </a:r>
            <a:r>
              <a:rPr lang="en-MY" sz="2400" dirty="0">
                <a:solidFill>
                  <a:schemeClr val="dk1"/>
                </a:solidFill>
                <a:latin typeface="Calibri"/>
                <a:ea typeface="Calibri"/>
                <a:cs typeface="Calibri"/>
                <a:sym typeface="Calibri"/>
              </a:rPr>
              <a:t> pada </a:t>
            </a:r>
            <a:r>
              <a:rPr lang="en-MY" sz="2400" dirty="0" err="1">
                <a:solidFill>
                  <a:schemeClr val="dk1"/>
                </a:solidFill>
                <a:latin typeface="Calibri"/>
                <a:ea typeface="Calibri"/>
                <a:cs typeface="Calibri"/>
                <a:sym typeface="Calibri"/>
              </a:rPr>
              <a:t>peringkat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daruriyyat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hajiyyat</a:t>
            </a:r>
            <a:r>
              <a:rPr lang="en-MY" sz="2400" dirty="0">
                <a:solidFill>
                  <a:schemeClr val="dk1"/>
                </a:solidFill>
                <a:latin typeface="Calibri"/>
                <a:ea typeface="Calibri"/>
                <a:cs typeface="Calibri"/>
                <a:sym typeface="Calibri"/>
              </a:rPr>
              <a:t> dan </a:t>
            </a:r>
            <a:r>
              <a:rPr lang="en-MY" sz="2400" dirty="0" err="1">
                <a:solidFill>
                  <a:schemeClr val="dk1"/>
                </a:solidFill>
                <a:latin typeface="Calibri"/>
                <a:ea typeface="Calibri"/>
                <a:cs typeface="Calibri"/>
                <a:sym typeface="Calibri"/>
              </a:rPr>
              <a:t>tahsiniyyat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Begitu</a:t>
            </a:r>
            <a:r>
              <a:rPr lang="en-MY" sz="2400" dirty="0">
                <a:solidFill>
                  <a:schemeClr val="dk1"/>
                </a:solidFill>
                <a:latin typeface="Calibri"/>
                <a:ea typeface="Calibri"/>
                <a:cs typeface="Calibri"/>
                <a:sym typeface="Calibri"/>
              </a:rPr>
              <a:t> juga </a:t>
            </a:r>
            <a:r>
              <a:rPr lang="en-MY" sz="2400" dirty="0" err="1">
                <a:solidFill>
                  <a:schemeClr val="dk1"/>
                </a:solidFill>
                <a:latin typeface="Calibri"/>
                <a:ea typeface="Calibri"/>
                <a:cs typeface="Calibri"/>
                <a:sym typeface="Calibri"/>
              </a:rPr>
              <a:t>ia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tidak</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menyebabkan</a:t>
            </a:r>
            <a:r>
              <a:rPr lang="en-MY" sz="2400" dirty="0">
                <a:solidFill>
                  <a:schemeClr val="dk1"/>
                </a:solidFill>
                <a:latin typeface="Calibri"/>
                <a:ea typeface="Calibri"/>
                <a:cs typeface="Calibri"/>
                <a:sym typeface="Calibri"/>
              </a:rPr>
              <a:t> salah </a:t>
            </a:r>
            <a:r>
              <a:rPr lang="en-MY" sz="2400" dirty="0" err="1">
                <a:solidFill>
                  <a:schemeClr val="dk1"/>
                </a:solidFill>
                <a:latin typeface="Calibri"/>
                <a:ea typeface="Calibri"/>
                <a:cs typeface="Calibri"/>
                <a:sym typeface="Calibri"/>
              </a:rPr>
              <a:t>satu</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dari</a:t>
            </a:r>
            <a:r>
              <a:rPr lang="en-MY" sz="2400" dirty="0">
                <a:solidFill>
                  <a:schemeClr val="dk1"/>
                </a:solidFill>
                <a:latin typeface="Calibri"/>
                <a:ea typeface="Calibri"/>
                <a:cs typeface="Calibri"/>
                <a:sym typeface="Calibri"/>
              </a:rPr>
              <a:t> lima </a:t>
            </a:r>
            <a:r>
              <a:rPr lang="en-MY" sz="2400" dirty="0" err="1">
                <a:solidFill>
                  <a:schemeClr val="dk1"/>
                </a:solidFill>
                <a:latin typeface="Calibri"/>
                <a:ea typeface="Calibri"/>
                <a:cs typeface="Calibri"/>
                <a:sym typeface="Calibri"/>
              </a:rPr>
              <a:t>elemen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utama</a:t>
            </a:r>
            <a:r>
              <a:rPr lang="en-MY" sz="2400" dirty="0">
                <a:solidFill>
                  <a:schemeClr val="dk1"/>
                </a:solidFill>
                <a:latin typeface="Calibri"/>
                <a:ea typeface="Calibri"/>
                <a:cs typeface="Calibri"/>
                <a:sym typeface="Calibri"/>
              </a:rPr>
              <a:t> dalam </a:t>
            </a:r>
            <a:r>
              <a:rPr lang="en-MY" sz="2400" dirty="0" err="1">
                <a:solidFill>
                  <a:schemeClr val="dk1"/>
                </a:solidFill>
                <a:latin typeface="Calibri"/>
                <a:ea typeface="Calibri"/>
                <a:cs typeface="Calibri"/>
                <a:sym typeface="Calibri"/>
              </a:rPr>
              <a:t>maqasid</a:t>
            </a:r>
            <a:r>
              <a:rPr lang="en-MY" sz="2400" dirty="0">
                <a:solidFill>
                  <a:schemeClr val="dk1"/>
                </a:solidFill>
                <a:latin typeface="Calibri"/>
                <a:ea typeface="Calibri"/>
                <a:cs typeface="Calibri"/>
                <a:sym typeface="Calibri"/>
              </a:rPr>
              <a:t> syariah </a:t>
            </a:r>
            <a:r>
              <a:rPr lang="en-MY" sz="2400" dirty="0" err="1">
                <a:solidFill>
                  <a:schemeClr val="dk1"/>
                </a:solidFill>
                <a:latin typeface="Calibri"/>
                <a:ea typeface="Calibri"/>
                <a:cs typeface="Calibri"/>
                <a:sym typeface="Calibri"/>
              </a:rPr>
              <a:t>iaitu</a:t>
            </a:r>
            <a:r>
              <a:rPr lang="en-MY" sz="2400" dirty="0">
                <a:solidFill>
                  <a:schemeClr val="dk1"/>
                </a:solidFill>
                <a:latin typeface="Calibri"/>
                <a:ea typeface="Calibri"/>
                <a:cs typeface="Calibri"/>
                <a:sym typeface="Calibri"/>
              </a:rPr>
              <a:t> agama, </a:t>
            </a:r>
            <a:r>
              <a:rPr lang="en-MY" sz="2400" dirty="0" err="1">
                <a:solidFill>
                  <a:schemeClr val="dk1"/>
                </a:solidFill>
                <a:latin typeface="Calibri"/>
                <a:ea typeface="Calibri"/>
                <a:cs typeface="Calibri"/>
                <a:sym typeface="Calibri"/>
              </a:rPr>
              <a:t>nyawa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harta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akal</a:t>
            </a:r>
            <a:r>
              <a:rPr lang="en-MY" sz="2400" dirty="0">
                <a:solidFill>
                  <a:schemeClr val="dk1"/>
                </a:solidFill>
                <a:latin typeface="Calibri"/>
                <a:ea typeface="Calibri"/>
                <a:cs typeface="Calibri"/>
                <a:sym typeface="Calibri"/>
              </a:rPr>
              <a:t> dan </a:t>
            </a:r>
            <a:r>
              <a:rPr lang="en-MY" sz="2400" dirty="0" err="1">
                <a:solidFill>
                  <a:schemeClr val="dk1"/>
                </a:solidFill>
                <a:latin typeface="Calibri"/>
                <a:ea typeface="Calibri"/>
                <a:cs typeface="Calibri"/>
                <a:sym typeface="Calibri"/>
              </a:rPr>
              <a:t>keturunan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tidak</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menerima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sebarang</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mudarat.Selain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itu</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pertimbangan</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antara</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perlu</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diperhatikan</a:t>
            </a:r>
            <a:r>
              <a:rPr lang="en-MY" sz="2400" dirty="0">
                <a:solidFill>
                  <a:schemeClr val="dk1"/>
                </a:solidFill>
                <a:latin typeface="Calibri"/>
                <a:ea typeface="Calibri"/>
                <a:cs typeface="Calibri"/>
                <a:sym typeface="Calibri"/>
              </a:rPr>
              <a:t> juga: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awam</a:t>
            </a:r>
            <a:r>
              <a:rPr lang="en-MY" sz="2400" dirty="0">
                <a:solidFill>
                  <a:schemeClr val="dk1"/>
                </a:solidFill>
                <a:latin typeface="Calibri"/>
                <a:ea typeface="Calibri"/>
                <a:cs typeface="Calibri"/>
                <a:sym typeface="Calibri"/>
              </a:rPr>
              <a:t> (public interest) dengan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peribadi</a:t>
            </a:r>
            <a:r>
              <a:rPr lang="en-MY" sz="2400" dirty="0">
                <a:solidFill>
                  <a:schemeClr val="dk1"/>
                </a:solidFill>
                <a:latin typeface="Calibri"/>
                <a:ea typeface="Calibri"/>
                <a:cs typeface="Calibri"/>
                <a:sym typeface="Calibri"/>
              </a:rPr>
              <a:t> (individual interest),</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manusia</a:t>
            </a:r>
            <a:r>
              <a:rPr lang="en-MY" sz="2400" dirty="0">
                <a:solidFill>
                  <a:schemeClr val="dk1"/>
                </a:solidFill>
                <a:latin typeface="Calibri"/>
                <a:ea typeface="Calibri"/>
                <a:cs typeface="Calibri"/>
                <a:sym typeface="Calibri"/>
              </a:rPr>
              <a:t> (human interest) dengan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alam</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sekitar</a:t>
            </a:r>
            <a:r>
              <a:rPr lang="en-MY" sz="2400" dirty="0">
                <a:solidFill>
                  <a:schemeClr val="dk1"/>
                </a:solidFill>
                <a:latin typeface="Calibri"/>
                <a:ea typeface="Calibri"/>
                <a:cs typeface="Calibri"/>
                <a:sym typeface="Calibri"/>
              </a:rPr>
              <a:t> dan </a:t>
            </a:r>
            <a:r>
              <a:rPr lang="en-MY" sz="2400" dirty="0" err="1">
                <a:solidFill>
                  <a:schemeClr val="dk1"/>
                </a:solidFill>
                <a:latin typeface="Calibri"/>
                <a:ea typeface="Calibri"/>
                <a:cs typeface="Calibri"/>
                <a:sym typeface="Calibri"/>
              </a:rPr>
              <a:t>haiwan</a:t>
            </a:r>
            <a:r>
              <a:rPr lang="en-MY" sz="2400" dirty="0">
                <a:solidFill>
                  <a:schemeClr val="dk1"/>
                </a:solidFill>
                <a:latin typeface="Calibri"/>
                <a:ea typeface="Calibri"/>
                <a:cs typeface="Calibri"/>
                <a:sym typeface="Calibri"/>
              </a:rPr>
              <a:t> (environment interest),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yang </a:t>
            </a:r>
            <a:r>
              <a:rPr lang="en-MY" sz="2400" dirty="0" err="1">
                <a:solidFill>
                  <a:schemeClr val="dk1"/>
                </a:solidFill>
                <a:latin typeface="Calibri"/>
                <a:ea typeface="Calibri"/>
                <a:cs typeface="Calibri"/>
                <a:sym typeface="Calibri"/>
              </a:rPr>
              <a:t>pasti</a:t>
            </a:r>
            <a:r>
              <a:rPr lang="en-MY" sz="2400" dirty="0">
                <a:solidFill>
                  <a:schemeClr val="dk1"/>
                </a:solidFill>
                <a:latin typeface="Calibri"/>
                <a:ea typeface="Calibri"/>
                <a:cs typeface="Calibri"/>
                <a:sym typeface="Calibri"/>
              </a:rPr>
              <a:t> (confirmed interest) dengan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tidak</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pasti</a:t>
            </a:r>
            <a:r>
              <a:rPr lang="en-MY" sz="2400" dirty="0">
                <a:solidFill>
                  <a:schemeClr val="dk1"/>
                </a:solidFill>
                <a:latin typeface="Calibri"/>
                <a:ea typeface="Calibri"/>
                <a:cs typeface="Calibri"/>
                <a:sym typeface="Calibri"/>
              </a:rPr>
              <a:t> (unconfirmed interest),</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dunia dengan </a:t>
            </a:r>
            <a:r>
              <a:rPr lang="en-MY" sz="2400" dirty="0" err="1">
                <a:solidFill>
                  <a:schemeClr val="dk1"/>
                </a:solidFill>
                <a:latin typeface="Calibri"/>
                <a:ea typeface="Calibri"/>
                <a:cs typeface="Calibri"/>
                <a:sym typeface="Calibri"/>
              </a:rPr>
              <a:t>maslahat</a:t>
            </a:r>
            <a:r>
              <a:rPr lang="en-MY" sz="2400" dirty="0">
                <a:solidFill>
                  <a:schemeClr val="dk1"/>
                </a:solidFill>
                <a:latin typeface="Calibri"/>
                <a:ea typeface="Calibri"/>
                <a:cs typeface="Calibri"/>
                <a:sym typeface="Calibri"/>
              </a:rPr>
              <a:t> </a:t>
            </a:r>
            <a:r>
              <a:rPr lang="en-MY" sz="2400" dirty="0" err="1">
                <a:solidFill>
                  <a:schemeClr val="dk1"/>
                </a:solidFill>
                <a:latin typeface="Calibri"/>
                <a:ea typeface="Calibri"/>
                <a:cs typeface="Calibri"/>
                <a:sym typeface="Calibri"/>
              </a:rPr>
              <a:t>akhirat</a:t>
            </a:r>
            <a:r>
              <a:rPr lang="en-MY" sz="2400" dirty="0">
                <a:solidFill>
                  <a:schemeClr val="dk1"/>
                </a:solidFill>
                <a:latin typeface="Calibri"/>
                <a:ea typeface="Calibri"/>
                <a:cs typeface="Calibri"/>
                <a:sym typeface="Calibri"/>
              </a:rPr>
              <a:t>.</a:t>
            </a:r>
            <a:endParaRPr sz="2400"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3"/>
          <p:cNvSpPr txBox="1"/>
          <p:nvPr/>
        </p:nvSpPr>
        <p:spPr>
          <a:xfrm>
            <a:off x="4107547" y="3699310"/>
            <a:ext cx="7964709" cy="83099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r>
              <a:rPr lang="en-MY" sz="4800">
                <a:solidFill>
                  <a:srgbClr val="262626"/>
                </a:solidFill>
              </a:rPr>
              <a:t>Matlamat</a:t>
            </a:r>
            <a:r>
              <a:rPr lang="en-MY" sz="4800" b="0" i="0" u="none" strike="noStrike" cap="none">
                <a:solidFill>
                  <a:srgbClr val="262626"/>
                </a:solidFill>
                <a:latin typeface="Arial"/>
                <a:ea typeface="Arial"/>
                <a:cs typeface="Arial"/>
                <a:sym typeface="Arial"/>
              </a:rPr>
              <a:t> Syariah </a:t>
            </a:r>
            <a:endParaRPr sz="4800" b="0" i="0" u="none" strike="noStrike" cap="none">
              <a:solidFill>
                <a:srgbClr val="262626"/>
              </a:solidFill>
              <a:latin typeface="Arial"/>
              <a:ea typeface="Arial"/>
              <a:cs typeface="Arial"/>
              <a:sym typeface="Arial"/>
            </a:endParaRPr>
          </a:p>
        </p:txBody>
      </p:sp>
      <p:grpSp>
        <p:nvGrpSpPr>
          <p:cNvPr id="997" name="Google Shape;997;p3"/>
          <p:cNvGrpSpPr/>
          <p:nvPr/>
        </p:nvGrpSpPr>
        <p:grpSpPr>
          <a:xfrm>
            <a:off x="637189" y="1213044"/>
            <a:ext cx="4349545" cy="3899363"/>
            <a:chOff x="2869902" y="788255"/>
            <a:chExt cx="5050721" cy="4527967"/>
          </a:xfrm>
        </p:grpSpPr>
        <p:grpSp>
          <p:nvGrpSpPr>
            <p:cNvPr id="998" name="Google Shape;998;p3"/>
            <p:cNvGrpSpPr/>
            <p:nvPr/>
          </p:nvGrpSpPr>
          <p:grpSpPr>
            <a:xfrm>
              <a:off x="3617375" y="788255"/>
              <a:ext cx="4303248" cy="4527967"/>
              <a:chOff x="5266044" y="3820965"/>
              <a:chExt cx="2472245" cy="2601348"/>
            </a:xfrm>
          </p:grpSpPr>
          <p:sp>
            <p:nvSpPr>
              <p:cNvPr id="999" name="Google Shape;999;p3"/>
              <p:cNvSpPr/>
              <p:nvPr/>
            </p:nvSpPr>
            <p:spPr>
              <a:xfrm>
                <a:off x="6011852" y="5793663"/>
                <a:ext cx="266700" cy="628650"/>
              </a:xfrm>
              <a:custGeom>
                <a:avLst/>
                <a:gdLst/>
                <a:ahLst/>
                <a:cxnLst/>
                <a:rect l="l" t="t" r="r" b="b"/>
                <a:pathLst>
                  <a:path w="266700" h="628650" extrusionOk="0">
                    <a:moveTo>
                      <a:pt x="7144" y="243364"/>
                    </a:moveTo>
                    <a:lnTo>
                      <a:pt x="259556" y="627221"/>
                    </a:lnTo>
                    <a:lnTo>
                      <a:pt x="193834"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
              <p:cNvSpPr/>
              <p:nvPr/>
            </p:nvSpPr>
            <p:spPr>
              <a:xfrm>
                <a:off x="6016614" y="5793663"/>
                <a:ext cx="228600" cy="342900"/>
              </a:xfrm>
              <a:custGeom>
                <a:avLst/>
                <a:gdLst/>
                <a:ahLst/>
                <a:cxnLst/>
                <a:rect l="l" t="t" r="r" b="b"/>
                <a:pathLst>
                  <a:path w="228600" h="342900" extrusionOk="0">
                    <a:moveTo>
                      <a:pt x="7144" y="243364"/>
                    </a:moveTo>
                    <a:lnTo>
                      <a:pt x="224314" y="340519"/>
                    </a:lnTo>
                    <a:lnTo>
                      <a:pt x="189071" y="7144"/>
                    </a:lnTo>
                    <a:close/>
                  </a:path>
                </a:pathLst>
              </a:custGeom>
              <a:solidFill>
                <a:srgbClr val="621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
              <p:cNvSpPr/>
              <p:nvPr/>
            </p:nvSpPr>
            <p:spPr>
              <a:xfrm>
                <a:off x="6002327" y="5438381"/>
                <a:ext cx="914400" cy="609600"/>
              </a:xfrm>
              <a:custGeom>
                <a:avLst/>
                <a:gdLst/>
                <a:ahLst/>
                <a:cxnLst/>
                <a:rect l="l" t="t" r="r" b="b"/>
                <a:pathLst>
                  <a:path w="914400" h="609600" extrusionOk="0">
                    <a:moveTo>
                      <a:pt x="915829" y="362426"/>
                    </a:moveTo>
                    <a:lnTo>
                      <a:pt x="7144" y="603409"/>
                    </a:lnTo>
                    <a:lnTo>
                      <a:pt x="411004"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
              <p:cNvSpPr/>
              <p:nvPr/>
            </p:nvSpPr>
            <p:spPr>
              <a:xfrm>
                <a:off x="6188064" y="5469813"/>
                <a:ext cx="733425" cy="333375"/>
              </a:xfrm>
              <a:custGeom>
                <a:avLst/>
                <a:gdLst/>
                <a:ahLst/>
                <a:cxnLst/>
                <a:rect l="l" t="t" r="r" b="b"/>
                <a:pathLst>
                  <a:path w="733425" h="333375" extrusionOk="0">
                    <a:moveTo>
                      <a:pt x="730091" y="330994"/>
                    </a:moveTo>
                    <a:lnTo>
                      <a:pt x="7144" y="305276"/>
                    </a:lnTo>
                    <a:lnTo>
                      <a:pt x="198596" y="7144"/>
                    </a:lnTo>
                    <a:close/>
                  </a:path>
                </a:pathLst>
              </a:custGeom>
              <a:solidFill>
                <a:srgbClr val="621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
              <p:cNvSpPr/>
              <p:nvPr/>
            </p:nvSpPr>
            <p:spPr>
              <a:xfrm>
                <a:off x="5266044" y="5024043"/>
                <a:ext cx="1819275" cy="781050"/>
              </a:xfrm>
              <a:custGeom>
                <a:avLst/>
                <a:gdLst/>
                <a:ahLst/>
                <a:cxnLst/>
                <a:rect l="l" t="t" r="r" b="b"/>
                <a:pathLst>
                  <a:path w="1819275" h="781050" extrusionOk="0">
                    <a:moveTo>
                      <a:pt x="7144" y="210026"/>
                    </a:moveTo>
                    <a:lnTo>
                      <a:pt x="1652111" y="776764"/>
                    </a:lnTo>
                    <a:lnTo>
                      <a:pt x="1814036"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
              <p:cNvSpPr/>
              <p:nvPr/>
            </p:nvSpPr>
            <p:spPr>
              <a:xfrm>
                <a:off x="5266044" y="5140248"/>
                <a:ext cx="1790700" cy="304800"/>
              </a:xfrm>
              <a:custGeom>
                <a:avLst/>
                <a:gdLst/>
                <a:ahLst/>
                <a:cxnLst/>
                <a:rect l="l" t="t" r="r" b="b"/>
                <a:pathLst>
                  <a:path w="1790700" h="304800" extrusionOk="0">
                    <a:moveTo>
                      <a:pt x="7144" y="93821"/>
                    </a:moveTo>
                    <a:lnTo>
                      <a:pt x="1727359" y="305276"/>
                    </a:lnTo>
                    <a:lnTo>
                      <a:pt x="1792129" y="7144"/>
                    </a:lnTo>
                    <a:close/>
                  </a:path>
                </a:pathLst>
              </a:custGeom>
              <a:solidFill>
                <a:srgbClr val="621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
              <p:cNvSpPr/>
              <p:nvPr/>
            </p:nvSpPr>
            <p:spPr>
              <a:xfrm>
                <a:off x="5273188" y="3820965"/>
                <a:ext cx="2465101" cy="1458824"/>
              </a:xfrm>
              <a:custGeom>
                <a:avLst/>
                <a:gdLst/>
                <a:ahLst/>
                <a:cxnLst/>
                <a:rect l="l" t="t" r="r" b="b"/>
                <a:pathLst>
                  <a:path w="2465101" h="1458824" extrusionOk="0">
                    <a:moveTo>
                      <a:pt x="85725" y="243434"/>
                    </a:moveTo>
                    <a:lnTo>
                      <a:pt x="2400189" y="0"/>
                    </a:lnTo>
                    <a:lnTo>
                      <a:pt x="2465101" y="1458824"/>
                    </a:lnTo>
                    <a:lnTo>
                      <a:pt x="0" y="1413104"/>
                    </a:lnTo>
                    <a:lnTo>
                      <a:pt x="85725" y="24343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6" name="Google Shape;1006;p3"/>
            <p:cNvSpPr/>
            <p:nvPr/>
          </p:nvSpPr>
          <p:spPr>
            <a:xfrm rot="1779947">
              <a:off x="3205947" y="3169645"/>
              <a:ext cx="247650" cy="238125"/>
            </a:xfrm>
            <a:custGeom>
              <a:avLst/>
              <a:gdLst/>
              <a:ahLst/>
              <a:cxnLst/>
              <a:rect l="l" t="t" r="r" b="b"/>
              <a:pathLst>
                <a:path w="247650" h="238125" extrusionOk="0">
                  <a:moveTo>
                    <a:pt x="71914" y="231934"/>
                  </a:moveTo>
                  <a:lnTo>
                    <a:pt x="242411" y="7144"/>
                  </a:lnTo>
                  <a:lnTo>
                    <a:pt x="7144" y="34766"/>
                  </a:lnTo>
                  <a:close/>
                </a:path>
              </a:pathLst>
            </a:custGeom>
            <a:solidFill>
              <a:srgbClr val="D459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
            <p:cNvSpPr/>
            <p:nvPr/>
          </p:nvSpPr>
          <p:spPr>
            <a:xfrm rot="-868201">
              <a:off x="3220235" y="3315378"/>
              <a:ext cx="409575" cy="342900"/>
            </a:xfrm>
            <a:custGeom>
              <a:avLst/>
              <a:gdLst/>
              <a:ahLst/>
              <a:cxnLst/>
              <a:rect l="l" t="t" r="r" b="b"/>
              <a:pathLst>
                <a:path w="409575" h="342900" extrusionOk="0">
                  <a:moveTo>
                    <a:pt x="407194" y="7144"/>
                  </a:moveTo>
                  <a:lnTo>
                    <a:pt x="7144" y="270986"/>
                  </a:lnTo>
                  <a:lnTo>
                    <a:pt x="163354" y="338614"/>
                  </a:lnTo>
                  <a:close/>
                </a:path>
              </a:pathLst>
            </a:custGeom>
            <a:solidFill>
              <a:srgbClr val="621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
            <p:cNvSpPr/>
            <p:nvPr/>
          </p:nvSpPr>
          <p:spPr>
            <a:xfrm rot="1642289">
              <a:off x="2894307" y="2939798"/>
              <a:ext cx="140339" cy="140339"/>
            </a:xfrm>
            <a:prstGeom prst="plus">
              <a:avLst>
                <a:gd name="adj" fmla="val 4377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09" name="Google Shape;1009;p3"/>
            <p:cNvSpPr/>
            <p:nvPr/>
          </p:nvSpPr>
          <p:spPr>
            <a:xfrm rot="1627316">
              <a:off x="3122393" y="3454277"/>
              <a:ext cx="155440" cy="155440"/>
            </a:xfrm>
            <a:prstGeom prst="star5">
              <a:avLst>
                <a:gd name="adj" fmla="val 19098"/>
                <a:gd name="hf" fmla="val 105146"/>
                <a:gd name="vf" fmla="val 11055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10" name="Google Shape;1010;p3"/>
            <p:cNvSpPr/>
            <p:nvPr/>
          </p:nvSpPr>
          <p:spPr>
            <a:xfrm rot="-10639322" flipH="1">
              <a:off x="3216871" y="2860160"/>
              <a:ext cx="291865" cy="238731"/>
            </a:xfrm>
            <a:custGeom>
              <a:avLst/>
              <a:gdLst/>
              <a:ahLst/>
              <a:cxnLst/>
              <a:rect l="l" t="t" r="r" b="b"/>
              <a:pathLst>
                <a:path w="291865" h="202224" extrusionOk="0">
                  <a:moveTo>
                    <a:pt x="291865" y="0"/>
                  </a:moveTo>
                  <a:lnTo>
                    <a:pt x="0" y="177293"/>
                  </a:lnTo>
                  <a:lnTo>
                    <a:pt x="138611" y="202224"/>
                  </a:lnTo>
                  <a:cubicBezTo>
                    <a:pt x="219891" y="91734"/>
                    <a:pt x="210585" y="110490"/>
                    <a:pt x="291865" y="0"/>
                  </a:cubicBezTo>
                  <a:close/>
                </a:path>
              </a:pathLst>
            </a:custGeom>
            <a:solidFill>
              <a:srgbClr val="621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1" name="Google Shape;1011;p3"/>
          <p:cNvGrpSpPr/>
          <p:nvPr/>
        </p:nvGrpSpPr>
        <p:grpSpPr>
          <a:xfrm>
            <a:off x="3747952" y="5112407"/>
            <a:ext cx="8167319" cy="142202"/>
            <a:chOff x="3632040" y="5304907"/>
            <a:chExt cx="8559959" cy="137006"/>
          </a:xfrm>
        </p:grpSpPr>
        <p:grpSp>
          <p:nvGrpSpPr>
            <p:cNvPr id="1012" name="Google Shape;1012;p3"/>
            <p:cNvGrpSpPr/>
            <p:nvPr/>
          </p:nvGrpSpPr>
          <p:grpSpPr>
            <a:xfrm>
              <a:off x="3632040" y="5310936"/>
              <a:ext cx="4279981" cy="130977"/>
              <a:chOff x="11445923" y="0"/>
              <a:chExt cx="1119115" cy="2552282"/>
            </a:xfrm>
          </p:grpSpPr>
          <p:sp>
            <p:nvSpPr>
              <p:cNvPr id="1013" name="Google Shape;1013;p3"/>
              <p:cNvSpPr/>
              <p:nvPr/>
            </p:nvSpPr>
            <p:spPr>
              <a:xfrm>
                <a:off x="11818961" y="0"/>
                <a:ext cx="373038" cy="255228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14" name="Google Shape;1014;p3"/>
              <p:cNvSpPr/>
              <p:nvPr/>
            </p:nvSpPr>
            <p:spPr>
              <a:xfrm>
                <a:off x="11445923" y="0"/>
                <a:ext cx="373038" cy="255228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15" name="Google Shape;1015;p3"/>
              <p:cNvSpPr/>
              <p:nvPr/>
            </p:nvSpPr>
            <p:spPr>
              <a:xfrm>
                <a:off x="12192000" y="0"/>
                <a:ext cx="373038" cy="25522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grpSp>
          <p:nvGrpSpPr>
            <p:cNvPr id="1016" name="Google Shape;1016;p3"/>
            <p:cNvGrpSpPr/>
            <p:nvPr/>
          </p:nvGrpSpPr>
          <p:grpSpPr>
            <a:xfrm>
              <a:off x="7912018" y="5304907"/>
              <a:ext cx="4279981" cy="137006"/>
              <a:chOff x="11445923" y="0"/>
              <a:chExt cx="1119115" cy="2552282"/>
            </a:xfrm>
          </p:grpSpPr>
          <p:sp>
            <p:nvSpPr>
              <p:cNvPr id="1017" name="Google Shape;1017;p3"/>
              <p:cNvSpPr/>
              <p:nvPr/>
            </p:nvSpPr>
            <p:spPr>
              <a:xfrm>
                <a:off x="11818961" y="0"/>
                <a:ext cx="373038" cy="255228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18" name="Google Shape;1018;p3"/>
              <p:cNvSpPr/>
              <p:nvPr/>
            </p:nvSpPr>
            <p:spPr>
              <a:xfrm>
                <a:off x="11445923" y="0"/>
                <a:ext cx="373038" cy="255228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19" name="Google Shape;1019;p3"/>
              <p:cNvSpPr/>
              <p:nvPr/>
            </p:nvSpPr>
            <p:spPr>
              <a:xfrm>
                <a:off x="12192000" y="0"/>
                <a:ext cx="373038" cy="25522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MY"/>
              <a:t>Apa itu Maqasid Syariah? (</a:t>
            </a:r>
            <a:r>
              <a:rPr lang="en-MY" u="sng">
                <a:solidFill>
                  <a:schemeClr val="hlink"/>
                </a:solidFill>
                <a:hlinkClick r:id="rId3"/>
              </a:rPr>
              <a:t>ref</a:t>
            </a:r>
            <a:r>
              <a:rPr lang="en-MY"/>
              <a:t>)</a:t>
            </a:r>
            <a:endParaRPr/>
          </a:p>
        </p:txBody>
      </p:sp>
      <p:sp>
        <p:nvSpPr>
          <p:cNvPr id="1025" name="Google Shape;10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SzPts val="2800"/>
              <a:buChar char="•"/>
            </a:pPr>
            <a:r>
              <a:rPr lang="en-MY"/>
              <a:t>Ia adalah objektif tertinggi yang diletakkan oleh Islam sebagai rujukan.</a:t>
            </a:r>
            <a:endParaRPr/>
          </a:p>
          <a:p>
            <a:pPr marL="457200" lvl="0" indent="-406400" algn="l" rtl="0">
              <a:lnSpc>
                <a:spcPct val="90000"/>
              </a:lnSpc>
              <a:spcBef>
                <a:spcPts val="1000"/>
              </a:spcBef>
              <a:spcAft>
                <a:spcPts val="0"/>
              </a:spcAft>
              <a:buSzPts val="2800"/>
              <a:buChar char="•"/>
            </a:pPr>
            <a:r>
              <a:rPr lang="en-MY"/>
              <a:t>Boleh dibahagikan kepada dua konsep: </a:t>
            </a:r>
            <a:endParaRPr/>
          </a:p>
          <a:p>
            <a:pPr marL="914400" lvl="1" indent="-381000" algn="l" rtl="0">
              <a:lnSpc>
                <a:spcPct val="90000"/>
              </a:lnSpc>
              <a:spcBef>
                <a:spcPts val="500"/>
              </a:spcBef>
              <a:spcAft>
                <a:spcPts val="0"/>
              </a:spcAft>
              <a:buSzPts val="2400"/>
              <a:buChar char="•"/>
            </a:pPr>
            <a:r>
              <a:rPr lang="en-MY"/>
              <a:t>Maslahah: Pertimbangan antara tiga peringkat keutamaan iaitu keperluan asas (daruriyyat), keperluan penting (hajiyyat) dan pelengkap kepada keperluan asas dan penting (tahsiniyyat).</a:t>
            </a:r>
            <a:endParaRPr/>
          </a:p>
          <a:p>
            <a:pPr marL="914400" lvl="1" indent="-381000" algn="l" rtl="0">
              <a:lnSpc>
                <a:spcPct val="90000"/>
              </a:lnSpc>
              <a:spcBef>
                <a:spcPts val="500"/>
              </a:spcBef>
              <a:spcAft>
                <a:spcPts val="0"/>
              </a:spcAft>
              <a:buSzPts val="2400"/>
              <a:buChar char="•"/>
            </a:pPr>
            <a:r>
              <a:rPr lang="en-MY"/>
              <a:t>5 elemen utama: Menjaga agama, nyawa, akal, harta dan keturunan.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69"/>
          <p:cNvSpPr txBox="1">
            <a:spLocks noGrp="1"/>
          </p:cNvSpPr>
          <p:nvPr>
            <p:ph type="body" idx="1"/>
          </p:nvPr>
        </p:nvSpPr>
        <p:spPr>
          <a:xfrm>
            <a:off x="740228" y="741808"/>
            <a:ext cx="10711543" cy="5125591"/>
          </a:xfrm>
          <a:prstGeom prst="rect">
            <a:avLst/>
          </a:prstGeom>
          <a:noFill/>
          <a:ln>
            <a:noFill/>
          </a:ln>
        </p:spPr>
        <p:txBody>
          <a:bodyPr spcFirstLastPara="1" wrap="square" lIns="91425" tIns="45700" rIns="91425" bIns="45700" anchor="t" anchorCtr="0">
            <a:normAutofit fontScale="92500"/>
          </a:bodyPr>
          <a:lstStyle/>
          <a:p>
            <a:pPr marL="457200" lvl="0" indent="-406400" algn="l" rtl="0">
              <a:lnSpc>
                <a:spcPct val="90000"/>
              </a:lnSpc>
              <a:spcBef>
                <a:spcPts val="1000"/>
              </a:spcBef>
              <a:spcAft>
                <a:spcPts val="0"/>
              </a:spcAft>
              <a:buSzPct val="108108"/>
              <a:buChar char="•"/>
            </a:pPr>
            <a:r>
              <a:rPr lang="en-MY" dirty="0"/>
              <a:t>Bagi orang Islam, </a:t>
            </a:r>
            <a:r>
              <a:rPr lang="en-MY" dirty="0" err="1"/>
              <a:t>setiap</a:t>
            </a:r>
            <a:r>
              <a:rPr lang="en-MY" dirty="0"/>
              <a:t> </a:t>
            </a:r>
            <a:r>
              <a:rPr lang="en-MY" dirty="0" err="1"/>
              <a:t>pertimbangan</a:t>
            </a:r>
            <a:r>
              <a:rPr lang="en-MY" dirty="0"/>
              <a:t> yang </a:t>
            </a:r>
            <a:r>
              <a:rPr lang="en-MY" dirty="0" err="1"/>
              <a:t>dilakukan</a:t>
            </a:r>
            <a:r>
              <a:rPr lang="en-MY" dirty="0"/>
              <a:t> </a:t>
            </a:r>
            <a:r>
              <a:rPr lang="en-MY" dirty="0" err="1"/>
              <a:t>mestilah</a:t>
            </a:r>
            <a:r>
              <a:rPr lang="en-MY" dirty="0"/>
              <a:t> </a:t>
            </a:r>
            <a:r>
              <a:rPr lang="en-MY" dirty="0" err="1"/>
              <a:t>mengambil</a:t>
            </a:r>
            <a:r>
              <a:rPr lang="en-MY" dirty="0"/>
              <a:t> </a:t>
            </a:r>
            <a:r>
              <a:rPr lang="en-MY" dirty="0" err="1"/>
              <a:t>kira</a:t>
            </a:r>
            <a:r>
              <a:rPr lang="en-MY" dirty="0"/>
              <a:t> </a:t>
            </a:r>
            <a:r>
              <a:rPr lang="en-MY" dirty="0" err="1"/>
              <a:t>penilaian</a:t>
            </a:r>
            <a:r>
              <a:rPr lang="en-MY" dirty="0"/>
              <a:t> </a:t>
            </a:r>
            <a:r>
              <a:rPr lang="en-MY" dirty="0" err="1"/>
              <a:t>tahap</a:t>
            </a:r>
            <a:r>
              <a:rPr lang="en-MY" dirty="0"/>
              <a:t> </a:t>
            </a:r>
            <a:r>
              <a:rPr lang="en-MY" dirty="0" err="1"/>
              <a:t>keperluan</a:t>
            </a:r>
            <a:r>
              <a:rPr lang="en-MY" dirty="0"/>
              <a:t> </a:t>
            </a:r>
            <a:r>
              <a:rPr lang="en-MY" dirty="0" err="1"/>
              <a:t>sama</a:t>
            </a:r>
            <a:r>
              <a:rPr lang="en-MY" dirty="0"/>
              <a:t> </a:t>
            </a:r>
            <a:r>
              <a:rPr lang="en-MY" dirty="0" err="1"/>
              <a:t>ia</a:t>
            </a:r>
            <a:r>
              <a:rPr lang="en-MY" dirty="0"/>
              <a:t> </a:t>
            </a:r>
            <a:r>
              <a:rPr lang="en-MY" dirty="0" err="1"/>
              <a:t>berada</a:t>
            </a:r>
            <a:r>
              <a:rPr lang="en-MY" dirty="0"/>
              <a:t> pada </a:t>
            </a:r>
            <a:r>
              <a:rPr lang="en-MY" dirty="0" err="1"/>
              <a:t>peringkat</a:t>
            </a:r>
            <a:r>
              <a:rPr lang="en-MY" dirty="0"/>
              <a:t> </a:t>
            </a:r>
            <a:r>
              <a:rPr lang="en-MY" i="1" dirty="0" err="1"/>
              <a:t>daruriyyat</a:t>
            </a:r>
            <a:r>
              <a:rPr lang="en-MY" dirty="0"/>
              <a:t>, </a:t>
            </a:r>
            <a:r>
              <a:rPr lang="en-MY" i="1" dirty="0" err="1"/>
              <a:t>hajiyyat</a:t>
            </a:r>
            <a:r>
              <a:rPr lang="en-MY" dirty="0"/>
              <a:t> dan </a:t>
            </a:r>
            <a:r>
              <a:rPr lang="en-MY" i="1" dirty="0" err="1"/>
              <a:t>tahsiniyyat</a:t>
            </a:r>
            <a:r>
              <a:rPr lang="en-MY" dirty="0"/>
              <a:t>.</a:t>
            </a:r>
            <a:endParaRPr dirty="0"/>
          </a:p>
          <a:p>
            <a:pPr marL="457200" lvl="0" indent="-406400" algn="l" rtl="0">
              <a:lnSpc>
                <a:spcPct val="90000"/>
              </a:lnSpc>
              <a:spcBef>
                <a:spcPts val="1000"/>
              </a:spcBef>
              <a:spcAft>
                <a:spcPts val="0"/>
              </a:spcAft>
              <a:buSzPct val="108108"/>
              <a:buChar char="•"/>
            </a:pPr>
            <a:r>
              <a:rPr lang="en-MY" dirty="0" err="1"/>
              <a:t>Begitu</a:t>
            </a:r>
            <a:r>
              <a:rPr lang="en-MY" dirty="0"/>
              <a:t> juga </a:t>
            </a:r>
            <a:r>
              <a:rPr lang="en-MY" dirty="0" err="1"/>
              <a:t>ia</a:t>
            </a:r>
            <a:r>
              <a:rPr lang="en-MY" dirty="0"/>
              <a:t> </a:t>
            </a:r>
            <a:r>
              <a:rPr lang="en-MY" dirty="0" err="1"/>
              <a:t>tidak</a:t>
            </a:r>
            <a:r>
              <a:rPr lang="en-MY" dirty="0"/>
              <a:t> </a:t>
            </a:r>
            <a:r>
              <a:rPr lang="en-MY" dirty="0" err="1"/>
              <a:t>menyebabkan</a:t>
            </a:r>
            <a:r>
              <a:rPr lang="en-MY" dirty="0"/>
              <a:t> salah </a:t>
            </a:r>
            <a:r>
              <a:rPr lang="en-MY" dirty="0" err="1"/>
              <a:t>satu</a:t>
            </a:r>
            <a:r>
              <a:rPr lang="en-MY" dirty="0"/>
              <a:t> </a:t>
            </a:r>
            <a:r>
              <a:rPr lang="en-MY" dirty="0" err="1"/>
              <a:t>dari</a:t>
            </a:r>
            <a:r>
              <a:rPr lang="en-MY" dirty="0"/>
              <a:t> lima </a:t>
            </a:r>
            <a:r>
              <a:rPr lang="en-MY" dirty="0" err="1"/>
              <a:t>elemen</a:t>
            </a:r>
            <a:r>
              <a:rPr lang="en-MY" dirty="0"/>
              <a:t> </a:t>
            </a:r>
            <a:r>
              <a:rPr lang="en-MY" dirty="0" err="1"/>
              <a:t>utama</a:t>
            </a:r>
            <a:r>
              <a:rPr lang="en-MY" dirty="0"/>
              <a:t> dalam </a:t>
            </a:r>
            <a:r>
              <a:rPr lang="en-MY" dirty="0" err="1"/>
              <a:t>maqasid</a:t>
            </a:r>
            <a:r>
              <a:rPr lang="en-MY" dirty="0"/>
              <a:t> syariah </a:t>
            </a:r>
            <a:r>
              <a:rPr lang="en-MY" dirty="0" err="1"/>
              <a:t>iaitu</a:t>
            </a:r>
            <a:r>
              <a:rPr lang="en-MY" dirty="0"/>
              <a:t> agama, </a:t>
            </a:r>
            <a:r>
              <a:rPr lang="en-MY" dirty="0" err="1"/>
              <a:t>nyawa</a:t>
            </a:r>
            <a:r>
              <a:rPr lang="en-MY" dirty="0"/>
              <a:t>, </a:t>
            </a:r>
            <a:r>
              <a:rPr lang="en-MY" dirty="0" err="1"/>
              <a:t>harta</a:t>
            </a:r>
            <a:r>
              <a:rPr lang="en-MY" dirty="0"/>
              <a:t>, </a:t>
            </a:r>
            <a:r>
              <a:rPr lang="en-MY" dirty="0" err="1"/>
              <a:t>akal</a:t>
            </a:r>
            <a:r>
              <a:rPr lang="en-MY" dirty="0"/>
              <a:t> dan </a:t>
            </a:r>
            <a:r>
              <a:rPr lang="en-MY" dirty="0" err="1"/>
              <a:t>keturunan</a:t>
            </a:r>
            <a:r>
              <a:rPr lang="en-MY" dirty="0"/>
              <a:t> </a:t>
            </a:r>
            <a:r>
              <a:rPr lang="en-MY" dirty="0" err="1"/>
              <a:t>tidak</a:t>
            </a:r>
            <a:r>
              <a:rPr lang="en-MY" dirty="0"/>
              <a:t> </a:t>
            </a:r>
            <a:r>
              <a:rPr lang="en-MY" dirty="0" err="1"/>
              <a:t>menerima</a:t>
            </a:r>
            <a:r>
              <a:rPr lang="en-MY" dirty="0"/>
              <a:t> </a:t>
            </a:r>
            <a:r>
              <a:rPr lang="en-MY" dirty="0" err="1"/>
              <a:t>sebarang</a:t>
            </a:r>
            <a:r>
              <a:rPr lang="en-MY" dirty="0"/>
              <a:t> </a:t>
            </a:r>
            <a:r>
              <a:rPr lang="en-MY" dirty="0" err="1"/>
              <a:t>mudarat</a:t>
            </a:r>
            <a:r>
              <a:rPr lang="en-MY" dirty="0"/>
              <a:t>.</a:t>
            </a:r>
            <a:endParaRPr dirty="0"/>
          </a:p>
          <a:p>
            <a:pPr marL="457200" lvl="0" indent="-406400" algn="l" rtl="0">
              <a:lnSpc>
                <a:spcPct val="90000"/>
              </a:lnSpc>
              <a:spcBef>
                <a:spcPts val="1000"/>
              </a:spcBef>
              <a:spcAft>
                <a:spcPts val="0"/>
              </a:spcAft>
              <a:buSzPct val="108108"/>
              <a:buChar char="•"/>
            </a:pPr>
            <a:r>
              <a:rPr lang="en-MY" dirty="0" err="1"/>
              <a:t>Selain</a:t>
            </a:r>
            <a:r>
              <a:rPr lang="en-MY" dirty="0"/>
              <a:t> </a:t>
            </a:r>
            <a:r>
              <a:rPr lang="en-MY" dirty="0" err="1"/>
              <a:t>itu</a:t>
            </a:r>
            <a:r>
              <a:rPr lang="en-MY" dirty="0"/>
              <a:t>, </a:t>
            </a:r>
            <a:r>
              <a:rPr lang="en-MY" dirty="0" err="1"/>
              <a:t>pertimbangan</a:t>
            </a:r>
            <a:r>
              <a:rPr lang="en-MY" dirty="0"/>
              <a:t> </a:t>
            </a:r>
            <a:r>
              <a:rPr lang="en-MY" dirty="0" err="1"/>
              <a:t>antara</a:t>
            </a:r>
            <a:r>
              <a:rPr lang="en-MY" dirty="0"/>
              <a:t> </a:t>
            </a:r>
            <a:r>
              <a:rPr lang="en-MY" dirty="0" err="1"/>
              <a:t>maslahat</a:t>
            </a:r>
            <a:r>
              <a:rPr lang="en-MY" dirty="0"/>
              <a:t> </a:t>
            </a:r>
            <a:r>
              <a:rPr lang="en-MY" dirty="0" err="1"/>
              <a:t>perlu</a:t>
            </a:r>
            <a:r>
              <a:rPr lang="en-MY" dirty="0"/>
              <a:t> </a:t>
            </a:r>
            <a:r>
              <a:rPr lang="en-MY" dirty="0" err="1"/>
              <a:t>diperhatikan</a:t>
            </a:r>
            <a:r>
              <a:rPr lang="en-MY" dirty="0"/>
              <a:t> juga:</a:t>
            </a:r>
            <a:endParaRPr dirty="0"/>
          </a:p>
          <a:p>
            <a:pPr marL="914400" lvl="1" indent="-381000" algn="l" rtl="0">
              <a:lnSpc>
                <a:spcPct val="90000"/>
              </a:lnSpc>
              <a:spcBef>
                <a:spcPts val="500"/>
              </a:spcBef>
              <a:spcAft>
                <a:spcPts val="0"/>
              </a:spcAft>
              <a:buSzPct val="108108"/>
              <a:buChar char="•"/>
            </a:pPr>
            <a:r>
              <a:rPr lang="en-MY" dirty="0" err="1"/>
              <a:t>maslahat</a:t>
            </a:r>
            <a:r>
              <a:rPr lang="en-MY" dirty="0"/>
              <a:t> </a:t>
            </a:r>
            <a:r>
              <a:rPr lang="en-MY" dirty="0" err="1"/>
              <a:t>awam</a:t>
            </a:r>
            <a:r>
              <a:rPr lang="en-MY" dirty="0"/>
              <a:t> (public interest) dengan </a:t>
            </a:r>
            <a:r>
              <a:rPr lang="en-MY" dirty="0" err="1"/>
              <a:t>maslahat</a:t>
            </a:r>
            <a:r>
              <a:rPr lang="en-MY" dirty="0"/>
              <a:t> </a:t>
            </a:r>
            <a:r>
              <a:rPr lang="en-MY" dirty="0" err="1"/>
              <a:t>peribadi</a:t>
            </a:r>
            <a:r>
              <a:rPr lang="en-MY" dirty="0"/>
              <a:t> (individual interest)</a:t>
            </a:r>
            <a:endParaRPr dirty="0"/>
          </a:p>
          <a:p>
            <a:pPr marL="914400" lvl="1" indent="-381000" algn="l" rtl="0">
              <a:lnSpc>
                <a:spcPct val="90000"/>
              </a:lnSpc>
              <a:spcBef>
                <a:spcPts val="500"/>
              </a:spcBef>
              <a:spcAft>
                <a:spcPts val="0"/>
              </a:spcAft>
              <a:buSzPct val="108108"/>
              <a:buChar char="•"/>
            </a:pPr>
            <a:r>
              <a:rPr lang="en-MY" dirty="0" err="1"/>
              <a:t>maslahat</a:t>
            </a:r>
            <a:r>
              <a:rPr lang="en-MY" dirty="0"/>
              <a:t> </a:t>
            </a:r>
            <a:r>
              <a:rPr lang="en-MY" dirty="0" err="1"/>
              <a:t>manusia</a:t>
            </a:r>
            <a:r>
              <a:rPr lang="en-MY" dirty="0"/>
              <a:t> (human interest) dengan </a:t>
            </a:r>
            <a:r>
              <a:rPr lang="en-MY" dirty="0" err="1"/>
              <a:t>maslahat</a:t>
            </a:r>
            <a:r>
              <a:rPr lang="en-MY" dirty="0"/>
              <a:t> </a:t>
            </a:r>
            <a:r>
              <a:rPr lang="en-MY" dirty="0" err="1"/>
              <a:t>alam</a:t>
            </a:r>
            <a:r>
              <a:rPr lang="en-MY" dirty="0"/>
              <a:t> </a:t>
            </a:r>
            <a:r>
              <a:rPr lang="en-MY" dirty="0" err="1"/>
              <a:t>sekitar</a:t>
            </a:r>
            <a:r>
              <a:rPr lang="en-MY" dirty="0"/>
              <a:t> dan </a:t>
            </a:r>
            <a:r>
              <a:rPr lang="en-MY" dirty="0" err="1"/>
              <a:t>haiwan</a:t>
            </a:r>
            <a:r>
              <a:rPr lang="en-MY" dirty="0"/>
              <a:t> (environment interest)</a:t>
            </a:r>
            <a:endParaRPr dirty="0"/>
          </a:p>
          <a:p>
            <a:pPr marL="914400" lvl="1" indent="-381000" algn="l" rtl="0">
              <a:lnSpc>
                <a:spcPct val="90000"/>
              </a:lnSpc>
              <a:spcBef>
                <a:spcPts val="500"/>
              </a:spcBef>
              <a:spcAft>
                <a:spcPts val="0"/>
              </a:spcAft>
              <a:buSzPct val="108108"/>
              <a:buChar char="•"/>
            </a:pPr>
            <a:r>
              <a:rPr lang="en-MY" dirty="0" err="1"/>
              <a:t>maslahat</a:t>
            </a:r>
            <a:r>
              <a:rPr lang="en-MY" dirty="0"/>
              <a:t> yang </a:t>
            </a:r>
            <a:r>
              <a:rPr lang="en-MY" dirty="0" err="1"/>
              <a:t>pasti</a:t>
            </a:r>
            <a:r>
              <a:rPr lang="en-MY" dirty="0"/>
              <a:t> (confirmed interest) dengan </a:t>
            </a:r>
            <a:r>
              <a:rPr lang="en-MY" dirty="0" err="1"/>
              <a:t>maslahat</a:t>
            </a:r>
            <a:r>
              <a:rPr lang="en-MY" dirty="0"/>
              <a:t> </a:t>
            </a:r>
            <a:r>
              <a:rPr lang="en-MY" dirty="0" err="1"/>
              <a:t>tidak</a:t>
            </a:r>
            <a:r>
              <a:rPr lang="en-MY" dirty="0"/>
              <a:t> </a:t>
            </a:r>
            <a:r>
              <a:rPr lang="en-MY" dirty="0" err="1"/>
              <a:t>pasti</a:t>
            </a:r>
            <a:r>
              <a:rPr lang="en-MY" dirty="0"/>
              <a:t> (unconfirmed interest)</a:t>
            </a:r>
            <a:endParaRPr dirty="0"/>
          </a:p>
          <a:p>
            <a:pPr marL="914400" lvl="1" indent="-381000" algn="l" rtl="0">
              <a:lnSpc>
                <a:spcPct val="90000"/>
              </a:lnSpc>
              <a:spcBef>
                <a:spcPts val="500"/>
              </a:spcBef>
              <a:spcAft>
                <a:spcPts val="0"/>
              </a:spcAft>
              <a:buSzPct val="108108"/>
              <a:buChar char="•"/>
            </a:pPr>
            <a:r>
              <a:rPr lang="en-MY" dirty="0" err="1"/>
              <a:t>maslahat</a:t>
            </a:r>
            <a:r>
              <a:rPr lang="en-MY" dirty="0"/>
              <a:t> dunia dengan </a:t>
            </a:r>
            <a:r>
              <a:rPr lang="en-MY" dirty="0" err="1"/>
              <a:t>maslahat</a:t>
            </a:r>
            <a:r>
              <a:rPr lang="en-MY" dirty="0"/>
              <a:t> </a:t>
            </a:r>
            <a:r>
              <a:rPr lang="en-MY" dirty="0" err="1"/>
              <a:t>akhirat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70"/>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MY" sz="1200" b="0" i="0" u="none" strike="noStrike" cap="none">
                <a:solidFill>
                  <a:srgbClr val="83233E"/>
                </a:solidFill>
                <a:latin typeface="Roboto"/>
                <a:ea typeface="Roboto"/>
                <a:cs typeface="Roboto"/>
                <a:sym typeface="Roboto"/>
              </a:rPr>
              <a:t>18</a:t>
            </a:fld>
            <a:endParaRPr sz="1200" b="0" i="0" u="none" strike="noStrike" cap="none">
              <a:solidFill>
                <a:srgbClr val="83233E"/>
              </a:solidFill>
              <a:latin typeface="Roboto"/>
              <a:ea typeface="Roboto"/>
              <a:cs typeface="Roboto"/>
              <a:sym typeface="Roboto"/>
            </a:endParaRPr>
          </a:p>
        </p:txBody>
      </p:sp>
      <p:sp>
        <p:nvSpPr>
          <p:cNvPr id="1036" name="Google Shape;1036;p70"/>
          <p:cNvSpPr txBox="1">
            <a:spLocks noGrp="1"/>
          </p:cNvSpPr>
          <p:nvPr>
            <p:ph type="title"/>
          </p:nvPr>
        </p:nvSpPr>
        <p:spPr>
          <a:xfrm>
            <a:off x="413657" y="1029152"/>
            <a:ext cx="3570514"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MY" sz="3200">
                <a:solidFill>
                  <a:srgbClr val="0070C0"/>
                </a:solidFill>
              </a:rPr>
              <a:t>KECERDASAN MORAL (</a:t>
            </a:r>
            <a:r>
              <a:rPr lang="en-MY" sz="3200" i="1">
                <a:solidFill>
                  <a:srgbClr val="0070C0"/>
                </a:solidFill>
              </a:rPr>
              <a:t>MORAL INTELLIGENCE</a:t>
            </a:r>
            <a:r>
              <a:rPr lang="en-MY" sz="3200">
                <a:solidFill>
                  <a:srgbClr val="0070C0"/>
                </a:solidFill>
              </a:rPr>
              <a:t>)</a:t>
            </a:r>
            <a:br>
              <a:rPr lang="en-MY" sz="3200">
                <a:solidFill>
                  <a:srgbClr val="0070C0"/>
                </a:solidFill>
              </a:rPr>
            </a:br>
            <a:endParaRPr sz="3200"/>
          </a:p>
        </p:txBody>
      </p:sp>
      <p:sp>
        <p:nvSpPr>
          <p:cNvPr id="1038" name="Google Shape;1038;p70"/>
          <p:cNvSpPr txBox="1"/>
          <p:nvPr/>
        </p:nvSpPr>
        <p:spPr>
          <a:xfrm>
            <a:off x="185056" y="2933625"/>
            <a:ext cx="4328887" cy="3139321"/>
          </a:xfrm>
          <a:prstGeom prst="rect">
            <a:avLst/>
          </a:prstGeom>
          <a:solidFill>
            <a:schemeClr val="lt2"/>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MY" sz="1800" b="0" i="0" u="none" strike="noStrike" cap="none" dirty="0">
                <a:solidFill>
                  <a:srgbClr val="000000"/>
                </a:solidFill>
                <a:latin typeface="Arial"/>
                <a:ea typeface="Arial"/>
                <a:cs typeface="Arial"/>
                <a:sym typeface="Arial"/>
              </a:rPr>
              <a:t>DEFINISI:</a:t>
            </a:r>
          </a:p>
          <a:p>
            <a:pPr marL="0" marR="0" lvl="0" indent="0" algn="just" rtl="0">
              <a:lnSpc>
                <a:spcPct val="100000"/>
              </a:lnSpc>
              <a:spcBef>
                <a:spcPts val="0"/>
              </a:spcBef>
              <a:spcAft>
                <a:spcPts val="0"/>
              </a:spcAft>
              <a:buClr>
                <a:srgbClr val="000000"/>
              </a:buClr>
              <a:buSzPts val="1800"/>
              <a:buFont typeface="Arial"/>
              <a:buNone/>
            </a:pPr>
            <a:r>
              <a:rPr lang="en-MY" sz="1800" b="0" i="0" u="none" strike="noStrike" cap="none" dirty="0" err="1">
                <a:solidFill>
                  <a:srgbClr val="000000"/>
                </a:solidFill>
                <a:latin typeface="Arial"/>
                <a:ea typeface="Arial"/>
                <a:cs typeface="Arial"/>
                <a:sym typeface="Arial"/>
              </a:rPr>
              <a:t>Kecerdasan</a:t>
            </a:r>
            <a:r>
              <a:rPr lang="en-MY" sz="1800" b="0" i="0" u="none" strike="noStrike" cap="none" dirty="0">
                <a:solidFill>
                  <a:srgbClr val="000000"/>
                </a:solidFill>
                <a:latin typeface="Arial"/>
                <a:ea typeface="Arial"/>
                <a:cs typeface="Arial"/>
                <a:sym typeface="Arial"/>
              </a:rPr>
              <a:t> moral </a:t>
            </a:r>
            <a:r>
              <a:rPr lang="en-MY" sz="1800" b="0" i="0" u="none" strike="noStrike" cap="none" dirty="0" err="1">
                <a:solidFill>
                  <a:srgbClr val="000000"/>
                </a:solidFill>
                <a:latin typeface="Arial"/>
                <a:ea typeface="Arial"/>
                <a:cs typeface="Arial"/>
                <a:sym typeface="Arial"/>
              </a:rPr>
              <a:t>ialah</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keupayaan</a:t>
            </a:r>
            <a:r>
              <a:rPr lang="en-MY" sz="1800" b="0" i="0" u="none" strike="noStrike" cap="none" dirty="0">
                <a:solidFill>
                  <a:srgbClr val="000000"/>
                </a:solidFill>
                <a:latin typeface="Arial"/>
                <a:ea typeface="Arial"/>
                <a:cs typeface="Arial"/>
                <a:sym typeface="Arial"/>
              </a:rPr>
              <a:t> mental </a:t>
            </a:r>
            <a:r>
              <a:rPr lang="en-MY" sz="1800" b="0" i="0" u="none" strike="noStrike" cap="none" dirty="0" err="1">
                <a:solidFill>
                  <a:srgbClr val="000000"/>
                </a:solidFill>
                <a:latin typeface="Arial"/>
                <a:ea typeface="Arial"/>
                <a:cs typeface="Arial"/>
                <a:sym typeface="Arial"/>
              </a:rPr>
              <a:t>kita</a:t>
            </a:r>
            <a:r>
              <a:rPr lang="en-MY" sz="1800" b="0" i="0" u="none" strike="noStrike" cap="none" dirty="0">
                <a:solidFill>
                  <a:srgbClr val="000000"/>
                </a:solidFill>
                <a:latin typeface="Arial"/>
                <a:ea typeface="Arial"/>
                <a:cs typeface="Arial"/>
                <a:sym typeface="Arial"/>
              </a:rPr>
              <a:t> untuk </a:t>
            </a:r>
            <a:r>
              <a:rPr lang="en-MY" sz="1800" b="0" i="0" u="none" strike="noStrike" cap="none" dirty="0" err="1">
                <a:solidFill>
                  <a:srgbClr val="000000"/>
                </a:solidFill>
                <a:latin typeface="Arial"/>
                <a:ea typeface="Arial"/>
                <a:cs typeface="Arial"/>
                <a:sym typeface="Arial"/>
              </a:rPr>
              <a:t>menerapkan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prinsip</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kemanusiaan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sejagat</a:t>
            </a:r>
            <a:r>
              <a:rPr lang="en-MY" sz="1800" b="0" i="0" u="none" strike="noStrike" cap="none" dirty="0">
                <a:solidFill>
                  <a:srgbClr val="000000"/>
                </a:solidFill>
                <a:latin typeface="Arial"/>
                <a:ea typeface="Arial"/>
                <a:cs typeface="Arial"/>
                <a:sym typeface="Arial"/>
              </a:rPr>
              <a:t> kepada </a:t>
            </a:r>
            <a:r>
              <a:rPr lang="en-MY" sz="1800" b="0" i="0" u="none" strike="noStrike" cap="none" dirty="0" err="1">
                <a:solidFill>
                  <a:srgbClr val="000000"/>
                </a:solidFill>
                <a:latin typeface="Arial"/>
                <a:ea typeface="Arial"/>
                <a:cs typeface="Arial"/>
                <a:sym typeface="Arial"/>
              </a:rPr>
              <a:t>nilai</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matlamat</a:t>
            </a:r>
            <a:r>
              <a:rPr lang="en-MY" sz="1800" b="0" i="0" u="none" strike="noStrike" cap="none" dirty="0">
                <a:solidFill>
                  <a:srgbClr val="000000"/>
                </a:solidFill>
                <a:latin typeface="Arial"/>
                <a:ea typeface="Arial"/>
                <a:cs typeface="Arial"/>
                <a:sym typeface="Arial"/>
              </a:rPr>
              <a:t>, dan </a:t>
            </a:r>
            <a:r>
              <a:rPr lang="en-MY" sz="1800" b="0" i="0" u="none" strike="noStrike" cap="none" dirty="0" err="1">
                <a:solidFill>
                  <a:srgbClr val="000000"/>
                </a:solidFill>
                <a:latin typeface="Arial"/>
                <a:ea typeface="Arial"/>
                <a:cs typeface="Arial"/>
                <a:sym typeface="Arial"/>
              </a:rPr>
              <a:t>tindakan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peribadi</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kita</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Walaupun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kecerdasan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kognitif</a:t>
            </a:r>
            <a:r>
              <a:rPr lang="en-MY" sz="1800" b="0" i="0" u="none" strike="noStrike" cap="none" dirty="0">
                <a:solidFill>
                  <a:srgbClr val="000000"/>
                </a:solidFill>
                <a:latin typeface="Arial"/>
                <a:ea typeface="Arial"/>
                <a:cs typeface="Arial"/>
                <a:sym typeface="Arial"/>
              </a:rPr>
              <a:t> (IQ) dan </a:t>
            </a:r>
            <a:r>
              <a:rPr lang="en-MY" sz="1800" b="0" i="0" u="none" strike="noStrike" cap="none" dirty="0" err="1">
                <a:solidFill>
                  <a:srgbClr val="000000"/>
                </a:solidFill>
                <a:latin typeface="Arial"/>
                <a:ea typeface="Arial"/>
                <a:cs typeface="Arial"/>
                <a:sym typeface="Arial"/>
              </a:rPr>
              <a:t>teknikal</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penting</a:t>
            </a:r>
            <a:r>
              <a:rPr lang="en-MY" sz="1800" b="0" i="0" u="none" strike="noStrike" cap="none" dirty="0">
                <a:solidFill>
                  <a:srgbClr val="000000"/>
                </a:solidFill>
                <a:latin typeface="Arial"/>
                <a:ea typeface="Arial"/>
                <a:cs typeface="Arial"/>
                <a:sym typeface="Arial"/>
              </a:rPr>
              <a:t> dalam </a:t>
            </a:r>
            <a:r>
              <a:rPr lang="en-MY" sz="1800" b="0" i="0" u="none" strike="noStrike" cap="none" dirty="0" err="1">
                <a:solidFill>
                  <a:srgbClr val="000000"/>
                </a:solidFill>
                <a:latin typeface="Arial"/>
                <a:ea typeface="Arial"/>
                <a:cs typeface="Arial"/>
                <a:sym typeface="Arial"/>
              </a:rPr>
              <a:t>peranan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anda</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sebagai</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pemimpin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kecerdasan</a:t>
            </a:r>
            <a:r>
              <a:rPr lang="en-MY" sz="1800" b="0" i="0" u="none" strike="noStrike" cap="none" dirty="0">
                <a:solidFill>
                  <a:srgbClr val="000000"/>
                </a:solidFill>
                <a:latin typeface="Arial"/>
                <a:ea typeface="Arial"/>
                <a:cs typeface="Arial"/>
                <a:sym typeface="Arial"/>
              </a:rPr>
              <a:t> moral adalah </a:t>
            </a:r>
            <a:r>
              <a:rPr lang="en-MY" sz="1800" b="0" i="0" u="none" strike="noStrike" cap="none" dirty="0" err="1">
                <a:solidFill>
                  <a:srgbClr val="000000"/>
                </a:solidFill>
                <a:latin typeface="Arial"/>
                <a:ea typeface="Arial"/>
                <a:cs typeface="Arial"/>
                <a:sym typeface="Arial"/>
              </a:rPr>
              <a:t>jauh</a:t>
            </a:r>
            <a:r>
              <a:rPr lang="en-MY" sz="1800" b="0" i="0" u="none" strike="noStrike" cap="none" dirty="0">
                <a:solidFill>
                  <a:srgbClr val="000000"/>
                </a:solidFill>
                <a:latin typeface="Arial"/>
                <a:ea typeface="Arial"/>
                <a:cs typeface="Arial"/>
                <a:sym typeface="Arial"/>
              </a:rPr>
              <a:t> lebih </a:t>
            </a:r>
            <a:r>
              <a:rPr lang="en-MY" sz="1800" b="0" i="0" u="none" strike="noStrike" cap="none" dirty="0" err="1">
                <a:solidFill>
                  <a:srgbClr val="000000"/>
                </a:solidFill>
                <a:latin typeface="Arial"/>
                <a:ea typeface="Arial"/>
                <a:cs typeface="Arial"/>
                <a:sym typeface="Arial"/>
              </a:rPr>
              <a:t>penting</a:t>
            </a:r>
            <a:r>
              <a:rPr lang="en-MY" sz="1800" b="0" i="0" u="none" strike="noStrike" cap="none" dirty="0">
                <a:solidFill>
                  <a:srgbClr val="000000"/>
                </a:solidFill>
                <a:latin typeface="Arial"/>
                <a:ea typeface="Arial"/>
                <a:cs typeface="Arial"/>
                <a:sym typeface="Arial"/>
              </a:rPr>
              <a:t> kerana </a:t>
            </a:r>
            <a:r>
              <a:rPr lang="en-MY" sz="1800" b="0" i="0" u="none" strike="noStrike" cap="none" dirty="0" err="1">
                <a:solidFill>
                  <a:srgbClr val="000000"/>
                </a:solidFill>
                <a:latin typeface="Arial"/>
                <a:ea typeface="Arial"/>
                <a:cs typeface="Arial"/>
                <a:sym typeface="Arial"/>
              </a:rPr>
              <a:t>ia</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mengarahkan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kecerdasan</a:t>
            </a:r>
            <a:r>
              <a:rPr lang="en-MY" sz="1800" b="0" i="0" u="none" strike="noStrike" cap="none" dirty="0">
                <a:solidFill>
                  <a:srgbClr val="000000"/>
                </a:solidFill>
                <a:latin typeface="Arial"/>
                <a:ea typeface="Arial"/>
                <a:cs typeface="Arial"/>
                <a:sym typeface="Arial"/>
              </a:rPr>
              <a:t> lain dan </a:t>
            </a:r>
            <a:r>
              <a:rPr lang="en-MY" sz="1800" b="0" i="0" u="none" strike="noStrike" cap="none" dirty="0" err="1">
                <a:solidFill>
                  <a:srgbClr val="000000"/>
                </a:solidFill>
                <a:latin typeface="Arial"/>
                <a:ea typeface="Arial"/>
                <a:cs typeface="Arial"/>
                <a:sym typeface="Arial"/>
              </a:rPr>
              <a:t>memberikan</a:t>
            </a:r>
            <a:r>
              <a:rPr lang="en-MY" sz="1800" b="0" i="0" u="none" strike="noStrike" cap="none" dirty="0">
                <a:solidFill>
                  <a:srgbClr val="000000"/>
                </a:solidFill>
                <a:latin typeface="Arial"/>
                <a:ea typeface="Arial"/>
                <a:cs typeface="Arial"/>
                <a:sym typeface="Arial"/>
              </a:rPr>
              <a:t> </a:t>
            </a:r>
            <a:r>
              <a:rPr lang="en-MY" sz="1800" b="0" i="0" u="none" strike="noStrike" cap="none" dirty="0" err="1">
                <a:solidFill>
                  <a:srgbClr val="000000"/>
                </a:solidFill>
                <a:latin typeface="Arial"/>
                <a:ea typeface="Arial"/>
                <a:cs typeface="Arial"/>
                <a:sym typeface="Arial"/>
              </a:rPr>
              <a:t>makna</a:t>
            </a:r>
            <a:r>
              <a:rPr lang="en-MY" sz="18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03E0EF0C-08AF-9C3E-CD26-6577D9038180}"/>
              </a:ext>
            </a:extLst>
          </p:cNvPr>
          <p:cNvGraphicFramePr>
            <a:graphicFrameLocks noGrp="1"/>
          </p:cNvGraphicFramePr>
          <p:nvPr>
            <p:extLst>
              <p:ext uri="{D42A27DB-BD31-4B8C-83A1-F6EECF244321}">
                <p14:modId xmlns:p14="http://schemas.microsoft.com/office/powerpoint/2010/main" val="514400690"/>
              </p:ext>
            </p:extLst>
          </p:nvPr>
        </p:nvGraphicFramePr>
        <p:xfrm>
          <a:off x="4860554" y="553103"/>
          <a:ext cx="6694554" cy="5572158"/>
        </p:xfrm>
        <a:graphic>
          <a:graphicData uri="http://schemas.openxmlformats.org/drawingml/2006/table">
            <a:tbl>
              <a:tblPr firstRow="1" bandRow="1">
                <a:tableStyleId>{5C22544A-7EE6-4342-B048-85BDC9FD1C3A}</a:tableStyleId>
              </a:tblPr>
              <a:tblGrid>
                <a:gridCol w="795855">
                  <a:extLst>
                    <a:ext uri="{9D8B030D-6E8A-4147-A177-3AD203B41FA5}">
                      <a16:colId xmlns:a16="http://schemas.microsoft.com/office/drawing/2014/main" val="1879494932"/>
                    </a:ext>
                  </a:extLst>
                </a:gridCol>
                <a:gridCol w="2912556">
                  <a:extLst>
                    <a:ext uri="{9D8B030D-6E8A-4147-A177-3AD203B41FA5}">
                      <a16:colId xmlns:a16="http://schemas.microsoft.com/office/drawing/2014/main" val="3962420317"/>
                    </a:ext>
                  </a:extLst>
                </a:gridCol>
                <a:gridCol w="2986143">
                  <a:extLst>
                    <a:ext uri="{9D8B030D-6E8A-4147-A177-3AD203B41FA5}">
                      <a16:colId xmlns:a16="http://schemas.microsoft.com/office/drawing/2014/main" val="3862347688"/>
                    </a:ext>
                  </a:extLst>
                </a:gridCol>
              </a:tblGrid>
              <a:tr h="2896548">
                <a:tc>
                  <a:txBody>
                    <a:bodyPr/>
                    <a:lstStyle/>
                    <a:p>
                      <a:pPr algn="ctr"/>
                      <a:r>
                        <a:rPr lang="ms-MY" sz="2400" b="1" dirty="0"/>
                        <a:t>Kepala</a:t>
                      </a:r>
                    </a:p>
                  </a:txBody>
                  <a:tcPr vert="vert270"/>
                </a:tc>
                <a:tc>
                  <a:txBody>
                    <a:bodyPr/>
                    <a:lstStyle/>
                    <a:p>
                      <a:r>
                        <a:rPr lang="ms-MY" sz="2000" dirty="0"/>
                        <a:t>Integriti</a:t>
                      </a:r>
                    </a:p>
                    <a:p>
                      <a:endParaRPr lang="ms-MY" sz="1400" dirty="0"/>
                    </a:p>
                    <a:p>
                      <a:r>
                        <a:rPr lang="ms-MY" sz="1400" dirty="0"/>
                        <a:t>Kompetensi</a:t>
                      </a:r>
                    </a:p>
                    <a:p>
                      <a:pPr marL="180000" indent="-180000">
                        <a:buFont typeface="Arial" panose="020B0604020202020204" pitchFamily="34" charset="0"/>
                        <a:buChar char="•"/>
                      </a:pPr>
                      <a:r>
                        <a:rPr lang="ms-MY" sz="1400" b="0" dirty="0"/>
                        <a:t>Bertindak secara konsisten dengan prinsip, nilai, dan kepercayaan (bercakap dan bertindak selari)</a:t>
                      </a:r>
                    </a:p>
                    <a:p>
                      <a:pPr marL="180000" indent="-180000">
                        <a:buFont typeface="Arial" panose="020B0604020202020204" pitchFamily="34" charset="0"/>
                        <a:buChar char="•"/>
                      </a:pPr>
                      <a:r>
                        <a:rPr lang="ms-MY" sz="1400" b="0" dirty="0"/>
                        <a:t>Berterus terang (mengatakan kebenaran)</a:t>
                      </a:r>
                    </a:p>
                    <a:p>
                      <a:pPr marL="180000" indent="-180000">
                        <a:buFont typeface="Arial" panose="020B0604020202020204" pitchFamily="34" charset="0"/>
                        <a:buChar char="•"/>
                      </a:pPr>
                      <a:r>
                        <a:rPr lang="ms-MY" sz="1400" b="0" dirty="0"/>
                        <a:t>Memperjuangkan apa yang benarMenepati janji</a:t>
                      </a:r>
                    </a:p>
                    <a:p>
                      <a:r>
                        <a:rPr lang="ms-MY" sz="1400" dirty="0"/>
                        <a:t>            Hasilnya:</a:t>
                      </a:r>
                    </a:p>
                    <a:p>
                      <a:r>
                        <a:rPr lang="ms-MY" sz="1400" dirty="0"/>
                        <a:t>                       </a:t>
                      </a:r>
                      <a:r>
                        <a:rPr lang="ms-MY" sz="1600" dirty="0"/>
                        <a:t>Kepercayaan</a:t>
                      </a:r>
                      <a:endParaRPr lang="ms-MY" sz="1000" dirty="0"/>
                    </a:p>
                  </a:txBody>
                  <a:tcPr/>
                </a:tc>
                <a:tc>
                  <a:txBody>
                    <a:bodyPr/>
                    <a:lstStyle/>
                    <a:p>
                      <a:pPr rtl="0"/>
                      <a:r>
                        <a:rPr lang="en-US" sz="2000" dirty="0" err="1">
                          <a:sym typeface="Arial"/>
                        </a:rPr>
                        <a:t>Tanggungjawab</a:t>
                      </a:r>
                      <a:endParaRPr lang="en-US" sz="2000" dirty="0">
                        <a:sym typeface="Arial"/>
                      </a:endParaRPr>
                    </a:p>
                    <a:p>
                      <a:pPr rtl="0"/>
                      <a:endParaRPr lang="en-US" dirty="0">
                        <a:sym typeface="Arial"/>
                      </a:endParaRPr>
                    </a:p>
                    <a:p>
                      <a:pPr rtl="0"/>
                      <a:r>
                        <a:rPr lang="en-US" dirty="0" err="1">
                          <a:sym typeface="Arial"/>
                        </a:rPr>
                        <a:t>Kompetensi</a:t>
                      </a:r>
                      <a:endParaRPr lang="en-US" dirty="0">
                        <a:sym typeface="Arial"/>
                      </a:endParaRPr>
                    </a:p>
                    <a:p>
                      <a:pPr marL="180000" indent="-180000" rtl="0">
                        <a:buFont typeface="Arial" panose="020B0604020202020204" pitchFamily="34" charset="0"/>
                        <a:buChar char="•"/>
                      </a:pPr>
                      <a:r>
                        <a:rPr lang="en-US" b="0" dirty="0" err="1">
                          <a:sym typeface="Arial"/>
                        </a:rPr>
                        <a:t>Bertanggungjawab</a:t>
                      </a:r>
                      <a:r>
                        <a:rPr lang="en-US" b="0" dirty="0">
                          <a:sym typeface="Arial"/>
                        </a:rPr>
                        <a:t> </a:t>
                      </a:r>
                      <a:r>
                        <a:rPr lang="en-US" b="0" dirty="0" err="1">
                          <a:sym typeface="Arial"/>
                        </a:rPr>
                        <a:t>atas</a:t>
                      </a:r>
                      <a:r>
                        <a:rPr lang="en-US" b="0" dirty="0">
                          <a:sym typeface="Arial"/>
                        </a:rPr>
                        <a:t> </a:t>
                      </a:r>
                      <a:r>
                        <a:rPr lang="en-US" b="0" dirty="0" err="1">
                          <a:sym typeface="Arial"/>
                        </a:rPr>
                        <a:t>pilihan</a:t>
                      </a:r>
                      <a:r>
                        <a:rPr lang="en-US" b="0" dirty="0">
                          <a:sym typeface="Arial"/>
                        </a:rPr>
                        <a:t> </a:t>
                      </a:r>
                      <a:r>
                        <a:rPr lang="en-US" b="0" dirty="0" err="1">
                          <a:sym typeface="Arial"/>
                        </a:rPr>
                        <a:t>peribadi</a:t>
                      </a:r>
                      <a:endParaRPr lang="en-US" b="0" dirty="0">
                        <a:sym typeface="Arial"/>
                      </a:endParaRPr>
                    </a:p>
                    <a:p>
                      <a:pPr marL="180000" indent="-180000" rtl="0">
                        <a:buFont typeface="Arial" panose="020B0604020202020204" pitchFamily="34" charset="0"/>
                        <a:buChar char="•"/>
                      </a:pPr>
                      <a:r>
                        <a:rPr lang="en-US" b="0" dirty="0" err="1">
                          <a:sym typeface="Arial"/>
                        </a:rPr>
                        <a:t>Mengakui</a:t>
                      </a:r>
                      <a:r>
                        <a:rPr lang="en-US" b="0" dirty="0">
                          <a:sym typeface="Arial"/>
                        </a:rPr>
                        <a:t> </a:t>
                      </a:r>
                      <a:r>
                        <a:rPr lang="en-US" b="0" dirty="0" err="1">
                          <a:sym typeface="Arial"/>
                        </a:rPr>
                        <a:t>kesilapan</a:t>
                      </a:r>
                      <a:r>
                        <a:rPr lang="en-US" b="0" dirty="0">
                          <a:sym typeface="Arial"/>
                        </a:rPr>
                        <a:t> dan </a:t>
                      </a:r>
                      <a:r>
                        <a:rPr lang="en-US" b="0" dirty="0" err="1">
                          <a:sym typeface="Arial"/>
                        </a:rPr>
                        <a:t>kegagalan</a:t>
                      </a:r>
                      <a:endParaRPr lang="en-US" b="0" dirty="0">
                        <a:sym typeface="Arial"/>
                      </a:endParaRPr>
                    </a:p>
                    <a:p>
                      <a:pPr marL="180000" indent="-180000" rtl="0">
                        <a:buFont typeface="Arial" panose="020B0604020202020204" pitchFamily="34" charset="0"/>
                        <a:buChar char="•"/>
                      </a:pPr>
                      <a:r>
                        <a:rPr lang="en-US" b="0" dirty="0" err="1">
                          <a:sym typeface="Arial"/>
                        </a:rPr>
                        <a:t>Memikul</a:t>
                      </a:r>
                      <a:r>
                        <a:rPr lang="en-US" b="0" dirty="0">
                          <a:sym typeface="Arial"/>
                        </a:rPr>
                        <a:t> </a:t>
                      </a:r>
                      <a:r>
                        <a:rPr lang="en-US" b="0" dirty="0" err="1">
                          <a:sym typeface="Arial"/>
                        </a:rPr>
                        <a:t>tanggungjawab</a:t>
                      </a:r>
                      <a:r>
                        <a:rPr lang="en-US" b="0" dirty="0">
                          <a:sym typeface="Arial"/>
                        </a:rPr>
                        <a:t> untuk </a:t>
                      </a:r>
                      <a:r>
                        <a:rPr lang="en-US" b="0" dirty="0" err="1">
                          <a:sym typeface="Arial"/>
                        </a:rPr>
                        <a:t>berkhidmat</a:t>
                      </a:r>
                      <a:r>
                        <a:rPr lang="en-US" b="0" dirty="0">
                          <a:sym typeface="Arial"/>
                        </a:rPr>
                        <a:t> </a:t>
                      </a:r>
                      <a:r>
                        <a:rPr lang="en-US" b="0" dirty="0" err="1">
                          <a:sym typeface="Arial"/>
                        </a:rPr>
                        <a:t>kepada</a:t>
                      </a:r>
                      <a:r>
                        <a:rPr lang="en-US" b="0" dirty="0">
                          <a:sym typeface="Arial"/>
                        </a:rPr>
                        <a:t> orang lain – </a:t>
                      </a:r>
                      <a:r>
                        <a:rPr lang="en-US" b="0" dirty="0" err="1">
                          <a:sym typeface="Arial"/>
                        </a:rPr>
                        <a:t>Tinggalkan</a:t>
                      </a:r>
                      <a:r>
                        <a:rPr lang="en-US" b="0" dirty="0">
                          <a:sym typeface="Arial"/>
                        </a:rPr>
                        <a:t> dunia dalam </a:t>
                      </a:r>
                      <a:r>
                        <a:rPr lang="en-US" b="0" dirty="0" err="1">
                          <a:sym typeface="Arial"/>
                        </a:rPr>
                        <a:t>keadaan</a:t>
                      </a:r>
                      <a:r>
                        <a:rPr lang="en-US" b="0" dirty="0">
                          <a:sym typeface="Arial"/>
                        </a:rPr>
                        <a:t> yang </a:t>
                      </a:r>
                      <a:r>
                        <a:rPr lang="en-US" b="0" dirty="0" err="1">
                          <a:sym typeface="Arial"/>
                        </a:rPr>
                        <a:t>lebih</a:t>
                      </a:r>
                      <a:r>
                        <a:rPr lang="en-US" b="0" dirty="0">
                          <a:sym typeface="Arial"/>
                        </a:rPr>
                        <a:t> </a:t>
                      </a:r>
                      <a:r>
                        <a:rPr lang="en-US" b="0" dirty="0" err="1">
                          <a:sym typeface="Arial"/>
                        </a:rPr>
                        <a:t>baik</a:t>
                      </a:r>
                      <a:endParaRPr lang="en-US" b="0" dirty="0">
                        <a:sym typeface="Arial"/>
                      </a:endParaRPr>
                    </a:p>
                    <a:p>
                      <a:r>
                        <a:rPr lang="en-MY" b="1" dirty="0"/>
                        <a:t>                </a:t>
                      </a:r>
                      <a:r>
                        <a:rPr lang="en-MY" b="1" dirty="0" err="1"/>
                        <a:t>Hasilnya</a:t>
                      </a:r>
                      <a:r>
                        <a:rPr lang="en-MY" b="1" dirty="0"/>
                        <a:t>:</a:t>
                      </a:r>
                      <a:endParaRPr lang="en-MY" dirty="0"/>
                    </a:p>
                    <a:p>
                      <a:r>
                        <a:rPr lang="en-MY" b="1" dirty="0"/>
                        <a:t>                             </a:t>
                      </a:r>
                      <a:r>
                        <a:rPr lang="en-MY" sz="1600" b="1" dirty="0" err="1"/>
                        <a:t>Inspirasi</a:t>
                      </a:r>
                      <a:endParaRPr lang="en-MY" sz="1600" dirty="0"/>
                    </a:p>
                  </a:txBody>
                  <a:tcPr/>
                </a:tc>
                <a:extLst>
                  <a:ext uri="{0D108BD9-81ED-4DB2-BD59-A6C34878D82A}">
                    <a16:rowId xmlns:a16="http://schemas.microsoft.com/office/drawing/2014/main" val="512581622"/>
                  </a:ext>
                </a:extLst>
              </a:tr>
              <a:tr h="2585118">
                <a:tc>
                  <a:txBody>
                    <a:bodyPr/>
                    <a:lstStyle/>
                    <a:p>
                      <a:pPr algn="ctr"/>
                      <a:r>
                        <a:rPr lang="ms-MY" sz="2400" b="1" dirty="0"/>
                        <a:t>Hati</a:t>
                      </a:r>
                    </a:p>
                  </a:txBody>
                  <a:tcPr vert="vert270"/>
                </a:tc>
                <a:tc>
                  <a:txBody>
                    <a:bodyPr/>
                    <a:lstStyle/>
                    <a:p>
                      <a:r>
                        <a:rPr lang="ms-MY" sz="2000" b="1" dirty="0"/>
                        <a:t>Kemaafan</a:t>
                      </a:r>
                    </a:p>
                    <a:p>
                      <a:endParaRPr lang="ms-MY" b="1" dirty="0"/>
                    </a:p>
                    <a:p>
                      <a:r>
                        <a:rPr lang="ms-MY" b="1" dirty="0"/>
                        <a:t>Kompetensi:</a:t>
                      </a:r>
                    </a:p>
                    <a:p>
                      <a:pPr marL="180000" indent="-180000">
                        <a:buFont typeface="Arial" panose="020B0604020202020204" pitchFamily="34" charset="0"/>
                        <a:buChar char="•"/>
                      </a:pPr>
                      <a:r>
                        <a:rPr lang="ms-MY" dirty="0"/>
                        <a:t>Keupayaan melepaskan kesilapan diri sendiri</a:t>
                      </a:r>
                    </a:p>
                    <a:p>
                      <a:pPr marL="180000" indent="-180000">
                        <a:buFont typeface="Arial" panose="020B0604020202020204" pitchFamily="34" charset="0"/>
                        <a:buChar char="•"/>
                      </a:pPr>
                      <a:r>
                        <a:rPr lang="ms-MY" dirty="0"/>
                        <a:t>Keupayaan memaafkan kesilapan orang lain</a:t>
                      </a:r>
                    </a:p>
                    <a:p>
                      <a:endParaRPr lang="ms-MY" dirty="0"/>
                    </a:p>
                    <a:p>
                      <a:endParaRPr lang="ms-MY" dirty="0"/>
                    </a:p>
                    <a:p>
                      <a:r>
                        <a:rPr lang="ms-MY" b="1" dirty="0"/>
                        <a:t>             Hasilnya:</a:t>
                      </a:r>
                    </a:p>
                    <a:p>
                      <a:r>
                        <a:rPr lang="ms-MY" b="1" dirty="0"/>
                        <a:t>                        </a:t>
                      </a:r>
                      <a:r>
                        <a:rPr lang="ms-MY" sz="1600" b="1" dirty="0"/>
                        <a:t>Inovasi</a:t>
                      </a:r>
                      <a:endParaRPr lang="ms-MY" b="1" dirty="0"/>
                    </a:p>
                  </a:txBody>
                  <a:tcPr/>
                </a:tc>
                <a:tc>
                  <a:txBody>
                    <a:bodyPr/>
                    <a:lstStyle/>
                    <a:p>
                      <a:r>
                        <a:rPr lang="sv-SE" sz="2000" b="1" dirty="0"/>
                        <a:t>Belas Kasihan</a:t>
                      </a:r>
                      <a:endParaRPr lang="sv-SE" dirty="0"/>
                    </a:p>
                    <a:p>
                      <a:endParaRPr lang="sv-SE" b="1" dirty="0"/>
                    </a:p>
                    <a:p>
                      <a:r>
                        <a:rPr lang="sv-SE" b="1" dirty="0"/>
                        <a:t>Kompetensi</a:t>
                      </a:r>
                      <a:r>
                        <a:rPr lang="sv-SE" dirty="0"/>
                        <a:t>:</a:t>
                      </a:r>
                    </a:p>
                    <a:p>
                      <a:pPr marL="180000" indent="-180000">
                        <a:buFont typeface="Arial" panose="020B0604020202020204" pitchFamily="34" charset="0"/>
                        <a:buChar char="•"/>
                      </a:pPr>
                      <a:r>
                        <a:rPr lang="sv-SE" dirty="0"/>
                        <a:t>Aktif mengambil berat terhadap orang lain</a:t>
                      </a:r>
                    </a:p>
                    <a:p>
                      <a:endParaRPr lang="sv-SE" b="1" dirty="0"/>
                    </a:p>
                    <a:p>
                      <a:endParaRPr lang="sv-SE" b="1" dirty="0"/>
                    </a:p>
                    <a:p>
                      <a:endParaRPr lang="sv-SE" b="1" dirty="0"/>
                    </a:p>
                    <a:p>
                      <a:endParaRPr lang="sv-SE" b="1" dirty="0"/>
                    </a:p>
                    <a:p>
                      <a:r>
                        <a:rPr lang="sv-SE" b="1" dirty="0"/>
                        <a:t>               Hasilnya</a:t>
                      </a:r>
                      <a:r>
                        <a:rPr lang="sv-SE" dirty="0"/>
                        <a:t>:</a:t>
                      </a:r>
                    </a:p>
                    <a:p>
                      <a:r>
                        <a:rPr lang="sv-SE" b="1" dirty="0"/>
                        <a:t>                      </a:t>
                      </a:r>
                      <a:r>
                        <a:rPr lang="sv-SE" sz="1600" b="1" dirty="0"/>
                        <a:t>Kesetiaan</a:t>
                      </a:r>
                      <a:endParaRPr lang="ms-MY" dirty="0"/>
                    </a:p>
                  </a:txBody>
                  <a:tcPr/>
                </a:tc>
                <a:extLst>
                  <a:ext uri="{0D108BD9-81ED-4DB2-BD59-A6C34878D82A}">
                    <a16:rowId xmlns:a16="http://schemas.microsoft.com/office/drawing/2014/main" val="218369025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71"/>
          <p:cNvSpPr txBox="1">
            <a:spLocks noGrp="1"/>
          </p:cNvSpPr>
          <p:nvPr>
            <p:ph type="sldNum" idx="12"/>
          </p:nvPr>
        </p:nvSpPr>
        <p:spPr>
          <a:xfrm>
            <a:off x="10637134" y="6432584"/>
            <a:ext cx="756300" cy="32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MY" sz="1200" b="0" i="0" u="none" strike="noStrike" cap="none">
                <a:solidFill>
                  <a:srgbClr val="83233E"/>
                </a:solidFill>
                <a:latin typeface="Roboto"/>
                <a:ea typeface="Roboto"/>
                <a:cs typeface="Roboto"/>
                <a:sym typeface="Roboto"/>
              </a:rPr>
              <a:t>19</a:t>
            </a:fld>
            <a:endParaRPr sz="1200" b="0" i="0" u="none" strike="noStrike" cap="none">
              <a:solidFill>
                <a:srgbClr val="83233E"/>
              </a:solidFill>
              <a:latin typeface="Roboto"/>
              <a:ea typeface="Roboto"/>
              <a:cs typeface="Roboto"/>
              <a:sym typeface="Roboto"/>
            </a:endParaRPr>
          </a:p>
        </p:txBody>
      </p:sp>
      <p:pic>
        <p:nvPicPr>
          <p:cNvPr id="1045" name="Google Shape;1045;p71"/>
          <p:cNvPicPr preferRelativeResize="0"/>
          <p:nvPr/>
        </p:nvPicPr>
        <p:blipFill rotWithShape="1">
          <a:blip r:embed="rId3">
            <a:alphaModFix/>
          </a:blip>
          <a:srcRect/>
          <a:stretch/>
        </p:blipFill>
        <p:spPr>
          <a:xfrm>
            <a:off x="1621175" y="426475"/>
            <a:ext cx="8949650" cy="6327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100" name="Google Shape;100;p2"/>
          <p:cNvSpPr txBox="1"/>
          <p:nvPr/>
        </p:nvSpPr>
        <p:spPr>
          <a:xfrm>
            <a:off x="2310581" y="2563762"/>
            <a:ext cx="7362192" cy="2149412"/>
          </a:xfrm>
          <a:prstGeom prst="rect">
            <a:avLst/>
          </a:prstGeom>
        </p:spPr>
        <p:txBody>
          <a:bodyPr spcFirstLastPara="1" vert="horz" lIns="91440" tIns="45720" rIns="91440" bIns="45720" rtlCol="0" anchor="b" anchorCtr="0">
            <a:noAutofit/>
          </a:bodyPr>
          <a:lstStyle/>
          <a:p>
            <a:pPr marL="0" marR="0" lvl="0" indent="0" algn="ctr">
              <a:lnSpc>
                <a:spcPct val="90000"/>
              </a:lnSpc>
              <a:spcBef>
                <a:spcPct val="0"/>
              </a:spcBef>
              <a:spcAft>
                <a:spcPts val="600"/>
              </a:spcAft>
            </a:pPr>
            <a:r>
              <a:rPr lang="en-US" sz="4800" b="1" kern="1200">
                <a:solidFill>
                  <a:schemeClr val="tx1"/>
                </a:solidFill>
                <a:latin typeface="+mj-lt"/>
                <a:ea typeface="+mj-ea"/>
                <a:cs typeface="+mj-cs"/>
              </a:rPr>
              <a:t>TOPIK 1:</a:t>
            </a:r>
            <a:br>
              <a:rPr lang="en-US" sz="4800" b="1" kern="1200">
                <a:solidFill>
                  <a:schemeClr val="tx1"/>
                </a:solidFill>
                <a:latin typeface="+mj-lt"/>
                <a:ea typeface="+mj-ea"/>
                <a:cs typeface="+mj-cs"/>
              </a:rPr>
            </a:br>
            <a:r>
              <a:rPr lang="en-US" sz="4800" b="1" kern="1200">
                <a:solidFill>
                  <a:schemeClr val="tx1"/>
                </a:solidFill>
                <a:latin typeface="+mj-lt"/>
                <a:ea typeface="+mj-ea"/>
                <a:cs typeface="+mj-cs"/>
              </a:rPr>
              <a:t>KONSEP DAN KEPENTINGAN NILAI DALAM KEHIDUPAN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72"/>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600"/>
              </a:spcAft>
              <a:buClr>
                <a:srgbClr val="000000"/>
              </a:buClr>
              <a:buSzPts val="1200"/>
              <a:buFont typeface="Arial"/>
              <a:buNone/>
            </a:pPr>
            <a:fld id="{00000000-1234-1234-1234-123412341234}" type="slidenum">
              <a:rPr lang="en-MY" sz="1200" b="0" i="0" u="none" strike="noStrike" cap="none">
                <a:solidFill>
                  <a:srgbClr val="83233E"/>
                </a:solidFill>
                <a:latin typeface="Roboto"/>
                <a:ea typeface="Roboto"/>
                <a:cs typeface="Roboto"/>
                <a:sym typeface="Roboto"/>
              </a:rPr>
              <a:t>20</a:t>
            </a:fld>
            <a:endParaRPr sz="1200" b="0" i="0" u="none" strike="noStrike" cap="none">
              <a:solidFill>
                <a:srgbClr val="83233E"/>
              </a:solidFill>
              <a:latin typeface="Roboto"/>
              <a:ea typeface="Roboto"/>
              <a:cs typeface="Roboto"/>
              <a:sym typeface="Roboto"/>
            </a:endParaRPr>
          </a:p>
        </p:txBody>
      </p:sp>
      <p:sp>
        <p:nvSpPr>
          <p:cNvPr id="1051" name="Google Shape;1051;p72"/>
          <p:cNvSpPr txBox="1">
            <a:spLocks noGrp="1"/>
          </p:cNvSpPr>
          <p:nvPr>
            <p:ph type="title"/>
          </p:nvPr>
        </p:nvSpPr>
        <p:spPr>
          <a:xfrm>
            <a:off x="309278" y="2217311"/>
            <a:ext cx="3718436" cy="209680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400"/>
              <a:buNone/>
            </a:pPr>
            <a:r>
              <a:rPr lang="en-MY" sz="4800"/>
              <a:t>AKTIVITI JAMBOARD </a:t>
            </a:r>
            <a:endParaRPr sz="4800"/>
          </a:p>
        </p:txBody>
      </p:sp>
      <p:sp>
        <p:nvSpPr>
          <p:cNvPr id="1052" name="Google Shape;1052;p72"/>
          <p:cNvSpPr/>
          <p:nvPr/>
        </p:nvSpPr>
        <p:spPr>
          <a:xfrm>
            <a:off x="5671457" y="1088572"/>
            <a:ext cx="5138057" cy="2177142"/>
          </a:xfrm>
          <a:prstGeom prst="roundRect">
            <a:avLst>
              <a:gd name="adj" fmla="val 16667"/>
            </a:avLst>
          </a:prstGeom>
          <a:solidFill>
            <a:schemeClr val="accent1"/>
          </a:solidFill>
          <a:ln w="25400" cap="flat" cmpd="sng">
            <a:solidFill>
              <a:srgbClr val="5F19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MY" sz="2400" b="0" i="0" u="none" strike="noStrike" cap="none">
                <a:solidFill>
                  <a:srgbClr val="FFFFFF"/>
                </a:solidFill>
                <a:latin typeface="Arial"/>
                <a:ea typeface="Arial"/>
                <a:cs typeface="Arial"/>
                <a:sym typeface="Arial"/>
              </a:rPr>
              <a:t>Apakah pandangan anda terhadap kecerdasan moral (moral intelligence)?</a:t>
            </a:r>
            <a:endParaRPr sz="1400" b="0" i="0" u="none" strike="noStrike" cap="none">
              <a:solidFill>
                <a:srgbClr val="000000"/>
              </a:solidFill>
              <a:latin typeface="Arial"/>
              <a:ea typeface="Arial"/>
              <a:cs typeface="Arial"/>
              <a:sym typeface="Arial"/>
            </a:endParaRPr>
          </a:p>
        </p:txBody>
      </p:sp>
      <p:sp>
        <p:nvSpPr>
          <p:cNvPr id="1053" name="Google Shape;1053;p72"/>
          <p:cNvSpPr/>
          <p:nvPr/>
        </p:nvSpPr>
        <p:spPr>
          <a:xfrm>
            <a:off x="5499077" y="3694415"/>
            <a:ext cx="5138057" cy="2177142"/>
          </a:xfrm>
          <a:prstGeom prst="roundRect">
            <a:avLst>
              <a:gd name="adj" fmla="val 16667"/>
            </a:avLst>
          </a:prstGeom>
          <a:solidFill>
            <a:schemeClr val="accent1"/>
          </a:solidFill>
          <a:ln w="25400" cap="flat" cmpd="sng">
            <a:solidFill>
              <a:srgbClr val="5F19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MY" sz="2400" b="0" i="0" u="none" strike="noStrike" cap="none" dirty="0">
                <a:solidFill>
                  <a:srgbClr val="FFFFFF"/>
                </a:solidFill>
                <a:latin typeface="Arial"/>
                <a:ea typeface="Arial"/>
                <a:cs typeface="Arial"/>
                <a:sym typeface="Arial"/>
              </a:rPr>
              <a:t>Beri </a:t>
            </a:r>
            <a:r>
              <a:rPr lang="en-MY" sz="2400" b="0" i="0" u="none" strike="noStrike" cap="none" dirty="0" err="1">
                <a:solidFill>
                  <a:srgbClr val="FFFFFF"/>
                </a:solidFill>
                <a:latin typeface="Arial"/>
                <a:ea typeface="Arial"/>
                <a:cs typeface="Arial"/>
                <a:sym typeface="Arial"/>
              </a:rPr>
              <a:t>komen</a:t>
            </a:r>
            <a:r>
              <a:rPr lang="en-MY" sz="2400" b="0" i="0" u="none" strike="noStrike" cap="none" dirty="0">
                <a:solidFill>
                  <a:srgbClr val="FFFFFF"/>
                </a:solidFill>
                <a:latin typeface="Arial"/>
                <a:ea typeface="Arial"/>
                <a:cs typeface="Arial"/>
                <a:sym typeface="Arial"/>
              </a:rPr>
              <a:t> </a:t>
            </a:r>
            <a:r>
              <a:rPr lang="en-MY" sz="2400" b="0" i="0" u="none" strike="noStrike" cap="none" dirty="0" err="1">
                <a:solidFill>
                  <a:srgbClr val="FFFFFF"/>
                </a:solidFill>
                <a:latin typeface="Arial"/>
                <a:ea typeface="Arial"/>
                <a:cs typeface="Arial"/>
                <a:sym typeface="Arial"/>
              </a:rPr>
              <a:t>anda</a:t>
            </a:r>
            <a:r>
              <a:rPr lang="en-MY" sz="2400" b="0" i="0" u="none" strike="noStrike" cap="none" dirty="0">
                <a:solidFill>
                  <a:srgbClr val="FFFFFF"/>
                </a:solidFill>
                <a:latin typeface="Arial"/>
                <a:ea typeface="Arial"/>
                <a:cs typeface="Arial"/>
                <a:sym typeface="Arial"/>
              </a:rPr>
              <a:t> bagi mana-mana </a:t>
            </a:r>
            <a:r>
              <a:rPr lang="en-MY" sz="2400" b="0" i="0" u="none" strike="noStrike" cap="none" dirty="0" err="1">
                <a:solidFill>
                  <a:srgbClr val="FFFFFF"/>
                </a:solidFill>
                <a:latin typeface="Arial"/>
                <a:ea typeface="Arial"/>
                <a:cs typeface="Arial"/>
                <a:sym typeface="Arial"/>
              </a:rPr>
              <a:t>isu</a:t>
            </a:r>
            <a:r>
              <a:rPr lang="en-MY" sz="2400" b="0" i="0" u="none" strike="noStrike" cap="none" dirty="0">
                <a:solidFill>
                  <a:srgbClr val="FFFFFF"/>
                </a:solidFill>
                <a:latin typeface="Arial"/>
                <a:ea typeface="Arial"/>
                <a:cs typeface="Arial"/>
                <a:sym typeface="Arial"/>
              </a:rPr>
              <a:t> yang </a:t>
            </a:r>
            <a:r>
              <a:rPr lang="en-MY" sz="2400" b="0" i="0" u="none" strike="noStrike" cap="none" dirty="0" err="1">
                <a:solidFill>
                  <a:srgbClr val="FFFFFF"/>
                </a:solidFill>
                <a:latin typeface="Arial"/>
                <a:ea typeface="Arial"/>
                <a:cs typeface="Arial"/>
                <a:sym typeface="Arial"/>
              </a:rPr>
              <a:t>bertentangan</a:t>
            </a:r>
            <a:r>
              <a:rPr lang="en-MY" sz="2400" b="0" i="0" u="none" strike="noStrike" cap="none" dirty="0">
                <a:solidFill>
                  <a:srgbClr val="FFFFFF"/>
                </a:solidFill>
                <a:latin typeface="Arial"/>
                <a:ea typeface="Arial"/>
                <a:cs typeface="Arial"/>
                <a:sym typeface="Arial"/>
              </a:rPr>
              <a:t> dengan </a:t>
            </a:r>
            <a:r>
              <a:rPr lang="en-MY" sz="2400" b="0" i="0" u="none" strike="noStrike" cap="none" dirty="0" err="1">
                <a:solidFill>
                  <a:srgbClr val="FFFFFF"/>
                </a:solidFill>
                <a:latin typeface="Arial"/>
                <a:ea typeface="Arial"/>
                <a:cs typeface="Arial"/>
                <a:sym typeface="Arial"/>
              </a:rPr>
              <a:t>kecerdasan</a:t>
            </a:r>
            <a:r>
              <a:rPr lang="en-MY" sz="2400" b="0" i="0" u="none" strike="noStrike" cap="none" dirty="0">
                <a:solidFill>
                  <a:srgbClr val="FFFFFF"/>
                </a:solidFill>
                <a:latin typeface="Arial"/>
                <a:ea typeface="Arial"/>
                <a:cs typeface="Arial"/>
                <a:sym typeface="Arial"/>
              </a:rPr>
              <a:t> moral </a:t>
            </a:r>
            <a:r>
              <a:rPr lang="en-MY" sz="2400" b="0" i="0" u="none" strike="noStrike" cap="none" dirty="0" err="1">
                <a:solidFill>
                  <a:srgbClr val="FFFFFF"/>
                </a:solidFill>
                <a:latin typeface="Arial"/>
                <a:ea typeface="Arial"/>
                <a:cs typeface="Arial"/>
                <a:sym typeface="Arial"/>
              </a:rPr>
              <a:t>ini</a:t>
            </a:r>
            <a:r>
              <a:rPr lang="en-MY" sz="2400" b="0" i="0" u="none" strike="noStrike" cap="none" dirty="0">
                <a:solidFill>
                  <a:srgbClr val="FFFFFF"/>
                </a:solidFill>
                <a:latin typeface="Arial"/>
                <a:ea typeface="Arial"/>
                <a:cs typeface="Arial"/>
                <a:sym typeface="Arial"/>
              </a:rPr>
              <a:t> (</a:t>
            </a:r>
            <a:r>
              <a:rPr lang="en-MY" sz="2400" b="0" i="0" u="none" strike="noStrike" cap="none" dirty="0" err="1">
                <a:solidFill>
                  <a:srgbClr val="FFFFFF"/>
                </a:solidFill>
                <a:latin typeface="Arial"/>
                <a:ea typeface="Arial"/>
                <a:cs typeface="Arial"/>
                <a:sym typeface="Arial"/>
              </a:rPr>
              <a:t>rujuk</a:t>
            </a:r>
            <a:r>
              <a:rPr lang="en-MY" sz="2400" b="0" i="0" u="none" strike="noStrike" cap="none" dirty="0">
                <a:solidFill>
                  <a:srgbClr val="FFFFFF"/>
                </a:solidFill>
                <a:latin typeface="Arial"/>
                <a:ea typeface="Arial"/>
                <a:cs typeface="Arial"/>
                <a:sym typeface="Arial"/>
              </a:rPr>
              <a:t> slide 18 dan 19)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1"/>
          <p:cNvSpPr txBox="1">
            <a:spLocks noGrp="1"/>
          </p:cNvSpPr>
          <p:nvPr>
            <p:ph type="title"/>
          </p:nvPr>
        </p:nvSpPr>
        <p:spPr>
          <a:xfrm>
            <a:off x="5153891" y="1316968"/>
            <a:ext cx="6480896" cy="11312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MY"/>
              <a:t>KESIMPULAN</a:t>
            </a:r>
            <a:endParaRPr/>
          </a:p>
        </p:txBody>
      </p:sp>
      <p:pic>
        <p:nvPicPr>
          <p:cNvPr id="1059" name="Google Shape;1059;p31" descr="Image"/>
          <p:cNvPicPr preferRelativeResize="0"/>
          <p:nvPr/>
        </p:nvPicPr>
        <p:blipFill rotWithShape="1">
          <a:blip r:embed="rId3">
            <a:alphaModFix/>
          </a:blip>
          <a:srcRect t="18251" b="6697"/>
          <a:stretch/>
        </p:blipFill>
        <p:spPr>
          <a:xfrm>
            <a:off x="20" y="-59950"/>
            <a:ext cx="4763904" cy="6356340"/>
          </a:xfrm>
          <a:prstGeom prst="rect">
            <a:avLst/>
          </a:prstGeom>
          <a:solidFill>
            <a:srgbClr val="FFFFFF"/>
          </a:solidFill>
          <a:ln>
            <a:noFill/>
          </a:ln>
        </p:spPr>
      </p:pic>
      <p:sp>
        <p:nvSpPr>
          <p:cNvPr id="1060" name="Google Shape;1060;p31"/>
          <p:cNvSpPr txBox="1">
            <a:spLocks noGrp="1"/>
          </p:cNvSpPr>
          <p:nvPr>
            <p:ph type="body" idx="1"/>
          </p:nvPr>
        </p:nvSpPr>
        <p:spPr>
          <a:xfrm>
            <a:off x="5153890" y="2580967"/>
            <a:ext cx="6480897" cy="25957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MY" sz="2000"/>
              <a:t>Nilai adalah sesuatu yang   penting dan tidak boleh diambil daripada kita.</a:t>
            </a:r>
            <a:endParaRPr/>
          </a:p>
          <a:p>
            <a:pPr marL="0" lvl="0" indent="0" algn="l" rtl="0">
              <a:lnSpc>
                <a:spcPct val="90000"/>
              </a:lnSpc>
              <a:spcBef>
                <a:spcPts val="1000"/>
              </a:spcBef>
              <a:spcAft>
                <a:spcPts val="0"/>
              </a:spcAft>
              <a:buClr>
                <a:schemeClr val="lt1"/>
              </a:buClr>
              <a:buSzPts val="2000"/>
              <a:buNone/>
            </a:pPr>
            <a:r>
              <a:rPr lang="en-MY" sz="2000"/>
              <a:t>Nilai menjadi panduan dalam kehidupan dan membentuk jati diri individu  dan bangsa.</a:t>
            </a:r>
            <a:endParaRPr/>
          </a:p>
          <a:p>
            <a:pPr marL="0" lvl="0" indent="0" algn="l" rtl="0">
              <a:lnSpc>
                <a:spcPct val="90000"/>
              </a:lnSpc>
              <a:spcBef>
                <a:spcPts val="1000"/>
              </a:spcBef>
              <a:spcAft>
                <a:spcPts val="0"/>
              </a:spcAft>
              <a:buClr>
                <a:schemeClr val="lt1"/>
              </a:buClr>
              <a:buSzPts val="2000"/>
              <a:buNone/>
            </a:pPr>
            <a:r>
              <a:rPr lang="en-MY" sz="2000"/>
              <a:t>Jati diri membentuk identiti diri dan bangsa, yang utuh dan berdaya tahan dan berprinsip.</a:t>
            </a:r>
            <a:endParaRPr/>
          </a:p>
          <a:p>
            <a:pPr marL="0" lvl="0" indent="0" algn="l" rtl="0">
              <a:lnSpc>
                <a:spcPct val="90000"/>
              </a:lnSpc>
              <a:spcBef>
                <a:spcPts val="1000"/>
              </a:spcBef>
              <a:spcAft>
                <a:spcPts val="0"/>
              </a:spcAft>
              <a:buClr>
                <a:schemeClr val="lt1"/>
              </a:buClr>
              <a:buSzPts val="2000"/>
              <a:buNone/>
            </a:pPr>
            <a:r>
              <a:rPr lang="en-MY" sz="2000"/>
              <a:t>Nilai dan jati diri menjadikan kita insan berintegriti.</a:t>
            </a:r>
            <a:endParaRPr/>
          </a:p>
        </p:txBody>
      </p:sp>
      <p:sp>
        <p:nvSpPr>
          <p:cNvPr id="1061" name="Google Shape;1061;p31"/>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200"/>
              <a:buNone/>
            </a:pPr>
            <a:fld id="{00000000-1234-1234-1234-123412341234}" type="slidenum">
              <a:rPr lang="en-MY"/>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32"/>
          <p:cNvSpPr txBox="1">
            <a:spLocks noGrp="1"/>
          </p:cNvSpPr>
          <p:nvPr>
            <p:ph type="sldNum" idx="12"/>
          </p:nvPr>
        </p:nvSpPr>
        <p:spPr>
          <a:xfrm>
            <a:off x="10637134" y="6432584"/>
            <a:ext cx="756421" cy="32134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MY"/>
              <a:t>22</a:t>
            </a:fld>
            <a:endParaRPr/>
          </a:p>
        </p:txBody>
      </p:sp>
      <p:sp>
        <p:nvSpPr>
          <p:cNvPr id="1067" name="Google Shape;1067;p32"/>
          <p:cNvSpPr txBox="1"/>
          <p:nvPr/>
        </p:nvSpPr>
        <p:spPr>
          <a:xfrm>
            <a:off x="2067338" y="633427"/>
            <a:ext cx="7364423" cy="67522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10101"/>
              </a:buClr>
              <a:buSzPts val="2600"/>
              <a:buFont typeface="Roboto Medium"/>
              <a:buNone/>
            </a:pPr>
            <a:r>
              <a:rPr lang="en-MY" sz="3600" b="1" i="0" u="none" strike="noStrike" cap="none">
                <a:solidFill>
                  <a:srgbClr val="010101"/>
                </a:solidFill>
                <a:latin typeface="Lato"/>
                <a:ea typeface="Lato"/>
                <a:cs typeface="Lato"/>
                <a:sym typeface="Lato"/>
              </a:rPr>
              <a:t>RUJUKAN</a:t>
            </a:r>
            <a:endParaRPr sz="1400" b="0" i="0" u="none" strike="noStrike" cap="none">
              <a:solidFill>
                <a:srgbClr val="000000"/>
              </a:solidFill>
              <a:latin typeface="Arial"/>
              <a:ea typeface="Arial"/>
              <a:cs typeface="Arial"/>
              <a:sym typeface="Arial"/>
            </a:endParaRPr>
          </a:p>
        </p:txBody>
      </p:sp>
      <p:sp>
        <p:nvSpPr>
          <p:cNvPr id="1068" name="Google Shape;1068;p32"/>
          <p:cNvSpPr txBox="1"/>
          <p:nvPr/>
        </p:nvSpPr>
        <p:spPr>
          <a:xfrm>
            <a:off x="917345" y="1520683"/>
            <a:ext cx="10476210" cy="4398853"/>
          </a:xfrm>
          <a:prstGeom prst="rect">
            <a:avLst/>
          </a:prstGeom>
          <a:noFill/>
          <a:ln>
            <a:noFill/>
          </a:ln>
        </p:spPr>
        <p:txBody>
          <a:bodyPr spcFirstLastPara="1" wrap="square" lIns="121900" tIns="121900" rIns="121900" bIns="121900" anchor="t" anchorCtr="0">
            <a:noAutofit/>
          </a:bodyPr>
          <a:lstStyle/>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Hashim Musa. (2008). Hati Budi Melayu. Serdang: Penerbit Universiti Putra Malaysia</a:t>
            </a:r>
            <a:endParaRPr sz="2400" b="0" i="0" u="none" strike="noStrike" cap="none">
              <a:solidFill>
                <a:srgbClr val="000000"/>
              </a:solidFill>
              <a:latin typeface="Lato"/>
              <a:ea typeface="Lato"/>
              <a:cs typeface="Lato"/>
              <a:sym typeface="Lato"/>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Rais Yatim. Fahami, Halusi Pembudayaan dan Jati Diri. </a:t>
            </a:r>
            <a:r>
              <a:rPr lang="en-MY" sz="2400" b="0" i="0" u="sng" strike="noStrike" cap="none">
                <a:solidFill>
                  <a:srgbClr val="000000"/>
                </a:solidFill>
                <a:latin typeface="Lato"/>
                <a:ea typeface="Lato"/>
                <a:cs typeface="Lato"/>
                <a:sym typeface="Lato"/>
                <a:hlinkClick r:id="rId3">
                  <a:extLst>
                    <a:ext uri="{A12FA001-AC4F-418D-AE19-62706E023703}">
                      <ahyp:hlinkClr xmlns:ahyp="http://schemas.microsoft.com/office/drawing/2018/hyperlinkcolor" val="tx"/>
                    </a:ext>
                  </a:extLst>
                </a:hlinkClick>
              </a:rPr>
              <a:t>https://www.kkmm.gov.my/foto/65-bahankpkk/dokumen/498-pembudayaan-dan-jati-diri</a:t>
            </a:r>
            <a:endParaRPr sz="2400" b="0" i="0" u="none" strike="noStrike" cap="none">
              <a:solidFill>
                <a:srgbClr val="000000"/>
              </a:solidFill>
              <a:latin typeface="Lato"/>
              <a:ea typeface="Lato"/>
              <a:cs typeface="Lato"/>
              <a:sym typeface="Lato"/>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Mohd. Yusof Osman (Pnyt.) Jati Diri Kebangsaan Manhaj Islam Hadhari. Bangi: Institut Islam Hadhari</a:t>
            </a:r>
            <a:endParaRPr sz="2400" b="0" i="0" u="none" strike="noStrike" cap="none">
              <a:solidFill>
                <a:srgbClr val="000000"/>
              </a:solidFill>
              <a:latin typeface="Lato"/>
              <a:ea typeface="Lato"/>
              <a:cs typeface="Lato"/>
              <a:sym typeface="Lato"/>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Siddiq Fadzil (2009). Jati Diri dan Psikik Melayu. Kajang: Kolej Dar al-Hikmah.</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858585"/>
              </a:buClr>
              <a:buSzPts val="1600"/>
              <a:buFont typeface="Roboto"/>
              <a:buNone/>
            </a:pPr>
            <a:r>
              <a:rPr lang="en-MY" sz="2400" b="0" i="0" u="none" strike="noStrike" cap="none">
                <a:solidFill>
                  <a:srgbClr val="000000"/>
                </a:solidFill>
                <a:latin typeface="Lato"/>
                <a:ea typeface="Lato"/>
                <a:cs typeface="Lato"/>
                <a:sym typeface="Lato"/>
              </a:rPr>
              <a:t>.</a:t>
            </a:r>
            <a:endParaRPr sz="2400" b="0" i="0" u="none" strike="noStrike" cap="non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pic>
        <p:nvPicPr>
          <p:cNvPr id="1073" name="Google Shape;1073;p33" descr="A picture containing outdoor, sky, building, grass&#10;&#10;Description automatically generated"/>
          <p:cNvPicPr preferRelativeResize="0">
            <a:picLocks noGrp="1"/>
          </p:cNvPicPr>
          <p:nvPr>
            <p:ph type="pic" idx="2"/>
          </p:nvPr>
        </p:nvPicPr>
        <p:blipFill rotWithShape="1">
          <a:blip r:embed="rId3">
            <a:alphaModFix/>
          </a:blip>
          <a:srcRect/>
          <a:stretch/>
        </p:blipFill>
        <p:spPr>
          <a:xfrm>
            <a:off x="0" y="0"/>
            <a:ext cx="7645186" cy="6861429"/>
          </a:xfrm>
          <a:prstGeom prst="rect">
            <a:avLst/>
          </a:prstGeom>
          <a:noFill/>
          <a:ln>
            <a:noFill/>
          </a:ln>
        </p:spPr>
      </p:pic>
      <p:sp>
        <p:nvSpPr>
          <p:cNvPr id="1074" name="Google Shape;1074;p33"/>
          <p:cNvSpPr txBox="1"/>
          <p:nvPr/>
        </p:nvSpPr>
        <p:spPr>
          <a:xfrm>
            <a:off x="7230171" y="1951631"/>
            <a:ext cx="4511452" cy="176358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MY" sz="4800" b="1" i="0" u="none" strike="noStrike" cap="none">
                <a:solidFill>
                  <a:schemeClr val="lt1"/>
                </a:solidFill>
                <a:latin typeface="Lato"/>
                <a:ea typeface="Lato"/>
                <a:cs typeface="Lato"/>
                <a:sym typeface="Lato"/>
              </a:rPr>
              <a:t>TERIMA KASIH</a:t>
            </a:r>
            <a:endParaRPr sz="1400" b="0" i="0" u="none" strike="noStrike" cap="none">
              <a:solidFill>
                <a:srgbClr val="000000"/>
              </a:solidFill>
              <a:latin typeface="Arial"/>
              <a:ea typeface="Arial"/>
              <a:cs typeface="Arial"/>
              <a:sym typeface="Arial"/>
            </a:endParaRPr>
          </a:p>
        </p:txBody>
      </p:sp>
      <p:pic>
        <p:nvPicPr>
          <p:cNvPr id="1075" name="Google Shape;1075;p33"/>
          <p:cNvPicPr preferRelativeResize="0"/>
          <p:nvPr/>
        </p:nvPicPr>
        <p:blipFill rotWithShape="1">
          <a:blip r:embed="rId4">
            <a:alphaModFix/>
          </a:blip>
          <a:srcRect/>
          <a:stretch/>
        </p:blipFill>
        <p:spPr>
          <a:xfrm>
            <a:off x="10308800" y="5785990"/>
            <a:ext cx="392887" cy="392887"/>
          </a:xfrm>
          <a:prstGeom prst="rect">
            <a:avLst/>
          </a:prstGeom>
          <a:noFill/>
          <a:ln>
            <a:noFill/>
          </a:ln>
        </p:spPr>
      </p:pic>
      <p:pic>
        <p:nvPicPr>
          <p:cNvPr id="1076" name="Google Shape;1076;p33"/>
          <p:cNvPicPr preferRelativeResize="0"/>
          <p:nvPr/>
        </p:nvPicPr>
        <p:blipFill rotWithShape="1">
          <a:blip r:embed="rId5">
            <a:alphaModFix/>
          </a:blip>
          <a:srcRect/>
          <a:stretch/>
        </p:blipFill>
        <p:spPr>
          <a:xfrm>
            <a:off x="9825030" y="5785990"/>
            <a:ext cx="392887" cy="392887"/>
          </a:xfrm>
          <a:prstGeom prst="rect">
            <a:avLst/>
          </a:prstGeom>
          <a:noFill/>
          <a:ln>
            <a:noFill/>
          </a:ln>
        </p:spPr>
      </p:pic>
      <p:pic>
        <p:nvPicPr>
          <p:cNvPr id="1077" name="Google Shape;1077;p33"/>
          <p:cNvPicPr preferRelativeResize="0"/>
          <p:nvPr/>
        </p:nvPicPr>
        <p:blipFill rotWithShape="1">
          <a:blip r:embed="rId6">
            <a:alphaModFix/>
          </a:blip>
          <a:srcRect/>
          <a:stretch/>
        </p:blipFill>
        <p:spPr>
          <a:xfrm>
            <a:off x="9337181" y="5788338"/>
            <a:ext cx="396963" cy="396963"/>
          </a:xfrm>
          <a:prstGeom prst="rect">
            <a:avLst/>
          </a:prstGeom>
          <a:noFill/>
          <a:ln>
            <a:noFill/>
          </a:ln>
        </p:spPr>
      </p:pic>
      <p:pic>
        <p:nvPicPr>
          <p:cNvPr id="1078" name="Google Shape;1078;p33"/>
          <p:cNvPicPr preferRelativeResize="0"/>
          <p:nvPr/>
        </p:nvPicPr>
        <p:blipFill rotWithShape="1">
          <a:blip r:embed="rId7">
            <a:alphaModFix/>
          </a:blip>
          <a:srcRect/>
          <a:stretch/>
        </p:blipFill>
        <p:spPr>
          <a:xfrm>
            <a:off x="8369641" y="5785990"/>
            <a:ext cx="392887" cy="392887"/>
          </a:xfrm>
          <a:prstGeom prst="rect">
            <a:avLst/>
          </a:prstGeom>
          <a:noFill/>
          <a:ln>
            <a:noFill/>
          </a:ln>
        </p:spPr>
      </p:pic>
      <p:pic>
        <p:nvPicPr>
          <p:cNvPr id="1079" name="Google Shape;1079;p33"/>
          <p:cNvPicPr preferRelativeResize="0"/>
          <p:nvPr/>
        </p:nvPicPr>
        <p:blipFill rotWithShape="1">
          <a:blip r:embed="rId8">
            <a:alphaModFix/>
          </a:blip>
          <a:srcRect/>
          <a:stretch/>
        </p:blipFill>
        <p:spPr>
          <a:xfrm>
            <a:off x="8853411" y="5785990"/>
            <a:ext cx="392887" cy="392887"/>
          </a:xfrm>
          <a:prstGeom prst="rect">
            <a:avLst/>
          </a:prstGeom>
          <a:noFill/>
          <a:ln>
            <a:noFill/>
          </a:ln>
        </p:spPr>
      </p:pic>
      <p:sp>
        <p:nvSpPr>
          <p:cNvPr id="1080" name="Google Shape;1080;p33"/>
          <p:cNvSpPr txBox="1"/>
          <p:nvPr/>
        </p:nvSpPr>
        <p:spPr>
          <a:xfrm>
            <a:off x="7136987" y="5197713"/>
            <a:ext cx="4730605" cy="31934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MY" sz="1800" b="0" i="0" u="none" strike="noStrike" cap="none">
                <a:solidFill>
                  <a:schemeClr val="lt1"/>
                </a:solidFill>
                <a:latin typeface="Lato"/>
                <a:ea typeface="Lato"/>
                <a:cs typeface="Lato"/>
                <a:sym typeface="Lato"/>
              </a:rPr>
              <a:t>www.utm.my</a:t>
            </a:r>
            <a:endParaRPr sz="1800" b="0" i="0" u="none" strike="noStrike" cap="none">
              <a:solidFill>
                <a:schemeClr val="lt1"/>
              </a:solidFill>
              <a:latin typeface="Lato"/>
              <a:ea typeface="Lato"/>
              <a:cs typeface="Lato"/>
              <a:sym typeface="Lato"/>
            </a:endParaRPr>
          </a:p>
        </p:txBody>
      </p:sp>
      <p:sp>
        <p:nvSpPr>
          <p:cNvPr id="1081" name="Google Shape;1081;p33"/>
          <p:cNvSpPr txBox="1"/>
          <p:nvPr/>
        </p:nvSpPr>
        <p:spPr>
          <a:xfrm>
            <a:off x="7136987" y="4916078"/>
            <a:ext cx="4730605" cy="31934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MY" sz="1400" b="0" i="0" u="none" strike="noStrike" cap="none">
                <a:solidFill>
                  <a:schemeClr val="lt1"/>
                </a:solidFill>
                <a:latin typeface="Lato"/>
                <a:ea typeface="Lato"/>
                <a:cs typeface="Lato"/>
                <a:sym typeface="Lato"/>
              </a:rPr>
              <a:t>In the Name of God for Mankind</a:t>
            </a:r>
            <a:endParaRPr sz="1400" b="0" i="0" u="none" strike="noStrike" cap="none">
              <a:solidFill>
                <a:schemeClr val="lt1"/>
              </a:solidFill>
              <a:latin typeface="Lato"/>
              <a:ea typeface="Lato"/>
              <a:cs typeface="Lato"/>
              <a:sym typeface="Lato"/>
            </a:endParaRPr>
          </a:p>
        </p:txBody>
      </p:sp>
      <p:pic>
        <p:nvPicPr>
          <p:cNvPr id="1082" name="Google Shape;1082;p33" descr="A black and white logo&#10;&#10;Description automatically generated with low confidence"/>
          <p:cNvPicPr preferRelativeResize="0"/>
          <p:nvPr/>
        </p:nvPicPr>
        <p:blipFill rotWithShape="1">
          <a:blip r:embed="rId9">
            <a:alphaModFix/>
          </a:blip>
          <a:srcRect/>
          <a:stretch/>
        </p:blipFill>
        <p:spPr>
          <a:xfrm>
            <a:off x="8516582" y="4092848"/>
            <a:ext cx="1883012" cy="6395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4996" y="403894"/>
            <a:ext cx="8234289"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MY" sz="3200" b="1">
                <a:solidFill>
                  <a:schemeClr val="dk1"/>
                </a:solidFill>
                <a:latin typeface="Arial"/>
                <a:ea typeface="Arial"/>
                <a:cs typeface="Arial"/>
                <a:sym typeface="Arial"/>
              </a:rPr>
              <a:t>HASIL </a:t>
            </a:r>
            <a:endParaRPr/>
          </a:p>
          <a:p>
            <a:pPr marL="0" marR="0" lvl="0" indent="0" algn="l" rtl="0">
              <a:spcBef>
                <a:spcPts val="0"/>
              </a:spcBef>
              <a:spcAft>
                <a:spcPts val="0"/>
              </a:spcAft>
              <a:buNone/>
            </a:pPr>
            <a:r>
              <a:rPr lang="en-MY" sz="3200" b="1">
                <a:solidFill>
                  <a:schemeClr val="dk1"/>
                </a:solidFill>
                <a:latin typeface="Arial"/>
                <a:ea typeface="Arial"/>
                <a:cs typeface="Arial"/>
                <a:sym typeface="Arial"/>
              </a:rPr>
              <a:t>PEMBELAJARAN </a:t>
            </a:r>
            <a:endParaRPr/>
          </a:p>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pic>
        <p:nvPicPr>
          <p:cNvPr id="109" name="Google Shape;109;p3"/>
          <p:cNvPicPr preferRelativeResize="0"/>
          <p:nvPr/>
        </p:nvPicPr>
        <p:blipFill rotWithShape="1">
          <a:blip r:embed="rId3">
            <a:alphaModFix/>
          </a:blip>
          <a:srcRect/>
          <a:stretch/>
        </p:blipFill>
        <p:spPr>
          <a:xfrm>
            <a:off x="201489" y="2475913"/>
            <a:ext cx="3467979" cy="2813381"/>
          </a:xfrm>
          <a:prstGeom prst="rect">
            <a:avLst/>
          </a:prstGeom>
          <a:noFill/>
          <a:ln>
            <a:noFill/>
          </a:ln>
        </p:spPr>
      </p:pic>
      <p:sp>
        <p:nvSpPr>
          <p:cNvPr id="110" name="Google Shape;110;p3"/>
          <p:cNvSpPr/>
          <p:nvPr/>
        </p:nvSpPr>
        <p:spPr>
          <a:xfrm>
            <a:off x="3669467" y="1585030"/>
            <a:ext cx="8175529" cy="181584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MY" sz="2800" dirty="0">
                <a:solidFill>
                  <a:schemeClr val="dk1"/>
                </a:solidFill>
                <a:latin typeface="Calibri"/>
                <a:ea typeface="Calibri"/>
                <a:cs typeface="Calibri"/>
                <a:sym typeface="Calibri"/>
              </a:rPr>
              <a:t>Di </a:t>
            </a:r>
            <a:r>
              <a:rPr lang="en-MY" sz="2800" dirty="0" err="1">
                <a:solidFill>
                  <a:schemeClr val="dk1"/>
                </a:solidFill>
                <a:latin typeface="Calibri"/>
                <a:ea typeface="Calibri"/>
                <a:cs typeface="Calibri"/>
                <a:sym typeface="Calibri"/>
              </a:rPr>
              <a:t>akhir</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kursus</a:t>
            </a:r>
            <a:r>
              <a:rPr lang="en-MY" sz="2800" dirty="0">
                <a:solidFill>
                  <a:schemeClr val="dk1"/>
                </a:solidFill>
                <a:latin typeface="Calibri"/>
                <a:ea typeface="Calibri"/>
                <a:cs typeface="Calibri"/>
                <a:sym typeface="Calibri"/>
              </a:rPr>
              <a:t> pelajar dapat – </a:t>
            </a:r>
            <a:endParaRPr dirty="0"/>
          </a:p>
          <a:p>
            <a:pPr marL="514350" marR="0" lvl="0" indent="-336550" algn="just" rtl="0">
              <a:spcBef>
                <a:spcPts val="0"/>
              </a:spcBef>
              <a:spcAft>
                <a:spcPts val="0"/>
              </a:spcAft>
              <a:buClr>
                <a:schemeClr val="dk1"/>
              </a:buClr>
              <a:buSzPts val="2800"/>
              <a:buFont typeface="Calibri"/>
              <a:buNone/>
            </a:pPr>
            <a:endParaRPr sz="2800" dirty="0">
              <a:solidFill>
                <a:schemeClr val="dk1"/>
              </a:solidFill>
              <a:latin typeface="Calibri"/>
              <a:ea typeface="Calibri"/>
              <a:cs typeface="Calibri"/>
              <a:sym typeface="Calibri"/>
            </a:endParaRPr>
          </a:p>
          <a:p>
            <a:pPr marL="514350" marR="0" lvl="0" indent="-514350" algn="just" rtl="0">
              <a:spcBef>
                <a:spcPts val="0"/>
              </a:spcBef>
              <a:spcAft>
                <a:spcPts val="0"/>
              </a:spcAft>
              <a:buClr>
                <a:schemeClr val="dk1"/>
              </a:buClr>
              <a:buSzPts val="2800"/>
              <a:buFont typeface="Calibri"/>
              <a:buAutoNum type="arabicPeriod"/>
            </a:pPr>
            <a:r>
              <a:rPr lang="en-MY" sz="2800" dirty="0" err="1">
                <a:solidFill>
                  <a:schemeClr val="dk1"/>
                </a:solidFill>
                <a:latin typeface="Calibri"/>
                <a:ea typeface="Calibri"/>
                <a:cs typeface="Calibri"/>
                <a:sym typeface="Calibri"/>
              </a:rPr>
              <a:t>Memahami</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kepentingan</a:t>
            </a:r>
            <a:r>
              <a:rPr lang="en-MY" sz="2800" dirty="0">
                <a:solidFill>
                  <a:schemeClr val="dk1"/>
                </a:solidFill>
                <a:latin typeface="Calibri"/>
                <a:ea typeface="Calibri"/>
                <a:cs typeface="Calibri"/>
                <a:sym typeface="Calibri"/>
              </a:rPr>
              <a:t> </a:t>
            </a:r>
            <a:r>
              <a:rPr lang="en-MY" sz="2800" dirty="0" err="1">
                <a:solidFill>
                  <a:schemeClr val="dk1"/>
                </a:solidFill>
                <a:latin typeface="Calibri"/>
                <a:ea typeface="Calibri"/>
                <a:cs typeface="Calibri"/>
                <a:sym typeface="Calibri"/>
              </a:rPr>
              <a:t>nilai</a:t>
            </a:r>
            <a:r>
              <a:rPr lang="en-MY" sz="2800" dirty="0">
                <a:solidFill>
                  <a:schemeClr val="dk1"/>
                </a:solidFill>
                <a:latin typeface="Calibri"/>
                <a:ea typeface="Calibri"/>
                <a:cs typeface="Calibri"/>
                <a:sym typeface="Calibri"/>
              </a:rPr>
              <a:t> dalam </a:t>
            </a:r>
            <a:r>
              <a:rPr lang="en-MY" sz="2800" dirty="0" err="1">
                <a:solidFill>
                  <a:schemeClr val="dk1"/>
                </a:solidFill>
                <a:latin typeface="Calibri"/>
                <a:ea typeface="Calibri"/>
                <a:cs typeface="Calibri"/>
                <a:sym typeface="Calibri"/>
              </a:rPr>
              <a:t>kehidupan</a:t>
            </a:r>
            <a:r>
              <a:rPr lang="en-MY" sz="2800" dirty="0">
                <a:solidFill>
                  <a:schemeClr val="dk1"/>
                </a:solidFill>
                <a:latin typeface="Calibri"/>
                <a:ea typeface="Calibri"/>
                <a:cs typeface="Calibri"/>
                <a:sym typeface="Calibri"/>
              </a:rPr>
              <a:t> </a:t>
            </a:r>
            <a:endParaRPr dirty="0"/>
          </a:p>
          <a:p>
            <a:pPr marL="514350" marR="0" lvl="0" indent="-336550" algn="just" rtl="0">
              <a:spcBef>
                <a:spcPts val="0"/>
              </a:spcBef>
              <a:spcAft>
                <a:spcPts val="0"/>
              </a:spcAft>
              <a:buClr>
                <a:schemeClr val="dk1"/>
              </a:buClr>
              <a:buSzPts val="2800"/>
              <a:buFont typeface="Calibri"/>
              <a:buNone/>
            </a:pPr>
            <a:endParaRPr sz="2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p:nvPr/>
        </p:nvSpPr>
        <p:spPr>
          <a:xfrm rot="2914269" flipH="1">
            <a:off x="7343972" y="814459"/>
            <a:ext cx="2091480" cy="965298"/>
          </a:xfrm>
          <a:custGeom>
            <a:avLst/>
            <a:gdLst/>
            <a:ahLst/>
            <a:cxnLst/>
            <a:rect l="l" t="t" r="r" b="b"/>
            <a:pathLst>
              <a:path w="371475" h="171450" extrusionOk="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rot="-3323434" flipH="1">
            <a:off x="7221429" y="2293407"/>
            <a:ext cx="2037854" cy="1126178"/>
          </a:xfrm>
          <a:custGeom>
            <a:avLst/>
            <a:gdLst/>
            <a:ahLst/>
            <a:cxnLst/>
            <a:rect l="l" t="t" r="r" b="b"/>
            <a:pathLst>
              <a:path w="361950" h="200025" extrusionOk="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grpSp>
        <p:nvGrpSpPr>
          <p:cNvPr id="218" name="Google Shape;218;p15"/>
          <p:cNvGrpSpPr/>
          <p:nvPr/>
        </p:nvGrpSpPr>
        <p:grpSpPr>
          <a:xfrm>
            <a:off x="8071338" y="1797556"/>
            <a:ext cx="3062742" cy="4604897"/>
            <a:chOff x="8071338" y="1797556"/>
            <a:chExt cx="3062742" cy="4604897"/>
          </a:xfrm>
        </p:grpSpPr>
        <p:sp>
          <p:nvSpPr>
            <p:cNvPr id="219" name="Google Shape;219;p15"/>
            <p:cNvSpPr/>
            <p:nvPr/>
          </p:nvSpPr>
          <p:spPr>
            <a:xfrm flipH="1">
              <a:off x="8563708" y="2003884"/>
              <a:ext cx="2440002" cy="1449856"/>
            </a:xfrm>
            <a:custGeom>
              <a:avLst/>
              <a:gdLst/>
              <a:ahLst/>
              <a:cxnLst/>
              <a:rect l="l" t="t" r="r" b="b"/>
              <a:pathLst>
                <a:path w="657225" h="390525" extrusionOk="0">
                  <a:moveTo>
                    <a:pt x="558641" y="7144"/>
                  </a:moveTo>
                  <a:lnTo>
                    <a:pt x="7144" y="382429"/>
                  </a:lnTo>
                  <a:lnTo>
                    <a:pt x="220504" y="390049"/>
                  </a:lnTo>
                  <a:lnTo>
                    <a:pt x="651986" y="1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flipH="1">
              <a:off x="8215716" y="3284575"/>
              <a:ext cx="2918364" cy="1377468"/>
            </a:xfrm>
            <a:custGeom>
              <a:avLst/>
              <a:gdLst/>
              <a:ahLst/>
              <a:cxnLst/>
              <a:rect l="l" t="t" r="r" b="b"/>
              <a:pathLst>
                <a:path w="1190625" h="561975" extrusionOk="0">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F8F3E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flipH="1">
              <a:off x="8363825" y="1797556"/>
              <a:ext cx="726668" cy="726668"/>
            </a:xfrm>
            <a:custGeom>
              <a:avLst/>
              <a:gdLst/>
              <a:ahLst/>
              <a:cxnLst/>
              <a:rect l="l" t="t" r="r" b="b"/>
              <a:pathLst>
                <a:path w="238125" h="238125" extrusionOk="0">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flipH="1">
              <a:off x="8071338" y="4014940"/>
              <a:ext cx="1494202" cy="1634284"/>
            </a:xfrm>
            <a:custGeom>
              <a:avLst/>
              <a:gdLst/>
              <a:ahLst/>
              <a:cxnLst/>
              <a:rect l="l" t="t" r="r" b="b"/>
              <a:pathLst>
                <a:path w="609600" h="666750" extrusionOk="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flipH="1">
              <a:off x="8960854" y="5081018"/>
              <a:ext cx="1447508" cy="1167346"/>
            </a:xfrm>
            <a:custGeom>
              <a:avLst/>
              <a:gdLst/>
              <a:ahLst/>
              <a:cxnLst/>
              <a:rect l="l" t="t" r="r" b="b"/>
              <a:pathLst>
                <a:path w="590550" h="476250" extrusionOk="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F8F3E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flipH="1">
              <a:off x="8762407" y="6075596"/>
              <a:ext cx="1821059" cy="326857"/>
            </a:xfrm>
            <a:custGeom>
              <a:avLst/>
              <a:gdLst/>
              <a:ahLst/>
              <a:cxnLst/>
              <a:rect l="l" t="t" r="r" b="b"/>
              <a:pathLst>
                <a:path w="742950" h="133350" extrusionOk="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flipH="1">
              <a:off x="9084594" y="5209427"/>
              <a:ext cx="233469" cy="233469"/>
            </a:xfrm>
            <a:custGeom>
              <a:avLst/>
              <a:gdLst/>
              <a:ahLst/>
              <a:cxnLst/>
              <a:rect l="l" t="t" r="r" b="b"/>
              <a:pathLst>
                <a:path w="95250" h="95250" extrusionOk="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rgbClr val="000000"/>
                </a:solidFill>
                <a:latin typeface="Arial"/>
                <a:ea typeface="Arial"/>
                <a:cs typeface="Arial"/>
                <a:sym typeface="Arial"/>
              </a:endParaRPr>
            </a:p>
          </p:txBody>
        </p:sp>
      </p:grpSp>
      <p:grpSp>
        <p:nvGrpSpPr>
          <p:cNvPr id="226" name="Google Shape;226;p15"/>
          <p:cNvGrpSpPr/>
          <p:nvPr/>
        </p:nvGrpSpPr>
        <p:grpSpPr>
          <a:xfrm>
            <a:off x="5446420" y="515278"/>
            <a:ext cx="2769296" cy="2769297"/>
            <a:chOff x="984620" y="2262130"/>
            <a:chExt cx="3448947" cy="3448948"/>
          </a:xfrm>
        </p:grpSpPr>
        <p:sp>
          <p:nvSpPr>
            <p:cNvPr id="227" name="Google Shape;227;p15"/>
            <p:cNvSpPr/>
            <p:nvPr/>
          </p:nvSpPr>
          <p:spPr>
            <a:xfrm>
              <a:off x="984620" y="2262130"/>
              <a:ext cx="3448947" cy="3448948"/>
            </a:xfrm>
            <a:prstGeom prst="ellipse">
              <a:avLst/>
            </a:prstGeom>
            <a:solidFill>
              <a:schemeClr val="l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chemeClr val="lt1"/>
                </a:solidFill>
                <a:latin typeface="Arial"/>
                <a:ea typeface="Arial"/>
                <a:cs typeface="Arial"/>
                <a:sym typeface="Arial"/>
              </a:endParaRPr>
            </a:p>
          </p:txBody>
        </p:sp>
        <p:sp>
          <p:nvSpPr>
            <p:cNvPr id="228" name="Google Shape;228;p15"/>
            <p:cNvSpPr/>
            <p:nvPr/>
          </p:nvSpPr>
          <p:spPr>
            <a:xfrm>
              <a:off x="984620" y="2262130"/>
              <a:ext cx="3448947" cy="3448948"/>
            </a:xfrm>
            <a:prstGeom prst="ellipse">
              <a:avLst/>
            </a:prstGeom>
            <a:blipFill rotWithShape="1">
              <a:blip r:embed="rId3">
                <a:alphaModFix/>
              </a:blip>
              <a:stretch>
                <a:fillRect l="-23302" r="-42562" b="559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chemeClr val="lt1"/>
                </a:solidFill>
                <a:latin typeface="Arial"/>
                <a:ea typeface="Arial"/>
                <a:cs typeface="Arial"/>
                <a:sym typeface="Arial"/>
              </a:endParaRPr>
            </a:p>
          </p:txBody>
        </p:sp>
      </p:grpSp>
      <p:grpSp>
        <p:nvGrpSpPr>
          <p:cNvPr id="229" name="Google Shape;229;p15"/>
          <p:cNvGrpSpPr/>
          <p:nvPr/>
        </p:nvGrpSpPr>
        <p:grpSpPr>
          <a:xfrm>
            <a:off x="5724232" y="1404247"/>
            <a:ext cx="86235" cy="756643"/>
            <a:chOff x="705340" y="3177056"/>
            <a:chExt cx="86235" cy="756643"/>
          </a:xfrm>
        </p:grpSpPr>
        <p:sp>
          <p:nvSpPr>
            <p:cNvPr id="230" name="Google Shape;230;p15"/>
            <p:cNvSpPr/>
            <p:nvPr/>
          </p:nvSpPr>
          <p:spPr>
            <a:xfrm>
              <a:off x="755575" y="3177699"/>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22AAE4"/>
                </a:solidFill>
                <a:latin typeface="Arial"/>
                <a:ea typeface="Arial"/>
                <a:cs typeface="Arial"/>
                <a:sym typeface="Arial"/>
              </a:endParaRPr>
            </a:p>
          </p:txBody>
        </p:sp>
        <p:sp>
          <p:nvSpPr>
            <p:cNvPr id="231" name="Google Shape;231;p15"/>
            <p:cNvSpPr/>
            <p:nvPr/>
          </p:nvSpPr>
          <p:spPr>
            <a:xfrm>
              <a:off x="705340" y="3177056"/>
              <a:ext cx="36000" cy="756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22AAE4"/>
                </a:solidFill>
                <a:latin typeface="Arial"/>
                <a:ea typeface="Arial"/>
                <a:cs typeface="Arial"/>
                <a:sym typeface="Arial"/>
              </a:endParaRPr>
            </a:p>
          </p:txBody>
        </p:sp>
      </p:grpSp>
      <p:sp>
        <p:nvSpPr>
          <p:cNvPr id="232" name="Google Shape;232;p15"/>
          <p:cNvSpPr txBox="1"/>
          <p:nvPr/>
        </p:nvSpPr>
        <p:spPr>
          <a:xfrm>
            <a:off x="238040" y="2561638"/>
            <a:ext cx="5391600" cy="3417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MY" sz="2400" b="0" i="0" u="none" strike="noStrike" cap="none">
                <a:solidFill>
                  <a:schemeClr val="lt1"/>
                </a:solidFill>
                <a:latin typeface="Arial"/>
                <a:ea typeface="Arial"/>
                <a:cs typeface="Arial"/>
                <a:sym typeface="Arial"/>
              </a:rPr>
              <a:t>Setiap orang mempunyai pandangan semesta, sama ada mereka mengakuinya atau tidak.</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2400"/>
              <a:buFont typeface="Arial"/>
              <a:buNone/>
            </a:pPr>
            <a:r>
              <a:rPr lang="en-MY" sz="2400" b="0" i="0" u="none" strike="noStrike" cap="none">
                <a:solidFill>
                  <a:schemeClr val="lt1"/>
                </a:solidFill>
                <a:latin typeface="Arial"/>
                <a:ea typeface="Arial"/>
                <a:cs typeface="Arial"/>
                <a:sym typeface="Arial"/>
              </a:rPr>
              <a:t> </a:t>
            </a:r>
            <a:endParaRPr sz="180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MY" sz="2400" b="0" i="0" u="none" strike="noStrike" cap="none">
                <a:solidFill>
                  <a:schemeClr val="lt1"/>
                </a:solidFill>
                <a:latin typeface="Arial"/>
                <a:ea typeface="Arial"/>
                <a:cs typeface="Arial"/>
                <a:sym typeface="Arial"/>
              </a:rPr>
              <a:t>Pandangan semesta sesorang individu mentakrifkan segala-galanya tentang individu tersebut.</a:t>
            </a:r>
            <a:endParaRPr sz="1800">
              <a:solidFill>
                <a:schemeClr val="dk1"/>
              </a:solidFill>
              <a:latin typeface="Calibri"/>
              <a:ea typeface="Calibri"/>
              <a:cs typeface="Calibri"/>
              <a:sym typeface="Calibri"/>
            </a:endParaRPr>
          </a:p>
        </p:txBody>
      </p:sp>
      <p:sp>
        <p:nvSpPr>
          <p:cNvPr id="233" name="Google Shape;233;p15"/>
          <p:cNvSpPr txBox="1"/>
          <p:nvPr/>
        </p:nvSpPr>
        <p:spPr>
          <a:xfrm>
            <a:off x="5859747" y="1125290"/>
            <a:ext cx="2511922"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MY" sz="2000" b="1">
                <a:solidFill>
                  <a:schemeClr val="dk1"/>
                </a:solidFill>
                <a:latin typeface="Arial"/>
                <a:ea typeface="Arial"/>
                <a:cs typeface="Arial"/>
                <a:sym typeface="Arial"/>
              </a:rPr>
              <a:t>PANDANGAN SEMESTA TERHADAP INTERGRITI</a:t>
            </a:r>
            <a:endParaRPr sz="2000" b="1" i="0" u="none" strike="noStrike" cap="none">
              <a:solidFill>
                <a:srgbClr val="000000"/>
              </a:solidFill>
              <a:latin typeface="Arial"/>
              <a:ea typeface="Arial"/>
              <a:cs typeface="Arial"/>
              <a:sym typeface="Arial"/>
            </a:endParaRPr>
          </a:p>
        </p:txBody>
      </p:sp>
      <p:sp>
        <p:nvSpPr>
          <p:cNvPr id="234" name="Google Shape;234;p15"/>
          <p:cNvSpPr txBox="1"/>
          <p:nvPr/>
        </p:nvSpPr>
        <p:spPr>
          <a:xfrm>
            <a:off x="158724" y="593092"/>
            <a:ext cx="6370239" cy="132339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Calibri"/>
              <a:buNone/>
            </a:pPr>
            <a:r>
              <a:rPr lang="en-MY" sz="3600">
                <a:solidFill>
                  <a:schemeClr val="dk1"/>
                </a:solidFill>
                <a:latin typeface="Calibri"/>
                <a:ea typeface="Calibri"/>
                <a:cs typeface="Calibri"/>
                <a:sym typeface="Calibri"/>
              </a:rPr>
              <a:t>APAKAH YANG ANDA FAHAM BERKAITAN PANDANGAN SEMESTA (WORLDVIEW)?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p:nvPr/>
        </p:nvSpPr>
        <p:spPr>
          <a:xfrm rot="-5400000">
            <a:off x="6540263" y="999825"/>
            <a:ext cx="6858001" cy="5066584"/>
          </a:xfrm>
          <a:prstGeom prst="flowChartManualInput">
            <a:avLst/>
          </a:prstGeom>
          <a:solidFill>
            <a:srgbClr val="7A2843"/>
          </a:solidFill>
          <a:ln w="12700" cap="flat" cmpd="sng">
            <a:solidFill>
              <a:srgbClr val="2641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16"/>
          <p:cNvSpPr txBox="1">
            <a:spLocks noGrp="1"/>
          </p:cNvSpPr>
          <p:nvPr>
            <p:ph type="sldNum" idx="12"/>
          </p:nvPr>
        </p:nvSpPr>
        <p:spPr>
          <a:xfrm>
            <a:off x="10637134" y="6432584"/>
            <a:ext cx="756300" cy="32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5</a:t>
            </a:fld>
            <a:endParaRPr/>
          </a:p>
        </p:txBody>
      </p:sp>
      <p:sp>
        <p:nvSpPr>
          <p:cNvPr id="242" name="Google Shape;242;p16"/>
          <p:cNvSpPr txBox="1"/>
          <p:nvPr/>
        </p:nvSpPr>
        <p:spPr>
          <a:xfrm>
            <a:off x="7435971" y="2562763"/>
            <a:ext cx="5598543" cy="1245964"/>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1400"/>
              <a:buFont typeface="Arial"/>
              <a:buNone/>
            </a:pPr>
            <a:r>
              <a:rPr lang="en-MY" sz="4700">
                <a:solidFill>
                  <a:schemeClr val="lt1"/>
                </a:solidFill>
                <a:latin typeface="Arial"/>
                <a:ea typeface="Arial"/>
                <a:cs typeface="Arial"/>
                <a:sym typeface="Arial"/>
              </a:rPr>
              <a:t>DEFINISI PANDANGAN SEMESTA </a:t>
            </a:r>
            <a:endParaRPr/>
          </a:p>
        </p:txBody>
      </p:sp>
      <p:sp>
        <p:nvSpPr>
          <p:cNvPr id="243" name="Google Shape;243;p16"/>
          <p:cNvSpPr txBox="1"/>
          <p:nvPr/>
        </p:nvSpPr>
        <p:spPr>
          <a:xfrm>
            <a:off x="68674" y="958788"/>
            <a:ext cx="7517023" cy="2612254"/>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chemeClr val="dk1"/>
              </a:buClr>
              <a:buSzPts val="2000"/>
              <a:buFont typeface="Arial"/>
              <a:buChar char="•"/>
            </a:pPr>
            <a:r>
              <a:rPr lang="en-MY" sz="2000" b="1">
                <a:solidFill>
                  <a:schemeClr val="dk1"/>
                </a:solidFill>
                <a:latin typeface="Arial"/>
                <a:ea typeface="Arial"/>
                <a:cs typeface="Arial"/>
                <a:sym typeface="Arial"/>
              </a:rPr>
              <a:t>Etimologi: </a:t>
            </a:r>
            <a:r>
              <a:rPr lang="en-MY" sz="2000">
                <a:solidFill>
                  <a:schemeClr val="dk1"/>
                </a:solidFill>
                <a:latin typeface="Arial"/>
                <a:ea typeface="Arial"/>
                <a:cs typeface="Arial"/>
                <a:sym typeface="Arial"/>
              </a:rPr>
              <a:t>Pandangan bermaksud cara atau perspektif melihat sesuatu. Semesta:  alam  keseluruhannya. </a:t>
            </a:r>
            <a:endParaRPr/>
          </a:p>
          <a:p>
            <a:pPr marL="228600" marR="0" lvl="0" indent="-228600" algn="just" rtl="0">
              <a:lnSpc>
                <a:spcPct val="100000"/>
              </a:lnSpc>
              <a:spcBef>
                <a:spcPts val="1000"/>
              </a:spcBef>
              <a:spcAft>
                <a:spcPts val="0"/>
              </a:spcAft>
              <a:buClr>
                <a:schemeClr val="dk1"/>
              </a:buClr>
              <a:buSzPts val="2000"/>
              <a:buFont typeface="Arial"/>
              <a:buChar char="•"/>
            </a:pPr>
            <a:r>
              <a:rPr lang="en-MY" sz="2000">
                <a:solidFill>
                  <a:schemeClr val="dk1"/>
                </a:solidFill>
                <a:latin typeface="Arial"/>
                <a:ea typeface="Arial"/>
                <a:cs typeface="Arial"/>
                <a:sym typeface="Arial"/>
              </a:rPr>
              <a:t>Pandangan semesta: cara atau perspektif seseorang melihat dan memahami alam keseluruhannya.</a:t>
            </a:r>
            <a:endParaRPr/>
          </a:p>
          <a:p>
            <a:pPr marL="228600" marR="0" lvl="0" indent="-228600" algn="just" rtl="0">
              <a:lnSpc>
                <a:spcPct val="100000"/>
              </a:lnSpc>
              <a:spcBef>
                <a:spcPts val="1000"/>
              </a:spcBef>
              <a:spcAft>
                <a:spcPts val="0"/>
              </a:spcAft>
              <a:buClr>
                <a:schemeClr val="dk1"/>
              </a:buClr>
              <a:buSzPts val="2000"/>
              <a:buFont typeface="Arial"/>
              <a:buChar char="•"/>
            </a:pPr>
            <a:r>
              <a:rPr lang="en-MY" sz="2000" b="1">
                <a:solidFill>
                  <a:schemeClr val="dk1"/>
                </a:solidFill>
                <a:latin typeface="Arial"/>
                <a:ea typeface="Arial"/>
                <a:cs typeface="Arial"/>
                <a:sym typeface="Arial"/>
              </a:rPr>
              <a:t>Istilah:</a:t>
            </a:r>
            <a:r>
              <a:rPr lang="en-MY" sz="2000">
                <a:solidFill>
                  <a:schemeClr val="dk1"/>
                </a:solidFill>
                <a:latin typeface="Arial"/>
                <a:ea typeface="Arial"/>
                <a:cs typeface="Arial"/>
                <a:sym typeface="Arial"/>
              </a:rPr>
              <a:t> Rangka konsep, kepercayaan, dan andaian asas yang membentuk bagaimana seseorang atau masyarakat memahami dan menafsirkan realiti, kewujudan, dan pengalaman hidup mereka. Pandangan semesta mencakupi pelbagai aspek termasuk agama, falsafah, nilai moral, serta pemahaman tentang kehidupan dan alam. Ia mempengaruhi cara seseorang membuat keputusan, bertindak, dan berinteraksi dengan dunia sekeliling. </a:t>
            </a:r>
            <a:endParaRPr/>
          </a:p>
          <a:p>
            <a:pPr marL="228600" marR="0" lvl="0" indent="-228600" algn="just" rtl="0">
              <a:lnSpc>
                <a:spcPct val="100000"/>
              </a:lnSpc>
              <a:spcBef>
                <a:spcPts val="1000"/>
              </a:spcBef>
              <a:spcAft>
                <a:spcPts val="0"/>
              </a:spcAft>
              <a:buClr>
                <a:schemeClr val="dk1"/>
              </a:buClr>
              <a:buSzPts val="2000"/>
              <a:buFont typeface="Arial"/>
              <a:buChar char="•"/>
            </a:pPr>
            <a:r>
              <a:rPr lang="en-MY" sz="2000">
                <a:solidFill>
                  <a:schemeClr val="dk1"/>
                </a:solidFill>
                <a:latin typeface="Arial"/>
                <a:ea typeface="Arial"/>
                <a:cs typeface="Arial"/>
                <a:sym typeface="Arial"/>
              </a:rPr>
              <a:t>Pandangan semesta adalah kerangka pemikiran yang memberikan makna kepada kehidupan seseorang dan membimbing tindakan serta sikap mereka dalam berbagai situasi.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p:nvPr/>
        </p:nvSpPr>
        <p:spPr>
          <a:xfrm rot="-5400000">
            <a:off x="6229711" y="895707"/>
            <a:ext cx="6858001" cy="5066584"/>
          </a:xfrm>
          <a:prstGeom prst="flowChartManualInput">
            <a:avLst/>
          </a:prstGeom>
          <a:solidFill>
            <a:srgbClr val="7A2843"/>
          </a:solidFill>
          <a:ln w="12700" cap="flat" cmpd="sng">
            <a:solidFill>
              <a:srgbClr val="2641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0" name="Google Shape;250;p17"/>
          <p:cNvSpPr txBox="1">
            <a:spLocks noGrp="1"/>
          </p:cNvSpPr>
          <p:nvPr>
            <p:ph type="sldNum" idx="12"/>
          </p:nvPr>
        </p:nvSpPr>
        <p:spPr>
          <a:xfrm>
            <a:off x="10637134" y="6432584"/>
            <a:ext cx="756300" cy="321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6</a:t>
            </a:fld>
            <a:endParaRPr/>
          </a:p>
        </p:txBody>
      </p:sp>
      <p:sp>
        <p:nvSpPr>
          <p:cNvPr id="251" name="Google Shape;251;p17"/>
          <p:cNvSpPr txBox="1"/>
          <p:nvPr/>
        </p:nvSpPr>
        <p:spPr>
          <a:xfrm>
            <a:off x="7565496" y="1768422"/>
            <a:ext cx="4918155" cy="289573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1400"/>
              <a:buFont typeface="Arial"/>
              <a:buNone/>
            </a:pPr>
            <a:r>
              <a:rPr lang="en-MY" sz="3600">
                <a:solidFill>
                  <a:schemeClr val="lt1"/>
                </a:solidFill>
                <a:latin typeface="Arial"/>
                <a:ea typeface="Arial"/>
                <a:cs typeface="Arial"/>
                <a:sym typeface="Arial"/>
              </a:rPr>
              <a:t>PANDANGAN SEMESTA </a:t>
            </a:r>
            <a:endParaRPr/>
          </a:p>
          <a:p>
            <a:pPr marL="0" marR="0" lvl="0" indent="0" algn="ctr" rtl="0">
              <a:lnSpc>
                <a:spcPct val="90000"/>
              </a:lnSpc>
              <a:spcBef>
                <a:spcPts val="0"/>
              </a:spcBef>
              <a:spcAft>
                <a:spcPts val="0"/>
              </a:spcAft>
              <a:buClr>
                <a:schemeClr val="lt1"/>
              </a:buClr>
              <a:buSzPts val="1400"/>
              <a:buFont typeface="Arial"/>
              <a:buNone/>
            </a:pPr>
            <a:r>
              <a:rPr lang="en-MY" sz="3600">
                <a:solidFill>
                  <a:schemeClr val="lt1"/>
                </a:solidFill>
                <a:latin typeface="Arial"/>
                <a:ea typeface="Arial"/>
                <a:cs typeface="Arial"/>
                <a:sym typeface="Arial"/>
              </a:rPr>
              <a:t>ASAS </a:t>
            </a:r>
            <a:endParaRPr/>
          </a:p>
          <a:p>
            <a:pPr marL="0" marR="0" lvl="0" indent="0" algn="ctr" rtl="0">
              <a:lnSpc>
                <a:spcPct val="90000"/>
              </a:lnSpc>
              <a:spcBef>
                <a:spcPts val="0"/>
              </a:spcBef>
              <a:spcAft>
                <a:spcPts val="0"/>
              </a:spcAft>
              <a:buClr>
                <a:schemeClr val="lt1"/>
              </a:buClr>
              <a:buSzPts val="1400"/>
              <a:buFont typeface="Arial"/>
              <a:buNone/>
            </a:pPr>
            <a:r>
              <a:rPr lang="en-MY" sz="3600">
                <a:solidFill>
                  <a:schemeClr val="lt1"/>
                </a:solidFill>
                <a:latin typeface="Arial"/>
                <a:ea typeface="Arial"/>
                <a:cs typeface="Arial"/>
                <a:sym typeface="Arial"/>
              </a:rPr>
              <a:t>PEMBINAAN INTEGRITI</a:t>
            </a:r>
            <a:endParaRPr/>
          </a:p>
        </p:txBody>
      </p:sp>
      <p:sp>
        <p:nvSpPr>
          <p:cNvPr id="252" name="Google Shape;252;p17"/>
          <p:cNvSpPr txBox="1"/>
          <p:nvPr/>
        </p:nvSpPr>
        <p:spPr>
          <a:xfrm>
            <a:off x="612043" y="2387600"/>
            <a:ext cx="7653415" cy="2731121"/>
          </a:xfrm>
          <a:prstGeom prst="rect">
            <a:avLst/>
          </a:prstGeom>
          <a:noFill/>
          <a:ln>
            <a:noFill/>
          </a:ln>
        </p:spPr>
        <p:txBody>
          <a:bodyPr spcFirstLastPara="1" wrap="square" lIns="91425" tIns="45700" rIns="91425" bIns="45700" anchor="t" anchorCtr="0">
            <a:normAutofit fontScale="85000" lnSpcReduction="20000"/>
          </a:bodyPr>
          <a:lstStyle/>
          <a:p>
            <a:pPr marL="228600" marR="0" lvl="0" indent="-242887" algn="l" rtl="0">
              <a:lnSpc>
                <a:spcPct val="150000"/>
              </a:lnSpc>
              <a:spcBef>
                <a:spcPts val="0"/>
              </a:spcBef>
              <a:spcAft>
                <a:spcPts val="0"/>
              </a:spcAft>
              <a:buClr>
                <a:schemeClr val="dk1"/>
              </a:buClr>
              <a:buSzPct val="100000"/>
              <a:buFont typeface="Noto Sans Symbols"/>
              <a:buChar char="❑"/>
            </a:pPr>
            <a:r>
              <a:rPr lang="en-MY" sz="4500" dirty="0">
                <a:solidFill>
                  <a:schemeClr val="dk1"/>
                </a:solidFill>
                <a:latin typeface="Arial"/>
                <a:ea typeface="Arial"/>
                <a:cs typeface="Arial"/>
                <a:sym typeface="Arial"/>
              </a:rPr>
              <a:t> TUHAN (TAUHID)</a:t>
            </a:r>
            <a:endParaRPr dirty="0"/>
          </a:p>
          <a:p>
            <a:pPr marL="228600" marR="0" lvl="0" indent="-242887" algn="l" rtl="0">
              <a:lnSpc>
                <a:spcPct val="150000"/>
              </a:lnSpc>
              <a:spcBef>
                <a:spcPts val="1000"/>
              </a:spcBef>
              <a:spcAft>
                <a:spcPts val="0"/>
              </a:spcAft>
              <a:buClr>
                <a:schemeClr val="dk1"/>
              </a:buClr>
              <a:buSzPct val="100000"/>
              <a:buFont typeface="Noto Sans Symbols"/>
              <a:buChar char="❑"/>
            </a:pPr>
            <a:r>
              <a:rPr lang="en-MY" sz="4500" dirty="0">
                <a:solidFill>
                  <a:schemeClr val="dk1"/>
                </a:solidFill>
                <a:latin typeface="Arial"/>
                <a:ea typeface="Arial"/>
                <a:cs typeface="Arial"/>
                <a:sym typeface="Arial"/>
              </a:rPr>
              <a:t> ALAM</a:t>
            </a:r>
            <a:endParaRPr dirty="0"/>
          </a:p>
          <a:p>
            <a:pPr marL="228600" marR="0" lvl="0" indent="-242887" algn="l" rtl="0">
              <a:lnSpc>
                <a:spcPct val="150000"/>
              </a:lnSpc>
              <a:spcBef>
                <a:spcPts val="1000"/>
              </a:spcBef>
              <a:spcAft>
                <a:spcPts val="0"/>
              </a:spcAft>
              <a:buClr>
                <a:schemeClr val="dk1"/>
              </a:buClr>
              <a:buSzPct val="100000"/>
              <a:buFont typeface="Noto Sans Symbols"/>
              <a:buChar char="❑"/>
            </a:pPr>
            <a:r>
              <a:rPr lang="en-MY" sz="4500" dirty="0">
                <a:solidFill>
                  <a:schemeClr val="dk1"/>
                </a:solidFill>
                <a:latin typeface="Arial"/>
                <a:ea typeface="Arial"/>
                <a:cs typeface="Arial"/>
                <a:sym typeface="Arial"/>
              </a:rPr>
              <a:t> MANUSIA (KHALIFAH)</a:t>
            </a:r>
            <a:endParaRPr dirty="0"/>
          </a:p>
          <a:p>
            <a:pPr marL="342900" marR="0" lvl="0" indent="-191770" algn="l" rtl="0">
              <a:lnSpc>
                <a:spcPct val="90000"/>
              </a:lnSpc>
              <a:spcBef>
                <a:spcPts val="1000"/>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a:p>
            <a:pPr marL="342900" marR="0" lvl="0" indent="-191770" algn="l" rtl="0">
              <a:lnSpc>
                <a:spcPct val="90000"/>
              </a:lnSpc>
              <a:spcBef>
                <a:spcPts val="1000"/>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1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43209"/>
              <a:buFont typeface="Arial"/>
              <a:buNone/>
            </a:pPr>
            <a:r>
              <a:rPr lang="en-MY" sz="3600" b="1">
                <a:latin typeface="Arial"/>
                <a:ea typeface="Arial"/>
                <a:cs typeface="Arial"/>
                <a:sym typeface="Arial"/>
              </a:rPr>
              <a:t>KEPENTINGAN PANDANGAN ALAM SEMESTA (WORLDVIEW) DALAM PEMBANGUNAN INTEGRITI</a:t>
            </a:r>
            <a:br>
              <a:rPr lang="en-MY" sz="4400">
                <a:latin typeface="Arial"/>
                <a:ea typeface="Arial"/>
                <a:cs typeface="Arial"/>
                <a:sym typeface="Arial"/>
              </a:rPr>
            </a:br>
            <a:endParaRPr>
              <a:latin typeface="Arial"/>
              <a:ea typeface="Arial"/>
              <a:cs typeface="Arial"/>
              <a:sym typeface="Arial"/>
            </a:endParaRPr>
          </a:p>
        </p:txBody>
      </p:sp>
      <p:sp>
        <p:nvSpPr>
          <p:cNvPr id="3" name="Text Placeholder 2">
            <a:extLst>
              <a:ext uri="{FF2B5EF4-FFF2-40B4-BE49-F238E27FC236}">
                <a16:creationId xmlns:a16="http://schemas.microsoft.com/office/drawing/2014/main" id="{73B5D3EB-E2DE-004F-5A27-128B382A3D9B}"/>
              </a:ext>
            </a:extLst>
          </p:cNvPr>
          <p:cNvSpPr>
            <a:spLocks noGrp="1"/>
          </p:cNvSpPr>
          <p:nvPr>
            <p:ph type="body" idx="2"/>
          </p:nvPr>
        </p:nvSpPr>
        <p:spPr/>
        <p:txBody>
          <a:bodyPr>
            <a:normAutofit fontScale="85000" lnSpcReduction="10000"/>
          </a:bodyPr>
          <a:lstStyle/>
          <a:p>
            <a:pPr marL="442800" lvl="1">
              <a:spcBef>
                <a:spcPts val="1000"/>
              </a:spcBef>
              <a:buSzPts val="2800"/>
              <a:buFont typeface="Noto Sans Symbols"/>
              <a:buChar char="∙"/>
            </a:pPr>
            <a:r>
              <a:rPr lang="en-MY" sz="3200" dirty="0">
                <a:solidFill>
                  <a:schemeClr val="dk1"/>
                </a:solidFill>
                <a:latin typeface="Arial"/>
                <a:ea typeface="Arial"/>
                <a:cs typeface="Arial"/>
                <a:sym typeface="Arial"/>
              </a:rPr>
              <a:t>Tauhid: </a:t>
            </a:r>
            <a:r>
              <a:rPr lang="en-MY" sz="3200" dirty="0" err="1">
                <a:solidFill>
                  <a:schemeClr val="dk1"/>
                </a:solidFill>
                <a:latin typeface="Arial"/>
                <a:ea typeface="Arial"/>
                <a:cs typeface="Arial"/>
                <a:sym typeface="Arial"/>
              </a:rPr>
              <a:t>Prinsip</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asas</a:t>
            </a:r>
            <a:r>
              <a:rPr lang="en-MY" sz="3200" dirty="0">
                <a:solidFill>
                  <a:schemeClr val="dk1"/>
                </a:solidFill>
                <a:latin typeface="Arial"/>
                <a:ea typeface="Arial"/>
                <a:cs typeface="Arial"/>
                <a:sym typeface="Arial"/>
              </a:rPr>
              <a:t> dalam Islam yang </a:t>
            </a:r>
            <a:r>
              <a:rPr lang="en-MY" sz="3200" dirty="0" err="1">
                <a:solidFill>
                  <a:schemeClr val="dk1"/>
                </a:solidFill>
                <a:latin typeface="Arial"/>
                <a:ea typeface="Arial"/>
                <a:cs typeface="Arial"/>
                <a:sym typeface="Arial"/>
              </a:rPr>
              <a:t>menegaskan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keesaan</a:t>
            </a:r>
            <a:r>
              <a:rPr lang="en-MY" sz="3200" dirty="0">
                <a:solidFill>
                  <a:schemeClr val="dk1"/>
                </a:solidFill>
                <a:latin typeface="Arial"/>
                <a:ea typeface="Arial"/>
                <a:cs typeface="Arial"/>
                <a:sym typeface="Arial"/>
              </a:rPr>
              <a:t> Allah (Tauhid) dan </a:t>
            </a:r>
            <a:r>
              <a:rPr lang="en-MY" sz="3200" dirty="0" err="1">
                <a:solidFill>
                  <a:schemeClr val="dk1"/>
                </a:solidFill>
                <a:latin typeface="Arial"/>
                <a:ea typeface="Arial"/>
                <a:cs typeface="Arial"/>
                <a:sym typeface="Arial"/>
              </a:rPr>
              <a:t>mengharamkan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syirik</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menyekutukan</a:t>
            </a:r>
            <a:r>
              <a:rPr lang="en-MY" sz="3200" dirty="0">
                <a:solidFill>
                  <a:schemeClr val="dk1"/>
                </a:solidFill>
                <a:latin typeface="Arial"/>
                <a:ea typeface="Arial"/>
                <a:cs typeface="Arial"/>
                <a:sym typeface="Arial"/>
              </a:rPr>
              <a:t> Allah).</a:t>
            </a:r>
            <a:endParaRPr lang="en-MY" sz="1800" dirty="0"/>
          </a:p>
          <a:p>
            <a:pPr marL="442800" lvl="1">
              <a:spcBef>
                <a:spcPts val="1000"/>
              </a:spcBef>
              <a:buSzPts val="2800"/>
              <a:buFont typeface="Noto Sans Symbols"/>
              <a:buChar char="∙"/>
            </a:pPr>
            <a:r>
              <a:rPr lang="en-MY" sz="3200" dirty="0" err="1">
                <a:solidFill>
                  <a:schemeClr val="dk1"/>
                </a:solidFill>
                <a:latin typeface="Arial"/>
                <a:ea typeface="Arial"/>
                <a:cs typeface="Arial"/>
                <a:sym typeface="Arial"/>
              </a:rPr>
              <a:t>Ajaran</a:t>
            </a:r>
            <a:r>
              <a:rPr lang="en-MY" sz="3200" dirty="0">
                <a:solidFill>
                  <a:schemeClr val="dk1"/>
                </a:solidFill>
                <a:latin typeface="Arial"/>
                <a:ea typeface="Arial"/>
                <a:cs typeface="Arial"/>
                <a:sym typeface="Arial"/>
              </a:rPr>
              <a:t> Al-Quran dan Hadith: </a:t>
            </a:r>
            <a:r>
              <a:rPr lang="en-MY" sz="3200" dirty="0" err="1">
                <a:solidFill>
                  <a:schemeClr val="dk1"/>
                </a:solidFill>
                <a:latin typeface="Arial"/>
                <a:ea typeface="Arial"/>
                <a:cs typeface="Arial"/>
                <a:sym typeface="Arial"/>
              </a:rPr>
              <a:t>Menjadi</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panduan</a:t>
            </a:r>
            <a:r>
              <a:rPr lang="en-MY" sz="3200" dirty="0">
                <a:solidFill>
                  <a:schemeClr val="dk1"/>
                </a:solidFill>
                <a:latin typeface="Arial"/>
                <a:ea typeface="Arial"/>
                <a:cs typeface="Arial"/>
                <a:sym typeface="Arial"/>
              </a:rPr>
              <a:t> dalam </a:t>
            </a:r>
            <a:r>
              <a:rPr lang="en-MY" sz="3200" dirty="0" err="1">
                <a:solidFill>
                  <a:schemeClr val="dk1"/>
                </a:solidFill>
                <a:latin typeface="Arial"/>
                <a:ea typeface="Arial"/>
                <a:cs typeface="Arial"/>
                <a:sym typeface="Arial"/>
              </a:rPr>
              <a:t>menentukan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prinsip</a:t>
            </a:r>
            <a:r>
              <a:rPr lang="en-MY" sz="3200" dirty="0">
                <a:solidFill>
                  <a:schemeClr val="dk1"/>
                </a:solidFill>
                <a:latin typeface="Arial"/>
                <a:ea typeface="Arial"/>
                <a:cs typeface="Arial"/>
                <a:sym typeface="Arial"/>
              </a:rPr>
              <a:t> moral, </a:t>
            </a:r>
            <a:r>
              <a:rPr lang="en-MY" sz="3200" dirty="0" err="1">
                <a:solidFill>
                  <a:schemeClr val="dk1"/>
                </a:solidFill>
                <a:latin typeface="Arial"/>
                <a:ea typeface="Arial"/>
                <a:cs typeface="Arial"/>
                <a:sym typeface="Arial"/>
              </a:rPr>
              <a:t>etika</a:t>
            </a:r>
            <a:r>
              <a:rPr lang="en-MY" sz="3200" dirty="0">
                <a:solidFill>
                  <a:schemeClr val="dk1"/>
                </a:solidFill>
                <a:latin typeface="Arial"/>
                <a:ea typeface="Arial"/>
                <a:cs typeface="Arial"/>
                <a:sym typeface="Arial"/>
              </a:rPr>
              <a:t>, dan </a:t>
            </a:r>
            <a:r>
              <a:rPr lang="en-MY" sz="3200" dirty="0" err="1">
                <a:solidFill>
                  <a:schemeClr val="dk1"/>
                </a:solidFill>
                <a:latin typeface="Arial"/>
                <a:ea typeface="Arial"/>
                <a:cs typeface="Arial"/>
                <a:sym typeface="Arial"/>
              </a:rPr>
              <a:t>cara</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hidup</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Menilai</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tindakan</a:t>
            </a:r>
            <a:r>
              <a:rPr lang="en-MY" sz="3200" dirty="0">
                <a:solidFill>
                  <a:schemeClr val="dk1"/>
                </a:solidFill>
                <a:latin typeface="Arial"/>
                <a:ea typeface="Arial"/>
                <a:cs typeface="Arial"/>
                <a:sym typeface="Arial"/>
              </a:rPr>
              <a:t> dan </a:t>
            </a:r>
            <a:r>
              <a:rPr lang="en-MY" sz="3200" dirty="0" err="1">
                <a:solidFill>
                  <a:schemeClr val="dk1"/>
                </a:solidFill>
                <a:latin typeface="Arial"/>
                <a:ea typeface="Arial"/>
                <a:cs typeface="Arial"/>
                <a:sym typeface="Arial"/>
              </a:rPr>
              <a:t>keputusan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seseorang</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berdasarkan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ajaran</a:t>
            </a:r>
            <a:r>
              <a:rPr lang="en-MY" sz="3200" dirty="0">
                <a:solidFill>
                  <a:schemeClr val="dk1"/>
                </a:solidFill>
                <a:latin typeface="Arial"/>
                <a:ea typeface="Arial"/>
                <a:cs typeface="Arial"/>
                <a:sym typeface="Arial"/>
              </a:rPr>
              <a:t> Al-Quran dan Sunnah.</a:t>
            </a:r>
            <a:endParaRPr lang="en-MY" sz="1800" dirty="0"/>
          </a:p>
          <a:p>
            <a:pPr marL="442800" lvl="1">
              <a:spcBef>
                <a:spcPts val="1000"/>
              </a:spcBef>
              <a:buSzPts val="2800"/>
              <a:buFont typeface="Noto Sans Symbols"/>
              <a:buChar char="∙"/>
            </a:pPr>
            <a:r>
              <a:rPr lang="en-MY" sz="3200" dirty="0" err="1">
                <a:solidFill>
                  <a:schemeClr val="dk1"/>
                </a:solidFill>
                <a:latin typeface="Arial"/>
                <a:ea typeface="Arial"/>
                <a:cs typeface="Arial"/>
                <a:sym typeface="Arial"/>
              </a:rPr>
              <a:t>Tanggungjawab</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Menilai</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sejauh</a:t>
            </a:r>
            <a:r>
              <a:rPr lang="en-MY" sz="3200" dirty="0">
                <a:solidFill>
                  <a:schemeClr val="dk1"/>
                </a:solidFill>
                <a:latin typeface="Arial"/>
                <a:ea typeface="Arial"/>
                <a:cs typeface="Arial"/>
                <a:sym typeface="Arial"/>
              </a:rPr>
              <a:t> mana </a:t>
            </a:r>
            <a:r>
              <a:rPr lang="en-MY" sz="3200" dirty="0" err="1">
                <a:solidFill>
                  <a:schemeClr val="dk1"/>
                </a:solidFill>
                <a:latin typeface="Arial"/>
                <a:ea typeface="Arial"/>
                <a:cs typeface="Arial"/>
                <a:sym typeface="Arial"/>
              </a:rPr>
              <a:t>tindakan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seseorang</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selaras</a:t>
            </a:r>
            <a:r>
              <a:rPr lang="en-MY" sz="3200" dirty="0">
                <a:solidFill>
                  <a:schemeClr val="dk1"/>
                </a:solidFill>
                <a:latin typeface="Arial"/>
                <a:ea typeface="Arial"/>
                <a:cs typeface="Arial"/>
                <a:sym typeface="Arial"/>
              </a:rPr>
              <a:t> dengan </a:t>
            </a:r>
            <a:r>
              <a:rPr lang="en-MY" sz="3200" dirty="0" err="1">
                <a:solidFill>
                  <a:schemeClr val="dk1"/>
                </a:solidFill>
                <a:latin typeface="Arial"/>
                <a:ea typeface="Arial"/>
                <a:cs typeface="Arial"/>
                <a:sym typeface="Arial"/>
              </a:rPr>
              <a:t>perintah</a:t>
            </a:r>
            <a:r>
              <a:rPr lang="en-MY" sz="3200" dirty="0">
                <a:solidFill>
                  <a:schemeClr val="dk1"/>
                </a:solidFill>
                <a:latin typeface="Arial"/>
                <a:ea typeface="Arial"/>
                <a:cs typeface="Arial"/>
                <a:sym typeface="Arial"/>
              </a:rPr>
              <a:t> Allah dan </a:t>
            </a:r>
            <a:r>
              <a:rPr lang="en-MY" sz="3200" dirty="0" err="1">
                <a:solidFill>
                  <a:schemeClr val="dk1"/>
                </a:solidFill>
                <a:latin typeface="Arial"/>
                <a:ea typeface="Arial"/>
                <a:cs typeface="Arial"/>
                <a:sym typeface="Arial"/>
              </a:rPr>
              <a:t>prinsip-prinsip</a:t>
            </a:r>
            <a:r>
              <a:rPr lang="en-MY" sz="3200" dirty="0">
                <a:solidFill>
                  <a:schemeClr val="dk1"/>
                </a:solidFill>
                <a:latin typeface="Arial"/>
                <a:ea typeface="Arial"/>
                <a:cs typeface="Arial"/>
                <a:sym typeface="Arial"/>
              </a:rPr>
              <a:t> syariah. </a:t>
            </a:r>
            <a:r>
              <a:rPr lang="en-MY" sz="3200" dirty="0" err="1">
                <a:solidFill>
                  <a:schemeClr val="dk1"/>
                </a:solidFill>
                <a:latin typeface="Arial"/>
                <a:ea typeface="Arial"/>
                <a:cs typeface="Arial"/>
                <a:sym typeface="Arial"/>
              </a:rPr>
              <a:t>Ini</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termasuk</a:t>
            </a:r>
            <a:r>
              <a:rPr lang="en-MY" sz="3200" dirty="0">
                <a:solidFill>
                  <a:schemeClr val="dk1"/>
                </a:solidFill>
                <a:latin typeface="Arial"/>
                <a:ea typeface="Arial"/>
                <a:cs typeface="Arial"/>
                <a:sym typeface="Arial"/>
              </a:rPr>
              <a:t> ibadah, </a:t>
            </a:r>
            <a:r>
              <a:rPr lang="en-MY" sz="3200" dirty="0" err="1">
                <a:solidFill>
                  <a:schemeClr val="dk1"/>
                </a:solidFill>
                <a:latin typeface="Arial"/>
                <a:ea typeface="Arial"/>
                <a:cs typeface="Arial"/>
                <a:sym typeface="Arial"/>
              </a:rPr>
              <a:t>akhlak</a:t>
            </a:r>
            <a:r>
              <a:rPr lang="en-MY" sz="3200" dirty="0">
                <a:solidFill>
                  <a:schemeClr val="dk1"/>
                </a:solidFill>
                <a:latin typeface="Arial"/>
                <a:ea typeface="Arial"/>
                <a:cs typeface="Arial"/>
                <a:sym typeface="Arial"/>
              </a:rPr>
              <a:t>, dan </a:t>
            </a:r>
            <a:r>
              <a:rPr lang="en-MY" sz="3200" dirty="0" err="1">
                <a:solidFill>
                  <a:schemeClr val="dk1"/>
                </a:solidFill>
                <a:latin typeface="Arial"/>
                <a:ea typeface="Arial"/>
                <a:cs typeface="Arial"/>
                <a:sym typeface="Arial"/>
              </a:rPr>
              <a:t>amalan</a:t>
            </a:r>
            <a:r>
              <a:rPr lang="en-MY" sz="3200" dirty="0">
                <a:solidFill>
                  <a:schemeClr val="dk1"/>
                </a:solidFill>
                <a:latin typeface="Arial"/>
                <a:ea typeface="Arial"/>
                <a:cs typeface="Arial"/>
                <a:sym typeface="Arial"/>
              </a:rPr>
              <a:t> </a:t>
            </a:r>
            <a:r>
              <a:rPr lang="en-MY" sz="3200" dirty="0" err="1">
                <a:solidFill>
                  <a:schemeClr val="dk1"/>
                </a:solidFill>
                <a:latin typeface="Arial"/>
                <a:ea typeface="Arial"/>
                <a:cs typeface="Arial"/>
                <a:sym typeface="Arial"/>
              </a:rPr>
              <a:t>harian</a:t>
            </a:r>
            <a:r>
              <a:rPr lang="en-MY" sz="3200" dirty="0">
                <a:solidFill>
                  <a:schemeClr val="dk1"/>
                </a:solidFill>
                <a:latin typeface="Arial"/>
                <a:ea typeface="Arial"/>
                <a:cs typeface="Arial"/>
                <a:sym typeface="Arial"/>
              </a:rPr>
              <a:t>.</a:t>
            </a:r>
            <a:endParaRPr lang="en-MY" sz="1800" dirty="0"/>
          </a:p>
        </p:txBody>
      </p:sp>
      <p:sp>
        <p:nvSpPr>
          <p:cNvPr id="258" name="Google Shape;258;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7</a:t>
            </a:fld>
            <a:endParaRPr/>
          </a:p>
        </p:txBody>
      </p:sp>
      <p:sp>
        <p:nvSpPr>
          <p:cNvPr id="2" name="Text Placeholder 1">
            <a:extLst>
              <a:ext uri="{FF2B5EF4-FFF2-40B4-BE49-F238E27FC236}">
                <a16:creationId xmlns:a16="http://schemas.microsoft.com/office/drawing/2014/main" id="{F47ECF0C-F898-9FA3-118C-35CA5CAB199F}"/>
              </a:ext>
            </a:extLst>
          </p:cNvPr>
          <p:cNvSpPr>
            <a:spLocks noGrp="1"/>
          </p:cNvSpPr>
          <p:nvPr>
            <p:ph type="body" idx="13"/>
          </p:nvPr>
        </p:nvSpPr>
        <p:spPr/>
        <p:txBody>
          <a:bodyPr/>
          <a:lstStyle/>
          <a:p>
            <a:r>
              <a:rPr lang="en-MY" sz="2400" b="1" dirty="0">
                <a:solidFill>
                  <a:schemeClr val="dk1"/>
                </a:solidFill>
                <a:latin typeface="Arial"/>
                <a:ea typeface="Arial"/>
                <a:cs typeface="Arial"/>
                <a:sym typeface="Arial"/>
              </a:rPr>
              <a:t>1. ASAS KETUHANAN</a:t>
            </a:r>
            <a:endParaRPr lang="en-MY" sz="1200" b="1" dirty="0"/>
          </a:p>
        </p:txBody>
      </p:sp>
      <p:sp>
        <p:nvSpPr>
          <p:cNvPr id="260" name="Google Shape;260;p18"/>
          <p:cNvSpPr txBox="1"/>
          <p:nvPr/>
        </p:nvSpPr>
        <p:spPr>
          <a:xfrm>
            <a:off x="361735" y="4163202"/>
            <a:ext cx="11166763" cy="4659346"/>
          </a:xfrm>
          <a:prstGeom prst="rect">
            <a:avLst/>
          </a:prstGeom>
          <a:noFill/>
          <a:ln>
            <a:noFill/>
          </a:ln>
        </p:spPr>
        <p:txBody>
          <a:bodyPr spcFirstLastPara="1" wrap="square" lIns="91425" tIns="45700" rIns="91425" bIns="45700" anchor="t" anchorCtr="0">
            <a:noAutofit/>
          </a:bodyPr>
          <a:lstStyle/>
          <a:p>
            <a:pPr marL="228600" marR="0" lvl="0" indent="-76200" algn="just" rtl="0">
              <a:lnSpc>
                <a:spcPct val="90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43209"/>
              <a:buFont typeface="Arial"/>
              <a:buNone/>
            </a:pPr>
            <a:r>
              <a:rPr lang="en-MY" sz="3600" b="1">
                <a:latin typeface="Arial"/>
                <a:ea typeface="Arial"/>
                <a:cs typeface="Arial"/>
                <a:sym typeface="Arial"/>
              </a:rPr>
              <a:t>KEPENTINGAN PANDANGAN ALAM SEMETSA (WORLDVIEW) DALAM PEMBANGUNAN INTEGRITI</a:t>
            </a:r>
            <a:br>
              <a:rPr lang="en-MY" sz="4400">
                <a:latin typeface="Arial"/>
                <a:ea typeface="Arial"/>
                <a:cs typeface="Arial"/>
                <a:sym typeface="Arial"/>
              </a:rPr>
            </a:br>
            <a:endParaRPr>
              <a:latin typeface="Arial"/>
              <a:ea typeface="Arial"/>
              <a:cs typeface="Arial"/>
              <a:sym typeface="Arial"/>
            </a:endParaRPr>
          </a:p>
        </p:txBody>
      </p:sp>
      <p:sp>
        <p:nvSpPr>
          <p:cNvPr id="2" name="Text Placeholder 1">
            <a:extLst>
              <a:ext uri="{FF2B5EF4-FFF2-40B4-BE49-F238E27FC236}">
                <a16:creationId xmlns:a16="http://schemas.microsoft.com/office/drawing/2014/main" id="{A92FDDEC-4B37-23C8-E396-CF9269BE0247}"/>
              </a:ext>
            </a:extLst>
          </p:cNvPr>
          <p:cNvSpPr>
            <a:spLocks noGrp="1"/>
          </p:cNvSpPr>
          <p:nvPr>
            <p:ph type="body" idx="2"/>
          </p:nvPr>
        </p:nvSpPr>
        <p:spPr/>
        <p:txBody>
          <a:bodyPr/>
          <a:lstStyle/>
          <a:p>
            <a:pPr marL="432000" indent="-432000">
              <a:buSzPts val="2400"/>
            </a:pPr>
            <a:r>
              <a:rPr lang="en-MY" dirty="0">
                <a:solidFill>
                  <a:schemeClr val="dk1"/>
                </a:solidFill>
                <a:latin typeface="Arial"/>
                <a:ea typeface="Arial"/>
                <a:cs typeface="Arial"/>
                <a:sym typeface="Arial"/>
              </a:rPr>
              <a:t>Alam dalam Islam: dunia, </a:t>
            </a:r>
            <a:r>
              <a:rPr lang="en-MY" dirty="0" err="1">
                <a:solidFill>
                  <a:schemeClr val="dk1"/>
                </a:solidFill>
                <a:latin typeface="Arial"/>
                <a:ea typeface="Arial"/>
                <a:cs typeface="Arial"/>
                <a:sym typeface="Arial"/>
              </a:rPr>
              <a:t>akhirat</a:t>
            </a:r>
            <a:r>
              <a:rPr lang="en-MY" dirty="0">
                <a:solidFill>
                  <a:schemeClr val="dk1"/>
                </a:solidFill>
                <a:latin typeface="Arial"/>
                <a:ea typeface="Arial"/>
                <a:cs typeface="Arial"/>
                <a:sym typeface="Arial"/>
              </a:rPr>
              <a:t> – yang </a:t>
            </a:r>
            <a:r>
              <a:rPr lang="en-MY" dirty="0" err="1">
                <a:solidFill>
                  <a:schemeClr val="dk1"/>
                </a:solidFill>
                <a:latin typeface="Arial"/>
                <a:ea typeface="Arial"/>
                <a:cs typeface="Arial"/>
                <a:sym typeface="Arial"/>
              </a:rPr>
              <a:t>mencakupi</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kepercayaan</a:t>
            </a:r>
            <a:r>
              <a:rPr lang="en-MY" dirty="0">
                <a:solidFill>
                  <a:schemeClr val="dk1"/>
                </a:solidFill>
                <a:latin typeface="Arial"/>
                <a:ea typeface="Arial"/>
                <a:cs typeface="Arial"/>
                <a:sym typeface="Arial"/>
              </a:rPr>
              <a:t> kepada </a:t>
            </a:r>
            <a:r>
              <a:rPr lang="en-MY" dirty="0" err="1">
                <a:solidFill>
                  <a:schemeClr val="dk1"/>
                </a:solidFill>
                <a:latin typeface="Arial"/>
                <a:ea typeface="Arial"/>
                <a:cs typeface="Arial"/>
                <a:sym typeface="Arial"/>
              </a:rPr>
              <a:t>nilai</a:t>
            </a:r>
            <a:r>
              <a:rPr lang="en-MY" dirty="0">
                <a:solidFill>
                  <a:schemeClr val="dk1"/>
                </a:solidFill>
                <a:latin typeface="Arial"/>
                <a:ea typeface="Arial"/>
                <a:cs typeface="Arial"/>
                <a:sym typeface="Arial"/>
              </a:rPr>
              <a:t> dosa </a:t>
            </a:r>
            <a:r>
              <a:rPr lang="en-MY" dirty="0" err="1">
                <a:solidFill>
                  <a:schemeClr val="dk1"/>
                </a:solidFill>
                <a:latin typeface="Arial"/>
                <a:ea typeface="Arial"/>
                <a:cs typeface="Arial"/>
                <a:sym typeface="Arial"/>
              </a:rPr>
              <a:t>pahala</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syurga</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neraka</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sebagainya</a:t>
            </a:r>
            <a:r>
              <a:rPr lang="en-MY" dirty="0">
                <a:solidFill>
                  <a:schemeClr val="dk1"/>
                </a:solidFill>
                <a:latin typeface="Arial"/>
                <a:ea typeface="Arial"/>
                <a:cs typeface="Arial"/>
                <a:sym typeface="Arial"/>
              </a:rPr>
              <a:t>. </a:t>
            </a:r>
            <a:endParaRPr lang="en-MY" dirty="0"/>
          </a:p>
          <a:p>
            <a:pPr marL="432000" indent="-432000">
              <a:buSzPts val="2400"/>
            </a:pPr>
            <a:r>
              <a:rPr lang="en-MY" dirty="0" err="1">
                <a:solidFill>
                  <a:schemeClr val="dk1"/>
                </a:solidFill>
                <a:latin typeface="Arial"/>
                <a:ea typeface="Arial"/>
                <a:cs typeface="Arial"/>
                <a:sym typeface="Arial"/>
              </a:rPr>
              <a:t>Tanggungjawab</a:t>
            </a:r>
            <a:r>
              <a:rPr lang="en-MY" dirty="0">
                <a:solidFill>
                  <a:schemeClr val="dk1"/>
                </a:solidFill>
                <a:latin typeface="Arial"/>
                <a:ea typeface="Arial"/>
                <a:cs typeface="Arial"/>
                <a:sym typeface="Arial"/>
              </a:rPr>
              <a:t> &amp; </a:t>
            </a:r>
            <a:r>
              <a:rPr lang="en-MY" dirty="0" err="1">
                <a:solidFill>
                  <a:schemeClr val="dk1"/>
                </a:solidFill>
                <a:latin typeface="Arial"/>
                <a:ea typeface="Arial"/>
                <a:cs typeface="Arial"/>
                <a:sym typeface="Arial"/>
              </a:rPr>
              <a:t>amanah</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sebagai</a:t>
            </a:r>
            <a:r>
              <a:rPr lang="en-MY" dirty="0">
                <a:solidFill>
                  <a:schemeClr val="dk1"/>
                </a:solidFill>
                <a:latin typeface="Arial"/>
                <a:ea typeface="Arial"/>
                <a:cs typeface="Arial"/>
                <a:sym typeface="Arial"/>
              </a:rPr>
              <a:t> khalifah – </a:t>
            </a:r>
            <a:r>
              <a:rPr lang="en-MY" dirty="0" err="1">
                <a:solidFill>
                  <a:schemeClr val="dk1"/>
                </a:solidFill>
                <a:latin typeface="Arial"/>
                <a:ea typeface="Arial"/>
                <a:cs typeface="Arial"/>
                <a:sym typeface="Arial"/>
              </a:rPr>
              <a:t>memelihara</a:t>
            </a:r>
            <a:r>
              <a:rPr lang="en-MY" dirty="0">
                <a:solidFill>
                  <a:schemeClr val="dk1"/>
                </a:solidFill>
                <a:latin typeface="Arial"/>
                <a:ea typeface="Arial"/>
                <a:cs typeface="Arial"/>
                <a:sym typeface="Arial"/>
              </a:rPr>
              <a:t> dan </a:t>
            </a:r>
            <a:r>
              <a:rPr lang="en-MY" dirty="0" err="1">
                <a:solidFill>
                  <a:schemeClr val="dk1"/>
                </a:solidFill>
                <a:latin typeface="Arial"/>
                <a:ea typeface="Arial"/>
                <a:cs typeface="Arial"/>
                <a:sym typeface="Arial"/>
              </a:rPr>
              <a:t>memakmurkan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alam</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secara</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bijaksana</a:t>
            </a:r>
            <a:r>
              <a:rPr lang="en-MY" dirty="0">
                <a:solidFill>
                  <a:schemeClr val="dk1"/>
                </a:solidFill>
                <a:latin typeface="Arial"/>
                <a:ea typeface="Arial"/>
                <a:cs typeface="Arial"/>
                <a:sym typeface="Arial"/>
              </a:rPr>
              <a:t> untuk </a:t>
            </a:r>
            <a:r>
              <a:rPr lang="en-MY" dirty="0" err="1">
                <a:solidFill>
                  <a:schemeClr val="dk1"/>
                </a:solidFill>
                <a:latin typeface="Arial"/>
                <a:ea typeface="Arial"/>
                <a:cs typeface="Arial"/>
                <a:sym typeface="Arial"/>
              </a:rPr>
              <a:t>memperolehi</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keredaan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tuhan</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sebagai</a:t>
            </a:r>
            <a:r>
              <a:rPr lang="en-MY" dirty="0">
                <a:solidFill>
                  <a:schemeClr val="dk1"/>
                </a:solidFill>
                <a:latin typeface="Arial"/>
                <a:ea typeface="Arial"/>
                <a:cs typeface="Arial"/>
                <a:sym typeface="Arial"/>
              </a:rPr>
              <a:t> </a:t>
            </a:r>
            <a:r>
              <a:rPr lang="en-MY" dirty="0" err="1">
                <a:solidFill>
                  <a:schemeClr val="dk1"/>
                </a:solidFill>
                <a:latin typeface="Arial"/>
                <a:ea typeface="Arial"/>
                <a:cs typeface="Arial"/>
                <a:sym typeface="Arial"/>
              </a:rPr>
              <a:t>satu</a:t>
            </a:r>
            <a:r>
              <a:rPr lang="en-MY" dirty="0">
                <a:solidFill>
                  <a:schemeClr val="dk1"/>
                </a:solidFill>
                <a:latin typeface="Arial"/>
                <a:ea typeface="Arial"/>
                <a:cs typeface="Arial"/>
                <a:sym typeface="Arial"/>
              </a:rPr>
              <a:t> ibadah).</a:t>
            </a:r>
            <a:endParaRPr lang="en-MY" sz="3200" dirty="0">
              <a:solidFill>
                <a:schemeClr val="dk1"/>
              </a:solidFill>
              <a:latin typeface="Arial"/>
              <a:ea typeface="Arial"/>
              <a:cs typeface="Arial"/>
              <a:sym typeface="Arial"/>
            </a:endParaRPr>
          </a:p>
        </p:txBody>
      </p:sp>
      <p:sp>
        <p:nvSpPr>
          <p:cNvPr id="267" name="Google Shape;267;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MY"/>
              <a:t>8</a:t>
            </a:fld>
            <a:endParaRPr/>
          </a:p>
        </p:txBody>
      </p:sp>
      <p:sp>
        <p:nvSpPr>
          <p:cNvPr id="3" name="Text Placeholder 2">
            <a:extLst>
              <a:ext uri="{FF2B5EF4-FFF2-40B4-BE49-F238E27FC236}">
                <a16:creationId xmlns:a16="http://schemas.microsoft.com/office/drawing/2014/main" id="{84F570A8-E33E-FFB3-0096-68B9D61BB088}"/>
              </a:ext>
            </a:extLst>
          </p:cNvPr>
          <p:cNvSpPr>
            <a:spLocks noGrp="1"/>
          </p:cNvSpPr>
          <p:nvPr>
            <p:ph type="body" idx="13"/>
          </p:nvPr>
        </p:nvSpPr>
        <p:spPr/>
        <p:txBody>
          <a:bodyPr/>
          <a:lstStyle/>
          <a:p>
            <a:r>
              <a:rPr lang="en-MY" sz="2800" dirty="0">
                <a:solidFill>
                  <a:schemeClr val="dk1"/>
                </a:solidFill>
                <a:latin typeface="Arial"/>
                <a:ea typeface="Arial"/>
                <a:cs typeface="Arial"/>
                <a:sym typeface="Arial"/>
              </a:rPr>
              <a:t>2. ALAM</a:t>
            </a:r>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9C00-3720-E5A4-1E4B-553EB290D9DB}"/>
              </a:ext>
            </a:extLst>
          </p:cNvPr>
          <p:cNvSpPr>
            <a:spLocks noGrp="1"/>
          </p:cNvSpPr>
          <p:nvPr>
            <p:ph type="title"/>
          </p:nvPr>
        </p:nvSpPr>
        <p:spPr/>
        <p:txBody>
          <a:bodyPr>
            <a:noAutofit/>
          </a:bodyPr>
          <a:lstStyle/>
          <a:p>
            <a:pPr algn="ctr"/>
            <a:r>
              <a:rPr lang="en-MY" sz="3200" b="1" dirty="0">
                <a:latin typeface="Arial"/>
                <a:ea typeface="Arial"/>
                <a:cs typeface="Arial"/>
                <a:sym typeface="Arial"/>
              </a:rPr>
              <a:t>KEPENTINGAN PANDANGAN ALAM SEMETSA (WORLDVIEW) DALAM PEMBANGUNAN INTEGRITI</a:t>
            </a:r>
            <a:endParaRPr lang="ms-MY" sz="3200" dirty="0"/>
          </a:p>
        </p:txBody>
      </p:sp>
      <p:sp>
        <p:nvSpPr>
          <p:cNvPr id="3" name="Text Placeholder 2">
            <a:extLst>
              <a:ext uri="{FF2B5EF4-FFF2-40B4-BE49-F238E27FC236}">
                <a16:creationId xmlns:a16="http://schemas.microsoft.com/office/drawing/2014/main" id="{0729D328-3FF7-0CED-9041-59C2CE19A509}"/>
              </a:ext>
            </a:extLst>
          </p:cNvPr>
          <p:cNvSpPr>
            <a:spLocks noGrp="1"/>
          </p:cNvSpPr>
          <p:nvPr>
            <p:ph type="body" idx="2"/>
          </p:nvPr>
        </p:nvSpPr>
        <p:spPr/>
        <p:txBody>
          <a:bodyPr>
            <a:normAutofit fontScale="92500"/>
          </a:bodyPr>
          <a:lstStyle/>
          <a:p>
            <a:pPr marL="557100" marR="0" lvl="0" algn="l" rtl="0">
              <a:spcBef>
                <a:spcPts val="1000"/>
              </a:spcBef>
              <a:spcAft>
                <a:spcPts val="0"/>
              </a:spcAft>
              <a:buClr>
                <a:schemeClr val="dk1"/>
              </a:buClr>
              <a:buSzPts val="2400"/>
            </a:pPr>
            <a:r>
              <a:rPr lang="en-MY" sz="2800" dirty="0" err="1">
                <a:solidFill>
                  <a:schemeClr val="dk1"/>
                </a:solidFill>
                <a:latin typeface="Arial"/>
                <a:ea typeface="Arial"/>
                <a:cs typeface="Arial"/>
                <a:sym typeface="Arial"/>
              </a:rPr>
              <a:t>Manusia</a:t>
            </a:r>
            <a:r>
              <a:rPr lang="en-MY" sz="2800" dirty="0">
                <a:solidFill>
                  <a:schemeClr val="dk1"/>
                </a:solidFill>
                <a:latin typeface="Arial"/>
                <a:ea typeface="Arial"/>
                <a:cs typeface="Arial"/>
                <a:sym typeface="Arial"/>
              </a:rPr>
              <a:t> dalam Islam adalah </a:t>
            </a:r>
            <a:r>
              <a:rPr lang="en-MY" sz="2800" dirty="0" err="1">
                <a:solidFill>
                  <a:schemeClr val="dk1"/>
                </a:solidFill>
                <a:latin typeface="Arial"/>
                <a:ea typeface="Arial"/>
                <a:cs typeface="Arial"/>
                <a:sym typeface="Arial"/>
              </a:rPr>
              <a:t>makhluk</a:t>
            </a:r>
            <a:r>
              <a:rPr lang="en-MY" sz="2800" dirty="0">
                <a:solidFill>
                  <a:schemeClr val="dk1"/>
                </a:solidFill>
                <a:latin typeface="Arial"/>
                <a:ea typeface="Arial"/>
                <a:cs typeface="Arial"/>
                <a:sym typeface="Arial"/>
              </a:rPr>
              <a:t> yang </a:t>
            </a:r>
            <a:r>
              <a:rPr lang="en-MY" sz="2800" dirty="0" err="1">
                <a:solidFill>
                  <a:schemeClr val="dk1"/>
                </a:solidFill>
                <a:latin typeface="Arial"/>
                <a:ea typeface="Arial"/>
                <a:cs typeface="Arial"/>
                <a:sym typeface="Arial"/>
              </a:rPr>
              <a:t>dimuliakan</a:t>
            </a:r>
            <a:r>
              <a:rPr lang="en-MY" sz="2800" dirty="0">
                <a:solidFill>
                  <a:schemeClr val="dk1"/>
                </a:solidFill>
                <a:latin typeface="Arial"/>
                <a:ea typeface="Arial"/>
                <a:cs typeface="Arial"/>
                <a:sym typeface="Arial"/>
              </a:rPr>
              <a:t> oleh Allah dan </a:t>
            </a:r>
            <a:r>
              <a:rPr lang="en-MY" sz="2800" dirty="0" err="1">
                <a:solidFill>
                  <a:schemeClr val="dk1"/>
                </a:solidFill>
                <a:latin typeface="Arial"/>
                <a:ea typeface="Arial"/>
                <a:cs typeface="Arial"/>
                <a:sym typeface="Arial"/>
              </a:rPr>
              <a:t>diberikan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akal</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serta</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tanggungjawab</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sebagai</a:t>
            </a:r>
            <a:r>
              <a:rPr lang="en-MY" sz="2800" dirty="0">
                <a:solidFill>
                  <a:schemeClr val="dk1"/>
                </a:solidFill>
                <a:latin typeface="Arial"/>
                <a:ea typeface="Arial"/>
                <a:cs typeface="Arial"/>
                <a:sym typeface="Arial"/>
              </a:rPr>
              <a:t> khalifah. </a:t>
            </a:r>
            <a:endParaRPr lang="en-MY" dirty="0"/>
          </a:p>
          <a:p>
            <a:pPr marL="557100" marR="0" lvl="0" algn="l" rtl="0">
              <a:spcBef>
                <a:spcPts val="1000"/>
              </a:spcBef>
              <a:spcAft>
                <a:spcPts val="0"/>
              </a:spcAft>
              <a:buClr>
                <a:schemeClr val="dk1"/>
              </a:buClr>
              <a:buSzPts val="2400"/>
            </a:pPr>
            <a:r>
              <a:rPr lang="en-MY" sz="2800" dirty="0">
                <a:solidFill>
                  <a:schemeClr val="dk1"/>
                </a:solidFill>
                <a:latin typeface="Arial"/>
                <a:ea typeface="Arial"/>
                <a:cs typeface="Arial"/>
                <a:sym typeface="Arial"/>
              </a:rPr>
              <a:t>Hak dan </a:t>
            </a:r>
            <a:r>
              <a:rPr lang="en-MY" sz="2800" dirty="0" err="1">
                <a:solidFill>
                  <a:schemeClr val="dk1"/>
                </a:solidFill>
                <a:latin typeface="Arial"/>
                <a:ea typeface="Arial"/>
                <a:cs typeface="Arial"/>
                <a:sym typeface="Arial"/>
              </a:rPr>
              <a:t>tanggungjawab</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manusia</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terhadap</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diri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sendiri</a:t>
            </a:r>
            <a:r>
              <a:rPr lang="en-MY" sz="2800" dirty="0">
                <a:solidFill>
                  <a:schemeClr val="dk1"/>
                </a:solidFill>
                <a:latin typeface="Arial"/>
                <a:ea typeface="Arial"/>
                <a:cs typeface="Arial"/>
                <a:sym typeface="Arial"/>
              </a:rPr>
              <a:t> dan orang lain, </a:t>
            </a:r>
            <a:r>
              <a:rPr lang="en-MY" sz="2800" dirty="0" err="1">
                <a:solidFill>
                  <a:schemeClr val="dk1"/>
                </a:solidFill>
                <a:latin typeface="Arial"/>
                <a:ea typeface="Arial"/>
                <a:cs typeface="Arial"/>
                <a:sym typeface="Arial"/>
              </a:rPr>
              <a:t>termasuk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hak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asasi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keadilan</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hubungan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sosial</a:t>
            </a:r>
            <a:r>
              <a:rPr lang="en-MY" sz="2800" dirty="0">
                <a:solidFill>
                  <a:schemeClr val="dk1"/>
                </a:solidFill>
                <a:latin typeface="Arial"/>
                <a:ea typeface="Arial"/>
                <a:cs typeface="Arial"/>
                <a:sym typeface="Arial"/>
              </a:rPr>
              <a:t>.</a:t>
            </a:r>
            <a:endParaRPr lang="en-MY" dirty="0"/>
          </a:p>
          <a:p>
            <a:pPr marL="557100" marR="0" lvl="0" algn="l" rtl="0">
              <a:spcBef>
                <a:spcPts val="1000"/>
              </a:spcBef>
              <a:spcAft>
                <a:spcPts val="0"/>
              </a:spcAft>
              <a:buClr>
                <a:schemeClr val="dk1"/>
              </a:buClr>
              <a:buSzPts val="2400"/>
            </a:pPr>
            <a:r>
              <a:rPr lang="en-MY" sz="2800" dirty="0" err="1">
                <a:solidFill>
                  <a:schemeClr val="dk1"/>
                </a:solidFill>
                <a:latin typeface="Arial"/>
                <a:ea typeface="Arial"/>
                <a:cs typeface="Arial"/>
                <a:sym typeface="Arial"/>
              </a:rPr>
              <a:t>Pembinaan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akhlak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mulia</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etika</a:t>
            </a:r>
            <a:r>
              <a:rPr lang="en-MY" sz="2800" dirty="0">
                <a:solidFill>
                  <a:schemeClr val="dk1"/>
                </a:solidFill>
                <a:latin typeface="Arial"/>
                <a:ea typeface="Arial"/>
                <a:cs typeface="Arial"/>
                <a:sym typeface="Arial"/>
              </a:rPr>
              <a:t> yang </a:t>
            </a:r>
            <a:r>
              <a:rPr lang="en-MY" sz="2800" dirty="0" err="1">
                <a:solidFill>
                  <a:schemeClr val="dk1"/>
                </a:solidFill>
                <a:latin typeface="Arial"/>
                <a:ea typeface="Arial"/>
                <a:cs typeface="Arial"/>
                <a:sym typeface="Arial"/>
              </a:rPr>
              <a:t>baik</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seperti</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kejujuran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kesabaran</a:t>
            </a:r>
            <a:r>
              <a:rPr lang="en-MY" sz="2800" dirty="0">
                <a:solidFill>
                  <a:schemeClr val="dk1"/>
                </a:solidFill>
                <a:latin typeface="Arial"/>
                <a:ea typeface="Arial"/>
                <a:cs typeface="Arial"/>
                <a:sym typeface="Arial"/>
              </a:rPr>
              <a:t>, dan </a:t>
            </a:r>
            <a:r>
              <a:rPr lang="en-MY" sz="2800" dirty="0" err="1">
                <a:solidFill>
                  <a:schemeClr val="dk1"/>
                </a:solidFill>
                <a:latin typeface="Arial"/>
                <a:ea typeface="Arial"/>
                <a:cs typeface="Arial"/>
                <a:sym typeface="Arial"/>
              </a:rPr>
              <a:t>kasih</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sayang</a:t>
            </a:r>
            <a:r>
              <a:rPr lang="en-MY" sz="2800" dirty="0">
                <a:solidFill>
                  <a:schemeClr val="dk1"/>
                </a:solidFill>
                <a:latin typeface="Arial"/>
                <a:ea typeface="Arial"/>
                <a:cs typeface="Arial"/>
                <a:sym typeface="Arial"/>
              </a:rPr>
              <a:t>, adalah </a:t>
            </a:r>
            <a:r>
              <a:rPr lang="en-MY" sz="2800" dirty="0" err="1">
                <a:solidFill>
                  <a:schemeClr val="dk1"/>
                </a:solidFill>
                <a:latin typeface="Arial"/>
                <a:ea typeface="Arial"/>
                <a:cs typeface="Arial"/>
                <a:sym typeface="Arial"/>
              </a:rPr>
              <a:t>penting</a:t>
            </a:r>
            <a:r>
              <a:rPr lang="en-MY" sz="2800" dirty="0">
                <a:solidFill>
                  <a:schemeClr val="dk1"/>
                </a:solidFill>
                <a:latin typeface="Arial"/>
                <a:ea typeface="Arial"/>
                <a:cs typeface="Arial"/>
                <a:sym typeface="Arial"/>
              </a:rPr>
              <a:t> dalam </a:t>
            </a:r>
            <a:r>
              <a:rPr lang="en-MY" sz="2800" dirty="0" err="1">
                <a:solidFill>
                  <a:schemeClr val="dk1"/>
                </a:solidFill>
                <a:latin typeface="Arial"/>
                <a:ea typeface="Arial"/>
                <a:cs typeface="Arial"/>
                <a:sym typeface="Arial"/>
              </a:rPr>
              <a:t>kehidupan</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seorang</a:t>
            </a:r>
            <a:r>
              <a:rPr lang="en-MY" sz="2800" dirty="0">
                <a:solidFill>
                  <a:schemeClr val="dk1"/>
                </a:solidFill>
                <a:latin typeface="Arial"/>
                <a:ea typeface="Arial"/>
                <a:cs typeface="Arial"/>
                <a:sym typeface="Arial"/>
              </a:rPr>
              <a:t> </a:t>
            </a:r>
            <a:r>
              <a:rPr lang="en-MY" sz="2800" dirty="0" err="1">
                <a:solidFill>
                  <a:schemeClr val="dk1"/>
                </a:solidFill>
                <a:latin typeface="Arial"/>
                <a:ea typeface="Arial"/>
                <a:cs typeface="Arial"/>
                <a:sym typeface="Arial"/>
              </a:rPr>
              <a:t>manusia</a:t>
            </a:r>
            <a:r>
              <a:rPr lang="en-MY" sz="2800" dirty="0">
                <a:solidFill>
                  <a:schemeClr val="dk1"/>
                </a:solidFill>
                <a:latin typeface="Arial"/>
                <a:ea typeface="Arial"/>
                <a:cs typeface="Arial"/>
                <a:sym typeface="Arial"/>
              </a:rPr>
              <a:t>.</a:t>
            </a:r>
            <a:endParaRPr lang="en-MY" dirty="0"/>
          </a:p>
        </p:txBody>
      </p:sp>
      <p:sp>
        <p:nvSpPr>
          <p:cNvPr id="4" name="Text Placeholder 3">
            <a:extLst>
              <a:ext uri="{FF2B5EF4-FFF2-40B4-BE49-F238E27FC236}">
                <a16:creationId xmlns:a16="http://schemas.microsoft.com/office/drawing/2014/main" id="{9101CBEB-3B12-AFED-20FF-1D83553EEAF2}"/>
              </a:ext>
            </a:extLst>
          </p:cNvPr>
          <p:cNvSpPr>
            <a:spLocks noGrp="1"/>
          </p:cNvSpPr>
          <p:nvPr>
            <p:ph type="body" idx="13"/>
          </p:nvPr>
        </p:nvSpPr>
        <p:spPr/>
        <p:txBody>
          <a:bodyPr/>
          <a:lstStyle/>
          <a:p>
            <a:r>
              <a:rPr lang="en-MY" sz="2800" dirty="0">
                <a:solidFill>
                  <a:schemeClr val="dk1"/>
                </a:solidFill>
                <a:latin typeface="Arial"/>
                <a:ea typeface="Arial"/>
                <a:cs typeface="Arial"/>
                <a:sym typeface="Arial"/>
              </a:rPr>
              <a:t>3. MANUSIA</a:t>
            </a:r>
            <a:endParaRPr lang="en-MY" dirty="0"/>
          </a:p>
        </p:txBody>
      </p:sp>
    </p:spTree>
    <p:extLst>
      <p:ext uri="{BB962C8B-B14F-4D97-AF65-F5344CB8AC3E}">
        <p14:creationId xmlns:p14="http://schemas.microsoft.com/office/powerpoint/2010/main" val="11216118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91</TotalTime>
  <Words>1373</Words>
  <Application>Microsoft Office PowerPoint</Application>
  <PresentationFormat>Widescreen</PresentationFormat>
  <Paragraphs>146</Paragraphs>
  <Slides>23</Slides>
  <Notes>18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Roboto</vt:lpstr>
      <vt:lpstr>Roboto Medium</vt:lpstr>
      <vt:lpstr>Calibri</vt:lpstr>
      <vt:lpstr>Noto Sans Symbols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KEPENTINGAN PANDANGAN ALAM SEMESTA (WORLDVIEW) DALAM PEMBANGUNAN INTEGRITI </vt:lpstr>
      <vt:lpstr>KEPENTINGAN PANDANGAN ALAM SEMETSA (WORLDVIEW) DALAM PEMBANGUNAN INTEGRITI </vt:lpstr>
      <vt:lpstr>KEPENTINGAN PANDANGAN ALAM SEMETSA (WORLDVIEW) DALAM PEMBANGUNAN INTEGRITI</vt:lpstr>
      <vt:lpstr>PERANAN PANDANGAN SEMESTA (WORLDVIEW) DALAM MENANGANI GEJALA RASUAH</vt:lpstr>
      <vt:lpstr>PERANAN PANDANGAN SEMESTA (WORLDVIEW) DALAM MENANGANI GEJALA RASUAH</vt:lpstr>
      <vt:lpstr>PERANAN PANDANGAN SEMESTA (WORLDVIEW) DALAM MENANGANI GEJALA RASUAH</vt:lpstr>
      <vt:lpstr>PERANAN PANDANGAN SEMESTA (WORLDVIEW) DALAM MENANGANI GEJALA RASUAH </vt:lpstr>
      <vt:lpstr>PERANAN PANDANGAN SEMESTA (WORLDVIEW) DALAM MENANGANI GEJALA RASUAH </vt:lpstr>
      <vt:lpstr>PowerPoint Presentation</vt:lpstr>
      <vt:lpstr>Apa itu Maqasid Syariah? (ref)</vt:lpstr>
      <vt:lpstr>PowerPoint Presentation</vt:lpstr>
      <vt:lpstr>KECERDASAN MORAL (MORAL INTELLIGENCE) </vt:lpstr>
      <vt:lpstr>PowerPoint Presentation</vt:lpstr>
      <vt:lpstr>AKTIVITI JAMBOARD </vt:lpstr>
      <vt:lpstr>KESIMPULAN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tarmize abdul manaf</dc:creator>
  <cp:lastModifiedBy>KAMARUL AZMI BIN JASMI</cp:lastModifiedBy>
  <cp:revision>6</cp:revision>
  <dcterms:created xsi:type="dcterms:W3CDTF">2020-03-24T10:52:39Z</dcterms:created>
  <dcterms:modified xsi:type="dcterms:W3CDTF">2024-10-16T02:47:10Z</dcterms:modified>
</cp:coreProperties>
</file>