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488" r:id="rId2"/>
    <p:sldId id="387" r:id="rId3"/>
    <p:sldId id="489" r:id="rId4"/>
    <p:sldId id="490" r:id="rId5"/>
    <p:sldId id="491" r:id="rId6"/>
    <p:sldId id="492" r:id="rId7"/>
    <p:sldId id="494" r:id="rId8"/>
    <p:sldId id="495" r:id="rId9"/>
    <p:sldId id="497" r:id="rId10"/>
    <p:sldId id="496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  <p:sldId id="506" r:id="rId20"/>
    <p:sldId id="507" r:id="rId21"/>
    <p:sldId id="508" r:id="rId22"/>
    <p:sldId id="509" r:id="rId23"/>
    <p:sldId id="510" r:id="rId24"/>
    <p:sldId id="51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73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68AC1-1287-4D30-8636-2BB277171FF5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A45FF-2FAA-40FD-914D-AF0B0425DE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243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11807-AB82-4474-9057-3C6FA20166A8}" type="datetimeFigureOut">
              <a:rPr lang="en-US" altLang="en-US"/>
              <a:pPr>
                <a:defRPr/>
              </a:pPr>
              <a:t>12/1/2023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6EE87-D593-4BFF-81BC-5A8E98AC69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18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82B047-551A-458B-8C92-F57391AA79D0}" type="datetimeFigureOut">
              <a:rPr lang="en-US" altLang="en-US"/>
              <a:pPr>
                <a:defRPr/>
              </a:pPr>
              <a:t>12/1/2023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D7429-CCFC-4CB0-8B89-F3A75F0FF2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99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7528B-1DE0-4115-B926-7D291183200C}" type="datetimeFigureOut">
              <a:rPr lang="en-US" altLang="en-US"/>
              <a:pPr>
                <a:defRPr/>
              </a:pPr>
              <a:t>12/1/2023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10F81-6130-4A44-AA9B-31F4BB6955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01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7F5B3-C4F3-43FF-861E-BF72E75D0E73}" type="datetimeFigureOut">
              <a:rPr lang="en-US" altLang="en-US"/>
              <a:pPr>
                <a:defRPr/>
              </a:pPr>
              <a:t>12/1/2023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D0AD7-ADFE-44BA-A849-0824A7FB5D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07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653AF-B815-439B-A838-2750A84AB77C}" type="datetimeFigureOut">
              <a:rPr lang="en-US" altLang="en-US"/>
              <a:pPr>
                <a:defRPr/>
              </a:pPr>
              <a:t>12/1/2023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34F66-1AAF-4529-92FA-AA66F200A8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38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9CDD3-57DE-47F3-9D6B-8113EF2CA6AB}" type="datetimeFigureOut">
              <a:rPr lang="en-US" altLang="en-US"/>
              <a:pPr>
                <a:defRPr/>
              </a:pPr>
              <a:t>12/1/2023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E7EA4-0E3F-4624-93CF-36824CC04D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11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9E78A-2FFD-497E-AF09-4468AB410244}" type="datetimeFigureOut">
              <a:rPr lang="en-US" altLang="en-US"/>
              <a:pPr>
                <a:defRPr/>
              </a:pPr>
              <a:t>12/1/2023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BFA1C-524F-4994-A276-674EF6671C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52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1B1BB-EBE7-4BA3-B30C-67275BD23E25}" type="datetimeFigureOut">
              <a:rPr lang="en-US" altLang="en-US"/>
              <a:pPr>
                <a:defRPr/>
              </a:pPr>
              <a:t>12/1/2023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38371-D0F6-41BA-AB7A-8B8BE0E64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430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8FB1D-1568-433B-A335-A2C5BE94C8EE}" type="datetimeFigureOut">
              <a:rPr lang="en-US" altLang="en-US"/>
              <a:pPr>
                <a:defRPr/>
              </a:pPr>
              <a:t>12/1/2023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4B276-7C74-4A73-B7B4-B43AB822BA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30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E8908-B30D-4F0F-8A1F-7ABE47CC45C2}" type="datetimeFigureOut">
              <a:rPr lang="en-US" altLang="en-US"/>
              <a:pPr>
                <a:defRPr/>
              </a:pPr>
              <a:t>12/1/2023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BB332-E788-437E-809D-917C4F1063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09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MY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DE90B-52ED-4AC2-A5C6-33F8C6DBC48C}" type="datetimeFigureOut">
              <a:rPr lang="en-US" altLang="en-US"/>
              <a:pPr>
                <a:defRPr/>
              </a:pPr>
              <a:t>12/1/2023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4520F-1986-4219-AD79-DC3342C5B7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MS PGothic" pitchFamily="34" charset="-128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80478D-22E2-4FCE-A130-0C6038A88538}" type="datetimeFigureOut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12/1/2023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MY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MS PGothic" pitchFamily="34" charset="-128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74E8A0-EFA4-4322-953A-6DDB3CC0BEA3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38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755576" y="2276872"/>
            <a:ext cx="7772400" cy="1470025"/>
          </a:xfrm>
          <a:extLst>
            <a:ext uri="{FAA26D3D-D897-4be2-8F04-BA451C77F1D7}"/>
          </a:extLst>
        </p:spPr>
        <p:txBody>
          <a:bodyPr/>
          <a:lstStyle/>
          <a:p>
            <a:pPr>
              <a:defRPr/>
            </a:pPr>
            <a:b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ea typeface="ＭＳ Ｐゴシック" charset="0"/>
              </a:rPr>
            </a:br>
            <a:br>
              <a:rPr lang="en-US" dirty="0">
                <a:ea typeface="ＭＳ Ｐゴシック" charset="0"/>
              </a:rPr>
            </a:br>
            <a:r>
              <a: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</a:rPr>
              <a:t>COUNTING METHODS</a:t>
            </a:r>
            <a:br>
              <a: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</a:rPr>
            </a:br>
            <a:r>
              <a: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</a:rPr>
              <a:t>(Part 3)</a:t>
            </a:r>
            <a:br>
              <a: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charset="0"/>
              </a:rPr>
            </a:br>
            <a:endParaRPr lang="en-MY" dirty="0">
              <a:ea typeface="ＭＳ Ｐゴシック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827088" y="4292600"/>
            <a:ext cx="7921625" cy="1512888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800000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/>
            </a:pPr>
            <a:r>
              <a:rPr lang="en-MY" altLang="en-US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Pigeonhole Principle</a:t>
            </a:r>
          </a:p>
        </p:txBody>
      </p:sp>
      <p:sp>
        <p:nvSpPr>
          <p:cNvPr id="5018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12FCE3-0F5B-4970-9B56-2011C414E6E1}" type="slidenum">
              <a:rPr lang="en-US" altLang="en-US" sz="1200" smtClean="0">
                <a:solidFill>
                  <a:srgbClr val="898989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00338" y="188913"/>
            <a:ext cx="5400675" cy="5762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American Typewriter"/>
                <a:cs typeface="American Typewriter"/>
              </a:rPr>
              <a:t>SCSI1013: Discrete Structures</a:t>
            </a:r>
          </a:p>
        </p:txBody>
      </p:sp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2627313" y="6507163"/>
            <a:ext cx="44640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solidFill>
                  <a:prstClr val="white"/>
                </a:solidFill>
              </a:rPr>
              <a:t>nzah@fc.utm.my       2014/2015 – Sem. </a:t>
            </a:r>
            <a:r>
              <a:rPr lang="en-US" altLang="en-US" sz="1400" dirty="0">
                <a:solidFill>
                  <a:prstClr val="white"/>
                </a:solidFill>
              </a:rPr>
              <a:t>1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88032" y="1556792"/>
            <a:ext cx="777240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4400" b="1" spc="50" dirty="0">
                <a:ln w="11430"/>
              </a:rPr>
              <a:t>CHAPTER 3</a:t>
            </a:r>
            <a:r>
              <a:rPr lang="en-US" sz="4400" spc="50" dirty="0">
                <a:ln w="11430"/>
              </a:rPr>
              <a:t> </a:t>
            </a:r>
            <a:br>
              <a:rPr lang="en-US" sz="4400" spc="50" dirty="0">
                <a:ln w="11430"/>
              </a:rPr>
            </a:br>
            <a:endParaRPr lang="en-MY" sz="4400" spc="50" dirty="0">
              <a:ln w="11430"/>
            </a:endParaRPr>
          </a:p>
        </p:txBody>
      </p:sp>
    </p:spTree>
    <p:extLst>
      <p:ext uri="{BB962C8B-B14F-4D97-AF65-F5344CB8AC3E}">
        <p14:creationId xmlns:p14="http://schemas.microsoft.com/office/powerpoint/2010/main" val="238020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1 (PP – 2</a:t>
            </a:r>
            <a:r>
              <a:rPr lang="en-MY" baseline="30000" dirty="0"/>
              <a:t>nd</a:t>
            </a:r>
            <a:r>
              <a:rPr lang="en-MY" dirty="0"/>
              <a:t> Form)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MY" sz="2400" dirty="0"/>
                  <a:t>Let </a:t>
                </a:r>
                <a14:m>
                  <m:oMath xmlns:m="http://schemas.openxmlformats.org/officeDocument/2006/math">
                    <m:r>
                      <a:rPr lang="en-MY" sz="2400" b="0" i="1" smtClean="0">
                        <a:latin typeface="Cambria Math"/>
                      </a:rPr>
                      <m:t>𝐴</m:t>
                    </m:r>
                    <m:r>
                      <a:rPr lang="en-MY" sz="2400" b="0" i="1" smtClean="0">
                        <a:latin typeface="Cambria Math"/>
                      </a:rPr>
                      <m:t>={1,2,3,4,5,6}</m:t>
                    </m:r>
                  </m:oMath>
                </a14:m>
                <a:r>
                  <a:rPr lang="en-MY" sz="2400" dirty="0"/>
                  <a:t>. Show that if we choose any four distinct members of A, then for at least one pair of these four integers their sum is 7.</a:t>
                </a:r>
              </a:p>
              <a:p>
                <a:pPr marL="263525" indent="-184150" algn="just"/>
                <a:r>
                  <a:rPr lang="en-MY" sz="2000" dirty="0"/>
                  <a:t>Notice that {1,6}, {2,5} and {3,4} are the only pairs of distinct integers such that their sum is 7.</a:t>
                </a:r>
              </a:p>
              <a:p>
                <a:pPr marL="263525" indent="-184150" algn="just"/>
                <a:r>
                  <a:rPr lang="en-MY" sz="2000" dirty="0"/>
                  <a:t>Let </a:t>
                </a:r>
                <a14:m>
                  <m:oMath xmlns:m="http://schemas.openxmlformats.org/officeDocument/2006/math">
                    <m:r>
                      <a:rPr lang="en-MY" sz="2000" b="0" i="1" smtClean="0">
                        <a:latin typeface="Cambria Math"/>
                      </a:rPr>
                      <m:t>𝑋</m:t>
                    </m:r>
                    <m:r>
                      <a:rPr lang="en-MY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MY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MY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MY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MY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MY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MY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MY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MY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MY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MY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MY" sz="20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2000" dirty="0"/>
                  <a:t> be any subset of four distinct elements of </a:t>
                </a:r>
                <a:r>
                  <a:rPr lang="en-MY" sz="2000" i="1" dirty="0"/>
                  <a:t>A</a:t>
                </a:r>
                <a:r>
                  <a:rPr lang="en-MY" sz="2000" dirty="0"/>
                  <a:t>.</a:t>
                </a:r>
              </a:p>
              <a:p>
                <a:pPr marL="263525" indent="-184150" algn="just"/>
                <a:r>
                  <a:rPr lang="en-MY" sz="2000" dirty="0"/>
                  <a:t>Let </a:t>
                </a:r>
                <a14:m>
                  <m:oMath xmlns:m="http://schemas.openxmlformats.org/officeDocument/2006/math">
                    <m:r>
                      <a:rPr lang="en-MY" sz="2000" b="0" i="1" smtClean="0">
                        <a:latin typeface="Cambria Math"/>
                      </a:rPr>
                      <m:t>𝑌</m:t>
                    </m:r>
                    <m:r>
                      <a:rPr lang="en-MY" sz="2000" b="0" i="1" smtClean="0">
                        <a:latin typeface="Cambria Math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MY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000" b="0" i="1" smtClean="0">
                            <a:latin typeface="Cambria Math"/>
                          </a:rPr>
                          <m:t>1,6</m:t>
                        </m:r>
                      </m:e>
                    </m:d>
                    <m:r>
                      <a:rPr lang="en-MY" sz="2000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MY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000" b="0" i="1" smtClean="0">
                            <a:latin typeface="Cambria Math"/>
                          </a:rPr>
                          <m:t>2,5</m:t>
                        </m:r>
                      </m:e>
                    </m:d>
                    <m:r>
                      <a:rPr lang="en-MY" sz="2000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MY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000" b="0" i="1" smtClean="0">
                            <a:latin typeface="Cambria Math"/>
                          </a:rPr>
                          <m:t>3,4</m:t>
                        </m:r>
                      </m:e>
                    </m:d>
                    <m:r>
                      <a:rPr lang="en-MY" sz="20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MY" sz="2000" dirty="0"/>
                  <a:t>, a set of 3 distinct elements and a part of </a:t>
                </a:r>
                <a:r>
                  <a:rPr lang="en-MY" sz="2000" i="1" dirty="0"/>
                  <a:t>A</a:t>
                </a:r>
                <a:r>
                  <a:rPr lang="en-MY" sz="20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MY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MY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MY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000" b="0" i="1" smtClean="0">
                            <a:latin typeface="Cambria Math"/>
                          </a:rPr>
                          <m:t>1,6</m:t>
                        </m:r>
                      </m:e>
                    </m:d>
                    <m:r>
                      <a:rPr lang="en-MY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MY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MY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MY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MY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000" b="0" i="1" smtClean="0">
                            <a:latin typeface="Cambria Math"/>
                          </a:rPr>
                          <m:t>2,5</m:t>
                        </m:r>
                      </m:e>
                    </m:d>
                    <m:r>
                      <a:rPr lang="en-MY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MY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MY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MY" sz="2000" b="0" i="1" smtClean="0">
                        <a:latin typeface="Cambria Math"/>
                      </a:rPr>
                      <m:t>={3,4}</m:t>
                    </m:r>
                  </m:oMath>
                </a14:m>
                <a:endParaRPr lang="en-MY" sz="2000" dirty="0"/>
              </a:p>
              <a:p>
                <a:pPr marL="263525" indent="-184150" algn="just"/>
                <a:endParaRPr lang="en-MY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156176" y="52919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Pigeonholes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1619672" y="534591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Pigeons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2699792" y="4643844"/>
            <a:ext cx="3312368" cy="1809492"/>
            <a:chOff x="2699792" y="4643844"/>
            <a:chExt cx="3312368" cy="1809492"/>
          </a:xfrm>
        </p:grpSpPr>
        <p:grpSp>
          <p:nvGrpSpPr>
            <p:cNvPr id="9" name="Group 8"/>
            <p:cNvGrpSpPr/>
            <p:nvPr/>
          </p:nvGrpSpPr>
          <p:grpSpPr>
            <a:xfrm>
              <a:off x="2699792" y="5013176"/>
              <a:ext cx="936104" cy="1440160"/>
              <a:chOff x="2699792" y="4725144"/>
              <a:chExt cx="936104" cy="1728192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699792" y="4725144"/>
                <a:ext cx="936104" cy="17281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2824944" y="4931876"/>
                    <a:ext cx="5229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4944" y="4931876"/>
                    <a:ext cx="52292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2824944" y="5229200"/>
                    <a:ext cx="5229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4944" y="5229200"/>
                    <a:ext cx="52292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824944" y="5517232"/>
                    <a:ext cx="5229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4944" y="5517232"/>
                    <a:ext cx="52292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824944" y="5805264"/>
                    <a:ext cx="5229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MY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4944" y="5805264"/>
                    <a:ext cx="52292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5148064" y="4941168"/>
              <a:ext cx="864096" cy="1512168"/>
              <a:chOff x="5148064" y="4725144"/>
              <a:chExt cx="936104" cy="1728192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5148064" y="4725144"/>
                <a:ext cx="936104" cy="17281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273216" y="4931876"/>
                    <a:ext cx="5229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MY" i="1" smtClean="0">
                              <a:latin typeface="Cambria Math"/>
                            </a:rPr>
                            <m:t>{</m:t>
                          </m:r>
                          <m:r>
                            <a:rPr lang="en-MY" b="0" i="1" smtClean="0">
                              <a:latin typeface="Cambria Math"/>
                            </a:rPr>
                            <m:t>1,6}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3216" y="4931876"/>
                    <a:ext cx="522920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3750" r="-42500" b="-3207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273216" y="5363924"/>
                    <a:ext cx="5229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MY" i="1" smtClean="0">
                              <a:latin typeface="Cambria Math"/>
                            </a:rPr>
                            <m:t>{</m:t>
                          </m:r>
                          <m:r>
                            <a:rPr lang="en-MY" b="0" i="1" smtClean="0">
                              <a:latin typeface="Cambria Math"/>
                            </a:rPr>
                            <m:t>2,5}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3216" y="5363924"/>
                    <a:ext cx="522920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3750" r="-42500" b="-3207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273216" y="5795972"/>
                    <a:ext cx="5229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MY" i="1" smtClean="0">
                              <a:latin typeface="Cambria Math"/>
                            </a:rPr>
                            <m:t>{</m:t>
                          </m:r>
                          <m:r>
                            <a:rPr lang="en-MY" b="0" i="1" smtClean="0">
                              <a:latin typeface="Cambria Math"/>
                            </a:rPr>
                            <m:t>3,4}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3216" y="5795972"/>
                    <a:ext cx="522920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3750" r="-42500" b="-3207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" name="Straight Connector 16"/>
            <p:cNvCxnSpPr/>
            <p:nvPr/>
          </p:nvCxnSpPr>
          <p:spPr>
            <a:xfrm>
              <a:off x="3635896" y="5017730"/>
              <a:ext cx="1512168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012722" y="465313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i="1" dirty="0"/>
                <a:t>X</a:t>
              </a:r>
              <a:endParaRPr lang="en-GB" i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36096" y="464384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i="1" dirty="0"/>
                <a:t>Y</a:t>
              </a:r>
              <a:endParaRPr lang="en-GB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11960" y="465313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i="1" dirty="0"/>
                <a:t>f</a:t>
              </a:r>
              <a:endParaRPr lang="en-GB" i="1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3275856" y="5373216"/>
              <a:ext cx="90000" cy="9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/>
            <p:cNvSpPr/>
            <p:nvPr/>
          </p:nvSpPr>
          <p:spPr>
            <a:xfrm>
              <a:off x="3275856" y="5643256"/>
              <a:ext cx="90000" cy="9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/>
            <p:cNvSpPr/>
            <p:nvPr/>
          </p:nvSpPr>
          <p:spPr>
            <a:xfrm>
              <a:off x="3275856" y="5859280"/>
              <a:ext cx="90000" cy="9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/>
            <p:cNvSpPr/>
            <p:nvPr/>
          </p:nvSpPr>
          <p:spPr>
            <a:xfrm>
              <a:off x="3275856" y="6093296"/>
              <a:ext cx="90000" cy="9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5220072" y="6021288"/>
              <a:ext cx="90000" cy="9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/>
            <p:cNvSpPr/>
            <p:nvPr/>
          </p:nvSpPr>
          <p:spPr>
            <a:xfrm>
              <a:off x="5220072" y="5661248"/>
              <a:ext cx="90000" cy="9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/>
            <p:cNvSpPr/>
            <p:nvPr/>
          </p:nvSpPr>
          <p:spPr>
            <a:xfrm>
              <a:off x="5220072" y="5301208"/>
              <a:ext cx="90000" cy="90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3850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1 (PP – 2</a:t>
            </a:r>
            <a:r>
              <a:rPr lang="en-MY" baseline="30000" dirty="0"/>
              <a:t>nd</a:t>
            </a:r>
            <a:r>
              <a:rPr lang="en-MY" dirty="0"/>
              <a:t> Form) </a:t>
            </a:r>
            <a:r>
              <a:rPr lang="en-MY" sz="1800" dirty="0"/>
              <a:t>continue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63525" indent="-184150" algn="just"/>
                <a:r>
                  <a:rPr lang="en-MY" sz="2000" dirty="0"/>
                  <a:t>Define </a:t>
                </a:r>
                <a14:m>
                  <m:oMath xmlns:m="http://schemas.openxmlformats.org/officeDocument/2006/math">
                    <m:r>
                      <a:rPr lang="en-MY" sz="2000" b="0" i="1" smtClean="0">
                        <a:latin typeface="Cambria Math"/>
                      </a:rPr>
                      <m:t>𝑓</m:t>
                    </m:r>
                    <m:r>
                      <a:rPr lang="en-MY" sz="2000" b="0" i="1" smtClean="0">
                        <a:latin typeface="Cambria Math"/>
                      </a:rPr>
                      <m:t>:</m:t>
                    </m:r>
                    <m:r>
                      <a:rPr lang="en-MY" sz="2000" b="0" i="1" smtClean="0">
                        <a:latin typeface="Cambria Math"/>
                      </a:rPr>
                      <m:t>𝑋</m:t>
                    </m:r>
                    <m:r>
                      <a:rPr lang="en-MY" sz="20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MY" sz="2000" b="0" i="1" smtClean="0">
                        <a:latin typeface="Cambria Math"/>
                        <a:ea typeface="Cambria Math"/>
                      </a:rPr>
                      <m:t>𝑌</m:t>
                    </m:r>
                    <m:r>
                      <a:rPr lang="en-MY" sz="20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MY" sz="2000" dirty="0"/>
                  <a:t>by </a:t>
                </a:r>
                <a14:m>
                  <m:oMath xmlns:m="http://schemas.openxmlformats.org/officeDocument/2006/math">
                    <m:r>
                      <a:rPr lang="en-MY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MY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0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MY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MY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MY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2000" dirty="0"/>
                  <a:t> if </a:t>
                </a:r>
                <a14:m>
                  <m:oMath xmlns:m="http://schemas.openxmlformats.org/officeDocument/2006/math">
                    <m:r>
                      <a:rPr lang="en-MY" sz="2000" b="0" i="1" smtClean="0">
                        <a:latin typeface="Cambria Math"/>
                      </a:rPr>
                      <m:t>𝑎</m:t>
                    </m:r>
                    <m:r>
                      <a:rPr lang="en-MY" sz="2000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MY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MY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MY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2000" dirty="0"/>
                  <a:t>. For example, if </a:t>
                </a:r>
                <a14:m>
                  <m:oMath xmlns:m="http://schemas.openxmlformats.org/officeDocument/2006/math">
                    <m:r>
                      <a:rPr lang="en-MY" sz="2000" b="0" i="1" smtClean="0">
                        <a:latin typeface="Cambria Math"/>
                      </a:rPr>
                      <m:t>𝑎</m:t>
                    </m:r>
                    <m:r>
                      <a:rPr lang="en-MY" sz="2000" b="0" i="1" smtClean="0">
                        <a:latin typeface="Cambria Math"/>
                      </a:rPr>
                      <m:t>=1∈</m:t>
                    </m:r>
                    <m:r>
                      <a:rPr lang="en-MY" sz="20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MY" sz="2000" dirty="0"/>
                  <a:t>, then </a:t>
                </a:r>
                <a14:m>
                  <m:oMath xmlns:m="http://schemas.openxmlformats.org/officeDocument/2006/math">
                    <m:r>
                      <a:rPr lang="en-MY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MY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0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MY" sz="2000" b="0" i="1" smtClean="0">
                        <a:latin typeface="Cambria Math"/>
                      </a:rPr>
                      <m:t>={1,6}</m:t>
                    </m:r>
                  </m:oMath>
                </a14:m>
                <a:r>
                  <a:rPr lang="en-MY" sz="2000" dirty="0"/>
                  <a:t>.</a:t>
                </a:r>
              </a:p>
              <a:p>
                <a:pPr marL="263525" indent="-184150" algn="just"/>
                <a:r>
                  <a:rPr lang="en-MY" sz="2000" dirty="0"/>
                  <a:t>For </a:t>
                </a:r>
                <a14:m>
                  <m:oMath xmlns:m="http://schemas.openxmlformats.org/officeDocument/2006/math">
                    <m:r>
                      <a:rPr lang="en-MY" sz="2000" b="0" i="1" smtClean="0">
                        <a:latin typeface="Cambria Math"/>
                      </a:rPr>
                      <m:t>𝑋</m:t>
                    </m:r>
                    <m:r>
                      <a:rPr lang="en-MY" sz="2000" b="0" i="1" smtClean="0">
                        <a:latin typeface="Cambria Math"/>
                      </a:rPr>
                      <m:t>={1,3,5,6}</m:t>
                    </m:r>
                  </m:oMath>
                </a14:m>
                <a:r>
                  <a:rPr lang="en-MY" sz="2000" dirty="0"/>
                  <a:t>, see in the figure below.</a:t>
                </a:r>
              </a:p>
              <a:p>
                <a:pPr marL="263525" indent="-184150" algn="just"/>
                <a:r>
                  <a:rPr lang="en-MY" sz="2000" dirty="0"/>
                  <a:t>Now |</a:t>
                </a:r>
                <a:r>
                  <a:rPr lang="en-MY" sz="2000" i="1" dirty="0"/>
                  <a:t>X</a:t>
                </a:r>
                <a:r>
                  <a:rPr lang="en-MY" sz="2000" dirty="0"/>
                  <a:t>|=4 and |</a:t>
                </a:r>
                <a:r>
                  <a:rPr lang="en-MY" sz="2000" i="1" dirty="0"/>
                  <a:t>Y</a:t>
                </a:r>
                <a:r>
                  <a:rPr lang="en-MY" sz="2000" dirty="0"/>
                  <a:t>|=3. Then by 2</a:t>
                </a:r>
                <a:r>
                  <a:rPr lang="en-MY" sz="2000" baseline="30000" dirty="0"/>
                  <a:t>nd</a:t>
                </a:r>
                <a:r>
                  <a:rPr lang="en-MY" sz="2000" dirty="0"/>
                  <a:t> form principle, at least two distinct elements of </a:t>
                </a:r>
                <a:r>
                  <a:rPr lang="en-MY" sz="2000" i="1" dirty="0"/>
                  <a:t>X</a:t>
                </a:r>
                <a:r>
                  <a:rPr lang="en-MY" sz="2000" dirty="0"/>
                  <a:t> must be mapped to the same element of </a:t>
                </a:r>
                <a:r>
                  <a:rPr lang="en-MY" sz="2000" i="1" dirty="0"/>
                  <a:t>Y</a:t>
                </a:r>
                <a:r>
                  <a:rPr lang="en-MY" sz="2000" dirty="0"/>
                  <a:t>.</a:t>
                </a:r>
              </a:p>
              <a:p>
                <a:pPr marL="263525" indent="-184150" algn="just"/>
                <a:r>
                  <a:rPr lang="en-MY" sz="2000" dirty="0"/>
                  <a:t>Hence, if we choose any four distinct members of </a:t>
                </a:r>
                <a:r>
                  <a:rPr lang="en-MY" sz="2000" i="1" dirty="0"/>
                  <a:t>A</a:t>
                </a:r>
                <a:r>
                  <a:rPr lang="en-MY" sz="2000" dirty="0"/>
                  <a:t>, then for at least one pair of these four integers, their sum is 7.</a:t>
                </a:r>
              </a:p>
              <a:p>
                <a:pPr marL="263525" indent="-184150" algn="just"/>
                <a:endParaRPr lang="en-MY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 r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2699792" y="4068650"/>
            <a:ext cx="3672408" cy="2240669"/>
            <a:chOff x="2699792" y="4068650"/>
            <a:chExt cx="3672408" cy="2240669"/>
          </a:xfrm>
        </p:grpSpPr>
        <p:grpSp>
          <p:nvGrpSpPr>
            <p:cNvPr id="5" name="Group 4"/>
            <p:cNvGrpSpPr/>
            <p:nvPr/>
          </p:nvGrpSpPr>
          <p:grpSpPr>
            <a:xfrm>
              <a:off x="2699792" y="4525989"/>
              <a:ext cx="1037854" cy="1783330"/>
              <a:chOff x="2699792" y="4725144"/>
              <a:chExt cx="936104" cy="1728192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699792" y="4725144"/>
                <a:ext cx="936104" cy="17281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2824944" y="4931876"/>
                    <a:ext cx="522920" cy="4431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MY" i="1" smtClean="0">
                              <a:latin typeface="Cambria Math"/>
                            </a:rPr>
                            <m:t>1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4944" y="4931876"/>
                    <a:ext cx="522920" cy="443198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2824944" y="5229200"/>
                    <a:ext cx="522920" cy="4431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MY" i="1" smtClean="0">
                              <a:latin typeface="Cambria Math"/>
                            </a:rPr>
                            <m:t>3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4944" y="5229200"/>
                    <a:ext cx="522920" cy="443198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824944" y="5517232"/>
                    <a:ext cx="522920" cy="4431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MY" i="1" smtClean="0">
                              <a:latin typeface="Cambria Math"/>
                            </a:rPr>
                            <m:t>5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4944" y="5517232"/>
                    <a:ext cx="522920" cy="44319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2824944" y="5805264"/>
                    <a:ext cx="522920" cy="4431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MY" i="1" smtClean="0">
                              <a:latin typeface="Cambria Math"/>
                            </a:rPr>
                            <m:t>6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4944" y="5805264"/>
                    <a:ext cx="522920" cy="443198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5414181" y="4436822"/>
              <a:ext cx="958019" cy="1872497"/>
              <a:chOff x="5148064" y="4725144"/>
              <a:chExt cx="936104" cy="1728192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148064" y="4725144"/>
                <a:ext cx="936104" cy="17281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5380560" y="4931876"/>
                    <a:ext cx="5229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MY" i="1" smtClean="0">
                              <a:latin typeface="Cambria Math"/>
                            </a:rPr>
                            <m:t>{</m:t>
                          </m:r>
                          <m:r>
                            <a:rPr lang="en-MY" b="0" i="1" smtClean="0">
                              <a:latin typeface="Cambria Math"/>
                            </a:rPr>
                            <m:t>1,6}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0560" y="4931876"/>
                    <a:ext cx="522920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3409" r="-29545"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380560" y="5363924"/>
                    <a:ext cx="5229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MY" i="1" smtClean="0">
                              <a:latin typeface="Cambria Math"/>
                            </a:rPr>
                            <m:t>{</m:t>
                          </m:r>
                          <m:r>
                            <a:rPr lang="en-MY" b="0" i="1" smtClean="0">
                              <a:latin typeface="Cambria Math"/>
                            </a:rPr>
                            <m:t>2,5}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0560" y="5363924"/>
                    <a:ext cx="522920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3409" r="-29545"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380560" y="5795972"/>
                    <a:ext cx="5229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MY" i="1" smtClean="0">
                              <a:latin typeface="Cambria Math"/>
                            </a:rPr>
                            <m:t>{</m:t>
                          </m:r>
                          <m:r>
                            <a:rPr lang="en-MY" b="0" i="1" smtClean="0">
                              <a:latin typeface="Cambria Math"/>
                            </a:rPr>
                            <m:t>3,4}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0560" y="5795972"/>
                    <a:ext cx="522920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l="-3409" r="-29545" b="-6061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TextBox 7"/>
            <p:cNvSpPr txBox="1"/>
            <p:nvPr/>
          </p:nvSpPr>
          <p:spPr>
            <a:xfrm>
              <a:off x="3046736" y="4080156"/>
              <a:ext cx="399175" cy="45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i="1" dirty="0"/>
                <a:t>X</a:t>
              </a:r>
              <a:endParaRPr lang="en-GB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3520" y="4068650"/>
              <a:ext cx="399175" cy="45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i="1" dirty="0"/>
                <a:t>Y</a:t>
              </a:r>
              <a:endParaRPr lang="en-GB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76326" y="4080156"/>
              <a:ext cx="399175" cy="457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i="1" dirty="0"/>
                <a:t>f</a:t>
              </a:r>
              <a:endParaRPr lang="en-GB" i="1" dirty="0"/>
            </a:p>
          </p:txBody>
        </p:sp>
        <p:cxnSp>
          <p:nvCxnSpPr>
            <p:cNvPr id="29" name="Straight Connector 28"/>
            <p:cNvCxnSpPr>
              <a:stCxn id="23" idx="3"/>
              <a:endCxn id="19" idx="1"/>
            </p:cNvCxnSpPr>
            <p:nvPr/>
          </p:nvCxnSpPr>
          <p:spPr>
            <a:xfrm flipV="1">
              <a:off x="3418306" y="4860902"/>
              <a:ext cx="2233814" cy="107084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3"/>
              <a:endCxn id="21" idx="1"/>
            </p:cNvCxnSpPr>
            <p:nvPr/>
          </p:nvCxnSpPr>
          <p:spPr>
            <a:xfrm>
              <a:off x="3418306" y="5274796"/>
              <a:ext cx="2233814" cy="522355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5" idx="3"/>
              <a:endCxn id="20" idx="1"/>
            </p:cNvCxnSpPr>
            <p:nvPr/>
          </p:nvCxnSpPr>
          <p:spPr>
            <a:xfrm flipV="1">
              <a:off x="3418306" y="5329026"/>
              <a:ext cx="2233814" cy="242992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6" idx="3"/>
              <a:endCxn id="19" idx="1"/>
            </p:cNvCxnSpPr>
            <p:nvPr/>
          </p:nvCxnSpPr>
          <p:spPr>
            <a:xfrm flipV="1">
              <a:off x="3418306" y="4860902"/>
              <a:ext cx="2233814" cy="1008337"/>
            </a:xfrm>
            <a:prstGeom prst="line">
              <a:avLst/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444208" y="52919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Pigeonholes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1619672" y="534591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Pigeons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164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2 (PP – 2</a:t>
            </a:r>
            <a:r>
              <a:rPr lang="en-MY" baseline="30000" dirty="0"/>
              <a:t>nd</a:t>
            </a:r>
            <a:r>
              <a:rPr lang="en-MY" dirty="0"/>
              <a:t> Form)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MY" sz="2400" dirty="0"/>
                  <a:t>Using instant messaging, every Sunday evening 10 friends communicate with each other. Instant messaging allows a person to open separate window for each person he or she is communicating with. Then at any time at least 2 of these 10 friends must be communicating with the same number of friends.</a:t>
                </a:r>
                <a:endParaRPr lang="en-MY" sz="2000" dirty="0"/>
              </a:p>
              <a:p>
                <a:pPr marL="263525" indent="-184150" algn="just"/>
                <a:r>
                  <a:rPr lang="en-MY" sz="2000" dirty="0"/>
                  <a:t>Let </a:t>
                </a:r>
                <a14:m>
                  <m:oMath xmlns:m="http://schemas.openxmlformats.org/officeDocument/2006/math">
                    <m:r>
                      <a:rPr lang="en-MY" sz="2000" b="0" i="1" smtClean="0">
                        <a:latin typeface="Cambria Math"/>
                      </a:rPr>
                      <m:t>𝑋</m:t>
                    </m:r>
                    <m:r>
                      <a:rPr lang="en-MY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MY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MY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MY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MY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MY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MY" sz="2000" b="0" i="1" smtClean="0">
                            <a:latin typeface="Cambria Math"/>
                          </a:rPr>
                          <m:t>,… ,</m:t>
                        </m:r>
                        <m:sSub>
                          <m:sSubPr>
                            <m:ctrlPr>
                              <a:rPr lang="en-MY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MY" sz="20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e>
                    </m:d>
                  </m:oMath>
                </a14:m>
                <a:r>
                  <a:rPr lang="en-MY" sz="2000" dirty="0"/>
                  <a:t> be the set of 10 friends.</a:t>
                </a:r>
              </a:p>
              <a:p>
                <a:pPr marL="263525" indent="-184150" algn="just"/>
                <a:r>
                  <a:rPr lang="en-MY" sz="2000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MY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20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MY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2000" dirty="0"/>
                  <a:t> be the number of friends they are communicating with </a:t>
                </a:r>
                <a:r>
                  <a:rPr lang="en-MY" sz="2000" dirty="0" err="1"/>
                  <a:t>with</a:t>
                </a:r>
                <a:r>
                  <a:rPr lang="en-MY" sz="2000" dirty="0"/>
                  <a:t> </a:t>
                </a:r>
                <a14:m>
                  <m:oMath xmlns:m="http://schemas.openxmlformats.org/officeDocument/2006/math">
                    <m:r>
                      <a:rPr lang="en-MY" sz="2000" b="0" i="1" smtClean="0">
                        <a:latin typeface="Cambria Math"/>
                      </a:rPr>
                      <m:t>𝑖</m:t>
                    </m:r>
                    <m:r>
                      <a:rPr lang="en-MY" sz="2000" b="0" i="1" smtClean="0">
                        <a:latin typeface="Cambria Math"/>
                      </a:rPr>
                      <m:t>=1,2, …,10</m:t>
                    </m:r>
                  </m:oMath>
                </a14:m>
                <a:r>
                  <a:rPr lang="en-MY" sz="2000" dirty="0"/>
                  <a:t>.</a:t>
                </a:r>
              </a:p>
              <a:p>
                <a:pPr marL="263525" indent="-184150" algn="just"/>
                <a:r>
                  <a:rPr lang="en-MY" sz="2000" dirty="0"/>
                  <a:t>A person may not be communicating with any person or may be communicating with as many as 9 people.</a:t>
                </a:r>
              </a:p>
              <a:p>
                <a:pPr marL="263525" indent="-184150" algn="just"/>
                <a:r>
                  <a:rPr lang="en-MY" sz="2000" dirty="0"/>
                  <a:t>Thus, </a:t>
                </a:r>
                <a14:m>
                  <m:oMath xmlns:m="http://schemas.openxmlformats.org/officeDocument/2006/math">
                    <m:r>
                      <a:rPr lang="en-MY" sz="2000" b="0" i="1" smtClean="0">
                        <a:latin typeface="Cambria Math"/>
                      </a:rPr>
                      <m:t>0</m:t>
                    </m:r>
                    <m:r>
                      <a:rPr lang="en-MY" sz="2000" b="0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MY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MY" sz="20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MY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MY" sz="2000" b="0" i="1" smtClean="0">
                        <a:latin typeface="Cambria Math"/>
                        <a:ea typeface="Cambria Math"/>
                      </a:rPr>
                      <m:t>≤9,</m:t>
                    </m:r>
                    <m:r>
                      <a:rPr lang="en-MY" sz="2000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MY" sz="2000" b="0" i="1" smtClean="0">
                        <a:latin typeface="Cambria Math"/>
                        <a:ea typeface="Cambria Math"/>
                      </a:rPr>
                      <m:t>=1,2,…,10.</m:t>
                    </m:r>
                  </m:oMath>
                </a14:m>
                <a:endParaRPr lang="en-MY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8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2 (PP – 2</a:t>
            </a:r>
            <a:r>
              <a:rPr lang="en-MY" baseline="30000" dirty="0"/>
              <a:t>nd</a:t>
            </a:r>
            <a:r>
              <a:rPr lang="en-MY" dirty="0"/>
              <a:t> Form) </a:t>
            </a:r>
            <a:r>
              <a:rPr lang="en-MY" sz="1800" dirty="0"/>
              <a:t>continue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63525" indent="-184150" algn="just"/>
                <a:r>
                  <a:rPr lang="en-MY" sz="2000" dirty="0"/>
                  <a:t>If we take </a:t>
                </a:r>
                <a14:m>
                  <m:oMath xmlns:m="http://schemas.openxmlformats.org/officeDocument/2006/math">
                    <m:r>
                      <a:rPr lang="en-MY" sz="2000" b="0" i="1" smtClean="0">
                        <a:latin typeface="Cambria Math"/>
                      </a:rPr>
                      <m:t>𝑌</m:t>
                    </m:r>
                    <m:r>
                      <a:rPr lang="en-MY" sz="2000" b="0" i="1" smtClean="0">
                        <a:latin typeface="Cambria Math"/>
                      </a:rPr>
                      <m:t>={0,1,2,…,9}</m:t>
                    </m:r>
                  </m:oMath>
                </a14:m>
                <a:r>
                  <a:rPr lang="en-MY" sz="2000" dirty="0"/>
                  <a:t>, then we cannot apply the pigeonhole principle because the number of elements in </a:t>
                </a:r>
                <a:r>
                  <a:rPr lang="en-MY" sz="2000" i="1" dirty="0"/>
                  <a:t>X</a:t>
                </a:r>
                <a:r>
                  <a:rPr lang="en-MY" sz="2000" dirty="0"/>
                  <a:t> and the number of elements in the </a:t>
                </a:r>
                <a:r>
                  <a:rPr lang="en-MY" sz="2000" i="1" dirty="0"/>
                  <a:t>Y</a:t>
                </a:r>
                <a:r>
                  <a:rPr lang="en-MY" sz="2000" dirty="0"/>
                  <a:t> are the same.</a:t>
                </a:r>
              </a:p>
              <a:p>
                <a:pPr marL="263525" indent="-184150" algn="just"/>
                <a:r>
                  <a:rPr lang="en-MY" sz="2000" dirty="0"/>
                  <a:t>Suppose that one of the friends,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MY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2000" dirty="0"/>
                  <a:t>, is not communicating with any other friend.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000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MY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MY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MY" sz="2000" dirty="0"/>
                  <a:t>.</a:t>
                </a:r>
              </a:p>
              <a:p>
                <a:pPr marL="263525" indent="-184150" algn="just"/>
                <a:r>
                  <a:rPr lang="en-MY" sz="2000" dirty="0"/>
                  <a:t>The remaining people can communicate with at most 8 other people. </a:t>
                </a:r>
              </a:p>
              <a:p>
                <a:pPr marL="263525" indent="-184150" algn="just"/>
                <a:r>
                  <a:rPr lang="en-MY" sz="2000" dirty="0"/>
                  <a:t>Thus, </a:t>
                </a:r>
                <a14:m>
                  <m:oMath xmlns:m="http://schemas.openxmlformats.org/officeDocument/2006/math">
                    <m:r>
                      <a:rPr lang="en-MY" sz="2000" i="1">
                        <a:latin typeface="Cambria Math"/>
                      </a:rPr>
                      <m:t>0</m:t>
                    </m:r>
                    <m:r>
                      <a:rPr lang="en-MY" sz="2000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MY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MY" sz="20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b>
                        <m:r>
                          <a:rPr lang="en-MY" sz="20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MY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MY" sz="2000" b="0" i="1" smtClean="0">
                        <a:latin typeface="Cambria Math"/>
                        <a:ea typeface="Cambria Math"/>
                      </a:rPr>
                      <m:t>8</m:t>
                    </m:r>
                    <m:r>
                      <a:rPr lang="en-MY" sz="20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MY" sz="2000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MY" sz="2000" i="1">
                        <a:latin typeface="Cambria Math"/>
                        <a:ea typeface="Cambria Math"/>
                      </a:rPr>
                      <m:t>=1,2,…,10.</m:t>
                    </m:r>
                  </m:oMath>
                </a14:m>
                <a:r>
                  <a:rPr lang="en-MY" sz="2000" dirty="0"/>
                  <a:t> Then </a:t>
                </a:r>
                <a14:m>
                  <m:oMath xmlns:m="http://schemas.openxmlformats.org/officeDocument/2006/math">
                    <m:r>
                      <a:rPr lang="en-MY" sz="2000" i="1">
                        <a:latin typeface="Cambria Math"/>
                      </a:rPr>
                      <m:t>𝑌</m:t>
                    </m:r>
                    <m:r>
                      <a:rPr lang="en-MY" sz="2000" i="1">
                        <a:latin typeface="Cambria Math"/>
                      </a:rPr>
                      <m:t>={0,1,2,…,8}</m:t>
                    </m:r>
                  </m:oMath>
                </a14:m>
                <a:r>
                  <a:rPr lang="en-MY" sz="2000" dirty="0"/>
                  <a:t>. </a:t>
                </a:r>
              </a:p>
              <a:p>
                <a:pPr marL="263525" indent="-184150" algn="just"/>
                <a:r>
                  <a:rPr lang="en-MY" sz="2000" dirty="0"/>
                  <a:t>Set </a:t>
                </a:r>
                <a:r>
                  <a:rPr lang="en-MY" sz="2000" i="1" dirty="0"/>
                  <a:t>X</a:t>
                </a:r>
                <a:r>
                  <a:rPr lang="en-MY" sz="2000" dirty="0"/>
                  <a:t> is the pigeons and set </a:t>
                </a:r>
                <a:r>
                  <a:rPr lang="en-MY" sz="2000" i="1" dirty="0"/>
                  <a:t>Y</a:t>
                </a:r>
                <a:r>
                  <a:rPr lang="en-MY" sz="2000" dirty="0"/>
                  <a:t> is the pigeonholes. Then |</a:t>
                </a:r>
                <a:r>
                  <a:rPr lang="en-MY" sz="2000" i="1" dirty="0"/>
                  <a:t>X</a:t>
                </a:r>
                <a:r>
                  <a:rPr lang="en-MY" sz="2000" dirty="0"/>
                  <a:t>| = 10 and |</a:t>
                </a:r>
                <a:r>
                  <a:rPr lang="en-MY" sz="2000" i="1" dirty="0"/>
                  <a:t>Y</a:t>
                </a:r>
                <a:r>
                  <a:rPr lang="en-MY" sz="2000" dirty="0"/>
                  <a:t>| = 9. Then by 2</a:t>
                </a:r>
                <a:r>
                  <a:rPr lang="en-MY" sz="2000" baseline="30000" dirty="0"/>
                  <a:t>nd</a:t>
                </a:r>
                <a:r>
                  <a:rPr lang="en-MY" sz="2000" dirty="0"/>
                  <a:t> form principle, at least two distinct elements of </a:t>
                </a:r>
                <a:r>
                  <a:rPr lang="en-MY" sz="2000" i="1" dirty="0"/>
                  <a:t>X</a:t>
                </a:r>
                <a:r>
                  <a:rPr lang="en-MY" sz="2000" dirty="0"/>
                  <a:t> must be mapped to the same element of </a:t>
                </a:r>
                <a:r>
                  <a:rPr lang="en-MY" sz="2000" i="1" dirty="0"/>
                  <a:t>Y.</a:t>
                </a:r>
                <a:endParaRPr lang="en-MY" sz="2000" dirty="0"/>
              </a:p>
              <a:p>
                <a:pPr marL="263525" indent="-184150" algn="just"/>
                <a:endParaRPr lang="en-MY" sz="2000" dirty="0"/>
              </a:p>
              <a:p>
                <a:pPr marL="263525" indent="-184150" algn="just"/>
                <a:endParaRPr lang="en-MY" sz="2000" dirty="0"/>
              </a:p>
              <a:p>
                <a:pPr marL="263525" indent="-184150" algn="just"/>
                <a:endParaRPr lang="en-MY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4" r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103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Pigeonhole Principle (3</a:t>
            </a:r>
            <a:r>
              <a:rPr lang="en-MY" baseline="30000" dirty="0"/>
              <a:t>rd</a:t>
            </a:r>
            <a:r>
              <a:rPr lang="en-MY" dirty="0"/>
              <a:t> Form)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3224" y="1340768"/>
            <a:ext cx="3610744" cy="180474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MY" dirty="0"/>
              <a:t>Pigeonhole Principle</a:t>
            </a:r>
          </a:p>
          <a:p>
            <a:pPr marL="0" indent="0">
              <a:buNone/>
            </a:pPr>
            <a:r>
              <a:rPr lang="en-MY" sz="2400" i="1" dirty="0"/>
              <a:t>(Third Form)</a:t>
            </a:r>
          </a:p>
          <a:p>
            <a:pPr marL="0" indent="0">
              <a:buNone/>
            </a:pPr>
            <a:r>
              <a:rPr lang="en-MY" sz="2400" i="1" dirty="0"/>
              <a:t>The Generalized Pigeonhole Principle</a:t>
            </a:r>
            <a:endParaRPr lang="en-GB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3568" y="3284984"/>
                <a:ext cx="7488832" cy="313342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3600" dirty="0"/>
                  <a:t>Let </a:t>
                </a:r>
                <a:r>
                  <a:rPr lang="en-MY" sz="3600" i="1" dirty="0"/>
                  <a:t>f</a:t>
                </a:r>
                <a:r>
                  <a:rPr lang="en-MY" sz="3600" dirty="0"/>
                  <a:t> be a function from a finite set </a:t>
                </a:r>
                <a:r>
                  <a:rPr lang="en-MY" sz="3600" i="1" dirty="0"/>
                  <a:t>X</a:t>
                </a:r>
                <a:r>
                  <a:rPr lang="en-MY" sz="3600" dirty="0"/>
                  <a:t> to a finite set </a:t>
                </a:r>
                <a:r>
                  <a:rPr lang="en-MY" sz="3600" i="1" dirty="0"/>
                  <a:t>Y.</a:t>
                </a:r>
                <a:r>
                  <a:rPr lang="en-MY" sz="3600" dirty="0"/>
                  <a:t> Suppose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MY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600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MY" sz="3600" b="0" i="1" smtClean="0">
                        <a:latin typeface="Cambria Math"/>
                      </a:rPr>
                      <m:t>=</m:t>
                    </m:r>
                    <m:r>
                      <a:rPr lang="en-MY" sz="36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MY" sz="36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MY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3600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MY" sz="3600" b="0" i="1" smtClean="0">
                        <a:latin typeface="Cambria Math"/>
                      </a:rPr>
                      <m:t>=</m:t>
                    </m:r>
                    <m:r>
                      <a:rPr lang="en-MY" sz="36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MY" sz="3600" dirty="0"/>
                  <a:t>. Let </a:t>
                </a:r>
                <a14:m>
                  <m:oMath xmlns:m="http://schemas.openxmlformats.org/officeDocument/2006/math">
                    <m:r>
                      <a:rPr lang="en-MY" sz="3600" b="0" i="1" smtClean="0">
                        <a:latin typeface="Cambria Math"/>
                      </a:rPr>
                      <m:t>𝑘</m:t>
                    </m:r>
                    <m:r>
                      <a:rPr lang="en-MY" sz="3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MY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MY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MY" sz="3600" b="0" i="1" smtClean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MY" sz="3600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3600" dirty="0"/>
                  <a:t>. Then there are at least </a:t>
                </a:r>
                <a14:m>
                  <m:oMath xmlns:m="http://schemas.openxmlformats.org/officeDocument/2006/math">
                    <m:r>
                      <a:rPr lang="en-MY" sz="3600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sz="3600" dirty="0"/>
                  <a:t>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3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MY" sz="3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MY" sz="36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MY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36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MY" sz="3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MY" sz="36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MY" sz="3600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GB" sz="3600" dirty="0"/>
                  <a:t> such that </a:t>
                </a:r>
                <a14:m>
                  <m:oMath xmlns:m="http://schemas.openxmlformats.org/officeDocument/2006/math">
                    <m:r>
                      <a:rPr lang="en-MY" sz="36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MY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36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MY" sz="3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sz="3600" i="1">
                        <a:latin typeface="Cambria Math"/>
                      </a:rPr>
                      <m:t>=</m:t>
                    </m:r>
                    <m:r>
                      <a:rPr lang="en-MY" sz="3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MY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3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MY" sz="3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3600" dirty="0"/>
                  <a:t>=…=</a:t>
                </a:r>
                <a14:m>
                  <m:oMath xmlns:m="http://schemas.openxmlformats.org/officeDocument/2006/math">
                    <m:r>
                      <a:rPr lang="en-MY" sz="3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MY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36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MY" sz="36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GB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84984"/>
                <a:ext cx="7488832" cy="3133422"/>
              </a:xfrm>
              <a:prstGeom prst="rect">
                <a:avLst/>
              </a:prstGeom>
              <a:blipFill rotWithShape="1">
                <a:blip r:embed="rId2"/>
                <a:stretch>
                  <a:fillRect l="-1946" t="-2510" r="-3244" b="-59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462809"/>
            <a:ext cx="1584176" cy="16640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33316" y="1772816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dirty="0"/>
              <a:t>Ceiling function that takes </a:t>
            </a:r>
            <a:r>
              <a:rPr lang="en-GB" sz="1400" dirty="0"/>
              <a:t>as input a </a:t>
            </a:r>
            <a:r>
              <a:rPr lang="en-GB" sz="1400" b="1" dirty="0"/>
              <a:t>real number </a:t>
            </a:r>
            <a:r>
              <a:rPr lang="en-GB" sz="1400" i="1" dirty="0"/>
              <a:t>x</a:t>
            </a:r>
            <a:r>
              <a:rPr lang="en-GB" sz="1400" dirty="0"/>
              <a:t> and gives as output the least </a:t>
            </a:r>
            <a:r>
              <a:rPr lang="en-GB" sz="1400" b="1" dirty="0"/>
              <a:t>integer</a:t>
            </a:r>
            <a:r>
              <a:rPr lang="en-GB" sz="1400" dirty="0"/>
              <a:t> ceiling (</a:t>
            </a:r>
            <a:r>
              <a:rPr lang="en-GB" sz="1400" i="1" dirty="0"/>
              <a:t>x</a:t>
            </a:r>
            <a:r>
              <a:rPr lang="en-GB" sz="1400" dirty="0"/>
              <a:t>) = ⌈</a:t>
            </a:r>
            <a:r>
              <a:rPr lang="en-GB" sz="1400" i="1" dirty="0"/>
              <a:t>x</a:t>
            </a:r>
            <a:r>
              <a:rPr lang="en-GB" sz="1400" dirty="0"/>
              <a:t>⌉ that is greater than or equal to </a:t>
            </a:r>
            <a:r>
              <a:rPr lang="en-GB" sz="1400" i="1" dirty="0"/>
              <a:t>x </a:t>
            </a:r>
          </a:p>
        </p:txBody>
      </p:sp>
      <p:cxnSp>
        <p:nvCxnSpPr>
          <p:cNvPr id="9" name="Elbow Connector 8"/>
          <p:cNvCxnSpPr>
            <a:stCxn id="2" idx="3"/>
          </p:cNvCxnSpPr>
          <p:nvPr/>
        </p:nvCxnSpPr>
        <p:spPr>
          <a:xfrm flipH="1">
            <a:off x="5004048" y="2465314"/>
            <a:ext cx="3689508" cy="2115814"/>
          </a:xfrm>
          <a:prstGeom prst="bentConnector3">
            <a:avLst>
              <a:gd name="adj1" fmla="val -619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601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Pigeonhole Principle (3</a:t>
            </a:r>
            <a:r>
              <a:rPr lang="en-MY" baseline="30000" dirty="0"/>
              <a:t>rd</a:t>
            </a:r>
            <a:r>
              <a:rPr lang="en-MY" dirty="0"/>
              <a:t> Form)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MY" dirty="0"/>
                  <a:t>To prove – argue by contradiction.</a:t>
                </a:r>
              </a:p>
              <a:p>
                <a:pPr algn="just"/>
                <a:r>
                  <a:rPr lang="en-MY" dirty="0"/>
                  <a:t>Let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/>
                      </a:rPr>
                      <m:t>𝑌</m:t>
                    </m:r>
                    <m:r>
                      <a:rPr lang="en-MY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MY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MY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MY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MY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MY" i="1" dirty="0"/>
                  <a:t>. </a:t>
                </a:r>
              </a:p>
              <a:p>
                <a:pPr algn="just"/>
                <a:r>
                  <a:rPr lang="en-MY" dirty="0"/>
                  <a:t>Suppose that the conclusion is false. Then there are at most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/>
                      </a:rPr>
                      <m:t>𝑘</m:t>
                    </m:r>
                    <m:r>
                      <a:rPr lang="en-MY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MY" i="1" dirty="0"/>
                  <a:t> </a:t>
                </a:r>
                <a:r>
                  <a:rPr lang="en-MY" dirty="0"/>
                  <a:t>values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/>
                      </a:rPr>
                      <m:t>𝑥</m:t>
                    </m:r>
                    <m:r>
                      <a:rPr lang="en-MY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MY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MY" dirty="0"/>
                  <a:t> with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MY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MY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/>
                  <a:t>; there are at most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/>
                      </a:rPr>
                      <m:t>𝑘</m:t>
                    </m:r>
                    <m:r>
                      <a:rPr lang="en-MY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MY" dirty="0"/>
                  <a:t> values </a:t>
                </a:r>
                <a14:m>
                  <m:oMath xmlns:m="http://schemas.openxmlformats.org/officeDocument/2006/math">
                    <m:r>
                      <a:rPr lang="en-MY" i="1">
                        <a:latin typeface="Cambria Math"/>
                      </a:rPr>
                      <m:t>𝑥</m:t>
                    </m:r>
                    <m:r>
                      <a:rPr lang="en-MY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MY" i="1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MY" dirty="0"/>
                  <a:t> with </a:t>
                </a:r>
                <a14:m>
                  <m:oMath xmlns:m="http://schemas.openxmlformats.org/officeDocument/2006/math">
                    <m:r>
                      <a:rPr lang="en-MY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MY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MY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MY" dirty="0"/>
                  <a:t>; … ; there are at most </a:t>
                </a:r>
                <a14:m>
                  <m:oMath xmlns:m="http://schemas.openxmlformats.org/officeDocument/2006/math">
                    <m:r>
                      <a:rPr lang="en-MY" i="1">
                        <a:latin typeface="Cambria Math"/>
                      </a:rPr>
                      <m:t>𝑘</m:t>
                    </m:r>
                    <m:r>
                      <a:rPr lang="en-MY" i="1">
                        <a:latin typeface="Cambria Math"/>
                      </a:rPr>
                      <m:t>−1</m:t>
                    </m:r>
                  </m:oMath>
                </a14:m>
                <a:r>
                  <a:rPr lang="en-MY" i="1" dirty="0"/>
                  <a:t> </a:t>
                </a:r>
                <a:r>
                  <a:rPr lang="en-MY" dirty="0"/>
                  <a:t>values </a:t>
                </a:r>
                <a14:m>
                  <m:oMath xmlns:m="http://schemas.openxmlformats.org/officeDocument/2006/math">
                    <m:r>
                      <a:rPr lang="en-MY" i="1">
                        <a:latin typeface="Cambria Math"/>
                      </a:rPr>
                      <m:t>𝑥</m:t>
                    </m:r>
                    <m:r>
                      <a:rPr lang="en-MY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MY" i="1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MY" dirty="0"/>
                  <a:t> with </a:t>
                </a:r>
                <a14:m>
                  <m:oMath xmlns:m="http://schemas.openxmlformats.org/officeDocument/2006/math">
                    <m:r>
                      <a:rPr lang="en-MY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MY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MY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MY" dirty="0"/>
                  <a:t>.</a:t>
                </a:r>
              </a:p>
              <a:p>
                <a:pPr algn="just"/>
                <a:r>
                  <a:rPr lang="en-MY" dirty="0"/>
                  <a:t>Thus there are at most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/>
                      </a:rPr>
                      <m:t>𝑚</m:t>
                    </m:r>
                    <m:r>
                      <a:rPr lang="en-MY" b="0" i="1" smtClean="0">
                        <a:latin typeface="Cambria Math"/>
                      </a:rPr>
                      <m:t>(</m:t>
                    </m:r>
                    <m:r>
                      <a:rPr lang="en-MY" b="0" i="1" smtClean="0">
                        <a:latin typeface="Cambria Math"/>
                      </a:rPr>
                      <m:t>𝑘</m:t>
                    </m:r>
                    <m:r>
                      <a:rPr lang="en-MY" i="1">
                        <a:latin typeface="Cambria Math"/>
                      </a:rPr>
                      <m:t>−1</m:t>
                    </m:r>
                    <m:r>
                      <a:rPr lang="en-MY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MY" i="1" dirty="0"/>
                  <a:t> </a:t>
                </a:r>
                <a:r>
                  <a:rPr lang="en-MY" dirty="0"/>
                  <a:t>members in the domain of </a:t>
                </a:r>
                <a14:m>
                  <m:oMath xmlns:m="http://schemas.openxmlformats.org/officeDocument/2006/math">
                    <m:r>
                      <a:rPr lang="en-MY" i="1">
                        <a:latin typeface="Cambria Math"/>
                      </a:rPr>
                      <m:t>𝑓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852" b="-99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78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Pigeonhole Principle (3</a:t>
            </a:r>
            <a:r>
              <a:rPr lang="en-MY" baseline="30000" dirty="0"/>
              <a:t>rd</a:t>
            </a:r>
            <a:r>
              <a:rPr lang="en-MY" dirty="0"/>
              <a:t> Form)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MY" dirty="0"/>
                  <a:t>However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MY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MY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MY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MY" b="0" i="1" smtClean="0">
                          <a:latin typeface="Cambria Math"/>
                        </a:rPr>
                        <m:t>&lt;</m:t>
                      </m:r>
                      <m:r>
                        <a:rPr lang="en-MY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  <a:tabLst>
                    <a:tab pos="354013" algn="l"/>
                  </a:tabLst>
                </a:pPr>
                <a:r>
                  <a:rPr lang="en-MY" dirty="0"/>
                  <a:t>	is a contradiction</a:t>
                </a:r>
              </a:p>
              <a:p>
                <a:pPr>
                  <a:tabLst>
                    <a:tab pos="354013" algn="l"/>
                  </a:tabLst>
                </a:pPr>
                <a:r>
                  <a:rPr lang="en-MY" dirty="0"/>
                  <a:t>Therefore, there are at least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GB" dirty="0"/>
                  <a:t>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MY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MY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MY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MY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MY" b="0" i="1" smtClean="0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GB" dirty="0"/>
                  <a:t>, such that</a:t>
                </a:r>
              </a:p>
              <a:p>
                <a:pPr marL="0" indent="0">
                  <a:buNone/>
                  <a:tabLst>
                    <a:tab pos="3540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MY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MY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MY" i="1">
                          <a:latin typeface="Cambria Math"/>
                        </a:rPr>
                        <m:t>=</m:t>
                      </m:r>
                      <m:r>
                        <a:rPr lang="en-MY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MY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MY" i="1">
                          <a:latin typeface="Cambria Math"/>
                        </a:rPr>
                        <m:t>=</m:t>
                      </m:r>
                      <m:r>
                        <a:rPr lang="en-MY" b="0" i="1" smtClean="0">
                          <a:latin typeface="Cambria Math"/>
                        </a:rPr>
                        <m:t>…=</m:t>
                      </m:r>
                      <m:r>
                        <a:rPr lang="en-MY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MY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67744" y="5589240"/>
                <a:ext cx="3384376" cy="85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800" i="1" smtClean="0">
                          <a:latin typeface="Cambria Math"/>
                        </a:rPr>
                        <m:t>𝑚</m:t>
                      </m:r>
                      <m:d>
                        <m:dPr>
                          <m:ctrlPr>
                            <a:rPr lang="en-MY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MY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2800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MY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MY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MY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MY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MY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MY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5589240"/>
                <a:ext cx="3384376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36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1 (PP – 3</a:t>
            </a:r>
            <a:r>
              <a:rPr lang="en-MY" baseline="30000" dirty="0"/>
              <a:t>rd</a:t>
            </a:r>
            <a:r>
              <a:rPr lang="en-MY" dirty="0"/>
              <a:t> Form)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MY" sz="2400" dirty="0"/>
                  <a:t>Suppose that there are 50 people in a room. Then at least 5 of these people must have their birthday in the same month.</a:t>
                </a:r>
                <a:endParaRPr lang="en-MY" sz="2000" dirty="0"/>
              </a:p>
              <a:p>
                <a:pPr marL="263525" indent="-184150" algn="just"/>
                <a:r>
                  <a:rPr lang="en-MY" sz="2000" dirty="0"/>
                  <a:t>Pigeons – people (</a:t>
                </a:r>
                <a14:m>
                  <m:oMath xmlns:m="http://schemas.openxmlformats.org/officeDocument/2006/math">
                    <m:r>
                      <a:rPr lang="en-MY" sz="2000" b="0" i="1" smtClean="0">
                        <a:latin typeface="Cambria Math"/>
                      </a:rPr>
                      <m:t>𝑛</m:t>
                    </m:r>
                    <m:r>
                      <a:rPr lang="en-MY" sz="2000" b="0" i="1" smtClean="0">
                        <a:latin typeface="Cambria Math"/>
                      </a:rPr>
                      <m:t>=50</m:t>
                    </m:r>
                  </m:oMath>
                </a14:m>
                <a:r>
                  <a:rPr lang="en-MY" sz="2000" dirty="0"/>
                  <a:t>).</a:t>
                </a:r>
              </a:p>
              <a:p>
                <a:pPr marL="263525" indent="-184150" algn="just"/>
                <a:r>
                  <a:rPr lang="en-MY" sz="2000" dirty="0"/>
                  <a:t>Pigeonholes – months (</a:t>
                </a:r>
                <a14:m>
                  <m:oMath xmlns:m="http://schemas.openxmlformats.org/officeDocument/2006/math">
                    <m:r>
                      <a:rPr lang="en-MY" sz="2000" b="0" i="1" smtClean="0">
                        <a:latin typeface="Cambria Math"/>
                      </a:rPr>
                      <m:t>𝑚</m:t>
                    </m:r>
                    <m:r>
                      <a:rPr lang="en-MY" sz="2000" b="0" i="1" smtClean="0">
                        <a:latin typeface="Cambria Math"/>
                      </a:rPr>
                      <m:t>=12</m:t>
                    </m:r>
                  </m:oMath>
                </a14:m>
                <a:r>
                  <a:rPr lang="en-MY" sz="2000" dirty="0"/>
                  <a:t>).</a:t>
                </a:r>
              </a:p>
              <a:p>
                <a:pPr marL="263525" indent="-184150" algn="just"/>
                <a:r>
                  <a:rPr lang="en-MY" sz="2000" dirty="0"/>
                  <a:t>Thus </a:t>
                </a:r>
              </a:p>
              <a:p>
                <a:pPr marL="79375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000" b="0" i="1" smtClean="0">
                          <a:latin typeface="Cambria Math"/>
                        </a:rPr>
                        <m:t>𝑘</m:t>
                      </m:r>
                      <m:r>
                        <a:rPr lang="en-MY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MY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MY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MY" sz="2000" b="0" i="1" smtClean="0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MY" sz="2000" b="0" i="1" smtClean="0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MY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MY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MY" sz="2000" b="0" i="1" smtClean="0">
                                  <a:latin typeface="Cambria Math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MY" sz="2000" b="0" i="1" smtClean="0">
                                  <a:latin typeface="Cambria Math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en-MY" sz="2000" b="0" i="1" smtClean="0">
                          <a:latin typeface="Cambria Math"/>
                        </a:rPr>
                        <m:t>=5</m:t>
                      </m:r>
                    </m:oMath>
                  </m:oMathPara>
                </a14:m>
                <a:endParaRPr lang="en-MY" sz="2000" dirty="0"/>
              </a:p>
              <a:p>
                <a:pPr marL="263525" indent="-184150" algn="just"/>
                <a:endParaRPr lang="en-MY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4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More Examples on Pigeonhole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MY" sz="2000" dirty="0"/>
                  <a:t>A box that contains 8 green balls and 6 red balls is kept in a completely dark room. What is the least number of balls one must take out from the box so that at least 2 balls will be the same colour?</a:t>
                </a:r>
              </a:p>
              <a:p>
                <a:pPr marL="0" indent="0" algn="just">
                  <a:buNone/>
                </a:pPr>
                <a:endParaRPr lang="en-MY" sz="2000" dirty="0"/>
              </a:p>
              <a:p>
                <a:pPr marL="0" indent="0" algn="just">
                  <a:buNone/>
                </a:pPr>
                <a:r>
                  <a:rPr lang="en-MY" sz="2000" dirty="0"/>
                  <a:t>Solution:</a:t>
                </a:r>
              </a:p>
              <a:p>
                <a:pPr marL="0" indent="0" algn="just">
                  <a:buNone/>
                </a:pPr>
                <a:r>
                  <a:rPr lang="en-MY" sz="2000" dirty="0"/>
                  <a:t>Let X be the set of all balls in the box and Y={green, red}.</a:t>
                </a:r>
              </a:p>
              <a:p>
                <a:pPr marL="0" indent="0" algn="just">
                  <a:buNone/>
                </a:pPr>
                <a:r>
                  <a:rPr lang="en-MY" sz="2000" dirty="0"/>
                  <a:t>Define a function </a:t>
                </a:r>
                <a14:m>
                  <m:oMath xmlns:m="http://schemas.openxmlformats.org/officeDocument/2006/math">
                    <m:r>
                      <a:rPr lang="en-MY" sz="2000" b="0" i="1" smtClean="0">
                        <a:latin typeface="Cambria Math"/>
                      </a:rPr>
                      <m:t>𝑓</m:t>
                    </m:r>
                    <m:r>
                      <a:rPr lang="en-MY" sz="2000" b="0" i="1" smtClean="0">
                        <a:latin typeface="Cambria Math"/>
                      </a:rPr>
                      <m:t>:</m:t>
                    </m:r>
                    <m:r>
                      <a:rPr lang="en-MY" sz="2000" b="0" i="1" smtClean="0">
                        <a:latin typeface="Cambria Math"/>
                      </a:rPr>
                      <m:t>𝑋</m:t>
                    </m:r>
                    <m:r>
                      <a:rPr lang="en-MY" sz="20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MY" sz="2000" b="0" i="1" smtClean="0">
                        <a:latin typeface="Cambria Math"/>
                        <a:ea typeface="Cambria Math"/>
                      </a:rPr>
                      <m:t>𝑌</m:t>
                    </m:r>
                  </m:oMath>
                </a14:m>
                <a:r>
                  <a:rPr lang="en-MY" sz="2000" dirty="0"/>
                  <a:t> by </a:t>
                </a:r>
                <a14:m>
                  <m:oMath xmlns:m="http://schemas.openxmlformats.org/officeDocument/2006/math">
                    <m:r>
                      <a:rPr lang="en-MY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MY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0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MY" sz="2000" b="0" i="1" smtClean="0">
                        <a:latin typeface="Cambria Math"/>
                      </a:rPr>
                      <m:t>=</m:t>
                    </m:r>
                    <m:r>
                      <a:rPr lang="en-MY" sz="2000" b="0" i="1" smtClean="0">
                        <a:latin typeface="Cambria Math"/>
                      </a:rPr>
                      <m:t>𝑔𝑟𝑒𝑒𝑛</m:t>
                    </m:r>
                  </m:oMath>
                </a14:m>
                <a:r>
                  <a:rPr lang="en-MY" sz="2000" dirty="0"/>
                  <a:t>, if the colour of the ball is green and </a:t>
                </a:r>
                <a14:m>
                  <m:oMath xmlns:m="http://schemas.openxmlformats.org/officeDocument/2006/math">
                    <m:r>
                      <a:rPr lang="en-MY" sz="20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MY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2000" b="0" i="1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MY" sz="2000" b="0" i="1" smtClean="0">
                        <a:latin typeface="Cambria Math"/>
                      </a:rPr>
                      <m:t>=</m:t>
                    </m:r>
                    <m:r>
                      <a:rPr lang="en-MY" sz="2000" b="0" i="1" smtClean="0">
                        <a:latin typeface="Cambria Math"/>
                      </a:rPr>
                      <m:t>𝑟𝑒𝑑</m:t>
                    </m:r>
                  </m:oMath>
                </a14:m>
                <a:r>
                  <a:rPr lang="en-MY" sz="2000" dirty="0"/>
                  <a:t>, if the colour of the ball is red.</a:t>
                </a:r>
              </a:p>
              <a:p>
                <a:pPr marL="0" indent="0" algn="just">
                  <a:buNone/>
                </a:pPr>
                <a:endParaRPr lang="en-MY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2699792" y="4717144"/>
            <a:ext cx="936104" cy="15921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2968960" y="4797152"/>
            <a:ext cx="52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i="1" dirty="0"/>
              <a:t>b</a:t>
            </a:r>
            <a:r>
              <a:rPr lang="en-MY" i="1" baseline="-25000" dirty="0"/>
              <a:t>1</a:t>
            </a:r>
            <a:endParaRPr lang="en-GB" i="1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896952" y="5071076"/>
                <a:ext cx="522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MY" i="1" dirty="0"/>
                        <m:t>b</m:t>
                      </m:r>
                      <m:r>
                        <m:rPr>
                          <m:nor/>
                        </m:rPr>
                        <a:rPr lang="en-MY" b="0" i="1" baseline="-25000" dirty="0" smtClean="0"/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952" y="5071076"/>
                <a:ext cx="5229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96952" y="5336439"/>
                <a:ext cx="522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952" y="5336439"/>
                <a:ext cx="52292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896952" y="5601802"/>
                <a:ext cx="522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MY" i="1" dirty="0"/>
                        <m:t>b</m:t>
                      </m:r>
                      <m:r>
                        <m:rPr>
                          <m:nor/>
                        </m:rPr>
                        <a:rPr lang="en-MY" i="1" baseline="-25000" dirty="0"/>
                        <m:t>1</m:t>
                      </m:r>
                      <m:r>
                        <m:rPr>
                          <m:nor/>
                        </m:rPr>
                        <a:rPr lang="en-MY" b="0" i="1" baseline="-25000" dirty="0" smtClean="0"/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952" y="5601802"/>
                <a:ext cx="52292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148064" y="4637532"/>
            <a:ext cx="864096" cy="1671785"/>
            <a:chOff x="5148064" y="4725144"/>
            <a:chExt cx="936104" cy="1728192"/>
          </a:xfrm>
        </p:grpSpPr>
        <p:sp>
          <p:nvSpPr>
            <p:cNvPr id="14" name="Oval 13"/>
            <p:cNvSpPr/>
            <p:nvPr/>
          </p:nvSpPr>
          <p:spPr>
            <a:xfrm>
              <a:off x="5148064" y="4725144"/>
              <a:ext cx="936104" cy="17281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148064" y="5252732"/>
                  <a:ext cx="522920" cy="3817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92075" indent="-92075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MY" i="1" smtClean="0">
                          <a:latin typeface="Cambria Math"/>
                        </a:rPr>
                        <m:t>𝑔</m:t>
                      </m:r>
                      <m:r>
                        <a:rPr lang="en-MY" b="0" i="1" smtClean="0">
                          <a:latin typeface="Cambria Math"/>
                        </a:rPr>
                        <m:t>𝑟𝑒𝑒𝑛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64" y="5252732"/>
                  <a:ext cx="522920" cy="38179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7500" t="-3279" r="-76250" b="-180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148064" y="5708963"/>
                  <a:ext cx="522920" cy="3817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7475" indent="-117475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MY" i="1" smtClean="0">
                          <a:latin typeface="Cambria Math"/>
                        </a:rPr>
                        <m:t>𝑟</m:t>
                      </m:r>
                      <m:r>
                        <a:rPr lang="en-MY" b="0" i="1" smtClean="0">
                          <a:latin typeface="Cambria Math"/>
                        </a:rPr>
                        <m:t>𝑒𝑑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8064" y="5708963"/>
                  <a:ext cx="522920" cy="38179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7500" t="-3333" r="-35000" b="-20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3012722" y="4319097"/>
            <a:ext cx="360040" cy="4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i="1" dirty="0"/>
              <a:t>X</a:t>
            </a:r>
            <a:endParaRPr lang="en-GB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4308824"/>
            <a:ext cx="360040" cy="4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i="1" dirty="0"/>
              <a:t>Y</a:t>
            </a:r>
            <a:endParaRPr lang="en-GB" i="1" dirty="0"/>
          </a:p>
        </p:txBody>
      </p:sp>
      <p:sp>
        <p:nvSpPr>
          <p:cNvPr id="9" name="TextBox 8"/>
          <p:cNvSpPr txBox="1"/>
          <p:nvPr/>
        </p:nvSpPr>
        <p:spPr>
          <a:xfrm>
            <a:off x="4211960" y="4319097"/>
            <a:ext cx="360040" cy="4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i="1" dirty="0"/>
              <a:t>f</a:t>
            </a:r>
            <a:endParaRPr lang="en-GB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896952" y="5867980"/>
                <a:ext cx="522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MY" i="1" dirty="0"/>
                        <m:t>b</m:t>
                      </m:r>
                      <m:r>
                        <m:rPr>
                          <m:nor/>
                        </m:rPr>
                        <a:rPr lang="en-MY" i="1" baseline="-25000" dirty="0"/>
                        <m:t>1</m:t>
                      </m:r>
                      <m:r>
                        <m:rPr>
                          <m:nor/>
                        </m:rPr>
                        <a:rPr lang="en-MY" b="0" i="1" baseline="-25000" dirty="0" smtClean="0"/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952" y="5867980"/>
                <a:ext cx="52292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3491880" y="4637532"/>
            <a:ext cx="17281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56176" y="529191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Pigeonholes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1619672" y="534591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Pigeons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83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More Examples on Pigeonhole </a:t>
            </a:r>
            <a:r>
              <a:rPr lang="en-MY" sz="2000" dirty="0"/>
              <a:t>continue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MY" sz="2000" dirty="0"/>
                  <a:t>Solution:</a:t>
                </a:r>
              </a:p>
              <a:p>
                <a:pPr algn="just"/>
                <a:r>
                  <a:rPr lang="en-MY" sz="1800" dirty="0"/>
                  <a:t>If we take subset A of 3 balls of X,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MY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sz="1800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MY" sz="1800" i="1" smtClean="0">
                        <a:latin typeface="Cambria Math"/>
                        <a:ea typeface="Cambria Math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MY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MY" sz="1800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e>
                    </m:d>
                  </m:oMath>
                </a14:m>
                <a:endParaRPr lang="en-MY" sz="1800" dirty="0"/>
              </a:p>
              <a:p>
                <a:pPr algn="just"/>
                <a:r>
                  <a:rPr lang="en-MY" sz="1800" dirty="0"/>
                  <a:t>By the pigeonhole principle, at least two elements of A must be assigned the same value in Y</a:t>
                </a:r>
              </a:p>
              <a:p>
                <a:pPr algn="just"/>
                <a:r>
                  <a:rPr lang="en-MY" sz="1800" dirty="0"/>
                  <a:t>Therefore, at least 2 of the balls of A must have the same colour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1619672" y="3660751"/>
            <a:ext cx="6120680" cy="2000497"/>
            <a:chOff x="1619672" y="4308824"/>
            <a:chExt cx="6120680" cy="2000497"/>
          </a:xfrm>
        </p:grpSpPr>
        <p:sp>
          <p:nvSpPr>
            <p:cNvPr id="18" name="Oval 17"/>
            <p:cNvSpPr/>
            <p:nvPr/>
          </p:nvSpPr>
          <p:spPr>
            <a:xfrm>
              <a:off x="2699792" y="4717144"/>
              <a:ext cx="936104" cy="15921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968960" y="4797152"/>
              <a:ext cx="522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i="1" dirty="0"/>
                <a:t>b</a:t>
              </a:r>
              <a:r>
                <a:rPr lang="en-MY" i="1" baseline="-25000" dirty="0"/>
                <a:t>1</a:t>
              </a:r>
              <a:endParaRPr lang="en-GB" i="1" baseline="-25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896952" y="5071076"/>
                  <a:ext cx="522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MY" i="1" dirty="0"/>
                          <m:t>b</m:t>
                        </m:r>
                        <m:r>
                          <m:rPr>
                            <m:nor/>
                          </m:rPr>
                          <a:rPr lang="en-MY" b="0" i="1" baseline="-25000" dirty="0" smtClean="0"/>
                          <m:t>2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952" y="5071076"/>
                  <a:ext cx="52292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896952" y="5336439"/>
                  <a:ext cx="522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/>
                          </a:rPr>
                          <m:t>⋮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952" y="5336439"/>
                  <a:ext cx="52292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896952" y="5601802"/>
                  <a:ext cx="522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MY" i="1" dirty="0"/>
                          <m:t>b</m:t>
                        </m:r>
                        <m:r>
                          <m:rPr>
                            <m:nor/>
                          </m:rPr>
                          <a:rPr lang="en-MY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MY" b="0" i="1" baseline="-25000" dirty="0" smtClean="0"/>
                          <m:t>3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952" y="5601802"/>
                  <a:ext cx="52292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5148064" y="4637532"/>
              <a:ext cx="864096" cy="1671785"/>
              <a:chOff x="5148064" y="4725144"/>
              <a:chExt cx="936104" cy="172819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5148064" y="4725144"/>
                <a:ext cx="936104" cy="172819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148064" y="5252732"/>
                    <a:ext cx="522920" cy="3817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92075" indent="-92075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MY" i="1" smtClean="0">
                            <a:latin typeface="Cambria Math"/>
                          </a:rPr>
                          <m:t>𝑔</m:t>
                        </m:r>
                        <m:r>
                          <a:rPr lang="en-MY" b="0" i="1" smtClean="0">
                            <a:latin typeface="Cambria Math"/>
                          </a:rPr>
                          <m:t>𝑟𝑒𝑒𝑛</m:t>
                        </m:r>
                      </m:oMath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064" y="5252732"/>
                    <a:ext cx="522920" cy="381793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l="-7500" t="-3279" r="-76250" b="-1803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148064" y="5708963"/>
                    <a:ext cx="522920" cy="38179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117475" indent="-117475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lang="en-MY" i="1" smtClean="0">
                            <a:latin typeface="Cambria Math"/>
                          </a:rPr>
                          <m:t>𝑟</m:t>
                        </m:r>
                        <m:r>
                          <a:rPr lang="en-MY" b="0" i="1" smtClean="0">
                            <a:latin typeface="Cambria Math"/>
                          </a:rPr>
                          <m:t>𝑒𝑑</m:t>
                        </m:r>
                      </m:oMath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8064" y="5708963"/>
                    <a:ext cx="522920" cy="381793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7500" t="-3333" r="-35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TextBox 6"/>
            <p:cNvSpPr txBox="1"/>
            <p:nvPr/>
          </p:nvSpPr>
          <p:spPr>
            <a:xfrm>
              <a:off x="3012722" y="4319097"/>
              <a:ext cx="360040" cy="408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i="1" dirty="0"/>
                <a:t>X</a:t>
              </a:r>
              <a:endParaRPr lang="en-GB" i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6096" y="4308824"/>
              <a:ext cx="360040" cy="408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i="1" dirty="0"/>
                <a:t>Y</a:t>
              </a:r>
              <a:endParaRPr lang="en-GB" i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11960" y="4319097"/>
              <a:ext cx="360040" cy="408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i="1" dirty="0"/>
                <a:t>f</a:t>
              </a:r>
              <a:endParaRPr lang="en-GB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896952" y="5867980"/>
                  <a:ext cx="522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MY" i="1" dirty="0"/>
                          <m:t>b</m:t>
                        </m:r>
                        <m:r>
                          <m:rPr>
                            <m:nor/>
                          </m:rPr>
                          <a:rPr lang="en-MY" i="1" baseline="-25000" dirty="0"/>
                          <m:t>1</m:t>
                        </m:r>
                        <m:r>
                          <m:rPr>
                            <m:nor/>
                          </m:rPr>
                          <a:rPr lang="en-MY" b="0" i="1" baseline="-25000" dirty="0" smtClean="0"/>
                          <m:t>4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952" y="5867980"/>
                  <a:ext cx="52292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491880" y="4637532"/>
              <a:ext cx="17281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56176" y="5291916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/>
                <a:t>Pigeonholes</a:t>
              </a:r>
              <a:endParaRPr lang="en-GB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19672" y="5345919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MY" dirty="0"/>
                <a:t>Pigeons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6399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95536" y="1340768"/>
            <a:ext cx="8352928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5600" indent="-355600" algn="just">
              <a:buFont typeface="Wingdings" pitchFamily="2" charset="2"/>
              <a:buChar char="v"/>
            </a:pPr>
            <a:r>
              <a:rPr lang="en-MY" sz="2800" dirty="0"/>
              <a:t>The Pigeonhole Principle is a really simple concept</a:t>
            </a:r>
          </a:p>
          <a:p>
            <a:pPr marL="355600" indent="-355600" algn="just">
              <a:buFont typeface="Wingdings" pitchFamily="2" charset="2"/>
              <a:buChar char="v"/>
            </a:pPr>
            <a:r>
              <a:rPr lang="en-MY" sz="2800" dirty="0"/>
              <a:t>Discovered in the 1800s</a:t>
            </a:r>
          </a:p>
          <a:p>
            <a:pPr marL="355600" indent="-355600" algn="just">
              <a:buFont typeface="Wingdings" pitchFamily="2" charset="2"/>
              <a:buChar char="v"/>
            </a:pPr>
            <a:r>
              <a:rPr lang="en-MY" sz="2800" dirty="0"/>
              <a:t>Peter Gustav </a:t>
            </a:r>
            <a:r>
              <a:rPr lang="en-MY" sz="2800" dirty="0" err="1"/>
              <a:t>Lejeune</a:t>
            </a:r>
            <a:r>
              <a:rPr lang="en-MY" sz="2800" dirty="0"/>
              <a:t> </a:t>
            </a:r>
            <a:r>
              <a:rPr lang="en-MY" sz="2800" dirty="0" err="1"/>
              <a:t>Dirichlet</a:t>
            </a:r>
            <a:r>
              <a:rPr lang="en-MY" sz="2800" dirty="0"/>
              <a:t> was the youngest member of the Prussian Academy of Sciences, he worked at number theory and analysis</a:t>
            </a:r>
          </a:p>
          <a:p>
            <a:pPr marL="355600" indent="-355600" algn="just">
              <a:buFont typeface="Wingdings" pitchFamily="2" charset="2"/>
              <a:buChar char="v"/>
            </a:pPr>
            <a:r>
              <a:rPr lang="en-MY" sz="2800" dirty="0"/>
              <a:t>He also came up with a simple little thing that he called The </a:t>
            </a:r>
            <a:r>
              <a:rPr lang="en-MY" sz="2800" dirty="0" err="1"/>
              <a:t>Dirichlet</a:t>
            </a:r>
            <a:r>
              <a:rPr lang="en-MY" sz="2800" dirty="0"/>
              <a:t> Drawer Principle (or Shoe Box Principle), but that we now call The Pigeonhole Principle.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9712" y="332656"/>
            <a:ext cx="669674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/>
                </a:solidFill>
              </a:rPr>
              <a:t>Introduction</a:t>
            </a:r>
            <a:endParaRPr lang="en-MY" sz="36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8618BA-B341-4821-953B-FDC1AE193DDC}" type="slidenum">
              <a:rPr lang="en-MY" smtClean="0"/>
              <a:pPr>
                <a:defRPr/>
              </a:pPr>
              <a:t>2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2667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Exercise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MY" sz="2400" dirty="0"/>
                  <a:t>There are 400 students in a programming class. Show that at least 2 of them were born on the same day of a month.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MY" sz="2400" dirty="0"/>
                  <a:t>Let </a:t>
                </a:r>
                <a14:m>
                  <m:oMath xmlns:m="http://schemas.openxmlformats.org/officeDocument/2006/math">
                    <m:r>
                      <a:rPr lang="en-MY" sz="2400" b="0" i="1" smtClean="0">
                        <a:latin typeface="Cambria Math"/>
                      </a:rPr>
                      <m:t>𝐴</m:t>
                    </m:r>
                    <m:r>
                      <a:rPr lang="en-MY" sz="2400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MY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MY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MY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MY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MY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MY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MY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MY" sz="2400" i="1">
                        <a:latin typeface="Cambria Math"/>
                      </a:rPr>
                      <m:t>,</m:t>
                    </m:r>
                  </m:oMath>
                </a14:m>
                <a:r>
                  <a:rPr lang="en-MY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MY" sz="2400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MY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MY" sz="2400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MY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MY" sz="2400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MY" sz="24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GB" sz="2400" dirty="0"/>
                  <a:t> be a set of seven integers. Show that if these numbers are divided by 6, then at least two of them must have the same remainder.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MY" sz="2400" dirty="0"/>
                  <a:t>Let </a:t>
                </a:r>
                <a14:m>
                  <m:oMath xmlns:m="http://schemas.openxmlformats.org/officeDocument/2006/math">
                    <m:r>
                      <a:rPr lang="en-MY" sz="2400" i="1">
                        <a:latin typeface="Cambria Math"/>
                      </a:rPr>
                      <m:t>𝐴</m:t>
                    </m:r>
                    <m:r>
                      <a:rPr lang="en-MY" sz="2400" i="1">
                        <a:latin typeface="Cambria Math"/>
                      </a:rPr>
                      <m:t>={1,2,3,4,5,6,7,8}</m:t>
                    </m:r>
                  </m:oMath>
                </a14:m>
                <a:r>
                  <a:rPr lang="en-GB" sz="2400" dirty="0"/>
                  <a:t>. Show that if you choose any five distinct members of A, then there will be two integers such that their sum is 9.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MY" sz="2400" dirty="0"/>
                  <a:t>From the integers in the set </a:t>
                </a:r>
                <a14:m>
                  <m:oMath xmlns:m="http://schemas.openxmlformats.org/officeDocument/2006/math">
                    <m:r>
                      <a:rPr lang="en-MY" sz="2400" i="1">
                        <a:latin typeface="Cambria Math"/>
                      </a:rPr>
                      <m:t>{1,2,3</m:t>
                    </m:r>
                    <m:r>
                      <a:rPr lang="en-MY" sz="2400" b="0" i="1" smtClean="0">
                        <a:latin typeface="Cambria Math"/>
                      </a:rPr>
                      <m:t>,⋯,19,20</m:t>
                    </m:r>
                    <m:r>
                      <a:rPr lang="en-MY" sz="2400" i="1">
                        <a:latin typeface="Cambria Math"/>
                      </a:rPr>
                      <m:t>}</m:t>
                    </m:r>
                  </m:oMath>
                </a14:m>
                <a:r>
                  <a:rPr lang="en-GB" sz="2400" dirty="0"/>
                  <a:t>, what is the least number of integers that must be chosen so that at least one of them is divisible by 4?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213" r="-1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009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Exercise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MY" sz="2400" dirty="0"/>
              <a:t>There are 400 students in a programming class. Show that at least 2 of them were born on the same day of a month.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2996952"/>
            <a:ext cx="57340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04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Exercise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57188" indent="-357188">
                  <a:buNone/>
                </a:pPr>
                <a:r>
                  <a:rPr lang="en-MY" sz="2400" dirty="0"/>
                  <a:t>2.	Let </a:t>
                </a:r>
                <a14:m>
                  <m:oMath xmlns:m="http://schemas.openxmlformats.org/officeDocument/2006/math">
                    <m:r>
                      <a:rPr lang="en-MY" sz="2400" b="0" i="1" smtClean="0">
                        <a:latin typeface="Cambria Math"/>
                      </a:rPr>
                      <m:t>𝐴</m:t>
                    </m:r>
                    <m:r>
                      <a:rPr lang="en-MY" sz="2400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MY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MY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MY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MY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MY" sz="24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MY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MY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MY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MY" sz="2400" i="1">
                        <a:latin typeface="Cambria Math"/>
                      </a:rPr>
                      <m:t>,</m:t>
                    </m:r>
                  </m:oMath>
                </a14:m>
                <a:r>
                  <a:rPr lang="en-MY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MY" sz="2400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MY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MY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MY" sz="2400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en-MY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MY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24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MY" sz="2400" b="0" i="1" smtClean="0">
                            <a:latin typeface="Cambria Math"/>
                          </a:rPr>
                          <m:t>7</m:t>
                        </m:r>
                      </m:sub>
                    </m:sSub>
                    <m:r>
                      <a:rPr lang="en-MY" sz="24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GB" sz="2400" dirty="0"/>
                  <a:t> be a set of seven integers. Show that if these numbers are divided by 6, then at least two of them must have the same remainder.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 r="-170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212976"/>
            <a:ext cx="58007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09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Exercise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39750" indent="-539750">
                  <a:buNone/>
                </a:pPr>
                <a:r>
                  <a:rPr lang="en-MY" sz="2400" dirty="0"/>
                  <a:t>3.	Let </a:t>
                </a:r>
                <a14:m>
                  <m:oMath xmlns:m="http://schemas.openxmlformats.org/officeDocument/2006/math">
                    <m:r>
                      <a:rPr lang="en-MY" sz="2400" i="1">
                        <a:latin typeface="Cambria Math"/>
                      </a:rPr>
                      <m:t>𝐴</m:t>
                    </m:r>
                    <m:r>
                      <a:rPr lang="en-MY" sz="2400" i="1">
                        <a:latin typeface="Cambria Math"/>
                      </a:rPr>
                      <m:t>={1,2,3,4,5,6,7,8}</m:t>
                    </m:r>
                  </m:oMath>
                </a14:m>
                <a:r>
                  <a:rPr lang="en-GB" sz="2400" dirty="0"/>
                  <a:t>. Show that if you choose any five distinct members of A, then there will be two integers such that their sum is 9.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3356992"/>
            <a:ext cx="5810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03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Exercise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525963"/>
              </a:xfrm>
            </p:spPr>
            <p:txBody>
              <a:bodyPr/>
              <a:lstStyle/>
              <a:p>
                <a:pPr marL="444500" indent="-444500">
                  <a:buNone/>
                </a:pPr>
                <a:r>
                  <a:rPr lang="en-MY" sz="2400" dirty="0"/>
                  <a:t>4.	From the integers in the set </a:t>
                </a:r>
                <a14:m>
                  <m:oMath xmlns:m="http://schemas.openxmlformats.org/officeDocument/2006/math">
                    <m:r>
                      <a:rPr lang="en-MY" sz="2400" i="1">
                        <a:latin typeface="Cambria Math"/>
                      </a:rPr>
                      <m:t>{1,2,3</m:t>
                    </m:r>
                    <m:r>
                      <a:rPr lang="en-MY" sz="2400" b="0" i="1" smtClean="0">
                        <a:latin typeface="Cambria Math"/>
                      </a:rPr>
                      <m:t>,⋯,19,20</m:t>
                    </m:r>
                    <m:r>
                      <a:rPr lang="en-MY" sz="2400" i="1">
                        <a:latin typeface="Cambria Math"/>
                      </a:rPr>
                      <m:t>}</m:t>
                    </m:r>
                  </m:oMath>
                </a14:m>
                <a:r>
                  <a:rPr lang="en-GB" sz="2400" dirty="0"/>
                  <a:t>, what is the least number of integers that must be chosen so that at least one of them is divisible by 4?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Set of number divisible by 4, |{4,8,12,16,20}| = 5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Numbers that are not divisible by 4, 20 – 5 = 15  </a:t>
                </a:r>
              </a:p>
              <a:p>
                <a:pPr marL="0" indent="0">
                  <a:buNone/>
                </a:pPr>
                <a:r>
                  <a:rPr lang="en-GB" sz="2400" dirty="0"/>
                  <a:t>pigeonholes, k =15	pigeons, n&gt; 15  (n &gt; k)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The least number of integers that must be chosen so that at least one of them is divisible by 4 is 16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525963"/>
              </a:xfrm>
              <a:blipFill>
                <a:blip r:embed="rId2"/>
                <a:stretch>
                  <a:fillRect l="-1111" t="-1078" r="-1778" b="-539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08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Pigeonhole Principle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13384"/>
            <a:ext cx="4385705" cy="2952328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412776"/>
            <a:ext cx="4244280" cy="3268959"/>
          </a:xfrm>
        </p:spPr>
        <p:txBody>
          <a:bodyPr/>
          <a:lstStyle/>
          <a:p>
            <a:pPr algn="just"/>
            <a:r>
              <a:rPr lang="en-MY" sz="1800" dirty="0"/>
              <a:t>Imagine 9 pigeonholes and 10 pigeons. A storm comes along, and all of the pigeons take shelter inside the pigeonholes. </a:t>
            </a:r>
          </a:p>
          <a:p>
            <a:pPr algn="just"/>
            <a:r>
              <a:rPr lang="en-MY" sz="1800" dirty="0"/>
              <a:t>They could be arranged any number of ways. For instance, all 10 pigeons could be inside one hole, and the rest of the holes could be empty. </a:t>
            </a:r>
          </a:p>
          <a:p>
            <a:pPr algn="just"/>
            <a:r>
              <a:rPr lang="en-MY" sz="1800" dirty="0"/>
              <a:t>What we know for sure, no matter what, is that there is at least one hole that contains more than one pigeon.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4797152"/>
            <a:ext cx="820891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MY" sz="2400" dirty="0"/>
              <a:t>The principle works no matter what the particular number of pigeons and pigeonholes. As long as there are </a:t>
            </a:r>
            <a:r>
              <a:rPr lang="en-MY" sz="2400" b="1" dirty="0"/>
              <a:t>(N - 1) number of pigeonholes, and (N) number of pigeons</a:t>
            </a:r>
            <a:r>
              <a:rPr lang="en-MY" sz="2400" dirty="0"/>
              <a:t>, we know there will always be at least two pigeons in one hole.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0201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Pigeonhole Principle (1</a:t>
            </a:r>
            <a:r>
              <a:rPr lang="en-MY" baseline="30000" dirty="0"/>
              <a:t>st</a:t>
            </a:r>
            <a:r>
              <a:rPr lang="en-MY" dirty="0"/>
              <a:t> Form)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68670" y="2593256"/>
            <a:ext cx="3610744" cy="11521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MY" dirty="0"/>
              <a:t>Pigeonhole Principle</a:t>
            </a:r>
          </a:p>
          <a:p>
            <a:pPr marL="0" indent="0">
              <a:buNone/>
            </a:pPr>
            <a:r>
              <a:rPr lang="en-MY" sz="2400" i="1" dirty="0"/>
              <a:t>(First Form)</a:t>
            </a:r>
            <a:endParaRPr lang="en-GB" sz="2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68670" y="4149080"/>
            <a:ext cx="7488832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MY" sz="4000" dirty="0"/>
              <a:t>If </a:t>
            </a:r>
            <a:r>
              <a:rPr lang="en-MY" sz="4000" i="1" dirty="0"/>
              <a:t>n</a:t>
            </a:r>
            <a:r>
              <a:rPr lang="en-MY" sz="4000" dirty="0"/>
              <a:t> pigeons fly into </a:t>
            </a:r>
            <a:r>
              <a:rPr lang="en-MY" sz="4000" i="1" dirty="0"/>
              <a:t>k</a:t>
            </a:r>
            <a:r>
              <a:rPr lang="en-MY" sz="4000" dirty="0"/>
              <a:t> pigeonholes and </a:t>
            </a:r>
            <a:r>
              <a:rPr lang="en-MY" sz="4000" i="1" dirty="0"/>
              <a:t>k</a:t>
            </a:r>
            <a:r>
              <a:rPr lang="en-MY" sz="4000" dirty="0"/>
              <a:t> &lt; </a:t>
            </a:r>
            <a:r>
              <a:rPr lang="en-MY" sz="4000" i="1" dirty="0"/>
              <a:t>n</a:t>
            </a:r>
            <a:r>
              <a:rPr lang="en-MY" sz="4000" dirty="0"/>
              <a:t>, some pigeonhole contains at least two pigeons</a:t>
            </a:r>
            <a:endParaRPr lang="en-GB" sz="4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84784"/>
            <a:ext cx="3082032" cy="24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6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Pigeonhole Principle (1</a:t>
            </a:r>
            <a:r>
              <a:rPr lang="en-MY" baseline="30000" dirty="0"/>
              <a:t>st</a:t>
            </a:r>
            <a:r>
              <a:rPr lang="en-MY" dirty="0"/>
              <a:t> Form)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MY" dirty="0"/>
              <a:t>The principle tells nothing about how to locate the pigeonhole that contains 2 or more pigeons</a:t>
            </a:r>
          </a:p>
          <a:p>
            <a:pPr algn="just"/>
            <a:r>
              <a:rPr lang="en-MY" dirty="0"/>
              <a:t>It only asserts the existence of a pigeonhole containing 2 or more pigeons</a:t>
            </a:r>
          </a:p>
          <a:p>
            <a:pPr algn="just"/>
            <a:r>
              <a:rPr lang="en-MY" dirty="0"/>
              <a:t>To apply this principle, one must decide</a:t>
            </a:r>
          </a:p>
          <a:p>
            <a:pPr lvl="1" algn="just"/>
            <a:r>
              <a:rPr lang="en-MY" dirty="0"/>
              <a:t>which objects are the pigeons</a:t>
            </a:r>
          </a:p>
          <a:p>
            <a:pPr lvl="1" algn="just"/>
            <a:r>
              <a:rPr lang="en-MY" dirty="0"/>
              <a:t>Which objects are the pigeonholes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53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(PP - 1</a:t>
            </a:r>
            <a:r>
              <a:rPr lang="en-MY" baseline="30000" dirty="0"/>
              <a:t>st </a:t>
            </a:r>
            <a:r>
              <a:rPr lang="en-MY" dirty="0"/>
              <a:t>Form)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MY" dirty="0"/>
              <a:t>Among 8 people, at least two of them will have been born on the same day of the week.</a:t>
            </a:r>
          </a:p>
          <a:p>
            <a:pPr marL="720725" indent="-184150" algn="just"/>
            <a:r>
              <a:rPr lang="en-MY" sz="2400" dirty="0"/>
              <a:t>Pigeonholes : Days (7) – Monday to Sunday</a:t>
            </a:r>
          </a:p>
          <a:p>
            <a:pPr marL="720725" indent="-184150" algn="just"/>
            <a:r>
              <a:rPr lang="en-MY" sz="2400" dirty="0"/>
              <a:t>Pigeons: People (8)</a:t>
            </a:r>
          </a:p>
          <a:p>
            <a:pPr marL="536575" indent="0" algn="just">
              <a:buNone/>
            </a:pPr>
            <a:endParaRPr lang="en-MY" sz="2400" dirty="0"/>
          </a:p>
          <a:p>
            <a:pPr marL="514350" indent="-514350" algn="just">
              <a:buFont typeface="+mj-lt"/>
              <a:buAutoNum type="arabicPeriod" startAt="2"/>
            </a:pPr>
            <a:r>
              <a:rPr lang="en-MY" dirty="0"/>
              <a:t>Among 13 people there are at least two persons whose month of birth is the same.</a:t>
            </a:r>
          </a:p>
          <a:p>
            <a:pPr marL="720725" indent="-184150" algn="just"/>
            <a:r>
              <a:rPr lang="en-MY" sz="2400" dirty="0"/>
              <a:t>Pigeonholes : Months(12) – January to December</a:t>
            </a:r>
          </a:p>
          <a:p>
            <a:pPr marL="720725" indent="-184150" algn="just"/>
            <a:r>
              <a:rPr lang="en-MY" sz="2400" dirty="0"/>
              <a:t>Pigeons: People (13)</a:t>
            </a:r>
          </a:p>
          <a:p>
            <a:pPr algn="just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213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Example (PP - 1</a:t>
            </a:r>
            <a:r>
              <a:rPr lang="en-MY" baseline="30000" dirty="0"/>
              <a:t>st</a:t>
            </a:r>
            <a:r>
              <a:rPr lang="en-MY" dirty="0"/>
              <a:t> Form)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3"/>
            </a:pPr>
            <a:r>
              <a:rPr lang="en-MY" dirty="0"/>
              <a:t>In a party there are </a:t>
            </a:r>
            <a:r>
              <a:rPr lang="en-MY" i="1" dirty="0"/>
              <a:t>n</a:t>
            </a:r>
            <a:r>
              <a:rPr lang="en-MY" dirty="0"/>
              <a:t> people. Prove that there are at least two persons who know exactly the same number of people.</a:t>
            </a:r>
          </a:p>
          <a:p>
            <a:pPr marL="720725" indent="-184150" algn="just"/>
            <a:r>
              <a:rPr lang="en-MY" sz="2400" dirty="0"/>
              <a:t>Pigeonholes : How many people a person can know which is at most </a:t>
            </a:r>
            <a:r>
              <a:rPr lang="en-MY" sz="2400" i="1" dirty="0"/>
              <a:t>n</a:t>
            </a:r>
            <a:r>
              <a:rPr lang="en-MY" sz="2400" dirty="0"/>
              <a:t>-1 (need to exclude him/herself)</a:t>
            </a:r>
          </a:p>
          <a:p>
            <a:pPr marL="720725" indent="-184150" algn="just"/>
            <a:r>
              <a:rPr lang="en-MY" sz="2400" dirty="0"/>
              <a:t>Pigeons: People (</a:t>
            </a:r>
            <a:r>
              <a:rPr lang="en-MY" sz="2400" i="1" dirty="0"/>
              <a:t>n</a:t>
            </a:r>
            <a:r>
              <a:rPr lang="en-MY" sz="2400" dirty="0"/>
              <a:t>)</a:t>
            </a:r>
          </a:p>
          <a:p>
            <a:pPr marL="720725" indent="-184150" algn="just"/>
            <a:r>
              <a:rPr lang="en-MY" sz="2400" dirty="0"/>
              <a:t>If a person knows </a:t>
            </a:r>
            <a:r>
              <a:rPr lang="en-MY" sz="2400" i="1" dirty="0" err="1"/>
              <a:t>i</a:t>
            </a:r>
            <a:r>
              <a:rPr lang="en-MY" sz="2400" dirty="0"/>
              <a:t> people then the person is put in the </a:t>
            </a:r>
            <a:r>
              <a:rPr lang="en-MY" sz="2400" i="1" dirty="0" err="1"/>
              <a:t>i</a:t>
            </a:r>
            <a:r>
              <a:rPr lang="en-MY" sz="2400" dirty="0" err="1"/>
              <a:t>-th</a:t>
            </a:r>
            <a:r>
              <a:rPr lang="en-MY" sz="2400" dirty="0"/>
              <a:t> box. There are </a:t>
            </a:r>
            <a:r>
              <a:rPr lang="en-MY" sz="2400" i="1" dirty="0"/>
              <a:t>n</a:t>
            </a:r>
            <a:r>
              <a:rPr lang="en-MY" sz="2400" dirty="0"/>
              <a:t> people. So there must be one box which contains 2 or more persons.</a:t>
            </a:r>
          </a:p>
          <a:p>
            <a:pPr marL="536575" indent="0" algn="just">
              <a:buNone/>
            </a:pP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56886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Pigeonhole Principle (2</a:t>
            </a:r>
            <a:r>
              <a:rPr lang="en-MY" baseline="30000" dirty="0"/>
              <a:t>nd</a:t>
            </a:r>
            <a:r>
              <a:rPr lang="en-MY" dirty="0"/>
              <a:t> Form)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3792" y="1993387"/>
            <a:ext cx="3610744" cy="11521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MY" dirty="0"/>
              <a:t>Pigeonhole Principle</a:t>
            </a:r>
          </a:p>
          <a:p>
            <a:pPr marL="0" indent="0">
              <a:buNone/>
            </a:pPr>
            <a:r>
              <a:rPr lang="en-MY" sz="2400" i="1" dirty="0"/>
              <a:t>(Second Form)</a:t>
            </a:r>
            <a:endParaRPr lang="en-GB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3792" y="4157886"/>
                <a:ext cx="8166680" cy="156966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3200" dirty="0"/>
                  <a:t>If </a:t>
                </a:r>
                <a:r>
                  <a:rPr lang="en-MY" sz="3200" i="1" dirty="0"/>
                  <a:t>f</a:t>
                </a:r>
                <a:r>
                  <a:rPr lang="en-MY" sz="3200" dirty="0"/>
                  <a:t> is a function from a finite set </a:t>
                </a:r>
                <a:r>
                  <a:rPr lang="en-MY" sz="3200" i="1" dirty="0"/>
                  <a:t>X</a:t>
                </a:r>
                <a:r>
                  <a:rPr lang="en-MY" sz="3200" dirty="0"/>
                  <a:t> to a finite set </a:t>
                </a:r>
                <a:r>
                  <a:rPr lang="en-MY" sz="3200" i="1" dirty="0"/>
                  <a:t>Y</a:t>
                </a:r>
                <a:r>
                  <a:rPr lang="en-MY" sz="3200" dirty="0"/>
                  <a:t> and |</a:t>
                </a:r>
                <a:r>
                  <a:rPr lang="en-MY" sz="3200" i="1" dirty="0"/>
                  <a:t>X</a:t>
                </a:r>
                <a:r>
                  <a:rPr lang="en-MY" sz="3200" dirty="0"/>
                  <a:t>| &gt; |</a:t>
                </a:r>
                <a:r>
                  <a:rPr lang="en-MY" sz="3200" i="1" dirty="0"/>
                  <a:t>Y</a:t>
                </a:r>
                <a:r>
                  <a:rPr lang="en-MY" sz="3200" dirty="0"/>
                  <a:t>|, then </a:t>
                </a:r>
                <a14:m>
                  <m:oMath xmlns:m="http://schemas.openxmlformats.org/officeDocument/2006/math">
                    <m:r>
                      <a:rPr lang="en-MY" sz="32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32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MY" sz="3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sz="3200" b="0" i="1" smtClean="0">
                        <a:latin typeface="Cambria Math"/>
                      </a:rPr>
                      <m:t>=</m:t>
                    </m:r>
                    <m:r>
                      <a:rPr lang="en-MY" sz="3200" b="0" i="1" smtClean="0">
                        <a:latin typeface="Cambria Math"/>
                      </a:rPr>
                      <m:t>𝑓</m:t>
                    </m:r>
                    <m:r>
                      <a:rPr lang="en-MY" sz="32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MY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MY" sz="3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MY" sz="3200" dirty="0"/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MY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MY" sz="32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MY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32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MY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MY" sz="3200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MY" sz="3200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MY" sz="3200" b="0" i="1" smtClean="0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MY" sz="3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MY" sz="3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MY" sz="32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MY" sz="3200" b="0" i="1" smtClean="0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MY" sz="3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MY" sz="3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MY" sz="32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92" y="4157886"/>
                <a:ext cx="8166680" cy="1569660"/>
              </a:xfrm>
              <a:prstGeom prst="rect">
                <a:avLst/>
              </a:prstGeom>
              <a:blipFill>
                <a:blip r:embed="rId2"/>
                <a:stretch>
                  <a:fillRect l="-818" t="-4198" r="-193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434800" y="1556792"/>
            <a:ext cx="2156832" cy="2025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4559"/>
          <a:stretch/>
        </p:blipFill>
        <p:spPr>
          <a:xfrm>
            <a:off x="6591632" y="1700808"/>
            <a:ext cx="2344854" cy="18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2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Pigeonhole Principle (2</a:t>
            </a:r>
            <a:r>
              <a:rPr lang="en-MY" baseline="30000" dirty="0"/>
              <a:t>nd</a:t>
            </a:r>
            <a:r>
              <a:rPr lang="en-MY" dirty="0"/>
              <a:t> Form)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MY" dirty="0"/>
                  <a:t>The 2</a:t>
                </a:r>
                <a:r>
                  <a:rPr lang="en-MY" baseline="30000" dirty="0"/>
                  <a:t>nd</a:t>
                </a:r>
                <a:r>
                  <a:rPr lang="en-MY" dirty="0"/>
                  <a:t> form can be reduced to the 1</a:t>
                </a:r>
                <a:r>
                  <a:rPr lang="en-MY" baseline="30000" dirty="0"/>
                  <a:t>st</a:t>
                </a:r>
                <a:r>
                  <a:rPr lang="en-MY" dirty="0"/>
                  <a:t> form by letting </a:t>
                </a:r>
                <a:r>
                  <a:rPr lang="en-MY" i="1" dirty="0"/>
                  <a:t>X</a:t>
                </a:r>
                <a:r>
                  <a:rPr lang="en-MY" dirty="0"/>
                  <a:t> be the set of pigeons and </a:t>
                </a:r>
                <a:r>
                  <a:rPr lang="en-MY" i="1" dirty="0"/>
                  <a:t>Y</a:t>
                </a:r>
                <a:r>
                  <a:rPr lang="en-MY" dirty="0"/>
                  <a:t> be the set of pigeonholes.</a:t>
                </a:r>
              </a:p>
              <a:p>
                <a:pPr algn="just"/>
                <a:r>
                  <a:rPr lang="en-MY" dirty="0"/>
                  <a:t>Assign pigeon </a:t>
                </a:r>
                <a:r>
                  <a:rPr lang="en-MY" i="1" dirty="0"/>
                  <a:t>x</a:t>
                </a:r>
                <a:r>
                  <a:rPr lang="en-MY" dirty="0"/>
                  <a:t> to pigeonhole </a:t>
                </a:r>
                <a:r>
                  <a:rPr lang="en-MY" i="1" dirty="0"/>
                  <a:t>f(x)</a:t>
                </a:r>
              </a:p>
              <a:p>
                <a:pPr algn="just"/>
                <a:r>
                  <a:rPr lang="en-MY" dirty="0"/>
                  <a:t>By the 1</a:t>
                </a:r>
                <a:r>
                  <a:rPr lang="en-MY" baseline="30000" dirty="0"/>
                  <a:t>st</a:t>
                </a:r>
                <a:r>
                  <a:rPr lang="en-MY" dirty="0"/>
                  <a:t> form principle, at least 2 pigeons,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MY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MY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MY" i="1">
                        <a:latin typeface="Cambria Math"/>
                        <a:ea typeface="Cambria Math"/>
                      </a:rPr>
                      <m:t>𝑋</m:t>
                    </m:r>
                  </m:oMath>
                </a14:m>
                <a:r>
                  <a:rPr lang="en-MY" dirty="0"/>
                  <a:t>, are assigned to the same pigeonhole;  that is, </a:t>
                </a:r>
                <a14:m>
                  <m:oMath xmlns:m="http://schemas.openxmlformats.org/officeDocument/2006/math">
                    <m:r>
                      <a:rPr lang="en-MY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MY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MY" i="1">
                        <a:latin typeface="Cambria Math"/>
                      </a:rPr>
                      <m:t>=</m:t>
                    </m:r>
                    <m:r>
                      <a:rPr lang="en-MY" i="1">
                        <a:latin typeface="Cambria Math"/>
                      </a:rPr>
                      <m:t>𝑓</m:t>
                    </m:r>
                    <m:r>
                      <a:rPr lang="en-MY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MY" i="1">
                        <a:latin typeface="Cambria Math"/>
                      </a:rPr>
                      <m:t>)</m:t>
                    </m:r>
                  </m:oMath>
                </a14:m>
                <a:r>
                  <a:rPr lang="en-MY" dirty="0"/>
                  <a:t>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MY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MY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MY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en-MY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MY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MY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MY" dirty="0"/>
                  <a:t> </a:t>
                </a:r>
              </a:p>
              <a:p>
                <a:pPr algn="just"/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8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8335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2022</Words>
  <Application>Microsoft Office PowerPoint</Application>
  <PresentationFormat>On-screen Show (4:3)</PresentationFormat>
  <Paragraphs>174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American Typewriter</vt:lpstr>
      <vt:lpstr>Arial</vt:lpstr>
      <vt:lpstr>Calibri</vt:lpstr>
      <vt:lpstr>Cambria Math</vt:lpstr>
      <vt:lpstr>Wingdings</vt:lpstr>
      <vt:lpstr>1_Office Theme</vt:lpstr>
      <vt:lpstr>  COUNTING METHODS (Part 3) </vt:lpstr>
      <vt:lpstr>PowerPoint Presentation</vt:lpstr>
      <vt:lpstr>Pigeonhole Principle</vt:lpstr>
      <vt:lpstr>Pigeonhole Principle (1st Form)</vt:lpstr>
      <vt:lpstr>Pigeonhole Principle (1st Form)</vt:lpstr>
      <vt:lpstr>Example (PP - 1st Form)</vt:lpstr>
      <vt:lpstr>Example (PP - 1st Form)</vt:lpstr>
      <vt:lpstr>Pigeonhole Principle (2nd Form)</vt:lpstr>
      <vt:lpstr>Pigeonhole Principle (2nd Form)</vt:lpstr>
      <vt:lpstr>Example 1 (PP – 2nd Form)</vt:lpstr>
      <vt:lpstr>Example 1 (PP – 2nd Form) continue</vt:lpstr>
      <vt:lpstr>Example 2 (PP – 2nd Form)</vt:lpstr>
      <vt:lpstr>Example 2 (PP – 2nd Form) continue</vt:lpstr>
      <vt:lpstr>Pigeonhole Principle (3rd Form)</vt:lpstr>
      <vt:lpstr>Pigeonhole Principle (3rd Form)</vt:lpstr>
      <vt:lpstr>Pigeonhole Principle (3rd Form)</vt:lpstr>
      <vt:lpstr>Example 1 (PP – 3rd Form)</vt:lpstr>
      <vt:lpstr>More Examples on Pigeonhole</vt:lpstr>
      <vt:lpstr>More Examples on Pigeonhole continue</vt:lpstr>
      <vt:lpstr>Exercise</vt:lpstr>
      <vt:lpstr>Exercise</vt:lpstr>
      <vt:lpstr>Exercise</vt:lpstr>
      <vt:lpstr>Exercise</vt:lpstr>
      <vt:lpstr>Exercise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User</dc:creator>
  <cp:lastModifiedBy>nor erne nazira Bazin</cp:lastModifiedBy>
  <cp:revision>69</cp:revision>
  <dcterms:created xsi:type="dcterms:W3CDTF">2015-09-08T07:27:19Z</dcterms:created>
  <dcterms:modified xsi:type="dcterms:W3CDTF">2023-12-01T04:54:55Z</dcterms:modified>
</cp:coreProperties>
</file>