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1" r:id="rId1"/>
  </p:sldMasterIdLst>
  <p:notesMasterIdLst>
    <p:notesMasterId r:id="rId26"/>
  </p:notesMasterIdLst>
  <p:sldIdLst>
    <p:sldId id="277" r:id="rId2"/>
    <p:sldId id="281" r:id="rId3"/>
    <p:sldId id="282" r:id="rId4"/>
    <p:sldId id="283" r:id="rId5"/>
    <p:sldId id="284" r:id="rId6"/>
    <p:sldId id="285" r:id="rId7"/>
    <p:sldId id="286" r:id="rId8"/>
    <p:sldId id="303" r:id="rId9"/>
    <p:sldId id="287" r:id="rId10"/>
    <p:sldId id="292" r:id="rId11"/>
    <p:sldId id="304" r:id="rId12"/>
    <p:sldId id="293" r:id="rId13"/>
    <p:sldId id="294" r:id="rId14"/>
    <p:sldId id="295" r:id="rId15"/>
    <p:sldId id="296" r:id="rId16"/>
    <p:sldId id="298" r:id="rId17"/>
    <p:sldId id="299" r:id="rId18"/>
    <p:sldId id="278" r:id="rId19"/>
    <p:sldId id="300" r:id="rId20"/>
    <p:sldId id="279" r:id="rId21"/>
    <p:sldId id="280" r:id="rId22"/>
    <p:sldId id="289" r:id="rId23"/>
    <p:sldId id="290" r:id="rId24"/>
    <p:sldId id="291" r:id="rId2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7"/>
      <p:bold r:id="rId28"/>
    </p:embeddedFont>
    <p:embeddedFont>
      <p:font typeface="HY그래픽M" panose="02030600000101010101" pitchFamily="18" charset="-127"/>
      <p:regular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  <p:embeddedFont>
      <p:font typeface="Candara" panose="020E050203030302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ndara" panose="020E05020303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83F20D-A35B-46CD-B677-B30B62FEAED3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</a:defRPr>
            </a:lvl1pPr>
          </a:lstStyle>
          <a:p>
            <a:fld id="{916BC57A-E123-437A-BB32-303A46B9E4D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/>
          <p:cNvSpPr/>
          <p:nvPr/>
        </p:nvSpPr>
        <p:spPr bwMode="gray">
          <a:xfrm>
            <a:off x="8545513" y="5873750"/>
            <a:ext cx="598487" cy="98742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5"/>
          <p:cNvSpPr/>
          <p:nvPr/>
        </p:nvSpPr>
        <p:spPr bwMode="gray">
          <a:xfrm>
            <a:off x="7805738" y="2678113"/>
            <a:ext cx="1341437" cy="3298825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6" name="Freeform 14"/>
          <p:cNvSpPr/>
          <p:nvPr/>
        </p:nvSpPr>
        <p:spPr bwMode="gray">
          <a:xfrm>
            <a:off x="-11113" y="2917825"/>
            <a:ext cx="8632826" cy="3940175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7" name="Freeform 8"/>
          <p:cNvSpPr/>
          <p:nvPr/>
        </p:nvSpPr>
        <p:spPr bwMode="gray">
          <a:xfrm>
            <a:off x="1773238" y="0"/>
            <a:ext cx="1309687" cy="1116013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Freeform 7"/>
          <p:cNvSpPr/>
          <p:nvPr/>
        </p:nvSpPr>
        <p:spPr bwMode="gray">
          <a:xfrm>
            <a:off x="-6350" y="0"/>
            <a:ext cx="2020888" cy="145256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Freeform 10"/>
          <p:cNvSpPr/>
          <p:nvPr/>
        </p:nvSpPr>
        <p:spPr bwMode="gray">
          <a:xfrm>
            <a:off x="-3175" y="895350"/>
            <a:ext cx="2155825" cy="1400175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76656" y="1755648"/>
            <a:ext cx="77724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656" y="2834640"/>
            <a:ext cx="6437376" cy="594360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 bwMode="gray">
          <a:xfrm>
            <a:off x="649288" y="6419850"/>
            <a:ext cx="78454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67750" y="6419850"/>
            <a:ext cx="476250" cy="365125"/>
          </a:xfrm>
        </p:spPr>
        <p:txBody>
          <a:bodyPr/>
          <a:lstStyle>
            <a:lvl1pPr>
              <a:defRPr/>
            </a:lvl1pPr>
          </a:lstStyle>
          <a:p>
            <a:fld id="{D80A4B15-DF60-4EFA-A4E2-0997B47D5BE6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2"/>
          </p:nvPr>
        </p:nvSpPr>
        <p:spPr>
          <a:xfrm>
            <a:off x="36513" y="36513"/>
            <a:ext cx="18557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B878D-44B0-4072-A93C-2B4E3E3F27C1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0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28016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7048"/>
            <a:ext cx="82296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54ECF-3385-45F3-8E2C-6F5176EF16AF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DB92B-3B18-46F3-B80B-D67B87F635E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1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/>
          <p:nvPr/>
        </p:nvSpPr>
        <p:spPr bwMode="gray">
          <a:xfrm flipH="1" flipV="1">
            <a:off x="6769100" y="6203950"/>
            <a:ext cx="852488" cy="654050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5" name="Freeform 12"/>
          <p:cNvSpPr/>
          <p:nvPr/>
        </p:nvSpPr>
        <p:spPr bwMode="gray">
          <a:xfrm flipH="1" flipV="1">
            <a:off x="7412038" y="5622925"/>
            <a:ext cx="1736725" cy="1235075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7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274640"/>
            <a:ext cx="1682496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457200" y="274640"/>
            <a:ext cx="6400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7200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91D4F-2C4B-4170-9BB1-C82BE96C7302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2670175" y="6583363"/>
            <a:ext cx="4114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7013575" y="658336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3C97ECD1-0659-4A8B-B44D-C72CA35A020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33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8" y="109728"/>
            <a:ext cx="870202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840"/>
            <a:ext cx="8229600" cy="4599432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DAA2-28EE-4D20-BCAA-279357445DC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AEE27-B84E-4709-A18F-44A5F733445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/>
        </p:nvSpPr>
        <p:spPr bwMode="gray">
          <a:xfrm>
            <a:off x="7588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12160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1673225" y="3100388"/>
            <a:ext cx="284163" cy="282575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438146"/>
            <a:ext cx="7735824" cy="1352931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029968" y="1929384"/>
            <a:ext cx="6419088" cy="1499616"/>
          </a:xfrm>
        </p:spPr>
        <p:txBody>
          <a:bodyPr anchor="b"/>
          <a:lstStyle>
            <a:lvl1pPr marL="0" indent="0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DC3C6-84AB-4F54-A876-48A0BB9D2747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A2406-EC5C-45A4-8C1D-8F10B6A7C48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7" name="Oval 9"/>
          <p:cNvSpPr/>
          <p:nvPr/>
        </p:nvSpPr>
        <p:spPr bwMode="gray">
          <a:xfrm>
            <a:off x="12160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6358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1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2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3152"/>
            <a:ext cx="614476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0AB53-51BD-4946-8D61-7593E5F71846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2D81E-66E1-44C2-AA0F-D350F7D3688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4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9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8" name="Oval 10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9" name="Oval 13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4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8056" y="1426464"/>
            <a:ext cx="4041648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18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056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599432" y="1426464"/>
            <a:ext cx="4041648" cy="786384"/>
          </a:xfrm>
        </p:spPr>
        <p:txBody>
          <a:bodyPr anchor="b"/>
          <a:lstStyle>
            <a:lvl1pPr marL="0" indent="0">
              <a:buNone/>
              <a:defRPr sz="18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9432" y="2240280"/>
            <a:ext cx="4050792" cy="3776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3152"/>
            <a:ext cx="70043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13850-4120-457D-B703-F32C214ACC7D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00CA9-2FF7-4AB6-A6C1-A6A6E616ED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/>
          <p:nvPr/>
        </p:nvSpPr>
        <p:spPr bwMode="gray">
          <a:xfrm>
            <a:off x="3016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4" name="Oval 6"/>
          <p:cNvSpPr/>
          <p:nvPr/>
        </p:nvSpPr>
        <p:spPr bwMode="gray">
          <a:xfrm>
            <a:off x="758825" y="530225"/>
            <a:ext cx="284163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5" name="Oval 7"/>
          <p:cNvSpPr/>
          <p:nvPr/>
        </p:nvSpPr>
        <p:spPr bwMode="gray">
          <a:xfrm>
            <a:off x="80930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8550275" y="530225"/>
            <a:ext cx="282575" cy="284163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9728"/>
            <a:ext cx="700430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87CD-202C-4492-BF3F-0EF8CF01A76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773AF-C79C-482C-9FD6-E20E895F917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7718-8CC6-4BD2-8A99-D598D65E467C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FDC4D-9A70-462D-8168-FCF9A8D1592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-6350" y="0"/>
            <a:ext cx="2405063" cy="1782763"/>
            <a:chOff x="-5918" y="0"/>
            <a:chExt cx="3089429" cy="2295395"/>
          </a:xfrm>
        </p:grpSpPr>
        <p:sp>
          <p:nvSpPr>
            <p:cNvPr id="6" name="Freeform 7"/>
            <p:cNvSpPr/>
            <p:nvPr userDrawn="1"/>
          </p:nvSpPr>
          <p:spPr bwMode="gray">
            <a:xfrm>
              <a:off x="1772288" y="0"/>
              <a:ext cx="1311223" cy="1116015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Freeform 8"/>
            <p:cNvSpPr/>
            <p:nvPr userDrawn="1"/>
          </p:nvSpPr>
          <p:spPr bwMode="gray">
            <a:xfrm>
              <a:off x="-5918" y="0"/>
              <a:ext cx="2018834" cy="1453273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Freeform 9"/>
            <p:cNvSpPr/>
            <p:nvPr userDrawn="1"/>
          </p:nvSpPr>
          <p:spPr bwMode="gray">
            <a:xfrm>
              <a:off x="-3879" y="895265"/>
              <a:ext cx="2157503" cy="1400130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9" name="Oval 10"/>
          <p:cNvSpPr/>
          <p:nvPr/>
        </p:nvSpPr>
        <p:spPr bwMode="gray">
          <a:xfrm>
            <a:off x="22590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0" name="Oval 11"/>
          <p:cNvSpPr/>
          <p:nvPr/>
        </p:nvSpPr>
        <p:spPr bwMode="gray">
          <a:xfrm>
            <a:off x="27162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11" name="Oval 12"/>
          <p:cNvSpPr/>
          <p:nvPr/>
        </p:nvSpPr>
        <p:spPr bwMode="gray">
          <a:xfrm>
            <a:off x="3173413" y="1162050"/>
            <a:ext cx="282575" cy="282575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575303" y="411480"/>
            <a:ext cx="5148072" cy="11620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64208"/>
            <a:ext cx="5111750" cy="470001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640080" y="1664208"/>
            <a:ext cx="2825496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>
          <a:xfrm>
            <a:off x="642938" y="6583363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152A-9404-4026-A46C-A758FBC7A524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0" y="6583363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D44E5-822F-49EF-A0C1-DF80EB1803B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4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7"/>
          <p:cNvSpPr/>
          <p:nvPr/>
        </p:nvSpPr>
        <p:spPr bwMode="gray">
          <a:xfrm>
            <a:off x="466725" y="658813"/>
            <a:ext cx="282575" cy="282575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6" name="Oval 8"/>
          <p:cNvSpPr/>
          <p:nvPr/>
        </p:nvSpPr>
        <p:spPr bwMode="gray">
          <a:xfrm>
            <a:off x="466725" y="5440363"/>
            <a:ext cx="282575" cy="284162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ko-KR" sz="1300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859536" y="502920"/>
            <a:ext cx="7653528" cy="566928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9536" y="1170432"/>
            <a:ext cx="7644384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859536" y="5385816"/>
            <a:ext cx="7653528" cy="7863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4BBA-7416-4C35-827B-79D4EEBB8DA9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285DD-0A8B-4ACB-A87F-C9D9B2CFE46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67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16" name="Freeform 15"/>
          <p:cNvSpPr/>
          <p:nvPr/>
        </p:nvSpPr>
        <p:spPr bwMode="gray">
          <a:xfrm>
            <a:off x="0" y="6229350"/>
            <a:ext cx="1366838" cy="20955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7" name="Freeform 16"/>
          <p:cNvSpPr/>
          <p:nvPr/>
        </p:nvSpPr>
        <p:spPr bwMode="gray">
          <a:xfrm>
            <a:off x="0" y="6469063"/>
            <a:ext cx="1089025" cy="3889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8" name="Freeform 17"/>
          <p:cNvSpPr/>
          <p:nvPr/>
        </p:nvSpPr>
        <p:spPr bwMode="gray">
          <a:xfrm>
            <a:off x="501650" y="6389688"/>
            <a:ext cx="4537075" cy="16033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9" name="Freeform 18"/>
          <p:cNvSpPr/>
          <p:nvPr/>
        </p:nvSpPr>
        <p:spPr bwMode="gray">
          <a:xfrm>
            <a:off x="1058863" y="6550025"/>
            <a:ext cx="7138987" cy="3190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0" name="Freeform 19"/>
          <p:cNvSpPr/>
          <p:nvPr/>
        </p:nvSpPr>
        <p:spPr bwMode="gray">
          <a:xfrm>
            <a:off x="5005388" y="6324600"/>
            <a:ext cx="1176337" cy="2000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1" name="Freeform 20"/>
          <p:cNvSpPr/>
          <p:nvPr/>
        </p:nvSpPr>
        <p:spPr bwMode="gray">
          <a:xfrm>
            <a:off x="6167438" y="6353175"/>
            <a:ext cx="2468562" cy="16668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2" name="Freeform 21"/>
          <p:cNvSpPr/>
          <p:nvPr/>
        </p:nvSpPr>
        <p:spPr bwMode="gray">
          <a:xfrm>
            <a:off x="8416925" y="6361113"/>
            <a:ext cx="593725" cy="14922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23" name="Freeform 22"/>
          <p:cNvSpPr/>
          <p:nvPr/>
        </p:nvSpPr>
        <p:spPr bwMode="gray">
          <a:xfrm>
            <a:off x="8162925" y="6362700"/>
            <a:ext cx="981075" cy="495300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73025" y="6583363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BA8FF5A-39B6-46D0-96E9-707C758D44B8}" type="datetimeFigureOut">
              <a:rPr lang="ko-KR" altLang="en-US"/>
              <a:pPr>
                <a:defRPr/>
              </a:pPr>
              <a:t>2022-07-28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670175" y="658336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302625" y="6583363"/>
            <a:ext cx="457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2F4252DE-B813-4844-AFB2-2BBC979D0C2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8" r:id="rId2"/>
    <p:sldLayoutId id="2147484171" r:id="rId3"/>
    <p:sldLayoutId id="2147484172" r:id="rId4"/>
    <p:sldLayoutId id="2147484173" r:id="rId5"/>
    <p:sldLayoutId id="2147484174" r:id="rId6"/>
    <p:sldLayoutId id="2147484169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defTabSz="685800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2pPr>
      <a:lvl3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3pPr>
      <a:lvl4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4pPr>
      <a:lvl5pPr algn="ctr" defTabSz="685800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orbel" panose="020B0503020204020204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75" indent="-257175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3" panose="05040102010807070707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anose="05040102010807070707" pitchFamily="18" charset="2"/>
        <a:buChar char="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21A6C5"/>
        </a:buClr>
        <a:buSzPct val="90000"/>
        <a:buFont typeface="Wingdings 3" panose="05040102010807070707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BEC936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spcBef>
          <a:spcPct val="20000"/>
        </a:spcBef>
        <a:spcAft>
          <a:spcPct val="0"/>
        </a:spcAft>
        <a:buClr>
          <a:srgbClr val="ECB0B0"/>
        </a:buClr>
        <a:buSzPct val="90000"/>
        <a:buFont typeface="Wingdings 3" panose="05040102010807070707" pitchFamily="18" charset="2"/>
        <a:buChar char="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350" y="1852613"/>
            <a:ext cx="8859838" cy="1008062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ko-KR" altLang="en-US" sz="3392" dirty="0" smtClean="0"/>
              <a:t>사회적문제해결과 </a:t>
            </a:r>
            <a:r>
              <a:rPr lang="ko-KR" altLang="en-US" sz="3392" dirty="0" err="1" smtClean="0"/>
              <a:t>디자인씽킹</a:t>
            </a: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/>
            </a:r>
            <a:br>
              <a:rPr lang="en-US" altLang="ko-KR" sz="3392" dirty="0" smtClean="0"/>
            </a:br>
            <a:r>
              <a:rPr lang="en-US" altLang="ko-KR" sz="3392" dirty="0" smtClean="0"/>
              <a:t>- </a:t>
            </a:r>
            <a:r>
              <a:rPr lang="ko-KR" altLang="en-US" sz="3600" dirty="0" smtClean="0"/>
              <a:t>사회적 </a:t>
            </a:r>
            <a:r>
              <a:rPr lang="ko-KR" altLang="en-US" sz="3600" dirty="0"/>
              <a:t>문제해결의 </a:t>
            </a:r>
            <a:r>
              <a:rPr lang="ko-KR" altLang="en-US" sz="3600" dirty="0" smtClean="0"/>
              <a:t>비지니스모델</a:t>
            </a:r>
            <a:endParaRPr lang="ko-KR" altLang="en-US" sz="3600" dirty="0"/>
          </a:p>
        </p:txBody>
      </p:sp>
      <p:sp>
        <p:nvSpPr>
          <p:cNvPr id="12291" name="부제목 2"/>
          <p:cNvSpPr>
            <a:spLocks noGrp="1" noChangeArrowheads="1"/>
          </p:cNvSpPr>
          <p:nvPr>
            <p:ph type="subTitle" idx="1"/>
          </p:nvPr>
        </p:nvSpPr>
        <p:spPr>
          <a:xfrm>
            <a:off x="1341438" y="3551238"/>
            <a:ext cx="6461125" cy="3108325"/>
          </a:xfrm>
        </p:spPr>
        <p:txBody>
          <a:bodyPr>
            <a:normAutofit lnSpcReduction="10000"/>
          </a:bodyPr>
          <a:lstStyle/>
          <a:p>
            <a:pPr algn="ctr" eaLnBrk="1" hangingPunct="1">
              <a:defRPr/>
            </a:pPr>
            <a:r>
              <a:rPr lang="ko-KR" altLang="en-US"/>
              <a:t>최영근 교수</a:t>
            </a: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endParaRPr lang="en-US" altLang="ko-KR"/>
          </a:p>
          <a:p>
            <a:pPr eaLnBrk="1" hangingPunct="1">
              <a:defRPr/>
            </a:pPr>
            <a:r>
              <a:rPr lang="en-US" altLang="ko-KR" sz="1130" b="1"/>
              <a:t>* </a:t>
            </a:r>
            <a:r>
              <a:rPr lang="ko-KR" altLang="en-US" sz="1130" b="1"/>
              <a:t>사사표기</a:t>
            </a:r>
            <a:r>
              <a:rPr lang="en-US" altLang="ko-KR" sz="1130" b="1"/>
              <a:t>: </a:t>
            </a:r>
            <a:r>
              <a:rPr lang="ko-KR" altLang="en-US" sz="1130" b="1"/>
              <a:t>본 강의는 </a:t>
            </a:r>
            <a:r>
              <a:rPr lang="en-US" altLang="ko-KR" sz="1130" b="1"/>
              <a:t>SK</a:t>
            </a:r>
            <a:r>
              <a:rPr lang="ko-KR" altLang="en-US" sz="1130" b="1"/>
              <a:t>그룹이 설립한 재단법인 사회적가치연구원의 사회혁신교육자네트워크</a:t>
            </a:r>
            <a:r>
              <a:rPr lang="en-US" altLang="ko-KR" sz="1130" b="1"/>
              <a:t/>
            </a:r>
            <a:br>
              <a:rPr lang="en-US" altLang="ko-KR" sz="1130" b="1"/>
            </a:br>
            <a:r>
              <a:rPr lang="en-US" altLang="ko-KR" sz="1130" b="1"/>
              <a:t>                       (ENSI: Educators’ Network for Social Innovation)</a:t>
            </a:r>
            <a:r>
              <a:rPr lang="ko-KR" altLang="en-US" sz="1130" b="1"/>
              <a:t>에 등록되어 연구지원을 받은 과목입니다</a:t>
            </a:r>
          </a:p>
          <a:p>
            <a:pPr eaLnBrk="1" hangingPunct="1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소셜벤처란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Alter(2002)</a:t>
            </a:r>
            <a:r>
              <a:rPr lang="ko-KR" altLang="en-US" dirty="0"/>
              <a:t>는 </a:t>
            </a:r>
            <a:r>
              <a:rPr lang="ko-KR" altLang="en-US" dirty="0" err="1"/>
              <a:t>소셜벤처를</a:t>
            </a:r>
            <a:r>
              <a:rPr lang="ko-KR" altLang="en-US" dirty="0"/>
              <a:t> 사회적 문제 또는 사회적 사명과 </a:t>
            </a:r>
            <a:r>
              <a:rPr lang="ko-KR" altLang="en-US" dirty="0" err="1" smtClean="0"/>
              <a:t>경제원리</a:t>
            </a:r>
            <a:r>
              <a:rPr lang="en-US" altLang="ko-KR" dirty="0"/>
              <a:t>, </a:t>
            </a:r>
            <a:r>
              <a:rPr lang="ko-KR" altLang="en-US" dirty="0" err="1"/>
              <a:t>혁신성에</a:t>
            </a:r>
            <a:r>
              <a:rPr lang="ko-KR" altLang="en-US" dirty="0"/>
              <a:t> 기반을 둔 운영을 통해 사회적 가치를 </a:t>
            </a:r>
            <a:r>
              <a:rPr lang="ko-KR" altLang="en-US" dirty="0" smtClean="0"/>
              <a:t>생산해 </a:t>
            </a:r>
            <a:r>
              <a:rPr lang="ko-KR" altLang="en-US" dirty="0"/>
              <a:t>내는 비즈니스 </a:t>
            </a:r>
            <a:r>
              <a:rPr lang="ko-KR" altLang="en-US" dirty="0" err="1"/>
              <a:t>벤처라고</a:t>
            </a:r>
            <a:r>
              <a:rPr lang="ko-KR" altLang="en-US" dirty="0"/>
              <a:t>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고용노동부가 </a:t>
            </a:r>
            <a:r>
              <a:rPr lang="ko-KR" altLang="en-US" dirty="0"/>
              <a:t>주최하는 ‘</a:t>
            </a:r>
            <a:r>
              <a:rPr lang="ko-KR" altLang="en-US" dirty="0" err="1"/>
              <a:t>소셜벤처</a:t>
            </a:r>
            <a:r>
              <a:rPr lang="ko-KR" altLang="en-US" dirty="0"/>
              <a:t> </a:t>
            </a:r>
            <a:r>
              <a:rPr lang="ko-KR" altLang="en-US" dirty="0" err="1"/>
              <a:t>경연대회’에서는</a:t>
            </a:r>
            <a:r>
              <a:rPr lang="ko-KR" altLang="en-US" dirty="0"/>
              <a:t> </a:t>
            </a:r>
            <a:r>
              <a:rPr lang="ko-KR" altLang="en-US" dirty="0" err="1"/>
              <a:t>소셜벤처의</a:t>
            </a:r>
            <a:r>
              <a:rPr lang="ko-KR" altLang="en-US" dirty="0"/>
              <a:t> 개념을 </a:t>
            </a:r>
            <a:r>
              <a:rPr lang="ko-KR" altLang="en-US" dirty="0" smtClean="0"/>
              <a:t>창의성과 </a:t>
            </a:r>
            <a:r>
              <a:rPr lang="ko-KR" altLang="en-US" dirty="0" err="1"/>
              <a:t>혁신성을</a:t>
            </a:r>
            <a:r>
              <a:rPr lang="ko-KR" altLang="en-US" dirty="0"/>
              <a:t> 가지고 영업활동을 통한 수익을 기반으로 </a:t>
            </a:r>
            <a:r>
              <a:rPr lang="ko-KR" altLang="en-US" dirty="0" smtClean="0"/>
              <a:t>취약계층에게 </a:t>
            </a:r>
            <a:r>
              <a:rPr lang="ko-KR" altLang="en-US" dirty="0"/>
              <a:t>사회서비스나 일자리를 제공하는 등 국민의 </a:t>
            </a:r>
            <a:r>
              <a:rPr lang="ko-KR" altLang="en-US" dirty="0" smtClean="0"/>
              <a:t>삶의 </a:t>
            </a:r>
            <a:r>
              <a:rPr lang="ko-KR" altLang="en-US" dirty="0"/>
              <a:t>질을 높이는 사회적 사명을 추구하는 진취적인 </a:t>
            </a:r>
            <a:r>
              <a:rPr lang="ko-KR" altLang="en-US" dirty="0" smtClean="0"/>
              <a:t>기업이라고 정의</a:t>
            </a:r>
            <a:endParaRPr lang="en-US" altLang="ko-KR" dirty="0" smtClean="0"/>
          </a:p>
          <a:p>
            <a:r>
              <a:rPr lang="ko-KR" altLang="en-US" dirty="0" err="1" smtClean="0"/>
              <a:t>소셜벤처는</a:t>
            </a:r>
            <a:r>
              <a:rPr lang="ko-KR" altLang="en-US" dirty="0" smtClean="0"/>
              <a:t> </a:t>
            </a:r>
            <a:r>
              <a:rPr lang="ko-KR" altLang="en-US" dirty="0"/>
              <a:t>경제적인 이익뿐만 아니라 공공이나 단체의 </a:t>
            </a:r>
            <a:r>
              <a:rPr lang="ko-KR" altLang="en-US" dirty="0" smtClean="0"/>
              <a:t>이익을 </a:t>
            </a:r>
            <a:r>
              <a:rPr lang="ko-KR" altLang="en-US" dirty="0"/>
              <a:t>위한 사회적</a:t>
            </a:r>
            <a:r>
              <a:rPr lang="en-US" altLang="ko-KR" dirty="0"/>
              <a:t>, </a:t>
            </a:r>
            <a:r>
              <a:rPr lang="ko-KR" altLang="en-US" dirty="0"/>
              <a:t>문화적</a:t>
            </a:r>
            <a:r>
              <a:rPr lang="en-US" altLang="ko-KR" dirty="0"/>
              <a:t>, </a:t>
            </a:r>
            <a:r>
              <a:rPr lang="ko-KR" altLang="en-US" dirty="0"/>
              <a:t>환경적 미션들을 가지고 그 </a:t>
            </a:r>
            <a:r>
              <a:rPr lang="ko-KR" altLang="en-US" dirty="0" smtClean="0"/>
              <a:t>미션을 </a:t>
            </a:r>
            <a:r>
              <a:rPr lang="ko-KR" altLang="en-US" dirty="0"/>
              <a:t>실천하기 위해 경제활동을 하는 </a:t>
            </a:r>
            <a:r>
              <a:rPr lang="ko-KR" altLang="en-US" dirty="0" smtClean="0"/>
              <a:t>기업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504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소셜벤처란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소셜벤처의</a:t>
            </a:r>
            <a:r>
              <a:rPr lang="ko-KR" altLang="en-US" dirty="0" smtClean="0"/>
              <a:t> </a:t>
            </a:r>
            <a:r>
              <a:rPr lang="ko-KR" altLang="en-US" dirty="0"/>
              <a:t>성공요인으로 기술혁신</a:t>
            </a:r>
            <a:r>
              <a:rPr lang="en-US" altLang="ko-KR" dirty="0"/>
              <a:t>, </a:t>
            </a:r>
            <a:r>
              <a:rPr lang="ko-KR" altLang="en-US" dirty="0"/>
              <a:t>자본집약과는 별개로 </a:t>
            </a:r>
            <a:r>
              <a:rPr lang="ko-KR" altLang="en-US" dirty="0" smtClean="0"/>
              <a:t>사회적 </a:t>
            </a:r>
            <a:r>
              <a:rPr lang="ko-KR" altLang="en-US" dirty="0"/>
              <a:t>가치 창출이 중요하게 </a:t>
            </a:r>
            <a:r>
              <a:rPr lang="ko-KR" altLang="en-US" dirty="0" smtClean="0"/>
              <a:t>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사회적 가치는 </a:t>
            </a:r>
            <a:r>
              <a:rPr lang="ko-KR" altLang="en-US" dirty="0"/>
              <a:t>토지와 자본 못지않게 중요한 </a:t>
            </a:r>
            <a:r>
              <a:rPr lang="ko-KR" altLang="en-US" dirty="0" smtClean="0"/>
              <a:t>자산</a:t>
            </a:r>
            <a:endParaRPr lang="en-US" altLang="ko-KR" dirty="0" smtClean="0"/>
          </a:p>
          <a:p>
            <a:r>
              <a:rPr lang="en-US" altLang="ko-KR" dirty="0" smtClean="0"/>
              <a:t>Kotler </a:t>
            </a:r>
            <a:r>
              <a:rPr lang="en-US" altLang="ko-KR" dirty="0"/>
              <a:t>et al.(2010)</a:t>
            </a:r>
            <a:r>
              <a:rPr lang="ko-KR" altLang="en-US" dirty="0"/>
              <a:t>는 </a:t>
            </a:r>
            <a:r>
              <a:rPr lang="en-US" altLang="ko-KR" dirty="0"/>
              <a:t>marketing 3.0</a:t>
            </a:r>
            <a:r>
              <a:rPr lang="ko-KR" altLang="en-US" dirty="0"/>
              <a:t>에서 기업의 목적이 이윤추구 뿐 아니라 사회 혁신적 특성을 가지고 있으며</a:t>
            </a:r>
            <a:r>
              <a:rPr lang="en-US" altLang="ko-KR" dirty="0"/>
              <a:t>, </a:t>
            </a:r>
            <a:r>
              <a:rPr lang="ko-KR" altLang="en-US" dirty="0"/>
              <a:t>기업과 </a:t>
            </a:r>
            <a:r>
              <a:rPr lang="ko-KR" altLang="en-US" dirty="0" smtClean="0"/>
              <a:t>소비자뿐만 </a:t>
            </a:r>
            <a:r>
              <a:rPr lang="ko-KR" altLang="en-US" dirty="0"/>
              <a:t>아니라 사회의 긍정적 영향에 초점을 맞춘 기업의 </a:t>
            </a:r>
            <a:r>
              <a:rPr lang="ko-KR" altLang="en-US" dirty="0" smtClean="0"/>
              <a:t>수가 </a:t>
            </a:r>
            <a:r>
              <a:rPr lang="ko-KR" altLang="en-US" dirty="0"/>
              <a:t>증가할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국내에서는 </a:t>
            </a:r>
            <a:r>
              <a:rPr lang="ko-KR" altLang="en-US" dirty="0"/>
              <a:t>사회적기업육성법에서 사회적기업을 인증하여 </a:t>
            </a:r>
            <a:r>
              <a:rPr lang="ko-KR" altLang="en-US" dirty="0" smtClean="0"/>
              <a:t>육성을 </a:t>
            </a:r>
            <a:r>
              <a:rPr lang="ko-KR" altLang="en-US" dirty="0"/>
              <a:t>시도하고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소셜벤처와</a:t>
            </a:r>
            <a:r>
              <a:rPr lang="ko-KR" altLang="en-US" dirty="0" smtClean="0"/>
              <a:t> </a:t>
            </a:r>
            <a:r>
              <a:rPr lang="ko-KR" altLang="en-US" dirty="0"/>
              <a:t>사회적기업의 목적은 </a:t>
            </a:r>
            <a:r>
              <a:rPr lang="ko-KR" altLang="en-US" dirty="0" smtClean="0"/>
              <a:t>경제적</a:t>
            </a:r>
            <a:r>
              <a:rPr lang="en-US" altLang="ko-KR" dirty="0"/>
              <a:t>, </a:t>
            </a:r>
            <a:r>
              <a:rPr lang="ko-KR" altLang="en-US" dirty="0"/>
              <a:t>사회적 목적을 동시에 추구한다는 점에서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소셜벤처는</a:t>
            </a:r>
            <a:r>
              <a:rPr lang="ko-KR" altLang="en-US" dirty="0" smtClean="0"/>
              <a:t> </a:t>
            </a:r>
            <a:r>
              <a:rPr lang="ko-KR" altLang="en-US" dirty="0" err="1"/>
              <a:t>사회적기업</a:t>
            </a:r>
            <a:r>
              <a:rPr lang="ko-KR" altLang="en-US" dirty="0"/>
              <a:t> 인증제도의 인증 기준에 무관하게 </a:t>
            </a:r>
            <a:r>
              <a:rPr lang="ko-KR" altLang="en-US" dirty="0" smtClean="0"/>
              <a:t>다양한 </a:t>
            </a:r>
            <a:r>
              <a:rPr lang="ko-KR" altLang="en-US" dirty="0"/>
              <a:t>방식과 형태로 사업을 영위한다는 점에서 </a:t>
            </a:r>
            <a:r>
              <a:rPr lang="ko-KR" altLang="en-US" dirty="0" smtClean="0"/>
              <a:t>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93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소셜벤처의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/>
              <a:t>비즈니스모델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소셜벤처의</a:t>
            </a:r>
            <a:r>
              <a:rPr lang="ko-KR" altLang="en-US" dirty="0"/>
              <a:t> 혁신은 사회적 문제를 해결하기 위해 새로운 </a:t>
            </a:r>
            <a:r>
              <a:rPr lang="ko-KR" altLang="en-US" dirty="0" smtClean="0"/>
              <a:t>제품과 </a:t>
            </a:r>
            <a:r>
              <a:rPr lang="ko-KR" altLang="en-US" dirty="0"/>
              <a:t>비즈니스 모델을 개발하는 것을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(</a:t>
            </a:r>
            <a:r>
              <a:rPr lang="ko-KR" altLang="en-US" dirty="0" err="1"/>
              <a:t>장성희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/>
              <a:t>2014; </a:t>
            </a:r>
            <a:r>
              <a:rPr lang="en-US" altLang="ko-KR" dirty="0" err="1"/>
              <a:t>Cajaiba</a:t>
            </a:r>
            <a:r>
              <a:rPr lang="en-US" altLang="ko-KR" dirty="0"/>
              <a:t>-Santana, 2014). </a:t>
            </a:r>
            <a:endParaRPr lang="en-US" altLang="ko-KR" dirty="0" smtClean="0"/>
          </a:p>
          <a:p>
            <a:r>
              <a:rPr lang="ko-KR" altLang="en-US" dirty="0" err="1" smtClean="0"/>
              <a:t>소셜벤처의</a:t>
            </a:r>
            <a:r>
              <a:rPr lang="ko-KR" altLang="en-US" dirty="0" smtClean="0"/>
              <a:t> </a:t>
            </a:r>
            <a:r>
              <a:rPr lang="ko-KR" altLang="en-US" dirty="0"/>
              <a:t>비즈니스 모델은 </a:t>
            </a:r>
            <a:r>
              <a:rPr lang="ko-KR" altLang="en-US" dirty="0" smtClean="0"/>
              <a:t>기존 </a:t>
            </a:r>
            <a:r>
              <a:rPr lang="ko-KR" altLang="en-US" dirty="0"/>
              <a:t>영리기업의 비즈니스 모델과 달리 다수의 이해관계자와 </a:t>
            </a:r>
            <a:r>
              <a:rPr lang="ko-KR" altLang="en-US" dirty="0" smtClean="0"/>
              <a:t>비경제적 </a:t>
            </a:r>
            <a:r>
              <a:rPr lang="ko-KR" altLang="en-US" dirty="0"/>
              <a:t>효과가 포함되기 때문에 보다 깊은 이해를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0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소셜벤처를</a:t>
            </a:r>
            <a:r>
              <a:rPr lang="ko-KR" altLang="en-US" dirty="0" smtClean="0"/>
              <a:t> </a:t>
            </a:r>
            <a:r>
              <a:rPr lang="ko-KR" altLang="en-US" dirty="0"/>
              <a:t>위한 비즈니스 모델 캔버스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2098576" cy="4599432"/>
          </a:xfrm>
        </p:spPr>
        <p:txBody>
          <a:bodyPr/>
          <a:lstStyle/>
          <a:p>
            <a:r>
              <a:rPr lang="en-US" altLang="ko-KR" sz="1800" dirty="0" smtClean="0"/>
              <a:t>My </a:t>
            </a:r>
            <a:r>
              <a:rPr lang="en-US" altLang="ko-KR" sz="1800" dirty="0"/>
              <a:t>Social Business Model (</a:t>
            </a:r>
            <a:r>
              <a:rPr lang="en-US" altLang="ko-KR" sz="1800" dirty="0" err="1"/>
              <a:t>MySBM</a:t>
            </a:r>
            <a:r>
              <a:rPr lang="en-US" altLang="ko-KR" sz="1800" dirty="0"/>
              <a:t>)</a:t>
            </a:r>
            <a:r>
              <a:rPr lang="ko-KR" altLang="en-US" sz="1800" dirty="0"/>
              <a:t>은 사회적 </a:t>
            </a:r>
            <a:r>
              <a:rPr lang="ko-KR" altLang="en-US" sz="1800" dirty="0" err="1" smtClean="0"/>
              <a:t>창업가가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고려해야할 요소로 사회적</a:t>
            </a:r>
            <a:r>
              <a:rPr lang="en-US" altLang="ko-KR" sz="1800" dirty="0"/>
              <a:t>&amp;</a:t>
            </a:r>
            <a:r>
              <a:rPr lang="ko-KR" altLang="en-US" sz="1800" dirty="0"/>
              <a:t>환경적 수익과 비용을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r>
              <a:rPr lang="ko-KR" altLang="en-US" sz="1800" dirty="0" smtClean="0"/>
              <a:t>경제적인 </a:t>
            </a:r>
            <a:r>
              <a:rPr lang="ko-KR" altLang="en-US" sz="1800" dirty="0"/>
              <a:t>수익과 비용 외에도 사회적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환경적 요소를 </a:t>
            </a:r>
            <a:r>
              <a:rPr lang="ko-KR" altLang="en-US" sz="1800" dirty="0"/>
              <a:t>함께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792" y="1185501"/>
            <a:ext cx="5991315" cy="47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소셜벤처를</a:t>
            </a:r>
            <a:r>
              <a:rPr lang="ko-KR" altLang="en-US" dirty="0"/>
              <a:t> 위한 비즈니스 모델 캔버스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2314600" cy="4599432"/>
          </a:xfrm>
        </p:spPr>
        <p:txBody>
          <a:bodyPr/>
          <a:lstStyle/>
          <a:p>
            <a:r>
              <a:rPr lang="en-US" altLang="ko-KR" sz="1600" b="1" dirty="0" smtClean="0"/>
              <a:t>The </a:t>
            </a:r>
            <a:r>
              <a:rPr lang="en-US" altLang="ko-KR" sz="1600" b="1" dirty="0"/>
              <a:t>social Business </a:t>
            </a:r>
            <a:r>
              <a:rPr lang="en-US" altLang="ko-KR" sz="1600" b="1" dirty="0" smtClean="0"/>
              <a:t>model </a:t>
            </a:r>
            <a:r>
              <a:rPr lang="en-US" altLang="ko-KR" sz="1600" b="1" dirty="0"/>
              <a:t>canvas</a:t>
            </a:r>
            <a:r>
              <a:rPr lang="ko-KR" altLang="en-US" sz="1600" dirty="0"/>
              <a:t>는 스탠퍼드 경영대학원에서 사용하고 있는 것으로 </a:t>
            </a:r>
            <a:r>
              <a:rPr lang="ko-KR" altLang="en-US" sz="1600" dirty="0" err="1"/>
              <a:t>일부항목을</a:t>
            </a:r>
            <a:r>
              <a:rPr lang="ko-KR" altLang="en-US" sz="1600" dirty="0"/>
              <a:t> 합치고 </a:t>
            </a:r>
            <a:r>
              <a:rPr lang="en-US" altLang="ko-KR" sz="1600" dirty="0"/>
              <a:t>Macro Economic </a:t>
            </a:r>
            <a:r>
              <a:rPr lang="en-US" altLang="ko-KR" sz="1600" dirty="0" smtClean="0"/>
              <a:t>Environment</a:t>
            </a:r>
            <a:r>
              <a:rPr lang="ko-KR" altLang="en-US" sz="1600" dirty="0" smtClean="0"/>
              <a:t>와 </a:t>
            </a:r>
            <a:r>
              <a:rPr lang="en-US" altLang="ko-KR" sz="1600" dirty="0"/>
              <a:t>Competitors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r>
              <a:rPr lang="ko-KR" altLang="en-US" sz="1600" dirty="0" smtClean="0"/>
              <a:t>막연한 </a:t>
            </a:r>
            <a:r>
              <a:rPr lang="ko-KR" altLang="en-US" sz="1600" dirty="0"/>
              <a:t>미래가치가 아닌 </a:t>
            </a:r>
            <a:r>
              <a:rPr lang="ko-KR" altLang="en-US" sz="1600" dirty="0" smtClean="0"/>
              <a:t>타깃으로 </a:t>
            </a:r>
            <a:r>
              <a:rPr lang="ko-KR" altLang="en-US" sz="1600" dirty="0"/>
              <a:t>삼고 있는 지역에서 일어날 수 있는 경제적</a:t>
            </a:r>
            <a:r>
              <a:rPr lang="en-US" altLang="ko-KR" sz="1600" dirty="0"/>
              <a:t>, </a:t>
            </a:r>
            <a:r>
              <a:rPr lang="ko-KR" altLang="en-US" sz="1600" dirty="0"/>
              <a:t>사회적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기술적인 </a:t>
            </a:r>
            <a:r>
              <a:rPr lang="ko-KR" altLang="en-US" sz="1600" dirty="0"/>
              <a:t>변화</a:t>
            </a:r>
            <a:r>
              <a:rPr lang="en-US" altLang="ko-KR" sz="1600" dirty="0"/>
              <a:t>(</a:t>
            </a:r>
            <a:r>
              <a:rPr lang="ko-KR" altLang="en-US" sz="1600" dirty="0"/>
              <a:t>현재 그리고 미래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기술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800" y="1224160"/>
            <a:ext cx="6110831" cy="43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2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소셜벤처를</a:t>
            </a:r>
            <a:r>
              <a:rPr lang="ko-KR" altLang="en-US" dirty="0"/>
              <a:t> 위한 비즈니스 모델 캔버스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252728"/>
            <a:ext cx="2160240" cy="4599432"/>
          </a:xfrm>
        </p:spPr>
        <p:txBody>
          <a:bodyPr/>
          <a:lstStyle/>
          <a:p>
            <a:r>
              <a:rPr lang="en-US" altLang="ko-KR" sz="1600" b="1" dirty="0" smtClean="0"/>
              <a:t>Social </a:t>
            </a:r>
            <a:r>
              <a:rPr lang="en-US" altLang="ko-KR" sz="1600" b="1" dirty="0"/>
              <a:t>Lean Canvas </a:t>
            </a:r>
            <a:r>
              <a:rPr lang="ko-KR" altLang="en-US" sz="1600" dirty="0"/>
              <a:t>는 명확하게 기업의 목적을 </a:t>
            </a:r>
            <a:r>
              <a:rPr lang="ko-KR" altLang="en-US" sz="1600" dirty="0" smtClean="0"/>
              <a:t>정하는 </a:t>
            </a:r>
            <a:r>
              <a:rPr lang="ko-KR" altLang="en-US" sz="1600" dirty="0"/>
              <a:t>것에서부터 </a:t>
            </a:r>
            <a:r>
              <a:rPr lang="ko-KR" altLang="en-US" sz="1600" dirty="0" smtClean="0"/>
              <a:t>시작</a:t>
            </a:r>
            <a:endParaRPr lang="en-US" altLang="ko-KR" sz="1600" dirty="0" smtClean="0"/>
          </a:p>
          <a:p>
            <a:r>
              <a:rPr lang="ko-KR" altLang="en-US" sz="1600" dirty="0" smtClean="0"/>
              <a:t>목적은 해결해야할 </a:t>
            </a:r>
            <a:r>
              <a:rPr lang="ko-KR" altLang="en-US" sz="1600" dirty="0"/>
              <a:t>중요한 문제를 </a:t>
            </a:r>
            <a:r>
              <a:rPr lang="ko-KR" altLang="en-US" sz="1600" dirty="0" smtClean="0"/>
              <a:t>포함</a:t>
            </a:r>
            <a:endParaRPr lang="en-US" altLang="ko-KR" sz="1600" dirty="0" smtClean="0"/>
          </a:p>
          <a:p>
            <a:r>
              <a:rPr lang="ko-KR" altLang="en-US" sz="1600" dirty="0" smtClean="0"/>
              <a:t>목적이 나머지 </a:t>
            </a:r>
            <a:r>
              <a:rPr lang="ko-KR" altLang="en-US" sz="1600" dirty="0"/>
              <a:t>캔버스를 작성하는 </a:t>
            </a:r>
            <a:r>
              <a:rPr lang="ko-KR" altLang="en-US" sz="1600" dirty="0" smtClean="0"/>
              <a:t>가이드</a:t>
            </a:r>
            <a:endParaRPr lang="en-US" altLang="ko-KR" sz="1600" dirty="0" smtClean="0"/>
          </a:p>
          <a:p>
            <a:r>
              <a:rPr lang="ko-KR" altLang="en-US" sz="1600" dirty="0" smtClean="0"/>
              <a:t>단순히 </a:t>
            </a:r>
            <a:r>
              <a:rPr lang="ko-KR" altLang="en-US" sz="1600" dirty="0"/>
              <a:t>수익의 흐름이 아니라 경제적 지속가능성을 </a:t>
            </a:r>
            <a:r>
              <a:rPr lang="ko-KR" altLang="en-US" sz="1600" dirty="0" smtClean="0"/>
              <a:t>염두</a:t>
            </a:r>
            <a:endParaRPr lang="en-US" altLang="ko-KR" sz="1600" dirty="0" smtClean="0"/>
          </a:p>
          <a:p>
            <a:r>
              <a:rPr lang="ko-KR" altLang="en-US" sz="1600" dirty="0" smtClean="0"/>
              <a:t>어떠한 </a:t>
            </a:r>
            <a:r>
              <a:rPr lang="ko-KR" altLang="en-US" sz="1600" dirty="0"/>
              <a:t>사회적 환경적 영향을 미칠 </a:t>
            </a:r>
            <a:r>
              <a:rPr lang="ko-KR" altLang="en-US" sz="1600" dirty="0" smtClean="0"/>
              <a:t>지도 분석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776" y="908720"/>
            <a:ext cx="6408712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소셜벤처를</a:t>
            </a:r>
            <a:r>
              <a:rPr lang="ko-KR" altLang="en-US" dirty="0"/>
              <a:t> 위한 비즈니스 모델 캔버스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2242592" cy="4599432"/>
          </a:xfrm>
        </p:spPr>
        <p:txBody>
          <a:bodyPr/>
          <a:lstStyle/>
          <a:p>
            <a:r>
              <a:rPr lang="en-US" altLang="ko-KR" sz="1800" dirty="0"/>
              <a:t>Environmental Business Model </a:t>
            </a:r>
            <a:r>
              <a:rPr lang="en-US" altLang="ko-KR" sz="1800" dirty="0" smtClean="0"/>
              <a:t>Canvas(</a:t>
            </a:r>
            <a:r>
              <a:rPr lang="ko-KR" altLang="en-US" sz="1800" dirty="0" smtClean="0"/>
              <a:t>환경적 </a:t>
            </a:r>
            <a:r>
              <a:rPr lang="ko-KR" altLang="en-US" sz="1800" dirty="0"/>
              <a:t>비즈니스 모델 </a:t>
            </a:r>
            <a:r>
              <a:rPr lang="ko-KR" altLang="en-US" sz="1800" dirty="0" smtClean="0"/>
              <a:t>캔버스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는 </a:t>
            </a:r>
            <a:r>
              <a:rPr lang="ko-KR" altLang="en-US" sz="1800" dirty="0"/>
              <a:t>환경 영향에 대한 </a:t>
            </a:r>
            <a:r>
              <a:rPr lang="ko-KR" altLang="en-US" sz="1800" dirty="0" smtClean="0"/>
              <a:t>라이프 </a:t>
            </a:r>
            <a:r>
              <a:rPr lang="ko-KR" altLang="en-US" sz="1800" dirty="0"/>
              <a:t>사이클 관점에서 </a:t>
            </a:r>
            <a:r>
              <a:rPr lang="ko-KR" altLang="en-US" sz="1800" dirty="0" smtClean="0"/>
              <a:t>구축</a:t>
            </a:r>
            <a:endParaRPr lang="en-US" altLang="ko-KR" sz="1800" dirty="0" smtClean="0"/>
          </a:p>
          <a:p>
            <a:r>
              <a:rPr lang="ko-KR" altLang="en-US" sz="1800" dirty="0" smtClean="0"/>
              <a:t>제품 </a:t>
            </a:r>
            <a:r>
              <a:rPr lang="ko-KR" altLang="en-US" sz="1800" dirty="0" err="1"/>
              <a:t>수명주기의</a:t>
            </a:r>
            <a:r>
              <a:rPr lang="ko-KR" altLang="en-US" sz="1800" dirty="0"/>
              <a:t> 모든 </a:t>
            </a:r>
            <a:r>
              <a:rPr lang="ko-KR" altLang="en-US" sz="1800" dirty="0" smtClean="0"/>
              <a:t>단계에서 </a:t>
            </a:r>
            <a:r>
              <a:rPr lang="ko-KR" altLang="en-US" sz="1800" dirty="0"/>
              <a:t>제품 또는 서비스의 환경 영향을 </a:t>
            </a:r>
            <a:r>
              <a:rPr lang="ko-KR" altLang="en-US" sz="1800" dirty="0" smtClean="0"/>
              <a:t>측정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7784" y="1052736"/>
            <a:ext cx="6322716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소셜벤처를</a:t>
            </a:r>
            <a:r>
              <a:rPr lang="ko-KR" altLang="en-US" dirty="0"/>
              <a:t> 위한 비즈니스 모델 캔버스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2026568" cy="4599432"/>
          </a:xfrm>
        </p:spPr>
        <p:txBody>
          <a:bodyPr/>
          <a:lstStyle/>
          <a:p>
            <a:r>
              <a:rPr lang="en-US" altLang="ko-KR" sz="1400" dirty="0" smtClean="0"/>
              <a:t>Social </a:t>
            </a:r>
            <a:r>
              <a:rPr lang="en-US" altLang="ko-KR" sz="1400" dirty="0"/>
              <a:t>Business Model </a:t>
            </a:r>
            <a:r>
              <a:rPr lang="en-US" altLang="ko-KR" sz="1400" dirty="0" smtClean="0"/>
              <a:t>Canvas(</a:t>
            </a:r>
            <a:r>
              <a:rPr lang="ko-KR" altLang="en-US" sz="1400" dirty="0" smtClean="0"/>
              <a:t>사회적 </a:t>
            </a:r>
            <a:r>
              <a:rPr lang="ko-KR" altLang="en-US" sz="1400" dirty="0"/>
              <a:t>비즈니스모델 </a:t>
            </a:r>
            <a:r>
              <a:rPr lang="ko-KR" altLang="en-US" sz="1400" dirty="0" smtClean="0"/>
              <a:t>캔버스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는 이해 </a:t>
            </a:r>
            <a:r>
              <a:rPr lang="ko-KR" altLang="en-US" sz="1400" dirty="0"/>
              <a:t>관계자 관리 접근법을 </a:t>
            </a:r>
            <a:r>
              <a:rPr lang="ko-KR" altLang="en-US" sz="1400" dirty="0" smtClean="0"/>
              <a:t>기반</a:t>
            </a:r>
            <a:endParaRPr lang="en-US" altLang="ko-KR" sz="1400" dirty="0" smtClean="0"/>
          </a:p>
          <a:p>
            <a:r>
              <a:rPr lang="ko-KR" altLang="en-US" sz="1400" dirty="0" smtClean="0"/>
              <a:t>이해 </a:t>
            </a:r>
            <a:r>
              <a:rPr lang="ko-KR" altLang="en-US" sz="1400" dirty="0"/>
              <a:t>관계자의 이익을 균형 있게 </a:t>
            </a:r>
            <a:r>
              <a:rPr lang="ko-KR" altLang="en-US" sz="1400" dirty="0" smtClean="0"/>
              <a:t>추구하기위하여 </a:t>
            </a:r>
            <a:r>
              <a:rPr lang="ko-KR" altLang="en-US" sz="1400" dirty="0"/>
              <a:t>전형적인 이해 관계자 </a:t>
            </a:r>
            <a:r>
              <a:rPr lang="en-US" altLang="ko-KR" sz="1400" dirty="0"/>
              <a:t>(</a:t>
            </a:r>
            <a:r>
              <a:rPr lang="ko-KR" altLang="en-US" sz="1400" dirty="0"/>
              <a:t>직원</a:t>
            </a:r>
            <a:r>
              <a:rPr lang="en-US" altLang="ko-KR" sz="1400" dirty="0"/>
              <a:t>, </a:t>
            </a:r>
            <a:r>
              <a:rPr lang="ko-KR" altLang="en-US" sz="1400" dirty="0"/>
              <a:t>주주</a:t>
            </a:r>
            <a:r>
              <a:rPr lang="en-US" altLang="ko-KR" sz="1400" dirty="0"/>
              <a:t>, </a:t>
            </a:r>
            <a:r>
              <a:rPr lang="ko-KR" altLang="en-US" sz="1400" dirty="0"/>
              <a:t>지역 사회</a:t>
            </a:r>
            <a:r>
              <a:rPr lang="en-US" altLang="ko-KR" sz="1400" dirty="0"/>
              <a:t>, </a:t>
            </a:r>
            <a:r>
              <a:rPr lang="ko-KR" altLang="en-US" sz="1400" dirty="0"/>
              <a:t>고객</a:t>
            </a:r>
            <a:r>
              <a:rPr lang="en-US" altLang="ko-KR" sz="1400" dirty="0"/>
              <a:t>, </a:t>
            </a:r>
            <a:r>
              <a:rPr lang="ko-KR" altLang="en-US" sz="1400" dirty="0"/>
              <a:t>공급 </a:t>
            </a:r>
            <a:r>
              <a:rPr lang="ko-KR" altLang="en-US" sz="1400" dirty="0" smtClean="0"/>
              <a:t>업체</a:t>
            </a:r>
            <a:r>
              <a:rPr lang="en-US" altLang="ko-KR" sz="1400" dirty="0"/>
              <a:t>, </a:t>
            </a:r>
            <a:r>
              <a:rPr lang="ko-KR" altLang="en-US" sz="1400" dirty="0"/>
              <a:t>정부 기관 등</a:t>
            </a:r>
            <a:r>
              <a:rPr lang="en-US" altLang="ko-KR" sz="1400" dirty="0"/>
              <a:t>)</a:t>
            </a:r>
            <a:r>
              <a:rPr lang="ko-KR" altLang="en-US" sz="1400" dirty="0"/>
              <a:t>뿐만 아니라 언론</a:t>
            </a:r>
            <a:r>
              <a:rPr lang="en-US" altLang="ko-KR" sz="1400" dirty="0"/>
              <a:t>, </a:t>
            </a:r>
            <a:r>
              <a:rPr lang="ko-KR" altLang="en-US" sz="1400" dirty="0"/>
              <a:t>가난한 사람</a:t>
            </a:r>
            <a:r>
              <a:rPr lang="en-US" altLang="ko-KR" sz="1400" dirty="0"/>
              <a:t>, </a:t>
            </a:r>
            <a:r>
              <a:rPr lang="ko-KR" altLang="en-US" sz="1400" dirty="0"/>
              <a:t>테러 </a:t>
            </a:r>
            <a:r>
              <a:rPr lang="ko-KR" altLang="en-US" sz="1400" dirty="0" smtClean="0"/>
              <a:t>단체 </a:t>
            </a:r>
            <a:r>
              <a:rPr lang="ko-KR" altLang="en-US" sz="1400" dirty="0"/>
              <a:t>및 자연 생태계와 같은 인간 이외의 그룹도 포함하도록 </a:t>
            </a:r>
            <a:r>
              <a:rPr lang="ko-KR" altLang="en-US" sz="1400" dirty="0" smtClean="0"/>
              <a:t> 이해 </a:t>
            </a:r>
            <a:r>
              <a:rPr lang="ko-KR" altLang="en-US" sz="1400" dirty="0"/>
              <a:t>관계자를 </a:t>
            </a:r>
            <a:r>
              <a:rPr lang="ko-KR" altLang="en-US" sz="1400" dirty="0" smtClean="0"/>
              <a:t>확대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776" y="836712"/>
            <a:ext cx="6480720" cy="52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5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사회적문제해결 비즈니스모델 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err="1" smtClean="0"/>
              <a:t>모어댄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003"/>
            <a:ext cx="4139994" cy="4139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329" y="1446769"/>
            <a:ext cx="4142471" cy="41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모어댄</a:t>
            </a:r>
            <a:r>
              <a:rPr lang="ko-KR" altLang="en-US" dirty="0" smtClean="0"/>
              <a:t> 분석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638" y="1194672"/>
            <a:ext cx="3737865" cy="48690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2972" y="1086836"/>
            <a:ext cx="3773444" cy="52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1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자본주의의 발전과정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자본주의 </a:t>
            </a:r>
            <a:r>
              <a:rPr lang="en-US" altLang="ko-KR" dirty="0" smtClean="0"/>
              <a:t>1.0</a:t>
            </a:r>
            <a:r>
              <a:rPr lang="ko-KR" altLang="en-US" dirty="0"/>
              <a:t>인 </a:t>
            </a:r>
            <a:r>
              <a:rPr lang="ko-KR" altLang="en-US" dirty="0" err="1"/>
              <a:t>애덤</a:t>
            </a:r>
            <a:r>
              <a:rPr lang="ko-KR" altLang="en-US" dirty="0"/>
              <a:t> 스미스의 국부론은 자유방임에 기초한 것으로 ‘</a:t>
            </a:r>
            <a:r>
              <a:rPr lang="ko-KR" altLang="en-US" dirty="0" err="1"/>
              <a:t>시장’의</a:t>
            </a:r>
            <a:r>
              <a:rPr lang="ko-KR" altLang="en-US" dirty="0"/>
              <a:t> 형성을 </a:t>
            </a:r>
            <a:r>
              <a:rPr lang="ko-KR" altLang="en-US" dirty="0" smtClean="0"/>
              <a:t>초래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이후 </a:t>
            </a:r>
            <a:r>
              <a:rPr lang="ko-KR" altLang="en-US" dirty="0"/>
              <a:t>세계적인 대공황을 </a:t>
            </a:r>
            <a:r>
              <a:rPr lang="ko-KR" altLang="en-US" dirty="0" smtClean="0"/>
              <a:t>맞으면서 </a:t>
            </a:r>
            <a:r>
              <a:rPr lang="ko-KR" altLang="en-US" dirty="0" err="1" smtClean="0"/>
              <a:t>케인스</a:t>
            </a:r>
            <a:r>
              <a:rPr lang="en-US" altLang="ko-KR" dirty="0"/>
              <a:t>(Keynes) </a:t>
            </a:r>
            <a:r>
              <a:rPr lang="ko-KR" altLang="en-US" dirty="0"/>
              <a:t>학파가 이야기하는 수정주의 학파</a:t>
            </a:r>
            <a:r>
              <a:rPr lang="en-US" altLang="ko-KR" dirty="0"/>
              <a:t>, </a:t>
            </a:r>
            <a:r>
              <a:rPr lang="ko-KR" altLang="en-US" dirty="0"/>
              <a:t>자본주의 </a:t>
            </a:r>
            <a:r>
              <a:rPr lang="en-US" altLang="ko-KR" dirty="0"/>
              <a:t>2.0</a:t>
            </a:r>
            <a:r>
              <a:rPr lang="ko-KR" altLang="en-US" dirty="0"/>
              <a:t>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이것은 </a:t>
            </a:r>
            <a:r>
              <a:rPr lang="ko-KR" altLang="en-US" dirty="0"/>
              <a:t>공리주의적 색채가 </a:t>
            </a:r>
            <a:r>
              <a:rPr lang="ko-KR" altLang="en-US" dirty="0" smtClean="0"/>
              <a:t>강했음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이것이 </a:t>
            </a:r>
            <a:r>
              <a:rPr lang="ko-KR" altLang="en-US" dirty="0"/>
              <a:t>다시 변하면서 소위 금융자본주의를 형성하게 된 </a:t>
            </a:r>
            <a:r>
              <a:rPr lang="ko-KR" altLang="en-US" dirty="0" err="1"/>
              <a:t>신자유주의</a:t>
            </a:r>
            <a:r>
              <a:rPr lang="en-US" altLang="ko-KR" dirty="0"/>
              <a:t>, </a:t>
            </a:r>
            <a:r>
              <a:rPr lang="ko-KR" altLang="en-US" dirty="0"/>
              <a:t>즉 자본주의 </a:t>
            </a:r>
            <a:r>
              <a:rPr lang="en-US" altLang="ko-KR" dirty="0"/>
              <a:t>3.0</a:t>
            </a:r>
            <a:r>
              <a:rPr lang="ko-KR" altLang="en-US" dirty="0"/>
              <a:t>이 </a:t>
            </a:r>
            <a:r>
              <a:rPr lang="ko-KR" altLang="en-US" dirty="0" smtClean="0"/>
              <a:t>등장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밀턴 </a:t>
            </a:r>
            <a:r>
              <a:rPr lang="ko-KR" altLang="en-US" dirty="0" err="1"/>
              <a:t>프리드먼</a:t>
            </a:r>
            <a:r>
              <a:rPr lang="en-US" altLang="ko-KR" dirty="0"/>
              <a:t>(</a:t>
            </a:r>
            <a:r>
              <a:rPr lang="en-US" altLang="ko-KR" dirty="0" smtClean="0"/>
              <a:t>Milton Friedman</a:t>
            </a:r>
            <a:r>
              <a:rPr lang="en-US" altLang="ko-KR" dirty="0"/>
              <a:t>)</a:t>
            </a:r>
            <a:r>
              <a:rPr lang="ko-KR" altLang="en-US" dirty="0"/>
              <a:t>와 같은 학자들이 ‘</a:t>
            </a:r>
            <a:r>
              <a:rPr lang="ko-KR" altLang="en-US" dirty="0" err="1"/>
              <a:t>주주이익이</a:t>
            </a:r>
            <a:r>
              <a:rPr lang="ko-KR" altLang="en-US" dirty="0"/>
              <a:t> 기업의 </a:t>
            </a:r>
            <a:r>
              <a:rPr lang="ko-KR" altLang="en-US" dirty="0" err="1"/>
              <a:t>목적이다’라고</a:t>
            </a:r>
            <a:r>
              <a:rPr lang="ko-KR" altLang="en-US" dirty="0"/>
              <a:t> 얘기했던 것이 이 </a:t>
            </a:r>
            <a:r>
              <a:rPr lang="ko-KR" altLang="en-US" dirty="0" smtClean="0"/>
              <a:t>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39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사회적문제해결 비즈니스모델 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라스트오더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3" y="1359003"/>
            <a:ext cx="4139994" cy="41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사회적문제해결 비즈니스모델 사례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- </a:t>
            </a:r>
            <a:r>
              <a:rPr lang="ko-KR" altLang="en-US" dirty="0" err="1" smtClean="0"/>
              <a:t>엔토모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6" y="1534366"/>
            <a:ext cx="4139994" cy="41399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94" y="1556792"/>
            <a:ext cx="4139994" cy="41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9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사회적문제해결 비즈니스모델 사례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 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주거 </a:t>
            </a:r>
            <a:r>
              <a:rPr lang="ko-KR" altLang="en-US" sz="3200" dirty="0"/>
              <a:t>공유 </a:t>
            </a:r>
            <a:r>
              <a:rPr lang="ko-KR" altLang="en-US" sz="3200" dirty="0" err="1"/>
              <a:t>소셜벤처</a:t>
            </a:r>
            <a:r>
              <a:rPr lang="ko-KR" altLang="en-US" sz="3200" dirty="0"/>
              <a:t> ‘</a:t>
            </a:r>
            <a:r>
              <a:rPr lang="ko-KR" altLang="en-US" sz="3200" dirty="0" err="1"/>
              <a:t>허들링</a:t>
            </a:r>
            <a:r>
              <a:rPr lang="ko-KR" altLang="en-US" sz="3200" dirty="0"/>
              <a:t>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5626968" cy="4599432"/>
          </a:xfrm>
        </p:spPr>
        <p:txBody>
          <a:bodyPr/>
          <a:lstStyle/>
          <a:p>
            <a:r>
              <a:rPr lang="ko-KR" altLang="en-US" sz="1800" dirty="0" err="1" smtClean="0"/>
              <a:t>허들링은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주거빈곤층인 청년과 </a:t>
            </a:r>
            <a:r>
              <a:rPr lang="ko-KR" altLang="en-US" sz="1800" dirty="0" smtClean="0"/>
              <a:t>시니어를 연결하는 </a:t>
            </a:r>
            <a:r>
              <a:rPr lang="ko-KR" altLang="en-US" sz="1800" dirty="0" err="1"/>
              <a:t>홈쉐어링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플랫폼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온라인과 오프라인을 </a:t>
            </a:r>
            <a:r>
              <a:rPr lang="ko-KR" altLang="en-US" sz="1600" dirty="0"/>
              <a:t>연계하는 </a:t>
            </a:r>
            <a:r>
              <a:rPr lang="en-US" altLang="ko-KR" sz="1600" dirty="0"/>
              <a:t>O2O </a:t>
            </a:r>
            <a:r>
              <a:rPr lang="ko-KR" altLang="en-US" sz="1600" dirty="0" smtClean="0"/>
              <a:t>서비스를 통해 </a:t>
            </a:r>
            <a:r>
              <a:rPr lang="ko-KR" altLang="en-US" sz="1600" dirty="0" err="1"/>
              <a:t>중장년</a:t>
            </a:r>
            <a:r>
              <a:rPr lang="ko-KR" altLang="en-US" sz="1600" dirty="0"/>
              <a:t> 호스트를 </a:t>
            </a:r>
            <a:r>
              <a:rPr lang="ko-KR" altLang="en-US" sz="1600" dirty="0" smtClean="0"/>
              <a:t>모집해 </a:t>
            </a:r>
            <a:r>
              <a:rPr lang="ko-KR" altLang="en-US" sz="1600" dirty="0"/>
              <a:t>임대할 방을 소개하면</a:t>
            </a:r>
            <a:r>
              <a:rPr lang="en-US" altLang="ko-KR" sz="1600" dirty="0"/>
              <a:t>, </a:t>
            </a:r>
            <a:r>
              <a:rPr lang="ko-KR" altLang="en-US" sz="1600" dirty="0"/>
              <a:t>조건에 맞는 대학생 </a:t>
            </a:r>
            <a:r>
              <a:rPr lang="ko-KR" altLang="en-US" sz="1600" dirty="0" smtClean="0"/>
              <a:t>게스트를 매칭하는 방식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홈쉐어링은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한 집을 여러 세입자가 </a:t>
            </a:r>
            <a:r>
              <a:rPr lang="ko-KR" altLang="en-US" sz="1600" dirty="0" smtClean="0"/>
              <a:t>함께 </a:t>
            </a:r>
            <a:r>
              <a:rPr lang="ko-KR" altLang="en-US" sz="1600" dirty="0"/>
              <a:t>쓰는 쉐어하우스와 다른 </a:t>
            </a:r>
            <a:r>
              <a:rPr lang="ko-KR" altLang="en-US" sz="1600" dirty="0" smtClean="0"/>
              <a:t>개념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600" dirty="0" smtClean="0"/>
              <a:t>호스트와 게스트가 함께 </a:t>
            </a:r>
            <a:r>
              <a:rPr lang="ko-KR" altLang="en-US" sz="1600" dirty="0"/>
              <a:t>거주하지만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공간을 분리하고 입주 규칙을 </a:t>
            </a:r>
            <a:r>
              <a:rPr lang="ko-KR" altLang="en-US" sz="1600" dirty="0" smtClean="0"/>
              <a:t>정한다는 점에서 </a:t>
            </a:r>
            <a:r>
              <a:rPr lang="ko-KR" altLang="en-US" sz="1600" dirty="0" err="1"/>
              <a:t>하숙과도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차이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올 </a:t>
            </a:r>
            <a:r>
              <a:rPr lang="ko-KR" altLang="en-US" sz="1600" dirty="0"/>
              <a:t>들어 관리하는 방을 전년 대비 </a:t>
            </a:r>
            <a:r>
              <a:rPr lang="en-US" altLang="ko-KR" sz="1600" dirty="0"/>
              <a:t>2</a:t>
            </a:r>
            <a:r>
              <a:rPr lang="ko-KR" altLang="en-US" sz="1600" dirty="0"/>
              <a:t>배인 </a:t>
            </a:r>
            <a:r>
              <a:rPr lang="en-US" altLang="ko-KR" sz="1600" dirty="0"/>
              <a:t>70</a:t>
            </a:r>
            <a:r>
              <a:rPr lang="ko-KR" altLang="en-US" sz="1600" dirty="0" smtClean="0"/>
              <a:t>개까지 </a:t>
            </a:r>
            <a:r>
              <a:rPr lang="ko-KR" altLang="en-US" sz="1600" dirty="0" err="1" smtClean="0"/>
              <a:t>늘어남음</a:t>
            </a:r>
            <a:r>
              <a:rPr lang="en-US" altLang="ko-KR" sz="1600" dirty="0" smtClean="0"/>
              <a:t> </a:t>
            </a:r>
          </a:p>
          <a:p>
            <a:r>
              <a:rPr lang="ko-KR" altLang="en-US" sz="1800" dirty="0" err="1" smtClean="0"/>
              <a:t>노시형</a:t>
            </a:r>
            <a:r>
              <a:rPr lang="ko-KR" altLang="en-US" sz="1800" dirty="0" smtClean="0"/>
              <a:t> 대표는 “주거 </a:t>
            </a:r>
            <a:r>
              <a:rPr lang="ko-KR" altLang="en-US" sz="1800" dirty="0"/>
              <a:t>공간 공유를 넘어 멘토와 </a:t>
            </a:r>
            <a:r>
              <a:rPr lang="ko-KR" altLang="en-US" sz="1800" dirty="0" err="1"/>
              <a:t>멘티</a:t>
            </a:r>
            <a:r>
              <a:rPr lang="ko-KR" altLang="en-US" sz="1800" dirty="0"/>
              <a:t> 관계를 형성할 수 있는 </a:t>
            </a:r>
            <a:r>
              <a:rPr lang="ko-KR" altLang="en-US" sz="1800" dirty="0" smtClean="0"/>
              <a:t>방안도 모색하여 호스트와 </a:t>
            </a:r>
            <a:r>
              <a:rPr lang="ko-KR" altLang="en-US" sz="1800" dirty="0"/>
              <a:t>게스트의 세대 갈등을 줄이고 새로운 커뮤니티 문화를 </a:t>
            </a:r>
            <a:r>
              <a:rPr lang="ko-KR" altLang="en-US" sz="1800" dirty="0" smtClean="0"/>
              <a:t>만들어내는 </a:t>
            </a:r>
            <a:r>
              <a:rPr lang="ko-KR" altLang="en-US" sz="1800" dirty="0"/>
              <a:t>쪽으로 사업을 확장하고 </a:t>
            </a:r>
            <a:r>
              <a:rPr lang="ko-KR" altLang="en-US" sz="1800" dirty="0" err="1"/>
              <a:t>싶다”고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밝힘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13" y="1407751"/>
            <a:ext cx="2921050" cy="44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9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사회적문제해결 비즈니스모델 사례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 - </a:t>
            </a:r>
            <a:r>
              <a:rPr lang="ko-KR" altLang="en-US" dirty="0" smtClean="0"/>
              <a:t>비대면 </a:t>
            </a:r>
            <a:r>
              <a:rPr lang="ko-KR" altLang="en-US" dirty="0" err="1"/>
              <a:t>학습격차를</a:t>
            </a:r>
            <a:r>
              <a:rPr lang="ko-KR" altLang="en-US" dirty="0"/>
              <a:t> 줄이는 ‘</a:t>
            </a:r>
            <a:r>
              <a:rPr lang="ko-KR" altLang="en-US" dirty="0" err="1"/>
              <a:t>클라썸</a:t>
            </a:r>
            <a:r>
              <a:rPr lang="ko-KR" altLang="en-US" dirty="0" smtClean="0"/>
              <a:t>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5410944" cy="4599432"/>
          </a:xfrm>
        </p:spPr>
        <p:txBody>
          <a:bodyPr/>
          <a:lstStyle/>
          <a:p>
            <a:r>
              <a:rPr lang="ko-KR" altLang="en-US" sz="1800" dirty="0" err="1" smtClean="0"/>
              <a:t>이채린</a:t>
            </a:r>
            <a:r>
              <a:rPr lang="en-US" altLang="ko-KR" sz="1800" dirty="0" smtClean="0"/>
              <a:t>(24)  </a:t>
            </a:r>
            <a:r>
              <a:rPr lang="ko-KR" altLang="en-US" sz="1800" dirty="0" err="1" smtClean="0"/>
              <a:t>클라썸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대표는 카이스트 </a:t>
            </a:r>
            <a:r>
              <a:rPr lang="ko-KR" altLang="en-US" sz="1800" dirty="0" smtClean="0"/>
              <a:t>재학 중 창업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과대표로 </a:t>
            </a:r>
            <a:r>
              <a:rPr lang="ko-KR" altLang="en-US" sz="1400" dirty="0" err="1"/>
              <a:t>전공수업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질의응답 </a:t>
            </a:r>
            <a:r>
              <a:rPr lang="ko-KR" altLang="en-US" sz="1400" dirty="0"/>
              <a:t>단체 </a:t>
            </a:r>
            <a:r>
              <a:rPr lang="ko-KR" altLang="en-US" sz="1400" dirty="0" err="1"/>
              <a:t>채팅방을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운영하면서 얻은 아이디어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2017</a:t>
            </a:r>
            <a:r>
              <a:rPr lang="ko-KR" altLang="en-US" sz="1400" dirty="0"/>
              <a:t>년 채팅 방식으로 간편하게 질문할 수 있는 ‘</a:t>
            </a:r>
            <a:r>
              <a:rPr lang="ko-KR" altLang="en-US" sz="1400" dirty="0" err="1"/>
              <a:t>클라썸</a:t>
            </a:r>
            <a:r>
              <a:rPr lang="en-US" altLang="ko-KR" sz="1400" dirty="0"/>
              <a:t>1.0’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선보였고 이듬해 </a:t>
            </a:r>
            <a:r>
              <a:rPr lang="ko-KR" altLang="en-US" sz="1400" dirty="0"/>
              <a:t>카이스트에서 석사과정을 밟던 </a:t>
            </a:r>
            <a:r>
              <a:rPr lang="ko-KR" altLang="en-US" sz="1400" dirty="0" smtClean="0"/>
              <a:t>최유진</a:t>
            </a:r>
            <a:r>
              <a:rPr lang="en-US" altLang="ko-KR" sz="1400" dirty="0"/>
              <a:t>(28) </a:t>
            </a:r>
            <a:r>
              <a:rPr lang="ko-KR" altLang="en-US" sz="1400" dirty="0" err="1"/>
              <a:t>부대표가</a:t>
            </a:r>
            <a:r>
              <a:rPr lang="ko-KR" altLang="en-US" sz="1400" dirty="0"/>
              <a:t> 합류하면서 </a:t>
            </a:r>
            <a:r>
              <a:rPr lang="ko-KR" altLang="en-US" sz="1400" dirty="0" smtClean="0"/>
              <a:t>본격적으로 사업 시작</a:t>
            </a:r>
            <a:endParaRPr lang="en-US" altLang="ko-KR" sz="1400" dirty="0" smtClean="0"/>
          </a:p>
          <a:p>
            <a:r>
              <a:rPr lang="ko-KR" altLang="en-US" sz="1800" dirty="0" err="1" smtClean="0"/>
              <a:t>클라썸은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카이스트와 서울대 등 </a:t>
            </a:r>
            <a:r>
              <a:rPr lang="ko-KR" altLang="en-US" sz="1800" dirty="0" err="1"/>
              <a:t>대학교뿐</a:t>
            </a:r>
            <a:r>
              <a:rPr lang="ko-KR" altLang="en-US" sz="1800" dirty="0"/>
              <a:t> 아니라 </a:t>
            </a:r>
            <a:r>
              <a:rPr lang="ko-KR" altLang="en-US" sz="1800" dirty="0" smtClean="0"/>
              <a:t>인천광역시교육청</a:t>
            </a:r>
            <a:r>
              <a:rPr lang="en-US" altLang="ko-KR" sz="1800" dirty="0"/>
              <a:t>, </a:t>
            </a:r>
            <a:r>
              <a:rPr lang="ko-KR" altLang="en-US" sz="1800" dirty="0"/>
              <a:t>성남문화재단 등 </a:t>
            </a:r>
            <a:r>
              <a:rPr lang="en-US" altLang="ko-KR" sz="1800" dirty="0"/>
              <a:t>1,800</a:t>
            </a:r>
            <a:r>
              <a:rPr lang="ko-KR" altLang="en-US" sz="1800" dirty="0"/>
              <a:t>여 개의 </a:t>
            </a:r>
            <a:r>
              <a:rPr lang="ko-KR" altLang="en-US" sz="1800" dirty="0" err="1"/>
              <a:t>고객사를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보유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미국</a:t>
            </a:r>
            <a:r>
              <a:rPr lang="en-US" altLang="ko-KR" sz="1400" dirty="0"/>
              <a:t>·</a:t>
            </a:r>
            <a:r>
              <a:rPr lang="ko-KR" altLang="en-US" sz="1400" dirty="0"/>
              <a:t>영국</a:t>
            </a:r>
            <a:r>
              <a:rPr lang="en-US" altLang="ko-KR" sz="1400" dirty="0"/>
              <a:t>·</a:t>
            </a:r>
            <a:r>
              <a:rPr lang="ko-KR" altLang="en-US" sz="1400" dirty="0"/>
              <a:t>우간다 등 국내외 </a:t>
            </a:r>
            <a:r>
              <a:rPr lang="en-US" altLang="ko-KR" sz="1400" dirty="0"/>
              <a:t>21</a:t>
            </a:r>
            <a:r>
              <a:rPr lang="ko-KR" altLang="en-US" sz="1400" dirty="0" smtClean="0"/>
              <a:t>개국에서 </a:t>
            </a:r>
            <a:r>
              <a:rPr lang="ko-KR" altLang="en-US" sz="1400" dirty="0"/>
              <a:t>사용 </a:t>
            </a:r>
            <a:r>
              <a:rPr lang="ko-KR" altLang="en-US" sz="1400" dirty="0" smtClean="0"/>
              <a:t>중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지난해 </a:t>
            </a:r>
            <a:r>
              <a:rPr lang="en-US" altLang="ko-KR" sz="1400" dirty="0"/>
              <a:t>12</a:t>
            </a:r>
            <a:r>
              <a:rPr lang="ko-KR" altLang="en-US" sz="1400" dirty="0"/>
              <a:t>월에는 </a:t>
            </a:r>
            <a:r>
              <a:rPr lang="ko-KR" altLang="en-US" sz="1400" dirty="0" err="1"/>
              <a:t>빅베이슨캐피탈과</a:t>
            </a:r>
            <a:r>
              <a:rPr lang="ko-KR" altLang="en-US" sz="1400" dirty="0"/>
              <a:t> 스마일게이트 </a:t>
            </a:r>
            <a:r>
              <a:rPr lang="ko-KR" altLang="en-US" sz="1400" dirty="0" err="1" smtClean="0"/>
              <a:t>인베스트먼트로부터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11</a:t>
            </a:r>
            <a:r>
              <a:rPr lang="ko-KR" altLang="en-US" sz="1400" dirty="0"/>
              <a:t>억원 규모의 투자를 </a:t>
            </a:r>
            <a:r>
              <a:rPr lang="ko-KR" altLang="en-US" sz="1400" dirty="0" smtClean="0"/>
              <a:t>유치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올해 </a:t>
            </a:r>
            <a:r>
              <a:rPr lang="ko-KR" altLang="en-US" sz="1400" dirty="0"/>
              <a:t>초에는 세계 최대 규모의 </a:t>
            </a:r>
            <a:r>
              <a:rPr lang="ko-KR" altLang="en-US" sz="1400" dirty="0" err="1"/>
              <a:t>에듀테크</a:t>
            </a:r>
            <a:r>
              <a:rPr lang="ko-KR" altLang="en-US" sz="1400" dirty="0"/>
              <a:t> 박람회인 </a:t>
            </a:r>
            <a:r>
              <a:rPr lang="ko-KR" altLang="en-US" sz="1400" dirty="0" smtClean="0"/>
              <a:t>영국교육기술박람회</a:t>
            </a:r>
            <a:r>
              <a:rPr lang="en-US" altLang="ko-KR" sz="1400" dirty="0"/>
              <a:t>(BETT Show 2020)</a:t>
            </a:r>
            <a:r>
              <a:rPr lang="ko-KR" altLang="en-US" sz="1400" dirty="0"/>
              <a:t>에 한국 대표로 </a:t>
            </a:r>
            <a:r>
              <a:rPr lang="ko-KR" altLang="en-US" sz="1400" dirty="0" smtClean="0"/>
              <a:t>참석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800" dirty="0" err="1" smtClean="0"/>
              <a:t>클라썸은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코로나</a:t>
            </a:r>
            <a:r>
              <a:rPr lang="en-US" altLang="ko-KR" sz="1800" dirty="0"/>
              <a:t>19 </a:t>
            </a:r>
            <a:r>
              <a:rPr lang="ko-KR" altLang="en-US" sz="1800" dirty="0" smtClean="0"/>
              <a:t>확산되자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지난 </a:t>
            </a:r>
            <a:r>
              <a:rPr lang="en-US" altLang="ko-KR" sz="1800" dirty="0"/>
              <a:t>2</a:t>
            </a:r>
            <a:r>
              <a:rPr lang="ko-KR" altLang="en-US" sz="1800" dirty="0"/>
              <a:t>월 </a:t>
            </a:r>
            <a:r>
              <a:rPr lang="ko-KR" altLang="en-US" sz="1800" dirty="0" smtClean="0"/>
              <a:t>말부터 </a:t>
            </a:r>
            <a:r>
              <a:rPr lang="en-US" altLang="ko-KR" sz="1800" dirty="0"/>
              <a:t>7</a:t>
            </a:r>
            <a:r>
              <a:rPr lang="ko-KR" altLang="en-US" sz="1800" dirty="0"/>
              <a:t>월까지 </a:t>
            </a:r>
            <a:r>
              <a:rPr lang="ko-KR" altLang="en-US" sz="1800" dirty="0" err="1"/>
              <a:t>클라썸</a:t>
            </a:r>
            <a:r>
              <a:rPr lang="ko-KR" altLang="en-US" sz="1800" dirty="0"/>
              <a:t> 프리미엄 버전을 무료 배포했다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비대면 </a:t>
            </a:r>
            <a:r>
              <a:rPr lang="ko-KR" altLang="en-US" sz="1400" dirty="0"/>
              <a:t>수업의 원활한 진행을 위한 </a:t>
            </a:r>
            <a:r>
              <a:rPr lang="ko-KR" altLang="en-US" sz="1400" dirty="0" smtClean="0"/>
              <a:t>툴을 갖추지 </a:t>
            </a:r>
            <a:r>
              <a:rPr lang="ko-KR" altLang="en-US" sz="1400" dirty="0"/>
              <a:t>못한 기관에는 큰 </a:t>
            </a:r>
            <a:r>
              <a:rPr lang="ko-KR" altLang="en-US" sz="1400" dirty="0" smtClean="0"/>
              <a:t>도움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348880"/>
            <a:ext cx="3128212" cy="20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7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사회적문제해결 비즈니스모델 사례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000" dirty="0"/>
              <a:t> - </a:t>
            </a:r>
            <a:r>
              <a:rPr lang="ko-KR" altLang="en-US" sz="2400" dirty="0" smtClean="0"/>
              <a:t>중증희귀난치질환 </a:t>
            </a:r>
            <a:r>
              <a:rPr lang="ko-KR" altLang="en-US" sz="2400" dirty="0" err="1" smtClean="0"/>
              <a:t>환아를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위한 </a:t>
            </a:r>
            <a:r>
              <a:rPr lang="ko-KR" altLang="en-US" sz="2400" dirty="0" err="1"/>
              <a:t>소셜벤처</a:t>
            </a:r>
            <a:r>
              <a:rPr lang="ko-KR" altLang="en-US" sz="2400" dirty="0"/>
              <a:t> ‘</a:t>
            </a:r>
            <a:r>
              <a:rPr lang="ko-KR" altLang="en-US" sz="2400" dirty="0" err="1"/>
              <a:t>민들레마음</a:t>
            </a:r>
            <a:r>
              <a:rPr lang="ko-KR" altLang="en-US" sz="2400" dirty="0"/>
              <a:t>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77840"/>
            <a:ext cx="5410944" cy="4599432"/>
          </a:xfrm>
        </p:spPr>
        <p:txBody>
          <a:bodyPr/>
          <a:lstStyle/>
          <a:p>
            <a:r>
              <a:rPr lang="ko-KR" altLang="en-US" sz="1600" dirty="0" err="1" smtClean="0"/>
              <a:t>손유린</a:t>
            </a:r>
            <a:r>
              <a:rPr lang="en-US" altLang="ko-KR" sz="1600" dirty="0"/>
              <a:t>(29) </a:t>
            </a:r>
            <a:r>
              <a:rPr lang="ko-KR" altLang="en-US" sz="1600" dirty="0" err="1"/>
              <a:t>민들레마음</a:t>
            </a:r>
            <a:r>
              <a:rPr lang="ko-KR" altLang="en-US" sz="1600" dirty="0"/>
              <a:t> 대표는 중증희귀난치질환을 </a:t>
            </a:r>
            <a:r>
              <a:rPr lang="ko-KR" altLang="en-US" sz="1600" dirty="0" smtClean="0"/>
              <a:t>앓는 </a:t>
            </a:r>
            <a:r>
              <a:rPr lang="ko-KR" altLang="en-US" sz="1600" dirty="0" err="1" smtClean="0"/>
              <a:t>환아들의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그림으로 제품을 생산하는 </a:t>
            </a:r>
            <a:r>
              <a:rPr lang="ko-KR" altLang="en-US" sz="1600" dirty="0" err="1"/>
              <a:t>소셜벤처를</a:t>
            </a:r>
            <a:r>
              <a:rPr lang="ko-KR" altLang="en-US" sz="1600" dirty="0"/>
              <a:t> 운영 </a:t>
            </a:r>
            <a:r>
              <a:rPr lang="ko-KR" altLang="en-US" sz="1600" dirty="0" smtClean="0"/>
              <a:t>중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제품 </a:t>
            </a:r>
            <a:r>
              <a:rPr lang="ko-KR" altLang="en-US" sz="1200" dirty="0"/>
              <a:t>판매로 발생한 수익 중 일부는 </a:t>
            </a:r>
            <a:r>
              <a:rPr lang="ko-KR" altLang="en-US" sz="1200" dirty="0" err="1"/>
              <a:t>환아들을</a:t>
            </a:r>
            <a:r>
              <a:rPr lang="ko-KR" altLang="en-US" sz="1200" dirty="0"/>
              <a:t> 위해 </a:t>
            </a:r>
            <a:r>
              <a:rPr lang="ko-KR" altLang="en-US" sz="1200" dirty="0" smtClean="0"/>
              <a:t>의료 </a:t>
            </a:r>
            <a:r>
              <a:rPr lang="ko-KR" altLang="en-US" sz="1200" dirty="0"/>
              <a:t>환경 개선에 </a:t>
            </a:r>
            <a:r>
              <a:rPr lang="ko-KR" altLang="en-US" sz="1200" dirty="0" smtClean="0"/>
              <a:t>기부</a:t>
            </a:r>
            <a:endParaRPr lang="en-US" altLang="ko-KR" sz="1200" dirty="0"/>
          </a:p>
          <a:p>
            <a:r>
              <a:rPr lang="ko-KR" altLang="en-US" sz="1600" dirty="0" err="1"/>
              <a:t>손유린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대표는  </a:t>
            </a:r>
            <a:r>
              <a:rPr lang="en-US" altLang="ko-KR" sz="1600" dirty="0" smtClean="0"/>
              <a:t>3</a:t>
            </a:r>
            <a:r>
              <a:rPr lang="ko-KR" altLang="en-US" sz="1600" dirty="0"/>
              <a:t>년 전 늦깎이 대학 생활을 시작한 뒤</a:t>
            </a:r>
            <a:r>
              <a:rPr lang="en-US" altLang="ko-KR" sz="1600" dirty="0"/>
              <a:t>, </a:t>
            </a:r>
            <a:r>
              <a:rPr lang="ko-KR" altLang="en-US" sz="1600" dirty="0"/>
              <a:t>대학생으로 </a:t>
            </a:r>
            <a:r>
              <a:rPr lang="ko-KR" altLang="en-US" sz="1600" dirty="0" err="1" smtClean="0"/>
              <a:t>할수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있는 활동을 </a:t>
            </a:r>
            <a:r>
              <a:rPr lang="ko-KR" altLang="en-US" sz="1600" dirty="0" smtClean="0"/>
              <a:t>찾다 </a:t>
            </a:r>
            <a:r>
              <a:rPr lang="ko-KR" altLang="en-US" sz="1600" dirty="0"/>
              <a:t>서울대학교 </a:t>
            </a:r>
            <a:r>
              <a:rPr lang="ko-KR" altLang="en-US" sz="1600" dirty="0" smtClean="0"/>
              <a:t>어린이병원에서 </a:t>
            </a:r>
            <a:r>
              <a:rPr lang="ko-KR" altLang="en-US" sz="1600" dirty="0"/>
              <a:t>봉사활동을 하면서 </a:t>
            </a:r>
            <a:r>
              <a:rPr lang="ko-KR" altLang="en-US" sz="1600" dirty="0" err="1"/>
              <a:t>환아들에게</a:t>
            </a:r>
            <a:r>
              <a:rPr lang="ko-KR" altLang="en-US" sz="1600" dirty="0"/>
              <a:t> 직접적인 </a:t>
            </a:r>
            <a:r>
              <a:rPr lang="ko-KR" altLang="en-US" sz="1600" dirty="0" smtClean="0"/>
              <a:t>도움을 </a:t>
            </a:r>
            <a:r>
              <a:rPr lang="ko-KR" altLang="en-US" sz="1600" dirty="0"/>
              <a:t>주고 싶다는 생각에 지난해 </a:t>
            </a:r>
            <a:r>
              <a:rPr lang="en-US" altLang="ko-KR" sz="1600" dirty="0"/>
              <a:t>3</a:t>
            </a:r>
            <a:r>
              <a:rPr lang="ko-KR" altLang="en-US" sz="1600" dirty="0"/>
              <a:t>월 </a:t>
            </a:r>
            <a:r>
              <a:rPr lang="ko-KR" altLang="en-US" sz="1600" dirty="0" err="1" smtClean="0"/>
              <a:t>소셜벤처를</a:t>
            </a:r>
            <a:r>
              <a:rPr lang="ko-KR" altLang="en-US" sz="1600" dirty="0" smtClean="0"/>
              <a:t> 설립</a:t>
            </a:r>
            <a:endParaRPr lang="en-US" altLang="ko-KR" sz="1600" dirty="0" smtClean="0"/>
          </a:p>
          <a:p>
            <a:pPr lvl="1"/>
            <a:r>
              <a:rPr lang="ko-KR" altLang="en-US" sz="1300" dirty="0" smtClean="0"/>
              <a:t>코로나 </a:t>
            </a:r>
            <a:r>
              <a:rPr lang="ko-KR" altLang="en-US" sz="1300" dirty="0" err="1"/>
              <a:t>팬데믹으로</a:t>
            </a:r>
            <a:r>
              <a:rPr lang="ko-KR" altLang="en-US" sz="1300" dirty="0"/>
              <a:t> 대부분의 </a:t>
            </a:r>
            <a:r>
              <a:rPr lang="ko-KR" altLang="en-US" sz="1300" dirty="0" err="1"/>
              <a:t>의료병동은</a:t>
            </a:r>
            <a:r>
              <a:rPr lang="ko-KR" altLang="en-US" sz="1300" dirty="0"/>
              <a:t> </a:t>
            </a:r>
            <a:r>
              <a:rPr lang="ko-KR" altLang="en-US" sz="1300" dirty="0" smtClean="0"/>
              <a:t>물론 </a:t>
            </a:r>
            <a:r>
              <a:rPr lang="ko-KR" altLang="en-US" sz="1300" dirty="0"/>
              <a:t>바이러스에 취약한 중증희귀난치질환 병동은 면회가 완전히 </a:t>
            </a:r>
            <a:r>
              <a:rPr lang="ko-KR" altLang="en-US" sz="1300" dirty="0" smtClean="0"/>
              <a:t>중단되어 아이들의 무료한 </a:t>
            </a:r>
            <a:r>
              <a:rPr lang="ko-KR" altLang="en-US" sz="1300" dirty="0"/>
              <a:t>시간을 채워주기 위해 민들레를 활용한 </a:t>
            </a:r>
            <a:r>
              <a:rPr lang="en-US" altLang="ko-KR" sz="1300" dirty="0"/>
              <a:t>DIY </a:t>
            </a:r>
            <a:r>
              <a:rPr lang="ko-KR" altLang="en-US" sz="1300" dirty="0"/>
              <a:t>콘텐츠인 ‘</a:t>
            </a:r>
            <a:r>
              <a:rPr lang="ko-KR" altLang="en-US" sz="1300" dirty="0" err="1"/>
              <a:t>꽃게안경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만들기’를</a:t>
            </a:r>
            <a:r>
              <a:rPr lang="ko-KR" altLang="en-US" sz="1300" dirty="0"/>
              <a:t> 만들어 </a:t>
            </a:r>
            <a:r>
              <a:rPr lang="ko-KR" altLang="en-US" sz="1300" dirty="0" smtClean="0"/>
              <a:t>서울대 어린이병원에 기부</a:t>
            </a:r>
            <a:endParaRPr lang="en-US" altLang="ko-KR" sz="1300" dirty="0" smtClean="0"/>
          </a:p>
          <a:p>
            <a:pPr lvl="1"/>
            <a:r>
              <a:rPr lang="ko-KR" altLang="en-US" sz="1300" dirty="0" smtClean="0"/>
              <a:t>코로나 </a:t>
            </a:r>
            <a:r>
              <a:rPr lang="ko-KR" altLang="en-US" sz="1300" dirty="0" err="1"/>
              <a:t>재확산으로</a:t>
            </a:r>
            <a:r>
              <a:rPr lang="ko-KR" altLang="en-US" sz="1300" dirty="0"/>
              <a:t> 후속작인 ‘</a:t>
            </a:r>
            <a:r>
              <a:rPr lang="ko-KR" altLang="en-US" sz="1300" dirty="0" err="1"/>
              <a:t>낚시놀이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만들기’</a:t>
            </a:r>
            <a:r>
              <a:rPr lang="ko-KR" altLang="en-US" sz="1300" dirty="0" err="1" smtClean="0"/>
              <a:t>를</a:t>
            </a:r>
            <a:r>
              <a:rPr lang="ko-KR" altLang="en-US" sz="1300" dirty="0" smtClean="0"/>
              <a:t> 제작해 </a:t>
            </a:r>
            <a:r>
              <a:rPr lang="ko-KR" altLang="en-US" sz="1300" dirty="0"/>
              <a:t>추가 기부할 </a:t>
            </a:r>
            <a:r>
              <a:rPr lang="ko-KR" altLang="en-US" sz="1300" dirty="0" smtClean="0"/>
              <a:t>예정</a:t>
            </a:r>
            <a:endParaRPr lang="en-US" altLang="ko-KR" sz="1300" dirty="0"/>
          </a:p>
          <a:p>
            <a:r>
              <a:rPr lang="ko-KR" altLang="en-US" sz="1600" dirty="0" smtClean="0"/>
              <a:t>민들레마음은 </a:t>
            </a:r>
            <a:r>
              <a:rPr lang="ko-KR" altLang="en-US" sz="1600" dirty="0"/>
              <a:t>중증희귀난치질환 </a:t>
            </a:r>
            <a:r>
              <a:rPr lang="ko-KR" altLang="en-US" sz="1600" dirty="0" err="1"/>
              <a:t>환아들의</a:t>
            </a:r>
            <a:r>
              <a:rPr lang="ko-KR" altLang="en-US" sz="1600" dirty="0"/>
              <a:t> 삶의 질 개선을 </a:t>
            </a:r>
            <a:r>
              <a:rPr lang="ko-KR" altLang="en-US" sz="1600" dirty="0" smtClean="0"/>
              <a:t>목표</a:t>
            </a:r>
            <a:endParaRPr lang="en-US" altLang="ko-KR" sz="1600" dirty="0" smtClean="0"/>
          </a:p>
          <a:p>
            <a:pPr lvl="1"/>
            <a:r>
              <a:rPr lang="ko-KR" altLang="en-US" sz="1300" dirty="0" smtClean="0"/>
              <a:t>중증희귀난치질환 </a:t>
            </a:r>
            <a:r>
              <a:rPr lang="ko-KR" altLang="en-US" sz="1300" dirty="0" err="1"/>
              <a:t>치료시설의</a:t>
            </a:r>
            <a:r>
              <a:rPr lang="ko-KR" altLang="en-US" sz="1300" dirty="0"/>
              <a:t> 확대를 위해 캠페인을 진행하는 동시에 다양한 캐릭터 상품으로 </a:t>
            </a:r>
            <a:r>
              <a:rPr lang="ko-KR" altLang="en-US" sz="1300" dirty="0" smtClean="0"/>
              <a:t>후원을 이어가고 </a:t>
            </a:r>
            <a:r>
              <a:rPr lang="ko-KR" altLang="en-US" sz="1300" dirty="0"/>
              <a:t>있고</a:t>
            </a:r>
            <a:r>
              <a:rPr lang="en-US" altLang="ko-KR" sz="1300" dirty="0"/>
              <a:t>, </a:t>
            </a:r>
            <a:r>
              <a:rPr lang="ko-KR" altLang="en-US" sz="1300" dirty="0"/>
              <a:t>앞으로도 지속할 </a:t>
            </a:r>
            <a:r>
              <a:rPr lang="ko-KR" altLang="en-US" sz="1300" dirty="0" smtClean="0"/>
              <a:t>예정</a:t>
            </a:r>
            <a:endParaRPr lang="ko-KR" altLang="en-US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484784"/>
            <a:ext cx="2602281" cy="39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6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자본주의의 발전과정</a:t>
            </a:r>
            <a:endParaRPr lang="ko-KR" altLang="en-US" dirty="0"/>
          </a:p>
        </p:txBody>
      </p:sp>
      <p:pic>
        <p:nvPicPr>
          <p:cNvPr id="1026" name="Picture 2" descr="https://dbr.donga.com/upload_dir/source/daum/74_68d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32" y="1180994"/>
            <a:ext cx="5038016" cy="466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0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금융 자본주의의 몰락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인간의 지나친 탐욕으로 금융자본주의의 몰락과 월가의 실패를 가져옴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그러다보니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/>
              <a:t>의 길’ 혹은 ‘</a:t>
            </a:r>
            <a:r>
              <a:rPr lang="ko-KR" altLang="en-US" dirty="0" err="1"/>
              <a:t>국가자본주의’라고</a:t>
            </a:r>
            <a:r>
              <a:rPr lang="ko-KR" altLang="en-US" dirty="0"/>
              <a:t> 불리는 목소리가 높아져 사회복지와 사회안전망의 확대를 강조하기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이것이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자본주의 </a:t>
            </a:r>
            <a:r>
              <a:rPr lang="en-US" altLang="ko-KR" dirty="0"/>
              <a:t>4.0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/>
              <a:t>이런 길을 표방하던 유럽 국가들의 실패는 우리로 하여금 또 다른 길을 모색하게 만들고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r>
              <a:rPr lang="ko-KR" altLang="en-US" dirty="0" smtClean="0"/>
              <a:t>국가 </a:t>
            </a:r>
            <a:r>
              <a:rPr lang="ko-KR" altLang="en-US" dirty="0"/>
              <a:t>못지않게 비대해진 경제계가 보다 큰 책임감을 가지고 </a:t>
            </a:r>
            <a:r>
              <a:rPr lang="ko-KR" altLang="en-US" dirty="0" err="1"/>
              <a:t>경제가치뿐</a:t>
            </a:r>
            <a:r>
              <a:rPr lang="ko-KR" altLang="en-US" dirty="0"/>
              <a:t> 아니라 </a:t>
            </a:r>
            <a:r>
              <a:rPr lang="ko-KR" altLang="en-US" dirty="0" err="1"/>
              <a:t>사회가치를</a:t>
            </a:r>
            <a:r>
              <a:rPr lang="ko-KR" altLang="en-US" dirty="0"/>
              <a:t> 추구해야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그럼으로써 </a:t>
            </a:r>
            <a:r>
              <a:rPr lang="ko-KR" altLang="en-US" dirty="0"/>
              <a:t>자유민주주의를 기반으로 한 시장자본주의가 좀 더 성숙하고 지속가능하게 될 </a:t>
            </a:r>
            <a:r>
              <a:rPr lang="ko-KR" altLang="en-US" dirty="0" smtClean="0"/>
              <a:t>것이며</a:t>
            </a:r>
            <a:r>
              <a:rPr lang="en-US" altLang="ko-KR" dirty="0" smtClean="0"/>
              <a:t> </a:t>
            </a:r>
            <a:r>
              <a:rPr lang="ko-KR" altLang="en-US" dirty="0"/>
              <a:t>그것이 자본주의 </a:t>
            </a:r>
            <a:r>
              <a:rPr lang="en-US" altLang="ko-KR" dirty="0" smtClean="0"/>
              <a:t>5.0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42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의 등장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여기에 새로운 비전을 제시한 것 중 하나가 </a:t>
            </a:r>
            <a:r>
              <a:rPr lang="en-US" altLang="ko-KR" sz="1600" dirty="0"/>
              <a:t>2011</a:t>
            </a:r>
            <a:r>
              <a:rPr lang="ko-KR" altLang="en-US" sz="1600" dirty="0"/>
              <a:t>년 마이클 포터</a:t>
            </a:r>
            <a:r>
              <a:rPr lang="en-US" altLang="ko-KR" sz="1600" dirty="0"/>
              <a:t>(Michael Porter)</a:t>
            </a:r>
            <a:r>
              <a:rPr lang="ko-KR" altLang="en-US" sz="1600" dirty="0"/>
              <a:t>가 </a:t>
            </a:r>
            <a:r>
              <a:rPr lang="en-US" altLang="ko-KR" sz="1600" dirty="0"/>
              <a:t>&lt;</a:t>
            </a:r>
            <a:r>
              <a:rPr lang="ko-KR" altLang="en-US" sz="1600" dirty="0"/>
              <a:t>하버드비즈니스리뷰</a:t>
            </a:r>
            <a:r>
              <a:rPr lang="en-US" altLang="ko-KR" sz="1600" dirty="0"/>
              <a:t>&gt;</a:t>
            </a:r>
            <a:r>
              <a:rPr lang="ko-KR" altLang="en-US" sz="1600" dirty="0"/>
              <a:t>에서 </a:t>
            </a:r>
            <a:r>
              <a:rPr lang="ko-KR" altLang="en-US" sz="1600" dirty="0" smtClean="0"/>
              <a:t>얘기한 </a:t>
            </a:r>
            <a:r>
              <a:rPr lang="en-US" altLang="ko-KR" sz="1600" dirty="0"/>
              <a:t>CSV(Creating Shared Value·</a:t>
            </a:r>
            <a:r>
              <a:rPr lang="ko-KR" altLang="en-US" sz="1600" dirty="0"/>
              <a:t>공유가치 창출</a:t>
            </a:r>
            <a:r>
              <a:rPr lang="en-US" altLang="ko-KR" sz="1600" dirty="0"/>
              <a:t>)</a:t>
            </a:r>
            <a:r>
              <a:rPr lang="ko-KR" altLang="en-US" sz="1600" dirty="0"/>
              <a:t>라는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CSV</a:t>
            </a:r>
            <a:r>
              <a:rPr lang="ko-KR" altLang="en-US" sz="1600" dirty="0"/>
              <a:t>는 기존 </a:t>
            </a:r>
            <a:r>
              <a:rPr lang="en-US" altLang="ko-KR" sz="1600" dirty="0"/>
              <a:t>CSR(Corporate Social Responsibility)</a:t>
            </a:r>
            <a:r>
              <a:rPr lang="ko-KR" altLang="en-US" sz="1600" dirty="0"/>
              <a:t>과는 어떻게 다를까</a:t>
            </a:r>
            <a:r>
              <a:rPr lang="en-US" altLang="ko-KR" sz="1600" dirty="0"/>
              <a:t>? 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‘</a:t>
            </a:r>
            <a:r>
              <a:rPr lang="ko-KR" altLang="en-US" sz="1600" dirty="0"/>
              <a:t>공정거래커피</a:t>
            </a:r>
            <a:r>
              <a:rPr lang="en-US" altLang="ko-KR" sz="1600" dirty="0"/>
              <a:t>(fair trade coffee</a:t>
            </a:r>
            <a:r>
              <a:rPr lang="en-US" altLang="ko-KR" sz="1600" dirty="0" smtClean="0"/>
              <a:t>)’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소비자가 </a:t>
            </a:r>
            <a:r>
              <a:rPr lang="ko-KR" altLang="en-US" sz="1600" dirty="0" err="1" smtClean="0"/>
              <a:t>살때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10% </a:t>
            </a:r>
            <a:r>
              <a:rPr lang="ko-KR" altLang="en-US" sz="1600" dirty="0"/>
              <a:t>정도의 비용을 더 지불하는데 이는 현지 농부들의 삶의 </a:t>
            </a:r>
            <a:r>
              <a:rPr lang="ko-KR" altLang="en-US" sz="1600" dirty="0" smtClean="0"/>
              <a:t>질을 </a:t>
            </a:r>
            <a:r>
              <a:rPr lang="ko-KR" altLang="en-US" sz="1600" dirty="0"/>
              <a:t>크게 변화시키지 못했고 기업 입장에서도 양질의 커피를 다량 확보하기 </a:t>
            </a:r>
            <a:r>
              <a:rPr lang="ko-KR" altLang="en-US" sz="1600" dirty="0" smtClean="0"/>
              <a:t>어려웠음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하지만 </a:t>
            </a:r>
            <a:r>
              <a:rPr lang="ko-KR" altLang="en-US" sz="1600" dirty="0" err="1"/>
              <a:t>네슬레</a:t>
            </a:r>
            <a:r>
              <a:rPr lang="en-US" altLang="ko-KR" sz="1600" dirty="0"/>
              <a:t>(Nestle)</a:t>
            </a:r>
            <a:r>
              <a:rPr lang="ko-KR" altLang="en-US" sz="1600" dirty="0"/>
              <a:t>는 </a:t>
            </a:r>
            <a:r>
              <a:rPr lang="ko-KR" altLang="en-US" sz="1600" dirty="0" err="1" smtClean="0"/>
              <a:t>코트디브와르에서의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코코아 생산</a:t>
            </a:r>
            <a:r>
              <a:rPr lang="en-US" altLang="ko-KR" sz="1600" dirty="0"/>
              <a:t>, </a:t>
            </a:r>
            <a:r>
              <a:rPr lang="ko-KR" altLang="en-US" sz="1600" dirty="0"/>
              <a:t>인도에서의 </a:t>
            </a:r>
            <a:r>
              <a:rPr lang="ko-KR" altLang="en-US" sz="1600" dirty="0" err="1"/>
              <a:t>우유생산</a:t>
            </a:r>
            <a:r>
              <a:rPr lang="ko-KR" altLang="en-US" sz="1600" dirty="0"/>
              <a:t> 과정에서 기업이 가진 역량을 통해 새로운 품종과 농사짓는 기술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가공기술을 </a:t>
            </a:r>
            <a:r>
              <a:rPr lang="ko-KR" altLang="en-US" sz="1600" dirty="0"/>
              <a:t>현지 농부들과 </a:t>
            </a:r>
            <a:r>
              <a:rPr lang="ko-KR" altLang="en-US" sz="1600" dirty="0" smtClean="0"/>
              <a:t>공유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이런 </a:t>
            </a:r>
            <a:r>
              <a:rPr lang="ko-KR" altLang="en-US" sz="1600" dirty="0"/>
              <a:t>공유가치 향상을 통해 수익을 </a:t>
            </a:r>
            <a:r>
              <a:rPr lang="en-US" altLang="ko-KR" sz="1600" dirty="0"/>
              <a:t>300% </a:t>
            </a:r>
            <a:r>
              <a:rPr lang="ko-KR" altLang="en-US" sz="1600" dirty="0" smtClean="0"/>
              <a:t>증가</a:t>
            </a:r>
            <a:endParaRPr lang="en-US" altLang="ko-KR" sz="1600" dirty="0"/>
          </a:p>
          <a:p>
            <a:r>
              <a:rPr lang="ko-KR" altLang="en-US" sz="1600" dirty="0" smtClean="0"/>
              <a:t>억지로 </a:t>
            </a:r>
            <a:r>
              <a:rPr lang="ko-KR" altLang="en-US" sz="1600" dirty="0"/>
              <a:t>하는 </a:t>
            </a:r>
            <a:r>
              <a:rPr lang="en-US" altLang="ko-KR" sz="1600" dirty="0"/>
              <a:t>CSR</a:t>
            </a:r>
            <a:r>
              <a:rPr lang="ko-KR" altLang="en-US" sz="1600" dirty="0"/>
              <a:t>의 시대는 </a:t>
            </a:r>
            <a:r>
              <a:rPr lang="ko-KR" altLang="en-US" sz="1600" dirty="0" smtClean="0"/>
              <a:t>끝났음</a:t>
            </a:r>
            <a:endParaRPr lang="en-US" altLang="ko-KR" sz="1600" dirty="0" smtClean="0"/>
          </a:p>
          <a:p>
            <a:r>
              <a:rPr lang="ko-KR" altLang="en-US" sz="1600" dirty="0" smtClean="0"/>
              <a:t>현재 </a:t>
            </a:r>
            <a:r>
              <a:rPr lang="ko-KR" altLang="en-US" sz="1600" dirty="0"/>
              <a:t>우리나라 대기업들은 대개 매출액의 </a:t>
            </a:r>
            <a:r>
              <a:rPr lang="en-US" altLang="ko-KR" sz="1600" dirty="0"/>
              <a:t>1% </a:t>
            </a:r>
            <a:r>
              <a:rPr lang="ko-KR" altLang="en-US" sz="1600" dirty="0"/>
              <a:t>정도를 반강제적으로 </a:t>
            </a:r>
            <a:r>
              <a:rPr lang="ko-KR" altLang="en-US" sz="1600" dirty="0" smtClean="0"/>
              <a:t>사회공헌 사업에 </a:t>
            </a:r>
            <a:r>
              <a:rPr lang="ko-KR" altLang="en-US" sz="1600" dirty="0"/>
              <a:t>쓰고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600" dirty="0" smtClean="0"/>
              <a:t>어려운 </a:t>
            </a:r>
            <a:r>
              <a:rPr lang="ko-KR" altLang="en-US" sz="1600" dirty="0"/>
              <a:t>가정을 돕고</a:t>
            </a:r>
            <a:r>
              <a:rPr lang="en-US" altLang="ko-KR" sz="1600" dirty="0"/>
              <a:t>, </a:t>
            </a:r>
            <a:r>
              <a:rPr lang="ko-KR" altLang="en-US" sz="1600" dirty="0"/>
              <a:t>연탄을 주고</a:t>
            </a:r>
            <a:r>
              <a:rPr lang="en-US" altLang="ko-KR" sz="1600" dirty="0"/>
              <a:t>, </a:t>
            </a:r>
            <a:r>
              <a:rPr lang="ko-KR" altLang="en-US" sz="1600" dirty="0"/>
              <a:t>선물을 주는 등 기업의 주 활동과는 관계없는 부분에서 </a:t>
            </a:r>
            <a:r>
              <a:rPr lang="en-US" altLang="ko-KR" sz="1600" dirty="0"/>
              <a:t>CSR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이뤄지고 </a:t>
            </a:r>
            <a:r>
              <a:rPr lang="ko-KR" altLang="en-US" sz="1600" dirty="0"/>
              <a:t>있는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기업의 </a:t>
            </a:r>
            <a:r>
              <a:rPr lang="ko-KR" altLang="en-US" sz="1600" dirty="0"/>
              <a:t>형편이 좋지 않은데 </a:t>
            </a:r>
            <a:r>
              <a:rPr lang="en-US" altLang="ko-KR" sz="1600" dirty="0"/>
              <a:t>CSR</a:t>
            </a:r>
            <a:r>
              <a:rPr lang="ko-KR" altLang="en-US" sz="1600" dirty="0"/>
              <a:t>을 하면 심지어 기업의 이미지조차 나빠지기도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 </a:t>
            </a:r>
            <a:r>
              <a:rPr lang="en-US" altLang="ko-KR" sz="1600" dirty="0"/>
              <a:t>CSV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이제 </a:t>
            </a:r>
            <a:r>
              <a:rPr lang="ko-KR" altLang="en-US" sz="1600" dirty="0"/>
              <a:t>기업이 하고 있는 비즈니스 모델을 통해 사회 문제를 해결해보자는 큰 변화다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08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를 이루는 세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CSV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ko-KR" altLang="en-US" sz="2000" dirty="0" err="1"/>
              <a:t>공유가치는</a:t>
            </a:r>
            <a:r>
              <a:rPr lang="ko-KR" altLang="en-US" sz="2000" dirty="0"/>
              <a:t> 어떻게 창출하는가</a:t>
            </a:r>
            <a:r>
              <a:rPr lang="en-US" altLang="ko-KR" sz="2000" dirty="0"/>
              <a:t>?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첫째는 </a:t>
            </a:r>
            <a:r>
              <a:rPr lang="ko-KR" altLang="en-US" sz="2000" dirty="0"/>
              <a:t>상품과 시장의 </a:t>
            </a:r>
            <a:r>
              <a:rPr lang="ko-KR" altLang="en-US" sz="2000" dirty="0" err="1"/>
              <a:t>재구상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reconceiving products </a:t>
            </a:r>
            <a:r>
              <a:rPr lang="en-US" altLang="ko-KR" sz="2000" dirty="0"/>
              <a:t>&amp; market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ko-KR" altLang="en-US" sz="2000" dirty="0" err="1" smtClean="0"/>
              <a:t>탐스</a:t>
            </a:r>
            <a:r>
              <a:rPr lang="en-US" altLang="ko-KR" sz="2000" dirty="0"/>
              <a:t>(Toms)</a:t>
            </a:r>
            <a:r>
              <a:rPr lang="ko-KR" altLang="en-US" sz="2000" dirty="0"/>
              <a:t>라는 신발 브랜드는 ‘</a:t>
            </a:r>
            <a:r>
              <a:rPr lang="en-US" altLang="ko-KR" sz="2000" dirty="0"/>
              <a:t>One for one’</a:t>
            </a:r>
            <a:r>
              <a:rPr lang="ko-KR" altLang="en-US" sz="2000" dirty="0"/>
              <a:t>이라는 활동을 하고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회사가 생길 때부터 신발을 </a:t>
            </a:r>
            <a:r>
              <a:rPr lang="ko-KR" altLang="en-US" sz="2000" dirty="0" smtClean="0"/>
              <a:t>한 켤레 </a:t>
            </a:r>
            <a:r>
              <a:rPr lang="ko-KR" altLang="en-US" sz="2000" dirty="0"/>
              <a:t>팔면 한 켤레는 어려운 사람들에게 </a:t>
            </a:r>
            <a:r>
              <a:rPr lang="ko-KR" altLang="en-US" sz="2000" dirty="0" smtClean="0"/>
              <a:t>전달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이렇게 </a:t>
            </a:r>
            <a:r>
              <a:rPr lang="ko-KR" altLang="en-US" sz="2000" dirty="0"/>
              <a:t>사회적 가치를 증진시키는 데 소비자들이 투명하게 </a:t>
            </a:r>
            <a:r>
              <a:rPr lang="ko-KR" altLang="en-US" sz="2000" dirty="0" smtClean="0"/>
              <a:t>참여할 수 </a:t>
            </a:r>
            <a:r>
              <a:rPr lang="ko-KR" altLang="en-US" sz="2000" dirty="0"/>
              <a:t>있는 기회를 제공함으로써 브랜드 가치가 올라가고 회사도 크게 </a:t>
            </a:r>
            <a:r>
              <a:rPr lang="ko-KR" altLang="en-US" sz="2000" dirty="0" smtClean="0"/>
              <a:t>성공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ko-KR" altLang="en-US" sz="2000" dirty="0" smtClean="0"/>
              <a:t>신발의 </a:t>
            </a:r>
            <a:r>
              <a:rPr lang="ko-KR" altLang="en-US" sz="2000" dirty="0"/>
              <a:t>성공으로 이제 선글라스도 </a:t>
            </a:r>
            <a:r>
              <a:rPr lang="ko-KR" altLang="en-US" sz="2000" dirty="0" smtClean="0"/>
              <a:t>판매하면서 </a:t>
            </a:r>
            <a:r>
              <a:rPr lang="ko-KR" altLang="en-US" sz="2000" dirty="0"/>
              <a:t>‘</a:t>
            </a:r>
            <a:r>
              <a:rPr lang="en-US" altLang="ko-KR" sz="2000" dirty="0"/>
              <a:t>One for one’ </a:t>
            </a:r>
            <a:r>
              <a:rPr lang="ko-KR" altLang="en-US" sz="2000" dirty="0"/>
              <a:t>활동을 하고 </a:t>
            </a:r>
            <a:r>
              <a:rPr lang="ko-KR" altLang="en-US" sz="2000" dirty="0" smtClean="0"/>
              <a:t>있음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소비자의 </a:t>
            </a:r>
            <a:r>
              <a:rPr lang="ko-KR" altLang="en-US" sz="2000" dirty="0"/>
              <a:t>참여를 통해 회사의 이익뿐 아니라 회사의 가치도 증대시키고 </a:t>
            </a:r>
            <a:r>
              <a:rPr lang="ko-KR" altLang="en-US" sz="2000" dirty="0" smtClean="0"/>
              <a:t>사회 문제 </a:t>
            </a:r>
            <a:r>
              <a:rPr lang="ko-KR" altLang="en-US" sz="2000" dirty="0"/>
              <a:t>해결에 </a:t>
            </a:r>
            <a:r>
              <a:rPr lang="ko-KR" altLang="en-US" sz="2000" dirty="0" smtClean="0"/>
              <a:t>기여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9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를 이루는 세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/>
              <a:t>번째 방법은 가치사슬의 생산성을 재정의</a:t>
            </a:r>
            <a:r>
              <a:rPr lang="en-US" altLang="ko-KR" dirty="0"/>
              <a:t>(redefining productivity in the value chain)</a:t>
            </a:r>
            <a:r>
              <a:rPr lang="ko-KR" altLang="en-US" dirty="0"/>
              <a:t>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직원복지에</a:t>
            </a:r>
            <a:r>
              <a:rPr lang="ko-KR" altLang="en-US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달러를 투입하면 기업생산성이 </a:t>
            </a:r>
            <a:r>
              <a:rPr lang="en-US" altLang="ko-KR" dirty="0"/>
              <a:t>3</a:t>
            </a:r>
            <a:r>
              <a:rPr lang="ko-KR" altLang="en-US" dirty="0"/>
              <a:t>달러 오른다는 연구결과가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기업 </a:t>
            </a:r>
            <a:r>
              <a:rPr lang="ko-KR" altLang="en-US" dirty="0"/>
              <a:t>활동을 할 때는 기업생산성과 </a:t>
            </a:r>
            <a:r>
              <a:rPr lang="ko-KR" altLang="en-US" dirty="0" smtClean="0"/>
              <a:t>관련한 사회적 </a:t>
            </a:r>
            <a:r>
              <a:rPr lang="ko-KR" altLang="en-US" dirty="0"/>
              <a:t>이슈들이 </a:t>
            </a:r>
            <a:r>
              <a:rPr lang="ko-KR" altLang="en-US" dirty="0" smtClean="0"/>
              <a:t>제기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기후변화</a:t>
            </a:r>
            <a:r>
              <a:rPr lang="en-US" altLang="ko-KR" dirty="0"/>
              <a:t>, </a:t>
            </a:r>
            <a:r>
              <a:rPr lang="ko-KR" altLang="en-US" dirty="0"/>
              <a:t>공정거래</a:t>
            </a:r>
            <a:r>
              <a:rPr lang="en-US" altLang="ko-KR" dirty="0"/>
              <a:t>, </a:t>
            </a:r>
            <a:r>
              <a:rPr lang="ko-KR" altLang="en-US" dirty="0"/>
              <a:t>근로자 역량강화</a:t>
            </a:r>
            <a:r>
              <a:rPr lang="en-US" altLang="ko-KR" dirty="0"/>
              <a:t>, </a:t>
            </a:r>
            <a:r>
              <a:rPr lang="ko-KR" altLang="en-US" dirty="0"/>
              <a:t>안전</a:t>
            </a:r>
            <a:r>
              <a:rPr lang="en-US" altLang="ko-KR" dirty="0"/>
              <a:t>, </a:t>
            </a:r>
            <a:r>
              <a:rPr lang="ko-KR" altLang="en-US" dirty="0"/>
              <a:t>산업보건위생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/>
              <a:t>에너지의 사용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</a:t>
            </a:r>
            <a:r>
              <a:rPr lang="ko-KR" altLang="en-US" dirty="0" err="1" smtClean="0"/>
              <a:t>는그동안</a:t>
            </a:r>
            <a:r>
              <a:rPr lang="ko-KR" altLang="en-US" dirty="0" smtClean="0"/>
              <a:t> </a:t>
            </a:r>
            <a:r>
              <a:rPr lang="ko-KR" altLang="en-US" dirty="0"/>
              <a:t>해오던 사업을 일거에 ‘</a:t>
            </a:r>
            <a:r>
              <a:rPr lang="ko-KR" altLang="en-US" dirty="0" err="1" smtClean="0"/>
              <a:t>에코매지네이션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/>
              <a:t>ecomagination</a:t>
            </a:r>
            <a:r>
              <a:rPr lang="en-US" altLang="ko-KR" dirty="0"/>
              <a:t>)’</a:t>
            </a:r>
            <a:r>
              <a:rPr lang="ko-KR" altLang="en-US" dirty="0"/>
              <a:t>이라는 형태로 정리해 큰 </a:t>
            </a:r>
            <a:r>
              <a:rPr lang="ko-KR" altLang="en-US" dirty="0" smtClean="0"/>
              <a:t>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0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를 이루는 세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세 </a:t>
            </a:r>
            <a:r>
              <a:rPr lang="ko-KR" altLang="en-US" sz="2000" dirty="0"/>
              <a:t>번째 방법은 지역 클러스터의 구축</a:t>
            </a:r>
            <a:r>
              <a:rPr lang="en-US" altLang="ko-KR" sz="2000" dirty="0"/>
              <a:t>(enabling local cluster development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지역이 </a:t>
            </a:r>
            <a:r>
              <a:rPr lang="ko-KR" altLang="en-US" sz="2000" dirty="0"/>
              <a:t>가지고 있는 경쟁력을 </a:t>
            </a:r>
            <a:r>
              <a:rPr lang="ko-KR" altLang="en-US" sz="2000" dirty="0" smtClean="0"/>
              <a:t>기업이 </a:t>
            </a:r>
            <a:r>
              <a:rPr lang="ko-KR" altLang="en-US" sz="2000" dirty="0"/>
              <a:t>강화시켜주는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 </a:t>
            </a:r>
            <a:r>
              <a:rPr lang="ko-KR" altLang="en-US" sz="2000" dirty="0"/>
              <a:t>최근에 광주비엔날레에 맞춰 문을 연 ‘</a:t>
            </a:r>
            <a:r>
              <a:rPr lang="ko-KR" altLang="en-US" sz="2000" dirty="0" err="1"/>
              <a:t>틈새호텔’이</a:t>
            </a:r>
            <a:r>
              <a:rPr lang="ko-KR" altLang="en-US" sz="2000" dirty="0"/>
              <a:t>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서 </a:t>
            </a:r>
            <a:r>
              <a:rPr lang="ko-KR" altLang="en-US" sz="2000" dirty="0" err="1"/>
              <a:t>아키텍츠</a:t>
            </a:r>
            <a:r>
              <a:rPr lang="en-US" altLang="ko-KR" sz="2000" dirty="0"/>
              <a:t>(Suh Architects), </a:t>
            </a:r>
            <a:r>
              <a:rPr lang="ko-KR" altLang="en-US" sz="2000" dirty="0"/>
              <a:t>기아자동차 </a:t>
            </a:r>
            <a:r>
              <a:rPr lang="ko-KR" altLang="en-US" sz="2000" dirty="0" err="1"/>
              <a:t>디자인팀과</a:t>
            </a:r>
            <a:r>
              <a:rPr lang="ko-KR" altLang="en-US" sz="2000" dirty="0"/>
              <a:t> 여러 실력 있는 디자이너들이 팀을 이뤄서 만든 실험 </a:t>
            </a:r>
            <a:r>
              <a:rPr lang="ko-KR" altLang="en-US" sz="2000" dirty="0" smtClean="0"/>
              <a:t>프로젝트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틈새호텔은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이동식 호텔방을 트럭 위에 탑재해 새 투숙객을 맞을 때마다 계속해서 건물 사이 자투리 공간 같은 </a:t>
            </a:r>
            <a:r>
              <a:rPr lang="ko-KR" altLang="en-US" sz="2000" dirty="0" smtClean="0"/>
              <a:t>틈새에서 </a:t>
            </a:r>
            <a:r>
              <a:rPr lang="ko-KR" altLang="en-US" sz="2000" dirty="0"/>
              <a:t>틈새로 이동을 하는 </a:t>
            </a:r>
            <a:r>
              <a:rPr lang="ko-KR" altLang="en-US" sz="2000" dirty="0" smtClean="0"/>
              <a:t>개념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식사제공과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같은 호텔 서비스는 틈새 인근의 지역주민들이 </a:t>
            </a:r>
            <a:r>
              <a:rPr lang="ko-KR" altLang="en-US" sz="2000" dirty="0" smtClean="0"/>
              <a:t>제공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지</a:t>
            </a:r>
            <a:r>
              <a:rPr lang="ko-KR" altLang="en-US" sz="2000" dirty="0" smtClean="0"/>
              <a:t>방에 </a:t>
            </a:r>
            <a:r>
              <a:rPr lang="ko-KR" altLang="en-US" sz="2000" dirty="0"/>
              <a:t>큰돈을 들여서 큰 호텔을 짓는 건 굉장히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대형 행사가 있을 때엔 호텔이 부족해서 </a:t>
            </a:r>
            <a:r>
              <a:rPr lang="ko-KR" altLang="en-US" sz="2000" dirty="0" smtClean="0"/>
              <a:t>난리인데 이런 문제를 </a:t>
            </a:r>
            <a:r>
              <a:rPr lang="ko-KR" altLang="en-US" sz="2000" dirty="0"/>
              <a:t>풀 수 있는 아이디어가 </a:t>
            </a:r>
            <a:r>
              <a:rPr lang="ko-KR" altLang="en-US" sz="2000" dirty="0" err="1" smtClean="0"/>
              <a:t>틈새호텔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기아자동차 </a:t>
            </a:r>
            <a:r>
              <a:rPr lang="ko-KR" altLang="en-US" sz="2000" dirty="0"/>
              <a:t>입장에서는 자동차를 만드는 회사에서 호텔 </a:t>
            </a:r>
            <a:r>
              <a:rPr lang="ko-KR" altLang="en-US" sz="2000" dirty="0" err="1"/>
              <a:t>탑차를</a:t>
            </a:r>
            <a:r>
              <a:rPr lang="ko-KR" altLang="en-US" sz="2000" dirty="0"/>
              <a:t> 만드는 </a:t>
            </a:r>
            <a:r>
              <a:rPr lang="ko-KR" altLang="en-US" sz="2000" dirty="0" smtClean="0"/>
              <a:t>회사로 </a:t>
            </a:r>
            <a:r>
              <a:rPr lang="ko-KR" altLang="en-US" sz="2000" dirty="0"/>
              <a:t>변신할 수 있는 </a:t>
            </a:r>
            <a:r>
              <a:rPr lang="ko-KR" altLang="en-US" sz="2000" dirty="0" smtClean="0"/>
              <a:t>기회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474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 국내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 smtClean="0"/>
              <a:t>전주대</a:t>
            </a:r>
            <a:r>
              <a:rPr lang="ko-KR" altLang="en-US" sz="2000" dirty="0" smtClean="0"/>
              <a:t> 기숙사 사례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다른 </a:t>
            </a:r>
            <a:r>
              <a:rPr lang="ko-KR" altLang="en-US" sz="2000" dirty="0"/>
              <a:t>지역에서 오는 학생들을 위해 기숙사를 지으려 했으나 ‘학교에서 </a:t>
            </a:r>
            <a:r>
              <a:rPr lang="ko-KR" altLang="en-US" sz="2000" dirty="0" smtClean="0"/>
              <a:t>기숙사 </a:t>
            </a:r>
            <a:r>
              <a:rPr lang="ko-KR" altLang="en-US" sz="2000" dirty="0"/>
              <a:t>비즈니스까지 해서 동네 원룸 다 망하게 할 </a:t>
            </a:r>
            <a:r>
              <a:rPr lang="ko-KR" altLang="en-US" sz="2000" dirty="0" err="1"/>
              <a:t>작정이냐’는</a:t>
            </a:r>
            <a:r>
              <a:rPr lang="ko-KR" altLang="en-US" sz="2000" dirty="0"/>
              <a:t> 주민들의 반발에 </a:t>
            </a:r>
            <a:r>
              <a:rPr lang="ko-KR" altLang="en-US" sz="2000" dirty="0" smtClean="0"/>
              <a:t>부딪힘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학교 </a:t>
            </a:r>
            <a:r>
              <a:rPr lang="ko-KR" altLang="en-US" sz="2000" dirty="0"/>
              <a:t>입장에서는 기숙사가 </a:t>
            </a:r>
            <a:r>
              <a:rPr lang="ko-KR" altLang="en-US" sz="2000" dirty="0" smtClean="0"/>
              <a:t>없이는 </a:t>
            </a:r>
            <a:r>
              <a:rPr lang="ko-KR" altLang="en-US" sz="2000" dirty="0"/>
              <a:t>학생들을 </a:t>
            </a:r>
            <a:r>
              <a:rPr lang="ko-KR" altLang="en-US" sz="2000" dirty="0" smtClean="0"/>
              <a:t>끌어 모으기가 </a:t>
            </a:r>
            <a:r>
              <a:rPr lang="ko-KR" altLang="en-US" sz="2000" dirty="0"/>
              <a:t>너무 </a:t>
            </a:r>
            <a:r>
              <a:rPr lang="ko-KR" altLang="en-US" sz="2000" dirty="0" smtClean="0"/>
              <a:t>어려움</a:t>
            </a:r>
            <a:endParaRPr lang="en-US" altLang="ko-KR" sz="2000" dirty="0" smtClean="0"/>
          </a:p>
          <a:p>
            <a:r>
              <a:rPr lang="ko-KR" altLang="en-US" sz="2000" dirty="0" smtClean="0"/>
              <a:t>학교는 </a:t>
            </a:r>
            <a:r>
              <a:rPr lang="ko-KR" altLang="en-US" sz="2000" dirty="0"/>
              <a:t>지역 주민들과의 타협으로 정문을 헐어버리고 그 공간에 </a:t>
            </a:r>
            <a:r>
              <a:rPr lang="ko-KR" altLang="en-US" sz="2000" dirty="0" smtClean="0"/>
              <a:t>기숙사를 지음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 </a:t>
            </a:r>
            <a:r>
              <a:rPr lang="ko-KR" altLang="en-US" sz="2000" dirty="0"/>
              <a:t>공간이 들어섬으로써 </a:t>
            </a:r>
            <a:r>
              <a:rPr lang="en-US" altLang="ko-KR" sz="2000" dirty="0"/>
              <a:t>2000</a:t>
            </a:r>
            <a:r>
              <a:rPr lang="ko-KR" altLang="en-US" sz="2000" dirty="0"/>
              <a:t>명의 학생이 여기에 거주하게 되고</a:t>
            </a:r>
            <a:r>
              <a:rPr lang="en-US" altLang="ko-KR" sz="2000" dirty="0"/>
              <a:t>, </a:t>
            </a:r>
            <a:r>
              <a:rPr lang="ko-KR" altLang="en-US" sz="2000" dirty="0"/>
              <a:t>부동산 가격은 상승하며</a:t>
            </a:r>
            <a:r>
              <a:rPr lang="en-US" altLang="ko-KR" sz="2000" dirty="0"/>
              <a:t>, </a:t>
            </a:r>
            <a:r>
              <a:rPr lang="ko-KR" altLang="en-US" sz="2000" dirty="0"/>
              <a:t>항상 </a:t>
            </a:r>
            <a:r>
              <a:rPr lang="ko-KR" altLang="en-US" sz="2000" dirty="0" smtClean="0"/>
              <a:t>학생들이 거주함으로써 </a:t>
            </a:r>
            <a:r>
              <a:rPr lang="ko-KR" altLang="en-US" sz="2000" dirty="0"/>
              <a:t>원룸을 포함한 지역 비즈니스가 활성화되는 시너지가 </a:t>
            </a:r>
            <a:r>
              <a:rPr lang="ko-KR" altLang="en-US" sz="2000" dirty="0" smtClean="0"/>
              <a:t>생김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세탁 </a:t>
            </a:r>
            <a:r>
              <a:rPr lang="ko-KR" altLang="en-US" sz="2000" dirty="0"/>
              <a:t>서비스 같은 고용창출도 </a:t>
            </a:r>
            <a:r>
              <a:rPr lang="ko-KR" altLang="en-US" sz="2000" dirty="0" smtClean="0"/>
              <a:t>이뤄지는 지역 </a:t>
            </a:r>
            <a:r>
              <a:rPr lang="ko-KR" altLang="en-US" sz="2000" dirty="0"/>
              <a:t>클러스터를 만든 </a:t>
            </a:r>
            <a:r>
              <a:rPr lang="ko-KR" altLang="en-US" sz="2000" dirty="0" smtClean="0"/>
              <a:t>것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8194541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1주차_Introduction</Template>
  <TotalTime>309</TotalTime>
  <Words>1571</Words>
  <Application>Microsoft Office PowerPoint</Application>
  <PresentationFormat>화면 슬라이드 쇼(4:3)</PresentationFormat>
  <Paragraphs>129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HY그래픽M</vt:lpstr>
      <vt:lpstr>Corbel</vt:lpstr>
      <vt:lpstr>Arial</vt:lpstr>
      <vt:lpstr>Wingdings 3</vt:lpstr>
      <vt:lpstr>Candara</vt:lpstr>
      <vt:lpstr>New_Education02</vt:lpstr>
      <vt:lpstr>사회적문제해결과 디자인씽킹  - 사회적 문제해결의 비지니스모델</vt:lpstr>
      <vt:lpstr>자본주의의 발전과정</vt:lpstr>
      <vt:lpstr>자본주의의 발전과정</vt:lpstr>
      <vt:lpstr>금융 자본주의의 몰락</vt:lpstr>
      <vt:lpstr>CSV의 등장</vt:lpstr>
      <vt:lpstr>CSV를 이루는 세 가지 방법</vt:lpstr>
      <vt:lpstr>CSV를 이루는 세 가지 방법</vt:lpstr>
      <vt:lpstr>CSV를 이루는 세 가지 방법</vt:lpstr>
      <vt:lpstr>CSV 국내 사례</vt:lpstr>
      <vt:lpstr>소셜벤처란?</vt:lpstr>
      <vt:lpstr>소셜벤처란?</vt:lpstr>
      <vt:lpstr>소셜벤처의  비즈니스모델</vt:lpstr>
      <vt:lpstr>소셜벤처를 위한 비즈니스 모델 캔버스</vt:lpstr>
      <vt:lpstr>소셜벤처를 위한 비즈니스 모델 캔버스</vt:lpstr>
      <vt:lpstr>소셜벤처를 위한 비즈니스 모델 캔버스</vt:lpstr>
      <vt:lpstr>소셜벤처를 위한 비즈니스 모델 캔버스</vt:lpstr>
      <vt:lpstr>소셜벤처를 위한 비즈니스 모델 캔버스</vt:lpstr>
      <vt:lpstr>사회적문제해결 비즈니스모델 사례  - 모어댄</vt:lpstr>
      <vt:lpstr>모어댄 분석 결과</vt:lpstr>
      <vt:lpstr>1. 사회적문제해결 비즈니스모델 사례     - 라스트오더</vt:lpstr>
      <vt:lpstr>사회적문제해결 비즈니스모델 사례  - 엔토모</vt:lpstr>
      <vt:lpstr>사회적문제해결 비즈니스모델 사례  - 주거 공유 소셜벤처 ‘허들링’</vt:lpstr>
      <vt:lpstr>사회적문제해결 비즈니스모델 사례  - 비대면 학습격차를 줄이는 ‘클라썸’</vt:lpstr>
      <vt:lpstr>사회적문제해결 비즈니스모델 사례  - 중증희귀난치질환 환아를 위한 소셜벤처 ‘민들레마음’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sinsa2</dc:creator>
  <cp:lastModifiedBy>john</cp:lastModifiedBy>
  <cp:revision>75</cp:revision>
  <dcterms:created xsi:type="dcterms:W3CDTF">2013-05-06T06:35:46Z</dcterms:created>
  <dcterms:modified xsi:type="dcterms:W3CDTF">2022-07-28T14:08:25Z</dcterms:modified>
</cp:coreProperties>
</file>