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61" r:id="rId1"/>
  </p:sldMasterIdLst>
  <p:notesMasterIdLst>
    <p:notesMasterId r:id="rId19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Wingdings 3" panose="05040102010807070707" pitchFamily="18" charset="2"/>
      <p:regular r:id="rId22"/>
    </p:embeddedFont>
    <p:embeddedFont>
      <p:font typeface="HY울릉도B" panose="020B0600000101010101" charset="-127"/>
      <p:regular r:id="rId23"/>
    </p:embeddedFont>
    <p:embeddedFont>
      <p:font typeface="HY중고딕" panose="02030600000101010101" pitchFamily="18" charset="-127"/>
      <p:regular r:id="rId24"/>
    </p:embeddedFon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HY그래픽M" panose="02030600000101010101" pitchFamily="18" charset="-127"/>
      <p:regular r:id="rId29"/>
    </p:embeddedFont>
    <p:embeddedFont>
      <p:font typeface="HY강B" panose="020B0600000101010101" charset="-127"/>
      <p:regular r:id="rId30"/>
    </p:embeddedFont>
    <p:embeddedFont>
      <p:font typeface="Corbel" panose="020B0503020204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26EDA41-933C-49A0-9B33-226595641C4D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</a:defRPr>
            </a:lvl1pPr>
          </a:lstStyle>
          <a:p>
            <a:fld id="{90CBF40D-03D4-4ED9-B6AD-0E94A297B95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CC0F5DC-7455-4DAA-BEC6-7BDE62E0CE94}" type="slidenum"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"/>
          <p:cNvSpPr/>
          <p:nvPr/>
        </p:nvSpPr>
        <p:spPr bwMode="gray">
          <a:xfrm>
            <a:off x="8545513" y="5873750"/>
            <a:ext cx="598487" cy="98742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5"/>
          <p:cNvSpPr/>
          <p:nvPr/>
        </p:nvSpPr>
        <p:spPr bwMode="gray">
          <a:xfrm>
            <a:off x="7805738" y="2678113"/>
            <a:ext cx="1341437" cy="3298825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Freeform 14"/>
          <p:cNvSpPr/>
          <p:nvPr/>
        </p:nvSpPr>
        <p:spPr bwMode="gray">
          <a:xfrm>
            <a:off x="-11113" y="2917825"/>
            <a:ext cx="8632826" cy="3940175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Freeform 8"/>
          <p:cNvSpPr/>
          <p:nvPr/>
        </p:nvSpPr>
        <p:spPr bwMode="gray">
          <a:xfrm>
            <a:off x="1773238" y="0"/>
            <a:ext cx="1309687" cy="1116013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Freeform 7"/>
          <p:cNvSpPr/>
          <p:nvPr/>
        </p:nvSpPr>
        <p:spPr bwMode="gray">
          <a:xfrm>
            <a:off x="-6350" y="0"/>
            <a:ext cx="2020888" cy="145256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Freeform 10"/>
          <p:cNvSpPr/>
          <p:nvPr/>
        </p:nvSpPr>
        <p:spPr bwMode="gray">
          <a:xfrm>
            <a:off x="-3175" y="895350"/>
            <a:ext cx="2155825" cy="1400175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49288" y="6419850"/>
            <a:ext cx="7845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0" y="6419850"/>
            <a:ext cx="476250" cy="365125"/>
          </a:xfrm>
        </p:spPr>
        <p:txBody>
          <a:bodyPr/>
          <a:lstStyle>
            <a:lvl1pPr>
              <a:defRPr/>
            </a:lvl1pPr>
          </a:lstStyle>
          <a:p>
            <a:fld id="{7DB34E8F-C6B2-45D1-B5DC-4C12D2A6E6E1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>
          <a:xfrm>
            <a:off x="36513" y="36513"/>
            <a:ext cx="18557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8916E-B62F-4386-A1D1-E9F4600AF1DB}" type="datetime1">
              <a:rPr lang="ko-KR" altLang="en-US" smtClean="0"/>
              <a:t>2022-07-28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7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C2CFC-6897-423C-9891-37C1E05EE4D3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C2840-75CC-4A46-A8EB-D7981D682FD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0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gray">
          <a:xfrm flipH="1" flipV="1">
            <a:off x="6769100" y="6203950"/>
            <a:ext cx="852488" cy="654050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2"/>
          <p:cNvSpPr/>
          <p:nvPr/>
        </p:nvSpPr>
        <p:spPr bwMode="gray">
          <a:xfrm flipH="1" flipV="1">
            <a:off x="7412038" y="5622925"/>
            <a:ext cx="1736725" cy="1235075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7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9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40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40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829E4-4892-444E-9B52-99D8B4C6DABF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175" y="6583363"/>
            <a:ext cx="411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575" y="658336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1278F11B-2D42-4212-829B-8681AF91925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1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8" y="109728"/>
            <a:ext cx="870202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38" y="1124744"/>
            <a:ext cx="8229600" cy="4599432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95E9E-AC77-420F-9172-E35BD8388E97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1F0AC-0225-4026-92E5-EC9F5B2223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6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7588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12160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6732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6"/>
            <a:ext cx="7735824" cy="13529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87A1A-0261-4982-91BA-2540EA8D51ED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E1D48-90B0-4458-BDA9-E801EA517B3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93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2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98C6C-1BED-4D22-A969-43A2DD606D8F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BBA00-5FBC-4664-A9BF-59D47EF3135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3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4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1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18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004B4-B8C9-48DD-8EC1-7FE8ADD688E1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26564-1EE6-496B-BD2D-4F9FF0D53BA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1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4" name="Oval 6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15D53-621E-4737-A09F-09D45E57B5AC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3729F-1CAB-46FD-9B2F-133822FED9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2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33EB-223F-44CF-80A0-0853E94D302B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A3966-2719-4E26-980A-C598136F235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6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6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9" name="Oval 10"/>
          <p:cNvSpPr/>
          <p:nvPr/>
        </p:nvSpPr>
        <p:spPr bwMode="gray">
          <a:xfrm>
            <a:off x="22590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1"/>
          <p:cNvSpPr/>
          <p:nvPr/>
        </p:nvSpPr>
        <p:spPr bwMode="gray">
          <a:xfrm>
            <a:off x="27162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1" name="Oval 12"/>
          <p:cNvSpPr/>
          <p:nvPr/>
        </p:nvSpPr>
        <p:spPr bwMode="gray">
          <a:xfrm>
            <a:off x="31734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42938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790ED-043F-4689-B1DD-0FBE74692230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363"/>
            <a:ext cx="5029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F3694-B033-4BCF-89C5-315306EFBB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5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466725" y="658813"/>
            <a:ext cx="282575" cy="282575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466725" y="5440363"/>
            <a:ext cx="282575" cy="284162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>
            <a:normAutofit/>
          </a:bodyPr>
          <a:lstStyle>
            <a:lvl1pPr algn="l">
              <a:defRPr sz="21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7D2F2-49F0-467A-93EC-B54D472AB068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7FBEB-956E-4D5A-93E9-606C1BA0880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16" name="Freeform 15"/>
          <p:cNvSpPr/>
          <p:nvPr/>
        </p:nvSpPr>
        <p:spPr bwMode="gray">
          <a:xfrm>
            <a:off x="0" y="6229350"/>
            <a:ext cx="1366838" cy="20955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7" name="Freeform 16"/>
          <p:cNvSpPr/>
          <p:nvPr/>
        </p:nvSpPr>
        <p:spPr bwMode="gray">
          <a:xfrm>
            <a:off x="0" y="6469063"/>
            <a:ext cx="1089025" cy="3889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8" name="Freeform 17"/>
          <p:cNvSpPr/>
          <p:nvPr/>
        </p:nvSpPr>
        <p:spPr bwMode="gray">
          <a:xfrm>
            <a:off x="501650" y="6389688"/>
            <a:ext cx="4537075" cy="1603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9" name="Freeform 18"/>
          <p:cNvSpPr/>
          <p:nvPr/>
        </p:nvSpPr>
        <p:spPr bwMode="gray">
          <a:xfrm>
            <a:off x="1058863" y="6550025"/>
            <a:ext cx="7138987" cy="3190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00"/>
            <a:ext cx="1176337" cy="2000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1" name="Freeform 20"/>
          <p:cNvSpPr/>
          <p:nvPr/>
        </p:nvSpPr>
        <p:spPr bwMode="gray">
          <a:xfrm>
            <a:off x="6167438" y="6353175"/>
            <a:ext cx="2468562" cy="1666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2" name="Freeform 21"/>
          <p:cNvSpPr/>
          <p:nvPr/>
        </p:nvSpPr>
        <p:spPr bwMode="gray">
          <a:xfrm>
            <a:off x="8416925" y="6361113"/>
            <a:ext cx="593725" cy="1492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3" name="Freeform 22"/>
          <p:cNvSpPr/>
          <p:nvPr/>
        </p:nvSpPr>
        <p:spPr bwMode="gray">
          <a:xfrm>
            <a:off x="8162925" y="6362700"/>
            <a:ext cx="981075" cy="49530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025" y="6583363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27989DB-1963-44B8-ACB8-6F1449136E92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175" y="6583363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625" y="6583363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97CE35AE-4DA8-401A-9593-117C3007C0E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4" r:id="rId2"/>
    <p:sldLayoutId id="2147483907" r:id="rId3"/>
    <p:sldLayoutId id="2147483908" r:id="rId4"/>
    <p:sldLayoutId id="2147483909" r:id="rId5"/>
    <p:sldLayoutId id="2147483910" r:id="rId6"/>
    <p:sldLayoutId id="2147483905" r:id="rId7"/>
    <p:sldLayoutId id="2147483911" r:id="rId8"/>
    <p:sldLayoutId id="2147483912" r:id="rId9"/>
    <p:sldLayoutId id="2147483913" r:id="rId10"/>
    <p:sldLayoutId id="2147483914" r:id="rId11"/>
  </p:sldLayoutIdLst>
  <p:hf hdr="0" ftr="0" dt="0"/>
  <p:txStyles>
    <p:titleStyle>
      <a:lvl1pPr algn="ctr" defTabSz="685800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2pPr>
      <a:lvl3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3pPr>
      <a:lvl4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4pPr>
      <a:lvl5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3" panose="05040102010807070707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anose="05040102010807070707" pitchFamily="18" charset="2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21A6C5"/>
        </a:buClr>
        <a:buSzPct val="90000"/>
        <a:buFont typeface="Wingdings 3" panose="05040102010807070707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BEC936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ECB0B0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6275" y="1755775"/>
            <a:ext cx="7772400" cy="10699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ko-KR" altLang="en-US" sz="3600" dirty="0"/>
              <a:t>사회적문제해결과 </a:t>
            </a:r>
            <a:r>
              <a:rPr lang="ko-KR" altLang="en-US" sz="3600" dirty="0" err="1" smtClean="0"/>
              <a:t>디자인씽킹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>- </a:t>
            </a:r>
            <a:r>
              <a:rPr lang="ko-KR" altLang="en-US" sz="3600" dirty="0"/>
              <a:t>사회문제의 개요</a:t>
            </a:r>
          </a:p>
        </p:txBody>
      </p:sp>
      <p:sp>
        <p:nvSpPr>
          <p:cNvPr id="12291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559175"/>
            <a:ext cx="6858000" cy="3298825"/>
          </a:xfrm>
        </p:spPr>
        <p:txBody>
          <a:bodyPr>
            <a:normAutofit fontScale="92500" lnSpcReduction="20000"/>
          </a:bodyPr>
          <a:lstStyle/>
          <a:p>
            <a:pPr algn="ctr" eaLnBrk="1" hangingPunct="1"/>
            <a:endParaRPr lang="en-US" altLang="ko-KR" dirty="0" smtClean="0"/>
          </a:p>
          <a:p>
            <a:pPr algn="ctr" eaLnBrk="1" hangingPunct="1"/>
            <a:endParaRPr lang="en-US" altLang="ko-KR" dirty="0"/>
          </a:p>
          <a:p>
            <a:pPr algn="ctr" eaLnBrk="1" hangingPunct="1"/>
            <a:endParaRPr lang="en-US" altLang="ko-KR" smtClean="0"/>
          </a:p>
          <a:p>
            <a:pPr algn="ctr" eaLnBrk="1" hangingPunct="1"/>
            <a:r>
              <a:rPr lang="ko-KR" altLang="en-US" smtClean="0"/>
              <a:t>최영근 교수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sz="1200" b="1" dirty="0" smtClean="0"/>
              <a:t>* </a:t>
            </a:r>
            <a:r>
              <a:rPr lang="ko-KR" altLang="en-US" sz="1200" b="1" dirty="0" err="1" smtClean="0"/>
              <a:t>사사표기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본 강의는 </a:t>
            </a:r>
            <a:r>
              <a:rPr lang="en-US" altLang="ko-KR" sz="1200" b="1" dirty="0" smtClean="0"/>
              <a:t>SK</a:t>
            </a:r>
            <a:r>
              <a:rPr lang="ko-KR" altLang="en-US" sz="1200" b="1" dirty="0" smtClean="0"/>
              <a:t>그룹이 설립한 재단법인 사회적가치연구원의 사회혁신교육자네트워크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                       (ENSI: Educators’ Network for Social Innovation)</a:t>
            </a:r>
            <a:r>
              <a:rPr lang="ko-KR" altLang="en-US" sz="1200" b="1" dirty="0" smtClean="0"/>
              <a:t>에 등록되어 연구지원을 받은 과목입니다</a:t>
            </a:r>
          </a:p>
          <a:p>
            <a:pPr eaLnBrk="1" hangingPunct="1"/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 startAt="2"/>
            </a:pPr>
            <a:r>
              <a:rPr lang="ko-KR" altLang="en-US" smtClean="0"/>
              <a:t>개인적 곤란과 공적 쟁점</a:t>
            </a:r>
          </a:p>
        </p:txBody>
      </p:sp>
      <p:sp>
        <p:nvSpPr>
          <p:cNvPr id="21507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68638" y="1124744"/>
            <a:ext cx="8351834" cy="459943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개인적 곤란과 공적 쟁점</a:t>
            </a:r>
          </a:p>
          <a:p>
            <a:pPr lvl="1" eaLnBrk="1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–"/>
            </a:pPr>
            <a:r>
              <a:rPr lang="ko-KR" altLang="en-US" sz="2000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개인적 곤란 </a:t>
            </a:r>
            <a:r>
              <a:rPr lang="en-US" altLang="ko-KR" sz="2000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: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개인의 성격 또는 가까운 주변 사람들과의 관계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20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               (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사회 생활의 제한된 영역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에서 발생하는 사적인 문제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lvl="1" eaLnBrk="1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–"/>
            </a:pPr>
            <a:r>
              <a:rPr lang="ko-KR" altLang="en-US" sz="2000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공적 쟁점 </a:t>
            </a:r>
            <a:r>
              <a:rPr lang="en-US" altLang="ko-KR" sz="2000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: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사적인 문제의 차원을 넘어 사회 전체 또는 사회구조에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                </a:t>
            </a:r>
            <a:br>
              <a:rPr lang="en-US" altLang="ko-KR" sz="20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            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관련된 문제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lvl="1"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ko-KR" sz="2000" b="1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※ </a:t>
            </a:r>
            <a:r>
              <a:rPr lang="ko-KR" altLang="en-US" sz="2000" b="1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예 </a:t>
            </a:r>
            <a:r>
              <a:rPr lang="en-US" altLang="ko-KR" sz="2000" b="1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: </a:t>
            </a:r>
            <a:r>
              <a:rPr lang="ko-KR" altLang="en-US" sz="2000" b="1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실업</a:t>
            </a:r>
            <a:r>
              <a:rPr lang="en-US" altLang="ko-KR" sz="2000" b="1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이혼</a:t>
            </a:r>
            <a:r>
              <a:rPr lang="en-US" altLang="ko-KR" sz="2000" b="1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.</a:t>
            </a:r>
          </a:p>
          <a:p>
            <a:pPr eaLnBrk="1" hangingPunct="1"/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 startAt="3"/>
            </a:pPr>
            <a:r>
              <a:rPr lang="ko-KR" altLang="en-US" smtClean="0"/>
              <a:t>사회문제의 두 가지 시각</a:t>
            </a:r>
          </a:p>
        </p:txBody>
      </p:sp>
      <p:sp>
        <p:nvSpPr>
          <p:cNvPr id="22531" name="내용 개체 틀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1. </a:t>
            </a:r>
            <a:r>
              <a:rPr lang="ko-KR" altLang="en-US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개인적</a:t>
            </a:r>
            <a: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(individual)</a:t>
            </a:r>
            <a:r>
              <a:rPr lang="ko-KR" altLang="en-US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 시각으로서 사회문제의 원인을 </a:t>
            </a:r>
            <a: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</a:br>
            <a: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개인의 특성에서 찾는다</a:t>
            </a:r>
            <a: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dirty="0" smtClean="0">
              <a:latin typeface="HY울릉도B" pitchFamily="18" charset="-127"/>
              <a:ea typeface="HY울릉도B" pitchFamily="18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Ex)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어떤 개인의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마약복용의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원인을 그의 실업으로 인한 스트레스에서 찾는 것이다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그러나 이런 개인적 시각은 왜 수많은 사람들이 몸에 해로운 마약을 복용하는지를 충분히 설명해 주지는 않는다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2. </a:t>
            </a:r>
            <a:r>
              <a:rPr lang="ko-KR" altLang="en-US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개인적 시각의 이런 약점을 보완하는 것이 구조적  </a:t>
            </a:r>
            <a:endParaRPr lang="en-US" altLang="ko-KR" dirty="0" smtClean="0">
              <a:solidFill>
                <a:srgbClr val="0070C0"/>
              </a:solidFill>
              <a:latin typeface="HY울릉도B" pitchFamily="18" charset="-127"/>
              <a:ea typeface="HY울릉도B" pitchFamily="18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    (structural)</a:t>
            </a:r>
            <a:r>
              <a:rPr lang="ko-KR" altLang="en-US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 시각이다</a:t>
            </a:r>
            <a: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. </a:t>
            </a:r>
            <a:r>
              <a:rPr lang="ko-KR" altLang="en-US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구조적 시각은 사회문제의 </a:t>
            </a:r>
            <a: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</a:br>
            <a: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  </a:t>
            </a:r>
            <a:r>
              <a:rPr lang="ko-KR" altLang="en-US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원인을 사회구조에서 찾는다</a:t>
            </a:r>
            <a: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   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개인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비난론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(person-blame approach)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체제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비난론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(system-blame approach)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dirty="0" smtClean="0">
              <a:latin typeface="HY울릉도B" pitchFamily="18" charset="-127"/>
              <a:ea typeface="HY울릉도B" pitchFamily="18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dirty="0" smtClean="0">
              <a:latin typeface="HY울릉도B" pitchFamily="18" charset="-127"/>
              <a:ea typeface="HY울릉도B" pitchFamily="18" charset="-127"/>
            </a:endParaRPr>
          </a:p>
          <a:p>
            <a:pPr eaLnBrk="1" hangingPunct="1"/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 startAt="4"/>
            </a:pPr>
            <a:r>
              <a:rPr lang="ko-KR" altLang="en-US" dirty="0" smtClean="0"/>
              <a:t>사회문제의 유형</a:t>
            </a:r>
          </a:p>
        </p:txBody>
      </p:sp>
      <p:sp>
        <p:nvSpPr>
          <p:cNvPr id="23555" name="직사각형 3"/>
          <p:cNvSpPr>
            <a:spLocks noChangeArrowheads="1"/>
          </p:cNvSpPr>
          <p:nvPr/>
        </p:nvSpPr>
        <p:spPr bwMode="auto">
          <a:xfrm>
            <a:off x="428625" y="1279525"/>
            <a:ext cx="88582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Merton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&amp;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Nisbet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1976</a:t>
            </a:r>
            <a:endParaRPr lang="en-US" altLang="ko-KR" sz="2000" dirty="0">
              <a:solidFill>
                <a:srgbClr val="C00000"/>
              </a:solidFill>
              <a:latin typeface="HY울릉도B" pitchFamily="18" charset="-127"/>
              <a:ea typeface="HY울릉도B" pitchFamily="18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</a:t>
            </a:r>
            <a:r>
              <a:rPr lang="ko-KR" altLang="en-US" sz="2000" dirty="0" err="1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일탈행위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：범죄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비행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정신질환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약물중독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알코올중독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성매매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․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동성애</a:t>
            </a:r>
            <a:endParaRPr lang="en-US" altLang="ko-KR" sz="2000" dirty="0">
              <a:latin typeface="HY울릉도B" pitchFamily="18" charset="-127"/>
              <a:ea typeface="HY울릉도B" pitchFamily="18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</a:t>
            </a:r>
            <a:r>
              <a:rPr lang="ko-KR" altLang="en-US" sz="2000" dirty="0" err="1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사회해체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：인구문제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불평등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고령화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성역할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인종문제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가족해체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지역사회해체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․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                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도시문제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노동문제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빈곤과 프롤레타리아트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집단폭력</a:t>
            </a:r>
          </a:p>
        </p:txBody>
      </p:sp>
      <p:sp>
        <p:nvSpPr>
          <p:cNvPr id="23556" name="직사각형 4"/>
          <p:cNvSpPr>
            <a:spLocks noChangeArrowheads="1"/>
          </p:cNvSpPr>
          <p:nvPr/>
        </p:nvSpPr>
        <p:spPr bwMode="auto">
          <a:xfrm>
            <a:off x="357188" y="2857500"/>
            <a:ext cx="8572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「현대사회문제론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」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김영모 편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, 1982)</a:t>
            </a:r>
            <a:endParaRPr lang="en-US" altLang="ko-KR" sz="2000" dirty="0">
              <a:solidFill>
                <a:srgbClr val="C00000"/>
              </a:solidFill>
              <a:latin typeface="HY울릉도B" pitchFamily="18" charset="-127"/>
              <a:ea typeface="HY울릉도B" pitchFamily="18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∙일탈적 </a:t>
            </a:r>
            <a:r>
              <a:rPr lang="ko-KR" altLang="en-US" sz="2000" dirty="0" err="1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문제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：범죄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소년비행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성매매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자살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알코올중독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정신질환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∙해체적 </a:t>
            </a:r>
            <a:r>
              <a:rPr lang="ko-KR" altLang="en-US" sz="2000" dirty="0" err="1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문제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：가족해체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빈민지역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인구문제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환경문제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∙구조적 </a:t>
            </a:r>
            <a:r>
              <a:rPr lang="ko-KR" altLang="en-US" sz="2000" dirty="0" err="1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문제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：빈곤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소득분배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노동문제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교육 불평등</a:t>
            </a:r>
          </a:p>
        </p:txBody>
      </p:sp>
      <p:sp>
        <p:nvSpPr>
          <p:cNvPr id="23557" name="직사각형 5"/>
          <p:cNvSpPr>
            <a:spLocks noChangeArrowheads="1"/>
          </p:cNvSpPr>
          <p:nvPr/>
        </p:nvSpPr>
        <p:spPr bwMode="auto">
          <a:xfrm>
            <a:off x="500063" y="4429125"/>
            <a:ext cx="2282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HY강B" pitchFamily="18" charset="-127"/>
                <a:ea typeface="HY강B" pitchFamily="18" charset="-127"/>
              </a:rPr>
              <a:t>Eitzen &amp; Zinn(2000)</a:t>
            </a:r>
          </a:p>
        </p:txBody>
      </p:sp>
      <p:sp>
        <p:nvSpPr>
          <p:cNvPr id="23558" name="직사각형 6"/>
          <p:cNvSpPr>
            <a:spLocks noChangeArrowheads="1"/>
          </p:cNvSpPr>
          <p:nvPr/>
        </p:nvSpPr>
        <p:spPr bwMode="auto">
          <a:xfrm>
            <a:off x="463996" y="4797152"/>
            <a:ext cx="85725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</a:t>
            </a:r>
            <a:r>
              <a:rPr lang="ko-KR" altLang="en-US" sz="1800" dirty="0" err="1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체제문제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：부과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 권력과 관련된 문제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∙인간</a:t>
            </a:r>
            <a:r>
              <a:rPr lang="en-US" altLang="ko-KR" sz="18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․</a:t>
            </a:r>
            <a:r>
              <a:rPr lang="ko-KR" altLang="en-US" sz="18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환경</a:t>
            </a:r>
            <a:r>
              <a:rPr lang="en-US" altLang="ko-KR" sz="18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․</a:t>
            </a:r>
            <a:r>
              <a:rPr lang="ko-KR" altLang="en-US" sz="1800" dirty="0" err="1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지역문제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：글로벌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 불평등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환경문제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인구문제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․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고령화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도시문제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</a:t>
            </a:r>
            <a:r>
              <a:rPr lang="ko-KR" altLang="en-US" sz="1800" dirty="0" err="1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불평등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：빈곤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인종문제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성차별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동성애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∙사회제도 </a:t>
            </a:r>
            <a:r>
              <a:rPr lang="ko-KR" altLang="en-US" sz="1800" dirty="0" err="1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문제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：노동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고용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문제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가족문제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교육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보건의료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국가안전보장문제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</a:t>
            </a:r>
            <a:r>
              <a:rPr lang="ko-KR" altLang="en-US" sz="1800" dirty="0" err="1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일탈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：범죄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약물중독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 startAt="4"/>
            </a:pPr>
            <a:r>
              <a:rPr lang="ko-KR" altLang="en-US" smtClean="0"/>
              <a:t>사회문제의 유형</a:t>
            </a:r>
          </a:p>
        </p:txBody>
      </p:sp>
      <p:sp>
        <p:nvSpPr>
          <p:cNvPr id="25603" name="직사각형 3"/>
          <p:cNvSpPr>
            <a:spLocks noChangeArrowheads="1"/>
          </p:cNvSpPr>
          <p:nvPr/>
        </p:nvSpPr>
        <p:spPr bwMode="auto">
          <a:xfrm>
            <a:off x="714375" y="1428750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HY강B" pitchFamily="18" charset="-127"/>
                <a:ea typeface="HY강B" pitchFamily="18" charset="-127"/>
              </a:rPr>
              <a:t>Zastrow(2000)</a:t>
            </a:r>
          </a:p>
        </p:txBody>
      </p:sp>
      <p:sp>
        <p:nvSpPr>
          <p:cNvPr id="25604" name="직사각형 4"/>
          <p:cNvSpPr>
            <a:spLocks noChangeArrowheads="1"/>
          </p:cNvSpPr>
          <p:nvPr/>
        </p:nvSpPr>
        <p:spPr bwMode="auto">
          <a:xfrm>
            <a:off x="714375" y="1785938"/>
            <a:ext cx="8001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∙일탈문제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：범죄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․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비행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정신질환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약물남용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동성애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∙불평등 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：인종문제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성차별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고령화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빈곤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∙제도적 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：가족문제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보건의료문제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교육문제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대기업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․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기술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․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노동문제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∙글로벌 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：폭력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․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테러리즘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․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전쟁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도시문제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인구문제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환경문제</a:t>
            </a:r>
          </a:p>
        </p:txBody>
      </p:sp>
      <p:sp>
        <p:nvSpPr>
          <p:cNvPr id="25605" name="직사각형 5"/>
          <p:cNvSpPr>
            <a:spLocks noChangeArrowheads="1"/>
          </p:cNvSpPr>
          <p:nvPr/>
        </p:nvSpPr>
        <p:spPr bwMode="auto">
          <a:xfrm>
            <a:off x="774700" y="3429000"/>
            <a:ext cx="222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HY강B" pitchFamily="18" charset="-127"/>
                <a:ea typeface="HY강B" pitchFamily="18" charset="-127"/>
              </a:rPr>
              <a:t>Dunn &amp; Waller(2000)</a:t>
            </a:r>
          </a:p>
        </p:txBody>
      </p:sp>
      <p:sp>
        <p:nvSpPr>
          <p:cNvPr id="25606" name="직사각형 6"/>
          <p:cNvSpPr>
            <a:spLocks noChangeArrowheads="1"/>
          </p:cNvSpPr>
          <p:nvPr/>
        </p:nvSpPr>
        <p:spPr bwMode="auto">
          <a:xfrm>
            <a:off x="785813" y="3786188"/>
            <a:ext cx="8072437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∙사회제도 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：가족문제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경제문제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보건의료문제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∙불평등 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：경제적 불평등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인종문제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성차별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∙일탈문제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：범죄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폭력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정신질환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</a:t>
            </a: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사회운동과 사회변동과 관련된 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：피해자문제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동성애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노동착취문제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∙글로벌 사회문제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：핵무기문제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개발도상국의 빈곤문제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사망률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환경문제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HY강B" pitchFamily="18" charset="-127"/>
                <a:ea typeface="HY강B" pitchFamily="18" charset="-127"/>
              </a:rPr>
              <a:t>                           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자원갈등문제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 startAt="4"/>
            </a:pPr>
            <a:r>
              <a:rPr lang="ko-KR" altLang="en-US" smtClean="0"/>
              <a:t>사회문제의 유형</a:t>
            </a:r>
          </a:p>
        </p:txBody>
      </p:sp>
      <p:sp>
        <p:nvSpPr>
          <p:cNvPr id="26627" name="직사각형 3"/>
          <p:cNvSpPr>
            <a:spLocks noChangeArrowheads="1"/>
          </p:cNvSpPr>
          <p:nvPr/>
        </p:nvSpPr>
        <p:spPr bwMode="auto">
          <a:xfrm>
            <a:off x="357188" y="1558925"/>
            <a:ext cx="3446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HY강B" pitchFamily="18" charset="-127"/>
                <a:ea typeface="HY강B" pitchFamily="18" charset="-127"/>
              </a:rPr>
              <a:t>Parrillo, Stimson, &amp; Stimson(1999)</a:t>
            </a:r>
          </a:p>
        </p:txBody>
      </p:sp>
      <p:sp>
        <p:nvSpPr>
          <p:cNvPr id="26628" name="직사각형 4"/>
          <p:cNvSpPr>
            <a:spLocks noChangeArrowheads="1"/>
          </p:cNvSpPr>
          <p:nvPr/>
        </p:nvSpPr>
        <p:spPr bwMode="auto">
          <a:xfrm>
            <a:off x="285750" y="1928813"/>
            <a:ext cx="8858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∙개인의 복지를 위협하는 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：알코올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․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약물남용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성적 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범죄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폭력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․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테러리즘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∙사회적 평등을 위협하는 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：인종문제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빈곤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성차별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∙사회제도를 위협하는 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：가족문제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교육문제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기업과 노동문제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보건의료문제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∙삶의 질을 위협하는 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：도시문제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인구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․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환경문제</a:t>
            </a:r>
          </a:p>
        </p:txBody>
      </p:sp>
      <p:sp>
        <p:nvSpPr>
          <p:cNvPr id="26629" name="직사각형 5"/>
          <p:cNvSpPr>
            <a:spLocks noChangeArrowheads="1"/>
          </p:cNvSpPr>
          <p:nvPr/>
        </p:nvSpPr>
        <p:spPr bwMode="auto">
          <a:xfrm>
            <a:off x="357188" y="3571875"/>
            <a:ext cx="330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HY강B" pitchFamily="18" charset="-127"/>
                <a:ea typeface="HY강B" pitchFamily="18" charset="-127"/>
              </a:rPr>
              <a:t>Mooney, Knox, &amp; Schacht(2002)</a:t>
            </a:r>
          </a:p>
        </p:txBody>
      </p:sp>
      <p:sp>
        <p:nvSpPr>
          <p:cNvPr id="26630" name="직사각형 6"/>
          <p:cNvSpPr>
            <a:spLocks noChangeArrowheads="1"/>
          </p:cNvSpPr>
          <p:nvPr/>
        </p:nvSpPr>
        <p:spPr bwMode="auto">
          <a:xfrm>
            <a:off x="285750" y="4000500"/>
            <a:ext cx="86439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b="1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∙개인의 복지 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：질병과 보건의료 위기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알코올과 약물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범죄와 폭력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가족문제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∙인간 다양성 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：고령화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인종문제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성차별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동성애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∙불평등과 권력 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：경제적 불평등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고용과 실업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교육문제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도시문제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∙현대화 문제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：인구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․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환경문제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과학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․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기술문제</a:t>
            </a:r>
            <a:r>
              <a:rPr lang="en-US" altLang="ko-KR" sz="180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>
                <a:latin typeface="HY강B" pitchFamily="18" charset="-127"/>
                <a:ea typeface="HY강B" pitchFamily="18" charset="-127"/>
              </a:rPr>
              <a:t>국제적 갈등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 startAt="5"/>
            </a:pPr>
            <a:r>
              <a:rPr lang="ko-KR" altLang="en-US" smtClean="0"/>
              <a:t>사회문제의 범주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263" y="908050"/>
            <a:ext cx="7481887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5. </a:t>
            </a:r>
            <a:r>
              <a:rPr lang="ko-KR" altLang="en-US" smtClean="0"/>
              <a:t>사회문제의 범주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188" y="2066925"/>
            <a:ext cx="81248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188" y="1252538"/>
            <a:ext cx="8115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실습</a:t>
            </a:r>
          </a:p>
        </p:txBody>
      </p:sp>
      <p:sp>
        <p:nvSpPr>
          <p:cNvPr id="29699" name="내용 개체 틀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최근에 사회적 문제라고 생각되는 사례는 무엇인가</a:t>
            </a:r>
            <a:r>
              <a:rPr lang="en-US" altLang="ko-KR" smtClean="0"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  <a:endParaRPr lang="ko-KR" altLang="en-US" sz="200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eaLnBrk="1" hangingPunct="1"/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/>
            </a:pPr>
            <a:r>
              <a:rPr lang="ko-KR" altLang="en-US" smtClean="0"/>
              <a:t>사회문제의 정의</a:t>
            </a:r>
          </a:p>
        </p:txBody>
      </p:sp>
      <p:sp>
        <p:nvSpPr>
          <p:cNvPr id="13315" name="내용 개체 틀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dirty="0" smtClean="0">
                <a:latin typeface="HY울릉도B" pitchFamily="18" charset="-127"/>
                <a:ea typeface="HY울릉도B" pitchFamily="18" charset="-127"/>
              </a:rPr>
              <a:t>사회문제는 </a:t>
            </a:r>
            <a:endParaRPr lang="en-US" altLang="ko-KR" sz="3600" dirty="0" smtClean="0">
              <a:latin typeface="HY울릉도B" pitchFamily="18" charset="-127"/>
              <a:ea typeface="HY울릉도B" pitchFamily="18" charset="-127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사회 또는 개인에게 해로운 조건을 영향력 있는 집단이 사회문제라고 규정하고 집단행동을 통해 해결되어야 한다고 생각하는 것이다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.</a:t>
            </a:r>
            <a:endParaRPr lang="ko-KR" altLang="en-US" dirty="0" smtClean="0">
              <a:latin typeface="HY울릉도B" pitchFamily="18" charset="-127"/>
              <a:ea typeface="HY울릉도B" pitchFamily="18" charset="-127"/>
            </a:endParaRPr>
          </a:p>
          <a:p>
            <a:pPr marL="0" indent="0" eaLnBrk="1" hangingPunct="1"/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/>
            </a:pPr>
            <a:r>
              <a:rPr lang="ko-KR" altLang="en-US" smtClean="0"/>
              <a:t>사회문제의 정의</a:t>
            </a:r>
          </a:p>
        </p:txBody>
      </p:sp>
      <p:sp>
        <p:nvSpPr>
          <p:cNvPr id="14339" name="내용 개체 틀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-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사회문제의 세 측면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-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dirty="0" smtClean="0">
              <a:latin typeface="HY울릉도B" pitchFamily="18" charset="-127"/>
              <a:ea typeface="HY울릉도B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b="1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객관적 측면 </a:t>
            </a:r>
            <a:r>
              <a:rPr lang="en-US" altLang="ko-KR" sz="2000" b="1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: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사회문제는 개인 또는 사회에 손해를 주는   </a:t>
            </a: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                  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유해조건이다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2000" dirty="0" smtClean="0">
              <a:solidFill>
                <a:srgbClr val="C00000"/>
              </a:solidFill>
              <a:latin typeface="HY울릉도B" pitchFamily="18" charset="-127"/>
              <a:ea typeface="HY울릉도B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b="1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주관적 측면 </a:t>
            </a:r>
            <a:r>
              <a:rPr lang="en-US" altLang="ko-KR" sz="2000" b="1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: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영향력 있는 집단이 사회문제라고 규정해야만 </a:t>
            </a: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                  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사회문제가 된다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.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2000" dirty="0" smtClean="0">
              <a:solidFill>
                <a:srgbClr val="C00000"/>
              </a:solidFill>
              <a:latin typeface="HY울릉도B" pitchFamily="18" charset="-127"/>
              <a:ea typeface="HY울릉도B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b="1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낙관적 측면 </a:t>
            </a:r>
            <a:r>
              <a:rPr lang="en-US" altLang="ko-KR" sz="2000" b="1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: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사람들은 사회문제가 집단행동을 통해 해결되기</a:t>
            </a: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                  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를 원하는 동시에 해결될 수 있다고 믿는다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.</a:t>
            </a:r>
            <a:endParaRPr lang="ko-KR" altLang="en-US" sz="2000" dirty="0" smtClean="0">
              <a:latin typeface="HY울릉도B" pitchFamily="18" charset="-127"/>
              <a:ea typeface="HY울릉도B" pitchFamily="18" charset="-127"/>
            </a:endParaRPr>
          </a:p>
          <a:p>
            <a:pPr eaLnBrk="1" hangingPunct="1"/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/>
            </a:pPr>
            <a:r>
              <a:rPr lang="ko-KR" altLang="en-US" smtClean="0"/>
              <a:t>사회문제의 정의</a:t>
            </a:r>
          </a:p>
        </p:txBody>
      </p:sp>
      <p:sp>
        <p:nvSpPr>
          <p:cNvPr id="15363" name="내용 개체 틀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 사회문제는 유해조건이다</a:t>
            </a:r>
            <a:r>
              <a:rPr lang="en-US" altLang="ko-KR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.(</a:t>
            </a:r>
            <a:r>
              <a:rPr lang="ko-KR" altLang="en-US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객관적 측면</a:t>
            </a:r>
            <a:r>
              <a:rPr lang="en-US" altLang="ko-KR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endParaRPr lang="en-US" altLang="ko-KR" sz="1800" smtClean="0">
              <a:latin typeface="HY울릉도B" pitchFamily="18" charset="-127"/>
              <a:ea typeface="HY울릉도B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HY강B" pitchFamily="18" charset="-127"/>
                <a:ea typeface="HY강B" pitchFamily="18" charset="-127"/>
              </a:rPr>
              <a:t>신체적 상해</a:t>
            </a:r>
            <a:r>
              <a:rPr lang="en-US" altLang="ko-KR" sz="180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smtClean="0">
                <a:latin typeface="HY강B" pitchFamily="18" charset="-127"/>
                <a:ea typeface="HY강B" pitchFamily="18" charset="-127"/>
              </a:rPr>
              <a:t>재산의 손실</a:t>
            </a:r>
            <a:r>
              <a:rPr lang="en-US" altLang="ko-KR" sz="180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smtClean="0">
                <a:latin typeface="HY강B" pitchFamily="18" charset="-127"/>
                <a:ea typeface="HY강B" pitchFamily="18" charset="-127"/>
              </a:rPr>
              <a:t>권한의 침해</a:t>
            </a:r>
            <a:r>
              <a:rPr lang="en-US" altLang="ko-KR" sz="180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smtClean="0">
                <a:latin typeface="HY강B" pitchFamily="18" charset="-127"/>
                <a:ea typeface="HY강B" pitchFamily="18" charset="-127"/>
              </a:rPr>
              <a:t>환경의 오염</a:t>
            </a:r>
            <a:r>
              <a:rPr lang="en-US" altLang="ko-KR" sz="180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smtClean="0">
                <a:latin typeface="HY강B" pitchFamily="18" charset="-127"/>
                <a:ea typeface="HY강B" pitchFamily="18" charset="-127"/>
              </a:rPr>
              <a:t>인종차별과 성차별</a:t>
            </a:r>
            <a:r>
              <a:rPr lang="en-US" altLang="ko-KR" sz="180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smtClean="0">
                <a:latin typeface="HY강B" pitchFamily="18" charset="-127"/>
                <a:ea typeface="HY강B" pitchFamily="18" charset="-127"/>
              </a:rPr>
              <a:t>사회적 가치의 손상 등과 같은 유해조건을 말한다</a:t>
            </a:r>
            <a:r>
              <a:rPr lang="en-US" altLang="ko-KR" sz="180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endParaRPr lang="en-US" altLang="ko-KR" sz="1800" smtClean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HY강B" pitchFamily="18" charset="-127"/>
                <a:ea typeface="HY강B" pitchFamily="18" charset="-127"/>
              </a:rPr>
              <a:t>인종차별과 성차별이 사회문제가 되는 이유는 흑인과 여성에게 직접적인 고통</a:t>
            </a:r>
            <a:r>
              <a:rPr lang="en-US" altLang="ko-KR" sz="180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800" smtClean="0">
                <a:latin typeface="HY강B" pitchFamily="18" charset="-127"/>
                <a:ea typeface="HY강B" pitchFamily="18" charset="-127"/>
              </a:rPr>
              <a:t>좌절감</a:t>
            </a:r>
            <a:r>
              <a:rPr lang="en-US" altLang="ko-KR" sz="180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smtClean="0">
                <a:latin typeface="HY강B" pitchFamily="18" charset="-127"/>
                <a:ea typeface="HY강B" pitchFamily="18" charset="-127"/>
              </a:rPr>
              <a:t>성희롱</a:t>
            </a:r>
            <a:r>
              <a:rPr lang="en-US" altLang="ko-KR" sz="180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smtClean="0">
                <a:latin typeface="HY강B" pitchFamily="18" charset="-127"/>
                <a:ea typeface="HY강B" pitchFamily="18" charset="-127"/>
              </a:rPr>
              <a:t>소득의 상실 등</a:t>
            </a:r>
            <a:r>
              <a:rPr lang="en-US" altLang="ko-KR" sz="180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800" smtClean="0">
                <a:latin typeface="HY강B" pitchFamily="18" charset="-127"/>
                <a:ea typeface="HY강B" pitchFamily="18" charset="-127"/>
              </a:rPr>
              <a:t>을 안겨줄 뿐만 아니라 장래의 기회</a:t>
            </a:r>
            <a:r>
              <a:rPr lang="en-US" altLang="ko-KR" sz="180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800" smtClean="0">
                <a:latin typeface="HY강B" pitchFamily="18" charset="-127"/>
                <a:ea typeface="HY강B" pitchFamily="18" charset="-127"/>
              </a:rPr>
              <a:t>교육기회와 직업선택의 기회</a:t>
            </a:r>
            <a:r>
              <a:rPr lang="en-US" altLang="ko-KR" sz="180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800" smtClean="0">
                <a:latin typeface="HY강B" pitchFamily="18" charset="-127"/>
                <a:ea typeface="HY강B" pitchFamily="18" charset="-127"/>
              </a:rPr>
              <a:t>마저 박탈하기 때문이다</a:t>
            </a:r>
            <a:r>
              <a:rPr lang="en-US" altLang="ko-KR" sz="180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endParaRPr lang="en-US" altLang="ko-KR" sz="1800" smtClean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HY강B" pitchFamily="18" charset="-127"/>
                <a:ea typeface="HY강B" pitchFamily="18" charset="-127"/>
              </a:rPr>
              <a:t>사회적 가치를 위협하는 것도 유해조건이 된다</a:t>
            </a:r>
            <a:r>
              <a:rPr lang="en-US" altLang="ko-KR" sz="180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800" smtClean="0">
              <a:latin typeface="HY강B" pitchFamily="18" charset="-127"/>
              <a:ea typeface="HY강B" pitchFamily="18" charset="-127"/>
            </a:endParaRPr>
          </a:p>
          <a:p>
            <a:pPr eaLnBrk="1" hangingPunct="1"/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/>
            </a:pPr>
            <a:r>
              <a:rPr lang="ko-KR" altLang="en-US" smtClean="0"/>
              <a:t>사회문제의 정의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ko-KR" altLang="en-US" sz="20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영향력 있는 집단이 사회문제라고 규정해야만 사회문제가  된다</a:t>
            </a:r>
            <a:r>
              <a:rPr lang="ko-KR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20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20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주관적 측면</a:t>
            </a:r>
            <a:r>
              <a:rPr lang="en-US" altLang="ko-KR" sz="20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)</a:t>
            </a:r>
            <a:r>
              <a:rPr lang="en-US" altLang="ko-KR" sz="20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울릉도B" pitchFamily="18" charset="-127"/>
                <a:ea typeface="HY울릉도B" pitchFamily="18" charset="-127"/>
                <a:cs typeface="한컴돋움" pitchFamily="18" charset="2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HY울릉도B" pitchFamily="18" charset="-127"/>
              <a:ea typeface="HY울릉도B" pitchFamily="18" charset="-127"/>
            </a:endParaRPr>
          </a:p>
          <a:p>
            <a:pPr lvl="1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ko-KR" altLang="en-US" sz="1800" dirty="0">
                <a:solidFill>
                  <a:srgbClr val="002060"/>
                </a:solidFill>
                <a:latin typeface="HY울릉도B" pitchFamily="18" charset="-127"/>
                <a:ea typeface="HY울릉도B" pitchFamily="18" charset="-127"/>
              </a:rPr>
              <a:t> 영향력 있는 집단</a:t>
            </a:r>
            <a:endParaRPr lang="en-US" altLang="ko-KR" sz="1800" dirty="0">
              <a:solidFill>
                <a:srgbClr val="002060"/>
              </a:solidFill>
              <a:latin typeface="HY울릉도B" pitchFamily="18" charset="-127"/>
              <a:ea typeface="HY울릉도B" pitchFamily="18" charset="-127"/>
            </a:endParaRPr>
          </a:p>
          <a:p>
            <a:pPr marL="1257300" lvl="2" indent="-3429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사회적 다수</a:t>
            </a:r>
          </a:p>
          <a:p>
            <a:pPr marL="1257300" lvl="2" indent="-3429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대통령</a:t>
            </a:r>
            <a:r>
              <a:rPr lang="en-US" altLang="ko-KR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도지사</a:t>
            </a:r>
            <a:r>
              <a:rPr lang="en-US" altLang="ko-KR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국회의원과 같은 정치인</a:t>
            </a:r>
            <a:r>
              <a:rPr lang="en-US" altLang="ko-KR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종교계 지도자</a:t>
            </a:r>
            <a:r>
              <a:rPr lang="en-US" altLang="ko-KR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교수</a:t>
            </a:r>
            <a:r>
              <a:rPr lang="en-US" altLang="ko-KR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신문기자</a:t>
            </a:r>
            <a:r>
              <a:rPr lang="en-US" altLang="ko-KR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전문직 등의 여론지도층</a:t>
            </a:r>
          </a:p>
          <a:p>
            <a:pPr marL="1257300" lvl="2" indent="-3429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권력</a:t>
            </a:r>
            <a:r>
              <a:rPr lang="en-US" altLang="ko-KR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재산</a:t>
            </a:r>
            <a:r>
              <a:rPr lang="en-US" altLang="ko-KR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위세를 많이 소유한 힘 있는 계층</a:t>
            </a:r>
            <a:endParaRPr lang="en-US" altLang="ko-KR" sz="16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1257300" lvl="2" indent="-3429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ko-KR" altLang="en-US" sz="1600" dirty="0">
              <a:solidFill>
                <a:srgbClr val="000000"/>
              </a:solidFill>
              <a:latin typeface="HY울릉도B" pitchFamily="18" charset="-127"/>
              <a:ea typeface="HY울릉도B" pitchFamily="18" charset="-127"/>
            </a:endParaRPr>
          </a:p>
          <a:p>
            <a:pPr lvl="1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ko-KR" altLang="en-US" sz="1800" dirty="0">
                <a:solidFill>
                  <a:srgbClr val="002060"/>
                </a:solidFill>
                <a:latin typeface="HY울릉도B" pitchFamily="18" charset="-127"/>
                <a:ea typeface="HY울릉도B" pitchFamily="18" charset="-127"/>
              </a:rPr>
              <a:t> 사회문제를 규정하는 영향력을 측정할 수 있는 세 측면</a:t>
            </a:r>
            <a:endParaRPr lang="en-US" altLang="ko-KR" sz="1800" dirty="0">
              <a:solidFill>
                <a:srgbClr val="002060"/>
              </a:solidFill>
              <a:latin typeface="HY울릉도B" pitchFamily="18" charset="-127"/>
              <a:ea typeface="HY울릉도B" pitchFamily="18" charset="-127"/>
            </a:endParaRPr>
          </a:p>
          <a:p>
            <a:pPr marL="1257300" lvl="2" indent="-3429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관심을 나타내는 사람의 수</a:t>
            </a:r>
          </a:p>
          <a:p>
            <a:pPr marL="1257300" lvl="2" indent="-3429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관심 표출의 강도</a:t>
            </a:r>
          </a:p>
          <a:p>
            <a:pPr marL="1257300" lvl="2" indent="-3429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관심을 나타내는 사람들의 권력 </a:t>
            </a:r>
          </a:p>
          <a:p>
            <a:pPr eaLnBrk="1" hangingPunct="1">
              <a:defRPr/>
            </a:pP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/>
            </a:pPr>
            <a:r>
              <a:rPr lang="ko-KR" altLang="en-US" smtClean="0"/>
              <a:t>사회문제의 정의</a:t>
            </a:r>
          </a:p>
        </p:txBody>
      </p:sp>
      <p:sp>
        <p:nvSpPr>
          <p:cNvPr id="17411" name="내용 개체 틀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2060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2060"/>
                </a:solidFill>
                <a:latin typeface="HY울릉도B" pitchFamily="18" charset="-127"/>
                <a:ea typeface="HY울릉도B" pitchFamily="18" charset="-127"/>
              </a:rPr>
              <a:t>유해조건과</a:t>
            </a:r>
            <a:r>
              <a:rPr lang="ko-KR" altLang="en-US" sz="2000" dirty="0" smtClean="0">
                <a:solidFill>
                  <a:srgbClr val="002060"/>
                </a:solidFill>
                <a:latin typeface="HY울릉도B" pitchFamily="18" charset="-127"/>
                <a:ea typeface="HY울릉도B" pitchFamily="18" charset="-127"/>
              </a:rPr>
              <a:t> 사회적 관심</a:t>
            </a:r>
            <a:endParaRPr lang="en-US" altLang="ko-KR" sz="2000" dirty="0" smtClean="0">
              <a:solidFill>
                <a:srgbClr val="002060"/>
              </a:solidFill>
              <a:latin typeface="HY울릉도B" pitchFamily="18" charset="-127"/>
              <a:ea typeface="HY울릉도B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2060"/>
              </a:solidFill>
              <a:latin typeface="HY울릉도B" pitchFamily="18" charset="-127"/>
              <a:ea typeface="HY울릉도B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도쿄 지하철에서 발생한 </a:t>
            </a:r>
            <a:r>
              <a:rPr lang="ko-KR" altLang="en-US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사린 가스 무차별 </a:t>
            </a:r>
            <a:r>
              <a:rPr lang="ko-KR" altLang="en-US" sz="1800" dirty="0" err="1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살포사건</a:t>
            </a:r>
            <a:r>
              <a:rPr lang="ko-KR" altLang="en-US" sz="1800" dirty="0" err="1" smtClean="0">
                <a:latin typeface="HY강B" pitchFamily="18" charset="-127"/>
                <a:ea typeface="HY강B" pitchFamily="18" charset="-127"/>
              </a:rPr>
              <a:t>은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 많은 희생자를 발생시켜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사회의 큰 주목을 받았다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800" dirty="0" smtClean="0">
                <a:solidFill>
                  <a:srgbClr val="3333FF"/>
                </a:solidFill>
                <a:latin typeface="HY강B" pitchFamily="18" charset="-127"/>
                <a:ea typeface="HY강B" pitchFamily="18" charset="-127"/>
              </a:rPr>
              <a:t>유사종교의 문제</a:t>
            </a:r>
            <a:r>
              <a:rPr lang="en-US" altLang="ko-KR" sz="1800" dirty="0" smtClean="0">
                <a:solidFill>
                  <a:srgbClr val="3333FF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3333FF"/>
                </a:solidFill>
                <a:latin typeface="HY강B" pitchFamily="18" charset="-127"/>
                <a:ea typeface="HY강B" pitchFamily="18" charset="-127"/>
              </a:rPr>
              <a:t>불특정 다수 공격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).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많은 사람에게 해를 끼치고 사회적 관심을 끄는 사건은 사회문제가 될 가능성이 높다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eaLnBrk="1" hangingPunct="1"/>
            <a:endParaRPr lang="ko-KR" altLang="en-US" dirty="0" smtClean="0"/>
          </a:p>
        </p:txBody>
      </p:sp>
      <p:pic>
        <p:nvPicPr>
          <p:cNvPr id="4" name="Picture 10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88511" y="4021198"/>
            <a:ext cx="3023649" cy="2182692"/>
          </a:xfrm>
          <a:prstGeom prst="rect">
            <a:avLst/>
          </a:prstGeo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/>
            </a:pPr>
            <a:r>
              <a:rPr lang="ko-KR" altLang="en-US" smtClean="0"/>
              <a:t>사회문제의 정의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ko-KR" altLang="en-US" sz="18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 사람들은 사회문제가 집단행동을 통해 해결되길 원하고</a:t>
            </a:r>
            <a:r>
              <a:rPr lang="en-US" altLang="ko-KR" sz="18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또 해결될 수 있다고 믿는다</a:t>
            </a:r>
            <a:r>
              <a:rPr lang="ko-KR" alt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낙관적 측면</a:t>
            </a:r>
            <a:r>
              <a:rPr lang="en-US" altLang="ko-KR" sz="1800" dirty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)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사회문제가 확산되기 시작하면 사람들은 </a:t>
            </a:r>
            <a:r>
              <a:rPr lang="ko-KR" altLang="en-US" sz="1800" spc="-150" dirty="0">
                <a:solidFill>
                  <a:srgbClr val="3333FF"/>
                </a:solidFill>
                <a:latin typeface="HY강B" pitchFamily="18" charset="-127"/>
                <a:ea typeface="HY강B" pitchFamily="18" charset="-127"/>
              </a:rPr>
              <a:t>개선을 요구</a:t>
            </a:r>
            <a:r>
              <a:rPr lang="ko-KR" altLang="en-US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개선에의 열망은 </a:t>
            </a:r>
            <a:r>
              <a:rPr lang="ko-KR" altLang="en-US" sz="1800" spc="-150" dirty="0">
                <a:solidFill>
                  <a:srgbClr val="3333FF"/>
                </a:solidFill>
                <a:latin typeface="HY강B" pitchFamily="18" charset="-127"/>
                <a:ea typeface="HY강B" pitchFamily="18" charset="-127"/>
              </a:rPr>
              <a:t>인간의 진보에 대한 믿음과 개인의 존엄성에 대한 확신</a:t>
            </a:r>
            <a:r>
              <a:rPr lang="ko-KR" altLang="en-US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기인한다</a:t>
            </a:r>
            <a:r>
              <a:rPr lang="en-US" altLang="ko-KR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유해조건과 영향력 있는 집단의 규정이라는 두 가지 요건을 충족시킨다 하더라도 </a:t>
            </a:r>
            <a:r>
              <a:rPr lang="ko-KR" altLang="en-US" sz="1800" spc="-150" dirty="0">
                <a:solidFill>
                  <a:srgbClr val="3333FF"/>
                </a:solidFill>
                <a:latin typeface="HY강B" pitchFamily="18" charset="-127"/>
                <a:ea typeface="HY강B" pitchFamily="18" charset="-127"/>
              </a:rPr>
              <a:t>집단행동에 의해 해결될 수 없다면</a:t>
            </a:r>
            <a:r>
              <a:rPr lang="en-US" altLang="ko-KR" sz="1800" spc="-150" dirty="0">
                <a:solidFill>
                  <a:srgbClr val="3333FF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spc="-150" dirty="0">
                <a:solidFill>
                  <a:srgbClr val="3333FF"/>
                </a:solidFill>
                <a:latin typeface="HY강B" pitchFamily="18" charset="-127"/>
                <a:ea typeface="HY강B" pitchFamily="18" charset="-127"/>
              </a:rPr>
              <a:t>사회문제가 될 수 없다</a:t>
            </a:r>
            <a:r>
              <a:rPr lang="ko-KR" altLang="en-US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는 것을 의미한다</a:t>
            </a:r>
            <a:r>
              <a:rPr lang="en-US" altLang="ko-KR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800" spc="-150" dirty="0">
                <a:solidFill>
                  <a:srgbClr val="3333FF"/>
                </a:solidFill>
                <a:latin typeface="HY강B" pitchFamily="18" charset="-127"/>
                <a:ea typeface="HY강B" pitchFamily="18" charset="-127"/>
              </a:rPr>
              <a:t>집단행동</a:t>
            </a:r>
            <a:r>
              <a:rPr lang="ko-KR" altLang="en-US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이란 사람들의 공동의 </a:t>
            </a:r>
            <a:r>
              <a:rPr lang="ko-KR" altLang="en-US" sz="1800" spc="-15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노력으로서</a:t>
            </a:r>
            <a:r>
              <a:rPr lang="ko-KR" altLang="en-US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spc="-15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파업</a:t>
            </a:r>
            <a:r>
              <a:rPr lang="en-US" altLang="ko-KR" sz="1800" spc="-15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spc="-15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데모</a:t>
            </a:r>
            <a:r>
              <a:rPr lang="en-US" altLang="ko-KR" sz="1800" spc="-15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spc="-15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대중 홍보</a:t>
            </a:r>
            <a:r>
              <a:rPr lang="en-US" altLang="ko-KR" sz="1800" spc="-15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spc="-15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로비</a:t>
            </a:r>
            <a:r>
              <a:rPr lang="en-US" altLang="ko-KR" sz="1800" spc="-15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spc="-15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이익집단의 결성</a:t>
            </a:r>
            <a:r>
              <a:rPr lang="ko-KR" altLang="en-US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등을 말하는데</a:t>
            </a:r>
            <a:r>
              <a:rPr lang="en-US" altLang="ko-KR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어떤 유해조건으로부터 고통을 받는 당사자가 자신의 힘만으로는 해결이 불가능하다고 생각하여 타인의 도움을 얻어 </a:t>
            </a:r>
            <a:r>
              <a:rPr lang="ko-KR" altLang="en-US" sz="1800" spc="-15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사회복지정책</a:t>
            </a:r>
            <a:r>
              <a:rPr lang="en-US" altLang="ko-KR" sz="1800" spc="-15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800" spc="-15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사회문제의 해결책</a:t>
            </a:r>
            <a:r>
              <a:rPr lang="en-US" altLang="ko-KR" sz="1800" spc="-15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변화시키거나 새로운 사회복지정책을 만들려고 할 때 발생한다</a:t>
            </a:r>
            <a:r>
              <a:rPr lang="en-US" altLang="ko-KR" sz="1800" spc="-15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1800" spc="-150" dirty="0">
              <a:latin typeface="HY강B" pitchFamily="18" charset="-127"/>
              <a:ea typeface="HY강B" pitchFamily="18" charset="-127"/>
            </a:endParaRPr>
          </a:p>
          <a:p>
            <a:pPr eaLnBrk="1" hangingPunct="1">
              <a:defRPr/>
            </a:pP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/>
            </a:pPr>
            <a:r>
              <a:rPr lang="ko-KR" altLang="en-US" smtClean="0"/>
              <a:t>사회문제의 정의</a:t>
            </a:r>
          </a:p>
        </p:txBody>
      </p:sp>
      <p:sp>
        <p:nvSpPr>
          <p:cNvPr id="19459" name="내용 개체 틀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 사회문제는 상당 기간 동안 지속된다</a:t>
            </a:r>
            <a: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. </a:t>
            </a:r>
            <a:b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</a:br>
            <a: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사회문제의 지속성</a:t>
            </a:r>
            <a:r>
              <a:rPr lang="en-US" altLang="ko-KR" dirty="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)</a:t>
            </a:r>
          </a:p>
          <a:p>
            <a:pPr eaLnBrk="1" hangingPunct="1"/>
            <a:endParaRPr lang="ko-KR" altLang="en-US" dirty="0" smtClean="0"/>
          </a:p>
        </p:txBody>
      </p:sp>
      <p:sp>
        <p:nvSpPr>
          <p:cNvPr id="19460" name="직사각형 4"/>
          <p:cNvSpPr>
            <a:spLocks noChangeArrowheads="1"/>
          </p:cNvSpPr>
          <p:nvPr/>
        </p:nvSpPr>
        <p:spPr bwMode="auto">
          <a:xfrm>
            <a:off x="611188" y="2172940"/>
            <a:ext cx="8358187" cy="3416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① 사회제도들은 </a:t>
            </a:r>
            <a:r>
              <a:rPr lang="ko-KR" altLang="en-US" sz="18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상호연관성</a:t>
            </a:r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(interconnectivity)</a:t>
            </a: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갖고 있기 때문에 사회 문제는</a:t>
            </a:r>
          </a:p>
          <a:p>
            <a:pPr marL="268288" indent="-268288"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지속된다</a:t>
            </a:r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상당수 성인남성들은 성매매를 사회적 배설 밸브</a:t>
            </a:r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(outlet valve)</a:t>
            </a: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로 간주하는 경향이 있다</a:t>
            </a:r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ko-KR" sz="18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68288" indent="-268288"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② 무엇인가 이익</a:t>
            </a:r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(something profiting)</a:t>
            </a: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 있기 때문에 사회문제는 지속된다</a:t>
            </a:r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국가가 환경오염방지정책을 시행하게 되면 환경오염물질을 배출하는 기업은 오염정화설비 비용을 지출해야 하므로 그만큼 이윤이 줄어든다</a:t>
            </a:r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따라서 이들 기업은 오염정화 설비 비용을 지출해야 하므로 그만큼 이윤이 줄어든다</a:t>
            </a:r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ko-KR" sz="18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③ 대중들은 사회문제의 </a:t>
            </a:r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‘</a:t>
            </a: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신속한</a:t>
            </a:r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’ </a:t>
            </a: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해결을 원하기 때문에 사회문제는 지속된다</a:t>
            </a:r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사회문제가 심각하다 하여 단기간에 많은 비용을 투입하여 해결하려 하지만</a:t>
            </a:r>
            <a:endParaRPr lang="en-US" altLang="ko-KR" sz="18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실제로 짧은 기간 안에 사회문제가 해결되는 경우는 거의 없다</a:t>
            </a:r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sz="1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맑은 고딕" panose="020B0503020000020004" pitchFamily="50" charset="-127"/>
              <a:buAutoNum type="arabicPeriod"/>
            </a:pPr>
            <a:r>
              <a:rPr lang="ko-KR" altLang="en-US" smtClean="0"/>
              <a:t>사회문제의 정의</a:t>
            </a:r>
          </a:p>
        </p:txBody>
      </p:sp>
      <p:sp>
        <p:nvSpPr>
          <p:cNvPr id="20483" name="내용 개체 틀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ko-KR" altLang="en-US" sz="200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 사람들이 내놓는 사회문제의 해결책은 매우 다양하며</a:t>
            </a:r>
            <a:r>
              <a:rPr lang="en-US" altLang="ko-KR" sz="200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,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smtClean="0">
                <a:solidFill>
                  <a:srgbClr val="C00000"/>
                </a:solidFill>
                <a:latin typeface="HY울릉도B" pitchFamily="18" charset="-127"/>
                <a:ea typeface="HY울릉도B" pitchFamily="18" charset="-127"/>
              </a:rPr>
              <a:t>    </a:t>
            </a:r>
            <a:r>
              <a:rPr lang="ko-KR" altLang="en-US" sz="200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종종 서로 갈등관계 있는 해결책이 제시되기도 한다</a:t>
            </a:r>
            <a:r>
              <a:rPr lang="en-US" altLang="ko-KR" sz="200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.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    (</a:t>
            </a:r>
            <a:r>
              <a:rPr lang="ko-KR" altLang="en-US" sz="200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해결책의 범람</a:t>
            </a:r>
            <a:r>
              <a:rPr lang="en-US" altLang="ko-KR" sz="2000" smtClean="0">
                <a:solidFill>
                  <a:srgbClr val="0070C0"/>
                </a:solidFill>
                <a:latin typeface="HY울릉도B" pitchFamily="18" charset="-127"/>
                <a:ea typeface="HY울릉도B" pitchFamily="18" charset="-127"/>
              </a:rPr>
              <a:t>)  </a:t>
            </a:r>
          </a:p>
          <a:p>
            <a:pPr eaLnBrk="1" hangingPunct="1"/>
            <a:endParaRPr lang="ko-KR" altLang="en-US" sz="2000" smtClean="0"/>
          </a:p>
        </p:txBody>
      </p:sp>
      <p:sp>
        <p:nvSpPr>
          <p:cNvPr id="20484" name="직사각형 3"/>
          <p:cNvSpPr>
            <a:spLocks noChangeArrowheads="1"/>
          </p:cNvSpPr>
          <p:nvPr/>
        </p:nvSpPr>
        <p:spPr bwMode="auto">
          <a:xfrm>
            <a:off x="714375" y="2686050"/>
            <a:ext cx="8321675" cy="30464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265113" indent="-265113"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① </a:t>
            </a:r>
            <a:r>
              <a:rPr lang="ko-KR" altLang="en-US" sz="16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문화는 </a:t>
            </a:r>
            <a:r>
              <a:rPr lang="ko-KR" altLang="en-US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다양하고 또 서로 모순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된 것도 있다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marL="265113" indent="-265113"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“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누울 자리 보고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누워라”는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말이 있지만 “망설이는 자는 얻는 게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없다”는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말도 있다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marL="265113" indent="-265113"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“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안 보면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멀어진다”고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하지만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, “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안 보면 보고 싶어 연민의 정이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쌓인다”고도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한다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marL="265113" indent="-265113"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이러한 문화적 다양성은 해결책도 다양하게 만든다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marL="265113" indent="-265113"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65113" indent="-265113"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② </a:t>
            </a:r>
            <a:r>
              <a:rPr lang="ko-KR" altLang="en-US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설익은 이론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(quasi-theories)</a:t>
            </a:r>
            <a:r>
              <a:rPr lang="ko-KR" altLang="en-US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：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일반인들은 확실한 근거나 증거가 없는 이론에 입각해 자기 주장을 하는 경향이 있다는 것이다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265113" indent="-265113"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65113" indent="-265113"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16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③ 운명의 </a:t>
            </a:r>
            <a:r>
              <a:rPr lang="ko-KR" altLang="en-US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착각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(fallacy of inevitability)</a:t>
            </a:r>
            <a:r>
              <a:rPr lang="ko-KR" altLang="en-US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：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사람들은 종종 전통적이고 종교적인 해석에 따르는 경향이 있다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의사가 치료를 위해 노력했음에도 불구하고 환자가 사망하게 되면 의사는 최선을 다했지만 어쩔 수 없었다고 하고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환자 가족은 환자의 운명으로 받아들인다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이와 유사하게 사회문제도 주어진 운명으로 받아들이는 사람들이 있다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0AC-0225-4026-92E5-EC9F5B2223B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1주차_Introduction</Template>
  <TotalTime>150</TotalTime>
  <Words>1231</Words>
  <Application>Microsoft Office PowerPoint</Application>
  <PresentationFormat>화면 슬라이드 쇼(4:3)</PresentationFormat>
  <Paragraphs>157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맑은 고딕</vt:lpstr>
      <vt:lpstr>Wingdings 3</vt:lpstr>
      <vt:lpstr>HY울릉도B</vt:lpstr>
      <vt:lpstr>HY중고딕</vt:lpstr>
      <vt:lpstr>한컴돋움</vt:lpstr>
      <vt:lpstr>굴림</vt:lpstr>
      <vt:lpstr>Candara</vt:lpstr>
      <vt:lpstr>Wingdings</vt:lpstr>
      <vt:lpstr>Arial</vt:lpstr>
      <vt:lpstr>HY그래픽M</vt:lpstr>
      <vt:lpstr>HY강B</vt:lpstr>
      <vt:lpstr>Corbel</vt:lpstr>
      <vt:lpstr>New_Education02</vt:lpstr>
      <vt:lpstr>사회적문제해결과 디자인씽킹  - 사회문제의 개요</vt:lpstr>
      <vt:lpstr>사회문제의 정의</vt:lpstr>
      <vt:lpstr>사회문제의 정의</vt:lpstr>
      <vt:lpstr>사회문제의 정의</vt:lpstr>
      <vt:lpstr>사회문제의 정의</vt:lpstr>
      <vt:lpstr>사회문제의 정의</vt:lpstr>
      <vt:lpstr>사회문제의 정의</vt:lpstr>
      <vt:lpstr>사회문제의 정의</vt:lpstr>
      <vt:lpstr>사회문제의 정의</vt:lpstr>
      <vt:lpstr>개인적 곤란과 공적 쟁점</vt:lpstr>
      <vt:lpstr>사회문제의 두 가지 시각</vt:lpstr>
      <vt:lpstr>사회문제의 유형</vt:lpstr>
      <vt:lpstr>사회문제의 유형</vt:lpstr>
      <vt:lpstr>사회문제의 유형</vt:lpstr>
      <vt:lpstr>사회문제의 범주</vt:lpstr>
      <vt:lpstr>5. 사회문제의 범주</vt:lpstr>
      <vt:lpstr>실습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sinsa2</dc:creator>
  <cp:lastModifiedBy>john</cp:lastModifiedBy>
  <cp:revision>33</cp:revision>
  <dcterms:created xsi:type="dcterms:W3CDTF">2013-05-06T06:35:46Z</dcterms:created>
  <dcterms:modified xsi:type="dcterms:W3CDTF">2022-07-28T14:05:37Z</dcterms:modified>
</cp:coreProperties>
</file>