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66" r:id="rId1"/>
  </p:sldMasterIdLst>
  <p:notesMasterIdLst>
    <p:notesMasterId r:id="rId12"/>
  </p:notesMasterIdLst>
  <p:sldIdLst>
    <p:sldId id="256" r:id="rId2"/>
    <p:sldId id="258" r:id="rId3"/>
    <p:sldId id="299" r:id="rId4"/>
    <p:sldId id="300" r:id="rId5"/>
    <p:sldId id="292" r:id="rId6"/>
    <p:sldId id="293" r:id="rId7"/>
    <p:sldId id="295" r:id="rId8"/>
    <p:sldId id="301" r:id="rId9"/>
    <p:sldId id="296" r:id="rId10"/>
    <p:sldId id="297" r:id="rId11"/>
  </p:sldIdLst>
  <p:sldSz cx="9144000" cy="6858000" type="screen4x3"/>
  <p:notesSz cx="6858000" cy="9144000"/>
  <p:embeddedFontLst>
    <p:embeddedFont>
      <p:font typeface="Corbel" panose="020B0503020204020204" pitchFamily="34" charset="0"/>
      <p:regular r:id="rId13"/>
      <p:bold r:id="rId14"/>
      <p:italic r:id="rId15"/>
      <p:boldItalic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Candara" panose="020E0502030303020204" pitchFamily="34" charset="0"/>
      <p:regular r:id="rId19"/>
      <p:bold r:id="rId20"/>
      <p:italic r:id="rId21"/>
      <p:boldItalic r:id="rId22"/>
    </p:embeddedFont>
    <p:embeddedFont>
      <p:font typeface="Wingdings 3" panose="05040102010807070707" pitchFamily="18" charset="2"/>
      <p:regular r:id="rId23"/>
    </p:embeddedFont>
    <p:embeddedFont>
      <p:font typeface="HY그래픽M" panose="02030600000101010101" pitchFamily="18" charset="-127"/>
      <p:regular r:id="rId24"/>
    </p:embeddedFont>
    <p:embeddedFont>
      <p:font typeface="HY견고딕" panose="02030600000101010101" pitchFamily="18" charset="-127"/>
      <p:regular r:id="rId25"/>
    </p:embeddedFont>
    <p:embeddedFont>
      <p:font typeface="Tahoma" panose="020B0604030504040204" pitchFamily="34" charset="0"/>
      <p:regular r:id="rId26"/>
      <p:bold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04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6D44E-7A8E-48D6-BF66-6A3C701C8D90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4FC06-922E-411D-B8D6-B55FCB8D7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2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430360-F6B1-4A06-9EC3-B035510376DA}" type="slidenum">
              <a:rPr lang="ko-KR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7184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8545287" y="5873330"/>
            <a:ext cx="598714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Freeform 15"/>
          <p:cNvSpPr/>
          <p:nvPr/>
        </p:nvSpPr>
        <p:spPr bwMode="gray">
          <a:xfrm>
            <a:off x="7805059" y="2677890"/>
            <a:ext cx="1342507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Freeform 14"/>
          <p:cNvSpPr/>
          <p:nvPr/>
        </p:nvSpPr>
        <p:spPr bwMode="gray">
          <a:xfrm>
            <a:off x="-10886" y="2917375"/>
            <a:ext cx="8632372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649224" y="6419088"/>
            <a:ext cx="7845552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8668512" y="6419088"/>
            <a:ext cx="475488" cy="365760"/>
          </a:xfrm>
        </p:spPr>
        <p:txBody>
          <a:bodyPr/>
          <a:lstStyle/>
          <a:p>
            <a:fld id="{33F63159-A448-444C-AB61-42192154AD8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1772575" y="4"/>
            <a:ext cx="1310936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Freeform 7"/>
          <p:cNvSpPr/>
          <p:nvPr/>
        </p:nvSpPr>
        <p:spPr bwMode="gray">
          <a:xfrm>
            <a:off x="-5917" y="4"/>
            <a:ext cx="2019775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Freeform 10"/>
          <p:cNvSpPr/>
          <p:nvPr/>
        </p:nvSpPr>
        <p:spPr bwMode="gray">
          <a:xfrm>
            <a:off x="-3131" y="895611"/>
            <a:ext cx="2156565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36576" y="36576"/>
            <a:ext cx="1856232" cy="365760"/>
          </a:xfrm>
        </p:spPr>
        <p:txBody>
          <a:bodyPr/>
          <a:lstStyle/>
          <a:p>
            <a:fld id="{82735815-49BF-49D5-B1EF-D37B28335C02}" type="datetime1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76656" y="1755648"/>
            <a:ext cx="77724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676656" y="2834640"/>
            <a:ext cx="6437376" cy="59436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7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128016"/>
            <a:ext cx="6144768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7048"/>
            <a:ext cx="82296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B108-E9A8-448E-B85A-ACB5EC40219A}" type="datetime1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3159-A448-444C-AB61-42192154AD8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6396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6769374" y="6204296"/>
            <a:ext cx="852820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7411881" y="5623560"/>
            <a:ext cx="173736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5918" y="0"/>
            <a:ext cx="2404872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274642"/>
            <a:ext cx="1682496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457200" y="274642"/>
            <a:ext cx="6400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457200" y="6583680"/>
            <a:ext cx="2133600" cy="228600"/>
          </a:xfrm>
        </p:spPr>
        <p:txBody>
          <a:bodyPr/>
          <a:lstStyle/>
          <a:p>
            <a:fld id="{81A4F0F6-53FE-49C2-A825-649176F29C47}" type="datetime1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2670048" y="6583680"/>
            <a:ext cx="41148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7013448" y="6583680"/>
            <a:ext cx="457200" cy="228600"/>
          </a:xfrm>
        </p:spPr>
        <p:txBody>
          <a:bodyPr/>
          <a:lstStyle/>
          <a:p>
            <a:fld id="{33F63159-A448-444C-AB61-42192154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62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638" y="109728"/>
            <a:ext cx="870202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7048"/>
            <a:ext cx="8229600" cy="4599432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145A-B10D-4E7D-88E5-47327886539A}" type="datetime1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3159-A448-444C-AB61-42192154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19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3438148"/>
            <a:ext cx="7735824" cy="1352931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029968" y="1929384"/>
            <a:ext cx="6419088" cy="1499616"/>
          </a:xfrm>
        </p:spPr>
        <p:txBody>
          <a:bodyPr anchor="b"/>
          <a:lstStyle>
            <a:lvl1pPr marL="0" indent="0">
              <a:buNone/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F393-994D-460D-B511-78A11DB7CE6C}" type="datetime1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3159-A448-444C-AB61-42192154AD8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7589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 bwMode="gray">
          <a:xfrm>
            <a:off x="12161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 bwMode="gray">
          <a:xfrm>
            <a:off x="16733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0422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73152"/>
            <a:ext cx="6144768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AA82-54B0-429B-979F-64FD91BF458C}" type="datetime1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3159-A448-444C-AB61-42192154AD8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73876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8056" y="1426464"/>
            <a:ext cx="4041648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18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56" y="2240280"/>
            <a:ext cx="4050792" cy="37764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599432" y="1426464"/>
            <a:ext cx="4041648" cy="786384"/>
          </a:xfrm>
        </p:spPr>
        <p:txBody>
          <a:bodyPr anchor="b"/>
          <a:lstStyle>
            <a:lvl1pPr marL="0" indent="0">
              <a:buNone/>
              <a:defRPr sz="18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9432" y="2240280"/>
            <a:ext cx="4050792" cy="37764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D889-4CF2-46D9-AF88-0FF5B2EB9338}" type="datetime1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3159-A448-444C-AB61-42192154AD8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73152"/>
            <a:ext cx="70043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1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9728"/>
            <a:ext cx="700430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10E-53F9-4FFC-8867-F67E38D2E792}" type="datetime1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3159-A448-444C-AB61-42192154AD8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4487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8BE4-67A8-439B-AA1B-D1A264C74B77}" type="datetime1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3159-A448-444C-AB61-42192154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9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5918" y="0"/>
            <a:ext cx="2404872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575303" y="411480"/>
            <a:ext cx="5148072" cy="11620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64208"/>
            <a:ext cx="5111750" cy="470001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40080" y="1664208"/>
            <a:ext cx="2825496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2257" y="6583680"/>
            <a:ext cx="2133600" cy="228600"/>
          </a:xfrm>
        </p:spPr>
        <p:txBody>
          <a:bodyPr/>
          <a:lstStyle/>
          <a:p>
            <a:fld id="{ABEDCF23-DD62-43B0-8ACB-F264489DA1E2}" type="datetime1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83680"/>
            <a:ext cx="50292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3159-A448-444C-AB61-42192154AD8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22585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 bwMode="gray">
          <a:xfrm>
            <a:off x="27157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/>
          <p:cNvSpPr/>
          <p:nvPr/>
        </p:nvSpPr>
        <p:spPr bwMode="gray">
          <a:xfrm>
            <a:off x="31729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3974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859536" y="502920"/>
            <a:ext cx="7653528" cy="566928"/>
          </a:xfrm>
        </p:spPr>
        <p:txBody>
          <a:bodyPr anchor="ctr">
            <a:normAutofit/>
          </a:bodyPr>
          <a:lstStyle>
            <a:lvl1pPr algn="l">
              <a:defRPr sz="21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9536" y="1170432"/>
            <a:ext cx="7644384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859536" y="5385816"/>
            <a:ext cx="7653528" cy="786384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1E8B-0FCE-44CF-AF5D-E20E7AB7832F}" type="datetime1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3159-A448-444C-AB61-42192154AD8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66344" y="658368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 bwMode="gray">
          <a:xfrm>
            <a:off x="466344" y="5440680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88335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367073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Freeform 16"/>
          <p:cNvSpPr/>
          <p:nvPr/>
        </p:nvSpPr>
        <p:spPr bwMode="gray">
          <a:xfrm>
            <a:off x="563" y="6469527"/>
            <a:ext cx="1088979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Freeform 17"/>
          <p:cNvSpPr/>
          <p:nvPr/>
        </p:nvSpPr>
        <p:spPr bwMode="gray">
          <a:xfrm>
            <a:off x="501660" y="6389202"/>
            <a:ext cx="4536352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 18"/>
          <p:cNvSpPr/>
          <p:nvPr/>
        </p:nvSpPr>
        <p:spPr bwMode="gray">
          <a:xfrm>
            <a:off x="1058521" y="6550388"/>
            <a:ext cx="7139514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Freeform 19"/>
          <p:cNvSpPr/>
          <p:nvPr/>
        </p:nvSpPr>
        <p:spPr bwMode="gray">
          <a:xfrm>
            <a:off x="5005390" y="6324681"/>
            <a:ext cx="1176821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Freeform 20"/>
          <p:cNvSpPr/>
          <p:nvPr/>
        </p:nvSpPr>
        <p:spPr bwMode="gray">
          <a:xfrm>
            <a:off x="6168129" y="6353259"/>
            <a:ext cx="2467606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Freeform 21"/>
          <p:cNvSpPr/>
          <p:nvPr/>
        </p:nvSpPr>
        <p:spPr bwMode="gray">
          <a:xfrm>
            <a:off x="8417311" y="6360403"/>
            <a:ext cx="59334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Freeform 22"/>
          <p:cNvSpPr/>
          <p:nvPr/>
        </p:nvSpPr>
        <p:spPr bwMode="gray">
          <a:xfrm>
            <a:off x="8162519" y="6362784"/>
            <a:ext cx="980697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73152" y="658368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8AB5B09-F573-451E-9F8E-BE3FFE1A0C8D}" type="datetime1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670048" y="6583680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302752" y="658368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3F63159-A448-444C-AB61-42192154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39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57175" indent="-257175" algn="l" defTabSz="6858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Users/&#51060;&#54861;/Program%20Files/TurningPoint/2003/Question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hankyung.com/news/app/newsview.php?aid=201505119646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altLang="en-US" sz="3600" dirty="0"/>
              <a:t>사회적문제해결과 </a:t>
            </a:r>
            <a:r>
              <a:rPr lang="ko-KR" altLang="en-US" sz="3600" dirty="0" err="1"/>
              <a:t>디자인씽킹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- </a:t>
            </a:r>
            <a:r>
              <a:rPr lang="en-US" altLang="ko-KR" sz="3600" dirty="0"/>
              <a:t>Introduction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558780"/>
            <a:ext cx="6858000" cy="3299220"/>
          </a:xfrm>
        </p:spPr>
        <p:txBody>
          <a:bodyPr>
            <a:norm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최영근 </a:t>
            </a:r>
            <a:r>
              <a:rPr lang="ko-KR" altLang="en-US" dirty="0"/>
              <a:t>교수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0" algn="l"/>
            <a:r>
              <a:rPr lang="en-US" altLang="ko-KR" sz="1200" b="1" dirty="0"/>
              <a:t>* </a:t>
            </a:r>
            <a:r>
              <a:rPr lang="ko-KR" altLang="en-US" sz="1200" b="1" dirty="0"/>
              <a:t>사사표기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본 강의는 </a:t>
            </a:r>
            <a:r>
              <a:rPr lang="en-US" altLang="ko-KR" sz="1200" b="1" dirty="0"/>
              <a:t>SK</a:t>
            </a:r>
            <a:r>
              <a:rPr lang="ko-KR" altLang="en-US" sz="1200" b="1" dirty="0"/>
              <a:t>그룹이 설립한 재단법인 사회적가치연구원의 </a:t>
            </a:r>
            <a:r>
              <a:rPr lang="ko-KR" altLang="en-US" sz="1200" b="1" dirty="0" err="1"/>
              <a:t>사회혁신교육자네트워크</a:t>
            </a:r>
            <a:r>
              <a:rPr lang="en-US" altLang="ko-KR" sz="1200" b="1" dirty="0"/>
              <a:t/>
            </a:r>
            <a:br>
              <a:rPr lang="en-US" altLang="ko-KR" sz="1200" b="1" dirty="0"/>
            </a:br>
            <a:r>
              <a:rPr lang="en-US" altLang="ko-KR" sz="1200" b="1" dirty="0"/>
              <a:t>                       (ENSI: Educators’ Network for Social Innovation)</a:t>
            </a:r>
            <a:r>
              <a:rPr lang="ko-KR" altLang="en-US" sz="1200" b="1" dirty="0"/>
              <a:t>에 등록되어 연구지원을 받은 과목입니다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253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 err="1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주차별</a:t>
            </a:r>
            <a:r>
              <a:rPr lang="ko-KR" altLang="en-US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강의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129170"/>
              </p:ext>
            </p:extLst>
          </p:nvPr>
        </p:nvGraphicFramePr>
        <p:xfrm>
          <a:off x="716866" y="1897313"/>
          <a:ext cx="7665135" cy="38996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9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1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29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강의 내용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2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8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중간고사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중간과제물 제출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818555685"/>
                  </a:ext>
                </a:extLst>
              </a:tr>
              <a:tr h="4332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9 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발전시키기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2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10 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대안 만들기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2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11 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비지니스모델링에 대한 이해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2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12 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사회적 문제해결의 비지니스모델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 성공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사례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2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13 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플랫폼비지니스에 대한 이해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2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14 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플랫폼을 이용한 사회적 문제해결 사례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2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/>
                        <a:t>15</a:t>
                      </a:r>
                      <a:r>
                        <a:rPr lang="en-US" altLang="ko-KR" sz="1400" b="1" baseline="0" dirty="0"/>
                        <a:t> 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조별 발표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3159-A448-444C-AB61-42192154AD8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39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교수 소개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ü"/>
            </a:pPr>
            <a:endParaRPr lang="en-US" altLang="ko-KR">
              <a:ea typeface="굴림" panose="020B0600000101010101" pitchFamily="50" charset="-127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9220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1E1883-47EB-4F01-A172-AFF028C3098A}" type="slidenum">
              <a:rPr lang="ko-KR" altLang="en-US" sz="105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050" dirty="0"/>
          </a:p>
        </p:txBody>
      </p:sp>
      <p:sp>
        <p:nvSpPr>
          <p:cNvPr id="9221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7334250" y="1047750"/>
            <a:ext cx="285750" cy="238125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1050" b="1">
                <a:latin typeface="Tahoma" panose="020B0604030504040204" pitchFamily="34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83110" y="1328468"/>
            <a:ext cx="5829300" cy="3942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2800" kern="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최영근</a:t>
            </a:r>
            <a:r>
              <a:rPr lang="ko-KR" altLang="en-US" sz="2800" kern="0" dirty="0">
                <a:solidFill>
                  <a:srgbClr val="4F81BD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kern="0" dirty="0">
                <a:solidFill>
                  <a:srgbClr val="4F81BD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400" kern="0" dirty="0">
                <a:solidFill>
                  <a:srgbClr val="4F81BD"/>
                </a:solidFill>
                <a:latin typeface="HY견고딕" pitchFamily="18" charset="-127"/>
                <a:ea typeface="HY견고딕" pitchFamily="18" charset="-127"/>
              </a:rPr>
              <a:t>상명대</a:t>
            </a:r>
            <a:r>
              <a:rPr lang="en-US" altLang="ko-KR" sz="2400" kern="0" dirty="0">
                <a:solidFill>
                  <a:srgbClr val="4F81BD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400" kern="0" dirty="0">
                <a:solidFill>
                  <a:srgbClr val="4F81BD"/>
                </a:solidFill>
                <a:latin typeface="HY견고딕" pitchFamily="18" charset="-127"/>
                <a:ea typeface="HY견고딕" pitchFamily="18" charset="-127"/>
              </a:rPr>
              <a:t>경영학부</a:t>
            </a:r>
            <a:r>
              <a:rPr lang="en-US" altLang="ko-KR" sz="2400" kern="0" dirty="0">
                <a:solidFill>
                  <a:srgbClr val="4F81BD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400" kern="0" dirty="0">
                <a:solidFill>
                  <a:srgbClr val="4F81BD"/>
                </a:solidFill>
                <a:latin typeface="HY견고딕" pitchFamily="18" charset="-127"/>
                <a:ea typeface="HY견고딕" pitchFamily="18" charset="-127"/>
              </a:rPr>
              <a:t>교수</a:t>
            </a:r>
            <a:r>
              <a:rPr lang="en-US" altLang="ko-KR" sz="2400" kern="0" dirty="0">
                <a:solidFill>
                  <a:srgbClr val="4F81BD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900" kern="0" dirty="0">
              <a:solidFill>
                <a:srgbClr val="558ED5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1600" kern="0" dirty="0">
                <a:solidFill>
                  <a:srgbClr val="558ED5"/>
                </a:solidFill>
                <a:latin typeface="HY견고딕" pitchFamily="18" charset="-127"/>
                <a:ea typeface="HY견고딕" pitchFamily="18" charset="-127"/>
              </a:rPr>
              <a:t>학력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  - </a:t>
            </a:r>
            <a:r>
              <a:rPr lang="ko-KR" altLang="en-US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연세대 전기공학과 </a:t>
            </a:r>
            <a:r>
              <a:rPr lang="en-US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88</a:t>
            </a:r>
            <a:r>
              <a:rPr lang="ko-KR" altLang="en-US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학번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  - </a:t>
            </a:r>
            <a:r>
              <a:rPr lang="ko-KR" altLang="en-US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서강대 경영대학원 석사</a:t>
            </a:r>
            <a:r>
              <a:rPr lang="en-US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(MBA)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  - </a:t>
            </a:r>
            <a:r>
              <a:rPr lang="ko-KR" altLang="en-US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연세대 경영학과 박사</a:t>
            </a:r>
            <a:r>
              <a:rPr lang="en-US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매니지먼트</a:t>
            </a:r>
            <a:r>
              <a:rPr lang="en-US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endParaRPr lang="ko-KR" altLang="en-US" sz="800" kern="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1600" kern="0" dirty="0">
                <a:solidFill>
                  <a:srgbClr val="558ED5"/>
                </a:solidFill>
                <a:latin typeface="HY견고딕" pitchFamily="18" charset="-127"/>
                <a:ea typeface="HY견고딕" pitchFamily="18" charset="-127"/>
              </a:rPr>
              <a:t>경력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  - </a:t>
            </a:r>
            <a:r>
              <a:rPr lang="ko-KR" altLang="en-US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삼성물산 상사부문</a:t>
            </a:r>
            <a:r>
              <a:rPr lang="en-US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600" kern="0" dirty="0" err="1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신사업개발</a:t>
            </a:r>
            <a:r>
              <a:rPr lang="en-US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해외영업</a:t>
            </a:r>
            <a:r>
              <a:rPr lang="en-US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  - </a:t>
            </a:r>
            <a:r>
              <a:rPr lang="en-US" altLang="ko-KR" sz="1600" kern="0" dirty="0" err="1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Atinum</a:t>
            </a:r>
            <a:r>
              <a:rPr lang="en-US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Investment(</a:t>
            </a:r>
            <a:r>
              <a:rPr lang="ko-KR" altLang="en-US" sz="1600" kern="0" dirty="0" err="1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벤처캐피탈</a:t>
            </a:r>
            <a:r>
              <a:rPr lang="en-US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  - </a:t>
            </a:r>
            <a:r>
              <a:rPr lang="ko-KR" altLang="en-US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두산 </a:t>
            </a:r>
            <a:r>
              <a:rPr lang="ko-KR" altLang="en-US" sz="1600" kern="0" dirty="0" err="1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네오플럭스</a:t>
            </a:r>
            <a:r>
              <a:rPr lang="en-US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600" kern="0" dirty="0" err="1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벤처캐피탈</a:t>
            </a:r>
            <a:r>
              <a:rPr lang="en-US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, M&amp;A)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  - </a:t>
            </a:r>
            <a:r>
              <a:rPr lang="ko-KR" altLang="en-US" sz="1600" kern="0" dirty="0" err="1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포스코경영연구소</a:t>
            </a:r>
            <a:r>
              <a:rPr lang="en-US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경영연구센터</a:t>
            </a:r>
            <a:r>
              <a:rPr lang="en-US" altLang="ko-KR" sz="1600" kern="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714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교수 소개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04" y="1161983"/>
            <a:ext cx="6956736" cy="472985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CBC0F-211D-47DC-8A2C-11EBAC44A916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55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교수 소개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035171"/>
            <a:ext cx="7886700" cy="3970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http://www.hankyung.com/news/app/newsview.php?aid=2015051196461</a:t>
            </a:r>
            <a:endParaRPr lang="en-US" altLang="ko-KR" sz="1400" kern="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ko-KR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: 2015-05-11 20:33:12 / </a:t>
            </a:r>
            <a:r>
              <a:rPr lang="ko-KR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수정</a:t>
            </a:r>
            <a:r>
              <a:rPr lang="en-US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: 2015-05-12 00:46:39 </a:t>
            </a:r>
            <a:endParaRPr lang="ko-KR" altLang="ko-KR" sz="1600" kern="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/>
            <a:r>
              <a:rPr lang="ko-KR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취업에 강한 신문 한경</a:t>
            </a:r>
            <a:r>
              <a:rPr lang="en-US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JOB "</a:t>
            </a:r>
            <a:r>
              <a:rPr lang="ko-KR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취업전쟁</a:t>
            </a:r>
            <a:r>
              <a:rPr lang="en-US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, '</a:t>
            </a:r>
            <a:r>
              <a:rPr lang="ko-KR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전화기</a:t>
            </a:r>
            <a:r>
              <a:rPr lang="en-US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'</a:t>
            </a:r>
            <a:r>
              <a:rPr lang="ko-KR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와 붙어도 </a:t>
            </a:r>
            <a:r>
              <a:rPr lang="ko-KR" altLang="ko-KR" sz="1600" kern="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할만</a:t>
            </a:r>
            <a:r>
              <a:rPr lang="en-US" altLang="ko-KR" sz="1600" kern="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ko-KR" sz="1600" kern="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해요</a:t>
            </a:r>
            <a:r>
              <a:rPr lang="en-US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"</a:t>
            </a:r>
            <a:endParaRPr lang="ko-KR" altLang="ko-KR" sz="1600" kern="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/>
            <a:r>
              <a:rPr lang="ko-KR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취업률 높은 대학 학과 비법</a:t>
            </a:r>
            <a:r>
              <a:rPr lang="en-US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ko-KR" altLang="ko-KR" sz="1600" kern="0" dirty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상명대 경영학과</a:t>
            </a:r>
            <a:r>
              <a:rPr lang="en-US" altLang="ko-KR" sz="1600" kern="0" dirty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 '</a:t>
            </a:r>
            <a:r>
              <a:rPr lang="ko-KR" altLang="ko-KR" sz="1600" kern="0" dirty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열성 교수</a:t>
            </a:r>
            <a:r>
              <a:rPr lang="en-US" altLang="ko-KR" sz="1600" kern="0" dirty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' </a:t>
            </a:r>
            <a:r>
              <a:rPr lang="ko-KR" altLang="ko-KR" sz="1600" kern="0" dirty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학생에 직접 입사 유도 나서</a:t>
            </a:r>
            <a:r>
              <a:rPr lang="en-US" altLang="ko-KR" sz="1600" kern="0" dirty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1600" kern="0" dirty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ko-KR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국민대 건축학부</a:t>
            </a:r>
            <a:r>
              <a:rPr lang="en-US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'</a:t>
            </a:r>
            <a:r>
              <a:rPr lang="ko-KR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동문 파워</a:t>
            </a:r>
            <a:r>
              <a:rPr lang="en-US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' </a:t>
            </a:r>
            <a:r>
              <a:rPr lang="ko-KR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선</a:t>
            </a:r>
            <a:r>
              <a:rPr lang="en-US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·</a:t>
            </a:r>
            <a:r>
              <a:rPr lang="ko-KR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후배 멘토링과 취업 가교</a:t>
            </a:r>
            <a:r>
              <a:rPr lang="en-US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ko-KR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한국외대 말레이</a:t>
            </a:r>
            <a:r>
              <a:rPr lang="en-US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·</a:t>
            </a:r>
            <a:r>
              <a:rPr lang="ko-KR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印尼語과</a:t>
            </a:r>
            <a:r>
              <a:rPr lang="en-US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1</a:t>
            </a:r>
            <a:r>
              <a:rPr lang="ko-KR" altLang="ko-KR" sz="1600" kern="0" dirty="0" err="1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학년때부터</a:t>
            </a:r>
            <a:r>
              <a:rPr lang="ko-KR" altLang="ko-KR" sz="16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진로방향 잡아 </a:t>
            </a:r>
          </a:p>
          <a:p>
            <a:pPr marL="0" indent="0">
              <a:buNone/>
            </a:pPr>
            <a:endParaRPr lang="en-US" altLang="ko-KR" sz="12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ko-KR" altLang="en-US" sz="12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pic>
        <p:nvPicPr>
          <p:cNvPr id="9220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21" y="3293618"/>
            <a:ext cx="3451514" cy="2409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직사각형 9"/>
          <p:cNvSpPr>
            <a:spLocks noChangeArrowheads="1"/>
          </p:cNvSpPr>
          <p:nvPr/>
        </p:nvSpPr>
        <p:spPr bwMode="auto">
          <a:xfrm>
            <a:off x="4221306" y="3293618"/>
            <a:ext cx="4732194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ko-KR" altLang="ko-KR" sz="1200" kern="0" dirty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상명대 경영학과</a:t>
            </a:r>
            <a:r>
              <a:rPr lang="en-US" altLang="ko-KR" sz="1200" kern="0" dirty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 ‘</a:t>
            </a:r>
            <a:r>
              <a:rPr lang="ko-KR" altLang="ko-KR" sz="1200" kern="0" dirty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교수 헌신적 노력</a:t>
            </a:r>
            <a:r>
              <a:rPr lang="en-US" altLang="ko-KR" sz="1200" kern="0" dirty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’</a:t>
            </a:r>
          </a:p>
          <a:p>
            <a:pPr algn="just"/>
            <a:r>
              <a:rPr lang="ko-KR" altLang="ko-KR" sz="12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이들 학과가 꾸준히 높은 취업률을 기록한 비결에는 먼저 교수와 학생의 인간적인 신뢰관계가 있었다</a:t>
            </a:r>
            <a:r>
              <a:rPr lang="en-US" altLang="ko-KR" sz="12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ko-KR" sz="12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상명대 경영학과의</a:t>
            </a:r>
            <a:r>
              <a:rPr lang="en-US" altLang="ko-KR" sz="12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2013</a:t>
            </a:r>
            <a:r>
              <a:rPr lang="ko-KR" altLang="ko-KR" sz="12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년 취업률은</a:t>
            </a:r>
            <a:r>
              <a:rPr lang="en-US" altLang="ko-KR" sz="12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55.2%</a:t>
            </a:r>
            <a:r>
              <a:rPr lang="ko-KR" altLang="ko-KR" sz="12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였다</a:t>
            </a:r>
            <a:r>
              <a:rPr lang="en-US" altLang="ko-KR" sz="12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ko-KR" sz="12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지난해엔</a:t>
            </a:r>
            <a:r>
              <a:rPr lang="en-US" altLang="ko-KR" sz="12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69%</a:t>
            </a:r>
            <a:r>
              <a:rPr lang="ko-KR" altLang="ko-KR" sz="12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로</a:t>
            </a:r>
            <a:r>
              <a:rPr lang="en-US" altLang="ko-KR" sz="12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13.8%</a:t>
            </a:r>
            <a:r>
              <a:rPr lang="ko-KR" altLang="ko-KR" sz="12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포인트 증가했다</a:t>
            </a:r>
            <a:r>
              <a:rPr lang="en-US" altLang="ko-KR" sz="12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ko-KR" sz="1200" u="sng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성과 배경에는 최영근 취업담당교수의 헌신이 있었다</a:t>
            </a:r>
            <a:r>
              <a:rPr lang="en-US" altLang="ko-KR" sz="1200" u="sng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pPr algn="just"/>
            <a:r>
              <a:rPr lang="ko-KR" altLang="ko-KR" sz="12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박정란 상명대 취업센터장은 지난해 말 </a:t>
            </a:r>
            <a:r>
              <a:rPr lang="ko-KR" altLang="ko-KR" sz="1200" kern="0" dirty="0" err="1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서울권</a:t>
            </a:r>
            <a:r>
              <a:rPr lang="ko-KR" altLang="ko-KR" sz="12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대학 취업경력센터장 협의회에서 최 교수의 사례를 발표했다</a:t>
            </a:r>
            <a:r>
              <a:rPr lang="en-US" altLang="ko-KR" sz="12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pPr algn="just"/>
            <a:r>
              <a:rPr lang="ko-KR" altLang="ko-KR" sz="12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최 교수는 입사지원서조차 쓰지 않은 학생들을 불러내 짜장면을 사주면서 취업경력센터 프로그램에 참여할 것을 권했다</a:t>
            </a:r>
            <a:r>
              <a:rPr lang="en-US" altLang="ko-KR" sz="12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ko-KR" sz="12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우수 중소기업을 직접 발굴한 뒤 학생들에게 메일로 정보를 전달하고 입사까지 이어지도록 유도했다</a:t>
            </a:r>
            <a:r>
              <a:rPr lang="en-US" altLang="ko-KR" sz="12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ko-KR" sz="12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박 센터장은</a:t>
            </a:r>
            <a:r>
              <a:rPr lang="en-US" altLang="ko-KR" sz="12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“</a:t>
            </a:r>
            <a:r>
              <a:rPr lang="ko-KR" altLang="ko-KR" sz="12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최 교수의 노력에 소극적이던 학생들이 자주 경력센터를 찾았고 이전보다 많은 곳에 지원서를 내면서 자연스럽게 취업률이 높아졌다</a:t>
            </a:r>
            <a:r>
              <a:rPr lang="en-US" altLang="ko-KR" sz="12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”</a:t>
            </a:r>
            <a:r>
              <a:rPr lang="ko-KR" altLang="ko-KR" sz="12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고 말했다</a:t>
            </a:r>
            <a:endParaRPr lang="ko-KR" altLang="en-US" sz="1200" kern="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3159-A448-444C-AB61-42192154AD8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95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강의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325" b="1" dirty="0"/>
              <a:t>1) </a:t>
            </a:r>
            <a:r>
              <a:rPr lang="ko-KR" altLang="en-US" sz="2325" b="1" dirty="0"/>
              <a:t>교과목 개요</a:t>
            </a:r>
            <a:endParaRPr lang="en-US" altLang="ko-KR" sz="2325" b="1" dirty="0"/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ko-KR" altLang="en-US" sz="1950" dirty="0"/>
              <a:t>본 수업은 디자인 </a:t>
            </a:r>
            <a:r>
              <a:rPr lang="ko-KR" altLang="en-US" sz="1950" dirty="0" err="1"/>
              <a:t>씽킹의</a:t>
            </a:r>
            <a:r>
              <a:rPr lang="ko-KR" altLang="en-US" sz="1950" dirty="0"/>
              <a:t> 이론적인 배경을 검토하고</a:t>
            </a:r>
            <a:r>
              <a:rPr lang="en-US" altLang="ko-KR" sz="1950" dirty="0"/>
              <a:t>, </a:t>
            </a:r>
            <a:r>
              <a:rPr lang="ko-KR" altLang="en-US" sz="1950" dirty="0"/>
              <a:t>방법론을 실습하며</a:t>
            </a:r>
            <a:r>
              <a:rPr lang="en-US" altLang="ko-KR" sz="1950" dirty="0"/>
              <a:t>, </a:t>
            </a:r>
            <a:r>
              <a:rPr lang="ko-KR" altLang="en-US" sz="1950" dirty="0"/>
              <a:t>실제로 주어진 사회적 문제에 해결책을 찾는 총체적인 과정을 다룬다</a:t>
            </a:r>
            <a:r>
              <a:rPr lang="en-US" altLang="ko-KR" sz="1950" dirty="0"/>
              <a:t>. </a:t>
            </a:r>
            <a:endParaRPr lang="en-US" altLang="ko-KR" sz="1950" dirty="0" smtClean="0"/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ko-KR" altLang="en-US" sz="1950" dirty="0" smtClean="0"/>
              <a:t>기존 </a:t>
            </a:r>
            <a:r>
              <a:rPr lang="ko-KR" altLang="en-US" sz="1950" dirty="0" err="1"/>
              <a:t>디자인씽킹방법론에서</a:t>
            </a:r>
            <a:r>
              <a:rPr lang="ko-KR" altLang="en-US" sz="1950" dirty="0"/>
              <a:t> 더 나아가 사회적문제를 해결하는 과정에서 이해관계자를 파악하고 비즈니스를 모델링하는 방법론의 실습 과정을 포함한다</a:t>
            </a:r>
            <a:r>
              <a:rPr lang="en-US" altLang="ko-KR" sz="1950" dirty="0"/>
              <a:t>. </a:t>
            </a:r>
            <a:endParaRPr lang="en-US" altLang="ko-KR" sz="1950" dirty="0" smtClean="0"/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ko-KR" altLang="en-US" sz="1950" dirty="0" smtClean="0"/>
              <a:t>실제 </a:t>
            </a:r>
            <a:r>
              <a:rPr lang="ko-KR" altLang="en-US" sz="1950" dirty="0"/>
              <a:t>사회적문제를 해결하는 과정에서 벌어지는 업무 프로세스를 경험해보는 기회가 될 것이다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3159-A448-444C-AB61-42192154AD8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5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강의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b="1" dirty="0"/>
              <a:t>2) </a:t>
            </a:r>
            <a:r>
              <a:rPr lang="ko-KR" altLang="en-US" sz="2000" b="1" dirty="0"/>
              <a:t>교과목 목표</a:t>
            </a:r>
            <a:endParaRPr lang="en-US" altLang="ko-KR" sz="2000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sz="1600" dirty="0"/>
              <a:t>이 과목은 최근 주목받고 있는 디자인 </a:t>
            </a:r>
            <a:r>
              <a:rPr lang="ko-KR" altLang="en-US" sz="1600" dirty="0" err="1"/>
              <a:t>씽킹</a:t>
            </a:r>
            <a:r>
              <a:rPr lang="ko-KR" altLang="en-US" sz="1600" dirty="0"/>
              <a:t> 이론과 기법을 기반으로 학생들의 사회적 문제해결 역량을 강화함으로써</a:t>
            </a:r>
            <a:r>
              <a:rPr lang="en-US" altLang="ko-KR" sz="1600" dirty="0"/>
              <a:t>, </a:t>
            </a:r>
            <a:r>
              <a:rPr lang="ko-KR" altLang="en-US" sz="1600" dirty="0"/>
              <a:t>궁극적으로 사회적 문제가 해결될 수 있는 잠재적인 실용 아이디어를 발굴</a:t>
            </a:r>
            <a:r>
              <a:rPr lang="en-US" altLang="ko-KR" sz="1600" dirty="0"/>
              <a:t>, </a:t>
            </a:r>
            <a:r>
              <a:rPr lang="ko-KR" altLang="en-US" sz="1600" dirty="0"/>
              <a:t>구현</a:t>
            </a:r>
            <a:r>
              <a:rPr lang="en-US" altLang="ko-KR" sz="1600" dirty="0"/>
              <a:t>, </a:t>
            </a:r>
            <a:r>
              <a:rPr lang="ko-KR" altLang="en-US" sz="1600" dirty="0"/>
              <a:t>고도화 하는 것을 교육 목표로 하고 있다</a:t>
            </a:r>
            <a:r>
              <a:rPr lang="en-US" altLang="ko-KR" sz="1600" dirty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sz="1600" dirty="0"/>
              <a:t>이 교과목은 다음과 같은 학생들이 수강하기를 권장한다</a:t>
            </a:r>
            <a:r>
              <a:rPr lang="en-US" altLang="ko-KR" sz="1600" dirty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1600" dirty="0"/>
              <a:t>1) </a:t>
            </a:r>
            <a:r>
              <a:rPr lang="ko-KR" altLang="en-US" sz="1600" dirty="0"/>
              <a:t>평소 사회적 문제에 대한 해결방안에 많은 관심이 있는 학생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1600" dirty="0"/>
              <a:t>2) </a:t>
            </a:r>
            <a:r>
              <a:rPr lang="ko-KR" altLang="en-US" sz="1600" dirty="0"/>
              <a:t>사회적 문제에 대한 창의적 문제해결을 위해 전문적 지식과 경험을 희망하는 학생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1600" dirty="0"/>
              <a:t>3) </a:t>
            </a:r>
            <a:r>
              <a:rPr lang="ko-KR" altLang="en-US" sz="1600" dirty="0"/>
              <a:t>사회적 기업 창업을 위한 아이디어 발굴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사회적기업</a:t>
            </a:r>
            <a:r>
              <a:rPr lang="ko-KR" altLang="en-US" sz="1600" dirty="0"/>
              <a:t> 분야 창업동아리 운영을 위한 </a:t>
            </a:r>
            <a:r>
              <a:rPr lang="ko-KR" altLang="en-US" sz="1600" dirty="0" err="1"/>
              <a:t>소셜벤처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프로토타입</a:t>
            </a:r>
            <a:r>
              <a:rPr lang="ko-KR" altLang="en-US" sz="1600" dirty="0"/>
              <a:t> 제작에 관심이 있는 학생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3159-A448-444C-AB61-42192154AD8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4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강의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0130" y="1441595"/>
            <a:ext cx="7886700" cy="3263504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en-US" altLang="ko-KR" sz="2000" b="1" dirty="0"/>
              <a:t>3) </a:t>
            </a:r>
            <a:r>
              <a:rPr lang="ko-KR" altLang="en-US" sz="2000" b="1" dirty="0"/>
              <a:t>성적 평가</a:t>
            </a:r>
            <a:endParaRPr lang="en-US" altLang="ko-KR" sz="2000" b="1" dirty="0"/>
          </a:p>
          <a:p>
            <a:pPr fontAlgn="base">
              <a:lnSpc>
                <a:spcPct val="150000"/>
              </a:lnSpc>
              <a:buFontTx/>
              <a:buChar char="-"/>
            </a:pPr>
            <a:r>
              <a:rPr lang="ko-KR" altLang="en-US" sz="1600" dirty="0" err="1"/>
              <a:t>수업참여도</a:t>
            </a:r>
            <a:r>
              <a:rPr lang="ko-KR" altLang="en-US" sz="1600" dirty="0"/>
              <a:t> </a:t>
            </a:r>
            <a:r>
              <a:rPr lang="en-US" altLang="ko-KR" sz="1600" dirty="0"/>
              <a:t>: 20</a:t>
            </a:r>
            <a:r>
              <a:rPr lang="ko-KR" altLang="en-US" sz="1600" dirty="0"/>
              <a:t>점</a:t>
            </a:r>
            <a:endParaRPr lang="en-US" altLang="ko-KR" sz="1600" dirty="0"/>
          </a:p>
          <a:p>
            <a:pPr fontAlgn="base">
              <a:lnSpc>
                <a:spcPct val="150000"/>
              </a:lnSpc>
              <a:buFontTx/>
              <a:buChar char="-"/>
            </a:pPr>
            <a:r>
              <a:rPr lang="ko-KR" altLang="en-US" sz="1600" dirty="0" err="1"/>
              <a:t>중간과제물</a:t>
            </a:r>
            <a:r>
              <a:rPr lang="en-US" altLang="ko-KR" sz="1600" dirty="0"/>
              <a:t>: 30</a:t>
            </a:r>
            <a:r>
              <a:rPr lang="ko-KR" altLang="en-US" sz="1600" dirty="0"/>
              <a:t>점 </a:t>
            </a:r>
            <a:r>
              <a:rPr lang="en-US" altLang="ko-KR" sz="1600" dirty="0"/>
              <a:t>(“</a:t>
            </a:r>
            <a:r>
              <a:rPr lang="ko-KR" altLang="en-US" sz="1600" dirty="0"/>
              <a:t>사회문제를 </a:t>
            </a:r>
            <a:r>
              <a:rPr lang="ko-KR" altLang="en-US" sz="1600" dirty="0" err="1"/>
              <a:t>디자인씽킹으로</a:t>
            </a:r>
            <a:r>
              <a:rPr lang="ko-KR" altLang="en-US" sz="1600" dirty="0"/>
              <a:t> 해결한 </a:t>
            </a:r>
            <a:r>
              <a:rPr lang="ko-KR" altLang="en-US" sz="1600" dirty="0" smtClean="0"/>
              <a:t>사례</a:t>
            </a:r>
            <a:r>
              <a:rPr lang="en-US" altLang="ko-KR" sz="1600" dirty="0" smtClean="0"/>
              <a:t>”)</a:t>
            </a:r>
            <a:endParaRPr lang="en-US" altLang="ko-KR" sz="1600" dirty="0"/>
          </a:p>
          <a:p>
            <a:pPr fontAlgn="base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조별 프로젝트 발표 </a:t>
            </a:r>
            <a:r>
              <a:rPr lang="en-US" altLang="ko-KR" sz="1600" dirty="0"/>
              <a:t>: 50</a:t>
            </a:r>
            <a:r>
              <a:rPr lang="ko-KR" altLang="en-US" sz="1600" dirty="0"/>
              <a:t>점 </a:t>
            </a:r>
            <a:r>
              <a:rPr lang="en-US" altLang="ko-KR" sz="1600" dirty="0"/>
              <a:t>(“</a:t>
            </a:r>
            <a:r>
              <a:rPr lang="ko-KR" altLang="en-US" sz="1600" dirty="0" err="1"/>
              <a:t>펜데믹이후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사회문제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조별로 프로젝트 </a:t>
            </a:r>
            <a:r>
              <a:rPr lang="ko-KR" altLang="en-US" sz="1600" dirty="0" err="1"/>
              <a:t>수행후</a:t>
            </a:r>
            <a:r>
              <a:rPr lang="ko-KR" altLang="en-US" sz="1600" dirty="0"/>
              <a:t> 발표</a:t>
            </a:r>
            <a:r>
              <a:rPr lang="en-US" altLang="ko-KR" sz="1600" dirty="0"/>
              <a:t>)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altLang="ko-KR" sz="1600" dirty="0">
                <a:latin typeface="맑은 고딕" panose="020B0503020000020004" pitchFamily="50" charset="-127"/>
              </a:rPr>
              <a:t> * </a:t>
            </a:r>
            <a:r>
              <a:rPr lang="ko-KR" altLang="en-US" sz="1600" dirty="0">
                <a:latin typeface="맑은 고딕" panose="020B0503020000020004" pitchFamily="50" charset="-127"/>
              </a:rPr>
              <a:t>출석은 </a:t>
            </a:r>
            <a:r>
              <a:rPr lang="ko-KR" altLang="en-US" sz="1600" dirty="0" err="1">
                <a:latin typeface="맑은 고딕" panose="020B0503020000020004" pitchFamily="50" charset="-127"/>
              </a:rPr>
              <a:t>이수자격</a:t>
            </a:r>
            <a:r>
              <a:rPr lang="ko-KR" altLang="en-US" sz="1600" dirty="0">
                <a:latin typeface="맑은 고딕" panose="020B0503020000020004" pitchFamily="50" charset="-127"/>
              </a:rPr>
              <a:t> 여부만 판단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3159-A448-444C-AB61-42192154AD8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94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err="1"/>
              <a:t>중간과제물</a:t>
            </a:r>
            <a:r>
              <a:rPr lang="en-US" altLang="ko-KR" sz="2400" b="1" dirty="0"/>
              <a:t>(“</a:t>
            </a:r>
            <a:r>
              <a:rPr lang="ko-KR" altLang="en-US" sz="2400" b="1" dirty="0"/>
              <a:t>사회문제를 </a:t>
            </a:r>
            <a:r>
              <a:rPr lang="ko-KR" altLang="en-US" sz="2400" b="1" dirty="0" err="1"/>
              <a:t>디자인씽킹으로</a:t>
            </a:r>
            <a:r>
              <a:rPr lang="ko-KR" altLang="en-US" sz="2400" b="1" dirty="0"/>
              <a:t> 해결한 사례</a:t>
            </a:r>
            <a:r>
              <a:rPr lang="en-US" altLang="ko-KR" sz="2400" b="1" dirty="0"/>
              <a:t>“)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목차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1. </a:t>
            </a:r>
            <a:r>
              <a:rPr lang="ko-KR" altLang="en-US" sz="1800" dirty="0" err="1"/>
              <a:t>사회문제란</a:t>
            </a:r>
            <a:r>
              <a:rPr lang="en-US" altLang="ko-KR" sz="1800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2. </a:t>
            </a:r>
            <a:r>
              <a:rPr lang="ko-KR" altLang="en-US" sz="1800" dirty="0"/>
              <a:t>사회문제의 중요성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3. </a:t>
            </a:r>
            <a:r>
              <a:rPr lang="ko-KR" altLang="en-US" sz="1800" dirty="0" err="1"/>
              <a:t>디자인씽킹이란</a:t>
            </a:r>
            <a:r>
              <a:rPr lang="en-US" altLang="ko-KR" sz="1800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4. </a:t>
            </a:r>
            <a:r>
              <a:rPr lang="ko-KR" altLang="en-US" sz="1800" dirty="0"/>
              <a:t>사회문제를 </a:t>
            </a:r>
            <a:r>
              <a:rPr lang="ko-KR" altLang="en-US" sz="1800" dirty="0" err="1"/>
              <a:t>디자인씽킹으로</a:t>
            </a:r>
            <a:r>
              <a:rPr lang="ko-KR" altLang="en-US" sz="1800" dirty="0"/>
              <a:t> 해결하고 사례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5. 4</a:t>
            </a:r>
            <a:r>
              <a:rPr lang="ko-KR" altLang="en-US" sz="1800" dirty="0"/>
              <a:t>번 사례를 사업화한 비지니스모델</a:t>
            </a: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"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ym typeface="Wingdings" panose="05000000000000000000" pitchFamily="2" charset="2"/>
              </a:rPr>
              <a:t>분량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  - </a:t>
            </a:r>
            <a:r>
              <a:rPr lang="ko-KR" altLang="en-US" sz="1800" dirty="0">
                <a:sym typeface="Wingdings" panose="05000000000000000000" pitchFamily="2" charset="2"/>
              </a:rPr>
              <a:t>글자크기</a:t>
            </a:r>
            <a:r>
              <a:rPr lang="en-US" altLang="ko-KR" sz="1800" dirty="0">
                <a:sym typeface="Wingdings" panose="05000000000000000000" pitchFamily="2" charset="2"/>
              </a:rPr>
              <a:t> : 12, </a:t>
            </a:r>
            <a:r>
              <a:rPr lang="ko-KR" altLang="en-US" sz="1800" dirty="0">
                <a:sym typeface="Wingdings" panose="05000000000000000000" pitchFamily="2" charset="2"/>
              </a:rPr>
              <a:t>줄 간격 </a:t>
            </a:r>
            <a:r>
              <a:rPr lang="en-US" altLang="ko-KR" sz="1800" dirty="0">
                <a:sym typeface="Wingdings" panose="05000000000000000000" pitchFamily="2" charset="2"/>
              </a:rPr>
              <a:t>: 160 </a:t>
            </a:r>
            <a:br>
              <a:rPr lang="en-US" altLang="ko-KR" sz="1800" dirty="0">
                <a:sym typeface="Wingdings" panose="05000000000000000000" pitchFamily="2" charset="2"/>
              </a:rPr>
            </a:br>
            <a:r>
              <a:rPr lang="en-US" altLang="ko-KR" sz="1800" dirty="0">
                <a:sym typeface="Wingdings" panose="05000000000000000000" pitchFamily="2" charset="2"/>
              </a:rPr>
              <a:t>  -  A4</a:t>
            </a:r>
            <a:r>
              <a:rPr lang="ko-KR" altLang="en-US" sz="1800" dirty="0">
                <a:sym typeface="Wingdings" panose="05000000000000000000" pitchFamily="2" charset="2"/>
              </a:rPr>
              <a:t>용지 </a:t>
            </a:r>
            <a:r>
              <a:rPr lang="en-US" altLang="ko-KR" sz="1800" dirty="0">
                <a:sym typeface="Wingdings" panose="05000000000000000000" pitchFamily="2" charset="2"/>
              </a:rPr>
              <a:t>5</a:t>
            </a:r>
            <a:r>
              <a:rPr lang="ko-KR" altLang="en-US" sz="1800" dirty="0">
                <a:sym typeface="Wingdings" panose="05000000000000000000" pitchFamily="2" charset="2"/>
              </a:rPr>
              <a:t>페이지 이상</a:t>
            </a:r>
            <a:r>
              <a:rPr lang="en-US" altLang="ko-KR" sz="1800" dirty="0">
                <a:sym typeface="Wingdings" panose="05000000000000000000" pitchFamily="2" charset="2"/>
              </a:rPr>
              <a:t/>
            </a:r>
            <a:br>
              <a:rPr lang="en-US" altLang="ko-KR" sz="1800" dirty="0">
                <a:sym typeface="Wingdings" panose="05000000000000000000" pitchFamily="2" charset="2"/>
              </a:rPr>
            </a:br>
            <a:r>
              <a:rPr lang="en-US" altLang="ko-KR" sz="1800" dirty="0">
                <a:sym typeface="Wingdings" panose="05000000000000000000" pitchFamily="2" charset="2"/>
              </a:rPr>
              <a:t>  - </a:t>
            </a:r>
            <a:r>
              <a:rPr lang="ko-KR" altLang="en-US" sz="1800" dirty="0">
                <a:sym typeface="Wingdings" panose="05000000000000000000" pitchFamily="2" charset="2"/>
              </a:rPr>
              <a:t>목차의 세부 목차</a:t>
            </a:r>
            <a:r>
              <a:rPr lang="en-US" altLang="ko-KR" sz="1800" dirty="0">
                <a:sym typeface="Wingdings" panose="05000000000000000000" pitchFamily="2" charset="2"/>
              </a:rPr>
              <a:t>(1</a:t>
            </a:r>
            <a:r>
              <a:rPr lang="ko-KR" altLang="en-US" sz="1800" dirty="0">
                <a:sym typeface="Wingdings" panose="05000000000000000000" pitchFamily="2" charset="2"/>
              </a:rPr>
              <a:t>번</a:t>
            </a:r>
            <a:r>
              <a:rPr lang="en-US" altLang="ko-KR" sz="1800" dirty="0">
                <a:sym typeface="Wingdings" panose="05000000000000000000" pitchFamily="2" charset="2"/>
              </a:rPr>
              <a:t>, 2</a:t>
            </a:r>
            <a:r>
              <a:rPr lang="ko-KR" altLang="en-US" sz="1800" dirty="0">
                <a:sym typeface="Wingdings" panose="05000000000000000000" pitchFamily="2" charset="2"/>
              </a:rPr>
              <a:t>번</a:t>
            </a:r>
            <a:r>
              <a:rPr lang="en-US" altLang="ko-KR" sz="1800" dirty="0">
                <a:sym typeface="Wingdings" panose="05000000000000000000" pitchFamily="2" charset="2"/>
              </a:rPr>
              <a:t>, 3</a:t>
            </a:r>
            <a:r>
              <a:rPr lang="ko-KR" altLang="en-US" sz="1800" dirty="0">
                <a:sym typeface="Wingdings" panose="05000000000000000000" pitchFamily="2" charset="2"/>
              </a:rPr>
              <a:t>번</a:t>
            </a:r>
            <a:r>
              <a:rPr lang="en-US" altLang="ko-KR" sz="1800" dirty="0">
                <a:sym typeface="Wingdings" panose="05000000000000000000" pitchFamily="2" charset="2"/>
              </a:rPr>
              <a:t>, 4</a:t>
            </a:r>
            <a:r>
              <a:rPr lang="ko-KR" altLang="en-US" sz="1800" dirty="0">
                <a:sym typeface="Wingdings" panose="05000000000000000000" pitchFamily="2" charset="2"/>
              </a:rPr>
              <a:t>번</a:t>
            </a:r>
            <a:r>
              <a:rPr lang="en-US" altLang="ko-KR" sz="1800" dirty="0">
                <a:sym typeface="Wingdings" panose="05000000000000000000" pitchFamily="2" charset="2"/>
              </a:rPr>
              <a:t>, 5</a:t>
            </a:r>
            <a:r>
              <a:rPr lang="ko-KR" altLang="en-US" sz="1800" dirty="0">
                <a:sym typeface="Wingdings" panose="05000000000000000000" pitchFamily="2" charset="2"/>
              </a:rPr>
              <a:t>번</a:t>
            </a:r>
            <a:r>
              <a:rPr lang="en-US" altLang="ko-KR" sz="1800" dirty="0">
                <a:sym typeface="Wingdings" panose="05000000000000000000" pitchFamily="2" charset="2"/>
              </a:rPr>
              <a:t>)</a:t>
            </a:r>
            <a:r>
              <a:rPr lang="ko-KR" altLang="en-US" sz="1800" dirty="0">
                <a:sym typeface="Wingdings" panose="05000000000000000000" pitchFamily="2" charset="2"/>
              </a:rPr>
              <a:t>마다 </a:t>
            </a:r>
            <a:r>
              <a:rPr lang="en-US" altLang="ko-KR" sz="1800" dirty="0">
                <a:sym typeface="Wingdings" panose="05000000000000000000" pitchFamily="2" charset="2"/>
              </a:rPr>
              <a:t>A4</a:t>
            </a:r>
            <a:r>
              <a:rPr lang="ko-KR" altLang="en-US" sz="1800" dirty="0">
                <a:sym typeface="Wingdings" panose="05000000000000000000" pitchFamily="2" charset="2"/>
              </a:rPr>
              <a:t>용지 </a:t>
            </a:r>
            <a:r>
              <a:rPr lang="en-US" altLang="ko-KR" sz="1800" dirty="0">
                <a:sym typeface="Wingdings" panose="05000000000000000000" pitchFamily="2" charset="2"/>
              </a:rPr>
              <a:t>1</a:t>
            </a:r>
            <a:r>
              <a:rPr lang="ko-KR" altLang="en-US" sz="1800" dirty="0">
                <a:sym typeface="Wingdings" panose="05000000000000000000" pitchFamily="2" charset="2"/>
              </a:rPr>
              <a:t>페이지 </a:t>
            </a:r>
            <a:r>
              <a:rPr lang="ko-KR" altLang="en-US" sz="1800" dirty="0" smtClean="0">
                <a:sym typeface="Wingdings" panose="05000000000000000000" pitchFamily="2" charset="2"/>
              </a:rPr>
              <a:t>이상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3159-A448-444C-AB61-42192154AD8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4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dirty="0" err="1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주차별</a:t>
            </a:r>
            <a:r>
              <a:rPr lang="ko-KR" altLang="en-US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강의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156017"/>
              </p:ext>
            </p:extLst>
          </p:nvPr>
        </p:nvGraphicFramePr>
        <p:xfrm>
          <a:off x="758429" y="1860946"/>
          <a:ext cx="7665135" cy="34314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9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1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93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강의 내용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 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Introduction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교수 소개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수업 소개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 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사회적 문제의 개요</a:t>
                      </a:r>
                      <a:endParaRPr lang="ko-KR" alt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 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사회적 문제의 사례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조 구성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 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디지인씽킹에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대한 이해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 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디자인씽킹을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적용한 사회적 문제해결 사례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 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관찰하기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7 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정의하기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3159-A448-444C-AB61-42192154AD8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4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405</TotalTime>
  <Words>586</Words>
  <Application>Microsoft Office PowerPoint</Application>
  <PresentationFormat>화면 슬라이드 쇼(4:3)</PresentationFormat>
  <Paragraphs>112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Corbel</vt:lpstr>
      <vt:lpstr>맑은 고딕</vt:lpstr>
      <vt:lpstr>Candara</vt:lpstr>
      <vt:lpstr>Wingdings 3</vt:lpstr>
      <vt:lpstr>HY그래픽M</vt:lpstr>
      <vt:lpstr>Arial</vt:lpstr>
      <vt:lpstr>Times New Roman</vt:lpstr>
      <vt:lpstr>굴림</vt:lpstr>
      <vt:lpstr>HY견고딕</vt:lpstr>
      <vt:lpstr>Wingdings</vt:lpstr>
      <vt:lpstr>Tahoma</vt:lpstr>
      <vt:lpstr>New_Education02</vt:lpstr>
      <vt:lpstr>사회적문제해결과 디자인씽킹  - Introduction</vt:lpstr>
      <vt:lpstr>1. 교수 소개</vt:lpstr>
      <vt:lpstr>1. 교수 소개</vt:lpstr>
      <vt:lpstr>1. 교수 소개</vt:lpstr>
      <vt:lpstr>2. 강의 개요</vt:lpstr>
      <vt:lpstr>2. 강의 개요</vt:lpstr>
      <vt:lpstr>2. 강의 개요</vt:lpstr>
      <vt:lpstr>중간과제물(“사회문제를 디자인씽킹으로 해결한 사례“)</vt:lpstr>
      <vt:lpstr>3. 주차별 강의 </vt:lpstr>
      <vt:lpstr>3. 주차별 강의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</dc:title>
  <dc:creator>최영근</dc:creator>
  <cp:lastModifiedBy>WIN10HX64</cp:lastModifiedBy>
  <cp:revision>71</cp:revision>
  <dcterms:created xsi:type="dcterms:W3CDTF">2016-02-01T01:09:13Z</dcterms:created>
  <dcterms:modified xsi:type="dcterms:W3CDTF">2022-08-30T06:31:43Z</dcterms:modified>
</cp:coreProperties>
</file>