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1" r:id="rId1"/>
  </p:sldMasterIdLst>
  <p:notesMasterIdLst>
    <p:notesMasterId r:id="rId19"/>
  </p:notesMasterIdLst>
  <p:sldIdLst>
    <p:sldId id="277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HY견고딕" panose="02030600000101010101" pitchFamily="18" charset="-127"/>
      <p:regular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HY그래픽M" panose="02030600000101010101" pitchFamily="18" charset="-127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Corbel" panose="020B0503020204020204" pitchFamily="34" charset="0"/>
      <p:regular r:id="rId33"/>
      <p:bold r:id="rId34"/>
      <p:italic r:id="rId35"/>
      <p:bold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ableStyles" Target="tableStyle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83F20D-A35B-46CD-B677-B30B62FEAED3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916BC57A-E123-437A-BB32-303A46B9E4D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D80A4B15-DF60-4EFA-A4E2-0997B47D5BE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B878D-44B0-4072-A93C-2B4E3E3F27C1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54ECF-3385-45F3-8E2C-6F5176EF16AF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DB92B-3B18-46F3-B80B-D67B87F635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91D4F-2C4B-4170-9BB1-C82BE96C7302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3C97ECD1-0659-4A8B-B44D-C72CA35A02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3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0DAA2-28EE-4D20-BCAA-279357445DC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AEE27-B84E-4709-A18F-44A5F733445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DC3C6-84AB-4F54-A876-48A0BB9D2747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A2406-EC5C-45A4-8C1D-8F10B6A7C4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0AB53-51BD-4946-8D61-7593E5F7184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2D81E-66E1-44C2-AA0F-D350F7D368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13850-4120-457D-B703-F32C214ACC7D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00CA9-2FF7-4AB6-A6C1-A6A6E616ED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87CD-202C-4492-BF3F-0EF8CF01A76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773AF-C79C-482C-9FD6-E20E895F917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7718-8CC6-4BD2-8A99-D598D65E467C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FDC4D-9A70-462D-8168-FCF9A8D1592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C152A-9404-4026-A46C-A758FBC7A524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D44E5-822F-49EF-A0C1-DF80EB1803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4BBA-7416-4C35-827B-79D4EEBB8DA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285DD-0A8B-4ACB-A87F-C9D9B2CFE46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BA8FF5A-39B6-46D0-96E9-707C758D44B8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2F4252DE-B813-4844-AFB2-2BBC979D0C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8" r:id="rId2"/>
    <p:sldLayoutId id="2147484171" r:id="rId3"/>
    <p:sldLayoutId id="2147484172" r:id="rId4"/>
    <p:sldLayoutId id="2147484173" r:id="rId5"/>
    <p:sldLayoutId id="2147484174" r:id="rId6"/>
    <p:sldLayoutId id="2147484169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50" y="1852613"/>
            <a:ext cx="88598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smtClean="0"/>
              <a:t/>
            </a:r>
            <a:br>
              <a:rPr lang="en-US" altLang="ko-KR" sz="3392" smtClean="0"/>
            </a:br>
            <a:r>
              <a:rPr lang="en-US" altLang="ko-KR" sz="3392" dirty="0"/>
              <a:t/>
            </a:r>
            <a:br>
              <a:rPr lang="en-US" altLang="ko-KR" sz="3392" dirty="0"/>
            </a:br>
            <a:r>
              <a:rPr lang="en-US" altLang="ko-KR" sz="3392" dirty="0"/>
              <a:t>- </a:t>
            </a:r>
            <a:r>
              <a:rPr lang="ko-KR" altLang="en-US" sz="3600" dirty="0"/>
              <a:t>비지니스모델링에 대한 이해</a:t>
            </a:r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lnSpcReduction="10000"/>
          </a:bodyPr>
          <a:lstStyle/>
          <a:p>
            <a:pPr algn="ctr" eaLnBrk="1" hangingPunct="1">
              <a:defRPr/>
            </a:pPr>
            <a:r>
              <a:rPr lang="ko-KR" altLang="en-US"/>
              <a:t>최영근 교수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en-US" altLang="ko-KR" sz="1130" b="1"/>
              <a:t>* </a:t>
            </a:r>
            <a:r>
              <a:rPr lang="ko-KR" altLang="en-US" sz="1130" b="1"/>
              <a:t>사사표기</a:t>
            </a:r>
            <a:r>
              <a:rPr lang="en-US" altLang="ko-KR" sz="1130" b="1"/>
              <a:t>: </a:t>
            </a:r>
            <a:r>
              <a:rPr lang="ko-KR" altLang="en-US" sz="1130" b="1"/>
              <a:t>본 강의는 </a:t>
            </a:r>
            <a:r>
              <a:rPr lang="en-US" altLang="ko-KR" sz="1130" b="1"/>
              <a:t>SK</a:t>
            </a:r>
            <a:r>
              <a:rPr lang="ko-KR" altLang="en-US" sz="1130" b="1"/>
              <a:t>그룹이 설립한 재단법인 사회적가치연구원의 사회혁신교육자네트워크</a:t>
            </a:r>
            <a:r>
              <a:rPr lang="en-US" altLang="ko-KR" sz="1130" b="1"/>
              <a:t/>
            </a:r>
            <a:br>
              <a:rPr lang="en-US" altLang="ko-KR" sz="1130" b="1"/>
            </a:br>
            <a:r>
              <a:rPr lang="en-US" altLang="ko-KR" sz="1130" b="1"/>
              <a:t>                       (ENSI: Educators’ Network for Social Innovation)</a:t>
            </a:r>
            <a:r>
              <a:rPr lang="ko-KR" altLang="en-US" sz="1130" b="1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고객관계</a:t>
            </a:r>
            <a:r>
              <a:rPr lang="ko-KR" altLang="ko-KR" smtClean="0"/>
              <a:t>(Customer Relationships)</a:t>
            </a:r>
          </a:p>
        </p:txBody>
      </p:sp>
      <p:sp>
        <p:nvSpPr>
          <p:cNvPr id="28675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고객관계는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고객획득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고객유지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매출증대의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관점에서 다양한 형태로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나타남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Personal</a:t>
            </a:r>
            <a:r>
              <a:rPr lang="ko-KR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assistance</a:t>
            </a:r>
            <a:endParaRPr lang="ko-KR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363"/>
              </a:spcBef>
            </a:pP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고객은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고객담당자와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구매과정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구매이후에도 도움을 받을 수 있음. 이는 주로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콜센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타, 이메일 등으로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이루어짐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63"/>
              </a:spcBef>
            </a:pPr>
            <a:r>
              <a:rPr lang="ko-KR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Dedicated</a:t>
            </a:r>
            <a:r>
              <a:rPr lang="ko-KR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personal</a:t>
            </a:r>
            <a:r>
              <a:rPr lang="ko-KR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assistance</a:t>
            </a:r>
            <a:endParaRPr lang="ko-KR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363"/>
              </a:spcBef>
            </a:pP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일대일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대면 관리.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들면,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고액고객을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프라이빗뱅킹 서비스, 대형 고객에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집중하는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account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63"/>
              </a:spcBef>
            </a:pPr>
            <a:r>
              <a:rPr lang="ko-KR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Self-service</a:t>
            </a:r>
            <a:endParaRPr lang="ko-KR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회사는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고객과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직접관계가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없음.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고객이 필요한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것을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제공하여 스스로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것을 전제로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ts val="363"/>
              </a:spcBef>
            </a:pPr>
            <a:r>
              <a:rPr lang="ko-KR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Automated </a:t>
            </a:r>
            <a:r>
              <a:rPr lang="ko-KR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services</a:t>
            </a:r>
            <a:endParaRPr lang="ko-KR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절차를 기반으로 하여 셀프서비스를 발전시킨 것임, 예를 들면, 개인 온라인 프로 파일은 고객들에게 맞춤형 서비스에 접근하게 함과 동시에 책 또는 영화 추천 등과 같은 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고객관계를 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발생시킬 수 있음</a:t>
            </a: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고객관계</a:t>
            </a:r>
            <a:r>
              <a:rPr lang="ko-KR" altLang="ko-KR" smtClean="0"/>
              <a:t>(Customer Relationships)</a:t>
            </a:r>
          </a:p>
        </p:txBody>
      </p:sp>
      <p:sp>
        <p:nvSpPr>
          <p:cNvPr id="30723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spcBef>
                <a:spcPts val="363"/>
              </a:spcBef>
            </a:pP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Communities</a:t>
            </a:r>
            <a:endParaRPr lang="ko-KR" altLang="ko-KR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고객과의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관계 및 고객간의 연결을 강화하기 위해 커뮤니티를 활용함. </a:t>
            </a:r>
            <a:endParaRPr lang="en-US" altLang="ko-KR" sz="17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많은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기업들이 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사용자들에게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지식과 문제해결을 위해 온라인 커뮤니티를 활용함. </a:t>
            </a:r>
            <a:endParaRPr lang="en-US" altLang="ko-KR" sz="17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또한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이를 통해 기업은 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사용자들을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보다 잘 이해할 수 있게 됨. </a:t>
            </a:r>
            <a:endParaRPr lang="en-US" altLang="ko-KR" sz="17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제약사인 </a:t>
            </a:r>
            <a:r>
              <a:rPr lang="ko-KR" altLang="ko-KR" sz="1700" dirty="0" err="1">
                <a:latin typeface="Tahoma" panose="020B0604030504040204" pitchFamily="34" charset="0"/>
                <a:cs typeface="Tahoma" panose="020B0604030504040204" pitchFamily="34" charset="0"/>
              </a:rPr>
              <a:t>GlaxoSmithKline은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700" dirty="0" err="1">
                <a:latin typeface="Tahoma" panose="020B0604030504040204" pitchFamily="34" charset="0"/>
                <a:cs typeface="Tahoma" panose="020B0604030504040204" pitchFamily="34" charset="0"/>
              </a:rPr>
              <a:t>무처방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 체중감량제품을 출시하면서 온라인 커뮤니티를 오픈하였음. 이 기업은 </a:t>
            </a:r>
            <a:r>
              <a:rPr lang="ko-KR" altLang="ko-KR" sz="1700" dirty="0" err="1">
                <a:latin typeface="Tahoma" panose="020B0604030504040204" pitchFamily="34" charset="0"/>
                <a:cs typeface="Tahoma" panose="020B0604030504040204" pitchFamily="34" charset="0"/>
              </a:rPr>
              <a:t>비만자들이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 직면하고 있는 도전에 대해 이해하길 원했고 고객의 기대를 보다 잘 관리하기를 원했기 때문임.</a:t>
            </a:r>
          </a:p>
          <a:p>
            <a:pPr>
              <a:spcBef>
                <a:spcPts val="363"/>
              </a:spcBef>
            </a:pP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Co-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creation</a:t>
            </a:r>
            <a:endParaRPr lang="ko-KR" altLang="ko-KR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많은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기업들이 전통적으로 고객-공급자 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관계</a:t>
            </a:r>
            <a:r>
              <a:rPr lang="ko-KR" altLang="en-US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를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넘어서 고객에게 가치를 함께 창출하는 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관계로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발전해 나가는 추세임. </a:t>
            </a:r>
            <a:endParaRPr lang="en-US" altLang="ko-KR" sz="17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아마존은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고객들에게 서평을 쓰도록 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함으로</a:t>
            </a:r>
            <a:r>
              <a:rPr lang="ko-KR" altLang="en-US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써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다른 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고객들에게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가치를 제공함. </a:t>
            </a:r>
            <a:endParaRPr lang="en-US" altLang="ko-KR" sz="17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어떤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기업은 고객이 새롭고 혁신적인 제품을 디자인하는데 </a:t>
            </a: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참여시키기도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함. </a:t>
            </a:r>
            <a:endParaRPr lang="en-US" altLang="ko-KR" sz="17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700" dirty="0" smtClean="0">
                <a:latin typeface="Tahoma" panose="020B0604030504040204" pitchFamily="34" charset="0"/>
                <a:cs typeface="Tahoma" panose="020B0604030504040204" pitchFamily="34" charset="0"/>
              </a:rPr>
              <a:t>유튜브는 </a:t>
            </a:r>
            <a:r>
              <a:rPr lang="ko-KR" altLang="ko-KR" sz="1700" dirty="0">
                <a:latin typeface="Tahoma" panose="020B0604030504040204" pitchFamily="34" charset="0"/>
                <a:cs typeface="Tahoma" panose="020B0604030504040204" pitchFamily="34" charset="0"/>
              </a:rPr>
              <a:t>고객들이 배포용 직접 컨텐츠를 생산하게 함</a:t>
            </a:r>
          </a:p>
          <a:p>
            <a:endParaRPr lang="ko-KR" alt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수입구조</a:t>
            </a:r>
            <a:r>
              <a:rPr lang="ko-KR" altLang="ko-KR" smtClean="0"/>
              <a:t>(Revenue Streams)</a:t>
            </a:r>
          </a:p>
        </p:txBody>
      </p:sp>
      <p:sp>
        <p:nvSpPr>
          <p:cNvPr id="32771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ko-KR" sz="1800" dirty="0">
                <a:latin typeface="+mj-ea"/>
                <a:ea typeface="+mj-ea"/>
              </a:rPr>
              <a:t>고객이 비즈니스 모델의 심장이라면 수입구조는 </a:t>
            </a:r>
            <a:r>
              <a:rPr lang="ko-KR" altLang="ko-KR" sz="1800" dirty="0" err="1" smtClean="0">
                <a:latin typeface="+mj-ea"/>
                <a:ea typeface="+mj-ea"/>
              </a:rPr>
              <a:t>관상동맥임</a:t>
            </a:r>
            <a:endParaRPr lang="en-US" altLang="ko-KR" sz="1800" dirty="0" smtClean="0">
              <a:latin typeface="+mj-ea"/>
              <a:ea typeface="+mj-ea"/>
            </a:endParaRPr>
          </a:p>
          <a:p>
            <a:endParaRPr lang="ko-KR" altLang="ko-KR" sz="1800" dirty="0">
              <a:latin typeface="+mj-ea"/>
              <a:ea typeface="+mj-ea"/>
            </a:endParaRPr>
          </a:p>
          <a:p>
            <a:r>
              <a:rPr lang="ko-KR" altLang="ko-KR" sz="1800" b="1" dirty="0" err="1">
                <a:latin typeface="+mj-ea"/>
                <a:ea typeface="+mj-ea"/>
              </a:rPr>
              <a:t>Asset</a:t>
            </a:r>
            <a:r>
              <a:rPr lang="ko-KR" altLang="ko-KR" sz="1800" b="1" dirty="0">
                <a:latin typeface="+mj-ea"/>
                <a:ea typeface="+mj-ea"/>
              </a:rPr>
              <a:t> </a:t>
            </a:r>
            <a:r>
              <a:rPr lang="ko-KR" altLang="ko-KR" sz="1800" b="1" dirty="0" err="1">
                <a:latin typeface="+mj-ea"/>
                <a:ea typeface="+mj-ea"/>
              </a:rPr>
              <a:t>sale</a:t>
            </a:r>
            <a:endParaRPr lang="ko-KR" altLang="ko-KR" sz="1800" b="1" dirty="0">
              <a:latin typeface="+mj-ea"/>
              <a:ea typeface="+mj-ea"/>
            </a:endParaRPr>
          </a:p>
          <a:p>
            <a:pPr lvl="1"/>
            <a:r>
              <a:rPr lang="ko-KR" altLang="ko-KR" sz="1600" dirty="0" smtClean="0">
                <a:latin typeface="+mj-ea"/>
                <a:ea typeface="+mj-ea"/>
              </a:rPr>
              <a:t>물리적 </a:t>
            </a:r>
            <a:r>
              <a:rPr lang="ko-KR" altLang="ko-KR" sz="1600" dirty="0">
                <a:latin typeface="+mj-ea"/>
                <a:ea typeface="+mj-ea"/>
              </a:rPr>
              <a:t>제품의 소유권을 이전하면서 발생하는 가장 일반적인 형태.</a:t>
            </a:r>
          </a:p>
          <a:p>
            <a:r>
              <a:rPr lang="ko-KR" altLang="ko-KR" sz="1800" b="1" dirty="0" err="1">
                <a:latin typeface="+mj-ea"/>
                <a:ea typeface="+mj-ea"/>
              </a:rPr>
              <a:t>Usage</a:t>
            </a:r>
            <a:r>
              <a:rPr lang="ko-KR" altLang="ko-KR" sz="1800" b="1" dirty="0">
                <a:latin typeface="+mj-ea"/>
                <a:ea typeface="+mj-ea"/>
              </a:rPr>
              <a:t> </a:t>
            </a:r>
            <a:r>
              <a:rPr lang="ko-KR" altLang="ko-KR" sz="1800" b="1" dirty="0" err="1">
                <a:latin typeface="+mj-ea"/>
                <a:ea typeface="+mj-ea"/>
              </a:rPr>
              <a:t>fee</a:t>
            </a:r>
            <a:endParaRPr lang="ko-KR" altLang="ko-KR" sz="1800" b="1" dirty="0">
              <a:latin typeface="+mj-ea"/>
              <a:ea typeface="+mj-ea"/>
            </a:endParaRPr>
          </a:p>
          <a:p>
            <a:pPr lvl="1"/>
            <a:r>
              <a:rPr lang="ko-KR" altLang="ko-KR" sz="1600" dirty="0" smtClean="0">
                <a:latin typeface="+mj-ea"/>
                <a:ea typeface="+mj-ea"/>
              </a:rPr>
              <a:t>이것은 </a:t>
            </a:r>
            <a:r>
              <a:rPr lang="ko-KR" altLang="ko-KR" sz="1600" dirty="0">
                <a:latin typeface="+mj-ea"/>
                <a:ea typeface="+mj-ea"/>
              </a:rPr>
              <a:t>특별한 서비스를 사용함으로서 발생함. 통신, 호텔, 패키지 </a:t>
            </a:r>
            <a:r>
              <a:rPr lang="ko-KR" altLang="ko-KR" sz="1600" dirty="0" smtClean="0">
                <a:latin typeface="+mj-ea"/>
                <a:ea typeface="+mj-ea"/>
              </a:rPr>
              <a:t>배달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ko-KR" sz="1600" dirty="0" smtClean="0">
                <a:latin typeface="+mj-ea"/>
                <a:ea typeface="+mj-ea"/>
              </a:rPr>
              <a:t>(</a:t>
            </a:r>
            <a:r>
              <a:rPr lang="ko-KR" altLang="ko-KR" sz="1600" dirty="0" err="1">
                <a:latin typeface="+mj-ea"/>
                <a:ea typeface="+mj-ea"/>
              </a:rPr>
              <a:t>배달료</a:t>
            </a:r>
            <a:r>
              <a:rPr lang="ko-KR" altLang="ko-KR" sz="1600" dirty="0">
                <a:latin typeface="+mj-ea"/>
                <a:ea typeface="+mj-ea"/>
              </a:rPr>
              <a:t> 포함)</a:t>
            </a:r>
          </a:p>
          <a:p>
            <a:r>
              <a:rPr lang="ko-KR" altLang="ko-KR" sz="1800" b="1" dirty="0" err="1">
                <a:latin typeface="+mj-ea"/>
                <a:ea typeface="+mj-ea"/>
              </a:rPr>
              <a:t>Subscription</a:t>
            </a:r>
            <a:r>
              <a:rPr lang="ko-KR" altLang="ko-KR" sz="1800" b="1" dirty="0">
                <a:latin typeface="+mj-ea"/>
                <a:ea typeface="+mj-ea"/>
              </a:rPr>
              <a:t> </a:t>
            </a:r>
            <a:r>
              <a:rPr lang="ko-KR" altLang="ko-KR" sz="1800" b="1" dirty="0" err="1">
                <a:latin typeface="+mj-ea"/>
                <a:ea typeface="+mj-ea"/>
              </a:rPr>
              <a:t>fees</a:t>
            </a:r>
            <a:endParaRPr lang="ko-KR" altLang="ko-KR" sz="1800" b="1" dirty="0">
              <a:latin typeface="+mj-ea"/>
              <a:ea typeface="+mj-ea"/>
            </a:endParaRPr>
          </a:p>
          <a:p>
            <a:pPr lvl="1"/>
            <a:r>
              <a:rPr lang="ko-KR" altLang="ko-KR" sz="1600" dirty="0" smtClean="0">
                <a:latin typeface="+mj-ea"/>
                <a:ea typeface="+mj-ea"/>
              </a:rPr>
              <a:t>서비스에 </a:t>
            </a:r>
            <a:r>
              <a:rPr lang="ko-KR" altLang="ko-KR" sz="1600" dirty="0">
                <a:latin typeface="+mj-ea"/>
                <a:ea typeface="+mj-ea"/>
              </a:rPr>
              <a:t>지속적으로 접근할 수 있도록 함으로서 수입을 발생. </a:t>
            </a:r>
            <a:r>
              <a:rPr lang="ko-KR" altLang="ko-KR" sz="1600" dirty="0">
                <a:latin typeface="+mj-ea"/>
                <a:ea typeface="+mj-ea"/>
              </a:rPr>
              <a:t>예를 들면, 스포츠센타의 월간 또는 년간 회원가입. World of </a:t>
            </a:r>
            <a:r>
              <a:rPr lang="ko-KR" altLang="ko-KR" sz="1600" dirty="0" err="1">
                <a:latin typeface="+mj-ea"/>
                <a:ea typeface="+mj-ea"/>
              </a:rPr>
              <a:t>Warcraft</a:t>
            </a:r>
            <a:r>
              <a:rPr lang="ko-KR" altLang="ko-KR" sz="1600" dirty="0">
                <a:latin typeface="+mj-ea"/>
                <a:ea typeface="+mj-ea"/>
              </a:rPr>
              <a:t> </a:t>
            </a:r>
            <a:r>
              <a:rPr lang="ko-KR" altLang="ko-KR" sz="1600" dirty="0" err="1">
                <a:latin typeface="+mj-ea"/>
                <a:ea typeface="+mj-ea"/>
              </a:rPr>
              <a:t>Online의</a:t>
            </a:r>
            <a:r>
              <a:rPr lang="ko-KR" altLang="ko-KR" sz="1600" dirty="0">
                <a:latin typeface="+mj-ea"/>
                <a:ea typeface="+mj-ea"/>
              </a:rPr>
              <a:t> 월간 사용료. </a:t>
            </a:r>
            <a:r>
              <a:rPr lang="ko-KR" altLang="ko-KR" sz="1600" dirty="0" smtClean="0">
                <a:latin typeface="+mj-ea"/>
                <a:ea typeface="+mj-ea"/>
              </a:rPr>
              <a:t>노</a:t>
            </a:r>
            <a:r>
              <a:rPr lang="ko-KR" altLang="en-US" sz="1600" dirty="0" smtClean="0">
                <a:latin typeface="+mj-ea"/>
                <a:ea typeface="+mj-ea"/>
              </a:rPr>
              <a:t>키</a:t>
            </a:r>
            <a:r>
              <a:rPr lang="ko-KR" altLang="ko-KR" sz="1600" dirty="0" smtClean="0">
                <a:latin typeface="+mj-ea"/>
                <a:ea typeface="+mj-ea"/>
              </a:rPr>
              <a:t>아의 </a:t>
            </a:r>
            <a:r>
              <a:rPr lang="ko-KR" altLang="ko-KR" sz="1600" dirty="0">
                <a:latin typeface="+mj-ea"/>
                <a:ea typeface="+mj-ea"/>
              </a:rPr>
              <a:t>음원도서관의 가입비</a:t>
            </a:r>
          </a:p>
          <a:p>
            <a:r>
              <a:rPr lang="ko-KR" altLang="ko-KR" sz="1800" b="1" dirty="0" err="1">
                <a:latin typeface="+mj-ea"/>
                <a:ea typeface="+mj-ea"/>
              </a:rPr>
              <a:t>Lending</a:t>
            </a:r>
            <a:r>
              <a:rPr lang="ko-KR" altLang="ko-KR" sz="1800" b="1" dirty="0">
                <a:latin typeface="+mj-ea"/>
                <a:ea typeface="+mj-ea"/>
              </a:rPr>
              <a:t>/</a:t>
            </a:r>
            <a:r>
              <a:rPr lang="ko-KR" altLang="ko-KR" sz="1800" b="1" dirty="0" err="1">
                <a:latin typeface="+mj-ea"/>
                <a:ea typeface="+mj-ea"/>
              </a:rPr>
              <a:t>Renting</a:t>
            </a:r>
            <a:r>
              <a:rPr lang="ko-KR" altLang="ko-KR" sz="1800" b="1" dirty="0">
                <a:latin typeface="+mj-ea"/>
                <a:ea typeface="+mj-ea"/>
              </a:rPr>
              <a:t>/</a:t>
            </a:r>
            <a:r>
              <a:rPr lang="ko-KR" altLang="ko-KR" sz="1800" b="1" dirty="0" err="1">
                <a:latin typeface="+mj-ea"/>
                <a:ea typeface="+mj-ea"/>
              </a:rPr>
              <a:t>Leasing</a:t>
            </a:r>
            <a:endParaRPr lang="ko-KR" altLang="ko-KR" sz="1800" b="1" dirty="0">
              <a:latin typeface="+mj-ea"/>
              <a:ea typeface="+mj-ea"/>
            </a:endParaRPr>
          </a:p>
          <a:p>
            <a:pPr lvl="1"/>
            <a:r>
              <a:rPr lang="ko-KR" altLang="ko-KR" sz="1600" dirty="0" smtClean="0">
                <a:latin typeface="+mj-ea"/>
                <a:ea typeface="+mj-ea"/>
              </a:rPr>
              <a:t>일정기간 </a:t>
            </a:r>
            <a:r>
              <a:rPr lang="ko-KR" altLang="ko-KR" sz="1600" dirty="0">
                <a:latin typeface="+mj-ea"/>
                <a:ea typeface="+mj-ea"/>
              </a:rPr>
              <a:t>독점 사용권을 제공함으로서 수입을 발생. </a:t>
            </a:r>
            <a:r>
              <a:rPr lang="ko-KR" altLang="ko-KR" sz="1600" dirty="0" err="1">
                <a:latin typeface="+mj-ea"/>
                <a:ea typeface="+mj-ea"/>
              </a:rPr>
              <a:t>Zipcar.com은</a:t>
            </a:r>
            <a:r>
              <a:rPr lang="ko-KR" altLang="ko-KR" sz="1600" dirty="0">
                <a:latin typeface="+mj-ea"/>
                <a:ea typeface="+mj-ea"/>
              </a:rPr>
              <a:t> 북미 지역에 시간당 </a:t>
            </a:r>
            <a:r>
              <a:rPr lang="ko-KR" altLang="ko-KR" sz="1600" dirty="0" smtClean="0">
                <a:latin typeface="+mj-ea"/>
                <a:ea typeface="+mj-ea"/>
              </a:rPr>
              <a:t>차를 </a:t>
            </a:r>
            <a:r>
              <a:rPr lang="ko-KR" altLang="ko-KR" sz="1600" dirty="0" err="1">
                <a:latin typeface="+mj-ea"/>
                <a:ea typeface="+mj-ea"/>
              </a:rPr>
              <a:t>렌트하여</a:t>
            </a:r>
            <a:r>
              <a:rPr lang="ko-KR" altLang="ko-KR" sz="1600" dirty="0">
                <a:latin typeface="+mj-ea"/>
                <a:ea typeface="+mj-ea"/>
              </a:rPr>
              <a:t> 줌</a:t>
            </a:r>
          </a:p>
          <a:p>
            <a:r>
              <a:rPr lang="ko-KR" altLang="ko-KR" sz="1800" b="1" dirty="0" err="1">
                <a:latin typeface="+mj-ea"/>
                <a:ea typeface="+mj-ea"/>
              </a:rPr>
              <a:t>Licensing</a:t>
            </a:r>
            <a:endParaRPr lang="ko-KR" altLang="ko-KR" sz="1800" b="1" dirty="0">
              <a:latin typeface="+mj-ea"/>
              <a:ea typeface="+mj-ea"/>
            </a:endParaRPr>
          </a:p>
          <a:p>
            <a:pPr lvl="1"/>
            <a:r>
              <a:rPr lang="ko-KR" altLang="ko-KR" sz="1600" dirty="0" smtClean="0">
                <a:latin typeface="+mj-ea"/>
                <a:ea typeface="+mj-ea"/>
              </a:rPr>
              <a:t>지적재산권을 </a:t>
            </a:r>
            <a:r>
              <a:rPr lang="ko-KR" altLang="ko-KR" sz="1600" dirty="0">
                <a:latin typeface="+mj-ea"/>
                <a:ea typeface="+mj-ea"/>
              </a:rPr>
              <a:t>판매함으로서 수입을 발생. </a:t>
            </a:r>
            <a:r>
              <a:rPr lang="ko-KR" altLang="ko-KR" sz="1600" dirty="0">
                <a:latin typeface="+mj-ea"/>
                <a:ea typeface="+mj-ea"/>
              </a:rPr>
              <a:t>이것은 주로 </a:t>
            </a:r>
            <a:r>
              <a:rPr lang="ko-KR" altLang="ko-KR" sz="1600" dirty="0" err="1">
                <a:latin typeface="+mj-ea"/>
                <a:ea typeface="+mj-ea"/>
              </a:rPr>
              <a:t>영화판권</a:t>
            </a:r>
            <a:r>
              <a:rPr lang="ko-KR" altLang="ko-KR" sz="1600" dirty="0">
                <a:latin typeface="+mj-ea"/>
                <a:ea typeface="+mj-ea"/>
              </a:rPr>
              <a:t>, </a:t>
            </a:r>
            <a:r>
              <a:rPr lang="ko-KR" altLang="ko-KR" sz="1600" dirty="0" err="1">
                <a:latin typeface="+mj-ea"/>
                <a:ea typeface="+mj-ea"/>
              </a:rPr>
              <a:t>기술이전료</a:t>
            </a:r>
            <a:r>
              <a:rPr lang="ko-KR" altLang="ko-KR" sz="1600" dirty="0">
                <a:latin typeface="+mj-ea"/>
                <a:ea typeface="+mj-ea"/>
              </a:rPr>
              <a:t>, </a:t>
            </a:r>
            <a:r>
              <a:rPr lang="ko-KR" altLang="ko-KR" sz="1600" dirty="0" err="1">
                <a:latin typeface="+mj-ea"/>
                <a:ea typeface="+mj-ea"/>
              </a:rPr>
              <a:t>특허사용료</a:t>
            </a:r>
            <a:r>
              <a:rPr lang="ko-KR" altLang="ko-KR" sz="1600" dirty="0">
                <a:latin typeface="+mj-ea"/>
                <a:ea typeface="+mj-ea"/>
              </a:rPr>
              <a:t> 등이 있음</a:t>
            </a:r>
          </a:p>
          <a:p>
            <a:endParaRPr lang="ko-KR" altLang="en-US" sz="14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수입구조</a:t>
            </a:r>
            <a:r>
              <a:rPr lang="ko-KR" altLang="ko-KR" smtClean="0"/>
              <a:t>(Revenue Streams)</a:t>
            </a:r>
          </a:p>
        </p:txBody>
      </p:sp>
      <p:sp>
        <p:nvSpPr>
          <p:cNvPr id="34819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 algn="just">
              <a:spcBef>
                <a:spcPts val="363"/>
              </a:spcBef>
            </a:pPr>
            <a:r>
              <a:rPr lang="ko-KR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Brokerage</a:t>
            </a:r>
            <a:r>
              <a:rPr lang="ko-KR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fee</a:t>
            </a:r>
            <a:endParaRPr lang="ko-KR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양자 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또는 다자간의 거래를 소개하고 중개함으로서 수입 발생. 예를 들면, 신용카드 발급 대행, 부동산 </a:t>
            </a: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중개</a:t>
            </a:r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endParaRPr lang="ko-KR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63"/>
              </a:spcBef>
            </a:pPr>
            <a:r>
              <a:rPr lang="ko-KR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Advertising</a:t>
            </a:r>
            <a:endParaRPr lang="ko-KR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특정 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제품, 서비스 또는 브랜드를 광고함으로서 수입 발생. 전통적으로 미디어 산업과 </a:t>
            </a: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이벤</a:t>
            </a:r>
            <a:r>
              <a:rPr lang="ko-KR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트</a:t>
            </a: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사업자의 </a:t>
            </a: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수입</a:t>
            </a:r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구조임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최근에  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소프트웨어, 서비스를 포함한 분야에서 광고수입 모델 을 추구하기 시작</a:t>
            </a:r>
          </a:p>
          <a:p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핵심자원</a:t>
            </a:r>
            <a:r>
              <a:rPr lang="ko-KR" altLang="ko-KR" smtClean="0"/>
              <a:t>(Key Resources)</a:t>
            </a:r>
          </a:p>
        </p:txBody>
      </p:sp>
      <p:sp>
        <p:nvSpPr>
          <p:cNvPr id="36867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lnSpc>
                <a:spcPts val="2275"/>
              </a:lnSpc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핵심자원은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가치를 창출 및 제공하고 시장에 도달하고 타깃고객군과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관계를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유지하고 수입을 발생시키기 위해 필요한 </a:t>
            </a: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275"/>
              </a:lnSpc>
            </a:pP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275"/>
              </a:lnSpc>
            </a:pPr>
            <a:r>
              <a:rPr lang="ko-KR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  <a:endParaRPr lang="ko-KR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275"/>
              </a:lnSpc>
            </a:pP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생산시설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건물, 자동차, 기계, 시스템,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POS시스템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유통네트워크 등임.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예를들면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월마트는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저장 및 물류 인프라이며 아마존은 IT, 창고, 물류 인프라임</a:t>
            </a:r>
          </a:p>
          <a:p>
            <a:pPr>
              <a:lnSpc>
                <a:spcPts val="2275"/>
              </a:lnSpc>
            </a:pPr>
            <a:r>
              <a:rPr lang="ko-KR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Intellectual</a:t>
            </a:r>
            <a:endParaRPr lang="ko-KR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275"/>
              </a:lnSpc>
            </a:pP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브랜드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지적재산권, 특허권, 상표권, 파트너십, 고객정보 등임.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예를들면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나이키와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소니는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브랜드가 핵심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자원임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마이크로소프트나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SAP는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소프트웨어와 관계된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지적재산임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퀄컴은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칩 설계 관련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기술특허임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275"/>
              </a:lnSpc>
            </a:pPr>
            <a:r>
              <a:rPr lang="ko-KR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Human</a:t>
            </a:r>
            <a:endParaRPr lang="ko-KR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275"/>
              </a:lnSpc>
            </a:pP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기업에 인적자원은 중요함.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특히,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지식집약적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창의적 산업에서는 인적 자 원이 중요함. 예를 들면,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노바티스와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제약사는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경험있는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과학자와 대규모의 숙련된 </a:t>
            </a:r>
            <a:r>
              <a:rPr lang="ko-KR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판매인력이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핵심자원임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275"/>
              </a:lnSpc>
            </a:pPr>
            <a:r>
              <a:rPr lang="ko-KR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Financial</a:t>
            </a:r>
          </a:p>
          <a:p>
            <a:pPr lvl="1">
              <a:lnSpc>
                <a:spcPts val="2275"/>
              </a:lnSpc>
            </a:pP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산업은 재무적 자원 또는 보증을 요구함.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에릭슨은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교환기를 팔면서 은행 또는 자본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시장으로부터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자금을 조달하여 고객에게 벤더 파이낸싱(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vendor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financing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)을 제공하여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경쟁사보다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경쟁우위를 확보</a:t>
            </a:r>
          </a:p>
          <a:p>
            <a:pPr>
              <a:lnSpc>
                <a:spcPts val="2275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핵심활동</a:t>
            </a:r>
            <a:r>
              <a:rPr lang="ko-KR" altLang="ko-KR" smtClean="0"/>
              <a:t>(Key Activities)</a:t>
            </a:r>
          </a:p>
        </p:txBody>
      </p:sp>
      <p:sp>
        <p:nvSpPr>
          <p:cNvPr id="38915" name="object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715137"/>
          </a:xfrm>
        </p:spPr>
        <p:txBody>
          <a:bodyPr lIns="0" tIns="0" rIns="0" bIns="0">
            <a:spAutoFit/>
          </a:bodyPr>
          <a:lstStyle/>
          <a:p>
            <a:pPr marL="212725">
              <a:tabLst>
                <a:tab pos="555625" algn="l"/>
              </a:tabLst>
            </a:pPr>
            <a:r>
              <a:rPr lang="ko-KR" altLang="ko-KR" sz="2000" dirty="0" err="1" smtClean="0">
                <a:ea typeface="굴림" panose="020B0600000101010101" pitchFamily="50" charset="-127"/>
              </a:rPr>
              <a:t>핵심활동은</a:t>
            </a:r>
            <a:r>
              <a:rPr lang="ko-KR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ko-KR" sz="2000" dirty="0">
                <a:ea typeface="굴림" panose="020B0600000101010101" pitchFamily="50" charset="-127"/>
              </a:rPr>
              <a:t>가치를 창출 및 제공하고 시장에 도달하고 타깃고객군과 </a:t>
            </a:r>
            <a:r>
              <a:rPr lang="ko-KR" altLang="ko-KR" sz="2000" dirty="0" smtClean="0">
                <a:ea typeface="굴림" panose="020B0600000101010101" pitchFamily="50" charset="-127"/>
              </a:rPr>
              <a:t>관계를 </a:t>
            </a:r>
            <a:r>
              <a:rPr lang="ko-KR" altLang="ko-KR" sz="2000" dirty="0">
                <a:ea typeface="굴림" panose="020B0600000101010101" pitchFamily="50" charset="-127"/>
              </a:rPr>
              <a:t>유지하고 수입을 발생시키기 위한 가장 중요한 </a:t>
            </a:r>
            <a:r>
              <a:rPr lang="ko-KR" altLang="ko-KR" sz="2000" dirty="0" err="1">
                <a:ea typeface="굴림" panose="020B0600000101010101" pitchFamily="50" charset="-127"/>
              </a:rPr>
              <a:t>활동임</a:t>
            </a:r>
            <a:r>
              <a:rPr lang="ko-KR" altLang="ko-KR" sz="2000" dirty="0">
                <a:ea typeface="굴림" panose="020B0600000101010101" pitchFamily="50" charset="-127"/>
              </a:rPr>
              <a:t>. 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600" dirty="0" err="1" smtClean="0">
                <a:ea typeface="굴림" panose="020B0600000101010101" pitchFamily="50" charset="-127"/>
              </a:rPr>
              <a:t>MS</a:t>
            </a:r>
            <a:r>
              <a:rPr lang="ko-KR" altLang="ko-KR" sz="1600" dirty="0" err="1">
                <a:ea typeface="굴림" panose="020B0600000101010101" pitchFamily="50" charset="-127"/>
              </a:rPr>
              <a:t>는</a:t>
            </a:r>
            <a:r>
              <a:rPr lang="ko-KR" altLang="ko-KR" sz="1600" dirty="0">
                <a:ea typeface="굴림" panose="020B0600000101010101" pitchFamily="50" charset="-127"/>
              </a:rPr>
              <a:t> </a:t>
            </a:r>
            <a:r>
              <a:rPr lang="ko-KR" altLang="ko-KR" sz="1600" dirty="0" err="1">
                <a:ea typeface="굴림" panose="020B0600000101010101" pitchFamily="50" charset="-127"/>
              </a:rPr>
              <a:t>소프</a:t>
            </a:r>
            <a:r>
              <a:rPr lang="ko-KR" altLang="ko-KR" sz="1600" dirty="0">
                <a:ea typeface="굴림" panose="020B0600000101010101" pitchFamily="50" charset="-127"/>
              </a:rPr>
              <a:t> </a:t>
            </a:r>
            <a:r>
              <a:rPr lang="ko-KR" altLang="ko-KR" sz="1600" dirty="0" err="1">
                <a:ea typeface="굴림" panose="020B0600000101010101" pitchFamily="50" charset="-127"/>
              </a:rPr>
              <a:t>트웨어</a:t>
            </a:r>
            <a:r>
              <a:rPr lang="ko-KR" altLang="ko-KR" sz="1600" dirty="0">
                <a:ea typeface="굴림" panose="020B0600000101010101" pitchFamily="50" charset="-127"/>
              </a:rPr>
              <a:t> 개발, Dell은 </a:t>
            </a:r>
            <a:r>
              <a:rPr lang="ko-KR" altLang="ko-KR" sz="1600" dirty="0" err="1">
                <a:ea typeface="굴림" panose="020B0600000101010101" pitchFamily="50" charset="-127"/>
              </a:rPr>
              <a:t>공급망관리</a:t>
            </a:r>
            <a:r>
              <a:rPr lang="ko-KR" altLang="ko-KR" sz="1600" dirty="0">
                <a:ea typeface="굴림" panose="020B0600000101010101" pitchFamily="50" charset="-127"/>
              </a:rPr>
              <a:t>(SCM), </a:t>
            </a:r>
            <a:r>
              <a:rPr lang="ko-KR" altLang="ko-KR" sz="1600" dirty="0" err="1">
                <a:ea typeface="굴림" panose="020B0600000101010101" pitchFamily="50" charset="-127"/>
              </a:rPr>
              <a:t>McKinsey는</a:t>
            </a:r>
            <a:r>
              <a:rPr lang="ko-KR" altLang="ko-KR" sz="1600" dirty="0">
                <a:ea typeface="굴림" panose="020B0600000101010101" pitchFamily="50" charset="-127"/>
              </a:rPr>
              <a:t> 문제해결(</a:t>
            </a:r>
            <a:r>
              <a:rPr lang="ko-KR" altLang="ko-KR" sz="1600" dirty="0" err="1" smtClean="0">
                <a:ea typeface="굴림" panose="020B0600000101010101" pitchFamily="50" charset="-127"/>
              </a:rPr>
              <a:t>Problem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ko-KR" altLang="ko-KR" sz="2000" dirty="0" err="1" smtClean="0">
                <a:ea typeface="굴림" panose="020B0600000101010101" pitchFamily="50" charset="-127"/>
              </a:rPr>
              <a:t>solving</a:t>
            </a:r>
            <a:r>
              <a:rPr lang="ko-KR" altLang="ko-KR" sz="2000" dirty="0" smtClean="0">
                <a:ea typeface="굴림" panose="020B0600000101010101" pitchFamily="50" charset="-127"/>
              </a:rPr>
              <a:t>)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marL="512763" lvl="1">
              <a:tabLst>
                <a:tab pos="555625" algn="l"/>
              </a:tabLst>
            </a:pPr>
            <a:endParaRPr lang="ko-KR" altLang="ko-KR" sz="2000" dirty="0">
              <a:ea typeface="굴림" panose="020B0600000101010101" pitchFamily="50" charset="-127"/>
            </a:endParaRPr>
          </a:p>
          <a:p>
            <a:pPr marL="212725">
              <a:tabLst>
                <a:tab pos="555625" algn="l"/>
              </a:tabLst>
            </a:pPr>
            <a:r>
              <a:rPr lang="ko-KR" altLang="ko-KR" sz="2000" b="1" dirty="0" err="1">
                <a:ea typeface="굴림" panose="020B0600000101010101" pitchFamily="50" charset="-127"/>
              </a:rPr>
              <a:t>Production</a:t>
            </a:r>
            <a:endParaRPr lang="ko-KR" altLang="ko-KR" sz="2000" b="1" dirty="0">
              <a:ea typeface="굴림" panose="020B0600000101010101" pitchFamily="50" charset="-127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600" dirty="0" smtClean="0">
                <a:ea typeface="굴림" panose="020B0600000101010101" pitchFamily="50" charset="-127"/>
              </a:rPr>
              <a:t>이것은 </a:t>
            </a:r>
            <a:r>
              <a:rPr lang="ko-KR" altLang="ko-KR" sz="1600" dirty="0">
                <a:ea typeface="굴림" panose="020B0600000101010101" pitchFamily="50" charset="-127"/>
              </a:rPr>
              <a:t>설계, 제작, 제품 배달 등임. </a:t>
            </a:r>
            <a:r>
              <a:rPr lang="ko-KR" altLang="ko-KR" sz="1600" dirty="0">
                <a:ea typeface="굴림" panose="020B0600000101010101" pitchFamily="50" charset="-127"/>
              </a:rPr>
              <a:t>모든 제조업에 해당</a:t>
            </a:r>
          </a:p>
          <a:p>
            <a:pPr marL="212725">
              <a:tabLst>
                <a:tab pos="555625" algn="l"/>
              </a:tabLst>
            </a:pPr>
            <a:r>
              <a:rPr lang="ko-KR" altLang="ko-KR" sz="2000" b="1" dirty="0" err="1">
                <a:ea typeface="굴림" panose="020B0600000101010101" pitchFamily="50" charset="-127"/>
              </a:rPr>
              <a:t>Problem</a:t>
            </a:r>
            <a:r>
              <a:rPr lang="ko-KR" altLang="ko-KR" sz="2000" b="1" dirty="0">
                <a:ea typeface="굴림" panose="020B0600000101010101" pitchFamily="50" charset="-127"/>
              </a:rPr>
              <a:t> </a:t>
            </a:r>
            <a:r>
              <a:rPr lang="ko-KR" altLang="ko-KR" sz="2000" b="1" dirty="0" err="1">
                <a:ea typeface="굴림" panose="020B0600000101010101" pitchFamily="50" charset="-127"/>
              </a:rPr>
              <a:t>solving</a:t>
            </a:r>
            <a:endParaRPr lang="ko-KR" altLang="ko-KR" sz="2000" b="1" dirty="0">
              <a:ea typeface="굴림" panose="020B0600000101010101" pitchFamily="50" charset="-127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600" dirty="0" smtClean="0">
                <a:ea typeface="굴림" panose="020B0600000101010101" pitchFamily="50" charset="-127"/>
              </a:rPr>
              <a:t>고객의 </a:t>
            </a:r>
            <a:r>
              <a:rPr lang="ko-KR" altLang="ko-KR" sz="1600" dirty="0">
                <a:ea typeface="굴림" panose="020B0600000101010101" pitchFamily="50" charset="-127"/>
              </a:rPr>
              <a:t>문제를 해결해주는 것임. </a:t>
            </a:r>
            <a:r>
              <a:rPr lang="ko-KR" altLang="ko-KR" sz="1600" dirty="0">
                <a:ea typeface="굴림" panose="020B0600000101010101" pitchFamily="50" charset="-127"/>
              </a:rPr>
              <a:t>예를 들면, 컨설팅, 병원 등이 해당함. </a:t>
            </a:r>
            <a:r>
              <a:rPr lang="ko-KR" altLang="ko-KR" sz="1600" dirty="0">
                <a:ea typeface="굴림" panose="020B0600000101010101" pitchFamily="50" charset="-127"/>
              </a:rPr>
              <a:t>이러한 모델은 </a:t>
            </a:r>
            <a:r>
              <a:rPr lang="ko-KR" altLang="ko-KR" sz="1600" dirty="0" err="1" smtClean="0">
                <a:ea typeface="굴림" panose="020B0600000101010101" pitchFamily="50" charset="-127"/>
              </a:rPr>
              <a:t>지식관리와</a:t>
            </a:r>
            <a:r>
              <a:rPr lang="ko-KR" altLang="ko-KR" sz="1600" dirty="0" smtClean="0">
                <a:ea typeface="굴림" panose="020B0600000101010101" pitchFamily="50" charset="-127"/>
              </a:rPr>
              <a:t> </a:t>
            </a:r>
            <a:r>
              <a:rPr lang="ko-KR" altLang="ko-KR" sz="1600" dirty="0">
                <a:ea typeface="굴림" panose="020B0600000101010101" pitchFamily="50" charset="-127"/>
              </a:rPr>
              <a:t>지속적인 훈련이 필요함</a:t>
            </a:r>
          </a:p>
          <a:p>
            <a:pPr marL="212725">
              <a:tabLst>
                <a:tab pos="555625" algn="l"/>
              </a:tabLst>
            </a:pPr>
            <a:r>
              <a:rPr lang="ko-KR" altLang="ko-KR" sz="2000" b="1" dirty="0" err="1">
                <a:ea typeface="굴림" panose="020B0600000101010101" pitchFamily="50" charset="-127"/>
              </a:rPr>
              <a:t>Platform</a:t>
            </a:r>
            <a:r>
              <a:rPr lang="ko-KR" altLang="ko-KR" sz="2000" b="1" dirty="0">
                <a:ea typeface="굴림" panose="020B0600000101010101" pitchFamily="50" charset="-127"/>
              </a:rPr>
              <a:t>/Network</a:t>
            </a:r>
          </a:p>
          <a:p>
            <a:pPr marL="512763" lvl="1">
              <a:tabLst>
                <a:tab pos="555625" algn="l"/>
              </a:tabLst>
            </a:pPr>
            <a:r>
              <a:rPr lang="ko-KR" altLang="ko-KR" sz="1600" dirty="0" smtClean="0">
                <a:ea typeface="굴림" panose="020B0600000101010101" pitchFamily="50" charset="-127"/>
              </a:rPr>
              <a:t>네트워크</a:t>
            </a:r>
            <a:r>
              <a:rPr lang="ko-KR" altLang="ko-KR" sz="1600" dirty="0">
                <a:ea typeface="굴림" panose="020B0600000101010101" pitchFamily="50" charset="-127"/>
              </a:rPr>
              <a:t>, </a:t>
            </a:r>
            <a:r>
              <a:rPr lang="ko-KR" altLang="ko-KR" sz="1600" dirty="0" err="1">
                <a:ea typeface="굴림" panose="020B0600000101010101" pitchFamily="50" charset="-127"/>
              </a:rPr>
              <a:t>매치매이킹</a:t>
            </a:r>
            <a:r>
              <a:rPr lang="ko-KR" altLang="ko-KR" sz="1600" dirty="0">
                <a:ea typeface="굴림" panose="020B0600000101010101" pitchFamily="50" charset="-127"/>
              </a:rPr>
              <a:t> </a:t>
            </a:r>
            <a:r>
              <a:rPr lang="ko-KR" altLang="ko-KR" sz="1600" dirty="0" err="1">
                <a:ea typeface="굴림" panose="020B0600000101010101" pitchFamily="50" charset="-127"/>
              </a:rPr>
              <a:t>플래폿</a:t>
            </a:r>
            <a:r>
              <a:rPr lang="ko-KR" altLang="ko-KR" sz="1600" dirty="0">
                <a:ea typeface="굴림" panose="020B0600000101010101" pitchFamily="50" charset="-127"/>
              </a:rPr>
              <a:t>, 소프트웨어, 심지어 브랜드도 이러한 기능을 함.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600" dirty="0" smtClean="0">
                <a:ea typeface="굴림" panose="020B0600000101010101" pitchFamily="50" charset="-127"/>
              </a:rPr>
              <a:t>eBay.com </a:t>
            </a:r>
            <a:r>
              <a:rPr lang="ko-KR" altLang="ko-KR" sz="1600" dirty="0">
                <a:ea typeface="굴림" panose="020B0600000101010101" pitchFamily="50" charset="-127"/>
              </a:rPr>
              <a:t>은 이러한 플랫폼을 지속적으로 발전 및 유지함.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600" dirty="0" smtClean="0">
                <a:ea typeface="굴림" panose="020B0600000101010101" pitchFamily="50" charset="-127"/>
              </a:rPr>
              <a:t>Visa </a:t>
            </a:r>
            <a:r>
              <a:rPr lang="ko-KR" altLang="ko-KR" sz="1600" dirty="0">
                <a:ea typeface="굴림" panose="020B0600000101010101" pitchFamily="50" charset="-127"/>
              </a:rPr>
              <a:t>신용카드는 판매자, 구매자와 은행을 연결하는 네트워크 플랫폼을 제공.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600" dirty="0" err="1" smtClean="0">
                <a:ea typeface="굴림" panose="020B0600000101010101" pitchFamily="50" charset="-127"/>
              </a:rPr>
              <a:t>MS는</a:t>
            </a:r>
            <a:r>
              <a:rPr lang="ko-KR" altLang="ko-KR" sz="1600" dirty="0" smtClean="0">
                <a:ea typeface="굴림" panose="020B0600000101010101" pitchFamily="50" charset="-127"/>
              </a:rPr>
              <a:t> </a:t>
            </a:r>
            <a:r>
              <a:rPr lang="ko-KR" altLang="ko-KR" sz="1600" dirty="0">
                <a:ea typeface="굴림" panose="020B0600000101010101" pitchFamily="50" charset="-127"/>
              </a:rPr>
              <a:t>다른 회사의 소프트웨어와 윈도우운영체계를 연 결함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핵심파트너</a:t>
            </a:r>
            <a:r>
              <a:rPr lang="ko-KR" altLang="ko-KR" smtClean="0"/>
              <a:t>(Key Partnerships)</a:t>
            </a:r>
          </a:p>
        </p:txBody>
      </p:sp>
      <p:sp>
        <p:nvSpPr>
          <p:cNvPr id="40963" name="object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330416"/>
          </a:xfrm>
        </p:spPr>
        <p:txBody>
          <a:bodyPr lIns="0" tIns="0" rIns="0" bIns="0">
            <a:spAutoFit/>
          </a:bodyPr>
          <a:lstStyle/>
          <a:p>
            <a:pPr marL="212725">
              <a:tabLst>
                <a:tab pos="555625" algn="l"/>
              </a:tabLst>
            </a:pPr>
            <a:r>
              <a:rPr lang="ko-KR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파트너십은 </a:t>
            </a:r>
            <a:r>
              <a:rPr lang="ko-KR" altLang="ko-KR" sz="1800" dirty="0">
                <a:latin typeface="Tahoma" panose="020B0604030504040204" pitchFamily="34" charset="0"/>
                <a:cs typeface="Tahoma" panose="020B0604030504040204" pitchFamily="34" charset="0"/>
              </a:rPr>
              <a:t>비경쟁자사이의 전략적 제휴, 경쟁자사이의 전략적 </a:t>
            </a:r>
            <a:r>
              <a:rPr lang="ko-KR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제휴(</a:t>
            </a:r>
            <a:r>
              <a:rPr lang="ko-KR" altLang="ko-KR" sz="1800" dirty="0" err="1">
                <a:latin typeface="Tahoma" panose="020B0604030504040204" pitchFamily="34" charset="0"/>
                <a:cs typeface="Tahoma" panose="020B0604030504040204" pitchFamily="34" charset="0"/>
              </a:rPr>
              <a:t>Coopetition</a:t>
            </a:r>
            <a:r>
              <a:rPr lang="ko-KR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),</a:t>
            </a:r>
            <a: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합작회사 </a:t>
            </a:r>
            <a:r>
              <a:rPr lang="ko-KR" altLang="ko-KR" sz="1800" dirty="0">
                <a:latin typeface="Tahoma" panose="020B0604030504040204" pitchFamily="34" charset="0"/>
                <a:cs typeface="Tahoma" panose="020B0604030504040204" pitchFamily="34" charset="0"/>
              </a:rPr>
              <a:t>설립, 안정적 공급을 위한 공급자-고객의 </a:t>
            </a:r>
            <a:r>
              <a:rPr lang="ko-KR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제휴</a:t>
            </a:r>
            <a:endParaRPr lang="en-US" altLang="ko-KR" sz="18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12725">
              <a:tabLst>
                <a:tab pos="555625" algn="l"/>
              </a:tabLst>
            </a:pPr>
            <a:endParaRPr lang="ko-KR" altLang="ko-KR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12725">
              <a:tabLst>
                <a:tab pos="555625" algn="l"/>
              </a:tabLst>
            </a:pP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Optimization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economy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scale</a:t>
            </a:r>
            <a:endParaRPr lang="ko-KR" altLang="ko-KR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가장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기본적인 파트너십으로 자원과 활동의 배분을 최적화하기 위해 공급자와 고객이 </a:t>
            </a: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파트너십을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맺음. 이는 비용을 절감하기 위한 것으로 종종 인프라를 아웃소싱하거나 </a:t>
            </a: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공유하기도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함</a:t>
            </a:r>
          </a:p>
          <a:p>
            <a:pPr marL="212725">
              <a:tabLst>
                <a:tab pos="555625" algn="l"/>
              </a:tabLst>
            </a:pP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Reduction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risk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uncertainty</a:t>
            </a:r>
            <a:endParaRPr lang="ko-KR" altLang="ko-KR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불확실성이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높은 경쟁환경에서 리스크를 줄이기 </a:t>
            </a: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위해</a:t>
            </a:r>
            <a:r>
              <a:rPr lang="en-US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경쟁자들간에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파트너십을 맺음 </a:t>
            </a: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예를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들면, 세계적인 </a:t>
            </a:r>
            <a:r>
              <a:rPr lang="ko-KR" altLang="ko-KR" sz="1500" dirty="0" err="1">
                <a:latin typeface="Tahoma" panose="020B0604030504040204" pitchFamily="34" charset="0"/>
                <a:cs typeface="Tahoma" panose="020B0604030504040204" pitchFamily="34" charset="0"/>
              </a:rPr>
              <a:t>가전사들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ko-KR" sz="1500" dirty="0" err="1">
                <a:latin typeface="Tahoma" panose="020B0604030504040204" pitchFamily="34" charset="0"/>
                <a:cs typeface="Tahoma" panose="020B0604030504040204" pitchFamily="34" charset="0"/>
              </a:rPr>
              <a:t>컴퓨터사들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, 미디어사들이 파트너십을 </a:t>
            </a:r>
            <a:r>
              <a:rPr lang="ko-KR" altLang="en-US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맺</a:t>
            </a: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어 공동으로 </a:t>
            </a:r>
            <a:r>
              <a:rPr lang="ko-KR" altLang="ko-KR" sz="1500" dirty="0" err="1">
                <a:latin typeface="Tahoma" panose="020B0604030504040204" pitchFamily="34" charset="0"/>
                <a:cs typeface="Tahoma" panose="020B0604030504040204" pitchFamily="34" charset="0"/>
              </a:rPr>
              <a:t>Blu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ko-KR" sz="1500" dirty="0" err="1">
                <a:latin typeface="Tahoma" panose="020B0604030504040204" pitchFamily="34" charset="0"/>
                <a:cs typeface="Tahoma" panose="020B0604030504040204" pitchFamily="34" charset="0"/>
              </a:rPr>
              <a:t>ray라는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 광학 디스크 포맷을 개발하였음.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그러나 파트너사들은 이를 탑재한 자사의 제품 </a:t>
            </a: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판매에서는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경쟁함</a:t>
            </a:r>
          </a:p>
          <a:p>
            <a:pPr marL="212725">
              <a:tabLst>
                <a:tab pos="555625" algn="l"/>
              </a:tabLst>
            </a:pP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Acquisition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particular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resources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activities</a:t>
            </a:r>
            <a:endParaRPr lang="ko-KR" altLang="ko-KR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2763" lvl="1">
              <a:tabLst>
                <a:tab pos="555625" algn="l"/>
              </a:tabLst>
            </a:pPr>
            <a:r>
              <a:rPr lang="ko-KR" altLang="ko-KR" sz="1500" dirty="0" smtClean="0">
                <a:latin typeface="Tahoma" panose="020B0604030504040204" pitchFamily="34" charset="0"/>
                <a:cs typeface="Tahoma" panose="020B0604030504040204" pitchFamily="34" charset="0"/>
              </a:rPr>
              <a:t>자사에게 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부족한 지식, 라이선스, </a:t>
            </a:r>
            <a:r>
              <a:rPr lang="ko-KR" altLang="ko-KR" sz="1500" dirty="0" err="1">
                <a:latin typeface="Tahoma" panose="020B0604030504040204" pitchFamily="34" charset="0"/>
                <a:cs typeface="Tahoma" panose="020B0604030504040204" pitchFamily="34" charset="0"/>
              </a:rPr>
              <a:t>고객접근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 등을 얻기 위해 파트너십을 맺음. </a:t>
            </a:r>
            <a:r>
              <a:rPr lang="ko-KR" altLang="ko-KR" sz="1500" dirty="0" err="1">
                <a:latin typeface="Tahoma" panose="020B0604030504040204" pitchFamily="34" charset="0"/>
                <a:cs typeface="Tahoma" panose="020B0604030504040204" pitchFamily="34" charset="0"/>
              </a:rPr>
              <a:t>핸드폰사는</a:t>
            </a:r>
            <a:r>
              <a:rPr lang="ko-KR" altLang="ko-KR" sz="1500" dirty="0">
                <a:latin typeface="Tahoma" panose="020B0604030504040204" pitchFamily="34" charset="0"/>
                <a:cs typeface="Tahoma" panose="020B0604030504040204" pitchFamily="34" charset="0"/>
              </a:rPr>
              <a:t> 운영체계를 자체 개발 보다는 라이선스를 함. 보험회사는 자체 인력보다는 대리점을 통해 판매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3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/>
          <a:lstStyle/>
          <a:p>
            <a:r>
              <a:rPr lang="ko-KR" altLang="ko-KR" sz="3600" b="1" smtClean="0">
                <a:solidFill>
                  <a:srgbClr val="424455"/>
                </a:solidFill>
                <a:latin typeface="맑은 고딕" panose="020B0503020000020004" pitchFamily="50" charset="-127"/>
              </a:rPr>
              <a:t>비용구조</a:t>
            </a:r>
            <a:r>
              <a:rPr lang="ko-KR" altLang="ko-KR" sz="3600" b="1" smtClean="0">
                <a:solidFill>
                  <a:srgbClr val="42445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(Cost Structure)</a:t>
            </a:r>
            <a:endParaRPr lang="ko-KR" altLang="en-US" smtClean="0"/>
          </a:p>
        </p:txBody>
      </p:sp>
      <p:sp>
        <p:nvSpPr>
          <p:cNvPr id="43011" name="내용 개체 틀 4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ko-KR" sz="16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핵심자원은</a:t>
            </a: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가치를 창출 및 제공하고 시장에 도달하고 타깃고객군과 관계를 유지하고 수입을 발생시키기 위해 필요한 </a:t>
            </a:r>
            <a:r>
              <a:rPr lang="ko-KR" altLang="ko-KR" sz="16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비용임</a:t>
            </a:r>
            <a:endParaRPr lang="en-US" altLang="ko-KR" sz="16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ko-KR" sz="1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Cost-driven</a:t>
            </a:r>
            <a:endParaRPr lang="ko-KR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3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Cost-driven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사업모델은 가능하면 비용을 최소화하는 것으로 낮은 가격으로 가치를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제공할</a:t>
            </a:r>
            <a:r>
              <a:rPr lang="en-US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때</a:t>
            </a:r>
            <a:r>
              <a:rPr lang="en-US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사용함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최대한 자동화하고 아웃소싱을 통해서 비용을 낮춤.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저가항공사들의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전략임</a:t>
            </a:r>
            <a:endParaRPr lang="en-US" altLang="ko-KR" sz="13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ko-KR" sz="1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Value-driven</a:t>
            </a:r>
            <a:endParaRPr lang="ko-KR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프리미엄 </a:t>
            </a:r>
            <a:r>
              <a:rPr lang="ko-KR" altLang="ko-KR" sz="1300" dirty="0" err="1">
                <a:latin typeface="Tahoma" panose="020B0604030504040204" pitchFamily="34" charset="0"/>
                <a:cs typeface="Tahoma" panose="020B0604030504040204" pitchFamily="34" charset="0"/>
              </a:rPr>
              <a:t>가치제공과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 고급 개인 서비스 사업모델의 </a:t>
            </a:r>
            <a:r>
              <a:rPr lang="ko-KR" altLang="ko-KR" sz="1300" dirty="0" err="1">
                <a:latin typeface="Tahoma" panose="020B0604030504040204" pitchFamily="34" charset="0"/>
                <a:cs typeface="Tahoma" panose="020B0604030504040204" pitchFamily="34" charset="0"/>
              </a:rPr>
              <a:t>비용구조임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특급호텔이 대표적인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예임</a:t>
            </a:r>
            <a:endParaRPr lang="en-US" altLang="ko-KR" sz="13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3"/>
              </a:spcBef>
            </a:pPr>
            <a:r>
              <a:rPr lang="ko-KR" altLang="ko-KR" sz="1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Fixed</a:t>
            </a:r>
            <a:r>
              <a:rPr lang="ko-KR" altLang="ko-KR" sz="1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b="1" dirty="0" err="1">
                <a:latin typeface="Tahoma" panose="020B0604030504040204" pitchFamily="34" charset="0"/>
                <a:cs typeface="Tahoma" panose="020B0604030504040204" pitchFamily="34" charset="0"/>
              </a:rPr>
              <a:t>costs</a:t>
            </a:r>
            <a:endParaRPr lang="ko-KR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생산량과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관계없이 일정한 </a:t>
            </a:r>
            <a:r>
              <a:rPr lang="ko-KR" altLang="ko-KR" sz="1300" dirty="0" err="1">
                <a:latin typeface="Tahoma" panose="020B0604030504040204" pitchFamily="34" charset="0"/>
                <a:cs typeface="Tahoma" panose="020B0604030504040204" pitchFamily="34" charset="0"/>
              </a:rPr>
              <a:t>비용임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. 급여, 임대, 생산설비.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제조업은 고정비용이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높음</a:t>
            </a:r>
            <a:endParaRPr lang="en-US" altLang="ko-KR" sz="13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3"/>
              </a:spcBef>
            </a:pPr>
            <a:r>
              <a:rPr lang="ko-KR" altLang="ko-KR" sz="1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lang="ko-KR" altLang="ko-KR" sz="1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b="1" dirty="0" err="1">
                <a:latin typeface="Tahoma" panose="020B0604030504040204" pitchFamily="34" charset="0"/>
                <a:cs typeface="Tahoma" panose="020B0604030504040204" pitchFamily="34" charset="0"/>
              </a:rPr>
              <a:t>costs</a:t>
            </a:r>
            <a:endParaRPr lang="ko-KR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생산량에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따라 달라지는 </a:t>
            </a:r>
            <a:r>
              <a:rPr lang="ko-KR" altLang="ko-KR" sz="1300" dirty="0" err="1">
                <a:latin typeface="Tahoma" panose="020B0604030504040204" pitchFamily="34" charset="0"/>
                <a:cs typeface="Tahoma" panose="020B0604030504040204" pitchFamily="34" charset="0"/>
              </a:rPr>
              <a:t>변동비용임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. 음악축제는 </a:t>
            </a:r>
            <a:r>
              <a:rPr lang="ko-KR" altLang="ko-KR" sz="1300" dirty="0" err="1">
                <a:latin typeface="Tahoma" panose="020B0604030504040204" pitchFamily="34" charset="0"/>
                <a:cs typeface="Tahoma" panose="020B0604030504040204" pitchFamily="34" charset="0"/>
              </a:rPr>
              <a:t>변동비용이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높음</a:t>
            </a:r>
            <a:endParaRPr lang="en-US" altLang="ko-KR" sz="13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3"/>
              </a:spcBef>
            </a:pPr>
            <a:r>
              <a:rPr lang="ko-KR" altLang="ko-KR" sz="1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Economies</a:t>
            </a:r>
            <a:r>
              <a:rPr lang="ko-KR" altLang="ko-KR" sz="1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b="1" dirty="0">
                <a:latin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ko-KR" altLang="ko-KR" sz="1600" b="1" dirty="0" err="1">
                <a:latin typeface="Tahoma" panose="020B0604030504040204" pitchFamily="34" charset="0"/>
                <a:cs typeface="Tahoma" panose="020B0604030504040204" pitchFamily="34" charset="0"/>
              </a:rPr>
              <a:t>scale</a:t>
            </a:r>
            <a:endParaRPr lang="ko-KR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같은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제품의 산출량이 증가함에 따른 비용절감효과.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대기업은 구매 규모가 커서 </a:t>
            </a:r>
            <a:r>
              <a:rPr lang="ko-KR" altLang="ko-KR" sz="1300" dirty="0" err="1">
                <a:latin typeface="Tahoma" panose="020B0604030504040204" pitchFamily="34" charset="0"/>
                <a:cs typeface="Tahoma" panose="020B0604030504040204" pitchFamily="34" charset="0"/>
              </a:rPr>
              <a:t>할인받아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단위당 비용</a:t>
            </a:r>
            <a:r>
              <a:rPr lang="en-US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300" dirty="0" smtClean="0">
                <a:latin typeface="Tahoma" panose="020B0604030504040204" pitchFamily="34" charset="0"/>
                <a:cs typeface="Tahoma" panose="020B0604030504040204" pitchFamily="34" charset="0"/>
              </a:rPr>
              <a:t>낮아짐.</a:t>
            </a:r>
            <a:endParaRPr lang="en-US" altLang="ko-KR" sz="13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3"/>
              </a:spcBef>
            </a:pPr>
            <a:r>
              <a:rPr lang="ko-KR" altLang="ko-KR" sz="1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Economies</a:t>
            </a:r>
            <a:r>
              <a:rPr lang="ko-KR" altLang="ko-KR" sz="1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b="1" dirty="0">
                <a:latin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ko-KR" altLang="ko-KR" sz="1600" b="1" dirty="0" err="1">
                <a:latin typeface="Tahoma" panose="020B0604030504040204" pitchFamily="34" charset="0"/>
                <a:cs typeface="Tahoma" panose="020B0604030504040204" pitchFamily="34" charset="0"/>
              </a:rPr>
              <a:t>scope</a:t>
            </a:r>
            <a:endParaRPr lang="ko-KR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300" smtClean="0">
                <a:latin typeface="Tahoma" panose="020B0604030504040204" pitchFamily="34" charset="0"/>
                <a:cs typeface="Tahoma" panose="020B0604030504040204" pitchFamily="34" charset="0"/>
              </a:rPr>
              <a:t>다른 </a:t>
            </a:r>
            <a:r>
              <a:rPr lang="ko-KR" altLang="ko-KR" sz="1300" dirty="0">
                <a:latin typeface="Tahoma" panose="020B0604030504040204" pitchFamily="34" charset="0"/>
                <a:cs typeface="Tahoma" panose="020B0604030504040204" pitchFamily="34" charset="0"/>
              </a:rPr>
              <a:t>제품이 많아짐에 따라 비용절감효과, 대기업은 많은 종류의 제품들을 자사의 유통망을 통해 단일 마케팅 활동으로 비용을 절감할 수 있음.</a:t>
            </a:r>
          </a:p>
          <a:p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 rtlCol="0">
            <a:spAutoFit/>
          </a:bodyPr>
          <a:lstStyle/>
          <a:p>
            <a:pPr marL="140335">
              <a:defRPr/>
            </a:pPr>
            <a:r>
              <a:rPr lang="en-US" spc="-15" dirty="0"/>
              <a:t>Rationale</a:t>
            </a:r>
            <a:endParaRPr spc="-15" dirty="0"/>
          </a:p>
        </p:txBody>
      </p:sp>
      <p:sp>
        <p:nvSpPr>
          <p:cNvPr id="13315" name="텍스트 개체 틀 2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 anchor="ctr"/>
          <a:lstStyle/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Thinking 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Business Model 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ko-KR" sz="3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Service Design </a:t>
            </a:r>
            <a:endParaRPr lang="ko-KR" altLang="en-US" sz="36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3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/>
            <a:r>
              <a:rPr lang="ko-KR" altLang="ko-KR" smtClean="0">
                <a:latin typeface="맑은 고딕" panose="020B0503020000020004" pitchFamily="50" charset="-127"/>
              </a:rPr>
              <a:t>비즈니스 모델</a:t>
            </a:r>
            <a:r>
              <a:rPr lang="ko-KR" altLang="ko-KR" smtClean="0"/>
              <a:t>_9 building bock model</a:t>
            </a:r>
          </a:p>
        </p:txBody>
      </p:sp>
      <p:sp>
        <p:nvSpPr>
          <p:cNvPr id="14339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75"/>
              </a:spcBef>
            </a:pP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Business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Generation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Alexander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Osterwalder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3M,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Eriicson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Deloitte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다국적 기업 근무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Lausanne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대학(스위스) 연구교수</a:t>
            </a: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Yves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Pigneur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Lausanne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대학 MIS 전공 교수</a:t>
            </a:r>
          </a:p>
          <a:p>
            <a:pPr>
              <a:lnSpc>
                <a:spcPct val="150000"/>
              </a:lnSpc>
              <a:spcBef>
                <a:spcPts val="475"/>
              </a:spcBef>
            </a:pP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타깃고객군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가치제공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유통, 고객관계,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수입구조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핵심자원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핵심활동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핵심파트너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비용구조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사용처 : IBM,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Ericsson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Deloitte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Public Works and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Government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Services of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Canada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등</a:t>
            </a:r>
          </a:p>
          <a:p>
            <a:pPr lvl="1">
              <a:lnSpc>
                <a:spcPct val="150000"/>
              </a:lnSpc>
              <a:spcBef>
                <a:spcPts val="475"/>
              </a:spcBef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427122"/>
            <a:ext cx="8702675" cy="507831"/>
          </a:xfrm>
        </p:spPr>
        <p:txBody>
          <a:bodyPr lIns="0" tIns="0" rIns="0" bIns="0">
            <a:spAutoFit/>
          </a:bodyPr>
          <a:lstStyle/>
          <a:p>
            <a:pPr marL="139700"/>
            <a:r>
              <a:rPr lang="ko-KR" altLang="ko-KR" dirty="0" smtClean="0">
                <a:latin typeface="맑은 고딕" panose="020B0503020000020004" pitchFamily="50" charset="-127"/>
              </a:rPr>
              <a:t>비즈니스 </a:t>
            </a:r>
            <a:r>
              <a:rPr lang="ko-KR" altLang="ko-KR" dirty="0" smtClean="0">
                <a:latin typeface="맑은 고딕" panose="020B0503020000020004" pitchFamily="50" charset="-127"/>
              </a:rPr>
              <a:t>모델</a:t>
            </a:r>
            <a:r>
              <a:rPr lang="en-US" altLang="ko-KR" dirty="0" smtClean="0">
                <a:latin typeface="맑은 고딕" panose="020B0503020000020004" pitchFamily="50" charset="-127"/>
              </a:rPr>
              <a:t>(</a:t>
            </a:r>
            <a:r>
              <a:rPr lang="ko-KR" altLang="ko-KR" dirty="0" smtClean="0"/>
              <a:t>9 </a:t>
            </a:r>
            <a:r>
              <a:rPr lang="ko-KR" altLang="ko-KR" dirty="0" err="1" smtClean="0"/>
              <a:t>building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bock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model</a:t>
            </a:r>
            <a:r>
              <a:rPr lang="en-US" altLang="ko-KR" dirty="0" smtClean="0"/>
              <a:t>)</a:t>
            </a:r>
            <a:endParaRPr lang="ko-KR" altLang="ko-KR" dirty="0" smtClean="0"/>
          </a:p>
        </p:txBody>
      </p:sp>
      <p:grpSp>
        <p:nvGrpSpPr>
          <p:cNvPr id="16387" name="그룹 87"/>
          <p:cNvGrpSpPr>
            <a:grpSpLocks/>
          </p:cNvGrpSpPr>
          <p:nvPr/>
        </p:nvGrpSpPr>
        <p:grpSpPr bwMode="auto">
          <a:xfrm>
            <a:off x="346075" y="1052513"/>
            <a:ext cx="8670925" cy="4979987"/>
            <a:chOff x="345468" y="1340226"/>
            <a:chExt cx="8672294" cy="5478174"/>
          </a:xfrm>
        </p:grpSpPr>
        <p:sp>
          <p:nvSpPr>
            <p:cNvPr id="16388" name="object 3"/>
            <p:cNvSpPr>
              <a:spLocks/>
            </p:cNvSpPr>
            <p:nvPr/>
          </p:nvSpPr>
          <p:spPr bwMode="auto">
            <a:xfrm>
              <a:off x="360425" y="2354095"/>
              <a:ext cx="0" cy="3168650"/>
            </a:xfrm>
            <a:custGeom>
              <a:avLst/>
              <a:gdLst>
                <a:gd name="T0" fmla="*/ 0 h 3168650"/>
                <a:gd name="T1" fmla="*/ 3168396 h 316865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3168650">
                  <a:moveTo>
                    <a:pt x="0" y="0"/>
                  </a:moveTo>
                  <a:lnTo>
                    <a:pt x="0" y="3168396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89" name="object 4"/>
            <p:cNvSpPr>
              <a:spLocks/>
            </p:cNvSpPr>
            <p:nvPr/>
          </p:nvSpPr>
          <p:spPr bwMode="auto">
            <a:xfrm>
              <a:off x="360425" y="2354095"/>
              <a:ext cx="1584325" cy="0"/>
            </a:xfrm>
            <a:custGeom>
              <a:avLst/>
              <a:gdLst>
                <a:gd name="T0" fmla="*/ 0 w 1584325"/>
                <a:gd name="T1" fmla="*/ 1584198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8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0" name="object 5"/>
            <p:cNvSpPr>
              <a:spLocks/>
            </p:cNvSpPr>
            <p:nvPr/>
          </p:nvSpPr>
          <p:spPr bwMode="auto">
            <a:xfrm>
              <a:off x="360425" y="5522491"/>
              <a:ext cx="1584325" cy="0"/>
            </a:xfrm>
            <a:custGeom>
              <a:avLst/>
              <a:gdLst>
                <a:gd name="T0" fmla="*/ 0 w 1584325"/>
                <a:gd name="T1" fmla="*/ 1584198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8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1" name="object 6"/>
            <p:cNvSpPr>
              <a:spLocks/>
            </p:cNvSpPr>
            <p:nvPr/>
          </p:nvSpPr>
          <p:spPr bwMode="auto">
            <a:xfrm>
              <a:off x="1945385" y="2354095"/>
              <a:ext cx="0" cy="504190"/>
            </a:xfrm>
            <a:custGeom>
              <a:avLst/>
              <a:gdLst>
                <a:gd name="T0" fmla="*/ 0 h 504189"/>
                <a:gd name="T1" fmla="*/ 504064 h 50418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504189">
                  <a:moveTo>
                    <a:pt x="0" y="0"/>
                  </a:moveTo>
                  <a:lnTo>
                    <a:pt x="0" y="504063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2" name="object 7"/>
            <p:cNvSpPr>
              <a:spLocks/>
            </p:cNvSpPr>
            <p:nvPr/>
          </p:nvSpPr>
          <p:spPr bwMode="auto">
            <a:xfrm>
              <a:off x="1945385" y="5018047"/>
              <a:ext cx="0" cy="504190"/>
            </a:xfrm>
            <a:custGeom>
              <a:avLst/>
              <a:gdLst>
                <a:gd name="T0" fmla="*/ 0 h 504189"/>
                <a:gd name="T1" fmla="*/ 504063 h 50418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504189">
                  <a:moveTo>
                    <a:pt x="0" y="0"/>
                  </a:moveTo>
                  <a:lnTo>
                    <a:pt x="0" y="504062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3" name="object 8"/>
            <p:cNvSpPr>
              <a:spLocks/>
            </p:cNvSpPr>
            <p:nvPr/>
          </p:nvSpPr>
          <p:spPr bwMode="auto">
            <a:xfrm>
              <a:off x="2448305" y="2858539"/>
              <a:ext cx="0" cy="576580"/>
            </a:xfrm>
            <a:custGeom>
              <a:avLst/>
              <a:gdLst>
                <a:gd name="T0" fmla="*/ 0 h 576579"/>
                <a:gd name="T1" fmla="*/ 576072 h 57657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576579">
                  <a:moveTo>
                    <a:pt x="0" y="0"/>
                  </a:moveTo>
                  <a:lnTo>
                    <a:pt x="0" y="576071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4" name="object 9"/>
            <p:cNvSpPr>
              <a:spLocks/>
            </p:cNvSpPr>
            <p:nvPr/>
          </p:nvSpPr>
          <p:spPr bwMode="auto">
            <a:xfrm>
              <a:off x="2448305" y="4441976"/>
              <a:ext cx="0" cy="576580"/>
            </a:xfrm>
            <a:custGeom>
              <a:avLst/>
              <a:gdLst>
                <a:gd name="T0" fmla="*/ 0 h 576579"/>
                <a:gd name="T1" fmla="*/ 576072 h 57657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576579">
                  <a:moveTo>
                    <a:pt x="0" y="0"/>
                  </a:moveTo>
                  <a:lnTo>
                    <a:pt x="0" y="576071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5" name="object 10"/>
            <p:cNvSpPr>
              <a:spLocks/>
            </p:cNvSpPr>
            <p:nvPr/>
          </p:nvSpPr>
          <p:spPr bwMode="auto">
            <a:xfrm>
              <a:off x="1945385" y="5018047"/>
              <a:ext cx="504190" cy="0"/>
            </a:xfrm>
            <a:custGeom>
              <a:avLst/>
              <a:gdLst>
                <a:gd name="T0" fmla="*/ 0 w 504189"/>
                <a:gd name="T1" fmla="*/ 504064 w 50418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04189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6" name="object 11"/>
            <p:cNvSpPr>
              <a:spLocks/>
            </p:cNvSpPr>
            <p:nvPr/>
          </p:nvSpPr>
          <p:spPr bwMode="auto">
            <a:xfrm>
              <a:off x="1945385" y="4441976"/>
              <a:ext cx="504190" cy="0"/>
            </a:xfrm>
            <a:custGeom>
              <a:avLst/>
              <a:gdLst>
                <a:gd name="T0" fmla="*/ 0 w 504189"/>
                <a:gd name="T1" fmla="*/ 504064 w 50418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04189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7" name="object 12"/>
            <p:cNvSpPr>
              <a:spLocks/>
            </p:cNvSpPr>
            <p:nvPr/>
          </p:nvSpPr>
          <p:spPr bwMode="auto">
            <a:xfrm>
              <a:off x="1945385" y="3434611"/>
              <a:ext cx="504190" cy="0"/>
            </a:xfrm>
            <a:custGeom>
              <a:avLst/>
              <a:gdLst>
                <a:gd name="T0" fmla="*/ 0 w 504189"/>
                <a:gd name="T1" fmla="*/ 504064 w 50418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04189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8" name="object 13"/>
            <p:cNvSpPr>
              <a:spLocks/>
            </p:cNvSpPr>
            <p:nvPr/>
          </p:nvSpPr>
          <p:spPr bwMode="auto">
            <a:xfrm>
              <a:off x="1945385" y="2858539"/>
              <a:ext cx="504190" cy="0"/>
            </a:xfrm>
            <a:custGeom>
              <a:avLst/>
              <a:gdLst>
                <a:gd name="T0" fmla="*/ 0 w 504189"/>
                <a:gd name="T1" fmla="*/ 504064 w 50418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04189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399" name="object 14"/>
            <p:cNvSpPr>
              <a:spLocks/>
            </p:cNvSpPr>
            <p:nvPr/>
          </p:nvSpPr>
          <p:spPr bwMode="auto">
            <a:xfrm>
              <a:off x="1945385" y="3434611"/>
              <a:ext cx="0" cy="1008380"/>
            </a:xfrm>
            <a:custGeom>
              <a:avLst/>
              <a:gdLst>
                <a:gd name="T0" fmla="*/ 0 h 1008379"/>
                <a:gd name="T1" fmla="*/ 1008127 h 100837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008379">
                  <a:moveTo>
                    <a:pt x="0" y="0"/>
                  </a:moveTo>
                  <a:lnTo>
                    <a:pt x="0" y="1008126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0" name="object 15"/>
            <p:cNvSpPr>
              <a:spLocks/>
            </p:cNvSpPr>
            <p:nvPr/>
          </p:nvSpPr>
          <p:spPr bwMode="auto">
            <a:xfrm>
              <a:off x="2160270" y="2354095"/>
              <a:ext cx="0" cy="432434"/>
            </a:xfrm>
            <a:custGeom>
              <a:avLst/>
              <a:gdLst>
                <a:gd name="T0" fmla="*/ 0 h 432435"/>
                <a:gd name="T1" fmla="*/ 432053 h 43243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432435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1" name="object 16"/>
            <p:cNvSpPr>
              <a:spLocks/>
            </p:cNvSpPr>
            <p:nvPr/>
          </p:nvSpPr>
          <p:spPr bwMode="auto">
            <a:xfrm>
              <a:off x="2160270" y="5089676"/>
              <a:ext cx="0" cy="432434"/>
            </a:xfrm>
            <a:custGeom>
              <a:avLst/>
              <a:gdLst>
                <a:gd name="T0" fmla="*/ 0 h 432435"/>
                <a:gd name="T1" fmla="*/ 432052 h 43243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432435">
                  <a:moveTo>
                    <a:pt x="0" y="0"/>
                  </a:moveTo>
                  <a:lnTo>
                    <a:pt x="0" y="432053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2" name="object 17"/>
            <p:cNvSpPr>
              <a:spLocks/>
            </p:cNvSpPr>
            <p:nvPr/>
          </p:nvSpPr>
          <p:spPr bwMode="auto">
            <a:xfrm>
              <a:off x="2664714" y="2785388"/>
              <a:ext cx="0" cy="720090"/>
            </a:xfrm>
            <a:custGeom>
              <a:avLst/>
              <a:gdLst>
                <a:gd name="T0" fmla="*/ 0 h 720089"/>
                <a:gd name="T1" fmla="*/ 720090 h 72008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720089">
                  <a:moveTo>
                    <a:pt x="0" y="0"/>
                  </a:moveTo>
                  <a:lnTo>
                    <a:pt x="0" y="720089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3" name="object 18"/>
            <p:cNvSpPr>
              <a:spLocks/>
            </p:cNvSpPr>
            <p:nvPr/>
          </p:nvSpPr>
          <p:spPr bwMode="auto">
            <a:xfrm>
              <a:off x="2664714" y="4441214"/>
              <a:ext cx="0" cy="649605"/>
            </a:xfrm>
            <a:custGeom>
              <a:avLst/>
              <a:gdLst>
                <a:gd name="T0" fmla="*/ 0 h 649604"/>
                <a:gd name="T1" fmla="*/ 649225 h 649604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649604">
                  <a:moveTo>
                    <a:pt x="0" y="0"/>
                  </a:moveTo>
                  <a:lnTo>
                    <a:pt x="0" y="649224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4" name="object 19"/>
            <p:cNvSpPr>
              <a:spLocks/>
            </p:cNvSpPr>
            <p:nvPr/>
          </p:nvSpPr>
          <p:spPr bwMode="auto">
            <a:xfrm>
              <a:off x="2160270" y="5089676"/>
              <a:ext cx="504190" cy="0"/>
            </a:xfrm>
            <a:custGeom>
              <a:avLst/>
              <a:gdLst>
                <a:gd name="T0" fmla="*/ 0 w 504189"/>
                <a:gd name="T1" fmla="*/ 504064 w 50418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04189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5" name="object 20"/>
            <p:cNvSpPr>
              <a:spLocks/>
            </p:cNvSpPr>
            <p:nvPr/>
          </p:nvSpPr>
          <p:spPr bwMode="auto">
            <a:xfrm>
              <a:off x="2160270" y="4370347"/>
              <a:ext cx="62230" cy="0"/>
            </a:xfrm>
            <a:custGeom>
              <a:avLst/>
              <a:gdLst>
                <a:gd name="T0" fmla="*/ 0 w 62230"/>
                <a:gd name="T1" fmla="*/ 61722 w 6223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62230">
                  <a:moveTo>
                    <a:pt x="0" y="0"/>
                  </a:moveTo>
                  <a:lnTo>
                    <a:pt x="61722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6" name="object 21"/>
            <p:cNvSpPr>
              <a:spLocks/>
            </p:cNvSpPr>
            <p:nvPr/>
          </p:nvSpPr>
          <p:spPr bwMode="auto">
            <a:xfrm>
              <a:off x="2160270" y="3506240"/>
              <a:ext cx="504190" cy="0"/>
            </a:xfrm>
            <a:custGeom>
              <a:avLst/>
              <a:gdLst>
                <a:gd name="T0" fmla="*/ 0 w 504189"/>
                <a:gd name="T1" fmla="*/ 504064 w 50418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04189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7" name="object 22"/>
            <p:cNvSpPr>
              <a:spLocks/>
            </p:cNvSpPr>
            <p:nvPr/>
          </p:nvSpPr>
          <p:spPr bwMode="auto">
            <a:xfrm>
              <a:off x="2160270" y="2785388"/>
              <a:ext cx="504190" cy="0"/>
            </a:xfrm>
            <a:custGeom>
              <a:avLst/>
              <a:gdLst>
                <a:gd name="T0" fmla="*/ 0 w 504189"/>
                <a:gd name="T1" fmla="*/ 504064 w 50418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04189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8" name="object 23"/>
            <p:cNvSpPr>
              <a:spLocks/>
            </p:cNvSpPr>
            <p:nvPr/>
          </p:nvSpPr>
          <p:spPr bwMode="auto">
            <a:xfrm>
              <a:off x="2160270" y="3506240"/>
              <a:ext cx="0" cy="360045"/>
            </a:xfrm>
            <a:custGeom>
              <a:avLst/>
              <a:gdLst>
                <a:gd name="T0" fmla="*/ 0 h 360045"/>
                <a:gd name="T1" fmla="*/ 360044 h 36004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360045">
                  <a:moveTo>
                    <a:pt x="0" y="0"/>
                  </a:moveTo>
                  <a:lnTo>
                    <a:pt x="0" y="360044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09" name="object 24"/>
            <p:cNvSpPr>
              <a:spLocks/>
            </p:cNvSpPr>
            <p:nvPr/>
          </p:nvSpPr>
          <p:spPr bwMode="auto">
            <a:xfrm>
              <a:off x="3689603" y="2354095"/>
              <a:ext cx="55244" cy="0"/>
            </a:xfrm>
            <a:custGeom>
              <a:avLst/>
              <a:gdLst>
                <a:gd name="T0" fmla="*/ 0 w 55245"/>
                <a:gd name="T1" fmla="*/ 54862 w 5524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5245">
                  <a:moveTo>
                    <a:pt x="0" y="0"/>
                  </a:moveTo>
                  <a:lnTo>
                    <a:pt x="54863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0" name="object 25"/>
            <p:cNvSpPr>
              <a:spLocks/>
            </p:cNvSpPr>
            <p:nvPr/>
          </p:nvSpPr>
          <p:spPr bwMode="auto">
            <a:xfrm>
              <a:off x="2160270" y="2354095"/>
              <a:ext cx="163830" cy="0"/>
            </a:xfrm>
            <a:custGeom>
              <a:avLst/>
              <a:gdLst>
                <a:gd name="T0" fmla="*/ 0 w 163830"/>
                <a:gd name="T1" fmla="*/ 163830 w 16383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63830">
                  <a:moveTo>
                    <a:pt x="0" y="0"/>
                  </a:moveTo>
                  <a:lnTo>
                    <a:pt x="163830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1" name="object 26"/>
            <p:cNvSpPr>
              <a:spLocks/>
            </p:cNvSpPr>
            <p:nvPr/>
          </p:nvSpPr>
          <p:spPr bwMode="auto">
            <a:xfrm>
              <a:off x="2160270" y="3949723"/>
              <a:ext cx="0" cy="432434"/>
            </a:xfrm>
            <a:custGeom>
              <a:avLst/>
              <a:gdLst>
                <a:gd name="T0" fmla="*/ 0 h 432435"/>
                <a:gd name="T1" fmla="*/ 432052 h 43243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432435">
                  <a:moveTo>
                    <a:pt x="0" y="0"/>
                  </a:moveTo>
                  <a:lnTo>
                    <a:pt x="0" y="432053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2" name="object 27"/>
            <p:cNvSpPr>
              <a:spLocks/>
            </p:cNvSpPr>
            <p:nvPr/>
          </p:nvSpPr>
          <p:spPr bwMode="auto">
            <a:xfrm>
              <a:off x="2160270" y="3888764"/>
              <a:ext cx="1584325" cy="0"/>
            </a:xfrm>
            <a:custGeom>
              <a:avLst/>
              <a:gdLst>
                <a:gd name="T0" fmla="*/ 0 w 1584325"/>
                <a:gd name="T1" fmla="*/ 1584197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7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3" name="object 28"/>
            <p:cNvSpPr>
              <a:spLocks/>
            </p:cNvSpPr>
            <p:nvPr/>
          </p:nvSpPr>
          <p:spPr bwMode="auto">
            <a:xfrm>
              <a:off x="3707891" y="3972584"/>
              <a:ext cx="36830" cy="0"/>
            </a:xfrm>
            <a:custGeom>
              <a:avLst/>
              <a:gdLst>
                <a:gd name="T0" fmla="*/ 0 w 36829"/>
                <a:gd name="T1" fmla="*/ 36576 w 36829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36829">
                  <a:moveTo>
                    <a:pt x="0" y="0"/>
                  </a:moveTo>
                  <a:lnTo>
                    <a:pt x="36575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4" name="object 29"/>
            <p:cNvSpPr>
              <a:spLocks/>
            </p:cNvSpPr>
            <p:nvPr/>
          </p:nvSpPr>
          <p:spPr bwMode="auto">
            <a:xfrm>
              <a:off x="2160270" y="3972584"/>
              <a:ext cx="62230" cy="0"/>
            </a:xfrm>
            <a:custGeom>
              <a:avLst/>
              <a:gdLst>
                <a:gd name="T0" fmla="*/ 0 w 62230"/>
                <a:gd name="T1" fmla="*/ 61722 w 6223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62230">
                  <a:moveTo>
                    <a:pt x="0" y="0"/>
                  </a:moveTo>
                  <a:lnTo>
                    <a:pt x="61722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5" name="object 30"/>
            <p:cNvSpPr>
              <a:spLocks/>
            </p:cNvSpPr>
            <p:nvPr/>
          </p:nvSpPr>
          <p:spPr bwMode="auto">
            <a:xfrm>
              <a:off x="2160270" y="5522491"/>
              <a:ext cx="1584325" cy="0"/>
            </a:xfrm>
            <a:custGeom>
              <a:avLst/>
              <a:gdLst>
                <a:gd name="T0" fmla="*/ 0 w 1584325"/>
                <a:gd name="T1" fmla="*/ 1584197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7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6" name="object 31"/>
            <p:cNvSpPr>
              <a:spLocks/>
            </p:cNvSpPr>
            <p:nvPr/>
          </p:nvSpPr>
          <p:spPr bwMode="auto">
            <a:xfrm>
              <a:off x="3745229" y="2354095"/>
              <a:ext cx="0" cy="1512570"/>
            </a:xfrm>
            <a:custGeom>
              <a:avLst/>
              <a:gdLst>
                <a:gd name="T0" fmla="*/ 0 h 1512570"/>
                <a:gd name="T1" fmla="*/ 1512189 h 151257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512570">
                  <a:moveTo>
                    <a:pt x="0" y="0"/>
                  </a:moveTo>
                  <a:lnTo>
                    <a:pt x="0" y="1512189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7" name="object 32"/>
            <p:cNvSpPr>
              <a:spLocks/>
            </p:cNvSpPr>
            <p:nvPr/>
          </p:nvSpPr>
          <p:spPr bwMode="auto">
            <a:xfrm>
              <a:off x="3745229" y="3937532"/>
              <a:ext cx="0" cy="1595755"/>
            </a:xfrm>
            <a:custGeom>
              <a:avLst/>
              <a:gdLst>
                <a:gd name="T0" fmla="*/ 0 h 1595754"/>
                <a:gd name="T1" fmla="*/ 1595756 h 1595754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595754">
                  <a:moveTo>
                    <a:pt x="0" y="0"/>
                  </a:moveTo>
                  <a:lnTo>
                    <a:pt x="0" y="1595755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8" name="object 33"/>
            <p:cNvSpPr>
              <a:spLocks/>
            </p:cNvSpPr>
            <p:nvPr/>
          </p:nvSpPr>
          <p:spPr bwMode="auto">
            <a:xfrm>
              <a:off x="5545073" y="5449340"/>
              <a:ext cx="0" cy="72390"/>
            </a:xfrm>
            <a:custGeom>
              <a:avLst/>
              <a:gdLst>
                <a:gd name="T0" fmla="*/ 0 h 72389"/>
                <a:gd name="T1" fmla="*/ 72009 h 72389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72389">
                  <a:moveTo>
                    <a:pt x="0" y="0"/>
                  </a:moveTo>
                  <a:lnTo>
                    <a:pt x="0" y="72008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19" name="object 34"/>
            <p:cNvSpPr>
              <a:spLocks/>
            </p:cNvSpPr>
            <p:nvPr/>
          </p:nvSpPr>
          <p:spPr bwMode="auto">
            <a:xfrm>
              <a:off x="5328665" y="4082311"/>
              <a:ext cx="0" cy="1368425"/>
            </a:xfrm>
            <a:custGeom>
              <a:avLst/>
              <a:gdLst>
                <a:gd name="T0" fmla="*/ 0 h 1368425"/>
                <a:gd name="T1" fmla="*/ 1368171 h 136842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368425">
                  <a:moveTo>
                    <a:pt x="0" y="0"/>
                  </a:moveTo>
                  <a:lnTo>
                    <a:pt x="0" y="1368171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0" name="object 35"/>
            <p:cNvSpPr>
              <a:spLocks/>
            </p:cNvSpPr>
            <p:nvPr/>
          </p:nvSpPr>
          <p:spPr bwMode="auto">
            <a:xfrm>
              <a:off x="5328665" y="5449340"/>
              <a:ext cx="216535" cy="0"/>
            </a:xfrm>
            <a:custGeom>
              <a:avLst/>
              <a:gdLst>
                <a:gd name="T0" fmla="*/ 0 w 216535"/>
                <a:gd name="T1" fmla="*/ 216026 w 21653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16535">
                  <a:moveTo>
                    <a:pt x="0" y="0"/>
                  </a:moveTo>
                  <a:lnTo>
                    <a:pt x="216026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1" name="object 36"/>
            <p:cNvSpPr>
              <a:spLocks/>
            </p:cNvSpPr>
            <p:nvPr/>
          </p:nvSpPr>
          <p:spPr bwMode="auto">
            <a:xfrm>
              <a:off x="5328665" y="4082311"/>
              <a:ext cx="216535" cy="0"/>
            </a:xfrm>
            <a:custGeom>
              <a:avLst/>
              <a:gdLst>
                <a:gd name="T0" fmla="*/ 0 w 216535"/>
                <a:gd name="T1" fmla="*/ 216026 w 21653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16535">
                  <a:moveTo>
                    <a:pt x="0" y="0"/>
                  </a:moveTo>
                  <a:lnTo>
                    <a:pt x="216026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2" name="object 37"/>
            <p:cNvSpPr>
              <a:spLocks/>
            </p:cNvSpPr>
            <p:nvPr/>
          </p:nvSpPr>
          <p:spPr bwMode="auto">
            <a:xfrm>
              <a:off x="3961638" y="2354095"/>
              <a:ext cx="1584325" cy="0"/>
            </a:xfrm>
            <a:custGeom>
              <a:avLst/>
              <a:gdLst>
                <a:gd name="T0" fmla="*/ 0 w 1584325"/>
                <a:gd name="T1" fmla="*/ 1584198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8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3" name="object 38"/>
            <p:cNvSpPr>
              <a:spLocks/>
            </p:cNvSpPr>
            <p:nvPr/>
          </p:nvSpPr>
          <p:spPr bwMode="auto">
            <a:xfrm>
              <a:off x="5545073" y="3865903"/>
              <a:ext cx="0" cy="216535"/>
            </a:xfrm>
            <a:custGeom>
              <a:avLst/>
              <a:gdLst>
                <a:gd name="T0" fmla="*/ 0 h 216535"/>
                <a:gd name="T1" fmla="*/ 216281 h 21653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216535">
                  <a:moveTo>
                    <a:pt x="0" y="0"/>
                  </a:moveTo>
                  <a:lnTo>
                    <a:pt x="0" y="216281"/>
                  </a:lnTo>
                </a:path>
              </a:pathLst>
            </a:custGeom>
            <a:noFill/>
            <a:ln w="2590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4" name="object 39"/>
            <p:cNvSpPr>
              <a:spLocks/>
            </p:cNvSpPr>
            <p:nvPr/>
          </p:nvSpPr>
          <p:spPr bwMode="auto">
            <a:xfrm>
              <a:off x="3961638" y="5522491"/>
              <a:ext cx="1584325" cy="0"/>
            </a:xfrm>
            <a:custGeom>
              <a:avLst/>
              <a:gdLst>
                <a:gd name="T0" fmla="*/ 0 w 1584325"/>
                <a:gd name="T1" fmla="*/ 1584198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8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5" name="object 40"/>
            <p:cNvSpPr>
              <a:spLocks/>
            </p:cNvSpPr>
            <p:nvPr/>
          </p:nvSpPr>
          <p:spPr bwMode="auto">
            <a:xfrm>
              <a:off x="3961637" y="2354095"/>
              <a:ext cx="45719" cy="1278850"/>
            </a:xfrm>
            <a:custGeom>
              <a:avLst/>
              <a:gdLst>
                <a:gd name="T0" fmla="*/ 0 w 45719"/>
                <a:gd name="T1" fmla="*/ 0 h 791844"/>
                <a:gd name="T2" fmla="*/ 0 w 45719"/>
                <a:gd name="T3" fmla="*/ 1278647 h 7918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19" h="791844">
                  <a:moveTo>
                    <a:pt x="0" y="0"/>
                  </a:moveTo>
                  <a:lnTo>
                    <a:pt x="0" y="791718"/>
                  </a:lnTo>
                </a:path>
              </a:pathLst>
            </a:custGeom>
            <a:noFill/>
            <a:ln w="2590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6" name="object 41"/>
            <p:cNvSpPr>
              <a:spLocks/>
            </p:cNvSpPr>
            <p:nvPr/>
          </p:nvSpPr>
          <p:spPr bwMode="auto">
            <a:xfrm>
              <a:off x="3961638" y="3638065"/>
              <a:ext cx="0" cy="1872614"/>
            </a:xfrm>
            <a:custGeom>
              <a:avLst/>
              <a:gdLst>
                <a:gd name="T0" fmla="*/ 0 h 1872614"/>
                <a:gd name="T1" fmla="*/ 1872614 h 1872614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872614">
                  <a:moveTo>
                    <a:pt x="0" y="0"/>
                  </a:moveTo>
                  <a:lnTo>
                    <a:pt x="0" y="1872614"/>
                  </a:lnTo>
                </a:path>
              </a:pathLst>
            </a:custGeom>
            <a:noFill/>
            <a:ln w="2590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7" name="object 42"/>
            <p:cNvSpPr>
              <a:spLocks/>
            </p:cNvSpPr>
            <p:nvPr/>
          </p:nvSpPr>
          <p:spPr bwMode="auto">
            <a:xfrm>
              <a:off x="5473446" y="4009159"/>
              <a:ext cx="1871980" cy="1513840"/>
            </a:xfrm>
            <a:custGeom>
              <a:avLst/>
              <a:gdLst>
                <a:gd name="T0" fmla="*/ 0 w 1871979"/>
                <a:gd name="T1" fmla="*/ 162052 h 1513839"/>
                <a:gd name="T2" fmla="*/ 1524508 w 1871979"/>
                <a:gd name="T3" fmla="*/ 162052 h 1513839"/>
                <a:gd name="T4" fmla="*/ 1524508 w 1871979"/>
                <a:gd name="T5" fmla="*/ 0 h 1513839"/>
                <a:gd name="T6" fmla="*/ 1871473 w 1871979"/>
                <a:gd name="T7" fmla="*/ 756666 h 1513839"/>
                <a:gd name="T8" fmla="*/ 1524508 w 1871979"/>
                <a:gd name="T9" fmla="*/ 1513333 h 1513839"/>
                <a:gd name="T10" fmla="*/ 1524508 w 1871979"/>
                <a:gd name="T11" fmla="*/ 1351154 h 1513839"/>
                <a:gd name="T12" fmla="*/ 0 w 1871979"/>
                <a:gd name="T13" fmla="*/ 1351154 h 1513839"/>
                <a:gd name="T14" fmla="*/ 0 w 1871979"/>
                <a:gd name="T15" fmla="*/ 162052 h 15138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71979" h="1513839">
                  <a:moveTo>
                    <a:pt x="0" y="162052"/>
                  </a:moveTo>
                  <a:lnTo>
                    <a:pt x="1524507" y="162052"/>
                  </a:lnTo>
                  <a:lnTo>
                    <a:pt x="1524507" y="0"/>
                  </a:lnTo>
                  <a:lnTo>
                    <a:pt x="1871472" y="756666"/>
                  </a:lnTo>
                  <a:lnTo>
                    <a:pt x="1524507" y="1513332"/>
                  </a:lnTo>
                  <a:lnTo>
                    <a:pt x="1524507" y="1351153"/>
                  </a:lnTo>
                  <a:lnTo>
                    <a:pt x="0" y="1351153"/>
                  </a:lnTo>
                  <a:lnTo>
                    <a:pt x="0" y="162052"/>
                  </a:lnTo>
                  <a:close/>
                </a:path>
              </a:pathLst>
            </a:custGeom>
            <a:noFill/>
            <a:ln w="19812">
              <a:solidFill>
                <a:srgbClr val="3A3A6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8" name="object 43"/>
            <p:cNvSpPr>
              <a:spLocks/>
            </p:cNvSpPr>
            <p:nvPr/>
          </p:nvSpPr>
          <p:spPr bwMode="auto">
            <a:xfrm>
              <a:off x="7201661" y="5377711"/>
              <a:ext cx="0" cy="144145"/>
            </a:xfrm>
            <a:custGeom>
              <a:avLst/>
              <a:gdLst>
                <a:gd name="T0" fmla="*/ 0 h 144145"/>
                <a:gd name="T1" fmla="*/ 144018 h 14414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44145">
                  <a:moveTo>
                    <a:pt x="0" y="0"/>
                  </a:moveTo>
                  <a:lnTo>
                    <a:pt x="0" y="144018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29" name="object 44"/>
            <p:cNvSpPr>
              <a:spLocks/>
            </p:cNvSpPr>
            <p:nvPr/>
          </p:nvSpPr>
          <p:spPr bwMode="auto">
            <a:xfrm>
              <a:off x="7201661" y="2354095"/>
              <a:ext cx="1584325" cy="0"/>
            </a:xfrm>
            <a:custGeom>
              <a:avLst/>
              <a:gdLst>
                <a:gd name="T0" fmla="*/ 0 w 1584325"/>
                <a:gd name="T1" fmla="*/ 1584198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8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0" name="object 45"/>
            <p:cNvSpPr>
              <a:spLocks/>
            </p:cNvSpPr>
            <p:nvPr/>
          </p:nvSpPr>
          <p:spPr bwMode="auto">
            <a:xfrm>
              <a:off x="7201661" y="5522491"/>
              <a:ext cx="1584325" cy="0"/>
            </a:xfrm>
            <a:custGeom>
              <a:avLst/>
              <a:gdLst>
                <a:gd name="T0" fmla="*/ 0 w 1584325"/>
                <a:gd name="T1" fmla="*/ 1584198 w 158432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1584325">
                  <a:moveTo>
                    <a:pt x="0" y="0"/>
                  </a:moveTo>
                  <a:lnTo>
                    <a:pt x="1584198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1" name="object 46"/>
            <p:cNvSpPr>
              <a:spLocks/>
            </p:cNvSpPr>
            <p:nvPr/>
          </p:nvSpPr>
          <p:spPr bwMode="auto">
            <a:xfrm>
              <a:off x="8785097" y="2354095"/>
              <a:ext cx="0" cy="863600"/>
            </a:xfrm>
            <a:custGeom>
              <a:avLst/>
              <a:gdLst>
                <a:gd name="T0" fmla="*/ 0 h 863600"/>
                <a:gd name="T1" fmla="*/ 863346 h 863600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863600">
                  <a:moveTo>
                    <a:pt x="0" y="0"/>
                  </a:moveTo>
                  <a:lnTo>
                    <a:pt x="0" y="863346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2" name="object 47"/>
            <p:cNvSpPr>
              <a:spLocks/>
            </p:cNvSpPr>
            <p:nvPr/>
          </p:nvSpPr>
          <p:spPr bwMode="auto">
            <a:xfrm>
              <a:off x="8785097" y="3709694"/>
              <a:ext cx="0" cy="1812925"/>
            </a:xfrm>
            <a:custGeom>
              <a:avLst/>
              <a:gdLst>
                <a:gd name="T0" fmla="*/ 0 h 1812925"/>
                <a:gd name="T1" fmla="*/ 1812798 h 181292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812925">
                  <a:moveTo>
                    <a:pt x="0" y="0"/>
                  </a:moveTo>
                  <a:lnTo>
                    <a:pt x="0" y="1812798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3" name="object 48"/>
            <p:cNvSpPr>
              <a:spLocks/>
            </p:cNvSpPr>
            <p:nvPr/>
          </p:nvSpPr>
          <p:spPr bwMode="auto">
            <a:xfrm>
              <a:off x="7213854" y="4079264"/>
              <a:ext cx="348615" cy="650875"/>
            </a:xfrm>
            <a:custGeom>
              <a:avLst/>
              <a:gdLst>
                <a:gd name="T0" fmla="*/ 0 w 348615"/>
                <a:gd name="T1" fmla="*/ 0 h 650875"/>
                <a:gd name="T2" fmla="*/ 348488 w 348615"/>
                <a:gd name="T3" fmla="*/ 650621 h 6508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8615" h="650875">
                  <a:moveTo>
                    <a:pt x="0" y="0"/>
                  </a:moveTo>
                  <a:lnTo>
                    <a:pt x="348488" y="650621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4" name="object 49"/>
            <p:cNvSpPr>
              <a:spLocks/>
            </p:cNvSpPr>
            <p:nvPr/>
          </p:nvSpPr>
          <p:spPr bwMode="auto">
            <a:xfrm>
              <a:off x="7201661" y="4730011"/>
              <a:ext cx="360045" cy="648335"/>
            </a:xfrm>
            <a:custGeom>
              <a:avLst/>
              <a:gdLst>
                <a:gd name="T0" fmla="*/ 0 w 360045"/>
                <a:gd name="T1" fmla="*/ 648081 h 648335"/>
                <a:gd name="T2" fmla="*/ 360045 w 360045"/>
                <a:gd name="T3" fmla="*/ 0 h 6483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0045" h="648335">
                  <a:moveTo>
                    <a:pt x="0" y="648081"/>
                  </a:moveTo>
                  <a:lnTo>
                    <a:pt x="360045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5" name="object 50"/>
            <p:cNvSpPr>
              <a:spLocks/>
            </p:cNvSpPr>
            <p:nvPr/>
          </p:nvSpPr>
          <p:spPr bwMode="auto">
            <a:xfrm>
              <a:off x="360425" y="5594120"/>
              <a:ext cx="4177665" cy="1224280"/>
            </a:xfrm>
            <a:custGeom>
              <a:avLst/>
              <a:gdLst>
                <a:gd name="T0" fmla="*/ 0 w 4177665"/>
                <a:gd name="T1" fmla="*/ 1223773 h 1224279"/>
                <a:gd name="T2" fmla="*/ 4177284 w 4177665"/>
                <a:gd name="T3" fmla="*/ 1223773 h 1224279"/>
                <a:gd name="T4" fmla="*/ 4177284 w 4177665"/>
                <a:gd name="T5" fmla="*/ 0 h 1224279"/>
                <a:gd name="T6" fmla="*/ 0 w 4177665"/>
                <a:gd name="T7" fmla="*/ 0 h 1224279"/>
                <a:gd name="T8" fmla="*/ 0 w 4177665"/>
                <a:gd name="T9" fmla="*/ 1223773 h 1224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7665" h="1224279">
                  <a:moveTo>
                    <a:pt x="0" y="1223772"/>
                  </a:moveTo>
                  <a:lnTo>
                    <a:pt x="4177284" y="1223772"/>
                  </a:lnTo>
                  <a:lnTo>
                    <a:pt x="4177284" y="0"/>
                  </a:lnTo>
                  <a:lnTo>
                    <a:pt x="0" y="0"/>
                  </a:lnTo>
                  <a:lnTo>
                    <a:pt x="0" y="1223772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6" name="object 51"/>
            <p:cNvSpPr>
              <a:spLocks/>
            </p:cNvSpPr>
            <p:nvPr/>
          </p:nvSpPr>
          <p:spPr bwMode="auto">
            <a:xfrm>
              <a:off x="4644390" y="5594120"/>
              <a:ext cx="4177665" cy="1224280"/>
            </a:xfrm>
            <a:custGeom>
              <a:avLst/>
              <a:gdLst>
                <a:gd name="T0" fmla="*/ 0 w 4177665"/>
                <a:gd name="T1" fmla="*/ 1223773 h 1224279"/>
                <a:gd name="T2" fmla="*/ 4177284 w 4177665"/>
                <a:gd name="T3" fmla="*/ 1223773 h 1224279"/>
                <a:gd name="T4" fmla="*/ 4177284 w 4177665"/>
                <a:gd name="T5" fmla="*/ 0 h 1224279"/>
                <a:gd name="T6" fmla="*/ 0 w 4177665"/>
                <a:gd name="T7" fmla="*/ 0 h 1224279"/>
                <a:gd name="T8" fmla="*/ 0 w 4177665"/>
                <a:gd name="T9" fmla="*/ 1223773 h 1224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7665" h="1224279">
                  <a:moveTo>
                    <a:pt x="0" y="1223772"/>
                  </a:moveTo>
                  <a:lnTo>
                    <a:pt x="4177284" y="1223772"/>
                  </a:lnTo>
                  <a:lnTo>
                    <a:pt x="4177284" y="0"/>
                  </a:lnTo>
                  <a:lnTo>
                    <a:pt x="0" y="0"/>
                  </a:lnTo>
                  <a:lnTo>
                    <a:pt x="0" y="1223772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7" name="object 52"/>
            <p:cNvSpPr>
              <a:spLocks/>
            </p:cNvSpPr>
            <p:nvPr/>
          </p:nvSpPr>
          <p:spPr bwMode="auto">
            <a:xfrm>
              <a:off x="7214616" y="3794276"/>
              <a:ext cx="0" cy="276225"/>
            </a:xfrm>
            <a:custGeom>
              <a:avLst/>
              <a:gdLst>
                <a:gd name="T0" fmla="*/ 0 h 276225"/>
                <a:gd name="T1" fmla="*/ 275716 h 27622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276225">
                  <a:moveTo>
                    <a:pt x="0" y="0"/>
                  </a:moveTo>
                  <a:lnTo>
                    <a:pt x="0" y="275716"/>
                  </a:lnTo>
                </a:path>
              </a:pathLst>
            </a:custGeom>
            <a:noFill/>
            <a:ln w="2743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8" name="object 53"/>
            <p:cNvSpPr>
              <a:spLocks/>
            </p:cNvSpPr>
            <p:nvPr/>
          </p:nvSpPr>
          <p:spPr bwMode="auto">
            <a:xfrm flipH="1">
              <a:off x="5282946" y="2497351"/>
              <a:ext cx="45719" cy="1135594"/>
            </a:xfrm>
            <a:custGeom>
              <a:avLst/>
              <a:gdLst>
                <a:gd name="T0" fmla="*/ 0 w 45719"/>
                <a:gd name="T1" fmla="*/ 0 h 648969"/>
                <a:gd name="T2" fmla="*/ 0 w 45719"/>
                <a:gd name="T3" fmla="*/ 1134707 h 6489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19" h="648969">
                  <a:moveTo>
                    <a:pt x="0" y="0"/>
                  </a:moveTo>
                  <a:lnTo>
                    <a:pt x="0" y="648462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39" name="object 54"/>
            <p:cNvSpPr>
              <a:spLocks/>
            </p:cNvSpPr>
            <p:nvPr/>
          </p:nvSpPr>
          <p:spPr bwMode="auto">
            <a:xfrm>
              <a:off x="5328665" y="3638065"/>
              <a:ext cx="0" cy="227965"/>
            </a:xfrm>
            <a:custGeom>
              <a:avLst/>
              <a:gdLst>
                <a:gd name="T0" fmla="*/ 0 h 227964"/>
                <a:gd name="T1" fmla="*/ 227457 h 227964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227964">
                  <a:moveTo>
                    <a:pt x="0" y="0"/>
                  </a:moveTo>
                  <a:lnTo>
                    <a:pt x="0" y="227456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0" name="object 55"/>
            <p:cNvSpPr>
              <a:spLocks/>
            </p:cNvSpPr>
            <p:nvPr/>
          </p:nvSpPr>
          <p:spPr bwMode="auto">
            <a:xfrm>
              <a:off x="5328665" y="3865903"/>
              <a:ext cx="216535" cy="0"/>
            </a:xfrm>
            <a:custGeom>
              <a:avLst/>
              <a:gdLst>
                <a:gd name="T0" fmla="*/ 0 w 216535"/>
                <a:gd name="T1" fmla="*/ 216026 w 21653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16535">
                  <a:moveTo>
                    <a:pt x="0" y="0"/>
                  </a:moveTo>
                  <a:lnTo>
                    <a:pt x="216026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1" name="object 56"/>
            <p:cNvSpPr>
              <a:spLocks/>
            </p:cNvSpPr>
            <p:nvPr/>
          </p:nvSpPr>
          <p:spPr bwMode="auto">
            <a:xfrm>
              <a:off x="5328665" y="2497351"/>
              <a:ext cx="216535" cy="0"/>
            </a:xfrm>
            <a:custGeom>
              <a:avLst/>
              <a:gdLst>
                <a:gd name="T0" fmla="*/ 0 w 216535"/>
                <a:gd name="T1" fmla="*/ 216026 w 21653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16535">
                  <a:moveTo>
                    <a:pt x="0" y="0"/>
                  </a:moveTo>
                  <a:lnTo>
                    <a:pt x="216026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2" name="object 57"/>
            <p:cNvSpPr>
              <a:spLocks/>
            </p:cNvSpPr>
            <p:nvPr/>
          </p:nvSpPr>
          <p:spPr bwMode="auto">
            <a:xfrm>
              <a:off x="5545073" y="2364763"/>
              <a:ext cx="0" cy="132715"/>
            </a:xfrm>
            <a:custGeom>
              <a:avLst/>
              <a:gdLst>
                <a:gd name="T0" fmla="*/ 0 h 132714"/>
                <a:gd name="T1" fmla="*/ 132462 h 132714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32714">
                  <a:moveTo>
                    <a:pt x="0" y="0"/>
                  </a:moveTo>
                  <a:lnTo>
                    <a:pt x="0" y="132461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3" name="object 58"/>
            <p:cNvSpPr>
              <a:spLocks/>
            </p:cNvSpPr>
            <p:nvPr/>
          </p:nvSpPr>
          <p:spPr bwMode="auto">
            <a:xfrm>
              <a:off x="5485638" y="2425723"/>
              <a:ext cx="1871980" cy="1511935"/>
            </a:xfrm>
            <a:custGeom>
              <a:avLst/>
              <a:gdLst>
                <a:gd name="T0" fmla="*/ 0 w 1871979"/>
                <a:gd name="T1" fmla="*/ 161925 h 1511935"/>
                <a:gd name="T2" fmla="*/ 1524890 w 1871979"/>
                <a:gd name="T3" fmla="*/ 161925 h 1511935"/>
                <a:gd name="T4" fmla="*/ 1524890 w 1871979"/>
                <a:gd name="T5" fmla="*/ 0 h 1511935"/>
                <a:gd name="T6" fmla="*/ 1871472 w 1871979"/>
                <a:gd name="T7" fmla="*/ 755904 h 1511935"/>
                <a:gd name="T8" fmla="*/ 1524890 w 1871979"/>
                <a:gd name="T9" fmla="*/ 1511808 h 1511935"/>
                <a:gd name="T10" fmla="*/ 1524890 w 1871979"/>
                <a:gd name="T11" fmla="*/ 1349883 h 1511935"/>
                <a:gd name="T12" fmla="*/ 0 w 1871979"/>
                <a:gd name="T13" fmla="*/ 1349883 h 1511935"/>
                <a:gd name="T14" fmla="*/ 0 w 1871979"/>
                <a:gd name="T15" fmla="*/ 161925 h 15119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71979" h="1511935">
                  <a:moveTo>
                    <a:pt x="0" y="161925"/>
                  </a:moveTo>
                  <a:lnTo>
                    <a:pt x="1524889" y="161925"/>
                  </a:lnTo>
                  <a:lnTo>
                    <a:pt x="1524889" y="0"/>
                  </a:lnTo>
                  <a:lnTo>
                    <a:pt x="1871471" y="755904"/>
                  </a:lnTo>
                  <a:lnTo>
                    <a:pt x="1524889" y="1511808"/>
                  </a:lnTo>
                  <a:lnTo>
                    <a:pt x="1524889" y="1349883"/>
                  </a:lnTo>
                  <a:lnTo>
                    <a:pt x="0" y="1349883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9812">
              <a:solidFill>
                <a:srgbClr val="3A3A6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4" name="object 59"/>
            <p:cNvSpPr>
              <a:spLocks/>
            </p:cNvSpPr>
            <p:nvPr/>
          </p:nvSpPr>
          <p:spPr bwMode="auto">
            <a:xfrm>
              <a:off x="7224521" y="2495828"/>
              <a:ext cx="348615" cy="650875"/>
            </a:xfrm>
            <a:custGeom>
              <a:avLst/>
              <a:gdLst>
                <a:gd name="T0" fmla="*/ 0 w 348615"/>
                <a:gd name="T1" fmla="*/ 0 h 650875"/>
                <a:gd name="T2" fmla="*/ 348487 w 348615"/>
                <a:gd name="T3" fmla="*/ 650620 h 6508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8615" h="650875">
                  <a:moveTo>
                    <a:pt x="0" y="0"/>
                  </a:moveTo>
                  <a:lnTo>
                    <a:pt x="348487" y="65062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5" name="object 60"/>
            <p:cNvSpPr>
              <a:spLocks/>
            </p:cNvSpPr>
            <p:nvPr/>
          </p:nvSpPr>
          <p:spPr bwMode="auto">
            <a:xfrm>
              <a:off x="7213854" y="3146576"/>
              <a:ext cx="360045" cy="648335"/>
            </a:xfrm>
            <a:custGeom>
              <a:avLst/>
              <a:gdLst>
                <a:gd name="T0" fmla="*/ 0 w 360045"/>
                <a:gd name="T1" fmla="*/ 648080 h 648335"/>
                <a:gd name="T2" fmla="*/ 360045 w 360045"/>
                <a:gd name="T3" fmla="*/ 0 h 6483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0045" h="648335">
                  <a:moveTo>
                    <a:pt x="0" y="648080"/>
                  </a:moveTo>
                  <a:lnTo>
                    <a:pt x="360045" y="0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6" name="object 61"/>
            <p:cNvSpPr>
              <a:spLocks/>
            </p:cNvSpPr>
            <p:nvPr/>
          </p:nvSpPr>
          <p:spPr bwMode="auto">
            <a:xfrm>
              <a:off x="7227569" y="2354095"/>
              <a:ext cx="0" cy="132715"/>
            </a:xfrm>
            <a:custGeom>
              <a:avLst/>
              <a:gdLst>
                <a:gd name="T0" fmla="*/ 0 h 132714"/>
                <a:gd name="T1" fmla="*/ 132462 h 132714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132714">
                  <a:moveTo>
                    <a:pt x="0" y="0"/>
                  </a:moveTo>
                  <a:lnTo>
                    <a:pt x="0" y="132461"/>
                  </a:lnTo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47" name="object 62"/>
            <p:cNvSpPr>
              <a:spLocks noChangeArrowheads="1"/>
            </p:cNvSpPr>
            <p:nvPr/>
          </p:nvSpPr>
          <p:spPr bwMode="auto">
            <a:xfrm>
              <a:off x="5903976" y="4512905"/>
              <a:ext cx="1003646" cy="100372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48" name="object 63"/>
            <p:cNvSpPr>
              <a:spLocks noChangeArrowheads="1"/>
            </p:cNvSpPr>
            <p:nvPr/>
          </p:nvSpPr>
          <p:spPr bwMode="auto">
            <a:xfrm>
              <a:off x="2764426" y="2936164"/>
              <a:ext cx="953372" cy="91311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49" name="object 64"/>
            <p:cNvSpPr>
              <a:spLocks noChangeArrowheads="1"/>
            </p:cNvSpPr>
            <p:nvPr/>
          </p:nvSpPr>
          <p:spPr bwMode="auto">
            <a:xfrm>
              <a:off x="345468" y="3719488"/>
              <a:ext cx="1645468" cy="1422251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50" name="object 65"/>
            <p:cNvSpPr>
              <a:spLocks noChangeArrowheads="1"/>
            </p:cNvSpPr>
            <p:nvPr/>
          </p:nvSpPr>
          <p:spPr bwMode="auto">
            <a:xfrm>
              <a:off x="3168395" y="5736983"/>
              <a:ext cx="861301" cy="1051563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51" name="object 66"/>
            <p:cNvSpPr>
              <a:spLocks noChangeArrowheads="1"/>
            </p:cNvSpPr>
            <p:nvPr/>
          </p:nvSpPr>
          <p:spPr bwMode="auto">
            <a:xfrm>
              <a:off x="7201503" y="5596578"/>
              <a:ext cx="1072634" cy="1168852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52" name="object 67"/>
            <p:cNvSpPr>
              <a:spLocks noChangeArrowheads="1"/>
            </p:cNvSpPr>
            <p:nvPr/>
          </p:nvSpPr>
          <p:spPr bwMode="auto">
            <a:xfrm>
              <a:off x="6048755" y="3001001"/>
              <a:ext cx="1079004" cy="92041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53" name="object 68"/>
            <p:cNvSpPr>
              <a:spLocks noChangeArrowheads="1"/>
            </p:cNvSpPr>
            <p:nvPr/>
          </p:nvSpPr>
          <p:spPr bwMode="auto">
            <a:xfrm>
              <a:off x="7779576" y="3579667"/>
              <a:ext cx="825569" cy="1278145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54" name="object 69"/>
            <p:cNvSpPr>
              <a:spLocks noChangeArrowheads="1"/>
            </p:cNvSpPr>
            <p:nvPr/>
          </p:nvSpPr>
          <p:spPr bwMode="auto">
            <a:xfrm>
              <a:off x="2808732" y="4729266"/>
              <a:ext cx="970894" cy="646309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55" name="object 70"/>
            <p:cNvSpPr>
              <a:spLocks noChangeArrowheads="1"/>
            </p:cNvSpPr>
            <p:nvPr/>
          </p:nvSpPr>
          <p:spPr bwMode="auto">
            <a:xfrm>
              <a:off x="4164962" y="4535004"/>
              <a:ext cx="1028700" cy="1028700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6456" name="object 71"/>
            <p:cNvSpPr txBox="1">
              <a:spLocks noChangeArrowheads="1"/>
            </p:cNvSpPr>
            <p:nvPr/>
          </p:nvSpPr>
          <p:spPr bwMode="auto">
            <a:xfrm>
              <a:off x="504243" y="3145119"/>
              <a:ext cx="1262262" cy="4936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핵심파트너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Key Partners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57" name="object 72"/>
            <p:cNvSpPr txBox="1">
              <a:spLocks noChangeArrowheads="1"/>
            </p:cNvSpPr>
            <p:nvPr/>
          </p:nvSpPr>
          <p:spPr bwMode="auto">
            <a:xfrm>
              <a:off x="2323805" y="2281564"/>
              <a:ext cx="1365466" cy="4936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핵심활동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Key Activities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58" name="object 73"/>
            <p:cNvSpPr>
              <a:spLocks/>
            </p:cNvSpPr>
            <p:nvPr/>
          </p:nvSpPr>
          <p:spPr bwMode="auto">
            <a:xfrm>
              <a:off x="2221992" y="3948961"/>
              <a:ext cx="1485900" cy="492759"/>
            </a:xfrm>
            <a:custGeom>
              <a:avLst/>
              <a:gdLst>
                <a:gd name="T0" fmla="*/ 0 w 1485900"/>
                <a:gd name="T1" fmla="*/ 492251 h 492760"/>
                <a:gd name="T2" fmla="*/ 1485900 w 1485900"/>
                <a:gd name="T3" fmla="*/ 492251 h 492760"/>
                <a:gd name="T4" fmla="*/ 1485900 w 1485900"/>
                <a:gd name="T5" fmla="*/ 0 h 492760"/>
                <a:gd name="T6" fmla="*/ 0 w 1485900"/>
                <a:gd name="T7" fmla="*/ 0 h 492760"/>
                <a:gd name="T8" fmla="*/ 0 w 1485900"/>
                <a:gd name="T9" fmla="*/ 492251 h 492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5900" h="492760">
                  <a:moveTo>
                    <a:pt x="0" y="492252"/>
                  </a:moveTo>
                  <a:lnTo>
                    <a:pt x="1485900" y="492252"/>
                  </a:lnTo>
                  <a:lnTo>
                    <a:pt x="1485900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59" name="object 74"/>
            <p:cNvSpPr txBox="1">
              <a:spLocks noChangeArrowheads="1"/>
            </p:cNvSpPr>
            <p:nvPr/>
          </p:nvSpPr>
          <p:spPr bwMode="auto">
            <a:xfrm>
              <a:off x="2331745" y="4011848"/>
              <a:ext cx="1267025" cy="388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핵심자원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Key Resources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60" name="object 75"/>
            <p:cNvSpPr>
              <a:spLocks/>
            </p:cNvSpPr>
            <p:nvPr/>
          </p:nvSpPr>
          <p:spPr bwMode="auto">
            <a:xfrm>
              <a:off x="3806319" y="4084326"/>
              <a:ext cx="1666239" cy="492759"/>
            </a:xfrm>
            <a:custGeom>
              <a:avLst/>
              <a:gdLst>
                <a:gd name="T0" fmla="*/ 0 w 1666239"/>
                <a:gd name="T1" fmla="*/ 492250 h 492760"/>
                <a:gd name="T2" fmla="*/ 1665732 w 1666239"/>
                <a:gd name="T3" fmla="*/ 492250 h 492760"/>
                <a:gd name="T4" fmla="*/ 1665732 w 1666239"/>
                <a:gd name="T5" fmla="*/ 0 h 492760"/>
                <a:gd name="T6" fmla="*/ 0 w 1666239"/>
                <a:gd name="T7" fmla="*/ 0 h 492760"/>
                <a:gd name="T8" fmla="*/ 0 w 1666239"/>
                <a:gd name="T9" fmla="*/ 492250 h 492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66239" h="492760">
                  <a:moveTo>
                    <a:pt x="0" y="492251"/>
                  </a:moveTo>
                  <a:lnTo>
                    <a:pt x="1665732" y="492251"/>
                  </a:lnTo>
                  <a:lnTo>
                    <a:pt x="1665732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61" name="object 76"/>
            <p:cNvSpPr txBox="1">
              <a:spLocks noChangeArrowheads="1"/>
            </p:cNvSpPr>
            <p:nvPr/>
          </p:nvSpPr>
          <p:spPr bwMode="auto">
            <a:xfrm>
              <a:off x="3879801" y="4100743"/>
              <a:ext cx="1495661" cy="387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가치제공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Value Proposition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62" name="object 77"/>
            <p:cNvSpPr txBox="1">
              <a:spLocks noChangeArrowheads="1"/>
            </p:cNvSpPr>
            <p:nvPr/>
          </p:nvSpPr>
          <p:spPr bwMode="auto">
            <a:xfrm>
              <a:off x="5492956" y="2570474"/>
              <a:ext cx="1736999" cy="492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고객관계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Customer Relation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63" name="object 78"/>
            <p:cNvSpPr txBox="1">
              <a:spLocks noChangeArrowheads="1"/>
            </p:cNvSpPr>
            <p:nvPr/>
          </p:nvSpPr>
          <p:spPr bwMode="auto">
            <a:xfrm>
              <a:off x="5693664" y="4153177"/>
              <a:ext cx="1091565" cy="5232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6838" indent="269875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채널 </a:t>
              </a:r>
              <a:r>
                <a:rPr lang="ko-KR" altLang="ko-KR" sz="14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Channels</a:t>
              </a:r>
              <a:endParaRPr lang="ko-KR" altLang="ko-KR" sz="14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64" name="object 79"/>
            <p:cNvSpPr>
              <a:spLocks/>
            </p:cNvSpPr>
            <p:nvPr/>
          </p:nvSpPr>
          <p:spPr bwMode="auto">
            <a:xfrm>
              <a:off x="7159752" y="3217441"/>
              <a:ext cx="1858010" cy="492759"/>
            </a:xfrm>
            <a:custGeom>
              <a:avLst/>
              <a:gdLst>
                <a:gd name="T0" fmla="*/ 0 w 1858009"/>
                <a:gd name="T1" fmla="*/ 492250 h 492760"/>
                <a:gd name="T2" fmla="*/ 1857756 w 1858009"/>
                <a:gd name="T3" fmla="*/ 492250 h 492760"/>
                <a:gd name="T4" fmla="*/ 1857756 w 1858009"/>
                <a:gd name="T5" fmla="*/ 0 h 492760"/>
                <a:gd name="T6" fmla="*/ 0 w 1858009"/>
                <a:gd name="T7" fmla="*/ 0 h 492760"/>
                <a:gd name="T8" fmla="*/ 0 w 1858009"/>
                <a:gd name="T9" fmla="*/ 492250 h 492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8009" h="492760">
                  <a:moveTo>
                    <a:pt x="0" y="492251"/>
                  </a:moveTo>
                  <a:lnTo>
                    <a:pt x="1857755" y="492251"/>
                  </a:lnTo>
                  <a:lnTo>
                    <a:pt x="1857755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6465" name="object 80"/>
            <p:cNvSpPr txBox="1">
              <a:spLocks noChangeArrowheads="1"/>
            </p:cNvSpPr>
            <p:nvPr/>
          </p:nvSpPr>
          <p:spPr bwMode="auto">
            <a:xfrm>
              <a:off x="7245832" y="3280049"/>
              <a:ext cx="1684604" cy="388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175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타깃고객군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Customer Segments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66" name="object 81"/>
            <p:cNvSpPr txBox="1">
              <a:spLocks noChangeArrowheads="1"/>
            </p:cNvSpPr>
            <p:nvPr/>
          </p:nvSpPr>
          <p:spPr bwMode="auto">
            <a:xfrm>
              <a:off x="1763330" y="5810390"/>
              <a:ext cx="1403572" cy="492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비용구조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Cost Structure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467" name="object 82"/>
            <p:cNvSpPr txBox="1">
              <a:spLocks noChangeArrowheads="1"/>
            </p:cNvSpPr>
            <p:nvPr/>
          </p:nvSpPr>
          <p:spPr bwMode="auto">
            <a:xfrm>
              <a:off x="5775575" y="5819915"/>
              <a:ext cx="1732236" cy="4936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ko-KR" altLang="ko-KR" sz="1400">
                  <a:solidFill>
                    <a:srgbClr val="FFFF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수입구조</a:t>
              </a:r>
              <a:endParaRPr lang="ko-KR" altLang="ko-KR" sz="140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ts val="1438"/>
                </a:lnSpc>
              </a:pPr>
              <a:r>
                <a:rPr lang="ko-KR" altLang="ko-KR" sz="120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Revenue Structure</a:t>
              </a:r>
              <a:endParaRPr lang="ko-KR" altLang="ko-KR" sz="12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6468" name="그림 8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18630" y="1771169"/>
              <a:ext cx="2370390" cy="1508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아래쪽 화살표 86"/>
            <p:cNvSpPr/>
            <p:nvPr/>
          </p:nvSpPr>
          <p:spPr>
            <a:xfrm>
              <a:off x="4165596" y="3695998"/>
              <a:ext cx="1027275" cy="30560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타깃고객군</a:t>
            </a:r>
            <a:r>
              <a:rPr lang="ko-KR" altLang="ko-KR" smtClean="0"/>
              <a:t>(Customer Segments)</a:t>
            </a:r>
          </a:p>
        </p:txBody>
      </p:sp>
      <p:sp>
        <p:nvSpPr>
          <p:cNvPr id="18435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840"/>
            <a:ext cx="8579296" cy="459943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고객은 비즈니스 모델의 심장(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Heart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니즈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유통망, 관계성, 수익성, 선호도 등 면에서 다른 집단이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존재하기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가치제공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유통망, </a:t>
            </a: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고객관계가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달라야 함</a:t>
            </a:r>
          </a:p>
          <a:p>
            <a:pPr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Mass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Market</a:t>
            </a: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다수의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대중을 고객으로 함. 가전 분야에서 사용</a:t>
            </a:r>
          </a:p>
          <a:p>
            <a:pPr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Niche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Market</a:t>
            </a: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고객을 고객으로 함. 자동차 부품 제조사는 주요 자동차회사들만이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 :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은행 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한 은행에서 </a:t>
            </a:r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고액고객과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소액고객은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다른 고객 </a:t>
            </a:r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Segment임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마이크로시스템 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: </a:t>
            </a:r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시계회사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의료기기회사, 산업자동화회사</a:t>
            </a:r>
          </a:p>
          <a:p>
            <a:pPr lvl="1">
              <a:lnSpc>
                <a:spcPct val="150000"/>
              </a:lnSpc>
              <a:spcBef>
                <a:spcPts val="475"/>
              </a:spcBef>
            </a:pPr>
            <a:r>
              <a:rPr lang="ko-KR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아마존 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2006년에 타깃고객군이 다른 </a:t>
            </a:r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클라우딩컴퓨팅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사업을 인터넷서점 사업에 집중하 기 위해 매각</a:t>
            </a:r>
          </a:p>
          <a:p>
            <a:pPr>
              <a:lnSpc>
                <a:spcPct val="150000"/>
              </a:lnSpc>
              <a:spcBef>
                <a:spcPts val="475"/>
              </a:spcBef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신용카드회사와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신문사는 다수의 대중을 타깃고객군으로 하는 공통점을 가짐</a:t>
            </a:r>
          </a:p>
          <a:p>
            <a:pPr>
              <a:lnSpc>
                <a:spcPct val="150000"/>
              </a:lnSpc>
              <a:spcBef>
                <a:spcPts val="475"/>
              </a:spcBef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가치제공</a:t>
            </a:r>
            <a:r>
              <a:rPr lang="ko-KR" altLang="ko-KR" smtClean="0"/>
              <a:t>(Value Propositions)</a:t>
            </a:r>
          </a:p>
        </p:txBody>
      </p:sp>
      <p:sp>
        <p:nvSpPr>
          <p:cNvPr id="20483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가치제공은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왜 우리 회사의 제품 또는 서비스를 사야 하는 이유임</a:t>
            </a:r>
          </a:p>
          <a:p>
            <a:pPr lvl="1">
              <a:spcBef>
                <a:spcPts val="500"/>
              </a:spcBef>
            </a:pPr>
            <a:r>
              <a:rPr lang="ko-KR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가치제공은</a:t>
            </a:r>
            <a:r>
              <a:rPr lang="ko-KR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문제를 해결하거나 고객의 요구를 만족시키는 것임</a:t>
            </a:r>
          </a:p>
          <a:p>
            <a:pPr lvl="1">
              <a:spcBef>
                <a:spcPts val="475"/>
              </a:spcBef>
            </a:pPr>
            <a:r>
              <a:rPr lang="ko-KR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가치 </a:t>
            </a:r>
            <a:r>
              <a:rPr lang="ko-KR" altLang="ko-KR" sz="1700" dirty="0" smtClean="0">
                <a:latin typeface="Tahoma" panose="020B0604030504040204" pitchFamily="34" charset="0"/>
              </a:rPr>
              <a:t>: </a:t>
            </a:r>
            <a:r>
              <a:rPr lang="ko-KR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양적 측면</a:t>
            </a:r>
            <a:r>
              <a:rPr lang="ko-KR" altLang="ko-KR" sz="1700" dirty="0" smtClean="0">
                <a:latin typeface="Tahoma" panose="020B0604030504040204" pitchFamily="34" charset="0"/>
              </a:rPr>
              <a:t>(</a:t>
            </a:r>
            <a:r>
              <a:rPr lang="ko-KR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ko-KR" altLang="ko-KR" sz="1700" dirty="0" smtClean="0">
                <a:latin typeface="Tahoma" panose="020B0604030504040204" pitchFamily="34" charset="0"/>
              </a:rPr>
              <a:t>, </a:t>
            </a:r>
            <a:r>
              <a:rPr lang="ko-KR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납기</a:t>
            </a:r>
            <a:r>
              <a:rPr lang="ko-KR" altLang="ko-KR" sz="1700" dirty="0" smtClean="0">
                <a:latin typeface="Tahoma" panose="020B0604030504040204" pitchFamily="34" charset="0"/>
              </a:rPr>
              <a:t>)	</a:t>
            </a:r>
            <a:r>
              <a:rPr lang="ko-KR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질적 측면</a:t>
            </a:r>
            <a:r>
              <a:rPr lang="ko-KR" altLang="ko-KR" sz="1700" dirty="0" smtClean="0">
                <a:latin typeface="Tahoma" panose="020B0604030504040204" pitchFamily="34" charset="0"/>
              </a:rPr>
              <a:t>(</a:t>
            </a:r>
            <a:r>
              <a:rPr lang="ko-KR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ko-KR" altLang="ko-KR" sz="1700" dirty="0" smtClean="0">
                <a:latin typeface="Tahoma" panose="020B0604030504040204" pitchFamily="34" charset="0"/>
              </a:rPr>
              <a:t>, </a:t>
            </a:r>
            <a:r>
              <a:rPr lang="ko-KR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경험</a:t>
            </a:r>
            <a:r>
              <a:rPr lang="ko-KR" altLang="ko-KR" sz="1700" dirty="0" smtClean="0">
                <a:latin typeface="Tahoma" panose="020B0604030504040204" pitchFamily="34" charset="0"/>
              </a:rPr>
              <a:t>)</a:t>
            </a:r>
            <a:endParaRPr lang="en-US" altLang="ko-KR" sz="1700" dirty="0" smtClean="0">
              <a:latin typeface="Tahoma" panose="020B0604030504040204" pitchFamily="34" charset="0"/>
            </a:endParaRPr>
          </a:p>
          <a:p>
            <a:r>
              <a:rPr lang="ko-KR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Newness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가치제공은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 동안 고객이 알지 못하던 새로운 것을 제공하는 것임. 이것은 종종 신 기술과 관련된 것이 많음. 예를 들면 휴대폰. 그러나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윤리펀드와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신기술과 관계없는 </a:t>
            </a:r>
            <a:r>
              <a:rPr lang="ko-KR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것도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또는 서비스의 성능을 향상시키는 것은 전통적인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가치제공임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PC가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전통적으로 </a:t>
            </a:r>
            <a:r>
              <a:rPr lang="ko-KR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업그레이드가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가치제공이었음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그러나 최근에는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PC의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속도, 저장용량 공간,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그래픽화질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등과 같은 성능만으로는 고객 요구를 만족시킬 수 없음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Customization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개인 또는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고객군의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특정한 요구에 제품과 서비스를 맞춤형으로 제공. 최근에 대규 모의 맞춤형 및 고객 요구 제품 기획의 개념이 매우 </a:t>
            </a:r>
            <a:r>
              <a:rPr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중요하여짐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이러한 접근은 아직도 규모 의 경제의 장점이 존재하지만 맞춤형 제품과 서비스가 필요하기 때문임</a:t>
            </a:r>
          </a:p>
          <a:p>
            <a:pPr lvl="1">
              <a:spcBef>
                <a:spcPts val="500"/>
              </a:spcBef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가치제공</a:t>
            </a:r>
            <a:r>
              <a:rPr lang="ko-KR" altLang="ko-KR" smtClean="0"/>
              <a:t>(Value Propositions)</a:t>
            </a:r>
          </a:p>
        </p:txBody>
      </p:sp>
      <p:sp>
        <p:nvSpPr>
          <p:cNvPr id="22531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>
              <a:spcBef>
                <a:spcPts val="363"/>
              </a:spcBef>
            </a:pPr>
            <a:r>
              <a:rPr lang="ko-KR" altLang="ko-KR" sz="20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ko-KR" altLang="ko-KR" sz="20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ko-KR" altLang="ko-KR" sz="20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job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done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lvl="1">
              <a:spcBef>
                <a:spcPts val="363"/>
              </a:spcBef>
            </a:pP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고객의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작업수행에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도움을 줌으로서 가치를 창출. 예를 들면 항공사는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롤스로이스에게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제트엔진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제작 및 서비스를 전적으로 의존함. 항공사들은 엔진을 사용하는 시간으로 </a:t>
            </a:r>
            <a:r>
              <a:rPr lang="ko-KR" altLang="ko-KR" sz="16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롤스로이스에게</a:t>
            </a: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비용을 지불함</a:t>
            </a:r>
          </a:p>
          <a:p>
            <a:pPr>
              <a:spcBef>
                <a:spcPts val="363"/>
              </a:spcBef>
            </a:pP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중요하지만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측정하기 어려운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항목임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그러나 패션이나 가전에서는 디자인이 결정적인 </a:t>
            </a:r>
            <a:r>
              <a:rPr lang="ko-KR" altLang="ko-KR" sz="16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가치제공일</a:t>
            </a: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수 있음</a:t>
            </a:r>
          </a:p>
          <a:p>
            <a:pPr>
              <a:spcBef>
                <a:spcPts val="363"/>
              </a:spcBef>
            </a:pP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Brand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Status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고객은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특정한 브랜드를 사용하거나 보여 줌으로서 가치를 발견할 수 있음. 예를 들면, </a:t>
            </a:r>
            <a:r>
              <a:rPr lang="ko-KR" altLang="ko-KR" sz="16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롤렉스</a:t>
            </a: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시계는 부의 상징이며, 반면에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스케이트보더는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최근의 “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underground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” 브랜드를 선호 함</a:t>
            </a:r>
          </a:p>
          <a:p>
            <a:pPr>
              <a:spcBef>
                <a:spcPts val="363"/>
              </a:spcBef>
            </a:pP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Price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363"/>
              </a:spcBef>
            </a:pP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낮은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가격은 가격에 민감한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고객군에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요구를 만족시키는 일반적인 방법임. Southwest,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easyJet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Ryanair는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저가정책을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추구. 인도 자동차 재벌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Tata사는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신차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Nano를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출시하면서 인도인 전체가 감당할 수 있는 초저가 제공. 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무료 정책은 신문, </a:t>
            </a: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이</a:t>
            </a:r>
            <a:r>
              <a:rPr lang="ko-KR" altLang="en-US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메일</a:t>
            </a:r>
            <a:r>
              <a:rPr lang="ko-KR" altLang="ko-KR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무료핸드폰</a:t>
            </a:r>
            <a:r>
              <a:rPr lang="ko-KR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ko-KR" alt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가치제공</a:t>
            </a:r>
            <a:r>
              <a:rPr lang="ko-KR" altLang="ko-KR" smtClean="0"/>
              <a:t>(Value Propositions)</a:t>
            </a:r>
          </a:p>
        </p:txBody>
      </p:sp>
      <p:sp>
        <p:nvSpPr>
          <p:cNvPr id="24579" name="내용 개체 틀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pPr algn="just">
              <a:spcBef>
                <a:spcPts val="363"/>
              </a:spcBef>
            </a:pP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Cost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reduction</a:t>
            </a:r>
            <a:endParaRPr lang="ko-KR" altLang="ko-KR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고객의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원가 절감에 도움을 줌으로서 가치를 제공, 예를 들면,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Salesforce.com은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고객관계 관리(CRM) 어플리케이션을 판매하는데 이는 고객관리에 비용과 문제를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해결해줌</a:t>
            </a:r>
            <a:endParaRPr lang="ko-KR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63"/>
              </a:spcBef>
            </a:pP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Risk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reduction</a:t>
            </a:r>
            <a:endParaRPr lang="ko-KR" altLang="ko-KR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고객이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제품 또는 서비스를 구매할 경우 발생할 수 있는 리스크를 줄여줌으로서 가치를 제공.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1년 무상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제공은 할부 및 수리의 리스크를 줄임. 서비스 차원의 보증은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ko-KR" altLang="ko-KR" sz="1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아웃소싱</a:t>
            </a: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서비스의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구매고객이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감당할지도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모를 리스크를 일부를 경감할 수 있음</a:t>
            </a:r>
          </a:p>
          <a:p>
            <a:pPr algn="just">
              <a:spcBef>
                <a:spcPts val="363"/>
              </a:spcBef>
            </a:pP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Accessibility</a:t>
            </a:r>
            <a:endParaRPr lang="ko-KR" altLang="ko-KR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고객이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그동안 접근하지 못한 제품과 서비스를 제공함으로서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가치제공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. 이것은 비지니스 모델 혁신, 신기술, 이들의 조합으로 가능. 예를 들면,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NetJets은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개인과 기업에게 사설 </a:t>
            </a: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제트기를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공동소유하는 개념으로 </a:t>
            </a: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사용할</a:t>
            </a:r>
            <a:r>
              <a:rPr lang="en-US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수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있는 서비스를 제공. Mutual 펀드는 개인들이 </a:t>
            </a: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분산투자를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편리하게 할 수 있는 개념으로 이 둘 다는 이전에 불가능했던 것을 가능케함.</a:t>
            </a:r>
          </a:p>
          <a:p>
            <a:pPr algn="just">
              <a:spcBef>
                <a:spcPts val="363"/>
              </a:spcBef>
            </a:pP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Convenience</a:t>
            </a:r>
            <a:r>
              <a:rPr lang="ko-KR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ko-KR" altLang="ko-KR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Usability</a:t>
            </a:r>
            <a:endParaRPr lang="ko-KR" altLang="ko-KR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363"/>
              </a:spcBef>
            </a:pPr>
            <a:r>
              <a:rPr lang="ko-KR" altLang="ko-KR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사용의 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편의성을 제공함으로서 가치를 제공.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애플사는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아이팟과 </a:t>
            </a:r>
            <a:r>
              <a:rPr lang="ko-KR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아이튠을</a:t>
            </a:r>
            <a:r>
              <a:rPr lang="ko-KR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가지고 고객들 에게 기대하지 않았던 디지털 음원의 검색, 구매, 다운로딩, 감상의 편의성을 제공함으로서 시장을 장악</a:t>
            </a:r>
          </a:p>
          <a:p>
            <a:pPr algn="just">
              <a:spcBef>
                <a:spcPts val="363"/>
              </a:spcBef>
            </a:pPr>
            <a:endParaRPr lang="ko-KR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 noChangeArrowheads="1"/>
          </p:cNvSpPr>
          <p:nvPr>
            <p:ph type="title"/>
          </p:nvPr>
        </p:nvSpPr>
        <p:spPr>
          <a:xfrm>
            <a:off x="468313" y="109538"/>
            <a:ext cx="8702675" cy="1143000"/>
          </a:xfrm>
        </p:spPr>
        <p:txBody>
          <a:bodyPr lIns="0" tIns="0" rIns="0" bIns="0">
            <a:spAutoFit/>
          </a:bodyPr>
          <a:lstStyle/>
          <a:p>
            <a:pPr marL="139700">
              <a:lnSpc>
                <a:spcPts val="4763"/>
              </a:lnSpc>
            </a:pPr>
            <a:r>
              <a:rPr lang="ko-KR" altLang="ko-KR" smtClean="0">
                <a:latin typeface="맑은 고딕" panose="020B0503020000020004" pitchFamily="50" charset="-127"/>
              </a:rPr>
              <a:t>채널</a:t>
            </a:r>
            <a:r>
              <a:rPr lang="ko-KR" altLang="ko-KR" smtClean="0"/>
              <a:t>(Channels)</a:t>
            </a:r>
          </a:p>
        </p:txBody>
      </p:sp>
      <p:sp>
        <p:nvSpPr>
          <p:cNvPr id="26627" name="내용 개체 틀 4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4598987"/>
          </a:xfrm>
        </p:spPr>
        <p:txBody>
          <a:bodyPr/>
          <a:lstStyle/>
          <a:p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채널은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경험에 중요한 역할을 하는 고객 </a:t>
            </a:r>
            <a:r>
              <a:rPr lang="ko-KR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접점임</a:t>
            </a:r>
            <a:endParaRPr lang="ko-KR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 smtClean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82882"/>
              </p:ext>
            </p:extLst>
          </p:nvPr>
        </p:nvGraphicFramePr>
        <p:xfrm>
          <a:off x="115888" y="2060575"/>
          <a:ext cx="8964612" cy="381952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6588">
                <a:tc gridSpan="3">
                  <a:txBody>
                    <a:bodyPr/>
                    <a:lstStyle>
                      <a:lvl1pPr marL="635000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63500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형태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단계</a:t>
                      </a: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8">
                <a:tc rowSpan="3"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ts val="1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 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ts val="1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 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 인력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265113" marR="0" lvl="0" indent="-1809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1.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: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회사의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또는 서비스를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알게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할까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?</a:t>
                      </a: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2.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: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고객 이 우리회사 의 가치제공 을 평가할 수 있게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할까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?</a:t>
                      </a: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85725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5725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3.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: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고객이 우리회사의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구매하게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할까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?</a:t>
                      </a: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85725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5725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4.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 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: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가치를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배달할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것인가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?</a:t>
                      </a: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85725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5725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5.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사후관리 </a:t>
                      </a:r>
                      <a:r>
                        <a:rPr kumimoji="0" lang="ko-KR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: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구매 이후에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고객을 </a:t>
                      </a:r>
                      <a:r>
                        <a:rPr kumimoji="0" lang="ko-KR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지원할 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것인가</a:t>
                      </a:r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?</a:t>
                      </a: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판매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ts val="1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 판매점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588">
                <a:tc rowSpan="2"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just" defTabSz="6858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 트 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 판매점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841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84138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도매업체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266</TotalTime>
  <Words>1675</Words>
  <Application>Microsoft Office PowerPoint</Application>
  <PresentationFormat>화면 슬라이드 쇼(4:3)</PresentationFormat>
  <Paragraphs>190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Wingdings 3</vt:lpstr>
      <vt:lpstr>Trebuchet MS</vt:lpstr>
      <vt:lpstr>HY견고딕</vt:lpstr>
      <vt:lpstr>굴림</vt:lpstr>
      <vt:lpstr>바탕</vt:lpstr>
      <vt:lpstr>Candara</vt:lpstr>
      <vt:lpstr>Arial</vt:lpstr>
      <vt:lpstr>HY그래픽M</vt:lpstr>
      <vt:lpstr>Tahoma</vt:lpstr>
      <vt:lpstr>Corbel</vt:lpstr>
      <vt:lpstr>Georgia</vt:lpstr>
      <vt:lpstr>맑은 고딕</vt:lpstr>
      <vt:lpstr>New_Education02</vt:lpstr>
      <vt:lpstr>사회적문제해결과 디자인씽킹  - 비지니스모델링에 대한 이해</vt:lpstr>
      <vt:lpstr>Rationale</vt:lpstr>
      <vt:lpstr>비즈니스 모델_9 building bock model</vt:lpstr>
      <vt:lpstr>비즈니스 모델(9 building bock model)</vt:lpstr>
      <vt:lpstr>타깃고객군(Customer Segments)</vt:lpstr>
      <vt:lpstr>가치제공(Value Propositions)</vt:lpstr>
      <vt:lpstr>가치제공(Value Propositions)</vt:lpstr>
      <vt:lpstr>가치제공(Value Propositions)</vt:lpstr>
      <vt:lpstr>채널(Channels)</vt:lpstr>
      <vt:lpstr>고객관계(Customer Relationships)</vt:lpstr>
      <vt:lpstr>고객관계(Customer Relationships)</vt:lpstr>
      <vt:lpstr>수입구조(Revenue Streams)</vt:lpstr>
      <vt:lpstr>수입구조(Revenue Streams)</vt:lpstr>
      <vt:lpstr>핵심자원(Key Resources)</vt:lpstr>
      <vt:lpstr>핵심활동(Key Activities)</vt:lpstr>
      <vt:lpstr>핵심파트너(Key Partnerships)</vt:lpstr>
      <vt:lpstr>비용구조(Cost Structure)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69</cp:revision>
  <dcterms:created xsi:type="dcterms:W3CDTF">2013-05-06T06:35:46Z</dcterms:created>
  <dcterms:modified xsi:type="dcterms:W3CDTF">2022-07-28T12:18:18Z</dcterms:modified>
</cp:coreProperties>
</file>