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61" r:id="rId1"/>
  </p:sldMasterIdLst>
  <p:notesMasterIdLst>
    <p:notesMasterId r:id="rId11"/>
  </p:notesMasterIdLst>
  <p:sldIdLst>
    <p:sldId id="277" r:id="rId2"/>
    <p:sldId id="282" r:id="rId3"/>
    <p:sldId id="283" r:id="rId4"/>
    <p:sldId id="284" r:id="rId5"/>
    <p:sldId id="285" r:id="rId6"/>
    <p:sldId id="286" r:id="rId7"/>
    <p:sldId id="288" r:id="rId8"/>
    <p:sldId id="289" r:id="rId9"/>
    <p:sldId id="287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그래픽M" panose="02030600000101010101" pitchFamily="18" charset="-127"/>
      <p:regular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HY견고딕" panose="02030600000101010101" pitchFamily="18" charset="-127"/>
      <p:regular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Lucida Sans" panose="020B06020305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83F20D-A35B-46CD-B677-B30B62FEAED3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916BC57A-E123-437A-BB32-303A46B9E4D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15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84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572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9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398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41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72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78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D80A4B15-DF60-4EFA-A4E2-0997B47D5BE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37B96-14BD-427D-88F5-F220880A5582}" type="datetime1">
              <a:rPr lang="ko-KR" altLang="en-US" smtClean="0"/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99F5-3DE2-4FF3-A4EC-82BE4FD17D36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DB92B-3B18-46F3-B80B-D67B87F635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5C43B-99A3-4488-B619-F6CE094835E9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3C97ECD1-0659-4A8B-B44D-C72CA35A02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3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1C5C5-47BB-4530-A390-C85B019334B8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AEE27-B84E-4709-A18F-44A5F733445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7C753-9B6D-4F3C-81F8-3BCFE06FA1C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A2406-EC5C-45A4-8C1D-8F10B6A7C4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78B85-BF5F-41AA-B45E-38062563B233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2D81E-66E1-44C2-AA0F-D350F7D368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005D3-92B1-4EC7-A88F-7623827793DC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00CA9-2FF7-4AB6-A6C1-A6A6E616ED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CF3C2-A469-4619-AD87-D80238E07BF0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773AF-C79C-482C-9FD6-E20E895F917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D5CA8-4600-464A-8F1E-CB774AC21464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FDC4D-9A70-462D-8168-FCF9A8D1592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31DB-56D4-470C-87BD-D46831E5580A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D44E5-822F-49EF-A0C1-DF80EB1803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DDF4-5D8A-4B6D-A609-8944C7D2C2A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285DD-0A8B-4ACB-A87F-C9D9B2CFE46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9EFE05-73C8-4A7E-9EC8-D6CE3DD5CE8A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2F4252DE-B813-4844-AFB2-2BBC979D0C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8" r:id="rId2"/>
    <p:sldLayoutId id="2147484171" r:id="rId3"/>
    <p:sldLayoutId id="2147484172" r:id="rId4"/>
    <p:sldLayoutId id="2147484173" r:id="rId5"/>
    <p:sldLayoutId id="2147484174" r:id="rId6"/>
    <p:sldLayoutId id="2147484169" r:id="rId7"/>
    <p:sldLayoutId id="2147484175" r:id="rId8"/>
    <p:sldLayoutId id="2147484176" r:id="rId9"/>
    <p:sldLayoutId id="2147484177" r:id="rId10"/>
    <p:sldLayoutId id="2147484178" r:id="rId11"/>
  </p:sldLayoutIdLst>
  <p:hf hdr="0" ftr="0" dt="0"/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50" y="1852613"/>
            <a:ext cx="88598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 smtClean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>- </a:t>
            </a:r>
            <a:r>
              <a:rPr lang="ko-KR" altLang="en-US" sz="3600" dirty="0"/>
              <a:t>비즈니스 모델링 사례 연구</a:t>
            </a:r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lnSpcReduction="10000"/>
          </a:bodyPr>
          <a:lstStyle/>
          <a:p>
            <a:pPr algn="ctr" eaLnBrk="1" hangingPunct="1">
              <a:defRPr/>
            </a:pPr>
            <a:r>
              <a:rPr lang="ko-KR" altLang="en-US"/>
              <a:t>최영근 교수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en-US" altLang="ko-KR" sz="1130" b="1"/>
              <a:t>* </a:t>
            </a:r>
            <a:r>
              <a:rPr lang="ko-KR" altLang="en-US" sz="1130" b="1"/>
              <a:t>사사표기</a:t>
            </a:r>
            <a:r>
              <a:rPr lang="en-US" altLang="ko-KR" sz="1130" b="1"/>
              <a:t>: </a:t>
            </a:r>
            <a:r>
              <a:rPr lang="ko-KR" altLang="en-US" sz="1130" b="1"/>
              <a:t>본 강의는 </a:t>
            </a:r>
            <a:r>
              <a:rPr lang="en-US" altLang="ko-KR" sz="1130" b="1"/>
              <a:t>SK</a:t>
            </a:r>
            <a:r>
              <a:rPr lang="ko-KR" altLang="en-US" sz="1130" b="1"/>
              <a:t>그룹이 설립한 재단법인 사회적가치연구원의 사회혁신교육자네트워크</a:t>
            </a:r>
            <a:r>
              <a:rPr lang="en-US" altLang="ko-KR" sz="1130" b="1"/>
              <a:t/>
            </a:r>
            <a:br>
              <a:rPr lang="en-US" altLang="ko-KR" sz="1130" b="1"/>
            </a:br>
            <a:r>
              <a:rPr lang="en-US" altLang="ko-KR" sz="1130" b="1"/>
              <a:t>                       (ENSI: Educators’ Network for Social Innovation)</a:t>
            </a:r>
            <a:r>
              <a:rPr lang="ko-KR" altLang="en-US" sz="1130" b="1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6495" y="1550416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3540" y="1550416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4988559"/>
            <a:ext cx="0" cy="1732280"/>
          </a:xfrm>
          <a:custGeom>
            <a:avLst/>
            <a:gdLst/>
            <a:ahLst/>
            <a:cxnLst/>
            <a:rect l="l" t="t" r="r" b="b"/>
            <a:pathLst>
              <a:path h="1732279">
                <a:moveTo>
                  <a:pt x="0" y="0"/>
                </a:moveTo>
                <a:lnTo>
                  <a:pt x="0" y="173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0459" y="1550416"/>
            <a:ext cx="0" cy="1735455"/>
          </a:xfrm>
          <a:custGeom>
            <a:avLst/>
            <a:gdLst/>
            <a:ahLst/>
            <a:cxnLst/>
            <a:rect l="l" t="t" r="r" b="b"/>
            <a:pathLst>
              <a:path h="1735454">
                <a:moveTo>
                  <a:pt x="0" y="0"/>
                </a:moveTo>
                <a:lnTo>
                  <a:pt x="0" y="1735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0459" y="3561588"/>
            <a:ext cx="0" cy="1440180"/>
          </a:xfrm>
          <a:custGeom>
            <a:avLst/>
            <a:gdLst/>
            <a:ahLst/>
            <a:cxnLst/>
            <a:rect l="l" t="t" r="r" b="b"/>
            <a:pathLst>
              <a:path h="1440179">
                <a:moveTo>
                  <a:pt x="0" y="0"/>
                </a:moveTo>
                <a:lnTo>
                  <a:pt x="0" y="14396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7504" y="1550416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145" y="327583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4109" y="327583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164" y="4994909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514" y="1550416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548" y="1550416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164" y="1556766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164" y="6713981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831" y="1557527"/>
            <a:ext cx="1646164" cy="91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7004" y="1557527"/>
            <a:ext cx="1767387" cy="891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9823" y="1557527"/>
            <a:ext cx="1737360" cy="276225"/>
          </a:xfrm>
          <a:custGeom>
            <a:avLst/>
            <a:gdLst/>
            <a:ahLst/>
            <a:cxnLst/>
            <a:rect l="l" t="t" r="r" b="b"/>
            <a:pathLst>
              <a:path w="1737359" h="276225">
                <a:moveTo>
                  <a:pt x="0" y="275844"/>
                </a:moveTo>
                <a:lnTo>
                  <a:pt x="1737360" y="275844"/>
                </a:lnTo>
                <a:lnTo>
                  <a:pt x="173736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924" y="1629146"/>
            <a:ext cx="68389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  <a:tabLst>
                <a:tab pos="1769745" algn="l"/>
                <a:tab pos="3534410" algn="l"/>
                <a:tab pos="5287010" algn="l"/>
              </a:tabLst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Par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ners	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ctiviti</a:t>
            </a:r>
            <a:r>
              <a:rPr sz="1200" spc="-10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	V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lue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Proposition	Custom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Relation</a:t>
            </a:r>
            <a:endParaRPr sz="1200" dirty="0">
              <a:latin typeface="HY견고딕"/>
              <a:cs typeface="HY견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8527" y="3285744"/>
            <a:ext cx="1435735" cy="2762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esour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c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</a:t>
            </a:r>
            <a:endParaRPr sz="1200" dirty="0">
              <a:latin typeface="HY견고딕"/>
              <a:cs typeface="HY견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6108" y="3285744"/>
            <a:ext cx="960119" cy="2762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Channels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13092" y="1557527"/>
            <a:ext cx="1720850" cy="260985"/>
          </a:xfrm>
          <a:custGeom>
            <a:avLst/>
            <a:gdLst/>
            <a:ahLst/>
            <a:cxnLst/>
            <a:rect l="l" t="t" r="r" b="b"/>
            <a:pathLst>
              <a:path w="1720850" h="260985">
                <a:moveTo>
                  <a:pt x="0" y="260603"/>
                </a:moveTo>
                <a:lnTo>
                  <a:pt x="1720596" y="260603"/>
                </a:lnTo>
                <a:lnTo>
                  <a:pt x="1720596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99452" y="1613195"/>
            <a:ext cx="15468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Cust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o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mer</a:t>
            </a:r>
            <a:r>
              <a:rPr sz="1100" spc="-2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Seg</a:t>
            </a:r>
            <a:r>
              <a:rPr sz="1100" spc="-5" dirty="0">
                <a:solidFill>
                  <a:srgbClr val="FFFFFF"/>
                </a:solidFill>
                <a:latin typeface="HY견고딕"/>
                <a:cs typeface="HY견고딕"/>
              </a:rPr>
              <a:t>m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en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</a:t>
            </a:r>
            <a:endParaRPr sz="1100">
              <a:latin typeface="HY견고딕"/>
              <a:cs typeface="HY견고딕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831" y="5012435"/>
            <a:ext cx="2087295" cy="10068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3448" y="5073386"/>
            <a:ext cx="12331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Cost</a:t>
            </a:r>
            <a:r>
              <a:rPr sz="1200" spc="-1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u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cture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0" y="5012435"/>
            <a:ext cx="1537970" cy="2774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Revenue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am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2584" y="5302446"/>
            <a:ext cx="718602" cy="7844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9588" y="1918673"/>
            <a:ext cx="473242" cy="732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8252" y="3645426"/>
            <a:ext cx="573096" cy="5731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43471" y="1917169"/>
            <a:ext cx="648297" cy="5528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2155" y="3717047"/>
            <a:ext cx="862875" cy="5748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4964" y="1845564"/>
            <a:ext cx="792479" cy="7909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2"/>
          <p:cNvSpPr/>
          <p:nvPr/>
        </p:nvSpPr>
        <p:spPr>
          <a:xfrm>
            <a:off x="3708652" y="1565146"/>
            <a:ext cx="1720850" cy="260985"/>
          </a:xfrm>
          <a:custGeom>
            <a:avLst/>
            <a:gdLst/>
            <a:ahLst/>
            <a:cxnLst/>
            <a:rect l="l" t="t" r="r" b="b"/>
            <a:pathLst>
              <a:path w="1720850" h="260985">
                <a:moveTo>
                  <a:pt x="0" y="260603"/>
                </a:moveTo>
                <a:lnTo>
                  <a:pt x="1720596" y="260603"/>
                </a:lnTo>
                <a:lnTo>
                  <a:pt x="1720596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Value Proposition</a:t>
            </a:r>
            <a:endParaRPr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object 3"/>
          <p:cNvSpPr>
            <a:spLocks noGrp="1" noChangeArrowheads="1"/>
          </p:cNvSpPr>
          <p:nvPr>
            <p:ph type="title"/>
          </p:nvPr>
        </p:nvSpPr>
        <p:spPr>
          <a:xfrm>
            <a:off x="468313" y="427122"/>
            <a:ext cx="8702675" cy="507831"/>
          </a:xfrm>
        </p:spPr>
        <p:txBody>
          <a:bodyPr lIns="0" tIns="0" rIns="0" bIns="0">
            <a:spAutoFit/>
          </a:bodyPr>
          <a:lstStyle/>
          <a:p>
            <a:pPr marL="139700"/>
            <a:r>
              <a:rPr lang="en-US" altLang="ko-KR" dirty="0">
                <a:latin typeface="맑은 고딕" panose="020B0503020000020004" pitchFamily="50" charset="-127"/>
              </a:rPr>
              <a:t>9 building bock model </a:t>
            </a:r>
            <a:r>
              <a:rPr lang="ko-KR" altLang="en-US" dirty="0">
                <a:latin typeface="맑은 고딕" panose="020B0503020000020004" pitchFamily="50" charset="-127"/>
              </a:rPr>
              <a:t>캔버스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3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>
            <a:spAutoFit/>
          </a:bodyPr>
          <a:lstStyle/>
          <a:p>
            <a:pPr marL="139700"/>
            <a:r>
              <a:rPr lang="en-US" altLang="ko-KR" dirty="0">
                <a:latin typeface="맑은 고딕" panose="020B0503020000020004" pitchFamily="50" charset="-127"/>
              </a:rPr>
              <a:t>Apple iPod/iTunes Biz Model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0" indent="-342900">
              <a:tabLst>
                <a:tab pos="354965" algn="l"/>
                <a:tab pos="7068184" algn="l"/>
              </a:tabLst>
            </a:pPr>
            <a:r>
              <a:rPr lang="en-US" altLang="ko-KR" sz="2000" spc="-5" dirty="0">
                <a:latin typeface="+mj-ea"/>
                <a:ea typeface="+mj-ea"/>
                <a:cs typeface="Tahoma"/>
              </a:rPr>
              <a:t>2001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년 </a:t>
            </a:r>
            <a:r>
              <a:rPr lang="ko-KR" altLang="en-US" sz="2000" spc="-5" dirty="0" err="1">
                <a:latin typeface="+mj-ea"/>
                <a:ea typeface="+mj-ea"/>
                <a:cs typeface="Tahoma"/>
              </a:rPr>
              <a:t>애플사는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아이팟을 출시</a:t>
            </a:r>
            <a:r>
              <a:rPr lang="en-US" altLang="ko-KR" sz="2000" spc="-5" dirty="0">
                <a:latin typeface="+mj-ea"/>
                <a:ea typeface="+mj-ea"/>
                <a:cs typeface="Tahoma"/>
              </a:rPr>
              <a:t>.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아이팟은 </a:t>
            </a:r>
            <a:r>
              <a:rPr lang="ko-KR" altLang="en-US" sz="2000" spc="-5" dirty="0" err="1">
                <a:latin typeface="+mj-ea"/>
                <a:ea typeface="+mj-ea"/>
                <a:cs typeface="Tahoma"/>
              </a:rPr>
              <a:t>아이튠스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</a:t>
            </a:r>
            <a:r>
              <a:rPr lang="en-US" altLang="ko-KR" sz="2000" spc="-5" dirty="0">
                <a:latin typeface="+mj-ea"/>
                <a:ea typeface="+mj-ea"/>
                <a:cs typeface="Tahoma"/>
              </a:rPr>
              <a:t>S/W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를 이용하여 애플의 음원 온라인 스토어를 통해 음악을 다운로드할 수 있게 함</a:t>
            </a:r>
            <a:r>
              <a:rPr lang="en-US" altLang="ko-KR" sz="2000" spc="-5" dirty="0">
                <a:latin typeface="+mj-ea"/>
                <a:ea typeface="+mj-ea"/>
                <a:cs typeface="Tahoma"/>
              </a:rPr>
              <a:t>. 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이러한 기기</a:t>
            </a:r>
            <a:r>
              <a:rPr lang="en-US" altLang="ko-KR" sz="2000" spc="-5" dirty="0">
                <a:latin typeface="+mj-ea"/>
                <a:ea typeface="+mj-ea"/>
                <a:cs typeface="Tahoma"/>
              </a:rPr>
              <a:t>,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</a:t>
            </a:r>
            <a:r>
              <a:rPr lang="en-US" altLang="ko-KR" sz="2000" spc="-5" dirty="0">
                <a:latin typeface="+mj-ea"/>
                <a:ea typeface="+mj-ea"/>
                <a:cs typeface="Tahoma"/>
              </a:rPr>
              <a:t>S/W 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온라인음원스토어의 조합은 </a:t>
            </a:r>
            <a:r>
              <a:rPr lang="ko-KR" altLang="en-US" sz="2000" spc="-5" dirty="0" err="1">
                <a:latin typeface="+mj-ea"/>
                <a:ea typeface="+mj-ea"/>
                <a:cs typeface="Tahoma"/>
              </a:rPr>
              <a:t>애플사로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하여금 </a:t>
            </a:r>
            <a:r>
              <a:rPr lang="ko-KR" altLang="en-US" sz="2000" spc="-5" dirty="0" err="1">
                <a:latin typeface="+mj-ea"/>
                <a:ea typeface="+mj-ea"/>
                <a:cs typeface="Tahoma"/>
              </a:rPr>
              <a:t>뮤직산업을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흔들어 시장을 장악 하게 함</a:t>
            </a:r>
            <a:r>
              <a:rPr lang="en-US" altLang="ko-KR" sz="2000" spc="-5" dirty="0">
                <a:latin typeface="+mj-ea"/>
                <a:ea typeface="+mj-ea"/>
                <a:cs typeface="Tahoma"/>
              </a:rPr>
              <a:t>.</a:t>
            </a:r>
          </a:p>
          <a:p>
            <a:pPr marL="655638" marR="50800" lvl="1" indent="-342900">
              <a:tabLst>
                <a:tab pos="354965" algn="l"/>
                <a:tab pos="7068184" algn="l"/>
              </a:tabLst>
            </a:pPr>
            <a:r>
              <a:rPr lang="ko-KR" altLang="en-US" sz="1600" spc="-5" dirty="0">
                <a:latin typeface="+mj-ea"/>
                <a:ea typeface="+mj-ea"/>
                <a:cs typeface="Tahoma"/>
              </a:rPr>
              <a:t>그러나 휴대용 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MP3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기기는 </a:t>
            </a:r>
            <a:r>
              <a:rPr lang="ko-KR" altLang="en-US" sz="1600" spc="-5" dirty="0" err="1">
                <a:latin typeface="+mj-ea"/>
                <a:ea typeface="+mj-ea"/>
                <a:cs typeface="Tahoma"/>
              </a:rPr>
              <a:t>애플사가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첫번째 회사가 아님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.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Rio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의 브랜드를 가진 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Diamond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Multimedia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사가 유명하였음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.</a:t>
            </a:r>
          </a:p>
          <a:p>
            <a:pPr marL="355600" marR="50800" indent="-342900">
              <a:tabLst>
                <a:tab pos="354965" algn="l"/>
                <a:tab pos="7068184" algn="l"/>
              </a:tabLst>
            </a:pPr>
            <a:r>
              <a:rPr lang="ko-KR" altLang="en-US" sz="2000" spc="-5" dirty="0">
                <a:latin typeface="+mj-ea"/>
                <a:ea typeface="+mj-ea"/>
                <a:cs typeface="Tahoma"/>
              </a:rPr>
              <a:t>그렇다면 </a:t>
            </a:r>
            <a:r>
              <a:rPr lang="ko-KR" altLang="en-US" sz="2000" spc="-5" dirty="0" err="1">
                <a:latin typeface="+mj-ea"/>
                <a:ea typeface="+mj-ea"/>
                <a:cs typeface="Tahoma"/>
              </a:rPr>
              <a:t>어덯게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</a:t>
            </a:r>
            <a:r>
              <a:rPr lang="ko-KR" altLang="en-US" sz="2000" spc="-5" dirty="0" err="1">
                <a:latin typeface="+mj-ea"/>
                <a:ea typeface="+mj-ea"/>
                <a:cs typeface="Tahoma"/>
              </a:rPr>
              <a:t>애플사가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시장을 장악하였는가</a:t>
            </a:r>
            <a:r>
              <a:rPr lang="en-US" altLang="ko-KR" sz="2000" spc="-5" dirty="0">
                <a:latin typeface="+mj-ea"/>
                <a:ea typeface="+mj-ea"/>
                <a:cs typeface="Tahoma"/>
              </a:rPr>
              <a:t>?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 그것은 애플사의 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비즈니스 모델이 </a:t>
            </a:r>
            <a:r>
              <a:rPr lang="ko-KR" altLang="en-US" sz="2000" spc="-5" dirty="0">
                <a:latin typeface="+mj-ea"/>
                <a:ea typeface="+mj-ea"/>
                <a:cs typeface="Tahoma"/>
              </a:rPr>
              <a:t>더 경쟁력이 있었기 때문임</a:t>
            </a:r>
          </a:p>
          <a:p>
            <a:pPr marL="655638" marR="50800" lvl="1" indent="-342900">
              <a:tabLst>
                <a:tab pos="354965" algn="l"/>
                <a:tab pos="7068184" algn="l"/>
              </a:tabLst>
            </a:pPr>
            <a:r>
              <a:rPr lang="ko-KR" altLang="en-US" sz="1600" spc="-5" dirty="0">
                <a:latin typeface="+mj-ea"/>
                <a:ea typeface="+mj-ea"/>
                <a:cs typeface="Tahoma"/>
              </a:rPr>
              <a:t>첫째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,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아이팟의 </a:t>
            </a:r>
            <a:r>
              <a:rPr lang="ko-KR" altLang="en-US" sz="1600" spc="-5" dirty="0" err="1">
                <a:latin typeface="+mj-ea"/>
                <a:ea typeface="+mj-ea"/>
                <a:cs typeface="Tahoma"/>
              </a:rPr>
              <a:t>가치제공은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기기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,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S/W,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온라인음원스토어를 결합하여 </a:t>
            </a:r>
            <a:r>
              <a:rPr lang="ko-KR" altLang="en-US" sz="1600" spc="-5" dirty="0" smtClean="0">
                <a:latin typeface="+mj-ea"/>
                <a:ea typeface="+mj-ea"/>
                <a:cs typeface="Tahoma"/>
              </a:rPr>
              <a:t>소비자들에게 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음원을 쉽게 검색하고 구매하고 즐기게 함</a:t>
            </a:r>
          </a:p>
          <a:p>
            <a:pPr marL="655638" marR="50800" lvl="1" indent="-342900">
              <a:tabLst>
                <a:tab pos="354965" algn="l"/>
                <a:tab pos="7068184" algn="l"/>
              </a:tabLst>
            </a:pPr>
            <a:r>
              <a:rPr lang="ko-KR" altLang="en-US" sz="1600" spc="-5" dirty="0">
                <a:latin typeface="+mj-ea"/>
                <a:ea typeface="+mj-ea"/>
                <a:cs typeface="Tahoma"/>
              </a:rPr>
              <a:t>둘째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,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이러한 </a:t>
            </a:r>
            <a:r>
              <a:rPr lang="ko-KR" altLang="en-US" sz="1600" spc="-5" dirty="0" err="1">
                <a:latin typeface="+mj-ea"/>
                <a:ea typeface="+mj-ea"/>
                <a:cs typeface="Tahoma"/>
              </a:rPr>
              <a:t>가치제공을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가능하게 하기 위해 </a:t>
            </a:r>
            <a:r>
              <a:rPr lang="ko-KR" altLang="en-US" sz="1600" spc="-5" dirty="0" err="1">
                <a:latin typeface="+mj-ea"/>
                <a:ea typeface="+mj-ea"/>
                <a:cs typeface="Tahoma"/>
              </a:rPr>
              <a:t>애플사는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주요 레코드 회사들과 세계에서 가장 큰 온라인 음원스토어를 공동으로 창출하였음</a:t>
            </a:r>
          </a:p>
          <a:p>
            <a:pPr marL="655638" marR="50800" lvl="1" indent="-342900">
              <a:tabLst>
                <a:tab pos="354965" algn="l"/>
                <a:tab pos="7068184" algn="l"/>
              </a:tabLst>
            </a:pPr>
            <a:r>
              <a:rPr lang="ko-KR" altLang="en-US" sz="1600" spc="-5" dirty="0" err="1">
                <a:latin typeface="+mj-ea"/>
                <a:ea typeface="+mj-ea"/>
                <a:cs typeface="Tahoma"/>
              </a:rPr>
              <a:t>애플사는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기기 판매가 가장 큰 수입을 차지하고 있음</a:t>
            </a:r>
            <a:r>
              <a:rPr lang="en-US" altLang="ko-KR" sz="1600" spc="-5" dirty="0">
                <a:latin typeface="+mj-ea"/>
                <a:ea typeface="+mj-ea"/>
                <a:cs typeface="Tahoma"/>
              </a:rPr>
              <a:t>.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 그러나 </a:t>
            </a:r>
            <a:r>
              <a:rPr lang="ko-KR" altLang="en-US" sz="1600" spc="-5" dirty="0" smtClean="0">
                <a:latin typeface="+mj-ea"/>
                <a:ea typeface="+mj-ea"/>
                <a:cs typeface="Tahoma"/>
              </a:rPr>
              <a:t>온라인음원스코어는 </a:t>
            </a:r>
            <a:r>
              <a:rPr lang="ko-KR" altLang="en-US" sz="1600" spc="-5" dirty="0">
                <a:latin typeface="+mj-ea"/>
                <a:ea typeface="+mj-ea"/>
                <a:cs typeface="Tahoma"/>
              </a:rPr>
              <a:t>경쟁자들로 부터 자신들을 보호하기 위해 온라인음원스코어와 </a:t>
            </a:r>
            <a:r>
              <a:rPr lang="ko-KR" altLang="en-US" sz="1600" spc="-5" dirty="0" smtClean="0">
                <a:latin typeface="+mj-ea"/>
                <a:ea typeface="+mj-ea"/>
                <a:cs typeface="Tahoma"/>
              </a:rPr>
              <a:t>결합하였음</a:t>
            </a:r>
            <a:endParaRPr lang="ko-KR" altLang="en-US" sz="1600" spc="-5" dirty="0">
              <a:latin typeface="+mj-ea"/>
              <a:ea typeface="+mj-ea"/>
              <a:cs typeface="Tahom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3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6495" y="1124744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3540" y="1124744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4562887"/>
            <a:ext cx="0" cy="1732280"/>
          </a:xfrm>
          <a:custGeom>
            <a:avLst/>
            <a:gdLst/>
            <a:ahLst/>
            <a:cxnLst/>
            <a:rect l="l" t="t" r="r" b="b"/>
            <a:pathLst>
              <a:path h="1732279">
                <a:moveTo>
                  <a:pt x="0" y="0"/>
                </a:moveTo>
                <a:lnTo>
                  <a:pt x="0" y="173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0459" y="1124744"/>
            <a:ext cx="0" cy="1735455"/>
          </a:xfrm>
          <a:custGeom>
            <a:avLst/>
            <a:gdLst/>
            <a:ahLst/>
            <a:cxnLst/>
            <a:rect l="l" t="t" r="r" b="b"/>
            <a:pathLst>
              <a:path h="1735454">
                <a:moveTo>
                  <a:pt x="0" y="0"/>
                </a:moveTo>
                <a:lnTo>
                  <a:pt x="0" y="1735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0459" y="3135916"/>
            <a:ext cx="0" cy="1440180"/>
          </a:xfrm>
          <a:custGeom>
            <a:avLst/>
            <a:gdLst/>
            <a:ahLst/>
            <a:cxnLst/>
            <a:rect l="l" t="t" r="r" b="b"/>
            <a:pathLst>
              <a:path h="1440179">
                <a:moveTo>
                  <a:pt x="0" y="0"/>
                </a:moveTo>
                <a:lnTo>
                  <a:pt x="0" y="14396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7504" y="1124744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145" y="2850166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4109" y="2850166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164" y="4569237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514" y="1124744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548" y="1124744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164" y="1131094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164" y="6288309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831" y="1131855"/>
            <a:ext cx="1262380" cy="276225"/>
          </a:xfrm>
          <a:custGeom>
            <a:avLst/>
            <a:gdLst/>
            <a:ahLst/>
            <a:cxnLst/>
            <a:rect l="l" t="t" r="r" b="b"/>
            <a:pathLst>
              <a:path w="1262380" h="276225">
                <a:moveTo>
                  <a:pt x="0" y="275844"/>
                </a:moveTo>
                <a:lnTo>
                  <a:pt x="1261872" y="275844"/>
                </a:lnTo>
                <a:lnTo>
                  <a:pt x="126187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998" y="1131855"/>
            <a:ext cx="8496617" cy="4089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9823" y="1131855"/>
            <a:ext cx="1737360" cy="276225"/>
          </a:xfrm>
          <a:custGeom>
            <a:avLst/>
            <a:gdLst/>
            <a:ahLst/>
            <a:cxnLst/>
            <a:rect l="l" t="t" r="r" b="b"/>
            <a:pathLst>
              <a:path w="1737359" h="276225">
                <a:moveTo>
                  <a:pt x="0" y="275844"/>
                </a:moveTo>
                <a:lnTo>
                  <a:pt x="1737360" y="275844"/>
                </a:lnTo>
                <a:lnTo>
                  <a:pt x="173736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924" y="1203474"/>
            <a:ext cx="68389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  <a:tabLst>
                <a:tab pos="1769745" algn="l"/>
                <a:tab pos="3534410" algn="l"/>
                <a:tab pos="5287010" algn="l"/>
              </a:tabLst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Par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ners	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ctiviti</a:t>
            </a:r>
            <a:r>
              <a:rPr sz="1200" spc="-10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	V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lue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Proposition	Custom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Relation</a:t>
            </a:r>
            <a:endParaRPr sz="1200" dirty="0">
              <a:latin typeface="HY견고딕"/>
              <a:cs typeface="HY견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2729" y="2919243"/>
            <a:ext cx="12674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esour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c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6108" y="2860072"/>
            <a:ext cx="960119" cy="2762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Channels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13092" y="1131855"/>
            <a:ext cx="1720850" cy="260985"/>
          </a:xfrm>
          <a:custGeom>
            <a:avLst/>
            <a:gdLst/>
            <a:ahLst/>
            <a:cxnLst/>
            <a:rect l="l" t="t" r="r" b="b"/>
            <a:pathLst>
              <a:path w="1720850" h="260985">
                <a:moveTo>
                  <a:pt x="0" y="260603"/>
                </a:moveTo>
                <a:lnTo>
                  <a:pt x="1720596" y="260603"/>
                </a:lnTo>
                <a:lnTo>
                  <a:pt x="1720596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99452" y="1187523"/>
            <a:ext cx="15468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Cust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o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mer</a:t>
            </a:r>
            <a:r>
              <a:rPr sz="1100" spc="-2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Seg</a:t>
            </a:r>
            <a:r>
              <a:rPr sz="1100" spc="-5" dirty="0">
                <a:solidFill>
                  <a:srgbClr val="FFFFFF"/>
                </a:solidFill>
                <a:latin typeface="HY견고딕"/>
                <a:cs typeface="HY견고딕"/>
              </a:rPr>
              <a:t>m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en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</a:t>
            </a:r>
            <a:endParaRPr sz="1100">
              <a:latin typeface="HY견고딕"/>
              <a:cs typeface="HY견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831" y="4586763"/>
            <a:ext cx="1402080" cy="2774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Cost</a:t>
            </a:r>
            <a:r>
              <a:rPr sz="1200" spc="-1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u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cture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8105" y="4647714"/>
            <a:ext cx="13665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Revenue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am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877" y="1665129"/>
            <a:ext cx="1344104" cy="686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27423" y="2534927"/>
            <a:ext cx="108204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71400"/>
              </a:lnSpc>
            </a:pPr>
            <a:r>
              <a:rPr sz="1400" b="1" spc="5" dirty="0">
                <a:latin typeface="Lucida Sans"/>
                <a:cs typeface="Lucida Sans"/>
              </a:rPr>
              <a:t>s</a:t>
            </a:r>
            <a:r>
              <a:rPr sz="1400" b="1" spc="-5" dirty="0">
                <a:latin typeface="Lucida Sans"/>
                <a:cs typeface="Lucida Sans"/>
              </a:rPr>
              <a:t>e</a:t>
            </a:r>
            <a:r>
              <a:rPr sz="1400" b="1" spc="150" dirty="0">
                <a:latin typeface="Lucida Sans"/>
                <a:cs typeface="Lucida Sans"/>
              </a:rPr>
              <a:t>a</a:t>
            </a:r>
            <a:r>
              <a:rPr sz="1400" b="1" spc="-160" dirty="0">
                <a:latin typeface="Lucida Sans"/>
                <a:cs typeface="Lucida Sans"/>
              </a:rPr>
              <a:t>m</a:t>
            </a:r>
            <a:r>
              <a:rPr sz="1400" b="1" spc="40" dirty="0">
                <a:latin typeface="Lucida Sans"/>
                <a:cs typeface="Lucida Sans"/>
              </a:rPr>
              <a:t>l</a:t>
            </a:r>
            <a:r>
              <a:rPr sz="1400" b="1" spc="30" dirty="0">
                <a:latin typeface="Lucida Sans"/>
                <a:cs typeface="Lucida Sans"/>
              </a:rPr>
              <a:t>e</a:t>
            </a:r>
            <a:r>
              <a:rPr sz="1400" b="1" spc="-35" dirty="0">
                <a:latin typeface="Lucida Sans"/>
                <a:cs typeface="Lucida Sans"/>
              </a:rPr>
              <a:t>ss</a:t>
            </a:r>
            <a:r>
              <a:rPr sz="1400" b="1" spc="-20" dirty="0">
                <a:latin typeface="Lucida Sans"/>
                <a:cs typeface="Lucida Sans"/>
              </a:rPr>
              <a:t> </a:t>
            </a:r>
            <a:r>
              <a:rPr sz="1400" b="1" spc="-145" dirty="0">
                <a:latin typeface="Lucida Sans"/>
                <a:cs typeface="Lucida Sans"/>
              </a:rPr>
              <a:t>m</a:t>
            </a:r>
            <a:r>
              <a:rPr sz="1400" b="1" spc="-10" dirty="0">
                <a:latin typeface="Lucida Sans"/>
                <a:cs typeface="Lucida Sans"/>
              </a:rPr>
              <a:t>u</a:t>
            </a:r>
            <a:r>
              <a:rPr sz="1400" b="1" spc="-55" dirty="0">
                <a:latin typeface="Lucida Sans"/>
                <a:cs typeface="Lucida Sans"/>
              </a:rPr>
              <a:t>s</a:t>
            </a:r>
            <a:r>
              <a:rPr sz="1400" b="1" spc="55" dirty="0">
                <a:latin typeface="Lucida Sans"/>
                <a:cs typeface="Lucida Sans"/>
              </a:rPr>
              <a:t>i</a:t>
            </a:r>
            <a:r>
              <a:rPr sz="1400" b="1" spc="125" dirty="0">
                <a:latin typeface="Lucida Sans"/>
                <a:cs typeface="Lucida Sans"/>
              </a:rPr>
              <a:t>c</a:t>
            </a:r>
            <a:r>
              <a:rPr sz="1400" b="1" spc="75" dirty="0">
                <a:latin typeface="Lucida Sans"/>
                <a:cs typeface="Lucida Sans"/>
              </a:rPr>
              <a:t> </a:t>
            </a:r>
            <a:r>
              <a:rPr sz="1400" b="1" spc="30" dirty="0">
                <a:latin typeface="Lucida Sans"/>
                <a:cs typeface="Lucida Sans"/>
              </a:rPr>
              <a:t>ex</a:t>
            </a:r>
            <a:r>
              <a:rPr sz="1400" b="1" spc="20" dirty="0">
                <a:latin typeface="Lucida Sans"/>
                <a:cs typeface="Lucida Sans"/>
              </a:rPr>
              <a:t>p</a:t>
            </a:r>
            <a:r>
              <a:rPr sz="1400" b="1" spc="30" dirty="0">
                <a:latin typeface="Lucida Sans"/>
                <a:cs typeface="Lucida Sans"/>
              </a:rPr>
              <a:t>e</a:t>
            </a:r>
            <a:r>
              <a:rPr sz="1400" b="1" spc="100" dirty="0">
                <a:latin typeface="Lucida Sans"/>
                <a:cs typeface="Lucida Sans"/>
              </a:rPr>
              <a:t>r</a:t>
            </a:r>
            <a:r>
              <a:rPr sz="1400" b="1" spc="55" dirty="0">
                <a:latin typeface="Lucida Sans"/>
                <a:cs typeface="Lucida Sans"/>
              </a:rPr>
              <a:t>i</a:t>
            </a:r>
            <a:r>
              <a:rPr sz="1400" b="1" spc="30" dirty="0">
                <a:latin typeface="Lucida Sans"/>
                <a:cs typeface="Lucida Sans"/>
              </a:rPr>
              <a:t>e</a:t>
            </a:r>
            <a:r>
              <a:rPr sz="1400" b="1" spc="-20" dirty="0">
                <a:latin typeface="Lucida Sans"/>
                <a:cs typeface="Lucida Sans"/>
              </a:rPr>
              <a:t>n</a:t>
            </a:r>
            <a:r>
              <a:rPr sz="1400" b="1" spc="110" dirty="0">
                <a:latin typeface="Lucida Sans"/>
                <a:cs typeface="Lucida Sans"/>
              </a:rPr>
              <a:t>c</a:t>
            </a:r>
            <a:r>
              <a:rPr sz="1400" b="1" spc="45" dirty="0">
                <a:latin typeface="Lucida Sans"/>
                <a:cs typeface="Lucida Sans"/>
              </a:rPr>
              <a:t>e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11621" y="1415320"/>
            <a:ext cx="1325245" cy="783590"/>
          </a:xfrm>
          <a:custGeom>
            <a:avLst/>
            <a:gdLst/>
            <a:ahLst/>
            <a:cxnLst/>
            <a:rect l="l" t="t" r="r" b="b"/>
            <a:pathLst>
              <a:path w="1325245" h="783589">
                <a:moveTo>
                  <a:pt x="1225296" y="0"/>
                </a:moveTo>
                <a:lnTo>
                  <a:pt x="0" y="310642"/>
                </a:lnTo>
                <a:lnTo>
                  <a:pt x="119761" y="783082"/>
                </a:lnTo>
                <a:lnTo>
                  <a:pt x="1266317" y="492506"/>
                </a:lnTo>
                <a:lnTo>
                  <a:pt x="1325118" y="393827"/>
                </a:lnTo>
                <a:lnTo>
                  <a:pt x="12252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7684" y="1809147"/>
            <a:ext cx="59055" cy="99060"/>
          </a:xfrm>
          <a:custGeom>
            <a:avLst/>
            <a:gdLst/>
            <a:ahLst/>
            <a:cxnLst/>
            <a:rect l="l" t="t" r="r" b="b"/>
            <a:pathLst>
              <a:path w="59054" h="99060">
                <a:moveTo>
                  <a:pt x="59055" y="0"/>
                </a:moveTo>
                <a:lnTo>
                  <a:pt x="0" y="31622"/>
                </a:lnTo>
                <a:lnTo>
                  <a:pt x="254" y="98678"/>
                </a:lnTo>
                <a:lnTo>
                  <a:pt x="59055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1621" y="1415320"/>
            <a:ext cx="1325245" cy="783590"/>
          </a:xfrm>
          <a:custGeom>
            <a:avLst/>
            <a:gdLst/>
            <a:ahLst/>
            <a:cxnLst/>
            <a:rect l="l" t="t" r="r" b="b"/>
            <a:pathLst>
              <a:path w="1325245" h="783589">
                <a:moveTo>
                  <a:pt x="1266317" y="492506"/>
                </a:moveTo>
                <a:lnTo>
                  <a:pt x="1266062" y="425450"/>
                </a:lnTo>
                <a:lnTo>
                  <a:pt x="1325118" y="393827"/>
                </a:lnTo>
                <a:lnTo>
                  <a:pt x="1266317" y="492506"/>
                </a:lnTo>
                <a:lnTo>
                  <a:pt x="119761" y="783082"/>
                </a:lnTo>
                <a:lnTo>
                  <a:pt x="0" y="310642"/>
                </a:lnTo>
                <a:lnTo>
                  <a:pt x="1225296" y="0"/>
                </a:lnTo>
                <a:lnTo>
                  <a:pt x="1325118" y="393827"/>
                </a:lnTo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48477" y="1581689"/>
            <a:ext cx="855344" cy="334010"/>
          </a:xfrm>
          <a:custGeom>
            <a:avLst/>
            <a:gdLst/>
            <a:ahLst/>
            <a:cxnLst/>
            <a:rect l="l" t="t" r="r" b="b"/>
            <a:pathLst>
              <a:path w="855345" h="334010">
                <a:moveTo>
                  <a:pt x="18542" y="202437"/>
                </a:moveTo>
                <a:lnTo>
                  <a:pt x="0" y="207137"/>
                </a:lnTo>
                <a:lnTo>
                  <a:pt x="32003" y="333501"/>
                </a:lnTo>
                <a:lnTo>
                  <a:pt x="50546" y="328802"/>
                </a:lnTo>
                <a:lnTo>
                  <a:pt x="18542" y="202437"/>
                </a:lnTo>
                <a:close/>
              </a:path>
              <a:path w="855345" h="334010">
                <a:moveTo>
                  <a:pt x="110712" y="231393"/>
                </a:moveTo>
                <a:lnTo>
                  <a:pt x="94107" y="231393"/>
                </a:lnTo>
                <a:lnTo>
                  <a:pt x="84907" y="239751"/>
                </a:lnTo>
                <a:lnTo>
                  <a:pt x="78514" y="251350"/>
                </a:lnTo>
                <a:lnTo>
                  <a:pt x="75452" y="264058"/>
                </a:lnTo>
                <a:lnTo>
                  <a:pt x="75321" y="269782"/>
                </a:lnTo>
                <a:lnTo>
                  <a:pt x="75284" y="276705"/>
                </a:lnTo>
                <a:lnTo>
                  <a:pt x="80177" y="292732"/>
                </a:lnTo>
                <a:lnTo>
                  <a:pt x="86600" y="302530"/>
                </a:lnTo>
                <a:lnTo>
                  <a:pt x="100364" y="310434"/>
                </a:lnTo>
                <a:lnTo>
                  <a:pt x="111829" y="313856"/>
                </a:lnTo>
                <a:lnTo>
                  <a:pt x="122152" y="313584"/>
                </a:lnTo>
                <a:lnTo>
                  <a:pt x="135900" y="308897"/>
                </a:lnTo>
                <a:lnTo>
                  <a:pt x="146772" y="302294"/>
                </a:lnTo>
                <a:lnTo>
                  <a:pt x="150535" y="298450"/>
                </a:lnTo>
                <a:lnTo>
                  <a:pt x="111378" y="298450"/>
                </a:lnTo>
                <a:lnTo>
                  <a:pt x="106807" y="297561"/>
                </a:lnTo>
                <a:lnTo>
                  <a:pt x="99822" y="293497"/>
                </a:lnTo>
                <a:lnTo>
                  <a:pt x="95503" y="288671"/>
                </a:lnTo>
                <a:lnTo>
                  <a:pt x="94107" y="282828"/>
                </a:lnTo>
                <a:lnTo>
                  <a:pt x="92254" y="270134"/>
                </a:lnTo>
                <a:lnTo>
                  <a:pt x="93479" y="257892"/>
                </a:lnTo>
                <a:lnTo>
                  <a:pt x="100240" y="244193"/>
                </a:lnTo>
                <a:lnTo>
                  <a:pt x="108049" y="233709"/>
                </a:lnTo>
                <a:lnTo>
                  <a:pt x="110712" y="231393"/>
                </a:lnTo>
                <a:close/>
              </a:path>
              <a:path w="855345" h="334010">
                <a:moveTo>
                  <a:pt x="158621" y="236600"/>
                </a:moveTo>
                <a:lnTo>
                  <a:pt x="130048" y="236600"/>
                </a:lnTo>
                <a:lnTo>
                  <a:pt x="135636" y="237236"/>
                </a:lnTo>
                <a:lnTo>
                  <a:pt x="138430" y="239267"/>
                </a:lnTo>
                <a:lnTo>
                  <a:pt x="141224" y="241173"/>
                </a:lnTo>
                <a:lnTo>
                  <a:pt x="143510" y="245237"/>
                </a:lnTo>
                <a:lnTo>
                  <a:pt x="145034" y="251713"/>
                </a:lnTo>
                <a:lnTo>
                  <a:pt x="146674" y="264833"/>
                </a:lnTo>
                <a:lnTo>
                  <a:pt x="144615" y="276705"/>
                </a:lnTo>
                <a:lnTo>
                  <a:pt x="137223" y="288213"/>
                </a:lnTo>
                <a:lnTo>
                  <a:pt x="126844" y="295186"/>
                </a:lnTo>
                <a:lnTo>
                  <a:pt x="116077" y="298323"/>
                </a:lnTo>
                <a:lnTo>
                  <a:pt x="111378" y="298450"/>
                </a:lnTo>
                <a:lnTo>
                  <a:pt x="150535" y="298450"/>
                </a:lnTo>
                <a:lnTo>
                  <a:pt x="155214" y="293669"/>
                </a:lnTo>
                <a:lnTo>
                  <a:pt x="161673" y="281579"/>
                </a:lnTo>
                <a:lnTo>
                  <a:pt x="165025" y="269782"/>
                </a:lnTo>
                <a:lnTo>
                  <a:pt x="165512" y="257953"/>
                </a:lnTo>
                <a:lnTo>
                  <a:pt x="160574" y="240090"/>
                </a:lnTo>
                <a:lnTo>
                  <a:pt x="158621" y="236600"/>
                </a:lnTo>
                <a:close/>
              </a:path>
              <a:path w="855345" h="334010">
                <a:moveTo>
                  <a:pt x="135255" y="204088"/>
                </a:moveTo>
                <a:lnTo>
                  <a:pt x="72389" y="219963"/>
                </a:lnTo>
                <a:lnTo>
                  <a:pt x="69850" y="237489"/>
                </a:lnTo>
                <a:lnTo>
                  <a:pt x="94107" y="231393"/>
                </a:lnTo>
                <a:lnTo>
                  <a:pt x="110712" y="231393"/>
                </a:lnTo>
                <a:lnTo>
                  <a:pt x="117145" y="225800"/>
                </a:lnTo>
                <a:lnTo>
                  <a:pt x="127768" y="219823"/>
                </a:lnTo>
                <a:lnTo>
                  <a:pt x="135255" y="204088"/>
                </a:lnTo>
                <a:close/>
              </a:path>
              <a:path w="855345" h="334010">
                <a:moveTo>
                  <a:pt x="131142" y="220371"/>
                </a:moveTo>
                <a:lnTo>
                  <a:pt x="122047" y="237362"/>
                </a:lnTo>
                <a:lnTo>
                  <a:pt x="130048" y="236600"/>
                </a:lnTo>
                <a:lnTo>
                  <a:pt x="158621" y="236600"/>
                </a:lnTo>
                <a:lnTo>
                  <a:pt x="155013" y="230154"/>
                </a:lnTo>
                <a:lnTo>
                  <a:pt x="142595" y="223015"/>
                </a:lnTo>
                <a:lnTo>
                  <a:pt x="131142" y="220371"/>
                </a:lnTo>
                <a:close/>
              </a:path>
              <a:path w="855345" h="334010">
                <a:moveTo>
                  <a:pt x="189864" y="189864"/>
                </a:moveTo>
                <a:lnTo>
                  <a:pt x="175640" y="200660"/>
                </a:lnTo>
                <a:lnTo>
                  <a:pt x="241808" y="283845"/>
                </a:lnTo>
                <a:lnTo>
                  <a:pt x="253746" y="275209"/>
                </a:lnTo>
                <a:lnTo>
                  <a:pt x="254762" y="267970"/>
                </a:lnTo>
                <a:lnTo>
                  <a:pt x="255905" y="260603"/>
                </a:lnTo>
                <a:lnTo>
                  <a:pt x="257081" y="254508"/>
                </a:lnTo>
                <a:lnTo>
                  <a:pt x="239902" y="254508"/>
                </a:lnTo>
                <a:lnTo>
                  <a:pt x="189864" y="189864"/>
                </a:lnTo>
                <a:close/>
              </a:path>
              <a:path w="855345" h="334010">
                <a:moveTo>
                  <a:pt x="239395" y="177673"/>
                </a:moveTo>
                <a:lnTo>
                  <a:pt x="243839" y="190535"/>
                </a:lnTo>
                <a:lnTo>
                  <a:pt x="246037" y="202821"/>
                </a:lnTo>
                <a:lnTo>
                  <a:pt x="245606" y="215152"/>
                </a:lnTo>
                <a:lnTo>
                  <a:pt x="244191" y="227151"/>
                </a:lnTo>
                <a:lnTo>
                  <a:pt x="241845" y="240002"/>
                </a:lnTo>
                <a:lnTo>
                  <a:pt x="239902" y="254508"/>
                </a:lnTo>
                <a:lnTo>
                  <a:pt x="257081" y="254508"/>
                </a:lnTo>
                <a:lnTo>
                  <a:pt x="257301" y="253364"/>
                </a:lnTo>
                <a:lnTo>
                  <a:pt x="257937" y="249682"/>
                </a:lnTo>
                <a:lnTo>
                  <a:pt x="258952" y="244475"/>
                </a:lnTo>
                <a:lnTo>
                  <a:pt x="263112" y="222233"/>
                </a:lnTo>
                <a:lnTo>
                  <a:pt x="264600" y="210053"/>
                </a:lnTo>
                <a:lnTo>
                  <a:pt x="264131" y="196386"/>
                </a:lnTo>
                <a:lnTo>
                  <a:pt x="261832" y="184479"/>
                </a:lnTo>
                <a:lnTo>
                  <a:pt x="239395" y="177673"/>
                </a:lnTo>
                <a:close/>
              </a:path>
              <a:path w="855345" h="334010">
                <a:moveTo>
                  <a:pt x="351469" y="151648"/>
                </a:moveTo>
                <a:lnTo>
                  <a:pt x="314463" y="163811"/>
                </a:lnTo>
                <a:lnTo>
                  <a:pt x="295217" y="196828"/>
                </a:lnTo>
                <a:lnTo>
                  <a:pt x="294333" y="208502"/>
                </a:lnTo>
                <a:lnTo>
                  <a:pt x="295946" y="220516"/>
                </a:lnTo>
                <a:lnTo>
                  <a:pt x="317260" y="252274"/>
                </a:lnTo>
                <a:lnTo>
                  <a:pt x="339459" y="257262"/>
                </a:lnTo>
                <a:lnTo>
                  <a:pt x="353382" y="255430"/>
                </a:lnTo>
                <a:lnTo>
                  <a:pt x="360299" y="253746"/>
                </a:lnTo>
                <a:lnTo>
                  <a:pt x="363855" y="252349"/>
                </a:lnTo>
                <a:lnTo>
                  <a:pt x="367411" y="250443"/>
                </a:lnTo>
                <a:lnTo>
                  <a:pt x="372237" y="248538"/>
                </a:lnTo>
                <a:lnTo>
                  <a:pt x="376809" y="246379"/>
                </a:lnTo>
                <a:lnTo>
                  <a:pt x="381508" y="243839"/>
                </a:lnTo>
                <a:lnTo>
                  <a:pt x="379958" y="240550"/>
                </a:lnTo>
                <a:lnTo>
                  <a:pt x="339224" y="240550"/>
                </a:lnTo>
                <a:lnTo>
                  <a:pt x="328356" y="238283"/>
                </a:lnTo>
                <a:lnTo>
                  <a:pt x="321310" y="234568"/>
                </a:lnTo>
                <a:lnTo>
                  <a:pt x="316864" y="227964"/>
                </a:lnTo>
                <a:lnTo>
                  <a:pt x="314325" y="217932"/>
                </a:lnTo>
                <a:lnTo>
                  <a:pt x="312851" y="205172"/>
                </a:lnTo>
                <a:lnTo>
                  <a:pt x="314984" y="193113"/>
                </a:lnTo>
                <a:lnTo>
                  <a:pt x="323117" y="179816"/>
                </a:lnTo>
                <a:lnTo>
                  <a:pt x="332306" y="172071"/>
                </a:lnTo>
                <a:lnTo>
                  <a:pt x="344550" y="167893"/>
                </a:lnTo>
                <a:lnTo>
                  <a:pt x="347218" y="167639"/>
                </a:lnTo>
                <a:lnTo>
                  <a:pt x="371035" y="167639"/>
                </a:lnTo>
                <a:lnTo>
                  <a:pt x="370459" y="165226"/>
                </a:lnTo>
                <a:lnTo>
                  <a:pt x="367030" y="159512"/>
                </a:lnTo>
                <a:lnTo>
                  <a:pt x="362076" y="155955"/>
                </a:lnTo>
                <a:lnTo>
                  <a:pt x="351469" y="151648"/>
                </a:lnTo>
                <a:close/>
              </a:path>
              <a:path w="855345" h="334010">
                <a:moveTo>
                  <a:pt x="374269" y="228473"/>
                </a:moveTo>
                <a:lnTo>
                  <a:pt x="366268" y="233172"/>
                </a:lnTo>
                <a:lnTo>
                  <a:pt x="363116" y="234749"/>
                </a:lnTo>
                <a:lnTo>
                  <a:pt x="359790" y="236474"/>
                </a:lnTo>
                <a:lnTo>
                  <a:pt x="356488" y="237743"/>
                </a:lnTo>
                <a:lnTo>
                  <a:pt x="353313" y="238633"/>
                </a:lnTo>
                <a:lnTo>
                  <a:pt x="339224" y="240550"/>
                </a:lnTo>
                <a:lnTo>
                  <a:pt x="379958" y="240550"/>
                </a:lnTo>
                <a:lnTo>
                  <a:pt x="374269" y="228473"/>
                </a:lnTo>
                <a:close/>
              </a:path>
              <a:path w="855345" h="334010">
                <a:moveTo>
                  <a:pt x="371035" y="167639"/>
                </a:moveTo>
                <a:lnTo>
                  <a:pt x="347218" y="167639"/>
                </a:lnTo>
                <a:lnTo>
                  <a:pt x="348614" y="168148"/>
                </a:lnTo>
                <a:lnTo>
                  <a:pt x="351409" y="169545"/>
                </a:lnTo>
                <a:lnTo>
                  <a:pt x="353187" y="172212"/>
                </a:lnTo>
                <a:lnTo>
                  <a:pt x="354202" y="176275"/>
                </a:lnTo>
                <a:lnTo>
                  <a:pt x="356235" y="184023"/>
                </a:lnTo>
                <a:lnTo>
                  <a:pt x="323214" y="210438"/>
                </a:lnTo>
                <a:lnTo>
                  <a:pt x="324103" y="227837"/>
                </a:lnTo>
                <a:lnTo>
                  <a:pt x="360579" y="211677"/>
                </a:lnTo>
                <a:lnTo>
                  <a:pt x="373371" y="188573"/>
                </a:lnTo>
                <a:lnTo>
                  <a:pt x="373364" y="177381"/>
                </a:lnTo>
                <a:lnTo>
                  <a:pt x="371035" y="167639"/>
                </a:lnTo>
                <a:close/>
              </a:path>
              <a:path w="855345" h="334010">
                <a:moveTo>
                  <a:pt x="411607" y="136271"/>
                </a:moveTo>
                <a:lnTo>
                  <a:pt x="393953" y="140715"/>
                </a:lnTo>
                <a:lnTo>
                  <a:pt x="418719" y="238505"/>
                </a:lnTo>
                <a:lnTo>
                  <a:pt x="434467" y="226313"/>
                </a:lnTo>
                <a:lnTo>
                  <a:pt x="438428" y="186309"/>
                </a:lnTo>
                <a:lnTo>
                  <a:pt x="424180" y="186309"/>
                </a:lnTo>
                <a:lnTo>
                  <a:pt x="411607" y="136271"/>
                </a:lnTo>
                <a:close/>
              </a:path>
              <a:path w="855345" h="334010">
                <a:moveTo>
                  <a:pt x="463991" y="141986"/>
                </a:moveTo>
                <a:lnTo>
                  <a:pt x="445515" y="141986"/>
                </a:lnTo>
                <a:lnTo>
                  <a:pt x="446024" y="143128"/>
                </a:lnTo>
                <a:lnTo>
                  <a:pt x="467106" y="226313"/>
                </a:lnTo>
                <a:lnTo>
                  <a:pt x="481711" y="213867"/>
                </a:lnTo>
                <a:lnTo>
                  <a:pt x="485891" y="173482"/>
                </a:lnTo>
                <a:lnTo>
                  <a:pt x="472059" y="173482"/>
                </a:lnTo>
                <a:lnTo>
                  <a:pt x="463991" y="141986"/>
                </a:lnTo>
                <a:close/>
              </a:path>
              <a:path w="855345" h="334010">
                <a:moveTo>
                  <a:pt x="512255" y="130175"/>
                </a:moveTo>
                <a:lnTo>
                  <a:pt x="492378" y="130175"/>
                </a:lnTo>
                <a:lnTo>
                  <a:pt x="493013" y="130428"/>
                </a:lnTo>
                <a:lnTo>
                  <a:pt x="493268" y="130683"/>
                </a:lnTo>
                <a:lnTo>
                  <a:pt x="493395" y="131317"/>
                </a:lnTo>
                <a:lnTo>
                  <a:pt x="493775" y="132461"/>
                </a:lnTo>
                <a:lnTo>
                  <a:pt x="513842" y="211582"/>
                </a:lnTo>
                <a:lnTo>
                  <a:pt x="531749" y="207137"/>
                </a:lnTo>
                <a:lnTo>
                  <a:pt x="512255" y="130175"/>
                </a:lnTo>
                <a:close/>
              </a:path>
              <a:path w="855345" h="334010">
                <a:moveTo>
                  <a:pt x="447548" y="125095"/>
                </a:moveTo>
                <a:lnTo>
                  <a:pt x="441960" y="126491"/>
                </a:lnTo>
                <a:lnTo>
                  <a:pt x="437134" y="127762"/>
                </a:lnTo>
                <a:lnTo>
                  <a:pt x="433450" y="129793"/>
                </a:lnTo>
                <a:lnTo>
                  <a:pt x="431038" y="132714"/>
                </a:lnTo>
                <a:lnTo>
                  <a:pt x="428244" y="135762"/>
                </a:lnTo>
                <a:lnTo>
                  <a:pt x="426338" y="140715"/>
                </a:lnTo>
                <a:lnTo>
                  <a:pt x="425196" y="147447"/>
                </a:lnTo>
                <a:lnTo>
                  <a:pt x="424180" y="186309"/>
                </a:lnTo>
                <a:lnTo>
                  <a:pt x="438428" y="186309"/>
                </a:lnTo>
                <a:lnTo>
                  <a:pt x="442213" y="148082"/>
                </a:lnTo>
                <a:lnTo>
                  <a:pt x="442147" y="147447"/>
                </a:lnTo>
                <a:lnTo>
                  <a:pt x="442468" y="145414"/>
                </a:lnTo>
                <a:lnTo>
                  <a:pt x="442722" y="144017"/>
                </a:lnTo>
                <a:lnTo>
                  <a:pt x="442975" y="143510"/>
                </a:lnTo>
                <a:lnTo>
                  <a:pt x="443230" y="142875"/>
                </a:lnTo>
                <a:lnTo>
                  <a:pt x="443992" y="142493"/>
                </a:lnTo>
                <a:lnTo>
                  <a:pt x="445262" y="142112"/>
                </a:lnTo>
                <a:lnTo>
                  <a:pt x="445515" y="141986"/>
                </a:lnTo>
                <a:lnTo>
                  <a:pt x="463991" y="141986"/>
                </a:lnTo>
                <a:lnTo>
                  <a:pt x="462788" y="137287"/>
                </a:lnTo>
                <a:lnTo>
                  <a:pt x="460501" y="133223"/>
                </a:lnTo>
                <a:lnTo>
                  <a:pt x="457073" y="130301"/>
                </a:lnTo>
                <a:lnTo>
                  <a:pt x="452627" y="126364"/>
                </a:lnTo>
                <a:lnTo>
                  <a:pt x="447548" y="125095"/>
                </a:lnTo>
                <a:close/>
              </a:path>
              <a:path w="855345" h="334010">
                <a:moveTo>
                  <a:pt x="494030" y="113791"/>
                </a:moveTo>
                <a:lnTo>
                  <a:pt x="472439" y="129159"/>
                </a:lnTo>
                <a:lnTo>
                  <a:pt x="472495" y="140715"/>
                </a:lnTo>
                <a:lnTo>
                  <a:pt x="472059" y="173482"/>
                </a:lnTo>
                <a:lnTo>
                  <a:pt x="485891" y="173482"/>
                </a:lnTo>
                <a:lnTo>
                  <a:pt x="489965" y="134112"/>
                </a:lnTo>
                <a:lnTo>
                  <a:pt x="489965" y="132461"/>
                </a:lnTo>
                <a:lnTo>
                  <a:pt x="490220" y="131699"/>
                </a:lnTo>
                <a:lnTo>
                  <a:pt x="490474" y="131317"/>
                </a:lnTo>
                <a:lnTo>
                  <a:pt x="490727" y="130810"/>
                </a:lnTo>
                <a:lnTo>
                  <a:pt x="491363" y="130428"/>
                </a:lnTo>
                <a:lnTo>
                  <a:pt x="492378" y="130175"/>
                </a:lnTo>
                <a:lnTo>
                  <a:pt x="512255" y="130175"/>
                </a:lnTo>
                <a:lnTo>
                  <a:pt x="510667" y="124205"/>
                </a:lnTo>
                <a:lnTo>
                  <a:pt x="507746" y="120014"/>
                </a:lnTo>
                <a:lnTo>
                  <a:pt x="503427" y="117348"/>
                </a:lnTo>
                <a:lnTo>
                  <a:pt x="498983" y="114553"/>
                </a:lnTo>
                <a:lnTo>
                  <a:pt x="494030" y="113791"/>
                </a:lnTo>
                <a:close/>
              </a:path>
              <a:path w="855345" h="334010">
                <a:moveTo>
                  <a:pt x="633984" y="79883"/>
                </a:moveTo>
                <a:lnTo>
                  <a:pt x="630682" y="79883"/>
                </a:lnTo>
                <a:lnTo>
                  <a:pt x="627507" y="80263"/>
                </a:lnTo>
                <a:lnTo>
                  <a:pt x="624967" y="80517"/>
                </a:lnTo>
                <a:lnTo>
                  <a:pt x="586994" y="92462"/>
                </a:lnTo>
                <a:lnTo>
                  <a:pt x="553070" y="127221"/>
                </a:lnTo>
                <a:lnTo>
                  <a:pt x="548771" y="150906"/>
                </a:lnTo>
                <a:lnTo>
                  <a:pt x="550559" y="163595"/>
                </a:lnTo>
                <a:lnTo>
                  <a:pt x="555554" y="176807"/>
                </a:lnTo>
                <a:lnTo>
                  <a:pt x="562992" y="186463"/>
                </a:lnTo>
                <a:lnTo>
                  <a:pt x="575655" y="193626"/>
                </a:lnTo>
                <a:lnTo>
                  <a:pt x="586887" y="195553"/>
                </a:lnTo>
                <a:lnTo>
                  <a:pt x="602445" y="190710"/>
                </a:lnTo>
                <a:lnTo>
                  <a:pt x="612685" y="184113"/>
                </a:lnTo>
                <a:lnTo>
                  <a:pt x="615033" y="179832"/>
                </a:lnTo>
                <a:lnTo>
                  <a:pt x="584326" y="179832"/>
                </a:lnTo>
                <a:lnTo>
                  <a:pt x="580136" y="179197"/>
                </a:lnTo>
                <a:lnTo>
                  <a:pt x="573151" y="174116"/>
                </a:lnTo>
                <a:lnTo>
                  <a:pt x="570357" y="168910"/>
                </a:lnTo>
                <a:lnTo>
                  <a:pt x="568451" y="161162"/>
                </a:lnTo>
                <a:lnTo>
                  <a:pt x="566825" y="148314"/>
                </a:lnTo>
                <a:lnTo>
                  <a:pt x="568786" y="136333"/>
                </a:lnTo>
                <a:lnTo>
                  <a:pt x="603867" y="103260"/>
                </a:lnTo>
                <a:lnTo>
                  <a:pt x="625728" y="97409"/>
                </a:lnTo>
                <a:lnTo>
                  <a:pt x="628523" y="97027"/>
                </a:lnTo>
                <a:lnTo>
                  <a:pt x="634746" y="96900"/>
                </a:lnTo>
                <a:lnTo>
                  <a:pt x="633984" y="79883"/>
                </a:lnTo>
                <a:close/>
              </a:path>
              <a:path w="855345" h="334010">
                <a:moveTo>
                  <a:pt x="643979" y="148045"/>
                </a:moveTo>
                <a:lnTo>
                  <a:pt x="623579" y="148045"/>
                </a:lnTo>
                <a:lnTo>
                  <a:pt x="632078" y="180593"/>
                </a:lnTo>
                <a:lnTo>
                  <a:pt x="651001" y="175767"/>
                </a:lnTo>
                <a:lnTo>
                  <a:pt x="643979" y="148045"/>
                </a:lnTo>
                <a:close/>
              </a:path>
              <a:path w="855345" h="334010">
                <a:moveTo>
                  <a:pt x="631698" y="99567"/>
                </a:moveTo>
                <a:lnTo>
                  <a:pt x="613918" y="107950"/>
                </a:lnTo>
                <a:lnTo>
                  <a:pt x="607060" y="154686"/>
                </a:lnTo>
                <a:lnTo>
                  <a:pt x="606933" y="160400"/>
                </a:lnTo>
                <a:lnTo>
                  <a:pt x="605409" y="165353"/>
                </a:lnTo>
                <a:lnTo>
                  <a:pt x="599567" y="173989"/>
                </a:lnTo>
                <a:lnTo>
                  <a:pt x="594995" y="177164"/>
                </a:lnTo>
                <a:lnTo>
                  <a:pt x="589152" y="178562"/>
                </a:lnTo>
                <a:lnTo>
                  <a:pt x="584326" y="179832"/>
                </a:lnTo>
                <a:lnTo>
                  <a:pt x="615033" y="179832"/>
                </a:lnTo>
                <a:lnTo>
                  <a:pt x="620105" y="170581"/>
                </a:lnTo>
                <a:lnTo>
                  <a:pt x="623337" y="159122"/>
                </a:lnTo>
                <a:lnTo>
                  <a:pt x="623579" y="148045"/>
                </a:lnTo>
                <a:lnTo>
                  <a:pt x="643979" y="148045"/>
                </a:lnTo>
                <a:lnTo>
                  <a:pt x="631698" y="99567"/>
                </a:lnTo>
                <a:close/>
              </a:path>
              <a:path w="855345" h="334010">
                <a:moveTo>
                  <a:pt x="680084" y="67310"/>
                </a:moveTo>
                <a:lnTo>
                  <a:pt x="662686" y="71754"/>
                </a:lnTo>
                <a:lnTo>
                  <a:pt x="687451" y="169417"/>
                </a:lnTo>
                <a:lnTo>
                  <a:pt x="702691" y="157479"/>
                </a:lnTo>
                <a:lnTo>
                  <a:pt x="700936" y="142800"/>
                </a:lnTo>
                <a:lnTo>
                  <a:pt x="700029" y="129272"/>
                </a:lnTo>
                <a:lnTo>
                  <a:pt x="699969" y="116903"/>
                </a:lnTo>
                <a:lnTo>
                  <a:pt x="700758" y="105701"/>
                </a:lnTo>
                <a:lnTo>
                  <a:pt x="703205" y="95248"/>
                </a:lnTo>
                <a:lnTo>
                  <a:pt x="687766" y="95248"/>
                </a:lnTo>
                <a:lnTo>
                  <a:pt x="680084" y="67310"/>
                </a:lnTo>
                <a:close/>
              </a:path>
              <a:path w="855345" h="334010">
                <a:moveTo>
                  <a:pt x="718693" y="56007"/>
                </a:moveTo>
                <a:lnTo>
                  <a:pt x="688916" y="82384"/>
                </a:lnTo>
                <a:lnTo>
                  <a:pt x="687766" y="95248"/>
                </a:lnTo>
                <a:lnTo>
                  <a:pt x="703205" y="95248"/>
                </a:lnTo>
                <a:lnTo>
                  <a:pt x="705112" y="87099"/>
                </a:lnTo>
                <a:lnTo>
                  <a:pt x="710451" y="77011"/>
                </a:lnTo>
                <a:lnTo>
                  <a:pt x="717296" y="73533"/>
                </a:lnTo>
                <a:lnTo>
                  <a:pt x="737995" y="73533"/>
                </a:lnTo>
                <a:lnTo>
                  <a:pt x="737547" y="72163"/>
                </a:lnTo>
                <a:lnTo>
                  <a:pt x="731307" y="62692"/>
                </a:lnTo>
                <a:lnTo>
                  <a:pt x="724916" y="57150"/>
                </a:lnTo>
                <a:lnTo>
                  <a:pt x="718693" y="56007"/>
                </a:lnTo>
                <a:close/>
              </a:path>
              <a:path w="855345" h="334010">
                <a:moveTo>
                  <a:pt x="737995" y="73533"/>
                </a:moveTo>
                <a:lnTo>
                  <a:pt x="717296" y="73533"/>
                </a:lnTo>
                <a:lnTo>
                  <a:pt x="718947" y="74040"/>
                </a:lnTo>
                <a:lnTo>
                  <a:pt x="719963" y="75691"/>
                </a:lnTo>
                <a:lnTo>
                  <a:pt x="721359" y="77850"/>
                </a:lnTo>
                <a:lnTo>
                  <a:pt x="723138" y="83692"/>
                </a:lnTo>
                <a:lnTo>
                  <a:pt x="725424" y="92963"/>
                </a:lnTo>
                <a:lnTo>
                  <a:pt x="742188" y="86360"/>
                </a:lnTo>
                <a:lnTo>
                  <a:pt x="737995" y="73533"/>
                </a:lnTo>
                <a:close/>
              </a:path>
              <a:path w="855345" h="334010">
                <a:moveTo>
                  <a:pt x="802386" y="0"/>
                </a:moveTo>
                <a:lnTo>
                  <a:pt x="771063" y="26416"/>
                </a:lnTo>
                <a:lnTo>
                  <a:pt x="759303" y="62991"/>
                </a:lnTo>
                <a:lnTo>
                  <a:pt x="760790" y="74230"/>
                </a:lnTo>
                <a:lnTo>
                  <a:pt x="779272" y="147447"/>
                </a:lnTo>
                <a:lnTo>
                  <a:pt x="794003" y="135889"/>
                </a:lnTo>
                <a:lnTo>
                  <a:pt x="797178" y="102488"/>
                </a:lnTo>
                <a:lnTo>
                  <a:pt x="830628" y="102488"/>
                </a:lnTo>
                <a:lnTo>
                  <a:pt x="820363" y="97027"/>
                </a:lnTo>
                <a:lnTo>
                  <a:pt x="784859" y="97027"/>
                </a:lnTo>
                <a:lnTo>
                  <a:pt x="778001" y="69850"/>
                </a:lnTo>
                <a:lnTo>
                  <a:pt x="793137" y="26958"/>
                </a:lnTo>
                <a:lnTo>
                  <a:pt x="803668" y="18819"/>
                </a:lnTo>
                <a:lnTo>
                  <a:pt x="802386" y="0"/>
                </a:lnTo>
                <a:close/>
              </a:path>
              <a:path w="855345" h="334010">
                <a:moveTo>
                  <a:pt x="830628" y="102488"/>
                </a:moveTo>
                <a:lnTo>
                  <a:pt x="797178" y="102488"/>
                </a:lnTo>
                <a:lnTo>
                  <a:pt x="846454" y="130428"/>
                </a:lnTo>
                <a:lnTo>
                  <a:pt x="855218" y="115570"/>
                </a:lnTo>
                <a:lnTo>
                  <a:pt x="830628" y="102488"/>
                </a:lnTo>
                <a:close/>
              </a:path>
              <a:path w="855345" h="334010">
                <a:moveTo>
                  <a:pt x="815467" y="31241"/>
                </a:moveTo>
                <a:lnTo>
                  <a:pt x="807720" y="33147"/>
                </a:lnTo>
                <a:lnTo>
                  <a:pt x="799973" y="35178"/>
                </a:lnTo>
                <a:lnTo>
                  <a:pt x="794766" y="38735"/>
                </a:lnTo>
                <a:lnTo>
                  <a:pt x="792099" y="44068"/>
                </a:lnTo>
                <a:lnTo>
                  <a:pt x="786681" y="54303"/>
                </a:lnTo>
                <a:lnTo>
                  <a:pt x="783917" y="67475"/>
                </a:lnTo>
                <a:lnTo>
                  <a:pt x="784859" y="97027"/>
                </a:lnTo>
                <a:lnTo>
                  <a:pt x="820363" y="97027"/>
                </a:lnTo>
                <a:lnTo>
                  <a:pt x="811529" y="92328"/>
                </a:lnTo>
                <a:lnTo>
                  <a:pt x="822054" y="84150"/>
                </a:lnTo>
                <a:lnTo>
                  <a:pt x="823929" y="81914"/>
                </a:lnTo>
                <a:lnTo>
                  <a:pt x="799973" y="81914"/>
                </a:lnTo>
                <a:lnTo>
                  <a:pt x="800353" y="70865"/>
                </a:lnTo>
                <a:lnTo>
                  <a:pt x="814324" y="48767"/>
                </a:lnTo>
                <a:lnTo>
                  <a:pt x="836623" y="48767"/>
                </a:lnTo>
                <a:lnTo>
                  <a:pt x="835151" y="42163"/>
                </a:lnTo>
                <a:lnTo>
                  <a:pt x="832103" y="38100"/>
                </a:lnTo>
                <a:lnTo>
                  <a:pt x="827404" y="35305"/>
                </a:lnTo>
                <a:lnTo>
                  <a:pt x="822071" y="32003"/>
                </a:lnTo>
                <a:lnTo>
                  <a:pt x="815467" y="31241"/>
                </a:lnTo>
                <a:close/>
              </a:path>
              <a:path w="855345" h="334010">
                <a:moveTo>
                  <a:pt x="836623" y="48767"/>
                </a:moveTo>
                <a:lnTo>
                  <a:pt x="816355" y="48767"/>
                </a:lnTo>
                <a:lnTo>
                  <a:pt x="817372" y="49529"/>
                </a:lnTo>
                <a:lnTo>
                  <a:pt x="817752" y="49784"/>
                </a:lnTo>
                <a:lnTo>
                  <a:pt x="818261" y="50926"/>
                </a:lnTo>
                <a:lnTo>
                  <a:pt x="818769" y="53086"/>
                </a:lnTo>
                <a:lnTo>
                  <a:pt x="819784" y="56896"/>
                </a:lnTo>
                <a:lnTo>
                  <a:pt x="819023" y="61087"/>
                </a:lnTo>
                <a:lnTo>
                  <a:pt x="813562" y="71754"/>
                </a:lnTo>
                <a:lnTo>
                  <a:pt x="807974" y="77215"/>
                </a:lnTo>
                <a:lnTo>
                  <a:pt x="799973" y="81914"/>
                </a:lnTo>
                <a:lnTo>
                  <a:pt x="823929" y="81914"/>
                </a:lnTo>
                <a:lnTo>
                  <a:pt x="830085" y="74577"/>
                </a:lnTo>
                <a:lnTo>
                  <a:pt x="836101" y="60797"/>
                </a:lnTo>
                <a:lnTo>
                  <a:pt x="836804" y="51651"/>
                </a:lnTo>
                <a:lnTo>
                  <a:pt x="836793" y="49529"/>
                </a:lnTo>
                <a:lnTo>
                  <a:pt x="836623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24905" y="2211610"/>
            <a:ext cx="1263650" cy="487680"/>
          </a:xfrm>
          <a:custGeom>
            <a:avLst/>
            <a:gdLst/>
            <a:ahLst/>
            <a:cxnLst/>
            <a:rect l="l" t="t" r="r" b="b"/>
            <a:pathLst>
              <a:path w="1263650" h="487680">
                <a:moveTo>
                  <a:pt x="1263396" y="0"/>
                </a:moveTo>
                <a:lnTo>
                  <a:pt x="0" y="0"/>
                </a:lnTo>
                <a:lnTo>
                  <a:pt x="0" y="487679"/>
                </a:lnTo>
                <a:lnTo>
                  <a:pt x="1182116" y="487679"/>
                </a:lnTo>
                <a:lnTo>
                  <a:pt x="1263396" y="406400"/>
                </a:lnTo>
                <a:lnTo>
                  <a:pt x="12633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7021" y="2618010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1279" y="0"/>
                </a:moveTo>
                <a:lnTo>
                  <a:pt x="16255" y="16255"/>
                </a:lnTo>
                <a:lnTo>
                  <a:pt x="0" y="81279"/>
                </a:lnTo>
                <a:lnTo>
                  <a:pt x="81279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24905" y="2211610"/>
            <a:ext cx="1263650" cy="487680"/>
          </a:xfrm>
          <a:custGeom>
            <a:avLst/>
            <a:gdLst/>
            <a:ahLst/>
            <a:cxnLst/>
            <a:rect l="l" t="t" r="r" b="b"/>
            <a:pathLst>
              <a:path w="1263650" h="487680">
                <a:moveTo>
                  <a:pt x="1182116" y="487679"/>
                </a:moveTo>
                <a:lnTo>
                  <a:pt x="1198372" y="422655"/>
                </a:lnTo>
                <a:lnTo>
                  <a:pt x="1263396" y="406400"/>
                </a:lnTo>
                <a:lnTo>
                  <a:pt x="1182116" y="487679"/>
                </a:lnTo>
                <a:lnTo>
                  <a:pt x="0" y="487679"/>
                </a:lnTo>
                <a:lnTo>
                  <a:pt x="0" y="0"/>
                </a:lnTo>
                <a:lnTo>
                  <a:pt x="1263396" y="0"/>
                </a:lnTo>
                <a:lnTo>
                  <a:pt x="1263396" y="406400"/>
                </a:lnTo>
              </a:path>
            </a:pathLst>
          </a:custGeom>
          <a:ln w="1981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79972" y="2218824"/>
            <a:ext cx="956944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955" marR="5080" indent="-262890">
              <a:lnSpc>
                <a:spcPct val="100000"/>
              </a:lnSpc>
            </a:pPr>
            <a:r>
              <a:rPr sz="1400" b="1" spc="5" dirty="0">
                <a:latin typeface="Lucida Sans"/>
                <a:cs typeface="Lucida Sans"/>
              </a:rPr>
              <a:t>S</a:t>
            </a:r>
            <a:r>
              <a:rPr sz="1400" b="1" dirty="0">
                <a:latin typeface="Lucida Sans"/>
                <a:cs typeface="Lucida Sans"/>
              </a:rPr>
              <a:t>w</a:t>
            </a:r>
            <a:r>
              <a:rPr sz="1400" b="1" spc="55" dirty="0">
                <a:latin typeface="Lucida Sans"/>
                <a:cs typeface="Lucida Sans"/>
              </a:rPr>
              <a:t>i</a:t>
            </a:r>
            <a:r>
              <a:rPr sz="1400" b="1" spc="50" dirty="0">
                <a:latin typeface="Lucida Sans"/>
                <a:cs typeface="Lucida Sans"/>
              </a:rPr>
              <a:t>t</a:t>
            </a:r>
            <a:r>
              <a:rPr sz="1400" b="1" spc="110" dirty="0">
                <a:latin typeface="Lucida Sans"/>
                <a:cs typeface="Lucida Sans"/>
              </a:rPr>
              <a:t>c</a:t>
            </a:r>
            <a:r>
              <a:rPr sz="1400" b="1" spc="-65" dirty="0">
                <a:latin typeface="Lucida Sans"/>
                <a:cs typeface="Lucida Sans"/>
              </a:rPr>
              <a:t>h</a:t>
            </a:r>
            <a:r>
              <a:rPr sz="1400" b="1" spc="55" dirty="0">
                <a:latin typeface="Lucida Sans"/>
                <a:cs typeface="Lucida Sans"/>
              </a:rPr>
              <a:t>i</a:t>
            </a:r>
            <a:r>
              <a:rPr sz="1400" b="1" spc="-20" dirty="0">
                <a:latin typeface="Lucida Sans"/>
                <a:cs typeface="Lucida Sans"/>
              </a:rPr>
              <a:t>n</a:t>
            </a:r>
            <a:r>
              <a:rPr sz="1400" b="1" spc="60" dirty="0">
                <a:latin typeface="Lucida Sans"/>
                <a:cs typeface="Lucida Sans"/>
              </a:rPr>
              <a:t>g</a:t>
            </a:r>
            <a:r>
              <a:rPr sz="1400" b="1" spc="30" dirty="0">
                <a:latin typeface="Lucida Sans"/>
                <a:cs typeface="Lucida Sans"/>
              </a:rPr>
              <a:t> </a:t>
            </a:r>
            <a:r>
              <a:rPr sz="1400" b="1" spc="40" dirty="0">
                <a:latin typeface="Lucida Sans"/>
                <a:cs typeface="Lucida Sans"/>
              </a:rPr>
              <a:t>co</a:t>
            </a:r>
            <a:r>
              <a:rPr sz="1400" b="1" spc="15" dirty="0">
                <a:latin typeface="Lucida Sans"/>
                <a:cs typeface="Lucida Sans"/>
              </a:rPr>
              <a:t>s</a:t>
            </a:r>
            <a:r>
              <a:rPr sz="1400" b="1" spc="70" dirty="0">
                <a:latin typeface="Lucida Sans"/>
                <a:cs typeface="Lucida Sans"/>
              </a:rPr>
              <a:t>t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46872" y="2683009"/>
            <a:ext cx="70167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</a:pPr>
            <a:r>
              <a:rPr sz="1400" b="1" spc="-145" dirty="0">
                <a:latin typeface="Lucida Sans"/>
                <a:cs typeface="Lucida Sans"/>
              </a:rPr>
              <a:t>m</a:t>
            </a:r>
            <a:r>
              <a:rPr sz="1400" b="1" spc="150" dirty="0">
                <a:latin typeface="Lucida Sans"/>
                <a:cs typeface="Lucida Sans"/>
              </a:rPr>
              <a:t>a</a:t>
            </a:r>
            <a:r>
              <a:rPr sz="1400" b="1" spc="-35" dirty="0">
                <a:latin typeface="Lucida Sans"/>
                <a:cs typeface="Lucida Sans"/>
              </a:rPr>
              <a:t>ss</a:t>
            </a:r>
            <a:r>
              <a:rPr sz="1400" b="1" spc="-20" dirty="0">
                <a:latin typeface="Lucida Sans"/>
                <a:cs typeface="Lucida Sans"/>
              </a:rPr>
              <a:t> </a:t>
            </a:r>
            <a:r>
              <a:rPr sz="1400" b="1" spc="-145" dirty="0">
                <a:latin typeface="Lucida Sans"/>
                <a:cs typeface="Lucida Sans"/>
              </a:rPr>
              <a:t>m</a:t>
            </a:r>
            <a:r>
              <a:rPr sz="1400" b="1" spc="150" dirty="0">
                <a:latin typeface="Lucida Sans"/>
                <a:cs typeface="Lucida Sans"/>
              </a:rPr>
              <a:t>a</a:t>
            </a:r>
            <a:r>
              <a:rPr sz="1400" b="1" spc="40" dirty="0">
                <a:latin typeface="Lucida Sans"/>
                <a:cs typeface="Lucida Sans"/>
              </a:rPr>
              <a:t>rk</a:t>
            </a:r>
            <a:r>
              <a:rPr sz="1400" b="1" spc="15" dirty="0">
                <a:latin typeface="Lucida Sans"/>
                <a:cs typeface="Lucida Sans"/>
              </a:rPr>
              <a:t>e</a:t>
            </a:r>
            <a:r>
              <a:rPr sz="1400" b="1" spc="70" dirty="0">
                <a:latin typeface="Lucida Sans"/>
                <a:cs typeface="Lucida Sans"/>
              </a:rPr>
              <a:t>t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4007" y="5082063"/>
            <a:ext cx="2670492" cy="930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2295" y="5154047"/>
            <a:ext cx="1302384" cy="570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38546" y="5298053"/>
            <a:ext cx="1336420" cy="658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22744" y="5442071"/>
            <a:ext cx="1302257" cy="5709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"/>
          <p:cNvSpPr>
            <a:spLocks noGrp="1" noChangeArrowheads="1"/>
          </p:cNvSpPr>
          <p:nvPr>
            <p:ph type="title"/>
          </p:nvPr>
        </p:nvSpPr>
        <p:spPr>
          <a:xfrm>
            <a:off x="468313" y="427122"/>
            <a:ext cx="8702675" cy="507831"/>
          </a:xfrm>
        </p:spPr>
        <p:txBody>
          <a:bodyPr lIns="0" tIns="0" rIns="0" bIns="0">
            <a:spAutoFit/>
          </a:bodyPr>
          <a:lstStyle/>
          <a:p>
            <a:pPr marL="139700"/>
            <a:r>
              <a:rPr lang="en-US" altLang="ko-KR" dirty="0">
                <a:latin typeface="맑은 고딕" panose="020B0503020000020004" pitchFamily="50" charset="-127"/>
              </a:rPr>
              <a:t>Apple iPod/iTunes Biz Model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>
            <a:spAutoFit/>
          </a:bodyPr>
          <a:lstStyle/>
          <a:p>
            <a:pPr marL="139700"/>
            <a:r>
              <a:rPr lang="en-US" altLang="ko-KR" dirty="0">
                <a:latin typeface="맑은 고딕" panose="020B0503020000020004" pitchFamily="50" charset="-127"/>
              </a:rPr>
              <a:t>LEGO Biz Model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j-ea"/>
                <a:ea typeface="+mj-ea"/>
              </a:rPr>
              <a:t>덴마크 </a:t>
            </a:r>
            <a:r>
              <a:rPr lang="ko-KR" altLang="en-US" sz="2000" dirty="0">
                <a:latin typeface="+mj-ea"/>
                <a:ea typeface="+mj-ea"/>
              </a:rPr>
              <a:t>회사는 </a:t>
            </a:r>
            <a:r>
              <a:rPr lang="ko-KR" altLang="en-US" sz="2000" dirty="0" err="1">
                <a:latin typeface="+mj-ea"/>
                <a:ea typeface="+mj-ea"/>
              </a:rPr>
              <a:t>레고사는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1949</a:t>
            </a:r>
            <a:r>
              <a:rPr lang="ko-KR" altLang="en-US" sz="2000" dirty="0">
                <a:latin typeface="+mj-ea"/>
                <a:ea typeface="+mj-ea"/>
              </a:rPr>
              <a:t>년에 장난감 블록 사업을 시작함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800" dirty="0" err="1" smtClean="0">
                <a:latin typeface="+mj-ea"/>
                <a:ea typeface="+mj-ea"/>
              </a:rPr>
              <a:t>레고사의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성공 요인은 스타워즈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 err="1">
                <a:latin typeface="+mj-ea"/>
                <a:ea typeface="+mj-ea"/>
              </a:rPr>
              <a:t>배트맨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 err="1">
                <a:latin typeface="+mj-ea"/>
                <a:ea typeface="+mj-ea"/>
              </a:rPr>
              <a:t>인디아나존스</a:t>
            </a:r>
            <a:r>
              <a:rPr lang="ko-KR" altLang="en-US" sz="1800" dirty="0">
                <a:latin typeface="+mj-ea"/>
                <a:ea typeface="+mj-ea"/>
              </a:rPr>
              <a:t> 등과 같은 </a:t>
            </a:r>
            <a:r>
              <a:rPr lang="ko-KR" altLang="en-US" sz="1800" dirty="0" smtClean="0">
                <a:latin typeface="+mj-ea"/>
                <a:ea typeface="+mj-ea"/>
              </a:rPr>
              <a:t>블록버스터의 </a:t>
            </a:r>
            <a:r>
              <a:rPr lang="ko-KR" altLang="en-US" sz="1800" dirty="0">
                <a:latin typeface="+mj-ea"/>
                <a:ea typeface="+mj-ea"/>
              </a:rPr>
              <a:t>캐릭터를 </a:t>
            </a:r>
            <a:r>
              <a:rPr lang="ko-KR" altLang="en-US" sz="1800" dirty="0" err="1">
                <a:latin typeface="+mj-ea"/>
                <a:ea typeface="+mj-ea"/>
              </a:rPr>
              <a:t>라이센싱한데</a:t>
            </a:r>
            <a:r>
              <a:rPr lang="ko-KR" altLang="en-US" sz="1800" dirty="0">
                <a:latin typeface="+mj-ea"/>
                <a:ea typeface="+mj-ea"/>
              </a:rPr>
              <a:t> 있음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800" dirty="0" smtClean="0">
                <a:latin typeface="+mj-ea"/>
                <a:ea typeface="+mj-ea"/>
              </a:rPr>
              <a:t>2005</a:t>
            </a:r>
            <a:r>
              <a:rPr lang="ko-KR" altLang="en-US" sz="1800" dirty="0">
                <a:latin typeface="+mj-ea"/>
                <a:ea typeface="+mj-ea"/>
              </a:rPr>
              <a:t>년에 </a:t>
            </a:r>
            <a:r>
              <a:rPr lang="en-US" altLang="ko-KR" sz="1800" dirty="0">
                <a:latin typeface="+mj-ea"/>
                <a:ea typeface="+mj-ea"/>
              </a:rPr>
              <a:t>LEGO Factory</a:t>
            </a:r>
            <a:r>
              <a:rPr lang="ko-KR" altLang="en-US" sz="1800" dirty="0">
                <a:latin typeface="+mj-ea"/>
                <a:ea typeface="+mj-ea"/>
              </a:rPr>
              <a:t>는 사용자의 콘텐츠 제작을 가능케 하는 고객이 제작 한 키트를 온라인에서 판매하는 사업을 시작함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en-US" altLang="ko-KR" sz="1800" dirty="0" smtClean="0">
                <a:latin typeface="+mj-ea"/>
                <a:ea typeface="+mj-ea"/>
              </a:rPr>
              <a:t>LEGO </a:t>
            </a:r>
            <a:r>
              <a:rPr lang="en-US" altLang="ko-KR" sz="1800" dirty="0">
                <a:latin typeface="+mj-ea"/>
                <a:ea typeface="+mj-ea"/>
              </a:rPr>
              <a:t>Digital Designer</a:t>
            </a:r>
            <a:r>
              <a:rPr lang="ko-KR" altLang="en-US" sz="1800" dirty="0">
                <a:latin typeface="+mj-ea"/>
                <a:ea typeface="+mj-ea"/>
              </a:rPr>
              <a:t>라는 </a:t>
            </a:r>
            <a:r>
              <a:rPr lang="en-US" altLang="ko-KR" sz="1800" dirty="0">
                <a:latin typeface="+mj-ea"/>
                <a:ea typeface="+mj-ea"/>
              </a:rPr>
              <a:t>S/W</a:t>
            </a:r>
            <a:r>
              <a:rPr lang="ko-KR" altLang="en-US" sz="1800" dirty="0">
                <a:latin typeface="+mj-ea"/>
                <a:ea typeface="+mj-ea"/>
              </a:rPr>
              <a:t>를 통해 표준 블록을 사용하여 빌딩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자동차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캐릭터를 창조하거나 </a:t>
            </a:r>
            <a:r>
              <a:rPr lang="ko-KR" altLang="en-US" sz="1800" dirty="0" smtClean="0">
                <a:latin typeface="+mj-ea"/>
                <a:ea typeface="+mj-ea"/>
              </a:rPr>
              <a:t>디자인하고 </a:t>
            </a:r>
            <a:r>
              <a:rPr lang="ko-KR" altLang="en-US" sz="1800" dirty="0">
                <a:latin typeface="+mj-ea"/>
                <a:ea typeface="+mj-ea"/>
              </a:rPr>
              <a:t>심지어 </a:t>
            </a:r>
            <a:r>
              <a:rPr lang="ko-KR" altLang="en-US" sz="1800" dirty="0" err="1">
                <a:latin typeface="+mj-ea"/>
                <a:ea typeface="+mj-ea"/>
              </a:rPr>
              <a:t>커스터마이즈된</a:t>
            </a:r>
            <a:r>
              <a:rPr lang="ko-KR" altLang="en-US" sz="1800" dirty="0">
                <a:latin typeface="+mj-ea"/>
                <a:ea typeface="+mj-ea"/>
              </a:rPr>
              <a:t> 키트의 박스도 디자인하게 함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en-US" altLang="ko-KR" sz="1800" dirty="0" smtClean="0">
                <a:latin typeface="+mj-ea"/>
                <a:ea typeface="+mj-ea"/>
              </a:rPr>
              <a:t>LEGO </a:t>
            </a:r>
            <a:r>
              <a:rPr lang="en-US" altLang="ko-KR" sz="1800" dirty="0">
                <a:latin typeface="+mj-ea"/>
                <a:ea typeface="+mj-ea"/>
              </a:rPr>
              <a:t>Factory </a:t>
            </a:r>
            <a:r>
              <a:rPr lang="ko-KR" altLang="en-US" sz="1800" dirty="0">
                <a:latin typeface="+mj-ea"/>
                <a:ea typeface="+mj-ea"/>
              </a:rPr>
              <a:t>는 수동적인 고객들을 레고 디자인에 참여하게 함으로서 적극적인 고객으로 </a:t>
            </a:r>
            <a:r>
              <a:rPr lang="ko-KR" altLang="en-US" sz="1800" dirty="0" smtClean="0">
                <a:latin typeface="+mj-ea"/>
                <a:ea typeface="+mj-ea"/>
              </a:rPr>
              <a:t>만듦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이것은 </a:t>
            </a:r>
            <a:r>
              <a:rPr lang="en-US" altLang="ko-KR" sz="2000" dirty="0">
                <a:latin typeface="+mj-ea"/>
                <a:ea typeface="+mj-ea"/>
              </a:rPr>
              <a:t>LEGO Factory</a:t>
            </a:r>
            <a:r>
              <a:rPr lang="ko-KR" altLang="en-US" sz="2000" dirty="0">
                <a:latin typeface="+mj-ea"/>
                <a:ea typeface="+mj-ea"/>
              </a:rPr>
              <a:t>에서의 적은 판매 규모들로 인해 </a:t>
            </a:r>
            <a:r>
              <a:rPr lang="ko-KR" altLang="en-US" sz="2000" dirty="0" err="1">
                <a:latin typeface="+mj-ea"/>
                <a:ea typeface="+mj-ea"/>
              </a:rPr>
              <a:t>공급망</a:t>
            </a:r>
            <a:r>
              <a:rPr lang="ko-KR" altLang="en-US" sz="2000" dirty="0">
                <a:latin typeface="+mj-ea"/>
                <a:ea typeface="+mj-ea"/>
              </a:rPr>
              <a:t> 인프라의 </a:t>
            </a:r>
            <a:r>
              <a:rPr lang="ko-KR" altLang="en-US" sz="2000" dirty="0" smtClean="0">
                <a:latin typeface="+mj-ea"/>
                <a:ea typeface="+mj-ea"/>
              </a:rPr>
              <a:t>변화를 </a:t>
            </a:r>
            <a:r>
              <a:rPr lang="ko-KR" altLang="en-US" sz="2000" dirty="0">
                <a:latin typeface="+mj-ea"/>
                <a:ea typeface="+mj-ea"/>
              </a:rPr>
              <a:t>요구하게 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 smtClean="0">
                <a:latin typeface="+mj-ea"/>
                <a:ea typeface="+mj-ea"/>
              </a:rPr>
              <a:t>그러나 </a:t>
            </a:r>
            <a:r>
              <a:rPr lang="en-US" altLang="ko-KR" sz="1600" dirty="0">
                <a:latin typeface="+mj-ea"/>
                <a:ea typeface="+mj-ea"/>
              </a:rPr>
              <a:t>LEGO Factory</a:t>
            </a:r>
            <a:r>
              <a:rPr lang="ko-KR" altLang="en-US" sz="1600" dirty="0">
                <a:latin typeface="+mj-ea"/>
                <a:ea typeface="+mj-ea"/>
              </a:rPr>
              <a:t>의 온라인 판매에서 잘 팔리는 </a:t>
            </a:r>
            <a:r>
              <a:rPr lang="ko-KR" altLang="en-US" sz="1600" dirty="0" err="1">
                <a:latin typeface="+mj-ea"/>
                <a:ea typeface="+mj-ea"/>
              </a:rPr>
              <a:t>키트만을</a:t>
            </a:r>
            <a:r>
              <a:rPr lang="ko-KR" altLang="en-US" sz="1600" dirty="0">
                <a:latin typeface="+mj-ea"/>
                <a:ea typeface="+mj-ea"/>
              </a:rPr>
              <a:t> 실제 생산하여 판매함으로서 이를 극복할 수 있음</a:t>
            </a: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6495" y="980728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3540" y="980728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4418871"/>
            <a:ext cx="0" cy="1732280"/>
          </a:xfrm>
          <a:custGeom>
            <a:avLst/>
            <a:gdLst/>
            <a:ahLst/>
            <a:cxnLst/>
            <a:rect l="l" t="t" r="r" b="b"/>
            <a:pathLst>
              <a:path h="1732279">
                <a:moveTo>
                  <a:pt x="0" y="0"/>
                </a:moveTo>
                <a:lnTo>
                  <a:pt x="0" y="173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0459" y="980728"/>
            <a:ext cx="0" cy="1735455"/>
          </a:xfrm>
          <a:custGeom>
            <a:avLst/>
            <a:gdLst/>
            <a:ahLst/>
            <a:cxnLst/>
            <a:rect l="l" t="t" r="r" b="b"/>
            <a:pathLst>
              <a:path h="1735454">
                <a:moveTo>
                  <a:pt x="0" y="0"/>
                </a:moveTo>
                <a:lnTo>
                  <a:pt x="0" y="1735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0459" y="2991900"/>
            <a:ext cx="0" cy="1440180"/>
          </a:xfrm>
          <a:custGeom>
            <a:avLst/>
            <a:gdLst/>
            <a:ahLst/>
            <a:cxnLst/>
            <a:rect l="l" t="t" r="r" b="b"/>
            <a:pathLst>
              <a:path h="1440179">
                <a:moveTo>
                  <a:pt x="0" y="0"/>
                </a:moveTo>
                <a:lnTo>
                  <a:pt x="0" y="14396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7504" y="980728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145" y="2706150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4109" y="2706150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164" y="4425221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514" y="980728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548" y="980728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164" y="987078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164" y="6144293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9831" y="987839"/>
            <a:ext cx="5184775" cy="18466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  <a:tabLst>
                <a:tab pos="1851660" algn="l"/>
                <a:tab pos="3616325" algn="l"/>
              </a:tabLst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Par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ners	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ctiviti</a:t>
            </a:r>
            <a:r>
              <a:rPr sz="1200" spc="-10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	V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lue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Proposition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8527" y="2716056"/>
            <a:ext cx="1435735" cy="18466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esour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c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49823" y="987839"/>
            <a:ext cx="1737360" cy="276225"/>
          </a:xfrm>
          <a:custGeom>
            <a:avLst/>
            <a:gdLst/>
            <a:ahLst/>
            <a:cxnLst/>
            <a:rect l="l" t="t" r="r" b="b"/>
            <a:pathLst>
              <a:path w="1737359" h="276225">
                <a:moveTo>
                  <a:pt x="0" y="275844"/>
                </a:moveTo>
                <a:lnTo>
                  <a:pt x="1737360" y="275844"/>
                </a:lnTo>
                <a:lnTo>
                  <a:pt x="173736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36438" y="1046758"/>
            <a:ext cx="15640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Custom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Relation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6108" y="2716056"/>
            <a:ext cx="960119" cy="18466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Channels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3092" y="987839"/>
            <a:ext cx="1720850" cy="260985"/>
          </a:xfrm>
          <a:custGeom>
            <a:avLst/>
            <a:gdLst/>
            <a:ahLst/>
            <a:cxnLst/>
            <a:rect l="l" t="t" r="r" b="b"/>
            <a:pathLst>
              <a:path w="1720850" h="260985">
                <a:moveTo>
                  <a:pt x="0" y="260603"/>
                </a:moveTo>
                <a:lnTo>
                  <a:pt x="1720596" y="260603"/>
                </a:lnTo>
                <a:lnTo>
                  <a:pt x="1720596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99452" y="1043507"/>
            <a:ext cx="15468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Cust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o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mer</a:t>
            </a:r>
            <a:r>
              <a:rPr sz="1100" spc="-2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Seg</a:t>
            </a:r>
            <a:r>
              <a:rPr sz="1100" spc="-5" dirty="0">
                <a:solidFill>
                  <a:srgbClr val="FFFFFF"/>
                </a:solidFill>
                <a:latin typeface="HY견고딕"/>
                <a:cs typeface="HY견고딕"/>
              </a:rPr>
              <a:t>m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en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</a:t>
            </a:r>
            <a:endParaRPr sz="1100">
              <a:latin typeface="HY견고딕"/>
              <a:cs typeface="HY견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831" y="4442747"/>
            <a:ext cx="1402080" cy="18466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Cost</a:t>
            </a:r>
            <a:r>
              <a:rPr sz="1200" spc="-1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u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cture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2000" y="4442747"/>
            <a:ext cx="1537970" cy="18466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Revenue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am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423" y="2198917"/>
            <a:ext cx="172859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•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b="1" dirty="0" err="1">
                <a:latin typeface="맑은 고딕"/>
                <a:cs typeface="맑은 고딕"/>
              </a:rPr>
              <a:t>새로운</a:t>
            </a:r>
            <a:r>
              <a:rPr sz="1200" b="1" spc="-160" dirty="0">
                <a:latin typeface="맑은 고딕"/>
                <a:cs typeface="맑은 고딕"/>
              </a:rPr>
              <a:t> </a:t>
            </a:r>
            <a:r>
              <a:rPr sz="1200" b="1" dirty="0" err="1" smtClean="0">
                <a:latin typeface="맑은 고딕"/>
                <a:cs typeface="맑은 고딕"/>
              </a:rPr>
              <a:t>디자인을</a:t>
            </a:r>
            <a:r>
              <a:rPr lang="en-US" sz="1200" b="1" dirty="0" smtClean="0">
                <a:latin typeface="맑은 고딕"/>
                <a:cs typeface="맑은 고딕"/>
              </a:rPr>
              <a:t> </a:t>
            </a:r>
            <a:r>
              <a:rPr sz="1200" b="1" dirty="0" err="1" smtClean="0">
                <a:latin typeface="맑은 고딕"/>
                <a:cs typeface="맑은 고딕"/>
              </a:rPr>
              <a:t>개발</a:t>
            </a:r>
            <a:r>
              <a:rPr lang="ko-KR" altLang="en-US" sz="1200" b="1" dirty="0" smtClean="0">
                <a:latin typeface="맑은 고딕"/>
                <a:cs typeface="맑은 고딕"/>
              </a:rPr>
              <a:t>하여 온라인으로  전송하는 소비자는 </a:t>
            </a:r>
            <a:r>
              <a:rPr lang="ko-KR" altLang="en-US" sz="1200" b="1" dirty="0" err="1" smtClean="0">
                <a:latin typeface="맑은 고딕"/>
                <a:cs typeface="맑은 고딕"/>
              </a:rPr>
              <a:t>콘텐츠와</a:t>
            </a:r>
            <a:r>
              <a:rPr lang="ko-KR" altLang="en-US" sz="1200" b="1" dirty="0" smtClean="0">
                <a:latin typeface="맑은 고딕"/>
                <a:cs typeface="맑은 고딕"/>
              </a:rPr>
              <a:t> 가치를 창출하는 핵심 파트너</a:t>
            </a:r>
            <a:endParaRPr sz="2000" baseline="-11904" dirty="0">
              <a:latin typeface="맑은 고딕"/>
              <a:cs typeface="맑은 고딕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8267" y="4936108"/>
            <a:ext cx="423410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025"/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레고팩토리는 생산과 물류 비용에 있어서 전통적인 </a:t>
            </a:r>
            <a:r>
              <a:rPr sz="1200" dirty="0" err="1">
                <a:latin typeface="Arial"/>
                <a:cs typeface="Arial"/>
              </a:rPr>
              <a:t>소매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dirty="0" err="1" smtClean="0">
                <a:latin typeface="Arial"/>
                <a:cs typeface="Arial"/>
              </a:rPr>
              <a:t>제조업에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비해 </a:t>
            </a:r>
            <a:r>
              <a:rPr sz="1200" b="1" dirty="0">
                <a:latin typeface="Arial"/>
                <a:cs typeface="Arial"/>
              </a:rPr>
              <a:t>고정비가 적음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651628" y="4936108"/>
            <a:ext cx="422148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025"/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레고팩토리는 고객이 디자인한 </a:t>
            </a:r>
            <a:r>
              <a:rPr sz="1200" b="1" dirty="0">
                <a:latin typeface="Arial"/>
                <a:cs typeface="Arial"/>
              </a:rPr>
              <a:t>많은 제품들로부터 적은 수입</a:t>
            </a:r>
            <a:r>
              <a:rPr sz="1200" dirty="0">
                <a:latin typeface="Arial"/>
                <a:cs typeface="Arial"/>
              </a:rPr>
              <a:t>을 발생시킴. 이것은 전통적인 소매제조업에 부가가치를 창출함</a:t>
            </a:r>
          </a:p>
        </p:txBody>
      </p:sp>
      <p:sp>
        <p:nvSpPr>
          <p:cNvPr id="50" name="object 25"/>
          <p:cNvSpPr txBox="1"/>
          <p:nvPr/>
        </p:nvSpPr>
        <p:spPr>
          <a:xfrm>
            <a:off x="1950403" y="1340117"/>
            <a:ext cx="172859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/>
            <a:r>
              <a:rPr sz="1200" dirty="0">
                <a:latin typeface="Arial"/>
                <a:cs typeface="Arial"/>
              </a:rPr>
              <a:t>• </a:t>
            </a:r>
            <a:r>
              <a:rPr lang="ko-KR" altLang="en-US" sz="1200" dirty="0">
                <a:latin typeface="Arial"/>
                <a:cs typeface="Arial"/>
              </a:rPr>
              <a:t>회사는 소비자가 만드는 </a:t>
            </a:r>
            <a:r>
              <a:rPr lang="ko-KR" altLang="en-US" sz="1200" dirty="0" err="1">
                <a:latin typeface="Arial"/>
                <a:cs typeface="Arial"/>
              </a:rPr>
              <a:t>레고</a:t>
            </a:r>
            <a:r>
              <a:rPr lang="ko-KR" altLang="en-US" sz="1200" dirty="0">
                <a:latin typeface="Arial"/>
                <a:cs typeface="Arial"/>
              </a:rPr>
              <a:t> 세트를 </a:t>
            </a:r>
            <a:r>
              <a:rPr lang="ko-KR" altLang="en-US" sz="1200" dirty="0" err="1">
                <a:latin typeface="Arial"/>
                <a:cs typeface="Arial"/>
              </a:rPr>
              <a:t>패키징하고</a:t>
            </a:r>
            <a:r>
              <a:rPr lang="ko-KR" altLang="en-US" sz="1200" dirty="0">
                <a:latin typeface="Arial"/>
                <a:cs typeface="Arial"/>
              </a:rPr>
              <a:t> 배달할 수</a:t>
            </a:r>
            <a:r>
              <a:rPr lang="en-US" altLang="ko-KR" sz="1200" dirty="0">
                <a:latin typeface="Arial"/>
                <a:cs typeface="Arial"/>
              </a:rPr>
              <a:t> </a:t>
            </a:r>
            <a:r>
              <a:rPr lang="ko-KR" altLang="en-US" sz="1200" dirty="0">
                <a:latin typeface="Arial"/>
                <a:cs typeface="Arial"/>
              </a:rPr>
              <a:t>있는 </a:t>
            </a:r>
            <a:r>
              <a:rPr lang="ko-KR" altLang="en-US" sz="1200" b="1" dirty="0">
                <a:latin typeface="Arial"/>
                <a:cs typeface="Arial"/>
              </a:rPr>
              <a:t>플랫폼과 물류</a:t>
            </a:r>
            <a:r>
              <a:rPr lang="ko-KR" altLang="en-US" sz="1200" dirty="0">
                <a:latin typeface="Arial"/>
                <a:cs typeface="Arial"/>
              </a:rPr>
              <a:t>를 공급 및 관리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" name="object 25"/>
          <p:cNvSpPr txBox="1"/>
          <p:nvPr/>
        </p:nvSpPr>
        <p:spPr>
          <a:xfrm>
            <a:off x="1950467" y="3109928"/>
            <a:ext cx="172859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/>
            <a:r>
              <a:rPr sz="1200" dirty="0">
                <a:latin typeface="Arial"/>
                <a:cs typeface="Arial"/>
              </a:rPr>
              <a:t>• </a:t>
            </a:r>
            <a:r>
              <a:rPr lang="ko-KR" altLang="en-US" sz="1200" dirty="0">
                <a:latin typeface="Arial"/>
                <a:cs typeface="Arial"/>
              </a:rPr>
              <a:t>회사는 매스마켓에</a:t>
            </a:r>
            <a:r>
              <a:rPr lang="ko-KR" altLang="en-US" sz="1200" dirty="0">
                <a:latin typeface="Arial"/>
                <a:cs typeface="Arial"/>
              </a:rPr>
              <a:t> 주로 최적화된 </a:t>
            </a:r>
            <a:r>
              <a:rPr lang="ko-KR" altLang="en-US" sz="1200" dirty="0" smtClean="0">
                <a:latin typeface="Arial"/>
                <a:cs typeface="Arial"/>
              </a:rPr>
              <a:t>자원과 </a:t>
            </a:r>
            <a:r>
              <a:rPr lang="ko-KR" altLang="en-US" sz="1200" dirty="0">
                <a:latin typeface="Arial"/>
                <a:cs typeface="Arial"/>
              </a:rPr>
              <a:t>활동을 채택하지 않음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2" name="object 25"/>
          <p:cNvSpPr txBox="1"/>
          <p:nvPr/>
        </p:nvSpPr>
        <p:spPr>
          <a:xfrm>
            <a:off x="3707321" y="2090914"/>
            <a:ext cx="1728598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/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ko-KR" altLang="en-US" sz="1200" dirty="0" err="1">
                <a:latin typeface="Arial"/>
                <a:cs typeface="Arial"/>
              </a:rPr>
              <a:t>레고팩토리는</a:t>
            </a:r>
            <a:r>
              <a:rPr lang="ko-KR" altLang="en-US" sz="1200" dirty="0">
                <a:latin typeface="Arial"/>
                <a:cs typeface="Arial"/>
              </a:rPr>
              <a:t> 고객들에게 그들로 하여금 키트를 </a:t>
            </a:r>
            <a:r>
              <a:rPr lang="ko-KR" altLang="en-US" sz="1200" b="1" dirty="0">
                <a:latin typeface="Arial"/>
                <a:cs typeface="Arial"/>
              </a:rPr>
              <a:t>디자인하고 진열하고 판매할 수 있는 도구를 제공</a:t>
            </a:r>
            <a:r>
              <a:rPr lang="ko-KR" altLang="en-US" sz="1200" dirty="0">
                <a:latin typeface="Arial"/>
                <a:cs typeface="Arial"/>
              </a:rPr>
              <a:t>하는 방식으로 영역을 확장하고 있음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3" name="object 25"/>
          <p:cNvSpPr txBox="1"/>
          <p:nvPr/>
        </p:nvSpPr>
        <p:spPr>
          <a:xfrm>
            <a:off x="5456240" y="1383395"/>
            <a:ext cx="1728598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/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ko-KR" altLang="en-US" sz="1200" dirty="0" err="1">
                <a:latin typeface="Arial"/>
                <a:cs typeface="Arial"/>
              </a:rPr>
              <a:t>레코팩토리는</a:t>
            </a:r>
            <a:r>
              <a:rPr lang="ko-KR" altLang="en-US" sz="1200" dirty="0">
                <a:latin typeface="Arial"/>
                <a:cs typeface="Arial"/>
              </a:rPr>
              <a:t> </a:t>
            </a:r>
            <a:r>
              <a:rPr lang="ko-KR" altLang="en-US" sz="1200" b="1" dirty="0" err="1">
                <a:latin typeface="Arial"/>
                <a:cs typeface="Arial"/>
              </a:rPr>
              <a:t>니치콘텐츠에</a:t>
            </a:r>
            <a:r>
              <a:rPr lang="ko-KR" altLang="en-US" sz="1200" b="1" dirty="0">
                <a:latin typeface="Arial"/>
                <a:cs typeface="Arial"/>
              </a:rPr>
              <a:t> </a:t>
            </a:r>
            <a:r>
              <a:rPr lang="ko-KR" altLang="en-US" sz="1200" b="1" dirty="0" err="1">
                <a:latin typeface="Arial"/>
                <a:cs typeface="Arial"/>
              </a:rPr>
              <a:t>관심</a:t>
            </a:r>
            <a:r>
              <a:rPr lang="ko-KR" altLang="en-US" sz="1200" dirty="0" err="1">
                <a:latin typeface="Arial"/>
                <a:cs typeface="Arial"/>
              </a:rPr>
              <a:t>있고</a:t>
            </a:r>
            <a:r>
              <a:rPr lang="ko-KR" altLang="en-US" sz="1200" dirty="0">
                <a:latin typeface="Arial"/>
                <a:cs typeface="Arial"/>
              </a:rPr>
              <a:t> 기성품을 싫어하는 고객들과 함께 커뮤니티를 구축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4" name="object 25"/>
          <p:cNvSpPr txBox="1"/>
          <p:nvPr/>
        </p:nvSpPr>
        <p:spPr>
          <a:xfrm>
            <a:off x="5443913" y="3031466"/>
            <a:ext cx="172859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/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ko-KR" altLang="en-US" sz="1200" dirty="0" err="1">
                <a:latin typeface="Arial"/>
                <a:cs typeface="Arial"/>
              </a:rPr>
              <a:t>레고팩토리는</a:t>
            </a:r>
            <a:r>
              <a:rPr lang="ko-KR" altLang="en-US" sz="1200" dirty="0">
                <a:latin typeface="Arial"/>
                <a:cs typeface="Arial"/>
              </a:rPr>
              <a:t> </a:t>
            </a:r>
            <a:r>
              <a:rPr lang="en-US" altLang="ko-KR" sz="1200" dirty="0">
                <a:latin typeface="Arial"/>
                <a:cs typeface="Arial"/>
              </a:rPr>
              <a:t>Web </a:t>
            </a:r>
            <a:r>
              <a:rPr lang="ko-KR" altLang="en-US" sz="1200" dirty="0">
                <a:latin typeface="Arial"/>
                <a:cs typeface="Arial"/>
              </a:rPr>
              <a:t>채널에 많은 부분을 의존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25"/>
          <p:cNvSpPr txBox="1"/>
          <p:nvPr/>
        </p:nvSpPr>
        <p:spPr>
          <a:xfrm>
            <a:off x="7236520" y="1844375"/>
            <a:ext cx="1728598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/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새</a:t>
            </a:r>
            <a:r>
              <a:rPr lang="ko-KR" altLang="en-US" sz="1200" dirty="0" err="1">
                <a:latin typeface="Arial"/>
                <a:cs typeface="Arial"/>
              </a:rPr>
              <a:t>롭게</a:t>
            </a:r>
            <a:r>
              <a:rPr lang="ko-KR" altLang="en-US" sz="1200" dirty="0">
                <a:latin typeface="Arial"/>
                <a:cs typeface="Arial"/>
              </a:rPr>
              <a:t> </a:t>
            </a:r>
            <a:r>
              <a:rPr lang="ko-KR" altLang="en-US" sz="1200" b="1" dirty="0">
                <a:latin typeface="Arial"/>
                <a:cs typeface="Arial"/>
              </a:rPr>
              <a:t>고객에 의해 디자인된 키트</a:t>
            </a:r>
            <a:r>
              <a:rPr lang="ko-KR" altLang="en-US" sz="1200" dirty="0">
                <a:latin typeface="Arial"/>
                <a:cs typeface="Arial"/>
              </a:rPr>
              <a:t>는 </a:t>
            </a:r>
            <a:r>
              <a:rPr lang="ko-KR" altLang="en-US" sz="1200" dirty="0" err="1">
                <a:latin typeface="Arial"/>
                <a:cs typeface="Arial"/>
              </a:rPr>
              <a:t>레고의</a:t>
            </a:r>
            <a:r>
              <a:rPr lang="ko-KR" altLang="en-US" sz="1200" dirty="0">
                <a:latin typeface="Arial"/>
                <a:cs typeface="Arial"/>
              </a:rPr>
              <a:t> 표준 키트를 보충함</a:t>
            </a:r>
            <a:endParaRPr lang="en-US" altLang="ko-KR" sz="1200" dirty="0">
              <a:latin typeface="Arial"/>
              <a:cs typeface="Arial"/>
            </a:endParaRPr>
          </a:p>
        </p:txBody>
      </p:sp>
      <p:sp>
        <p:nvSpPr>
          <p:cNvPr id="56" name="object 25"/>
          <p:cNvSpPr txBox="1"/>
          <p:nvPr/>
        </p:nvSpPr>
        <p:spPr>
          <a:xfrm>
            <a:off x="7213854" y="2737526"/>
            <a:ext cx="1728598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indent="-73025"/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ko-KR" altLang="en-US" sz="1200" dirty="0">
                <a:latin typeface="Arial"/>
                <a:cs typeface="Arial"/>
              </a:rPr>
              <a:t>레고팩토리는 직접 키트를 제작한 </a:t>
            </a:r>
            <a:r>
              <a:rPr lang="ko-KR" altLang="en-US" sz="1200" b="1" dirty="0">
                <a:latin typeface="Arial"/>
                <a:cs typeface="Arial"/>
              </a:rPr>
              <a:t>고객과 다른 고객을 연결</a:t>
            </a:r>
            <a:r>
              <a:rPr lang="ko-KR" altLang="en-US" sz="1200" dirty="0">
                <a:latin typeface="Arial"/>
                <a:cs typeface="Arial"/>
              </a:rPr>
              <a:t>함으로서 회사는 고객을 연결하는 플랫폼으로서 </a:t>
            </a:r>
            <a:r>
              <a:rPr lang="ko-KR" altLang="en-US" sz="1200" dirty="0" smtClean="0">
                <a:latin typeface="Arial"/>
                <a:cs typeface="Arial"/>
              </a:rPr>
              <a:t>매출을 창출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"/>
          <p:cNvSpPr>
            <a:spLocks noGrp="1" noChangeArrowheads="1"/>
          </p:cNvSpPr>
          <p:nvPr>
            <p:ph type="title"/>
          </p:nvPr>
        </p:nvSpPr>
        <p:spPr>
          <a:xfrm>
            <a:off x="468313" y="427122"/>
            <a:ext cx="8702675" cy="507831"/>
          </a:xfrm>
        </p:spPr>
        <p:txBody>
          <a:bodyPr lIns="0" tIns="0" rIns="0" bIns="0">
            <a:spAutoFit/>
          </a:bodyPr>
          <a:lstStyle/>
          <a:p>
            <a:pPr marL="139700" latinLnBrk="0"/>
            <a:r>
              <a:rPr lang="en-US" altLang="ko-KR" dirty="0">
                <a:latin typeface="맑은 고딕" panose="020B0503020000020004" pitchFamily="50" charset="-127"/>
              </a:rPr>
              <a:t>LEGO Biz Model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9EAEE27-B84E-4709-A18F-44A5F733445E}" type="slidenum">
              <a:rPr lang="ko-KR" altLang="en-US" smtClean="0"/>
              <a:pPr algn="l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>
            <a:spAutoFit/>
          </a:bodyPr>
          <a:lstStyle/>
          <a:p>
            <a:pPr marL="139700"/>
            <a:r>
              <a:rPr lang="en-US" altLang="ko-KR" dirty="0">
                <a:latin typeface="맑은 고딕" panose="020B0503020000020004" pitchFamily="50" charset="-127"/>
              </a:rPr>
              <a:t>Google Biz Model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j-ea"/>
                <a:ea typeface="+mj-ea"/>
              </a:rPr>
              <a:t>구글의 </a:t>
            </a:r>
            <a:r>
              <a:rPr lang="ko-KR" altLang="en-US" sz="2000" dirty="0">
                <a:latin typeface="+mj-ea"/>
                <a:ea typeface="+mj-ea"/>
              </a:rPr>
              <a:t>가치 제공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</a:p>
          <a:p>
            <a:pPr lvl="1"/>
            <a:r>
              <a:rPr lang="en-US" altLang="ko-KR" sz="2000" dirty="0" smtClean="0">
                <a:latin typeface="+mj-ea"/>
                <a:ea typeface="+mj-ea"/>
              </a:rPr>
              <a:t>AdWords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키워드 경매를 통한 </a:t>
            </a:r>
            <a:r>
              <a:rPr lang="ko-KR" altLang="en-US" sz="2000" dirty="0" err="1">
                <a:latin typeface="+mj-ea"/>
                <a:ea typeface="+mj-ea"/>
              </a:rPr>
              <a:t>타깃광고</a:t>
            </a:r>
            <a:r>
              <a:rPr lang="ko-KR" altLang="en-US" sz="2000" dirty="0">
                <a:latin typeface="+mj-ea"/>
                <a:ea typeface="+mj-ea"/>
              </a:rPr>
              <a:t> 제공</a:t>
            </a:r>
          </a:p>
          <a:p>
            <a:pPr lvl="1"/>
            <a:r>
              <a:rPr lang="en-US" altLang="ko-KR" sz="2000" dirty="0" smtClean="0">
                <a:latin typeface="+mj-ea"/>
                <a:ea typeface="+mj-ea"/>
              </a:rPr>
              <a:t>Search</a:t>
            </a:r>
            <a:r>
              <a:rPr lang="en-US" altLang="ko-KR" sz="2000" dirty="0">
                <a:latin typeface="+mj-ea"/>
                <a:ea typeface="+mj-ea"/>
              </a:rPr>
              <a:t>, Gmail, Google maps, </a:t>
            </a:r>
            <a:r>
              <a:rPr lang="en-US" altLang="ko-KR" sz="2000" dirty="0" err="1">
                <a:latin typeface="+mj-ea"/>
                <a:ea typeface="+mj-ea"/>
              </a:rPr>
              <a:t>Picaso</a:t>
            </a:r>
            <a:r>
              <a:rPr lang="en-US" altLang="ko-KR" sz="2000" dirty="0">
                <a:latin typeface="+mj-ea"/>
                <a:ea typeface="+mj-ea"/>
              </a:rPr>
              <a:t>(online photo album)</a:t>
            </a:r>
          </a:p>
          <a:p>
            <a:pPr lvl="1"/>
            <a:r>
              <a:rPr lang="en-US" altLang="ko-KR" sz="2000" dirty="0" smtClean="0">
                <a:latin typeface="+mj-ea"/>
                <a:ea typeface="+mj-ea"/>
              </a:rPr>
              <a:t>AdSense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구글에 의해 검색되는 다른 콘텐츠 사이트에 광고를 노출하여 광고비를 공유</a:t>
            </a:r>
          </a:p>
          <a:p>
            <a:r>
              <a:rPr lang="en-US" altLang="ko-KR" sz="2000" dirty="0" smtClean="0">
                <a:latin typeface="+mj-ea"/>
                <a:ea typeface="+mj-ea"/>
              </a:rPr>
              <a:t>Multi-sided </a:t>
            </a:r>
            <a:r>
              <a:rPr lang="en-US" altLang="ko-KR" sz="2000" dirty="0">
                <a:latin typeface="+mj-ea"/>
                <a:ea typeface="+mj-ea"/>
              </a:rPr>
              <a:t>platform : </a:t>
            </a:r>
            <a:r>
              <a:rPr lang="ko-KR" altLang="en-US" sz="2000" dirty="0">
                <a:latin typeface="+mj-ea"/>
                <a:ea typeface="+mj-ea"/>
              </a:rPr>
              <a:t>광고주로 부터 수입을 발생하지만 </a:t>
            </a:r>
            <a:r>
              <a:rPr lang="ko-KR" altLang="en-US" sz="2000" dirty="0" err="1">
                <a:latin typeface="+mj-ea"/>
                <a:ea typeface="+mj-ea"/>
              </a:rPr>
              <a:t>웹서퍼와</a:t>
            </a:r>
            <a:r>
              <a:rPr lang="ko-KR" altLang="en-US" sz="2000" dirty="0">
                <a:latin typeface="+mj-ea"/>
                <a:ea typeface="+mj-ea"/>
              </a:rPr>
              <a:t> 콘텐츠 사이트에는 공짜 또는 광고비의 일부를 지급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2000" dirty="0" smtClean="0">
                <a:latin typeface="+mj-ea"/>
                <a:ea typeface="+mj-ea"/>
              </a:rPr>
              <a:t>이는 </a:t>
            </a:r>
            <a:r>
              <a:rPr lang="ko-KR" altLang="en-US" sz="2000" dirty="0">
                <a:latin typeface="+mj-ea"/>
                <a:ea typeface="+mj-ea"/>
              </a:rPr>
              <a:t>다양한 부가서비스를 제공함으로서 </a:t>
            </a:r>
            <a:r>
              <a:rPr lang="ko-KR" altLang="en-US" sz="2000" dirty="0" err="1">
                <a:latin typeface="+mj-ea"/>
                <a:ea typeface="+mj-ea"/>
              </a:rPr>
              <a:t>웹서퍼의</a:t>
            </a:r>
            <a:r>
              <a:rPr lang="ko-KR" altLang="en-US" sz="2000" dirty="0">
                <a:latin typeface="+mj-ea"/>
                <a:ea typeface="+mj-ea"/>
              </a:rPr>
              <a:t> 트래픽이 증가되어 광고 수입이 증가하게 되고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콘텐츠 사이트들이 광고수입이 발생하게 되자 좀더 많은 콘텐츠 사이트들이 구글과 파트너십을 맺으려 함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/>
            <a:r>
              <a:rPr lang="ko-KR" altLang="en-US" sz="2000" dirty="0" smtClean="0">
                <a:latin typeface="+mj-ea"/>
                <a:ea typeface="+mj-ea"/>
              </a:rPr>
              <a:t>광고주들은 경매방식으로 </a:t>
            </a:r>
            <a:r>
              <a:rPr lang="ko-KR" altLang="en-US" sz="2000" dirty="0">
                <a:latin typeface="+mj-ea"/>
                <a:ea typeface="+mj-ea"/>
              </a:rPr>
              <a:t>광고료를 지불하게 되는데 검색이 많이 되는 키워드에 대해서는 더 많 은 지불하게 됨</a:t>
            </a: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0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6495" y="1124744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3540" y="1124744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4562887"/>
            <a:ext cx="0" cy="1732280"/>
          </a:xfrm>
          <a:custGeom>
            <a:avLst/>
            <a:gdLst/>
            <a:ahLst/>
            <a:cxnLst/>
            <a:rect l="l" t="t" r="r" b="b"/>
            <a:pathLst>
              <a:path h="1732279">
                <a:moveTo>
                  <a:pt x="0" y="0"/>
                </a:moveTo>
                <a:lnTo>
                  <a:pt x="0" y="173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0459" y="1124744"/>
            <a:ext cx="0" cy="1735455"/>
          </a:xfrm>
          <a:custGeom>
            <a:avLst/>
            <a:gdLst/>
            <a:ahLst/>
            <a:cxnLst/>
            <a:rect l="l" t="t" r="r" b="b"/>
            <a:pathLst>
              <a:path h="1735454">
                <a:moveTo>
                  <a:pt x="0" y="0"/>
                </a:moveTo>
                <a:lnTo>
                  <a:pt x="0" y="1735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0459" y="3135916"/>
            <a:ext cx="0" cy="1440180"/>
          </a:xfrm>
          <a:custGeom>
            <a:avLst/>
            <a:gdLst/>
            <a:ahLst/>
            <a:cxnLst/>
            <a:rect l="l" t="t" r="r" b="b"/>
            <a:pathLst>
              <a:path h="1440179">
                <a:moveTo>
                  <a:pt x="0" y="0"/>
                </a:moveTo>
                <a:lnTo>
                  <a:pt x="0" y="14396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7504" y="1124744"/>
            <a:ext cx="0" cy="3451225"/>
          </a:xfrm>
          <a:custGeom>
            <a:avLst/>
            <a:gdLst/>
            <a:ahLst/>
            <a:cxnLst/>
            <a:rect l="l" t="t" r="r" b="b"/>
            <a:pathLst>
              <a:path h="3451225">
                <a:moveTo>
                  <a:pt x="0" y="0"/>
                </a:moveTo>
                <a:lnTo>
                  <a:pt x="0" y="34508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145" y="2850166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4109" y="2850166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7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164" y="4569237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514" y="1124744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548" y="1124744"/>
            <a:ext cx="0" cy="5170170"/>
          </a:xfrm>
          <a:custGeom>
            <a:avLst/>
            <a:gdLst/>
            <a:ahLst/>
            <a:cxnLst/>
            <a:rect l="l" t="t" r="r" b="b"/>
            <a:pathLst>
              <a:path h="5170170">
                <a:moveTo>
                  <a:pt x="0" y="0"/>
                </a:moveTo>
                <a:lnTo>
                  <a:pt x="0" y="5169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164" y="1131094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164" y="6288309"/>
            <a:ext cx="8797925" cy="0"/>
          </a:xfrm>
          <a:custGeom>
            <a:avLst/>
            <a:gdLst/>
            <a:ahLst/>
            <a:cxnLst/>
            <a:rect l="l" t="t" r="r" b="b"/>
            <a:pathLst>
              <a:path w="8797925">
                <a:moveTo>
                  <a:pt x="0" y="0"/>
                </a:moveTo>
                <a:lnTo>
                  <a:pt x="879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9831" y="1131855"/>
            <a:ext cx="5184775" cy="2762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  <a:tabLst>
                <a:tab pos="1851660" algn="l"/>
                <a:tab pos="3616325" algn="l"/>
              </a:tabLst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Par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ners	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ctiviti</a:t>
            </a:r>
            <a:r>
              <a:rPr sz="1200" spc="-10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	V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a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lue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Proposition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8527" y="2860072"/>
            <a:ext cx="1435735" cy="2762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K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ey </a:t>
            </a:r>
            <a:r>
              <a:rPr sz="1200" spc="-5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esour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c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es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49823" y="1131855"/>
            <a:ext cx="1737360" cy="276225"/>
          </a:xfrm>
          <a:custGeom>
            <a:avLst/>
            <a:gdLst/>
            <a:ahLst/>
            <a:cxnLst/>
            <a:rect l="l" t="t" r="r" b="b"/>
            <a:pathLst>
              <a:path w="1737359" h="276225">
                <a:moveTo>
                  <a:pt x="0" y="275844"/>
                </a:moveTo>
                <a:lnTo>
                  <a:pt x="1737360" y="275844"/>
                </a:lnTo>
                <a:lnTo>
                  <a:pt x="173736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36438" y="1190774"/>
            <a:ext cx="1564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Custom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Relation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6108" y="2860072"/>
            <a:ext cx="960119" cy="2762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Channels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3092" y="1131855"/>
            <a:ext cx="1720850" cy="260985"/>
          </a:xfrm>
          <a:custGeom>
            <a:avLst/>
            <a:gdLst/>
            <a:ahLst/>
            <a:cxnLst/>
            <a:rect l="l" t="t" r="r" b="b"/>
            <a:pathLst>
              <a:path w="1720850" h="260985">
                <a:moveTo>
                  <a:pt x="0" y="260603"/>
                </a:moveTo>
                <a:lnTo>
                  <a:pt x="1720596" y="260603"/>
                </a:lnTo>
                <a:lnTo>
                  <a:pt x="1720596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99452" y="1187523"/>
            <a:ext cx="15468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Cust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o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mer</a:t>
            </a:r>
            <a:r>
              <a:rPr sz="1100" spc="-2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Seg</a:t>
            </a:r>
            <a:r>
              <a:rPr sz="1100" spc="-5" dirty="0">
                <a:solidFill>
                  <a:srgbClr val="FFFFFF"/>
                </a:solidFill>
                <a:latin typeface="HY견고딕"/>
                <a:cs typeface="HY견고딕"/>
              </a:rPr>
              <a:t>m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en</a:t>
            </a:r>
            <a:r>
              <a:rPr sz="1100" spc="-10" dirty="0">
                <a:solidFill>
                  <a:srgbClr val="FFFFFF"/>
                </a:solidFill>
                <a:latin typeface="HY견고딕"/>
                <a:cs typeface="HY견고딕"/>
              </a:rPr>
              <a:t>t</a:t>
            </a:r>
            <a:r>
              <a:rPr sz="1100" dirty="0">
                <a:solidFill>
                  <a:srgbClr val="FFFFFF"/>
                </a:solidFill>
                <a:latin typeface="HY견고딕"/>
                <a:cs typeface="HY견고딕"/>
              </a:rPr>
              <a:t>s</a:t>
            </a:r>
            <a:endParaRPr sz="1100">
              <a:latin typeface="HY견고딕"/>
              <a:cs typeface="HY견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831" y="4586763"/>
            <a:ext cx="1402080" cy="2774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Cost</a:t>
            </a:r>
            <a:r>
              <a:rPr sz="1200" spc="-1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u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cture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4586763"/>
            <a:ext cx="1537970" cy="277495"/>
          </a:xfrm>
          <a:custGeom>
            <a:avLst/>
            <a:gdLst/>
            <a:ahLst/>
            <a:cxnLst/>
            <a:rect l="l" t="t" r="r" b="b"/>
            <a:pathLst>
              <a:path w="1537970" h="277495">
                <a:moveTo>
                  <a:pt x="0" y="277367"/>
                </a:moveTo>
                <a:lnTo>
                  <a:pt x="1537715" y="277367"/>
                </a:lnTo>
                <a:lnTo>
                  <a:pt x="1537715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58105" y="4647714"/>
            <a:ext cx="13665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Revenue</a:t>
            </a:r>
            <a:r>
              <a:rPr sz="1200" spc="-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Str</a:t>
            </a:r>
            <a:r>
              <a:rPr sz="1200" spc="5" dirty="0">
                <a:solidFill>
                  <a:srgbClr val="FFFFFF"/>
                </a:solidFill>
                <a:latin typeface="HY견고딕"/>
                <a:cs typeface="HY견고딕"/>
              </a:rPr>
              <a:t>e</a:t>
            </a:r>
            <a:r>
              <a:rPr sz="1200" dirty="0">
                <a:solidFill>
                  <a:srgbClr val="FFFFFF"/>
                </a:solidFill>
                <a:latin typeface="HY견고딕"/>
                <a:cs typeface="HY견고딕"/>
              </a:rPr>
              <a:t>am</a:t>
            </a:r>
            <a:endParaRPr sz="1200">
              <a:latin typeface="HY견고딕"/>
              <a:cs typeface="HY견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35555" y="1527731"/>
            <a:ext cx="106680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플랫폼</a:t>
            </a:r>
            <a:r>
              <a:rPr sz="1400" b="1" spc="-15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관리</a:t>
            </a:r>
            <a:endParaRPr sz="1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서비</a:t>
            </a:r>
            <a:r>
              <a:rPr sz="1400" b="1" dirty="0">
                <a:latin typeface="맑은 고딕"/>
                <a:cs typeface="맑은 고딕"/>
              </a:rPr>
              <a:t>스</a:t>
            </a:r>
            <a:r>
              <a:rPr sz="1400" b="1" spc="-160" dirty="0">
                <a:latin typeface="맑은 고딕"/>
                <a:cs typeface="맑은 고딕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관리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9201" y="3279315"/>
            <a:ext cx="106870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검색</a:t>
            </a:r>
            <a:r>
              <a:rPr sz="1400" b="1" spc="-14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플랫폼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35602" y="1550845"/>
            <a:ext cx="88963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타깃</a:t>
            </a:r>
            <a:r>
              <a:rPr sz="1400" b="1" spc="-14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광고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8097" y="1530784"/>
            <a:ext cx="66802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광고주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7565" y="1838632"/>
            <a:ext cx="88963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무</a:t>
            </a:r>
            <a:r>
              <a:rPr sz="1400" b="1" dirty="0">
                <a:latin typeface="맑은 고딕"/>
                <a:cs typeface="맑은 고딕"/>
              </a:rPr>
              <a:t>료</a:t>
            </a:r>
            <a:r>
              <a:rPr sz="1400" b="1" spc="-150" dirty="0">
                <a:latin typeface="맑은 고딕"/>
                <a:cs typeface="맑은 고딕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검색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55077" y="2127171"/>
            <a:ext cx="7556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 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웹</a:t>
            </a:r>
            <a:r>
              <a:rPr sz="1400" b="1" spc="-16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서퍼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04252" y="1838632"/>
            <a:ext cx="124523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콘텐</a:t>
            </a:r>
            <a:r>
              <a:rPr sz="1400" b="1" dirty="0">
                <a:latin typeface="맑은 고딕"/>
                <a:cs typeface="맑은 고딕"/>
              </a:rPr>
              <a:t>츠</a:t>
            </a:r>
            <a:r>
              <a:rPr sz="1400" b="1" spc="-160" dirty="0">
                <a:latin typeface="맑은 고딕"/>
                <a:cs typeface="맑은 고딕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제작자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84421" y="2127171"/>
            <a:ext cx="106680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콘텐츠</a:t>
            </a:r>
            <a:r>
              <a:rPr sz="1400" b="1" spc="-16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광고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92090" y="1780317"/>
            <a:ext cx="0" cy="3384550"/>
          </a:xfrm>
          <a:custGeom>
            <a:avLst/>
            <a:gdLst/>
            <a:ahLst/>
            <a:cxnLst/>
            <a:rect l="l" t="t" r="r" b="b"/>
            <a:pathLst>
              <a:path h="3384550">
                <a:moveTo>
                  <a:pt x="0" y="0"/>
                </a:moveTo>
                <a:lnTo>
                  <a:pt x="0" y="3384372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1493" y="1780317"/>
            <a:ext cx="0" cy="3384550"/>
          </a:xfrm>
          <a:custGeom>
            <a:avLst/>
            <a:gdLst/>
            <a:ahLst/>
            <a:cxnLst/>
            <a:rect l="l" t="t" r="r" b="b"/>
            <a:pathLst>
              <a:path h="3384550">
                <a:moveTo>
                  <a:pt x="0" y="0"/>
                </a:moveTo>
                <a:lnTo>
                  <a:pt x="0" y="3384372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2090" y="5106448"/>
            <a:ext cx="432434" cy="114300"/>
          </a:xfrm>
          <a:custGeom>
            <a:avLst/>
            <a:gdLst/>
            <a:ahLst/>
            <a:cxnLst/>
            <a:rect l="l" t="t" r="r" b="b"/>
            <a:pathLst>
              <a:path w="432435" h="114300">
                <a:moveTo>
                  <a:pt x="317754" y="0"/>
                </a:moveTo>
                <a:lnTo>
                  <a:pt x="317754" y="114299"/>
                </a:lnTo>
                <a:lnTo>
                  <a:pt x="393954" y="76199"/>
                </a:lnTo>
                <a:lnTo>
                  <a:pt x="336804" y="76199"/>
                </a:lnTo>
                <a:lnTo>
                  <a:pt x="336804" y="38099"/>
                </a:lnTo>
                <a:lnTo>
                  <a:pt x="393954" y="38099"/>
                </a:lnTo>
                <a:lnTo>
                  <a:pt x="317754" y="0"/>
                </a:lnTo>
                <a:close/>
              </a:path>
              <a:path w="432435" h="114300">
                <a:moveTo>
                  <a:pt x="317754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17754" y="76199"/>
                </a:lnTo>
                <a:lnTo>
                  <a:pt x="317754" y="38099"/>
                </a:lnTo>
                <a:close/>
              </a:path>
              <a:path w="432435" h="114300">
                <a:moveTo>
                  <a:pt x="393954" y="38099"/>
                </a:moveTo>
                <a:lnTo>
                  <a:pt x="336804" y="38099"/>
                </a:lnTo>
                <a:lnTo>
                  <a:pt x="336804" y="76199"/>
                </a:lnTo>
                <a:lnTo>
                  <a:pt x="393954" y="76199"/>
                </a:lnTo>
                <a:lnTo>
                  <a:pt x="432054" y="57149"/>
                </a:lnTo>
                <a:lnTo>
                  <a:pt x="393954" y="380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57821" y="5112543"/>
            <a:ext cx="424180" cy="114935"/>
          </a:xfrm>
          <a:custGeom>
            <a:avLst/>
            <a:gdLst/>
            <a:ahLst/>
            <a:cxnLst/>
            <a:rect l="l" t="t" r="r" b="b"/>
            <a:pathLst>
              <a:path w="424179" h="114935">
                <a:moveTo>
                  <a:pt x="113156" y="0"/>
                </a:moveTo>
                <a:lnTo>
                  <a:pt x="0" y="59436"/>
                </a:lnTo>
                <a:lnTo>
                  <a:pt x="115443" y="114312"/>
                </a:lnTo>
                <a:lnTo>
                  <a:pt x="114688" y="76593"/>
                </a:lnTo>
                <a:lnTo>
                  <a:pt x="95630" y="76593"/>
                </a:lnTo>
                <a:lnTo>
                  <a:pt x="94869" y="38481"/>
                </a:lnTo>
                <a:lnTo>
                  <a:pt x="113919" y="38105"/>
                </a:lnTo>
                <a:lnTo>
                  <a:pt x="113156" y="0"/>
                </a:lnTo>
                <a:close/>
              </a:path>
              <a:path w="424179" h="114935">
                <a:moveTo>
                  <a:pt x="113919" y="38105"/>
                </a:moveTo>
                <a:lnTo>
                  <a:pt x="94869" y="38481"/>
                </a:lnTo>
                <a:lnTo>
                  <a:pt x="95630" y="76593"/>
                </a:lnTo>
                <a:lnTo>
                  <a:pt x="114681" y="76217"/>
                </a:lnTo>
                <a:lnTo>
                  <a:pt x="113919" y="38105"/>
                </a:lnTo>
                <a:close/>
              </a:path>
              <a:path w="424179" h="114935">
                <a:moveTo>
                  <a:pt x="114681" y="76217"/>
                </a:moveTo>
                <a:lnTo>
                  <a:pt x="95630" y="76593"/>
                </a:lnTo>
                <a:lnTo>
                  <a:pt x="114688" y="76593"/>
                </a:lnTo>
                <a:lnTo>
                  <a:pt x="114681" y="76217"/>
                </a:lnTo>
                <a:close/>
              </a:path>
              <a:path w="424179" h="114935">
                <a:moveTo>
                  <a:pt x="423291" y="32004"/>
                </a:moveTo>
                <a:lnTo>
                  <a:pt x="113919" y="38105"/>
                </a:lnTo>
                <a:lnTo>
                  <a:pt x="114681" y="76217"/>
                </a:lnTo>
                <a:lnTo>
                  <a:pt x="424052" y="70104"/>
                </a:lnTo>
                <a:lnTo>
                  <a:pt x="423291" y="3200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27014" y="5080124"/>
            <a:ext cx="106743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키워드</a:t>
            </a:r>
            <a:r>
              <a:rPr sz="1400" b="1" spc="-16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경매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91809" y="5440093"/>
            <a:ext cx="4889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무료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04053" y="1996726"/>
            <a:ext cx="0" cy="3528695"/>
          </a:xfrm>
          <a:custGeom>
            <a:avLst/>
            <a:gdLst/>
            <a:ahLst/>
            <a:cxnLst/>
            <a:rect l="l" t="t" r="r" b="b"/>
            <a:pathLst>
              <a:path h="3528695">
                <a:moveTo>
                  <a:pt x="0" y="0"/>
                </a:moveTo>
                <a:lnTo>
                  <a:pt x="0" y="352839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69530" y="1996726"/>
            <a:ext cx="0" cy="3600450"/>
          </a:xfrm>
          <a:custGeom>
            <a:avLst/>
            <a:gdLst/>
            <a:ahLst/>
            <a:cxnLst/>
            <a:rect l="l" t="t" r="r" b="b"/>
            <a:pathLst>
              <a:path h="3600450">
                <a:moveTo>
                  <a:pt x="0" y="0"/>
                </a:moveTo>
                <a:lnTo>
                  <a:pt x="0" y="3600399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6017" y="2356389"/>
            <a:ext cx="0" cy="3168650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0"/>
                </a:moveTo>
                <a:lnTo>
                  <a:pt x="0" y="3168345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29193" y="2284761"/>
            <a:ext cx="0" cy="3312795"/>
          </a:xfrm>
          <a:custGeom>
            <a:avLst/>
            <a:gdLst/>
            <a:ahLst/>
            <a:cxnLst/>
            <a:rect l="l" t="t" r="r" b="b"/>
            <a:pathLst>
              <a:path h="3312795">
                <a:moveTo>
                  <a:pt x="0" y="0"/>
                </a:moveTo>
                <a:lnTo>
                  <a:pt x="0" y="3312363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6017" y="5467636"/>
            <a:ext cx="1224280" cy="114300"/>
          </a:xfrm>
          <a:custGeom>
            <a:avLst/>
            <a:gdLst/>
            <a:ahLst/>
            <a:cxnLst/>
            <a:rect l="l" t="t" r="r" b="b"/>
            <a:pathLst>
              <a:path w="1224279" h="114300">
                <a:moveTo>
                  <a:pt x="1109853" y="0"/>
                </a:moveTo>
                <a:lnTo>
                  <a:pt x="1109853" y="114299"/>
                </a:lnTo>
                <a:lnTo>
                  <a:pt x="1186053" y="76199"/>
                </a:lnTo>
                <a:lnTo>
                  <a:pt x="1128903" y="76199"/>
                </a:lnTo>
                <a:lnTo>
                  <a:pt x="1128903" y="38099"/>
                </a:lnTo>
                <a:lnTo>
                  <a:pt x="1186053" y="38099"/>
                </a:lnTo>
                <a:lnTo>
                  <a:pt x="1109853" y="0"/>
                </a:lnTo>
                <a:close/>
              </a:path>
              <a:path w="1224279" h="114300">
                <a:moveTo>
                  <a:pt x="110985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109853" y="76199"/>
                </a:lnTo>
                <a:lnTo>
                  <a:pt x="1109853" y="38099"/>
                </a:lnTo>
                <a:close/>
              </a:path>
              <a:path w="1224279" h="114300">
                <a:moveTo>
                  <a:pt x="1186053" y="38099"/>
                </a:moveTo>
                <a:lnTo>
                  <a:pt x="1128903" y="38099"/>
                </a:lnTo>
                <a:lnTo>
                  <a:pt x="1128903" y="76199"/>
                </a:lnTo>
                <a:lnTo>
                  <a:pt x="1186053" y="76199"/>
                </a:lnTo>
                <a:lnTo>
                  <a:pt x="1224153" y="57149"/>
                </a:lnTo>
                <a:lnTo>
                  <a:pt x="1186053" y="380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7050" y="5516404"/>
            <a:ext cx="1144270" cy="114300"/>
          </a:xfrm>
          <a:custGeom>
            <a:avLst/>
            <a:gdLst/>
            <a:ahLst/>
            <a:cxnLst/>
            <a:rect l="l" t="t" r="r" b="b"/>
            <a:pathLst>
              <a:path w="11442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1442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144270" h="114300">
                <a:moveTo>
                  <a:pt x="114376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143761" y="76200"/>
                </a:lnTo>
                <a:lnTo>
                  <a:pt x="1143761" y="381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02437" y="5007637"/>
            <a:ext cx="106680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플랫</a:t>
            </a:r>
            <a:r>
              <a:rPr sz="1400" b="1" dirty="0">
                <a:latin typeface="맑은 고딕"/>
                <a:cs typeface="맑은 고딕"/>
              </a:rPr>
              <a:t>폼</a:t>
            </a:r>
            <a:r>
              <a:rPr sz="1400" b="1" spc="-160" dirty="0">
                <a:latin typeface="맑은 고딕"/>
                <a:cs typeface="맑은 고딕"/>
              </a:rPr>
              <a:t> </a:t>
            </a:r>
            <a:r>
              <a:rPr sz="1400" b="1" spc="-5" dirty="0">
                <a:latin typeface="맑은 고딕"/>
                <a:cs typeface="맑은 고딕"/>
              </a:rPr>
              <a:t>비용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7" name="object 3"/>
          <p:cNvSpPr>
            <a:spLocks noGrp="1" noChangeArrowheads="1"/>
          </p:cNvSpPr>
          <p:nvPr>
            <p:ph type="title"/>
          </p:nvPr>
        </p:nvSpPr>
        <p:spPr>
          <a:xfrm>
            <a:off x="468313" y="427122"/>
            <a:ext cx="8702675" cy="507831"/>
          </a:xfrm>
        </p:spPr>
        <p:txBody>
          <a:bodyPr lIns="0" tIns="0" rIns="0" bIns="0">
            <a:spAutoFit/>
          </a:bodyPr>
          <a:lstStyle/>
          <a:p>
            <a:pPr marL="139700"/>
            <a:r>
              <a:rPr lang="en-US" altLang="ko-KR" dirty="0">
                <a:latin typeface="맑은 고딕" panose="020B0503020000020004" pitchFamily="50" charset="-127"/>
              </a:rPr>
              <a:t>Google Biz Model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3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>
            <a:spLocks noGrp="1" noChangeArrowheads="1"/>
          </p:cNvSpPr>
          <p:nvPr>
            <p:ph type="title"/>
          </p:nvPr>
        </p:nvSpPr>
        <p:spPr>
          <a:xfrm>
            <a:off x="468638" y="427312"/>
            <a:ext cx="8702025" cy="507831"/>
          </a:xfrm>
        </p:spPr>
        <p:txBody>
          <a:bodyPr lIns="0" tIns="0" rIns="0" bIns="0">
            <a:spAutoFit/>
          </a:bodyPr>
          <a:lstStyle/>
          <a:p>
            <a:pPr marL="139700"/>
            <a:r>
              <a:rPr lang="en-US" altLang="ko-KR" dirty="0" smtClean="0">
                <a:latin typeface="맑은 고딕" panose="020B0503020000020004" pitchFamily="50" charset="-127"/>
              </a:rPr>
              <a:t>*</a:t>
            </a:r>
            <a:r>
              <a:rPr lang="ko-KR" altLang="en-US" dirty="0" smtClean="0">
                <a:latin typeface="맑은 고딕" panose="020B0503020000020004" pitchFamily="50" charset="-127"/>
              </a:rPr>
              <a:t>참고</a:t>
            </a:r>
            <a:r>
              <a:rPr lang="en-US" altLang="ko-KR" dirty="0" smtClean="0">
                <a:latin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롱테일법칙</a:t>
            </a:r>
            <a:r>
              <a:rPr lang="ko-KR" altLang="en-US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(Long Tail theory)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99432"/>
          </a:xfrm>
        </p:spPr>
        <p:txBody>
          <a:bodyPr/>
          <a:lstStyle/>
          <a:p>
            <a:r>
              <a:rPr lang="ko-KR" altLang="en-US" sz="1400" dirty="0">
                <a:latin typeface="+mj-ea"/>
                <a:ea typeface="+mj-ea"/>
              </a:rPr>
              <a:t>파레토법칙은 </a:t>
            </a:r>
            <a:r>
              <a:rPr lang="en-US" altLang="ko-KR" sz="1400" dirty="0">
                <a:latin typeface="+mj-ea"/>
                <a:ea typeface="+mj-ea"/>
              </a:rPr>
              <a:t>20%</a:t>
            </a:r>
            <a:r>
              <a:rPr lang="ko-KR" altLang="en-US" sz="1400" dirty="0">
                <a:latin typeface="+mj-ea"/>
                <a:ea typeface="+mj-ea"/>
              </a:rPr>
              <a:t>의 상품이 총 매출의 </a:t>
            </a:r>
            <a:r>
              <a:rPr lang="en-US" altLang="ko-KR" sz="1400" dirty="0">
                <a:latin typeface="+mj-ea"/>
                <a:ea typeface="+mj-ea"/>
              </a:rPr>
              <a:t>80%</a:t>
            </a:r>
            <a:r>
              <a:rPr lang="ko-KR" altLang="en-US" sz="1400" dirty="0">
                <a:latin typeface="+mj-ea"/>
                <a:ea typeface="+mj-ea"/>
              </a:rPr>
              <a:t>를 창출하고</a:t>
            </a:r>
            <a:r>
              <a:rPr lang="en-US" altLang="ko-KR" sz="1400" dirty="0">
                <a:latin typeface="+mj-ea"/>
                <a:ea typeface="+mj-ea"/>
              </a:rPr>
              <a:t>, 20%</a:t>
            </a:r>
            <a:r>
              <a:rPr lang="ko-KR" altLang="en-US" sz="1400" dirty="0">
                <a:latin typeface="+mj-ea"/>
                <a:ea typeface="+mj-ea"/>
              </a:rPr>
              <a:t>의 충성스러운 고객들이 총 매출의 </a:t>
            </a:r>
            <a:r>
              <a:rPr lang="en-US" altLang="ko-KR" sz="1400" dirty="0">
                <a:latin typeface="+mj-ea"/>
                <a:ea typeface="+mj-ea"/>
              </a:rPr>
              <a:t>80% </a:t>
            </a:r>
            <a:r>
              <a:rPr lang="ko-KR" altLang="en-US" sz="1400" dirty="0">
                <a:latin typeface="+mj-ea"/>
                <a:ea typeface="+mj-ea"/>
              </a:rPr>
              <a:t>차지한 다는 식으로 </a:t>
            </a:r>
            <a:r>
              <a:rPr lang="en-US" altLang="ko-KR" sz="1400" dirty="0">
                <a:latin typeface="+mj-ea"/>
                <a:ea typeface="+mj-ea"/>
              </a:rPr>
              <a:t>'</a:t>
            </a:r>
            <a:r>
              <a:rPr lang="ko-KR" altLang="en-US" sz="1400" dirty="0">
                <a:latin typeface="+mj-ea"/>
                <a:ea typeface="+mj-ea"/>
              </a:rPr>
              <a:t>결과물의 </a:t>
            </a:r>
            <a:r>
              <a:rPr lang="en-US" altLang="ko-KR" sz="1400" dirty="0">
                <a:latin typeface="+mj-ea"/>
                <a:ea typeface="+mj-ea"/>
              </a:rPr>
              <a:t>80%</a:t>
            </a:r>
            <a:r>
              <a:rPr lang="ko-KR" altLang="en-US" sz="1400" dirty="0">
                <a:latin typeface="+mj-ea"/>
                <a:ea typeface="+mj-ea"/>
              </a:rPr>
              <a:t>는 조직의 </a:t>
            </a:r>
            <a:r>
              <a:rPr lang="en-US" altLang="ko-KR" sz="1400" dirty="0">
                <a:latin typeface="+mj-ea"/>
                <a:ea typeface="+mj-ea"/>
              </a:rPr>
              <a:t>20%</a:t>
            </a:r>
            <a:r>
              <a:rPr lang="ko-KR" altLang="en-US" sz="1400" dirty="0">
                <a:latin typeface="+mj-ea"/>
                <a:ea typeface="+mj-ea"/>
              </a:rPr>
              <a:t>에 의하여 생산된다</a:t>
            </a:r>
            <a:r>
              <a:rPr lang="en-US" altLang="ko-KR" sz="1400" dirty="0">
                <a:latin typeface="+mj-ea"/>
                <a:ea typeface="+mj-ea"/>
              </a:rPr>
              <a:t>'</a:t>
            </a:r>
            <a:r>
              <a:rPr lang="ko-KR" altLang="en-US" sz="1400" dirty="0">
                <a:latin typeface="+mj-ea"/>
                <a:ea typeface="+mj-ea"/>
              </a:rPr>
              <a:t>는 이론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이같은 </a:t>
            </a:r>
            <a:r>
              <a:rPr lang="en-US" altLang="ko-KR" sz="1000" dirty="0">
                <a:latin typeface="+mj-ea"/>
                <a:ea typeface="+mj-ea"/>
              </a:rPr>
              <a:t>'80 </a:t>
            </a:r>
            <a:r>
              <a:rPr lang="ko-KR" altLang="en-US" sz="1000" dirty="0">
                <a:latin typeface="+mj-ea"/>
                <a:ea typeface="+mj-ea"/>
              </a:rPr>
              <a:t>대 </a:t>
            </a:r>
            <a:r>
              <a:rPr lang="en-US" altLang="ko-KR" sz="1000" dirty="0">
                <a:latin typeface="+mj-ea"/>
                <a:ea typeface="+mj-ea"/>
              </a:rPr>
              <a:t>20 </a:t>
            </a:r>
            <a:r>
              <a:rPr lang="ko-KR" altLang="en-US" sz="1000" dirty="0">
                <a:latin typeface="+mj-ea"/>
                <a:ea typeface="+mj-ea"/>
              </a:rPr>
              <a:t>법칙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은  비즈니스 분야에서  황금률로 받아들여져 마케팅의 기본 토대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인기상품을 고객의 눈에 잘 띄는 곳에 진열하여 판매하거나 소수의 우수고객 또는 </a:t>
            </a:r>
            <a:r>
              <a:rPr lang="ko-KR" altLang="en-US" sz="1000" dirty="0" err="1">
                <a:latin typeface="+mj-ea"/>
                <a:ea typeface="+mj-ea"/>
              </a:rPr>
              <a:t>우량고객을</a:t>
            </a:r>
            <a:r>
              <a:rPr lang="ko-KR" altLang="en-US" sz="1000" dirty="0">
                <a:latin typeface="+mj-ea"/>
                <a:ea typeface="+mj-ea"/>
              </a:rPr>
              <a:t> 우대하는 등의 마케팅 기법은 모두 이 이론에 근거한 것</a:t>
            </a:r>
          </a:p>
          <a:p>
            <a:r>
              <a:rPr lang="ko-KR" altLang="en-US" sz="1400" dirty="0">
                <a:latin typeface="+mj-ea"/>
                <a:ea typeface="+mj-ea"/>
              </a:rPr>
              <a:t>롱테일법칙은 파레토법칙과 거꾸로 </a:t>
            </a:r>
            <a:r>
              <a:rPr lang="en-US" altLang="ko-KR" sz="1400" dirty="0">
                <a:latin typeface="+mj-ea"/>
                <a:ea typeface="+mj-ea"/>
              </a:rPr>
              <a:t>80%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'</a:t>
            </a:r>
            <a:r>
              <a:rPr lang="ko-KR" altLang="en-US" sz="1400" dirty="0">
                <a:latin typeface="+mj-ea"/>
                <a:ea typeface="+mj-ea"/>
              </a:rPr>
              <a:t>사소한 다수</a:t>
            </a:r>
            <a:r>
              <a:rPr lang="en-US" altLang="ko-KR" sz="1400" dirty="0">
                <a:latin typeface="+mj-ea"/>
                <a:ea typeface="+mj-ea"/>
              </a:rPr>
              <a:t>'</a:t>
            </a:r>
            <a:r>
              <a:rPr lang="ko-KR" altLang="en-US" sz="1400" dirty="0">
                <a:latin typeface="+mj-ea"/>
                <a:ea typeface="+mj-ea"/>
              </a:rPr>
              <a:t>가 </a:t>
            </a:r>
            <a:r>
              <a:rPr lang="en-US" altLang="ko-KR" sz="1400" dirty="0">
                <a:latin typeface="+mj-ea"/>
                <a:ea typeface="+mj-ea"/>
              </a:rPr>
              <a:t>20%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'</a:t>
            </a:r>
            <a:r>
              <a:rPr lang="ko-KR" altLang="en-US" sz="1400" dirty="0">
                <a:latin typeface="+mj-ea"/>
                <a:ea typeface="+mj-ea"/>
              </a:rPr>
              <a:t>핵심 소수</a:t>
            </a:r>
            <a:r>
              <a:rPr lang="en-US" altLang="ko-KR" sz="1400" dirty="0">
                <a:latin typeface="+mj-ea"/>
                <a:ea typeface="+mj-ea"/>
              </a:rPr>
              <a:t>'</a:t>
            </a:r>
            <a:r>
              <a:rPr lang="ko-KR" altLang="en-US" sz="1400" dirty="0">
                <a:latin typeface="+mj-ea"/>
                <a:ea typeface="+mj-ea"/>
              </a:rPr>
              <a:t>보다 뛰어난 가치를 창출한다는 이론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이 때문에 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역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逆</a:t>
            </a:r>
            <a:r>
              <a:rPr lang="en-US" altLang="ko-KR" sz="1000" dirty="0">
                <a:latin typeface="+mj-ea"/>
                <a:ea typeface="+mj-ea"/>
              </a:rPr>
              <a:t>) </a:t>
            </a:r>
            <a:r>
              <a:rPr lang="ko-KR" altLang="en-US" sz="1000" dirty="0" err="1">
                <a:latin typeface="+mj-ea"/>
                <a:ea typeface="+mj-ea"/>
              </a:rPr>
              <a:t>파레토법칙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이라고도 함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온라인 서점  아마존닷컴의 전체 수익 가운데 절반 이상은  오프라인 서점에서는 서가에 </a:t>
            </a:r>
            <a:r>
              <a:rPr lang="ko-KR" altLang="en-US" sz="1000" dirty="0" err="1">
                <a:latin typeface="+mj-ea"/>
                <a:ea typeface="+mj-ea"/>
              </a:rPr>
              <a:t>비치하지도</a:t>
            </a:r>
            <a:r>
              <a:rPr lang="ko-KR" altLang="en-US" sz="1000" dirty="0">
                <a:latin typeface="+mj-ea"/>
                <a:ea typeface="+mj-ea"/>
              </a:rPr>
              <a:t> 않는 비주류 단행본이나  </a:t>
            </a:r>
            <a:r>
              <a:rPr lang="ko-KR" altLang="en-US" sz="1000" dirty="0" err="1">
                <a:latin typeface="+mj-ea"/>
                <a:ea typeface="+mj-ea"/>
              </a:rPr>
              <a:t>희귀본</a:t>
            </a:r>
            <a:r>
              <a:rPr lang="ko-KR" altLang="en-US" sz="1000" dirty="0">
                <a:latin typeface="+mj-ea"/>
                <a:ea typeface="+mj-ea"/>
              </a:rPr>
              <a:t> 등 이른바 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 smtClean="0">
                <a:latin typeface="+mj-ea"/>
                <a:ea typeface="+mj-ea"/>
              </a:rPr>
              <a:t>팔리지 </a:t>
            </a:r>
            <a:r>
              <a:rPr lang="ko-KR" altLang="en-US" sz="1000" dirty="0">
                <a:latin typeface="+mj-ea"/>
                <a:ea typeface="+mj-ea"/>
              </a:rPr>
              <a:t>않는 책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들에 의하여 축적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인터넷 포털 구글의 주요 </a:t>
            </a:r>
            <a:r>
              <a:rPr lang="ko-KR" altLang="en-US" sz="1000" dirty="0" err="1">
                <a:latin typeface="+mj-ea"/>
                <a:ea typeface="+mj-ea"/>
              </a:rPr>
              <a:t>수익원은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《</a:t>
            </a:r>
            <a:r>
              <a:rPr lang="ko-KR" altLang="en-US" sz="1000" dirty="0" err="1">
                <a:latin typeface="+mj-ea"/>
                <a:ea typeface="+mj-ea"/>
              </a:rPr>
              <a:t>포춘</a:t>
            </a:r>
            <a:r>
              <a:rPr lang="en-US" altLang="ko-KR" sz="1000" dirty="0">
                <a:latin typeface="+mj-ea"/>
                <a:ea typeface="+mj-ea"/>
              </a:rPr>
              <a:t>》</a:t>
            </a:r>
            <a:r>
              <a:rPr lang="ko-KR" altLang="en-US" sz="1000" dirty="0">
                <a:latin typeface="+mj-ea"/>
                <a:ea typeface="+mj-ea"/>
              </a:rPr>
              <a:t>에서 </a:t>
            </a:r>
            <a:r>
              <a:rPr lang="en-US" altLang="ko-KR" sz="1000" dirty="0">
                <a:latin typeface="+mj-ea"/>
                <a:ea typeface="+mj-ea"/>
              </a:rPr>
              <a:t>500</a:t>
            </a:r>
            <a:r>
              <a:rPr lang="ko-KR" altLang="en-US" sz="1000" dirty="0">
                <a:latin typeface="+mj-ea"/>
                <a:ea typeface="+mj-ea"/>
              </a:rPr>
              <a:t>대 기업으로 선정한 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거 대 기업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들이 아니라 꽃배달 업체나 제과점 등 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자잘한</a:t>
            </a:r>
            <a:r>
              <a:rPr lang="en-US" altLang="ko-KR" sz="1000" dirty="0">
                <a:latin typeface="+mj-ea"/>
                <a:ea typeface="+mj-ea"/>
              </a:rPr>
              <a:t>' </a:t>
            </a:r>
            <a:r>
              <a:rPr lang="ko-KR" altLang="en-US" sz="1000" dirty="0">
                <a:latin typeface="+mj-ea"/>
                <a:ea typeface="+mj-ea"/>
              </a:rPr>
              <a:t>광고주</a:t>
            </a:r>
          </a:p>
          <a:p>
            <a:r>
              <a:rPr lang="en-US" altLang="ko-KR" sz="1400" dirty="0">
                <a:latin typeface="+mj-ea"/>
                <a:ea typeface="+mj-ea"/>
              </a:rPr>
              <a:t>2004</a:t>
            </a:r>
            <a:r>
              <a:rPr lang="ko-KR" altLang="en-US" sz="1400" dirty="0">
                <a:latin typeface="+mj-ea"/>
                <a:ea typeface="+mj-ea"/>
              </a:rPr>
              <a:t>년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월 미국  인터넷비즈니스 잡지 </a:t>
            </a:r>
            <a:r>
              <a:rPr lang="en-US" altLang="ko-KR" sz="1400" dirty="0">
                <a:latin typeface="+mj-ea"/>
                <a:ea typeface="+mj-ea"/>
              </a:rPr>
              <a:t>《</a:t>
            </a:r>
            <a:r>
              <a:rPr lang="ko-KR" altLang="en-US" sz="1400" dirty="0" err="1">
                <a:latin typeface="+mj-ea"/>
                <a:ea typeface="+mj-ea"/>
              </a:rPr>
              <a:t>와이어드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Wired》 </a:t>
            </a:r>
            <a:r>
              <a:rPr lang="ko-KR" altLang="en-US" sz="1400" dirty="0">
                <a:latin typeface="+mj-ea"/>
                <a:ea typeface="+mj-ea"/>
              </a:rPr>
              <a:t>편집장  크리스  앤더슨</a:t>
            </a:r>
            <a:r>
              <a:rPr lang="en-US" altLang="ko-KR" sz="1400" dirty="0">
                <a:latin typeface="+mj-ea"/>
                <a:ea typeface="+mj-ea"/>
              </a:rPr>
              <a:t>(Chris Anderson)</a:t>
            </a:r>
            <a:r>
              <a:rPr lang="ko-KR" altLang="en-US" sz="1400" dirty="0">
                <a:latin typeface="+mj-ea"/>
                <a:ea typeface="+mj-ea"/>
              </a:rPr>
              <a:t>이 처음 사용</a:t>
            </a:r>
          </a:p>
          <a:p>
            <a:pPr lvl="1"/>
            <a:r>
              <a:rPr lang="ko-KR" altLang="en-US" sz="1000" dirty="0" err="1">
                <a:latin typeface="+mj-ea"/>
                <a:ea typeface="+mj-ea"/>
              </a:rPr>
              <a:t>앤더슨에</a:t>
            </a:r>
            <a:r>
              <a:rPr lang="ko-KR" altLang="en-US" sz="1000" dirty="0">
                <a:latin typeface="+mj-ea"/>
                <a:ea typeface="+mj-ea"/>
              </a:rPr>
              <a:t> 따르면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어떤 기업이나 상점이 판매하는 상품을 많이 팔리는 </a:t>
            </a:r>
            <a:r>
              <a:rPr lang="ko-KR" altLang="en-US" sz="1000" dirty="0" err="1">
                <a:latin typeface="+mj-ea"/>
                <a:ea typeface="+mj-ea"/>
              </a:rPr>
              <a:t>순서대</a:t>
            </a:r>
            <a:r>
              <a:rPr lang="ko-KR" altLang="en-US" sz="1000" dirty="0">
                <a:latin typeface="+mj-ea"/>
                <a:ea typeface="+mj-ea"/>
              </a:rPr>
              <a:t> 로  </a:t>
            </a:r>
            <a:r>
              <a:rPr lang="ko-KR" altLang="en-US" sz="1000" dirty="0" smtClean="0">
                <a:latin typeface="+mj-ea"/>
                <a:ea typeface="+mj-ea"/>
              </a:rPr>
              <a:t>가로축에 늘어놓고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각각의 판매량을 세로축에 표시하여 선으로 연결하면 많이 팔리는 상품들을 연결한 선 은 급경사를 이루며 짧게 이어지지만 적게 팔리는 상품들을 연결한 선은 마치 공룡의 </a:t>
            </a:r>
            <a:r>
              <a:rPr lang="en-US" altLang="ko-KR" sz="1000" dirty="0">
                <a:latin typeface="+mj-ea"/>
                <a:ea typeface="+mj-ea"/>
              </a:rPr>
              <a:t>'</a:t>
            </a:r>
            <a:r>
              <a:rPr lang="ko-KR" altLang="en-US" sz="1000" dirty="0">
                <a:latin typeface="+mj-ea"/>
                <a:ea typeface="+mj-ea"/>
              </a:rPr>
              <a:t>긴 꼬리</a:t>
            </a:r>
            <a:r>
              <a:rPr lang="en-US" altLang="ko-KR" sz="1000" dirty="0">
                <a:latin typeface="+mj-ea"/>
                <a:ea typeface="+mj-ea"/>
              </a:rPr>
              <a:t>(long tail)'</a:t>
            </a:r>
            <a:r>
              <a:rPr lang="ko-KR" altLang="en-US" sz="1000" dirty="0">
                <a:latin typeface="+mj-ea"/>
                <a:ea typeface="+mj-ea"/>
              </a:rPr>
              <a:t>처럼 낮지만 길게 이어지는데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이 꼬리 부분에 해당하는 상품들의 총 판매량이 많이 팔리는 인기 상품의 총 판매량을 압도한다는 것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이는 인터넷의 발달에 따른 현상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인터넷상에서는 예를 들면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오프라인 서점에서는 서가에 비치 되지도 않는 책들까지 모두 소개할 수 있는 등 전시공간의 제약을 받지 않음</a:t>
            </a:r>
          </a:p>
          <a:p>
            <a:pPr lvl="1"/>
            <a:r>
              <a:rPr lang="ko-KR" altLang="en-US" sz="1000" dirty="0">
                <a:latin typeface="+mj-ea"/>
                <a:ea typeface="+mj-ea"/>
              </a:rPr>
              <a:t>이에 따라 전시비용이나  물류비용이 매우 </a:t>
            </a:r>
            <a:r>
              <a:rPr lang="ko-KR" altLang="en-US" sz="1000" dirty="0" err="1">
                <a:latin typeface="+mj-ea"/>
                <a:ea typeface="+mj-ea"/>
              </a:rPr>
              <a:t>저렴해져서</a:t>
            </a:r>
            <a:r>
              <a:rPr lang="ko-KR" altLang="en-US" sz="1000" dirty="0">
                <a:latin typeface="+mj-ea"/>
                <a:ea typeface="+mj-ea"/>
              </a:rPr>
              <a:t>  유통구조 가 혁신되었으며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소비자들은 검색을 통하여 자신이 원하는 상품 정보를 찾을 뿐 아니라 다른 소비자들과 소통하여 제품에 대한 다양한 정보를 공유할 수 있게 됨으로써 선택의 폭이 크게 확대되었다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이러한 조건들이 결합되어 종전에는 비용대비 </a:t>
            </a:r>
            <a:r>
              <a:rPr lang="ko-KR" altLang="en-US" sz="1000" dirty="0" err="1">
                <a:latin typeface="+mj-ea"/>
                <a:ea typeface="+mj-ea"/>
              </a:rPr>
              <a:t>저효율로</a:t>
            </a:r>
            <a:r>
              <a:rPr lang="ko-KR" altLang="en-US" sz="1000" dirty="0">
                <a:latin typeface="+mj-ea"/>
                <a:ea typeface="+mj-ea"/>
              </a:rPr>
              <a:t>  소비자의 눈에 띌 기회조차 갖지 못하였던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외면당하던 제품들이 전체적으로는 인기상품을 압도하는 결과를 낳아 새로운  비즈니스 모델로 떠오르게 되었음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2619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265</TotalTime>
  <Words>984</Words>
  <Application>Microsoft Office PowerPoint</Application>
  <PresentationFormat>화면 슬라이드 쇼(4:3)</PresentationFormat>
  <Paragraphs>112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맑은 고딕</vt:lpstr>
      <vt:lpstr>HY그래픽M</vt:lpstr>
      <vt:lpstr>Corbel</vt:lpstr>
      <vt:lpstr>Arial</vt:lpstr>
      <vt:lpstr>Wingdings 3</vt:lpstr>
      <vt:lpstr>Tahoma</vt:lpstr>
      <vt:lpstr>HY견고딕</vt:lpstr>
      <vt:lpstr>Candara</vt:lpstr>
      <vt:lpstr>Lucida Sans</vt:lpstr>
      <vt:lpstr>굴림</vt:lpstr>
      <vt:lpstr>New_Education02</vt:lpstr>
      <vt:lpstr>사회적문제해결과 디자인씽킹  - 비즈니스 모델링 사례 연구</vt:lpstr>
      <vt:lpstr>9 building bock model 캔버스</vt:lpstr>
      <vt:lpstr>Apple iPod/iTunes Biz Model</vt:lpstr>
      <vt:lpstr>Apple iPod/iTunes Biz Model</vt:lpstr>
      <vt:lpstr>LEGO Biz Model</vt:lpstr>
      <vt:lpstr>LEGO Biz Model</vt:lpstr>
      <vt:lpstr>Google Biz Model</vt:lpstr>
      <vt:lpstr>Google Biz Model</vt:lpstr>
      <vt:lpstr>*참고: 롱테일법칙 (Long Tail theory)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64</cp:revision>
  <dcterms:created xsi:type="dcterms:W3CDTF">2013-05-06T06:35:46Z</dcterms:created>
  <dcterms:modified xsi:type="dcterms:W3CDTF">2022-07-28T12:33:09Z</dcterms:modified>
</cp:coreProperties>
</file>