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61" r:id="rId1"/>
  </p:sldMasterIdLst>
  <p:notesMasterIdLst>
    <p:notesMasterId r:id="rId20"/>
  </p:notesMasterIdLst>
  <p:sldIdLst>
    <p:sldId id="277" r:id="rId2"/>
    <p:sldId id="278" r:id="rId3"/>
    <p:sldId id="279" r:id="rId4"/>
    <p:sldId id="280" r:id="rId5"/>
    <p:sldId id="293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9" r:id="rId14"/>
    <p:sldId id="294" r:id="rId15"/>
    <p:sldId id="290" r:id="rId16"/>
    <p:sldId id="296" r:id="rId17"/>
    <p:sldId id="291" r:id="rId18"/>
    <p:sldId id="292" r:id="rId19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1"/>
      <p:bold r:id="rId22"/>
    </p:embeddedFont>
    <p:embeddedFont>
      <p:font typeface="HY그래픽M" panose="02030600000101010101" pitchFamily="18" charset="-127"/>
      <p:regular r:id="rId23"/>
    </p:embeddedFont>
    <p:embeddedFont>
      <p:font typeface="Corbel" panose="020B0503020204020204" pitchFamily="34" charset="0"/>
      <p:regular r:id="rId24"/>
      <p:bold r:id="rId25"/>
      <p:italic r:id="rId26"/>
      <p:boldItalic r:id="rId27"/>
    </p:embeddedFont>
    <p:embeddedFont>
      <p:font typeface="Wingdings 3" panose="05040102010807070707" pitchFamily="18" charset="2"/>
      <p:regular r:id="rId28"/>
    </p:embeddedFont>
    <p:embeddedFont>
      <p:font typeface="Candara" panose="020E0502030303020204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683F20D-A35B-46CD-B677-B30B62FEAED3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맑은 고딕" panose="020B0503020000020004" pitchFamily="50" charset="-127"/>
              </a:defRPr>
            </a:lvl1pPr>
          </a:lstStyle>
          <a:p>
            <a:fld id="{916BC57A-E123-437A-BB32-303A46B9E4DC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"/>
          <p:cNvSpPr/>
          <p:nvPr/>
        </p:nvSpPr>
        <p:spPr bwMode="gray">
          <a:xfrm>
            <a:off x="8545513" y="5873750"/>
            <a:ext cx="598487" cy="98742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Freeform 15"/>
          <p:cNvSpPr/>
          <p:nvPr/>
        </p:nvSpPr>
        <p:spPr bwMode="gray">
          <a:xfrm>
            <a:off x="7805738" y="2678113"/>
            <a:ext cx="1341437" cy="3298825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6" name="Freeform 14"/>
          <p:cNvSpPr/>
          <p:nvPr/>
        </p:nvSpPr>
        <p:spPr bwMode="gray">
          <a:xfrm>
            <a:off x="-11113" y="2917825"/>
            <a:ext cx="8632826" cy="3940175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7" name="Freeform 8"/>
          <p:cNvSpPr/>
          <p:nvPr/>
        </p:nvSpPr>
        <p:spPr bwMode="gray">
          <a:xfrm>
            <a:off x="1773238" y="0"/>
            <a:ext cx="1309687" cy="1116013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8" name="Freeform 7"/>
          <p:cNvSpPr/>
          <p:nvPr/>
        </p:nvSpPr>
        <p:spPr bwMode="gray">
          <a:xfrm>
            <a:off x="-6350" y="0"/>
            <a:ext cx="2020888" cy="1452563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Freeform 10"/>
          <p:cNvSpPr/>
          <p:nvPr/>
        </p:nvSpPr>
        <p:spPr bwMode="gray">
          <a:xfrm>
            <a:off x="-3175" y="895350"/>
            <a:ext cx="2155825" cy="1400175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76656" y="1755648"/>
            <a:ext cx="77724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676656" y="2834640"/>
            <a:ext cx="6437376" cy="59436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 bwMode="gray">
          <a:xfrm>
            <a:off x="649288" y="6419850"/>
            <a:ext cx="78454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67750" y="6419850"/>
            <a:ext cx="476250" cy="365125"/>
          </a:xfrm>
        </p:spPr>
        <p:txBody>
          <a:bodyPr/>
          <a:lstStyle>
            <a:lvl1pPr>
              <a:defRPr/>
            </a:lvl1pPr>
          </a:lstStyle>
          <a:p>
            <a:fld id="{D80A4B15-DF60-4EFA-A4E2-0997B47D5BE6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2"/>
          </p:nvPr>
        </p:nvSpPr>
        <p:spPr>
          <a:xfrm>
            <a:off x="36513" y="36513"/>
            <a:ext cx="18557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B878D-44B0-4072-A93C-2B4E3E3F27C1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20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/>
        </p:nvSpPr>
        <p:spPr bwMode="gray">
          <a:xfrm>
            <a:off x="3016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5" name="Oval 7"/>
          <p:cNvSpPr/>
          <p:nvPr/>
        </p:nvSpPr>
        <p:spPr bwMode="gray">
          <a:xfrm>
            <a:off x="7588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12160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7" name="Oval 9"/>
          <p:cNvSpPr/>
          <p:nvPr/>
        </p:nvSpPr>
        <p:spPr bwMode="gray">
          <a:xfrm>
            <a:off x="76358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8" name="Oval 10"/>
          <p:cNvSpPr/>
          <p:nvPr/>
        </p:nvSpPr>
        <p:spPr bwMode="gray">
          <a:xfrm>
            <a:off x="80930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9" name="Oval 11"/>
          <p:cNvSpPr/>
          <p:nvPr/>
        </p:nvSpPr>
        <p:spPr bwMode="gray">
          <a:xfrm>
            <a:off x="85502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128016"/>
            <a:ext cx="6144768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7048"/>
            <a:ext cx="82296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54ECF-3385-45F3-8E2C-6F5176EF16AF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DB92B-3B18-46F3-B80B-D67B87F635E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01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gray">
          <a:xfrm flipH="1" flipV="1">
            <a:off x="6769100" y="6203950"/>
            <a:ext cx="852488" cy="654050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Freeform 12"/>
          <p:cNvSpPr/>
          <p:nvPr/>
        </p:nvSpPr>
        <p:spPr bwMode="gray">
          <a:xfrm flipH="1" flipV="1">
            <a:off x="7412038" y="5622925"/>
            <a:ext cx="1736725" cy="1235075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-6350" y="0"/>
            <a:ext cx="2405063" cy="1782763"/>
            <a:chOff x="-5918" y="0"/>
            <a:chExt cx="3089429" cy="2295395"/>
          </a:xfrm>
        </p:grpSpPr>
        <p:sp>
          <p:nvSpPr>
            <p:cNvPr id="7" name="Freeform 7"/>
            <p:cNvSpPr/>
            <p:nvPr userDrawn="1"/>
          </p:nvSpPr>
          <p:spPr bwMode="gray">
            <a:xfrm>
              <a:off x="1772288" y="0"/>
              <a:ext cx="1311223" cy="1116015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Freeform 8"/>
            <p:cNvSpPr/>
            <p:nvPr userDrawn="1"/>
          </p:nvSpPr>
          <p:spPr bwMode="gray">
            <a:xfrm>
              <a:off x="-5918" y="0"/>
              <a:ext cx="2018834" cy="1453273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9" name="Freeform 9"/>
            <p:cNvSpPr/>
            <p:nvPr userDrawn="1"/>
          </p:nvSpPr>
          <p:spPr bwMode="gray">
            <a:xfrm>
              <a:off x="-3879" y="895265"/>
              <a:ext cx="2157503" cy="1400130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274640"/>
            <a:ext cx="1682496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457200" y="274640"/>
            <a:ext cx="6400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457200" y="6583363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91D4F-2C4B-4170-9BB1-C82BE96C7302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2670175" y="6583363"/>
            <a:ext cx="4114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7013575" y="6583363"/>
            <a:ext cx="457200" cy="228600"/>
          </a:xfrm>
        </p:spPr>
        <p:txBody>
          <a:bodyPr/>
          <a:lstStyle>
            <a:lvl1pPr>
              <a:defRPr/>
            </a:lvl1pPr>
          </a:lstStyle>
          <a:p>
            <a:fld id="{3C97ECD1-0659-4A8B-B44D-C72CA35A020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33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638" y="109728"/>
            <a:ext cx="870202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840"/>
            <a:ext cx="8229600" cy="4599432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0DAA2-28EE-4D20-BCAA-279357445DC6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EAEE27-B84E-4709-A18F-44A5F733445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87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/>
        </p:nvSpPr>
        <p:spPr bwMode="gray">
          <a:xfrm>
            <a:off x="758825" y="3100388"/>
            <a:ext cx="284163" cy="282575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5" name="Oval 7"/>
          <p:cNvSpPr/>
          <p:nvPr/>
        </p:nvSpPr>
        <p:spPr bwMode="gray">
          <a:xfrm>
            <a:off x="1216025" y="3100388"/>
            <a:ext cx="284163" cy="282575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1673225" y="3100388"/>
            <a:ext cx="284163" cy="282575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3438146"/>
            <a:ext cx="7735824" cy="1352931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029968" y="1929384"/>
            <a:ext cx="6419088" cy="1499616"/>
          </a:xfrm>
        </p:spPr>
        <p:txBody>
          <a:bodyPr anchor="b"/>
          <a:lstStyle>
            <a:lvl1pPr marL="0" indent="0">
              <a:buNone/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DC3C6-84AB-4F54-A876-48A0BB9D2747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9A2406-EC5C-45A4-8C1D-8F10B6A7C48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88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7"/>
          <p:cNvSpPr/>
          <p:nvPr/>
        </p:nvSpPr>
        <p:spPr bwMode="gray">
          <a:xfrm>
            <a:off x="3016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7588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7" name="Oval 9"/>
          <p:cNvSpPr/>
          <p:nvPr/>
        </p:nvSpPr>
        <p:spPr bwMode="gray">
          <a:xfrm>
            <a:off x="12160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8" name="Oval 10"/>
          <p:cNvSpPr/>
          <p:nvPr/>
        </p:nvSpPr>
        <p:spPr bwMode="gray">
          <a:xfrm>
            <a:off x="76358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9" name="Oval 11"/>
          <p:cNvSpPr/>
          <p:nvPr/>
        </p:nvSpPr>
        <p:spPr bwMode="gray">
          <a:xfrm>
            <a:off x="80930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0" name="Oval 12"/>
          <p:cNvSpPr/>
          <p:nvPr/>
        </p:nvSpPr>
        <p:spPr bwMode="gray">
          <a:xfrm>
            <a:off x="85502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73152"/>
            <a:ext cx="6144768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0AB53-51BD-4946-8D61-7593E5F71846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D2D81E-66E1-44C2-AA0F-D350F7D3688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94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9"/>
          <p:cNvSpPr/>
          <p:nvPr/>
        </p:nvSpPr>
        <p:spPr bwMode="gray">
          <a:xfrm>
            <a:off x="3016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8" name="Oval 10"/>
          <p:cNvSpPr/>
          <p:nvPr/>
        </p:nvSpPr>
        <p:spPr bwMode="gray">
          <a:xfrm>
            <a:off x="7588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9" name="Oval 13"/>
          <p:cNvSpPr/>
          <p:nvPr/>
        </p:nvSpPr>
        <p:spPr bwMode="gray">
          <a:xfrm>
            <a:off x="80930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0" name="Oval 14"/>
          <p:cNvSpPr/>
          <p:nvPr/>
        </p:nvSpPr>
        <p:spPr bwMode="gray">
          <a:xfrm>
            <a:off x="85502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8056" y="1426464"/>
            <a:ext cx="4041648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18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56" y="2240280"/>
            <a:ext cx="4050792" cy="37764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599432" y="1426464"/>
            <a:ext cx="4041648" cy="786384"/>
          </a:xfrm>
        </p:spPr>
        <p:txBody>
          <a:bodyPr anchor="b"/>
          <a:lstStyle>
            <a:lvl1pPr marL="0" indent="0">
              <a:buNone/>
              <a:defRPr sz="18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9432" y="2240280"/>
            <a:ext cx="4050792" cy="37764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73152"/>
            <a:ext cx="70043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13850-4120-457D-B703-F32C214ACC7D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00CA9-2FF7-4AB6-A6C1-A6A6E616ED4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17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"/>
          <p:cNvSpPr/>
          <p:nvPr/>
        </p:nvSpPr>
        <p:spPr bwMode="gray">
          <a:xfrm>
            <a:off x="3016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4" name="Oval 6"/>
          <p:cNvSpPr/>
          <p:nvPr/>
        </p:nvSpPr>
        <p:spPr bwMode="gray">
          <a:xfrm>
            <a:off x="7588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5" name="Oval 7"/>
          <p:cNvSpPr/>
          <p:nvPr/>
        </p:nvSpPr>
        <p:spPr bwMode="gray">
          <a:xfrm>
            <a:off x="80930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85502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9728"/>
            <a:ext cx="700430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A87CD-202C-4492-BF3F-0EF8CF01A769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2773AF-C79C-482C-9FD6-E20E895F917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43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57718-8CC6-4BD2-8A99-D598D65E467C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EFDC4D-9A70-462D-8168-FCF9A8D1592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95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-6350" y="0"/>
            <a:ext cx="2405063" cy="1782763"/>
            <a:chOff x="-5918" y="0"/>
            <a:chExt cx="3089429" cy="2295395"/>
          </a:xfrm>
        </p:grpSpPr>
        <p:sp>
          <p:nvSpPr>
            <p:cNvPr id="6" name="Freeform 7"/>
            <p:cNvSpPr/>
            <p:nvPr userDrawn="1"/>
          </p:nvSpPr>
          <p:spPr bwMode="gray">
            <a:xfrm>
              <a:off x="1772288" y="0"/>
              <a:ext cx="1311223" cy="1116015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Freeform 8"/>
            <p:cNvSpPr/>
            <p:nvPr userDrawn="1"/>
          </p:nvSpPr>
          <p:spPr bwMode="gray">
            <a:xfrm>
              <a:off x="-5918" y="0"/>
              <a:ext cx="2018834" cy="1453273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Freeform 9"/>
            <p:cNvSpPr/>
            <p:nvPr userDrawn="1"/>
          </p:nvSpPr>
          <p:spPr bwMode="gray">
            <a:xfrm>
              <a:off x="-3879" y="895265"/>
              <a:ext cx="2157503" cy="1400130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9" name="Oval 10"/>
          <p:cNvSpPr/>
          <p:nvPr/>
        </p:nvSpPr>
        <p:spPr bwMode="gray">
          <a:xfrm>
            <a:off x="2259013" y="1162050"/>
            <a:ext cx="282575" cy="282575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0" name="Oval 11"/>
          <p:cNvSpPr/>
          <p:nvPr/>
        </p:nvSpPr>
        <p:spPr bwMode="gray">
          <a:xfrm>
            <a:off x="2716213" y="1162050"/>
            <a:ext cx="282575" cy="282575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1" name="Oval 12"/>
          <p:cNvSpPr/>
          <p:nvPr/>
        </p:nvSpPr>
        <p:spPr bwMode="gray">
          <a:xfrm>
            <a:off x="3173413" y="1162050"/>
            <a:ext cx="282575" cy="282575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575303" y="411480"/>
            <a:ext cx="5148072" cy="11620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64208"/>
            <a:ext cx="5111750" cy="470001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40080" y="1664208"/>
            <a:ext cx="2825496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>
          <a:xfrm>
            <a:off x="642938" y="6583363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C152A-9404-4026-A46C-A758FBC7A524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83363"/>
            <a:ext cx="50292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DD44E5-822F-49EF-A0C1-DF80EB1803B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94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7"/>
          <p:cNvSpPr/>
          <p:nvPr/>
        </p:nvSpPr>
        <p:spPr bwMode="gray">
          <a:xfrm>
            <a:off x="466725" y="658813"/>
            <a:ext cx="282575" cy="282575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466725" y="5440363"/>
            <a:ext cx="282575" cy="284162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859536" y="502920"/>
            <a:ext cx="7653528" cy="566928"/>
          </a:xfrm>
        </p:spPr>
        <p:txBody>
          <a:bodyPr>
            <a:normAutofit/>
          </a:bodyPr>
          <a:lstStyle>
            <a:lvl1pPr algn="l">
              <a:defRPr sz="21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9536" y="1170432"/>
            <a:ext cx="7644384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859536" y="5385816"/>
            <a:ext cx="7653528" cy="786384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A4BBA-7416-4C35-827B-79D4EEBB8DA9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285DD-0A8B-4ACB-A87F-C9D9B2CFE46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67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</a:p>
        </p:txBody>
      </p:sp>
      <p:sp>
        <p:nvSpPr>
          <p:cNvPr id="16" name="Freeform 15"/>
          <p:cNvSpPr/>
          <p:nvPr/>
        </p:nvSpPr>
        <p:spPr bwMode="gray">
          <a:xfrm>
            <a:off x="0" y="6229350"/>
            <a:ext cx="1366838" cy="209550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7" name="Freeform 16"/>
          <p:cNvSpPr/>
          <p:nvPr/>
        </p:nvSpPr>
        <p:spPr bwMode="gray">
          <a:xfrm>
            <a:off x="0" y="6469063"/>
            <a:ext cx="1089025" cy="38893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8" name="Freeform 17"/>
          <p:cNvSpPr/>
          <p:nvPr/>
        </p:nvSpPr>
        <p:spPr bwMode="gray">
          <a:xfrm>
            <a:off x="501650" y="6389688"/>
            <a:ext cx="4537075" cy="16033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9" name="Freeform 18"/>
          <p:cNvSpPr/>
          <p:nvPr/>
        </p:nvSpPr>
        <p:spPr bwMode="gray">
          <a:xfrm>
            <a:off x="1058863" y="6550025"/>
            <a:ext cx="7138987" cy="31908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0" name="Freeform 19"/>
          <p:cNvSpPr/>
          <p:nvPr/>
        </p:nvSpPr>
        <p:spPr bwMode="gray">
          <a:xfrm>
            <a:off x="5005388" y="6324600"/>
            <a:ext cx="1176337" cy="200025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1" name="Freeform 20"/>
          <p:cNvSpPr/>
          <p:nvPr/>
        </p:nvSpPr>
        <p:spPr bwMode="gray">
          <a:xfrm>
            <a:off x="6167438" y="6353175"/>
            <a:ext cx="2468562" cy="16668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2" name="Freeform 21"/>
          <p:cNvSpPr/>
          <p:nvPr/>
        </p:nvSpPr>
        <p:spPr bwMode="gray">
          <a:xfrm>
            <a:off x="8416925" y="6361113"/>
            <a:ext cx="593725" cy="149225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3" name="Freeform 22"/>
          <p:cNvSpPr/>
          <p:nvPr/>
        </p:nvSpPr>
        <p:spPr bwMode="gray">
          <a:xfrm>
            <a:off x="8162925" y="6362700"/>
            <a:ext cx="981075" cy="495300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73025" y="6583363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BA8FF5A-39B6-46D0-96E9-707C758D44B8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670175" y="6583363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302625" y="6583363"/>
            <a:ext cx="4572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fld id="{2F4252DE-B813-4844-AFB2-2BBC979D0C2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8" r:id="rId2"/>
    <p:sldLayoutId id="2147484171" r:id="rId3"/>
    <p:sldLayoutId id="2147484172" r:id="rId4"/>
    <p:sldLayoutId id="2147484173" r:id="rId5"/>
    <p:sldLayoutId id="2147484174" r:id="rId6"/>
    <p:sldLayoutId id="2147484169" r:id="rId7"/>
    <p:sldLayoutId id="2147484175" r:id="rId8"/>
    <p:sldLayoutId id="2147484176" r:id="rId9"/>
    <p:sldLayoutId id="2147484177" r:id="rId10"/>
    <p:sldLayoutId id="2147484178" r:id="rId11"/>
  </p:sldLayoutIdLst>
  <p:txStyles>
    <p:titleStyle>
      <a:lvl1pPr algn="ctr" defTabSz="685800" rtl="0" eaLnBrk="0" fontAlgn="base" latinLnBrk="1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85800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orbel" panose="020B0503020204020204" pitchFamily="34" charset="0"/>
        </a:defRPr>
      </a:lvl2pPr>
      <a:lvl3pPr algn="ctr" defTabSz="685800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orbel" panose="020B0503020204020204" pitchFamily="34" charset="0"/>
        </a:defRPr>
      </a:lvl3pPr>
      <a:lvl4pPr algn="ctr" defTabSz="685800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orbel" panose="020B0503020204020204" pitchFamily="34" charset="0"/>
        </a:defRPr>
      </a:lvl4pPr>
      <a:lvl5pPr algn="ctr" defTabSz="685800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orbel" panose="020B0503020204020204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57175" indent="-257175" algn="l" defTabSz="685800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 3" panose="05040102010807070707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anose="05040102010807070707" pitchFamily="18" charset="2"/>
        <a:buChar char="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latinLnBrk="1" hangingPunct="0">
        <a:spcBef>
          <a:spcPct val="20000"/>
        </a:spcBef>
        <a:spcAft>
          <a:spcPct val="0"/>
        </a:spcAft>
        <a:buClr>
          <a:srgbClr val="21A6C5"/>
        </a:buClr>
        <a:buSzPct val="90000"/>
        <a:buFont typeface="Wingdings 3" panose="05040102010807070707" pitchFamily="18" charset="2"/>
        <a:buChar char="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latinLnBrk="1" hangingPunct="0">
        <a:spcBef>
          <a:spcPct val="20000"/>
        </a:spcBef>
        <a:spcAft>
          <a:spcPct val="0"/>
        </a:spcAft>
        <a:buClr>
          <a:srgbClr val="BEC936"/>
        </a:buClr>
        <a:buSzPct val="90000"/>
        <a:buFont typeface="Wingdings 3" panose="05040102010807070707" pitchFamily="18" charset="2"/>
        <a:buChar char="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latinLnBrk="1" hangingPunct="0">
        <a:spcBef>
          <a:spcPct val="20000"/>
        </a:spcBef>
        <a:spcAft>
          <a:spcPct val="0"/>
        </a:spcAft>
        <a:buClr>
          <a:srgbClr val="ECB0B0"/>
        </a:buClr>
        <a:buSzPct val="90000"/>
        <a:buFont typeface="Wingdings 3" panose="05040102010807070707" pitchFamily="18" charset="2"/>
        <a:buChar char="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350" y="1852613"/>
            <a:ext cx="8859838" cy="1008062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ko-KR" altLang="en-US" sz="3392" dirty="0" smtClean="0"/>
              <a:t>사회적문제해결과 </a:t>
            </a:r>
            <a:r>
              <a:rPr lang="ko-KR" altLang="en-US" sz="3392" dirty="0" err="1" smtClean="0"/>
              <a:t>디자인씽킹</a:t>
            </a:r>
            <a:r>
              <a:rPr lang="en-US" altLang="ko-KR" sz="3392" dirty="0" smtClean="0"/>
              <a:t/>
            </a:r>
            <a:br>
              <a:rPr lang="en-US" altLang="ko-KR" sz="3392" dirty="0" smtClean="0"/>
            </a:br>
            <a:r>
              <a:rPr lang="en-US" altLang="ko-KR" sz="3392" dirty="0" smtClean="0"/>
              <a:t/>
            </a:r>
            <a:br>
              <a:rPr lang="en-US" altLang="ko-KR" sz="3392" dirty="0" smtClean="0"/>
            </a:br>
            <a:r>
              <a:rPr lang="en-US" altLang="ko-KR" sz="3392" dirty="0" smtClean="0"/>
              <a:t>- </a:t>
            </a:r>
            <a:r>
              <a:rPr lang="ko-KR" altLang="en-US" sz="3600" dirty="0"/>
              <a:t>플랫폼비지니스에 대한 이해</a:t>
            </a:r>
          </a:p>
        </p:txBody>
      </p:sp>
      <p:sp>
        <p:nvSpPr>
          <p:cNvPr id="12291" name="부제목 2"/>
          <p:cNvSpPr>
            <a:spLocks noGrp="1" noChangeArrowheads="1"/>
          </p:cNvSpPr>
          <p:nvPr>
            <p:ph type="subTitle" idx="1"/>
          </p:nvPr>
        </p:nvSpPr>
        <p:spPr>
          <a:xfrm>
            <a:off x="1341438" y="3551238"/>
            <a:ext cx="6461125" cy="3108325"/>
          </a:xfrm>
        </p:spPr>
        <p:txBody>
          <a:bodyPr>
            <a:normAutofit lnSpcReduction="10000"/>
          </a:bodyPr>
          <a:lstStyle/>
          <a:p>
            <a:pPr algn="ctr" eaLnBrk="1" hangingPunct="1">
              <a:defRPr/>
            </a:pPr>
            <a:r>
              <a:rPr lang="ko-KR" altLang="en-US"/>
              <a:t>최영근 교수</a:t>
            </a: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r>
              <a:rPr lang="en-US" altLang="ko-KR" sz="1130" b="1"/>
              <a:t>* </a:t>
            </a:r>
            <a:r>
              <a:rPr lang="ko-KR" altLang="en-US" sz="1130" b="1"/>
              <a:t>사사표기</a:t>
            </a:r>
            <a:r>
              <a:rPr lang="en-US" altLang="ko-KR" sz="1130" b="1"/>
              <a:t>: </a:t>
            </a:r>
            <a:r>
              <a:rPr lang="ko-KR" altLang="en-US" sz="1130" b="1"/>
              <a:t>본 강의는 </a:t>
            </a:r>
            <a:r>
              <a:rPr lang="en-US" altLang="ko-KR" sz="1130" b="1"/>
              <a:t>SK</a:t>
            </a:r>
            <a:r>
              <a:rPr lang="ko-KR" altLang="en-US" sz="1130" b="1"/>
              <a:t>그룹이 설립한 재단법인 사회적가치연구원의 사회혁신교육자네트워크</a:t>
            </a:r>
            <a:r>
              <a:rPr lang="en-US" altLang="ko-KR" sz="1130" b="1"/>
              <a:t/>
            </a:r>
            <a:br>
              <a:rPr lang="en-US" altLang="ko-KR" sz="1130" b="1"/>
            </a:br>
            <a:r>
              <a:rPr lang="en-US" altLang="ko-KR" sz="1130" b="1"/>
              <a:t>                       (ENSI: Educators’ Network for Social Innovation)</a:t>
            </a:r>
            <a:r>
              <a:rPr lang="ko-KR" altLang="en-US" sz="1130" b="1"/>
              <a:t>에 등록되어 연구지원을 받은 과목입니다</a:t>
            </a:r>
          </a:p>
          <a:p>
            <a:pPr eaLnBrk="1" hangingPunct="1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 기업의 </a:t>
            </a:r>
            <a:r>
              <a:rPr lang="en-US" altLang="ko-KR" dirty="0"/>
              <a:t>5</a:t>
            </a:r>
            <a:r>
              <a:rPr lang="ko-KR" altLang="en-US" dirty="0"/>
              <a:t>대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승자독식 수익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ko-KR" altLang="en-US" dirty="0"/>
              <a:t>특기할만한 점은 참여자 증가에서 비롯되는 플랫폼 매력도 증가가 다시 참여자 증가로 연결되는 </a:t>
            </a:r>
            <a:r>
              <a:rPr lang="ko-KR" altLang="en-US" dirty="0" smtClean="0"/>
              <a:t>선순환 </a:t>
            </a:r>
            <a:r>
              <a:rPr lang="ko-KR" altLang="en-US" dirty="0"/>
              <a:t>구조가 만들어지고</a:t>
            </a:r>
            <a:r>
              <a:rPr lang="en-US" altLang="ko-KR" dirty="0"/>
              <a:t>, </a:t>
            </a:r>
            <a:r>
              <a:rPr lang="ko-KR" altLang="en-US" dirty="0"/>
              <a:t>플랫폼의 지배력과 영향력이 더욱 </a:t>
            </a:r>
            <a:r>
              <a:rPr lang="ko-KR" altLang="en-US" dirty="0" err="1"/>
              <a:t>굳건해지면서</a:t>
            </a:r>
            <a:r>
              <a:rPr lang="ko-KR" altLang="en-US" dirty="0"/>
              <a:t> 기존 유저가 </a:t>
            </a:r>
            <a:r>
              <a:rPr lang="ko-KR" altLang="en-US" dirty="0" smtClean="0"/>
              <a:t>이탈하지 </a:t>
            </a:r>
            <a:r>
              <a:rPr lang="ko-KR" altLang="en-US" dirty="0"/>
              <a:t>못하는 </a:t>
            </a:r>
            <a:r>
              <a:rPr lang="ko-KR" altLang="en-US" dirty="0" err="1"/>
              <a:t>락인</a:t>
            </a:r>
            <a:r>
              <a:rPr lang="en-US" altLang="ko-KR" dirty="0"/>
              <a:t>(Lock-in) </a:t>
            </a:r>
            <a:r>
              <a:rPr lang="ko-KR" altLang="en-US" dirty="0"/>
              <a:t>현상이 </a:t>
            </a:r>
            <a:r>
              <a:rPr lang="ko-KR" altLang="en-US" dirty="0" smtClean="0"/>
              <a:t>나타남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플랫폼 </a:t>
            </a:r>
            <a:r>
              <a:rPr lang="ko-KR" altLang="en-US" dirty="0"/>
              <a:t>비즈니스에서는 초기에 </a:t>
            </a:r>
            <a:r>
              <a:rPr lang="ko-KR" altLang="en-US" dirty="0" smtClean="0"/>
              <a:t>사용자를 </a:t>
            </a:r>
            <a:r>
              <a:rPr lang="ko-KR" altLang="en-US" dirty="0" err="1"/>
              <a:t>임계점</a:t>
            </a:r>
            <a:r>
              <a:rPr lang="en-US" altLang="ko-KR" dirty="0"/>
              <a:t>(Critical mass)</a:t>
            </a:r>
            <a:r>
              <a:rPr lang="ko-KR" altLang="en-US" dirty="0"/>
              <a:t>까지 확보하는 것이 사업의 성패를 </a:t>
            </a:r>
            <a:r>
              <a:rPr lang="ko-KR" altLang="en-US" dirty="0" smtClean="0"/>
              <a:t>좌우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플랫폼 기업은 </a:t>
            </a:r>
            <a:r>
              <a:rPr lang="ko-KR" altLang="en-US" dirty="0"/>
              <a:t>초기에 적자를 감수하면서 무료나 매우 적은 비용으로 서비스를 제공하며 가입자를 </a:t>
            </a:r>
            <a:r>
              <a:rPr lang="ko-KR" altLang="en-US" dirty="0" smtClean="0"/>
              <a:t>유치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일단 </a:t>
            </a:r>
            <a:r>
              <a:rPr lang="ko-KR" altLang="en-US" dirty="0"/>
              <a:t>시장이 형성되기 시작하면 유사 서비스나 플랫폼이 시장에 진입하고 </a:t>
            </a:r>
            <a:r>
              <a:rPr lang="ko-KR" altLang="en-US" dirty="0" smtClean="0"/>
              <a:t>이들 </a:t>
            </a:r>
            <a:r>
              <a:rPr lang="ko-KR" altLang="en-US" dirty="0"/>
              <a:t>간의 경쟁이 </a:t>
            </a:r>
            <a:r>
              <a:rPr lang="ko-KR" altLang="en-US" dirty="0" smtClean="0"/>
              <a:t>치열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적자를 </a:t>
            </a:r>
            <a:r>
              <a:rPr lang="ko-KR" altLang="en-US" dirty="0"/>
              <a:t>버티며 시장에서 살아남는 것이 플랫폼 </a:t>
            </a:r>
            <a:r>
              <a:rPr lang="ko-KR" altLang="en-US" dirty="0" smtClean="0"/>
              <a:t>기업의 지상과제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776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 기업의 </a:t>
            </a:r>
            <a:r>
              <a:rPr lang="en-US" altLang="ko-KR" dirty="0"/>
              <a:t>5</a:t>
            </a:r>
            <a:r>
              <a:rPr lang="ko-KR" altLang="en-US" dirty="0"/>
              <a:t>대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양면</a:t>
            </a:r>
            <a:r>
              <a:rPr lang="en-US" altLang="ko-KR" dirty="0"/>
              <a:t>(</a:t>
            </a:r>
            <a:r>
              <a:rPr lang="ko-KR" altLang="en-US" dirty="0"/>
              <a:t>다면</a:t>
            </a:r>
            <a:r>
              <a:rPr lang="en-US" altLang="ko-KR" dirty="0"/>
              <a:t>) </a:t>
            </a:r>
            <a:r>
              <a:rPr lang="ko-KR" altLang="en-US" dirty="0"/>
              <a:t>시장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ko-KR" altLang="en-US" dirty="0"/>
              <a:t>플랫폼의 또 다른 특징은 양면 시장</a:t>
            </a:r>
            <a:r>
              <a:rPr lang="en-US" altLang="ko-KR" dirty="0"/>
              <a:t>(Two-sided market), </a:t>
            </a:r>
            <a:r>
              <a:rPr lang="ko-KR" altLang="en-US" dirty="0"/>
              <a:t>또는 다면 시장</a:t>
            </a:r>
            <a:r>
              <a:rPr lang="en-US" altLang="ko-KR" dirty="0"/>
              <a:t>(Multi-sided market)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양면</a:t>
            </a:r>
            <a:r>
              <a:rPr lang="en-US" altLang="ko-KR" dirty="0"/>
              <a:t>(</a:t>
            </a:r>
            <a:r>
              <a:rPr lang="ko-KR" altLang="en-US" dirty="0"/>
              <a:t>다면</a:t>
            </a:r>
            <a:r>
              <a:rPr lang="en-US" altLang="ko-KR" dirty="0"/>
              <a:t>) </a:t>
            </a:r>
            <a:r>
              <a:rPr lang="ko-KR" altLang="en-US" dirty="0"/>
              <a:t>플랫폼은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혹은 </a:t>
            </a:r>
            <a:r>
              <a:rPr lang="en-US" altLang="ko-KR" dirty="0"/>
              <a:t>2</a:t>
            </a:r>
            <a:r>
              <a:rPr lang="ko-KR" altLang="en-US" dirty="0"/>
              <a:t>개 이상의 고객 집단</a:t>
            </a:r>
            <a:r>
              <a:rPr lang="en-US" altLang="ko-KR" dirty="0"/>
              <a:t>, </a:t>
            </a:r>
            <a:r>
              <a:rPr lang="ko-KR" altLang="en-US" dirty="0"/>
              <a:t>또는 참가자 집단 간의 </a:t>
            </a:r>
            <a:r>
              <a:rPr lang="ko-KR" altLang="en-US" dirty="0" smtClean="0"/>
              <a:t>직접적인 </a:t>
            </a:r>
            <a:r>
              <a:rPr lang="ko-KR" altLang="en-US" dirty="0"/>
              <a:t>상호작용을 통해 가치를 창출하는 기술이나 제품</a:t>
            </a:r>
            <a:r>
              <a:rPr lang="en-US" altLang="ko-KR" dirty="0"/>
              <a:t>, </a:t>
            </a:r>
            <a:r>
              <a:rPr lang="ko-KR" altLang="en-US" dirty="0" smtClean="0"/>
              <a:t>서비스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상당수의 </a:t>
            </a:r>
            <a:r>
              <a:rPr lang="ko-KR" altLang="en-US" dirty="0"/>
              <a:t>플랫폼은 </a:t>
            </a:r>
            <a:r>
              <a:rPr lang="ko-KR" altLang="en-US" dirty="0" smtClean="0"/>
              <a:t>양면</a:t>
            </a:r>
            <a:r>
              <a:rPr lang="en-US" altLang="ko-KR" dirty="0"/>
              <a:t>, </a:t>
            </a:r>
            <a:r>
              <a:rPr lang="ko-KR" altLang="en-US" dirty="0"/>
              <a:t>또는 다면 플랫폼에 속한다</a:t>
            </a:r>
            <a:r>
              <a:rPr lang="en-US" altLang="ko-KR" dirty="0"/>
              <a:t>. </a:t>
            </a:r>
            <a:r>
              <a:rPr lang="ko-KR" altLang="en-US" dirty="0"/>
              <a:t>플랫폼을 매개로 수요자와 공급자</a:t>
            </a:r>
            <a:r>
              <a:rPr lang="en-US" altLang="ko-KR" dirty="0"/>
              <a:t>, </a:t>
            </a:r>
            <a:r>
              <a:rPr lang="ko-KR" altLang="en-US" dirty="0"/>
              <a:t>그 외 참여자가 연결되어 </a:t>
            </a:r>
            <a:r>
              <a:rPr lang="ko-KR" altLang="en-US" dirty="0" smtClean="0"/>
              <a:t>다양한 </a:t>
            </a:r>
            <a:r>
              <a:rPr lang="ko-KR" altLang="en-US" dirty="0"/>
              <a:t>상호작용이 일어나는 양면</a:t>
            </a:r>
            <a:r>
              <a:rPr lang="en-US" altLang="ko-KR" dirty="0"/>
              <a:t>(</a:t>
            </a:r>
            <a:r>
              <a:rPr lang="ko-KR" altLang="en-US" dirty="0"/>
              <a:t>다면</a:t>
            </a:r>
            <a:r>
              <a:rPr lang="en-US" altLang="ko-KR" dirty="0"/>
              <a:t>) </a:t>
            </a:r>
            <a:r>
              <a:rPr lang="ko-KR" altLang="en-US" dirty="0"/>
              <a:t>시장의 구조는 간접</a:t>
            </a:r>
            <a:r>
              <a:rPr lang="en-US" altLang="ko-KR" dirty="0"/>
              <a:t>, </a:t>
            </a:r>
            <a:r>
              <a:rPr lang="ko-KR" altLang="en-US" dirty="0"/>
              <a:t>직접 네트워크 효과를 만들어내는 </a:t>
            </a:r>
            <a:r>
              <a:rPr lang="ko-KR" altLang="en-US" dirty="0" smtClean="0"/>
              <a:t>원동력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01498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 </a:t>
            </a:r>
            <a:r>
              <a:rPr lang="ko-KR" altLang="en-US" dirty="0" smtClean="0"/>
              <a:t>비즈니스 고려사항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마지막 고려 사항은 플랫폼 참가자를 얼마나 어떻게 통제할 것인가로 연결되는 </a:t>
            </a:r>
            <a:r>
              <a:rPr lang="ko-KR" altLang="en-US" sz="1600" dirty="0" smtClean="0"/>
              <a:t>거버넌스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Governance)</a:t>
            </a:r>
            <a:r>
              <a:rPr lang="ko-KR" altLang="en-US" sz="1600" dirty="0"/>
              <a:t>의 </a:t>
            </a:r>
            <a:r>
              <a:rPr lang="ko-KR" altLang="en-US" sz="1600" dirty="0" smtClean="0"/>
              <a:t>문제</a:t>
            </a:r>
            <a:endParaRPr lang="en-US" altLang="ko-KR" sz="1600" dirty="0" smtClean="0"/>
          </a:p>
          <a:p>
            <a:pPr lvl="1"/>
            <a:r>
              <a:rPr lang="ko-KR" altLang="en-US" sz="1400" dirty="0" smtClean="0"/>
              <a:t>플랫폼 </a:t>
            </a:r>
            <a:r>
              <a:rPr lang="ko-KR" altLang="en-US" sz="1400" dirty="0"/>
              <a:t>소유자는 플랫폼에 대한 접근 규칙</a:t>
            </a:r>
            <a:r>
              <a:rPr lang="en-US" altLang="ko-KR" sz="1400" dirty="0"/>
              <a:t>, </a:t>
            </a:r>
            <a:r>
              <a:rPr lang="ko-KR" altLang="en-US" sz="1400" dirty="0"/>
              <a:t>플랫폼상에서 이뤄지는 </a:t>
            </a:r>
            <a:r>
              <a:rPr lang="ko-KR" altLang="en-US" sz="1400" dirty="0" smtClean="0"/>
              <a:t>상호작용 </a:t>
            </a:r>
            <a:r>
              <a:rPr lang="ko-KR" altLang="en-US" sz="1400" dirty="0"/>
              <a:t>규제 등을 통제함으로써 다면 플랫폼의 생태계 거버넌스를 </a:t>
            </a:r>
            <a:r>
              <a:rPr lang="ko-KR" altLang="en-US" sz="1400" dirty="0" smtClean="0"/>
              <a:t>결정</a:t>
            </a:r>
            <a:endParaRPr lang="en-US" altLang="ko-KR" sz="1400" dirty="0" smtClean="0"/>
          </a:p>
          <a:p>
            <a:r>
              <a:rPr lang="ko-KR" altLang="en-US" sz="1600" dirty="0" smtClean="0"/>
              <a:t>미국의 대표적인 </a:t>
            </a:r>
            <a:r>
              <a:rPr lang="ko-KR" altLang="en-US" sz="1600" dirty="0"/>
              <a:t>데이트 서비스 플랫폼인 </a:t>
            </a:r>
            <a:r>
              <a:rPr lang="ko-KR" altLang="en-US" sz="1600" dirty="0" err="1"/>
              <a:t>매치닷컴</a:t>
            </a:r>
            <a:r>
              <a:rPr lang="en-US" altLang="ko-KR" sz="1600" dirty="0"/>
              <a:t>(Match.com)</a:t>
            </a:r>
            <a:r>
              <a:rPr lang="ko-KR" altLang="en-US" sz="1600" dirty="0"/>
              <a:t>과 </a:t>
            </a:r>
            <a:r>
              <a:rPr lang="ko-KR" altLang="en-US" sz="1600" dirty="0" err="1"/>
              <a:t>이하모니</a:t>
            </a:r>
            <a:r>
              <a:rPr lang="en-US" altLang="ko-KR" sz="1600" dirty="0"/>
              <a:t>(eHarmony)</a:t>
            </a:r>
            <a:r>
              <a:rPr lang="ko-KR" altLang="en-US" sz="1600" dirty="0"/>
              <a:t>는 회원 </a:t>
            </a:r>
            <a:r>
              <a:rPr lang="ko-KR" altLang="en-US" sz="1600" dirty="0" smtClean="0"/>
              <a:t>가입 자격과 회원 간 상호작용 통제에 큰 차이</a:t>
            </a:r>
            <a:endParaRPr lang="en-US" altLang="ko-KR" sz="1600" dirty="0" smtClean="0"/>
          </a:p>
          <a:p>
            <a:pPr lvl="1"/>
            <a:r>
              <a:rPr lang="ko-KR" altLang="en-US" sz="1400" dirty="0" err="1" smtClean="0"/>
              <a:t>매치닷컴은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등록 자격과 회원들 간 </a:t>
            </a:r>
            <a:r>
              <a:rPr lang="ko-KR" altLang="en-US" sz="1400" dirty="0" smtClean="0"/>
              <a:t>상호작용을 </a:t>
            </a:r>
            <a:r>
              <a:rPr lang="ko-KR" altLang="en-US" sz="1400" dirty="0"/>
              <a:t>가급적 제한하지 </a:t>
            </a:r>
            <a:r>
              <a:rPr lang="ko-KR" altLang="en-US" sz="1400" dirty="0" smtClean="0"/>
              <a:t>않지만 </a:t>
            </a:r>
            <a:r>
              <a:rPr lang="ko-KR" altLang="en-US" sz="1400" dirty="0" err="1" smtClean="0"/>
              <a:t>이하모니는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250</a:t>
            </a:r>
            <a:r>
              <a:rPr lang="ko-KR" altLang="en-US" sz="1400" dirty="0"/>
              <a:t>개 문항의 설문지를 통한 </a:t>
            </a:r>
            <a:r>
              <a:rPr lang="ko-KR" altLang="en-US" sz="1400" dirty="0" smtClean="0"/>
              <a:t>엄격한 </a:t>
            </a:r>
            <a:r>
              <a:rPr lang="ko-KR" altLang="en-US" sz="1400" dirty="0"/>
              <a:t>자격 심사와 함께 회원들이 직접 다른 회원들에게 데이트 신청이나 접촉을 할 수 없도록 </a:t>
            </a:r>
            <a:r>
              <a:rPr lang="ko-KR" altLang="en-US" sz="1400" dirty="0" smtClean="0"/>
              <a:t>제한</a:t>
            </a:r>
            <a:endParaRPr lang="en-US" altLang="ko-KR" sz="1400" dirty="0" smtClean="0"/>
          </a:p>
          <a:p>
            <a:pPr lvl="1"/>
            <a:r>
              <a:rPr lang="ko-KR" altLang="en-US" sz="1400" dirty="0" err="1" smtClean="0"/>
              <a:t>매치닷컴은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보다 많은 회원들을 </a:t>
            </a:r>
            <a:r>
              <a:rPr lang="ko-KR" altLang="en-US" sz="1400" dirty="0" smtClean="0"/>
              <a:t>유치할 </a:t>
            </a:r>
            <a:r>
              <a:rPr lang="ko-KR" altLang="en-US" sz="1400" dirty="0"/>
              <a:t>수 있지만 회원들의 신원 보증이 확실하지 않고 회원들 간 데이트 신청이 혼란스럽게 전개</a:t>
            </a:r>
          </a:p>
          <a:p>
            <a:pPr lvl="1"/>
            <a:r>
              <a:rPr lang="ko-KR" altLang="en-US" sz="1400" dirty="0" err="1" smtClean="0"/>
              <a:t>이하모니는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회원 수 확보에서 </a:t>
            </a:r>
            <a:r>
              <a:rPr lang="ko-KR" altLang="en-US" sz="1400" dirty="0" err="1"/>
              <a:t>매치닷컴에</a:t>
            </a:r>
            <a:r>
              <a:rPr lang="ko-KR" altLang="en-US" sz="1400" dirty="0"/>
              <a:t> 비해 확실히 불리하지만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회원들의 </a:t>
            </a:r>
            <a:r>
              <a:rPr lang="ko-KR" altLang="en-US" sz="1400" dirty="0" smtClean="0"/>
              <a:t>신원을 </a:t>
            </a:r>
            <a:r>
              <a:rPr lang="ko-KR" altLang="en-US" sz="1400" dirty="0"/>
              <a:t>보증하고 더 적합한 데이트 </a:t>
            </a:r>
            <a:r>
              <a:rPr lang="ko-KR" altLang="en-US" sz="1400" dirty="0" err="1"/>
              <a:t>매칭을</a:t>
            </a:r>
            <a:r>
              <a:rPr lang="ko-KR" altLang="en-US" sz="1400" dirty="0"/>
              <a:t> 통해 장기적인 만남을 원하는 회원들에게 만족도 </a:t>
            </a:r>
            <a:r>
              <a:rPr lang="ko-KR" altLang="en-US" sz="1400" dirty="0" smtClean="0"/>
              <a:t>높은 </a:t>
            </a:r>
            <a:r>
              <a:rPr lang="ko-KR" altLang="en-US" sz="1400" dirty="0"/>
              <a:t>서비스를 제공할 수 </a:t>
            </a:r>
            <a:r>
              <a:rPr lang="ko-KR" altLang="en-US" sz="1400" dirty="0" smtClean="0"/>
              <a:t>있음</a:t>
            </a:r>
            <a:endParaRPr lang="en-US" altLang="ko-KR" sz="1400" dirty="0"/>
          </a:p>
          <a:p>
            <a:r>
              <a:rPr lang="ko-KR" altLang="en-US" sz="1600" dirty="0" smtClean="0"/>
              <a:t>스마트폰 </a:t>
            </a:r>
            <a:r>
              <a:rPr lang="ko-KR" altLang="en-US" sz="1600" dirty="0"/>
              <a:t>플랫폼인 </a:t>
            </a:r>
            <a:r>
              <a:rPr lang="en-US" altLang="ko-KR" sz="1600" dirty="0"/>
              <a:t>iOS </a:t>
            </a:r>
            <a:r>
              <a:rPr lang="ko-KR" altLang="en-US" sz="1600" dirty="0"/>
              <a:t>생태계를 엄격하게 통제하는 애플과 개방형 플랫폼인 안드로이드 </a:t>
            </a:r>
            <a:r>
              <a:rPr lang="en-US" altLang="ko-KR" sz="1600" dirty="0" smtClean="0"/>
              <a:t>OS</a:t>
            </a:r>
            <a:r>
              <a:rPr lang="ko-KR" altLang="en-US" sz="1600" dirty="0"/>
              <a:t>를 제공하는 구글도 서로 상반되는 거버넌스를 취하고 있는 </a:t>
            </a:r>
            <a:r>
              <a:rPr lang="ko-KR" altLang="en-US" sz="1600" dirty="0" smtClean="0"/>
              <a:t>사례</a:t>
            </a:r>
            <a:endParaRPr lang="en-US" altLang="ko-KR" sz="1600" dirty="0" smtClean="0"/>
          </a:p>
          <a:p>
            <a:pPr lvl="1"/>
            <a:r>
              <a:rPr lang="ko-KR" altLang="en-US" sz="1400" dirty="0" smtClean="0"/>
              <a:t>애플의 </a:t>
            </a:r>
            <a:r>
              <a:rPr lang="en-US" altLang="ko-KR" sz="1400" dirty="0"/>
              <a:t>iOS </a:t>
            </a:r>
            <a:r>
              <a:rPr lang="ko-KR" altLang="en-US" sz="1400" dirty="0"/>
              <a:t>개발자들은 </a:t>
            </a:r>
            <a:r>
              <a:rPr lang="ko-KR" altLang="en-US" sz="1400" dirty="0" smtClean="0"/>
              <a:t>애플이 </a:t>
            </a:r>
            <a:r>
              <a:rPr lang="ko-KR" altLang="en-US" sz="1400" dirty="0"/>
              <a:t>제공한 개발 도구만을 사용해야 하며</a:t>
            </a:r>
            <a:r>
              <a:rPr lang="en-US" altLang="ko-KR" sz="1400" dirty="0"/>
              <a:t>, </a:t>
            </a:r>
            <a:r>
              <a:rPr lang="ko-KR" altLang="en-US" sz="1400" dirty="0"/>
              <a:t>앱스토어에 앱을 승인할 때도 애플의 </a:t>
            </a:r>
            <a:r>
              <a:rPr lang="ko-KR" altLang="en-US" sz="1400" dirty="0" smtClean="0"/>
              <a:t>통제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반면에 </a:t>
            </a:r>
            <a:r>
              <a:rPr lang="ko-KR" altLang="en-US" sz="1400" dirty="0"/>
              <a:t>구글은 </a:t>
            </a:r>
            <a:r>
              <a:rPr lang="ko-KR" altLang="en-US" sz="1400" dirty="0" smtClean="0"/>
              <a:t>안드로이드 </a:t>
            </a:r>
            <a:r>
              <a:rPr lang="en-US" altLang="ko-KR" sz="1400" dirty="0"/>
              <a:t>OS</a:t>
            </a:r>
            <a:r>
              <a:rPr lang="ko-KR" altLang="en-US" sz="1400" dirty="0"/>
              <a:t>를 스마트폰 제조사가 </a:t>
            </a:r>
            <a:r>
              <a:rPr lang="ko-KR" altLang="en-US" sz="1400" dirty="0" err="1"/>
              <a:t>커스터마이징할</a:t>
            </a:r>
            <a:r>
              <a:rPr lang="ko-KR" altLang="en-US" sz="1400" dirty="0"/>
              <a:t> 수 있도록 허용하고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앱 마켓의 </a:t>
            </a:r>
            <a:r>
              <a:rPr lang="ko-KR" altLang="en-US" sz="1400" dirty="0" smtClean="0"/>
              <a:t>통제도 </a:t>
            </a:r>
            <a:r>
              <a:rPr lang="ko-KR" altLang="en-US" sz="1400" dirty="0"/>
              <a:t>앱스토어보다 더 유연하게 하고 </a:t>
            </a:r>
            <a:r>
              <a:rPr lang="ko-KR" altLang="en-US" sz="1400" dirty="0" smtClean="0"/>
              <a:t>있음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0997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아마존이 그리는 새로운 산업 생태계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오늘날 전 세계에서 가장 혁신적인 기업 중 하나로 꼽히는 아마존은 불과 </a:t>
            </a:r>
            <a:r>
              <a:rPr lang="en-US" altLang="ko-KR" dirty="0"/>
              <a:t>10</a:t>
            </a:r>
            <a:r>
              <a:rPr lang="ko-KR" altLang="en-US" dirty="0"/>
              <a:t>년 전만 해도 성공한 </a:t>
            </a:r>
            <a:r>
              <a:rPr lang="ko-KR" altLang="en-US" dirty="0" smtClean="0"/>
              <a:t>인터넷 </a:t>
            </a:r>
            <a:r>
              <a:rPr lang="ko-KR" altLang="en-US" dirty="0"/>
              <a:t>서점으로 </a:t>
            </a:r>
            <a:r>
              <a:rPr lang="ko-KR" altLang="en-US" dirty="0" smtClean="0"/>
              <a:t>인식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온라인 </a:t>
            </a:r>
            <a:r>
              <a:rPr lang="ko-KR" altLang="en-US" dirty="0"/>
              <a:t>서점으로 사업을 시작한 아마존은 ‘</a:t>
            </a:r>
            <a:r>
              <a:rPr lang="ko-KR" altLang="en-US" dirty="0" err="1"/>
              <a:t>아마존닷컴’이라는</a:t>
            </a:r>
            <a:r>
              <a:rPr lang="ko-KR" altLang="en-US" dirty="0"/>
              <a:t> </a:t>
            </a:r>
            <a:r>
              <a:rPr lang="en-US" altLang="ko-KR" dirty="0" smtClean="0"/>
              <a:t>e</a:t>
            </a:r>
            <a:r>
              <a:rPr lang="ko-KR" altLang="en-US" dirty="0" err="1"/>
              <a:t>커머스</a:t>
            </a:r>
            <a:r>
              <a:rPr lang="ko-KR" altLang="en-US" dirty="0"/>
              <a:t> 플랫폼을 통해 가파르게 </a:t>
            </a:r>
            <a:r>
              <a:rPr lang="ko-KR" altLang="en-US" dirty="0" smtClean="0"/>
              <a:t>성장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아마존의 영향력은 전 산업을 향해 뻗어가고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 </a:t>
            </a:r>
            <a:r>
              <a:rPr lang="ko-KR" altLang="en-US" dirty="0"/>
              <a:t>‘아마존 이펙트</a:t>
            </a:r>
            <a:r>
              <a:rPr lang="en-US" altLang="ko-KR" dirty="0"/>
              <a:t>(Amazon Effect)’</a:t>
            </a:r>
            <a:r>
              <a:rPr lang="ko-KR" altLang="en-US" dirty="0"/>
              <a:t>라는 신조어가 생겨났을 정도로 아마존은 여러 </a:t>
            </a:r>
            <a:r>
              <a:rPr lang="ko-KR" altLang="en-US" dirty="0" smtClean="0"/>
              <a:t>산업에 </a:t>
            </a:r>
            <a:r>
              <a:rPr lang="ko-KR" altLang="en-US" dirty="0"/>
              <a:t>막강한 영향력을 끼치고 </a:t>
            </a:r>
            <a:r>
              <a:rPr lang="ko-KR" altLang="en-US" dirty="0" smtClean="0"/>
              <a:t>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55226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아마존의 플랫폼 전략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첫 </a:t>
            </a:r>
            <a:r>
              <a:rPr lang="ko-KR" altLang="en-US" dirty="0"/>
              <a:t>번째로</a:t>
            </a:r>
            <a:r>
              <a:rPr lang="en-US" altLang="ko-KR" dirty="0"/>
              <a:t>, </a:t>
            </a:r>
            <a:r>
              <a:rPr lang="ko-KR" altLang="en-US" dirty="0"/>
              <a:t>다양한 플랫폼을 통해 고객과의 접점을 늘리고 여기서 </a:t>
            </a:r>
            <a:r>
              <a:rPr lang="ko-KR" altLang="en-US" dirty="0" smtClean="0"/>
              <a:t>확보한 </a:t>
            </a:r>
            <a:r>
              <a:rPr lang="ko-KR" altLang="en-US" dirty="0"/>
              <a:t>데이터를 바탕으로 사업을 </a:t>
            </a:r>
            <a:r>
              <a:rPr lang="ko-KR" altLang="en-US" dirty="0" smtClean="0"/>
              <a:t>확장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아마존의 </a:t>
            </a:r>
            <a:r>
              <a:rPr lang="ko-KR" altLang="en-US" dirty="0"/>
              <a:t>창업자인 제프 </a:t>
            </a:r>
            <a:r>
              <a:rPr lang="ko-KR" altLang="en-US" dirty="0" err="1" smtClean="0"/>
              <a:t>베이조스</a:t>
            </a:r>
            <a:r>
              <a:rPr lang="en-US" altLang="ko-KR" dirty="0"/>
              <a:t>(Jeff Bezos)</a:t>
            </a:r>
            <a:r>
              <a:rPr lang="ko-KR" altLang="en-US" dirty="0"/>
              <a:t>는 창업 초기부터 고객중심 경영을 </a:t>
            </a:r>
            <a:r>
              <a:rPr lang="ko-KR" altLang="en-US" dirty="0" smtClean="0"/>
              <a:t>중요시</a:t>
            </a:r>
            <a:endParaRPr lang="en-US" altLang="ko-KR" dirty="0"/>
          </a:p>
          <a:p>
            <a:pPr lvl="1"/>
            <a:r>
              <a:rPr lang="ko-KR" altLang="en-US" dirty="0"/>
              <a:t>아마존은 데이터가 </a:t>
            </a:r>
            <a:r>
              <a:rPr lang="en-US" altLang="ko-KR" dirty="0"/>
              <a:t>4</a:t>
            </a:r>
            <a:r>
              <a:rPr lang="ko-KR" altLang="en-US" dirty="0"/>
              <a:t>차 산업혁명 시대의 핵심 원료가 될 것이라는 믿음으로 고객과의 접점을 </a:t>
            </a:r>
            <a:r>
              <a:rPr lang="ko-KR" altLang="en-US" dirty="0" smtClean="0"/>
              <a:t>늘려갔으며</a:t>
            </a:r>
            <a:r>
              <a:rPr lang="en-US" altLang="ko-KR" dirty="0"/>
              <a:t>, </a:t>
            </a:r>
            <a:r>
              <a:rPr lang="ko-KR" altLang="en-US" dirty="0"/>
              <a:t>이를 기반으로 더 나은 제품과 서비스를 만들고</a:t>
            </a:r>
            <a:r>
              <a:rPr lang="en-US" altLang="ko-KR" dirty="0"/>
              <a:t>, </a:t>
            </a:r>
            <a:r>
              <a:rPr lang="ko-KR" altLang="en-US" dirty="0"/>
              <a:t>고객에게 혜택이 되돌아 갈 수 </a:t>
            </a:r>
          </a:p>
          <a:p>
            <a:pPr lvl="1"/>
            <a:r>
              <a:rPr lang="ko-KR" altLang="en-US" dirty="0"/>
              <a:t>있는 선순환 구조를 만드는 데 </a:t>
            </a:r>
            <a:r>
              <a:rPr lang="ko-KR" altLang="en-US" dirty="0" smtClean="0"/>
              <a:t>집중</a:t>
            </a:r>
            <a:endParaRPr lang="en-US" altLang="ko-KR" dirty="0"/>
          </a:p>
          <a:p>
            <a:r>
              <a:rPr lang="ko-KR" altLang="en-US" dirty="0"/>
              <a:t>아마존은 유료 멤버십 회원제인 ‘아마존 프라임</a:t>
            </a:r>
            <a:r>
              <a:rPr lang="en-US" altLang="ko-KR" dirty="0"/>
              <a:t>(Amazon Prime)’</a:t>
            </a:r>
            <a:r>
              <a:rPr lang="ko-KR" altLang="en-US" dirty="0"/>
              <a:t>을 기반으로 사업을 </a:t>
            </a:r>
            <a:r>
              <a:rPr lang="ko-KR" altLang="en-US" dirty="0" smtClean="0"/>
              <a:t>확장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아마존은 </a:t>
            </a:r>
            <a:r>
              <a:rPr lang="ko-KR" altLang="en-US" dirty="0"/>
              <a:t>‘프라임 비디오</a:t>
            </a:r>
            <a:r>
              <a:rPr lang="en-US" altLang="ko-KR" dirty="0"/>
              <a:t>(Prime Video)’</a:t>
            </a:r>
            <a:r>
              <a:rPr lang="ko-KR" altLang="en-US" dirty="0"/>
              <a:t>를 통해 </a:t>
            </a:r>
            <a:r>
              <a:rPr lang="en-US" altLang="ko-KR" dirty="0"/>
              <a:t>TV </a:t>
            </a:r>
            <a:r>
              <a:rPr lang="ko-KR" altLang="en-US" dirty="0"/>
              <a:t>프로그램과 영화</a:t>
            </a:r>
            <a:r>
              <a:rPr lang="en-US" altLang="ko-KR" dirty="0"/>
              <a:t>, </a:t>
            </a:r>
            <a:r>
              <a:rPr lang="ko-KR" altLang="en-US" dirty="0"/>
              <a:t>음악감상 </a:t>
            </a:r>
            <a:r>
              <a:rPr lang="ko-KR" altLang="en-US" dirty="0" smtClean="0"/>
              <a:t>스트리밍 </a:t>
            </a:r>
            <a:r>
              <a:rPr lang="ko-KR" altLang="en-US" dirty="0"/>
              <a:t>서비스를 제공하고 있으며 </a:t>
            </a:r>
            <a:r>
              <a:rPr lang="ko-KR" altLang="en-US" dirty="0" err="1"/>
              <a:t>넷플릭스</a:t>
            </a:r>
            <a:r>
              <a:rPr lang="en-US" altLang="ko-KR" dirty="0"/>
              <a:t>, </a:t>
            </a:r>
            <a:r>
              <a:rPr lang="ko-KR" altLang="en-US" dirty="0" err="1"/>
              <a:t>애플뮤직과</a:t>
            </a:r>
            <a:r>
              <a:rPr lang="ko-KR" altLang="en-US" dirty="0"/>
              <a:t> 경쟁할 수준의 콘텐츠 플랫폼으로 </a:t>
            </a:r>
            <a:r>
              <a:rPr lang="ko-KR" altLang="en-US" dirty="0" smtClean="0"/>
              <a:t>진화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365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아마존의 플랫폼 전략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두 </a:t>
            </a:r>
            <a:r>
              <a:rPr lang="ko-KR" altLang="en-US" sz="2000" dirty="0"/>
              <a:t>번째로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아마존은 </a:t>
            </a:r>
            <a:r>
              <a:rPr lang="ko-KR" altLang="en-US" sz="2000" dirty="0"/>
              <a:t>다양한 사업 </a:t>
            </a:r>
            <a:r>
              <a:rPr lang="ko-KR" altLang="en-US" sz="2000" dirty="0" smtClean="0"/>
              <a:t>중 </a:t>
            </a:r>
            <a:r>
              <a:rPr lang="ko-KR" altLang="en-US" sz="2000" dirty="0" err="1"/>
              <a:t>클라우드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사업에 주목</a:t>
            </a:r>
            <a:endParaRPr lang="en-US" altLang="ko-KR" sz="2000" dirty="0" smtClean="0"/>
          </a:p>
          <a:p>
            <a:pPr lvl="1"/>
            <a:r>
              <a:rPr lang="ko-KR" altLang="en-US" sz="1700" dirty="0" smtClean="0"/>
              <a:t>아마존은 </a:t>
            </a:r>
            <a:r>
              <a:rPr lang="ko-KR" altLang="en-US" sz="1700" dirty="0" err="1" smtClean="0"/>
              <a:t>클라우드를</a:t>
            </a:r>
            <a:r>
              <a:rPr lang="ko-KR" altLang="en-US" sz="1700" dirty="0" smtClean="0"/>
              <a:t> 또한 하나의 기술 플랫폼으로 활용하며</a:t>
            </a:r>
            <a:r>
              <a:rPr lang="en-US" altLang="ko-KR" sz="1700" dirty="0" smtClean="0"/>
              <a:t>, </a:t>
            </a:r>
            <a:r>
              <a:rPr lang="ko-KR" altLang="en-US" sz="1700" dirty="0" err="1" smtClean="0"/>
              <a:t>클라우드</a:t>
            </a:r>
            <a:r>
              <a:rPr lang="ko-KR" altLang="en-US" sz="1700" dirty="0" smtClean="0"/>
              <a:t> 위에서 개발자나 기업이 자체적으로 애플리케이션을 구축할 수 있도록 기술 인프라를 제공</a:t>
            </a:r>
          </a:p>
          <a:p>
            <a:pPr lvl="1"/>
            <a:r>
              <a:rPr lang="en-US" altLang="ko-KR" sz="1700" dirty="0" smtClean="0"/>
              <a:t>4</a:t>
            </a:r>
            <a:r>
              <a:rPr lang="ko-KR" altLang="en-US" sz="1700" dirty="0" smtClean="0"/>
              <a:t>차 산업혁명 시대에 데이터 센터의 운영비가 고정비에서 변동비로 이동하고</a:t>
            </a:r>
            <a:r>
              <a:rPr lang="en-US" altLang="ko-KR" sz="1700" dirty="0" smtClean="0"/>
              <a:t>, </a:t>
            </a:r>
            <a:r>
              <a:rPr lang="ko-KR" altLang="en-US" sz="1700" dirty="0" err="1" smtClean="0"/>
              <a:t>클라우드로</a:t>
            </a:r>
            <a:r>
              <a:rPr lang="ko-KR" altLang="en-US" sz="1700" dirty="0" smtClean="0"/>
              <a:t> 마이그레이션하는 대형 기업도 증가하면서 아마존의 </a:t>
            </a:r>
            <a:r>
              <a:rPr lang="ko-KR" altLang="en-US" sz="1700" dirty="0" err="1" smtClean="0"/>
              <a:t>클라우드</a:t>
            </a:r>
            <a:r>
              <a:rPr lang="ko-KR" altLang="en-US" sz="1700" dirty="0" smtClean="0"/>
              <a:t> 사업을 담당하는 아마존웹서비스</a:t>
            </a:r>
            <a:r>
              <a:rPr lang="en-US" altLang="ko-KR" sz="1700" dirty="0" smtClean="0"/>
              <a:t>(AWS)</a:t>
            </a:r>
            <a:r>
              <a:rPr lang="ko-KR" altLang="en-US" sz="1700" dirty="0" smtClean="0"/>
              <a:t>는 현재 안정적인 수익을 창출하는 </a:t>
            </a:r>
            <a:r>
              <a:rPr lang="ko-KR" altLang="en-US" sz="1700" dirty="0" err="1" smtClean="0"/>
              <a:t>캐시카우로</a:t>
            </a:r>
            <a:r>
              <a:rPr lang="ko-KR" altLang="en-US" sz="1700" dirty="0" smtClean="0"/>
              <a:t> 자리매김</a:t>
            </a:r>
            <a:endParaRPr lang="en-US" altLang="ko-KR" sz="1700" dirty="0" smtClean="0"/>
          </a:p>
          <a:p>
            <a:r>
              <a:rPr lang="ko-KR" altLang="en-US" sz="2000" dirty="0" smtClean="0"/>
              <a:t>아마존은 </a:t>
            </a:r>
            <a:r>
              <a:rPr lang="ko-KR" altLang="en-US" sz="2000" dirty="0" err="1" smtClean="0"/>
              <a:t>클라우드상에</a:t>
            </a:r>
            <a:r>
              <a:rPr lang="ko-KR" altLang="en-US" sz="2000" dirty="0" smtClean="0"/>
              <a:t> 기본 </a:t>
            </a:r>
            <a:r>
              <a:rPr lang="en-US" altLang="ko-KR" sz="2000" dirty="0" smtClean="0"/>
              <a:t>IT </a:t>
            </a:r>
            <a:r>
              <a:rPr lang="ko-KR" altLang="en-US" sz="2000" dirty="0" err="1" smtClean="0"/>
              <a:t>인프라뿐만</a:t>
            </a:r>
            <a:r>
              <a:rPr lang="ko-KR" altLang="en-US" sz="2000" dirty="0" smtClean="0"/>
              <a:t> 아니라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인공지능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보안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모바일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사물인터넷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가상현실</a:t>
            </a:r>
            <a:r>
              <a:rPr lang="en-US" altLang="ko-KR" sz="2000" dirty="0" smtClean="0"/>
              <a:t>(VR) </a:t>
            </a:r>
            <a:r>
              <a:rPr lang="ko-KR" altLang="en-US" sz="2000" dirty="0" smtClean="0"/>
              <a:t>기능까지도 추가하며 </a:t>
            </a:r>
            <a:r>
              <a:rPr lang="ko-KR" altLang="en-US" sz="2000" dirty="0" err="1" smtClean="0"/>
              <a:t>클라우드</a:t>
            </a:r>
            <a:r>
              <a:rPr lang="ko-KR" altLang="en-US" sz="2000" dirty="0" smtClean="0"/>
              <a:t> 플랫폼 사업자로서의 경쟁력을 강화</a:t>
            </a:r>
            <a:endParaRPr lang="en-US" altLang="ko-KR" sz="2000" dirty="0" smtClean="0"/>
          </a:p>
          <a:p>
            <a:pPr lvl="1"/>
            <a:r>
              <a:rPr lang="ko-KR" altLang="en-US" sz="1700" dirty="0" smtClean="0"/>
              <a:t>아마존은 그동안 축적해온 핵심 기술을 </a:t>
            </a:r>
            <a:r>
              <a:rPr lang="ko-KR" altLang="en-US" sz="1700" dirty="0" err="1" smtClean="0"/>
              <a:t>클라우드</a:t>
            </a:r>
            <a:r>
              <a:rPr lang="ko-KR" altLang="en-US" sz="1700" dirty="0" smtClean="0"/>
              <a:t> 내 애플리케이션 형태로 제공하고 있으며 매해 새로운 기능을 아마존웹서비스에 추가하고 있다</a:t>
            </a:r>
            <a:r>
              <a:rPr lang="en-US" altLang="ko-KR" sz="1700" dirty="0" smtClean="0"/>
              <a:t>. </a:t>
            </a:r>
          </a:p>
          <a:p>
            <a:pPr lvl="1"/>
            <a:r>
              <a:rPr lang="ko-KR" altLang="en-US" sz="1700" dirty="0" smtClean="0"/>
              <a:t>아마존은 </a:t>
            </a:r>
            <a:r>
              <a:rPr lang="ko-KR" altLang="en-US" sz="1700" dirty="0" err="1" smtClean="0"/>
              <a:t>클라우드</a:t>
            </a:r>
            <a:r>
              <a:rPr lang="ko-KR" altLang="en-US" sz="1700" dirty="0" smtClean="0"/>
              <a:t> 플랫폼을 강화하기 위해 기술력을 보유한 여러 기업을 인수했다</a:t>
            </a:r>
            <a:r>
              <a:rPr lang="en-US" altLang="ko-KR" sz="1700" dirty="0" smtClean="0"/>
              <a:t>. (2015</a:t>
            </a:r>
            <a:r>
              <a:rPr lang="ko-KR" altLang="en-US" sz="1700" dirty="0" smtClean="0"/>
              <a:t>년 </a:t>
            </a:r>
            <a:r>
              <a:rPr lang="ko-KR" altLang="en-US" sz="1700" dirty="0" err="1" smtClean="0"/>
              <a:t>엘리멘털테크놀로지</a:t>
            </a:r>
            <a:r>
              <a:rPr lang="en-US" altLang="ko-KR" sz="1700" dirty="0" smtClean="0"/>
              <a:t>, 2019</a:t>
            </a:r>
            <a:r>
              <a:rPr lang="ko-KR" altLang="en-US" sz="1700" dirty="0" err="1" smtClean="0"/>
              <a:t>년클라우드인듀어</a:t>
            </a:r>
            <a:r>
              <a:rPr lang="en-US" altLang="ko-KR" sz="1700" dirty="0" smtClean="0"/>
              <a:t>)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4012736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아마존의 플랫폼 전략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세 번째로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아마존은 인공지능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사물인터넷과 같은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차 산업혁명 시대의 신기술을 자사의 플랫폼에 접목하며 전통 산업의 지각변동</a:t>
            </a:r>
            <a:endParaRPr lang="en-US" altLang="ko-KR" sz="2000" dirty="0" smtClean="0"/>
          </a:p>
          <a:p>
            <a:pPr lvl="1"/>
            <a:r>
              <a:rPr lang="ko-KR" altLang="en-US" sz="1700" dirty="0" smtClean="0"/>
              <a:t>아마존이 가장 직접적으로 파괴를 불러일으키고 있는 분야 중 하나로 유통 산업</a:t>
            </a:r>
            <a:endParaRPr lang="en-US" altLang="ko-KR" sz="1700" dirty="0" smtClean="0"/>
          </a:p>
          <a:p>
            <a:pPr lvl="1"/>
            <a:r>
              <a:rPr lang="ko-KR" altLang="en-US" sz="1700" dirty="0" smtClean="0"/>
              <a:t>아마존은  </a:t>
            </a:r>
            <a:r>
              <a:rPr lang="en-US" altLang="ko-KR" sz="1700" dirty="0" smtClean="0"/>
              <a:t>2015</a:t>
            </a:r>
            <a:r>
              <a:rPr lang="ko-KR" altLang="en-US" sz="1700" dirty="0" smtClean="0"/>
              <a:t>년 시가총액으로 월마트를 추월한 데 이어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이제는 온라인을 넘어 오프라인으로도 사업의 보폭을 넓히고 있음</a:t>
            </a:r>
            <a:r>
              <a:rPr lang="en-US" altLang="ko-KR" sz="1700" dirty="0" smtClean="0"/>
              <a:t>. </a:t>
            </a:r>
          </a:p>
          <a:p>
            <a:pPr lvl="1"/>
            <a:r>
              <a:rPr lang="ko-KR" altLang="en-US" sz="1700" dirty="0" smtClean="0"/>
              <a:t>아마존은 </a:t>
            </a:r>
            <a:r>
              <a:rPr lang="en-US" altLang="ko-KR" sz="1700" dirty="0" smtClean="0"/>
              <a:t>2017</a:t>
            </a:r>
            <a:r>
              <a:rPr lang="ko-KR" altLang="en-US" sz="1700" dirty="0" smtClean="0"/>
              <a:t>년 미국 최대 </a:t>
            </a:r>
            <a:r>
              <a:rPr lang="ko-KR" altLang="en-US" sz="1700" dirty="0" err="1" smtClean="0"/>
              <a:t>유기농</a:t>
            </a:r>
            <a:r>
              <a:rPr lang="ko-KR" altLang="en-US" sz="1700" dirty="0" smtClean="0"/>
              <a:t> 식료품 유통 기업인 </a:t>
            </a:r>
            <a:r>
              <a:rPr lang="ko-KR" altLang="en-US" sz="1700" dirty="0" err="1" smtClean="0"/>
              <a:t>홀푸드</a:t>
            </a:r>
            <a:r>
              <a:rPr lang="ko-KR" altLang="en-US" sz="1700" dirty="0" smtClean="0"/>
              <a:t> 마켓</a:t>
            </a:r>
            <a:r>
              <a:rPr lang="en-US" altLang="ko-KR" sz="1700" dirty="0" smtClean="0"/>
              <a:t>(Whole Foods Market)</a:t>
            </a:r>
            <a:r>
              <a:rPr lang="ko-KR" altLang="en-US" sz="1700" dirty="0" smtClean="0"/>
              <a:t>을 </a:t>
            </a:r>
            <a:r>
              <a:rPr lang="en-US" altLang="ko-KR" sz="1700" dirty="0" smtClean="0"/>
              <a:t>137</a:t>
            </a:r>
            <a:r>
              <a:rPr lang="ko-KR" altLang="en-US" sz="1700" dirty="0" smtClean="0"/>
              <a:t>억 달러에 인수하였고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현재 아마존의 기술을 집대성 하여 </a:t>
            </a:r>
            <a:r>
              <a:rPr lang="ko-KR" altLang="en-US" sz="1700" dirty="0" err="1" smtClean="0"/>
              <a:t>무인매장인‘아마존고</a:t>
            </a:r>
            <a:r>
              <a:rPr lang="en-US" altLang="ko-KR" sz="1700" dirty="0" smtClean="0"/>
              <a:t>(Amazon Go)’ </a:t>
            </a:r>
            <a:r>
              <a:rPr lang="ko-KR" altLang="en-US" sz="1700" dirty="0" smtClean="0"/>
              <a:t>를 만들고 있음</a:t>
            </a:r>
            <a:r>
              <a:rPr lang="en-US" altLang="ko-KR" sz="1700" dirty="0" smtClean="0"/>
              <a:t>. </a:t>
            </a:r>
          </a:p>
          <a:p>
            <a:r>
              <a:rPr lang="ko-KR" altLang="en-US" sz="2000" dirty="0" smtClean="0"/>
              <a:t>아마존은 신기술에 대한 투자 일환으로 지속적으로 로봇 기술을 통해 물류의 효율성을 높이는 실험</a:t>
            </a:r>
            <a:endParaRPr lang="en-US" altLang="ko-KR" sz="2000" dirty="0" smtClean="0"/>
          </a:p>
          <a:p>
            <a:pPr lvl="1"/>
            <a:r>
              <a:rPr lang="ko-KR" altLang="en-US" sz="1700" dirty="0" smtClean="0"/>
              <a:t>단순히 자사 물류 창고에 로봇을 도입하는 것을 넘어 자체적으로 로봇 기술 개발에 박차</a:t>
            </a:r>
            <a:endParaRPr lang="en-US" altLang="ko-KR" sz="1700" dirty="0" smtClean="0"/>
          </a:p>
          <a:p>
            <a:pPr lvl="1"/>
            <a:r>
              <a:rPr lang="en-US" altLang="ko-KR" sz="1700" dirty="0" smtClean="0"/>
              <a:t>2012</a:t>
            </a:r>
            <a:r>
              <a:rPr lang="ko-KR" altLang="en-US" sz="1700" dirty="0" smtClean="0"/>
              <a:t>년에 무인자동화 로봇 제조사인 </a:t>
            </a:r>
            <a:r>
              <a:rPr lang="ko-KR" altLang="en-US" sz="1700" dirty="0" err="1" smtClean="0"/>
              <a:t>키바시스템즈</a:t>
            </a:r>
            <a:r>
              <a:rPr lang="en-US" altLang="ko-KR" sz="1700" dirty="0" smtClean="0"/>
              <a:t>(Kiva Systems)</a:t>
            </a:r>
            <a:r>
              <a:rPr lang="ko-KR" altLang="en-US" sz="1700" dirty="0" smtClean="0"/>
              <a:t>를 인수하고 </a:t>
            </a:r>
            <a:r>
              <a:rPr lang="en-US" altLang="ko-KR" sz="1700" dirty="0" smtClean="0"/>
              <a:t>2015</a:t>
            </a:r>
            <a:r>
              <a:rPr lang="ko-KR" altLang="en-US" sz="1700" dirty="0" smtClean="0"/>
              <a:t>년에는 인수한 회사의 사명을 </a:t>
            </a:r>
            <a:r>
              <a:rPr lang="ko-KR" altLang="en-US" sz="1700" dirty="0" err="1" smtClean="0"/>
              <a:t>아마존로보틱스</a:t>
            </a:r>
            <a:r>
              <a:rPr lang="en-US" altLang="ko-KR" sz="1700" dirty="0" smtClean="0"/>
              <a:t>(Amazon Robotics)</a:t>
            </a:r>
            <a:r>
              <a:rPr lang="ko-KR" altLang="en-US" sz="1700" dirty="0" smtClean="0"/>
              <a:t>로 변경</a:t>
            </a:r>
            <a:endParaRPr lang="en-US" altLang="ko-KR" sz="1700" dirty="0" smtClean="0"/>
          </a:p>
          <a:p>
            <a:pPr lvl="1"/>
            <a:r>
              <a:rPr lang="ko-KR" altLang="en-US" sz="1700" dirty="0" smtClean="0"/>
              <a:t>아마존은 로봇 도입으로 약 </a:t>
            </a:r>
            <a:r>
              <a:rPr lang="en-US" altLang="ko-KR" sz="1700" dirty="0" smtClean="0"/>
              <a:t>20%</a:t>
            </a:r>
            <a:r>
              <a:rPr lang="ko-KR" altLang="en-US" sz="1700" dirty="0" smtClean="0"/>
              <a:t>의 비용 절감 효과</a:t>
            </a:r>
            <a:endParaRPr lang="en-US" altLang="ko-KR" sz="1700" dirty="0" smtClean="0"/>
          </a:p>
          <a:p>
            <a:pPr lvl="1"/>
            <a:r>
              <a:rPr lang="en-US" altLang="ko-KR" sz="1700" dirty="0" smtClean="0"/>
              <a:t>2019</a:t>
            </a:r>
            <a:r>
              <a:rPr lang="ko-KR" altLang="en-US" sz="1700" dirty="0" smtClean="0"/>
              <a:t>년에는 실리콘밸리에 설립된 물류 로봇 </a:t>
            </a:r>
            <a:r>
              <a:rPr lang="ko-KR" altLang="en-US" sz="1700" dirty="0" err="1" smtClean="0"/>
              <a:t>스타트업인</a:t>
            </a:r>
            <a:r>
              <a:rPr lang="ko-KR" altLang="en-US" sz="1700" dirty="0" smtClean="0"/>
              <a:t> 캔버스테크놀로지</a:t>
            </a:r>
            <a:r>
              <a:rPr lang="en-US" altLang="ko-KR" sz="1700" dirty="0" smtClean="0"/>
              <a:t>(Canvas Technology)</a:t>
            </a:r>
            <a:r>
              <a:rPr lang="ko-KR" altLang="en-US" sz="1700" dirty="0" smtClean="0"/>
              <a:t>를 인수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366529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아마존의 </a:t>
            </a:r>
            <a:r>
              <a:rPr lang="ko-KR" altLang="en-US" dirty="0" smtClean="0"/>
              <a:t>미래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미국의 </a:t>
            </a:r>
            <a:r>
              <a:rPr lang="ko-KR" altLang="en-US" sz="2000" dirty="0"/>
              <a:t>아마존 프라임 회원들은 ‘프라임 </a:t>
            </a:r>
            <a:r>
              <a:rPr lang="ko-KR" altLang="en-US" sz="2000" dirty="0" err="1" smtClean="0"/>
              <a:t>나우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Prime Now)’ </a:t>
            </a:r>
            <a:r>
              <a:rPr lang="ko-KR" altLang="en-US" sz="2000" dirty="0"/>
              <a:t>서비스를 통해 생필품 등 일부 품목을 온라인 주문 후 </a:t>
            </a:r>
            <a:r>
              <a:rPr lang="en-US" altLang="ko-KR" sz="2000" dirty="0"/>
              <a:t>2</a:t>
            </a:r>
            <a:r>
              <a:rPr lang="ko-KR" altLang="en-US" sz="2000" dirty="0"/>
              <a:t>시간 내로 </a:t>
            </a:r>
            <a:r>
              <a:rPr lang="ko-KR" altLang="en-US" sz="2000" dirty="0" smtClean="0"/>
              <a:t>배송</a:t>
            </a:r>
            <a:endParaRPr lang="en-US" altLang="ko-KR" sz="2000" dirty="0" smtClean="0"/>
          </a:p>
          <a:p>
            <a:pPr lvl="1"/>
            <a:r>
              <a:rPr lang="ko-KR" altLang="en-US" sz="1700" dirty="0" err="1" smtClean="0"/>
              <a:t>드론을</a:t>
            </a:r>
            <a:r>
              <a:rPr lang="ko-KR" altLang="en-US" sz="1700" dirty="0" smtClean="0"/>
              <a:t> </a:t>
            </a:r>
            <a:r>
              <a:rPr lang="ko-KR" altLang="en-US" sz="1700" dirty="0"/>
              <a:t>활용한 배송 서비스인 ‘프라임 에어</a:t>
            </a:r>
            <a:r>
              <a:rPr lang="en-US" altLang="ko-KR" sz="1700" dirty="0"/>
              <a:t>(Prime Air)’</a:t>
            </a:r>
            <a:r>
              <a:rPr lang="ko-KR" altLang="en-US" sz="1700" dirty="0"/>
              <a:t>를 출시하며 </a:t>
            </a:r>
            <a:r>
              <a:rPr lang="ko-KR" altLang="en-US" sz="1700" dirty="0" smtClean="0"/>
              <a:t>고객의 </a:t>
            </a:r>
            <a:r>
              <a:rPr lang="ko-KR" altLang="en-US" sz="1700" dirty="0"/>
              <a:t>마지막 </a:t>
            </a:r>
            <a:r>
              <a:rPr lang="en-US" altLang="ko-KR" sz="1700" dirty="0"/>
              <a:t>1</a:t>
            </a:r>
            <a:r>
              <a:rPr lang="ko-KR" altLang="en-US" sz="1700" dirty="0"/>
              <a:t>마일까지 배송해주는 </a:t>
            </a:r>
            <a:r>
              <a:rPr lang="ko-KR" altLang="en-US" sz="1700" dirty="0" err="1"/>
              <a:t>라스트마일</a:t>
            </a:r>
            <a:r>
              <a:rPr lang="ko-KR" altLang="en-US" sz="1700" dirty="0"/>
              <a:t> </a:t>
            </a:r>
            <a:r>
              <a:rPr lang="ko-KR" altLang="en-US" sz="1700" dirty="0" err="1"/>
              <a:t>딜리버리</a:t>
            </a:r>
            <a:r>
              <a:rPr lang="ko-KR" altLang="en-US" sz="1700" dirty="0"/>
              <a:t> 서비스까지도 </a:t>
            </a:r>
            <a:r>
              <a:rPr lang="ko-KR" altLang="en-US" sz="1700" dirty="0" smtClean="0"/>
              <a:t>준비</a:t>
            </a:r>
            <a:endParaRPr lang="en-US" altLang="ko-KR" sz="1700" dirty="0" smtClean="0"/>
          </a:p>
          <a:p>
            <a:pPr lvl="1"/>
            <a:r>
              <a:rPr lang="en-US" altLang="ko-KR" sz="1700" dirty="0" smtClean="0"/>
              <a:t>2016</a:t>
            </a:r>
            <a:r>
              <a:rPr lang="ko-KR" altLang="en-US" sz="1700" dirty="0"/>
              <a:t>년에는 아마존은 공중물류센터</a:t>
            </a:r>
            <a:r>
              <a:rPr lang="en-US" altLang="ko-KR" sz="1700" dirty="0"/>
              <a:t>(Airborne fulfillment center)</a:t>
            </a:r>
            <a:r>
              <a:rPr lang="ko-KR" altLang="en-US" sz="1700" dirty="0"/>
              <a:t>란 이름으로 특허를 </a:t>
            </a:r>
            <a:r>
              <a:rPr lang="ko-KR" altLang="en-US" sz="1700" dirty="0" smtClean="0"/>
              <a:t>등록</a:t>
            </a:r>
            <a:endParaRPr lang="en-US" altLang="ko-KR" sz="1700" dirty="0" smtClean="0"/>
          </a:p>
          <a:p>
            <a:pPr lvl="1"/>
            <a:r>
              <a:rPr lang="ko-KR" altLang="en-US" sz="1700" dirty="0" smtClean="0"/>
              <a:t>이는 </a:t>
            </a:r>
            <a:r>
              <a:rPr lang="ko-KR" altLang="en-US" sz="1700" dirty="0"/>
              <a:t>물품을 실은 비행선을 특정 지역의 상공에 띄워놓고 주문이 접수되면 소형 </a:t>
            </a:r>
            <a:r>
              <a:rPr lang="ko-KR" altLang="en-US" sz="1700" dirty="0" err="1" smtClean="0"/>
              <a:t>드론을</a:t>
            </a:r>
            <a:r>
              <a:rPr lang="ko-KR" altLang="en-US" sz="1700" dirty="0" smtClean="0"/>
              <a:t> </a:t>
            </a:r>
            <a:r>
              <a:rPr lang="ko-KR" altLang="en-US" sz="1700" dirty="0"/>
              <a:t>통해 목적지까지 배송해주는 </a:t>
            </a:r>
            <a:r>
              <a:rPr lang="ko-KR" altLang="en-US" sz="1700" dirty="0" smtClean="0"/>
              <a:t>특허</a:t>
            </a:r>
            <a:endParaRPr lang="en-US" altLang="ko-KR" sz="1700" dirty="0" smtClean="0"/>
          </a:p>
          <a:p>
            <a:r>
              <a:rPr lang="ko-KR" altLang="en-US" sz="2000" dirty="0" smtClean="0"/>
              <a:t>아마존은 </a:t>
            </a:r>
            <a:r>
              <a:rPr lang="ko-KR" altLang="en-US" sz="2000" dirty="0"/>
              <a:t>자사의 인공지능 플랫폼 </a:t>
            </a:r>
            <a:r>
              <a:rPr lang="ko-KR" altLang="en-US" sz="2000" dirty="0" err="1"/>
              <a:t>알렉사</a:t>
            </a:r>
            <a:r>
              <a:rPr lang="en-US" altLang="ko-KR" sz="2000" dirty="0"/>
              <a:t>(Alexa)</a:t>
            </a:r>
            <a:r>
              <a:rPr lang="ko-KR" altLang="en-US" sz="2000" dirty="0"/>
              <a:t>를 고객과의 접점을 늘리는 용도로 </a:t>
            </a:r>
            <a:r>
              <a:rPr lang="ko-KR" altLang="en-US" sz="2000" dirty="0" smtClean="0"/>
              <a:t>활용</a:t>
            </a:r>
            <a:endParaRPr lang="en-US" altLang="ko-KR" sz="2000" dirty="0" smtClean="0"/>
          </a:p>
          <a:p>
            <a:r>
              <a:rPr lang="ko-KR" altLang="en-US" sz="2000" dirty="0" smtClean="0"/>
              <a:t>아마존은 </a:t>
            </a:r>
            <a:r>
              <a:rPr lang="ko-KR" altLang="en-US" sz="2000" dirty="0"/>
              <a:t>현재 진입장벽이 높은 의약품 유통 사업으로도 </a:t>
            </a:r>
            <a:r>
              <a:rPr lang="ko-KR" altLang="en-US" sz="2000" dirty="0" smtClean="0"/>
              <a:t>확장</a:t>
            </a:r>
            <a:r>
              <a:rPr lang="en-US" altLang="ko-KR" sz="2000" dirty="0" smtClean="0"/>
              <a:t>. </a:t>
            </a:r>
          </a:p>
          <a:p>
            <a:pPr lvl="1"/>
            <a:r>
              <a:rPr lang="en-US" altLang="ko-KR" sz="1700" dirty="0" smtClean="0"/>
              <a:t>2018</a:t>
            </a:r>
            <a:r>
              <a:rPr lang="ko-KR" altLang="en-US" sz="1700" dirty="0"/>
              <a:t>년 </a:t>
            </a:r>
            <a:r>
              <a:rPr lang="en-US" altLang="ko-KR" sz="1700" dirty="0"/>
              <a:t>6</a:t>
            </a:r>
            <a:r>
              <a:rPr lang="ko-KR" altLang="en-US" sz="1700" dirty="0"/>
              <a:t>월 아마존은 </a:t>
            </a:r>
            <a:r>
              <a:rPr lang="ko-KR" altLang="en-US" sz="1700" dirty="0" smtClean="0"/>
              <a:t>미국 </a:t>
            </a:r>
            <a:r>
              <a:rPr lang="en-US" altLang="ko-KR" sz="1700" dirty="0"/>
              <a:t>50</a:t>
            </a:r>
            <a:r>
              <a:rPr lang="ko-KR" altLang="en-US" sz="1700" dirty="0"/>
              <a:t>개 주에 의약품 유통 면허를 가진 온라인 약국 </a:t>
            </a:r>
            <a:r>
              <a:rPr lang="ko-KR" altLang="en-US" sz="1700" dirty="0" err="1"/>
              <a:t>필팩</a:t>
            </a:r>
            <a:r>
              <a:rPr lang="en-US" altLang="ko-KR" sz="1700" dirty="0"/>
              <a:t>(</a:t>
            </a:r>
            <a:r>
              <a:rPr lang="en-US" altLang="ko-KR" sz="1700" dirty="0" err="1"/>
              <a:t>PillPack</a:t>
            </a:r>
            <a:r>
              <a:rPr lang="en-US" altLang="ko-KR" sz="1700" dirty="0"/>
              <a:t>)</a:t>
            </a:r>
            <a:r>
              <a:rPr lang="ko-KR" altLang="en-US" sz="1700" dirty="0"/>
              <a:t>을 </a:t>
            </a:r>
            <a:r>
              <a:rPr lang="en-US" altLang="ko-KR" sz="1700" dirty="0"/>
              <a:t>7.5</a:t>
            </a:r>
            <a:r>
              <a:rPr lang="ko-KR" altLang="en-US" sz="1700" dirty="0"/>
              <a:t>억 달러에 </a:t>
            </a:r>
            <a:r>
              <a:rPr lang="ko-KR" altLang="en-US" sz="1700" dirty="0" smtClean="0"/>
              <a:t>인수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460286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2463" y="109728"/>
            <a:ext cx="8702025" cy="1143000"/>
          </a:xfrm>
        </p:spPr>
        <p:txBody>
          <a:bodyPr/>
          <a:lstStyle/>
          <a:p>
            <a:r>
              <a:rPr lang="ko-KR" altLang="en-US" dirty="0"/>
              <a:t>아마존의 </a:t>
            </a:r>
            <a:r>
              <a:rPr lang="ko-KR" altLang="en-US" dirty="0" smtClean="0"/>
              <a:t>새로운 산업 생태계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6893" y="1124744"/>
            <a:ext cx="8119341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9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 </a:t>
            </a:r>
            <a:r>
              <a:rPr lang="ko-KR" altLang="en-US" dirty="0" err="1" smtClean="0"/>
              <a:t>비즈니스란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플랫폼이라는 단어는 기차를 탑승하는 플랫폼 공간으로부터 </a:t>
            </a:r>
            <a:r>
              <a:rPr lang="ko-KR" altLang="en-US" dirty="0" smtClean="0"/>
              <a:t>유래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사전적 </a:t>
            </a:r>
            <a:r>
              <a:rPr lang="ko-KR" altLang="en-US" dirty="0"/>
              <a:t>의미에서 </a:t>
            </a:r>
            <a:r>
              <a:rPr lang="ko-KR" altLang="en-US" dirty="0" smtClean="0"/>
              <a:t>플랫폼은 </a:t>
            </a:r>
            <a:r>
              <a:rPr lang="ko-KR" altLang="en-US" dirty="0"/>
              <a:t>‘기차역에서 승객이 열차를 타고 내리기 쉽도록 철로 옆으로 지면보다 높여서 설치해 </a:t>
            </a:r>
          </a:p>
          <a:p>
            <a:pPr lvl="1"/>
            <a:r>
              <a:rPr lang="ko-KR" altLang="en-US" dirty="0"/>
              <a:t>놓은 평평한 </a:t>
            </a:r>
            <a:r>
              <a:rPr lang="ko-KR" altLang="en-US" dirty="0" smtClean="0"/>
              <a:t>장소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산업</a:t>
            </a:r>
            <a:r>
              <a:rPr lang="en-US" altLang="ko-KR" dirty="0"/>
              <a:t>, </a:t>
            </a:r>
            <a:r>
              <a:rPr lang="ko-KR" altLang="en-US" dirty="0"/>
              <a:t>비즈니스 측면에서 플랫폼은 </a:t>
            </a:r>
            <a:r>
              <a:rPr lang="ko-KR" altLang="en-US" dirty="0" smtClean="0"/>
              <a:t>‘</a:t>
            </a:r>
            <a:r>
              <a:rPr lang="ko-KR" altLang="en-US" dirty="0"/>
              <a:t>다수의 생산자와 소비자가 연결되어 </a:t>
            </a:r>
            <a:r>
              <a:rPr lang="ko-KR" altLang="en-US" dirty="0" smtClean="0"/>
              <a:t>상호작용하며 </a:t>
            </a:r>
            <a:r>
              <a:rPr lang="ko-KR" altLang="en-US" dirty="0"/>
              <a:t>가치를 창출하는 기업과 산업 생태계 기반의 </a:t>
            </a:r>
            <a:r>
              <a:rPr lang="ko-KR" altLang="en-US" dirty="0" err="1"/>
              <a:t>장’으로</a:t>
            </a:r>
            <a:r>
              <a:rPr lang="ko-KR" altLang="en-US" dirty="0"/>
              <a:t>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56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 </a:t>
            </a:r>
            <a:r>
              <a:rPr lang="ko-KR" altLang="en-US" dirty="0" smtClean="0"/>
              <a:t>비즈니스의 정의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Bresnahan</a:t>
            </a:r>
            <a:r>
              <a:rPr lang="en-US" altLang="ko-KR" dirty="0" smtClean="0"/>
              <a:t> &amp;  Greenstein(1999)</a:t>
            </a:r>
            <a:endParaRPr lang="en-US" altLang="ko-KR" dirty="0"/>
          </a:p>
          <a:p>
            <a:pPr lvl="1"/>
            <a:r>
              <a:rPr lang="ko-KR" altLang="en-US" dirty="0" smtClean="0"/>
              <a:t>서로 </a:t>
            </a:r>
            <a:r>
              <a:rPr lang="ko-KR" altLang="en-US" dirty="0"/>
              <a:t>다른 최신 기술들을 조합해 </a:t>
            </a:r>
            <a:r>
              <a:rPr lang="ko-KR" altLang="en-US" dirty="0" err="1"/>
              <a:t>판매자와</a:t>
            </a:r>
            <a:r>
              <a:rPr lang="ko-KR" altLang="en-US" dirty="0"/>
              <a:t> 구매자가 연결된 시장을 형성하는 </a:t>
            </a:r>
            <a:r>
              <a:rPr lang="ko-KR" altLang="en-US" dirty="0" smtClean="0"/>
              <a:t> </a:t>
            </a:r>
            <a:r>
              <a:rPr lang="ko-KR" altLang="en-US" dirty="0"/>
              <a:t>기기로 정의</a:t>
            </a:r>
          </a:p>
          <a:p>
            <a:pPr lvl="1"/>
            <a:r>
              <a:rPr lang="en-US" altLang="ko-KR" dirty="0" smtClean="0"/>
              <a:t>IBM</a:t>
            </a:r>
            <a:r>
              <a:rPr lang="en-US" altLang="ko-KR" dirty="0"/>
              <a:t>, </a:t>
            </a:r>
            <a:r>
              <a:rPr lang="ko-KR" altLang="en-US" dirty="0"/>
              <a:t>매킨토시</a:t>
            </a:r>
            <a:r>
              <a:rPr lang="en-US" altLang="ko-KR" dirty="0"/>
              <a:t>, </a:t>
            </a:r>
            <a:r>
              <a:rPr lang="ko-KR" altLang="en-US" dirty="0" err="1" smtClean="0"/>
              <a:t>윈텔</a:t>
            </a:r>
            <a:r>
              <a:rPr lang="en-US" altLang="ko-KR" dirty="0" smtClean="0"/>
              <a:t> </a:t>
            </a:r>
            <a:r>
              <a:rPr lang="ko-KR" altLang="en-US" dirty="0"/>
              <a:t>등 퍼스널 컴퓨터 플랫폼을 주로 지칭</a:t>
            </a:r>
          </a:p>
          <a:p>
            <a:r>
              <a:rPr lang="ko-KR" altLang="en-US" dirty="0"/>
              <a:t> </a:t>
            </a:r>
            <a:r>
              <a:rPr lang="en-US" altLang="ko-KR" dirty="0" err="1"/>
              <a:t>Gawer</a:t>
            </a:r>
            <a:r>
              <a:rPr lang="en-US" altLang="ko-KR" dirty="0"/>
              <a:t> &amp; </a:t>
            </a:r>
            <a:r>
              <a:rPr lang="en-US" altLang="ko-KR" dirty="0" smtClean="0"/>
              <a:t> </a:t>
            </a:r>
            <a:r>
              <a:rPr lang="en-US" altLang="ko-KR" dirty="0" err="1"/>
              <a:t>Cusumano</a:t>
            </a:r>
            <a:r>
              <a:rPr lang="en-US" altLang="ko-KR" dirty="0"/>
              <a:t>(2014) </a:t>
            </a:r>
          </a:p>
          <a:p>
            <a:pPr lvl="1"/>
            <a:r>
              <a:rPr lang="ko-KR" altLang="en-US" dirty="0" smtClean="0"/>
              <a:t>다른 </a:t>
            </a:r>
            <a:r>
              <a:rPr lang="ko-KR" altLang="en-US" dirty="0"/>
              <a:t>기업이 함께 참여해 혁신을 창출할 수 있는 제품</a:t>
            </a:r>
            <a:r>
              <a:rPr lang="en-US" altLang="ko-KR" dirty="0"/>
              <a:t>, </a:t>
            </a:r>
            <a:r>
              <a:rPr lang="ko-KR" altLang="en-US" dirty="0"/>
              <a:t>서비스</a:t>
            </a:r>
            <a:r>
              <a:rPr lang="en-US" altLang="ko-KR" dirty="0"/>
              <a:t>, </a:t>
            </a:r>
            <a:r>
              <a:rPr lang="ko-KR" altLang="en-US" dirty="0"/>
              <a:t>기술의 </a:t>
            </a:r>
            <a:r>
              <a:rPr lang="ko-KR" altLang="en-US" dirty="0" smtClean="0"/>
              <a:t>조합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개방성과 </a:t>
            </a:r>
            <a:r>
              <a:rPr lang="ko-KR" altLang="en-US" dirty="0"/>
              <a:t>비즈니스 </a:t>
            </a:r>
            <a:r>
              <a:rPr lang="ko-KR" altLang="en-US" dirty="0" smtClean="0"/>
              <a:t>생태계가 차별적</a:t>
            </a:r>
            <a:endParaRPr lang="ko-KR" altLang="en-US" dirty="0"/>
          </a:p>
          <a:p>
            <a:pPr lvl="1"/>
            <a:r>
              <a:rPr lang="en-US" altLang="ko-KR" dirty="0" smtClean="0"/>
              <a:t>MS </a:t>
            </a:r>
            <a:r>
              <a:rPr lang="ko-KR" altLang="en-US" dirty="0"/>
              <a:t>윈도</a:t>
            </a:r>
            <a:r>
              <a:rPr lang="en-US" altLang="ko-KR" dirty="0"/>
              <a:t>, </a:t>
            </a:r>
            <a:r>
              <a:rPr lang="ko-KR" altLang="en-US" dirty="0"/>
              <a:t>애플 </a:t>
            </a:r>
            <a:r>
              <a:rPr lang="en-US" altLang="ko-KR" dirty="0"/>
              <a:t>iOS, </a:t>
            </a:r>
            <a:r>
              <a:rPr lang="ko-KR" altLang="en-US" dirty="0"/>
              <a:t>구글 안드로이드와 같은 운영체제</a:t>
            </a:r>
            <a:r>
              <a:rPr lang="en-US" altLang="ko-KR" dirty="0"/>
              <a:t>(Operating System), </a:t>
            </a:r>
            <a:r>
              <a:rPr lang="en-US" altLang="ko-KR" dirty="0" smtClean="0"/>
              <a:t> </a:t>
            </a:r>
            <a:r>
              <a:rPr lang="ko-KR" altLang="en-US" dirty="0"/>
              <a:t>앱스토어</a:t>
            </a:r>
            <a:r>
              <a:rPr lang="en-US" altLang="ko-KR" dirty="0"/>
              <a:t>(App Store), </a:t>
            </a:r>
            <a:r>
              <a:rPr lang="ko-KR" altLang="en-US" dirty="0"/>
              <a:t>구글 검색 엔진이나 페이스북</a:t>
            </a:r>
            <a:r>
              <a:rPr lang="en-US" altLang="ko-KR" dirty="0"/>
              <a:t>, </a:t>
            </a:r>
            <a:r>
              <a:rPr lang="ko-KR" altLang="en-US" dirty="0" err="1"/>
              <a:t>링크드인과</a:t>
            </a:r>
            <a:r>
              <a:rPr lang="ko-KR" altLang="en-US" dirty="0"/>
              <a:t> 같은 </a:t>
            </a:r>
            <a:r>
              <a:rPr lang="ko-KR" altLang="en-US" dirty="0" smtClean="0"/>
              <a:t> </a:t>
            </a:r>
            <a:r>
              <a:rPr lang="ko-KR" altLang="en-US" dirty="0"/>
              <a:t>소셜네트워크 </a:t>
            </a:r>
            <a:r>
              <a:rPr lang="ko-KR" altLang="en-US" dirty="0" smtClean="0"/>
              <a:t>서비스</a:t>
            </a:r>
            <a:endParaRPr lang="ko-KR" altLang="en-US" dirty="0"/>
          </a:p>
          <a:p>
            <a:r>
              <a:rPr lang="ko-KR" altLang="en-US" dirty="0"/>
              <a:t> 이상규</a:t>
            </a:r>
            <a:r>
              <a:rPr lang="en-US" altLang="ko-KR" dirty="0"/>
              <a:t>(2010)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서로 </a:t>
            </a:r>
            <a:r>
              <a:rPr lang="ko-KR" altLang="en-US" dirty="0"/>
              <a:t>다른 이용자 그룹이 거래나 상호작용을 원활하게 할 수 있도록 제공된 </a:t>
            </a:r>
            <a:r>
              <a:rPr lang="ko-KR" altLang="en-US" dirty="0" smtClean="0"/>
              <a:t>물리적</a:t>
            </a:r>
            <a:r>
              <a:rPr lang="en-US" altLang="ko-KR" dirty="0"/>
              <a:t>, </a:t>
            </a:r>
            <a:r>
              <a:rPr lang="ko-KR" altLang="en-US" dirty="0"/>
              <a:t>가상적 또는 제도적 </a:t>
            </a:r>
            <a:r>
              <a:rPr lang="ko-KR" altLang="en-US" dirty="0" smtClean="0"/>
              <a:t>환경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656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 </a:t>
            </a:r>
            <a:r>
              <a:rPr lang="ko-KR" altLang="en-US" dirty="0" smtClean="0"/>
              <a:t>비즈니스 </a:t>
            </a:r>
            <a:r>
              <a:rPr lang="ko-KR" altLang="en-US" dirty="0"/>
              <a:t>기업의 부상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플랫폼 비즈니스가 부상하는 이유는 현재 산업의 주도권을 이들 플랫폼 기업이 쥐고 있기 </a:t>
            </a:r>
            <a:r>
              <a:rPr lang="ko-KR" altLang="en-US" dirty="0" smtClean="0"/>
              <a:t>때문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 기준 전 세계 시가총액 상위 </a:t>
            </a:r>
            <a:r>
              <a:rPr lang="en-US" altLang="ko-KR" dirty="0"/>
              <a:t>10</a:t>
            </a:r>
            <a:r>
              <a:rPr lang="ko-KR" altLang="en-US" dirty="0"/>
              <a:t>개 기업 중 플랫폼 사업을 영위하고 </a:t>
            </a:r>
            <a:r>
              <a:rPr lang="ko-KR" altLang="en-US" dirty="0" smtClean="0"/>
              <a:t>있는 </a:t>
            </a:r>
            <a:r>
              <a:rPr lang="ko-KR" altLang="en-US" dirty="0"/>
              <a:t>기업이 </a:t>
            </a:r>
            <a:r>
              <a:rPr lang="en-US" altLang="ko-KR" dirty="0"/>
              <a:t>7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이들의 </a:t>
            </a:r>
            <a:r>
              <a:rPr lang="ko-KR" altLang="en-US" dirty="0"/>
              <a:t>시가총액 </a:t>
            </a:r>
            <a:r>
              <a:rPr lang="ko-KR" altLang="en-US" dirty="0" err="1"/>
              <a:t>합산액은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조 </a:t>
            </a:r>
            <a:r>
              <a:rPr lang="en-US" altLang="ko-KR" dirty="0"/>
              <a:t>1,243</a:t>
            </a:r>
            <a:r>
              <a:rPr lang="ko-KR" altLang="en-US" dirty="0"/>
              <a:t>억 달러 </a:t>
            </a:r>
            <a:r>
              <a:rPr lang="ko-KR" altLang="en-US" dirty="0" smtClean="0"/>
              <a:t>규모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PC OS </a:t>
            </a:r>
            <a:r>
              <a:rPr lang="ko-KR" altLang="en-US" dirty="0"/>
              <a:t>플랫폼인 윈도</a:t>
            </a:r>
            <a:r>
              <a:rPr lang="en-US" altLang="ko-KR" dirty="0"/>
              <a:t>(Windows)</a:t>
            </a:r>
            <a:r>
              <a:rPr lang="ko-KR" altLang="en-US" dirty="0"/>
              <a:t>를 주력 사업으로 하다가</a:t>
            </a:r>
            <a:r>
              <a:rPr lang="en-US" altLang="ko-KR" dirty="0"/>
              <a:t>, </a:t>
            </a:r>
            <a:r>
              <a:rPr lang="ko-KR" altLang="en-US" dirty="0"/>
              <a:t>최근에는 </a:t>
            </a:r>
            <a:r>
              <a:rPr lang="en-US" altLang="ko-KR" dirty="0"/>
              <a:t>B2B </a:t>
            </a:r>
            <a:r>
              <a:rPr lang="ko-KR" altLang="en-US" dirty="0" err="1"/>
              <a:t>클라우드</a:t>
            </a:r>
            <a:r>
              <a:rPr lang="ko-KR" altLang="en-US" dirty="0"/>
              <a:t> 플랫폼 </a:t>
            </a:r>
            <a:r>
              <a:rPr lang="ko-KR" altLang="en-US" dirty="0" smtClean="0"/>
              <a:t>사업에 </a:t>
            </a:r>
            <a:r>
              <a:rPr lang="ko-KR" altLang="en-US" dirty="0"/>
              <a:t>집중하고 있는 마이크로소프트의 시가총액이 </a:t>
            </a:r>
            <a:r>
              <a:rPr lang="en-US" altLang="ko-KR" dirty="0"/>
              <a:t>1</a:t>
            </a:r>
            <a:r>
              <a:rPr lang="ko-KR" altLang="en-US" dirty="0"/>
              <a:t>조 </a:t>
            </a:r>
            <a:r>
              <a:rPr lang="en-US" altLang="ko-KR" dirty="0"/>
              <a:t>616</a:t>
            </a:r>
            <a:r>
              <a:rPr lang="ko-KR" altLang="en-US" dirty="0"/>
              <a:t>억 달러로 </a:t>
            </a:r>
            <a:r>
              <a:rPr lang="en-US" altLang="ko-KR" dirty="0"/>
              <a:t>1</a:t>
            </a:r>
            <a:r>
              <a:rPr lang="ko-KR" altLang="en-US" dirty="0" smtClean="0"/>
              <a:t>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스마트폰</a:t>
            </a:r>
            <a:r>
              <a:rPr lang="en-US" altLang="ko-KR" dirty="0"/>
              <a:t>, </a:t>
            </a:r>
            <a:r>
              <a:rPr lang="ko-KR" altLang="en-US" dirty="0"/>
              <a:t>모바일 </a:t>
            </a:r>
            <a:r>
              <a:rPr lang="en-US" altLang="ko-KR" dirty="0"/>
              <a:t>OS, </a:t>
            </a:r>
            <a:r>
              <a:rPr lang="ko-KR" altLang="en-US" dirty="0"/>
              <a:t>앱스토어로 이루어진 아이폰 플랫폼을 소유한 애플이 </a:t>
            </a:r>
            <a:r>
              <a:rPr lang="en-US" altLang="ko-KR" dirty="0"/>
              <a:t>1</a:t>
            </a:r>
            <a:r>
              <a:rPr lang="ko-KR" altLang="en-US" dirty="0"/>
              <a:t>조 </a:t>
            </a:r>
            <a:r>
              <a:rPr lang="en-US" altLang="ko-KR" dirty="0"/>
              <a:t>122</a:t>
            </a:r>
            <a:r>
              <a:rPr lang="ko-KR" altLang="en-US" dirty="0"/>
              <a:t>억 달러로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세계 </a:t>
            </a:r>
            <a:r>
              <a:rPr lang="ko-KR" altLang="en-US" dirty="0"/>
              <a:t>최대의 전자상거래 플랫폼 기업인 아마존</a:t>
            </a:r>
            <a:r>
              <a:rPr lang="en-US" altLang="ko-KR" dirty="0"/>
              <a:t>, </a:t>
            </a:r>
            <a:r>
              <a:rPr lang="ko-KR" altLang="en-US" dirty="0"/>
              <a:t>검색 기반 인터넷 광고 </a:t>
            </a:r>
            <a:r>
              <a:rPr lang="ko-KR" altLang="en-US" dirty="0" smtClean="0"/>
              <a:t>플랫폼과 </a:t>
            </a:r>
            <a:r>
              <a:rPr lang="ko-KR" altLang="en-US" dirty="0"/>
              <a:t>유튜브 영상 스트리밍 플랫폼을 보유한 구글의 지주회사인 알파벳</a:t>
            </a:r>
            <a:r>
              <a:rPr lang="en-US" altLang="ko-KR" dirty="0"/>
              <a:t>(Alphabet), </a:t>
            </a:r>
            <a:r>
              <a:rPr lang="ko-KR" altLang="en-US" dirty="0" smtClean="0"/>
              <a:t>소셜네트워크 </a:t>
            </a:r>
            <a:r>
              <a:rPr lang="ko-KR" altLang="en-US" dirty="0"/>
              <a:t>서비스 플랫폼 기업인 페이스북까지</a:t>
            </a:r>
            <a:r>
              <a:rPr lang="en-US" altLang="ko-KR" dirty="0"/>
              <a:t>, </a:t>
            </a:r>
            <a:r>
              <a:rPr lang="ko-KR" altLang="en-US" dirty="0"/>
              <a:t>이른바 </a:t>
            </a:r>
            <a:r>
              <a:rPr lang="ko-KR" altLang="en-US" dirty="0" err="1"/>
              <a:t>테크</a:t>
            </a:r>
            <a:r>
              <a:rPr lang="ko-KR" altLang="en-US" dirty="0"/>
              <a:t> 자이언트로 불리는 모든 기업들이 </a:t>
            </a:r>
            <a:r>
              <a:rPr lang="ko-KR" altLang="en-US" dirty="0" smtClean="0"/>
              <a:t>플랫폼 </a:t>
            </a:r>
            <a:r>
              <a:rPr lang="ko-KR" altLang="en-US" dirty="0"/>
              <a:t>사업을 기반으로 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3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 </a:t>
            </a:r>
            <a:r>
              <a:rPr lang="ko-KR" altLang="en-US" dirty="0" smtClean="0"/>
              <a:t>비즈니스 </a:t>
            </a:r>
            <a:r>
              <a:rPr lang="ko-KR" altLang="en-US" dirty="0"/>
              <a:t>기업의 부상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세계경제포럼</a:t>
            </a:r>
            <a:r>
              <a:rPr lang="en-US" altLang="ko-KR" dirty="0"/>
              <a:t>(World Economic Forum)</a:t>
            </a:r>
            <a:r>
              <a:rPr lang="ko-KR" altLang="en-US" dirty="0"/>
              <a:t>에 따르면 </a:t>
            </a:r>
            <a:r>
              <a:rPr lang="en-US" altLang="ko-KR" dirty="0"/>
              <a:t>2018</a:t>
            </a:r>
            <a:r>
              <a:rPr lang="ko-KR" altLang="en-US" dirty="0"/>
              <a:t>년 말 기준 상위 </a:t>
            </a:r>
            <a:r>
              <a:rPr lang="en-US" altLang="ko-KR" dirty="0"/>
              <a:t>242</a:t>
            </a:r>
            <a:r>
              <a:rPr lang="ko-KR" altLang="en-US" dirty="0"/>
              <a:t>개 플랫폼 </a:t>
            </a:r>
            <a:r>
              <a:rPr lang="ko-KR" altLang="en-US" dirty="0" smtClean="0"/>
              <a:t>기업의 </a:t>
            </a:r>
            <a:r>
              <a:rPr lang="ko-KR" altLang="en-US" dirty="0"/>
              <a:t>시가총액은 </a:t>
            </a:r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/>
              <a:t>1,760</a:t>
            </a:r>
            <a:r>
              <a:rPr lang="ko-KR" altLang="en-US" dirty="0"/>
              <a:t>억 </a:t>
            </a:r>
            <a:r>
              <a:rPr lang="ko-KR" altLang="en-US" dirty="0" smtClean="0"/>
              <a:t>달러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세계경제포럼은 </a:t>
            </a:r>
            <a:r>
              <a:rPr lang="en-US" altLang="ko-KR" dirty="0"/>
              <a:t>2025</a:t>
            </a:r>
            <a:r>
              <a:rPr lang="ko-KR" altLang="en-US" dirty="0"/>
              <a:t>년경 </a:t>
            </a:r>
            <a:r>
              <a:rPr lang="ko-KR" altLang="en-US" dirty="0" smtClean="0"/>
              <a:t>디지털 </a:t>
            </a:r>
            <a:r>
              <a:rPr lang="ko-KR" altLang="en-US" dirty="0"/>
              <a:t>플랫폼이 창출할 매출액이 </a:t>
            </a:r>
            <a:r>
              <a:rPr lang="en-US" altLang="ko-KR" dirty="0"/>
              <a:t>60</a:t>
            </a:r>
            <a:r>
              <a:rPr lang="ko-KR" altLang="en-US" dirty="0"/>
              <a:t>조 달러로</a:t>
            </a:r>
            <a:r>
              <a:rPr lang="en-US" altLang="ko-KR" dirty="0"/>
              <a:t>, </a:t>
            </a:r>
            <a:r>
              <a:rPr lang="ko-KR" altLang="en-US" dirty="0"/>
              <a:t>전체 글로벌 기업 매출액의 </a:t>
            </a:r>
            <a:r>
              <a:rPr lang="en-US" altLang="ko-KR" dirty="0"/>
              <a:t>30%</a:t>
            </a:r>
            <a:r>
              <a:rPr lang="ko-KR" altLang="en-US" dirty="0"/>
              <a:t>를 차지하게 </a:t>
            </a:r>
            <a:r>
              <a:rPr lang="ko-KR" altLang="en-US" dirty="0" smtClean="0"/>
              <a:t>될 </a:t>
            </a:r>
            <a:r>
              <a:rPr lang="ko-KR" altLang="en-US" dirty="0"/>
              <a:t>것으로 </a:t>
            </a:r>
            <a:r>
              <a:rPr lang="ko-KR" altLang="en-US" dirty="0" smtClean="0"/>
              <a:t>전망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세계경제포럼은 </a:t>
            </a:r>
            <a:r>
              <a:rPr lang="ko-KR" altLang="en-US" dirty="0"/>
              <a:t>향후 </a:t>
            </a:r>
            <a:r>
              <a:rPr lang="en-US" altLang="ko-KR" dirty="0"/>
              <a:t>10</a:t>
            </a:r>
            <a:r>
              <a:rPr lang="ko-KR" altLang="en-US" dirty="0"/>
              <a:t>년간 디지털 경제에서 창출될 새로운 </a:t>
            </a:r>
            <a:r>
              <a:rPr lang="ko-KR" altLang="en-US" dirty="0" smtClean="0"/>
              <a:t>가치의 </a:t>
            </a:r>
            <a:r>
              <a:rPr lang="en-US" altLang="ko-KR" dirty="0"/>
              <a:t>60~70%</a:t>
            </a:r>
            <a:r>
              <a:rPr lang="ko-KR" altLang="en-US" dirty="0"/>
              <a:t>가 데이터 기반의 디지털 네트워크와 플랫폼에서 발생할 것으로 </a:t>
            </a:r>
            <a:r>
              <a:rPr lang="ko-KR" altLang="en-US" dirty="0" smtClean="0"/>
              <a:t>예측</a:t>
            </a:r>
            <a:endParaRPr lang="en-US" altLang="ko-KR" dirty="0"/>
          </a:p>
          <a:p>
            <a:r>
              <a:rPr lang="ko-KR" altLang="en-US" dirty="0"/>
              <a:t>인공지능</a:t>
            </a:r>
            <a:r>
              <a:rPr lang="en-US" altLang="ko-KR" dirty="0"/>
              <a:t>(AI), </a:t>
            </a:r>
            <a:r>
              <a:rPr lang="ko-KR" altLang="en-US" dirty="0" err="1"/>
              <a:t>사물인터넷</a:t>
            </a:r>
            <a:r>
              <a:rPr lang="en-US" altLang="ko-KR" dirty="0"/>
              <a:t>(</a:t>
            </a:r>
            <a:r>
              <a:rPr lang="en-US" altLang="ko-KR" dirty="0" err="1"/>
              <a:t>IoT</a:t>
            </a:r>
            <a:r>
              <a:rPr lang="en-US" altLang="ko-KR" dirty="0"/>
              <a:t>), </a:t>
            </a:r>
            <a:r>
              <a:rPr lang="ko-KR" altLang="en-US" dirty="0" err="1"/>
              <a:t>클라우드</a:t>
            </a:r>
            <a:r>
              <a:rPr lang="en-US" altLang="ko-KR" dirty="0"/>
              <a:t>, 5G </a:t>
            </a:r>
            <a:r>
              <a:rPr lang="ko-KR" altLang="en-US" dirty="0"/>
              <a:t>등 다양한 </a:t>
            </a:r>
            <a:r>
              <a:rPr lang="en-US" altLang="ko-KR" dirty="0"/>
              <a:t>4</a:t>
            </a:r>
            <a:r>
              <a:rPr lang="ko-KR" altLang="en-US" dirty="0"/>
              <a:t>차 산업혁명 기술의 발달은 플랫폼의 </a:t>
            </a:r>
            <a:r>
              <a:rPr lang="ko-KR" altLang="en-US" dirty="0" smtClean="0"/>
              <a:t>영향력과 </a:t>
            </a:r>
            <a:r>
              <a:rPr lang="ko-KR" altLang="en-US" dirty="0"/>
              <a:t>지배력을 더욱 가속화시킬 것으로 </a:t>
            </a:r>
            <a:r>
              <a:rPr lang="ko-KR" altLang="en-US" dirty="0" smtClean="0"/>
              <a:t>전망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87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 비즈니스 기업의 부상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9986" y="1229254"/>
            <a:ext cx="7284027" cy="469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6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플랫폼 기업의 </a:t>
            </a:r>
            <a:r>
              <a:rPr lang="en-US" altLang="ko-KR" dirty="0"/>
              <a:t>5</a:t>
            </a:r>
            <a:r>
              <a:rPr lang="ko-KR" altLang="en-US" dirty="0"/>
              <a:t>대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비즈니스 경계 </a:t>
            </a:r>
            <a:r>
              <a:rPr lang="ko-KR" altLang="en-US" dirty="0" smtClean="0"/>
              <a:t>파괴</a:t>
            </a:r>
            <a:endParaRPr lang="en-US" altLang="ko-KR" dirty="0" smtClean="0"/>
          </a:p>
          <a:p>
            <a:pPr lvl="1"/>
            <a:r>
              <a:rPr lang="ko-KR" altLang="en-US" dirty="0"/>
              <a:t>플랫폼에서는 산업의 경계가 모호해지며 비즈니스 간 융합과 사업 확장 및 다변화 현상이 </a:t>
            </a:r>
            <a:r>
              <a:rPr lang="ko-KR" altLang="en-US" dirty="0" smtClean="0"/>
              <a:t>나타남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일본의 </a:t>
            </a:r>
            <a:r>
              <a:rPr lang="ko-KR" altLang="en-US" dirty="0"/>
              <a:t>전자상거래 플랫폼 기업인 라쿠텐</a:t>
            </a:r>
            <a:r>
              <a:rPr lang="en-US" altLang="ko-KR" dirty="0"/>
              <a:t>(</a:t>
            </a:r>
            <a:r>
              <a:rPr lang="en-US" altLang="ko-KR" dirty="0" err="1"/>
              <a:t>Rakuten</a:t>
            </a:r>
            <a:r>
              <a:rPr lang="en-US" altLang="ko-KR" dirty="0"/>
              <a:t>)</a:t>
            </a:r>
            <a:r>
              <a:rPr lang="ko-KR" altLang="en-US" dirty="0"/>
              <a:t>은 일본 최대의 인터넷 </a:t>
            </a:r>
            <a:r>
              <a:rPr lang="ko-KR" altLang="en-US" dirty="0" smtClean="0"/>
              <a:t>쇼핑몰인 </a:t>
            </a:r>
            <a:r>
              <a:rPr lang="ko-KR" altLang="en-US" dirty="0"/>
              <a:t>라쿠텐을 운영하며</a:t>
            </a:r>
            <a:r>
              <a:rPr lang="en-US" altLang="ko-KR" dirty="0"/>
              <a:t>, </a:t>
            </a:r>
            <a:r>
              <a:rPr lang="ko-KR" altLang="en-US" dirty="0"/>
              <a:t>동시에 신용카드</a:t>
            </a:r>
            <a:r>
              <a:rPr lang="en-US" altLang="ko-KR" dirty="0"/>
              <a:t>, </a:t>
            </a:r>
            <a:r>
              <a:rPr lang="ko-KR" altLang="en-US" dirty="0"/>
              <a:t>증권</a:t>
            </a:r>
            <a:r>
              <a:rPr lang="en-US" altLang="ko-KR" dirty="0"/>
              <a:t>, </a:t>
            </a:r>
            <a:r>
              <a:rPr lang="ko-KR" altLang="en-US" dirty="0"/>
              <a:t>은행 등 </a:t>
            </a:r>
            <a:r>
              <a:rPr lang="ko-KR" altLang="en-US" dirty="0" err="1"/>
              <a:t>금융ㆍ핀테크</a:t>
            </a:r>
            <a:r>
              <a:rPr lang="ko-KR" altLang="en-US" dirty="0"/>
              <a:t> 서비스와 함께 </a:t>
            </a:r>
            <a:r>
              <a:rPr lang="ko-KR" altLang="en-US" dirty="0" smtClean="0"/>
              <a:t>여행산업</a:t>
            </a:r>
            <a:r>
              <a:rPr lang="en-US" altLang="ko-KR" dirty="0"/>
              <a:t>(</a:t>
            </a:r>
            <a:r>
              <a:rPr lang="ko-KR" altLang="en-US" dirty="0"/>
              <a:t>라쿠텐 </a:t>
            </a:r>
            <a:r>
              <a:rPr lang="ko-KR" altLang="en-US" dirty="0" err="1"/>
              <a:t>트래블</a:t>
            </a:r>
            <a:r>
              <a:rPr lang="en-US" altLang="ko-KR" dirty="0"/>
              <a:t>)</a:t>
            </a:r>
            <a:r>
              <a:rPr lang="ko-KR" altLang="en-US" dirty="0"/>
              <a:t>까지 다양한 분야에서 사업을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중국의 </a:t>
            </a:r>
            <a:r>
              <a:rPr lang="ko-KR" altLang="en-US" dirty="0" err="1"/>
              <a:t>알리바바</a:t>
            </a:r>
            <a:r>
              <a:rPr lang="ko-KR" altLang="en-US" dirty="0"/>
              <a:t> </a:t>
            </a:r>
            <a:r>
              <a:rPr lang="ko-KR" altLang="en-US" dirty="0" smtClean="0"/>
              <a:t>또한 </a:t>
            </a:r>
            <a:r>
              <a:rPr lang="ko-KR" altLang="en-US" dirty="0"/>
              <a:t>전자상거래로 사업을 시작해 </a:t>
            </a:r>
            <a:r>
              <a:rPr lang="ko-KR" altLang="en-US" dirty="0" err="1"/>
              <a:t>핀테크</a:t>
            </a:r>
            <a:r>
              <a:rPr lang="en-US" altLang="ko-KR" dirty="0"/>
              <a:t>, </a:t>
            </a:r>
            <a:r>
              <a:rPr lang="ko-KR" altLang="en-US" dirty="0"/>
              <a:t>동영상 스트리밍 등 여러 분야로 사업을 </a:t>
            </a:r>
            <a:r>
              <a:rPr lang="ko-KR" altLang="en-US" dirty="0" smtClean="0"/>
              <a:t>확장</a:t>
            </a:r>
            <a:endParaRPr lang="en-US" altLang="ko-KR" dirty="0" smtClean="0"/>
          </a:p>
          <a:p>
            <a:r>
              <a:rPr lang="en-US" altLang="ko-KR" dirty="0" smtClean="0"/>
              <a:t>B2B </a:t>
            </a:r>
            <a:r>
              <a:rPr lang="ko-KR" altLang="en-US" dirty="0"/>
              <a:t>영역의 서비스가 </a:t>
            </a:r>
            <a:r>
              <a:rPr lang="ko-KR" altLang="en-US" dirty="0" err="1"/>
              <a:t>플랫폼화되면서</a:t>
            </a:r>
            <a:r>
              <a:rPr lang="ko-KR" altLang="en-US" dirty="0"/>
              <a:t> 법률</a:t>
            </a:r>
            <a:r>
              <a:rPr lang="en-US" altLang="ko-KR" dirty="0"/>
              <a:t>, </a:t>
            </a:r>
            <a:r>
              <a:rPr lang="ko-KR" altLang="en-US" dirty="0"/>
              <a:t>회계</a:t>
            </a:r>
            <a:r>
              <a:rPr lang="en-US" altLang="ko-KR" dirty="0"/>
              <a:t>, </a:t>
            </a:r>
            <a:r>
              <a:rPr lang="ko-KR" altLang="en-US" dirty="0"/>
              <a:t>보험</a:t>
            </a:r>
            <a:r>
              <a:rPr lang="en-US" altLang="ko-KR" dirty="0"/>
              <a:t>, </a:t>
            </a:r>
            <a:r>
              <a:rPr lang="ko-KR" altLang="en-US" dirty="0"/>
              <a:t>인사</a:t>
            </a:r>
            <a:r>
              <a:rPr lang="en-US" altLang="ko-KR" dirty="0"/>
              <a:t>, </a:t>
            </a:r>
            <a:r>
              <a:rPr lang="ko-KR" altLang="en-US" dirty="0"/>
              <a:t>세금 등의 프로페셔널 </a:t>
            </a:r>
            <a:r>
              <a:rPr lang="ko-KR" altLang="en-US" dirty="0" smtClean="0"/>
              <a:t>서비스가 </a:t>
            </a:r>
            <a:r>
              <a:rPr lang="ko-KR" altLang="en-US" dirty="0"/>
              <a:t>플랫폼에서 패키지</a:t>
            </a:r>
            <a:r>
              <a:rPr lang="en-US" altLang="ko-KR" dirty="0"/>
              <a:t>, </a:t>
            </a:r>
            <a:r>
              <a:rPr lang="ko-KR" altLang="en-US" dirty="0"/>
              <a:t>또는 원스톱 형태로 제공될 가능성도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671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 기업의 </a:t>
            </a:r>
            <a:r>
              <a:rPr lang="en-US" altLang="ko-KR" dirty="0"/>
              <a:t>5</a:t>
            </a:r>
            <a:r>
              <a:rPr lang="ko-KR" altLang="en-US" dirty="0"/>
              <a:t>대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생태계 </a:t>
            </a:r>
            <a:r>
              <a:rPr lang="ko-KR" altLang="en-US" sz="1800" dirty="0" smtClean="0"/>
              <a:t>기반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플랫폼 생태계에 </a:t>
            </a:r>
            <a:r>
              <a:rPr lang="ko-KR" altLang="en-US" sz="1800" dirty="0"/>
              <a:t>참여하는 기업은 공급자와 수요자</a:t>
            </a:r>
            <a:r>
              <a:rPr lang="en-US" altLang="ko-KR" sz="1800" dirty="0"/>
              <a:t>, </a:t>
            </a:r>
            <a:r>
              <a:rPr lang="ko-KR" altLang="en-US" sz="1800" dirty="0"/>
              <a:t>광고 기업과 </a:t>
            </a:r>
            <a:r>
              <a:rPr lang="ko-KR" altLang="en-US" sz="1800" dirty="0" smtClean="0"/>
              <a:t>같은 </a:t>
            </a:r>
            <a:r>
              <a:rPr lang="ko-KR" altLang="en-US" sz="1800" dirty="0"/>
              <a:t>다면 플랫폼의 주요 구성원을 </a:t>
            </a:r>
            <a:r>
              <a:rPr lang="ko-KR" altLang="en-US" sz="1800" dirty="0" smtClean="0"/>
              <a:t>포함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하드웨어 </a:t>
            </a:r>
            <a:r>
              <a:rPr lang="ko-KR" altLang="en-US" sz="1800" dirty="0"/>
              <a:t>제조사와 함께</a:t>
            </a:r>
            <a:r>
              <a:rPr lang="en-US" altLang="ko-KR" sz="1800" dirty="0"/>
              <a:t>, API(Application </a:t>
            </a:r>
            <a:r>
              <a:rPr lang="en-US" altLang="ko-KR" sz="1800" dirty="0" smtClean="0"/>
              <a:t>Programming </a:t>
            </a:r>
            <a:r>
              <a:rPr lang="en-US" altLang="ko-KR" sz="1800" dirty="0"/>
              <a:t>Interface, </a:t>
            </a:r>
            <a:r>
              <a:rPr lang="ko-KR" altLang="en-US" sz="1800" dirty="0"/>
              <a:t>응용 프로그램 인터페이스</a:t>
            </a:r>
            <a:r>
              <a:rPr lang="en-US" altLang="ko-KR" sz="1800" dirty="0"/>
              <a:t>) </a:t>
            </a:r>
            <a:r>
              <a:rPr lang="ko-KR" altLang="en-US" sz="1800" dirty="0"/>
              <a:t>등 플랫폼상에서 제공되는 공통 기술을 </a:t>
            </a:r>
            <a:r>
              <a:rPr lang="ko-KR" altLang="en-US" sz="1800" dirty="0" smtClean="0"/>
              <a:t>통해 </a:t>
            </a:r>
            <a:r>
              <a:rPr lang="ko-KR" altLang="en-US" sz="1800" dirty="0"/>
              <a:t>다양한 애플리케이션을 </a:t>
            </a:r>
            <a:r>
              <a:rPr lang="ko-KR" altLang="en-US" sz="1800" dirty="0" err="1"/>
              <a:t>제작ㆍ공급하는</a:t>
            </a:r>
            <a:r>
              <a:rPr lang="ko-KR" altLang="en-US" sz="1800" dirty="0"/>
              <a:t> 소프트웨어 개발사도 </a:t>
            </a:r>
            <a:r>
              <a:rPr lang="ko-KR" altLang="en-US" sz="1800" dirty="0" smtClean="0"/>
              <a:t>포함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주요 </a:t>
            </a:r>
            <a:r>
              <a:rPr lang="ko-KR" altLang="en-US" sz="1800" dirty="0"/>
              <a:t>구성원 간의 </a:t>
            </a:r>
            <a:r>
              <a:rPr lang="ko-KR" altLang="en-US" sz="1800" dirty="0" smtClean="0"/>
              <a:t>활발한 </a:t>
            </a:r>
            <a:r>
              <a:rPr lang="ko-KR" altLang="en-US" sz="1800" dirty="0"/>
              <a:t>상호작용과 여기서 창출되는 가치가 생태계 활성화를 </a:t>
            </a:r>
            <a:r>
              <a:rPr lang="ko-KR" altLang="en-US" sz="1800" dirty="0" smtClean="0"/>
              <a:t>좌우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플랫폼 </a:t>
            </a:r>
            <a:r>
              <a:rPr lang="ko-KR" altLang="en-US" sz="1800" dirty="0"/>
              <a:t>참여자들은 </a:t>
            </a:r>
            <a:r>
              <a:rPr lang="ko-KR" altLang="en-US" sz="1800" dirty="0" smtClean="0"/>
              <a:t>새로운 </a:t>
            </a:r>
            <a:r>
              <a:rPr lang="ko-KR" altLang="en-US" sz="1800" dirty="0"/>
              <a:t>하드웨어</a:t>
            </a:r>
            <a:r>
              <a:rPr lang="en-US" altLang="ko-KR" sz="1800" dirty="0"/>
              <a:t>, </a:t>
            </a:r>
            <a:r>
              <a:rPr lang="ko-KR" altLang="en-US" sz="1800" dirty="0"/>
              <a:t>소프트웨어</a:t>
            </a:r>
            <a:r>
              <a:rPr lang="en-US" altLang="ko-KR" sz="1800" dirty="0"/>
              <a:t>, </a:t>
            </a:r>
            <a:r>
              <a:rPr lang="ko-KR" altLang="en-US" sz="1800" dirty="0"/>
              <a:t>솔루션 등을 만들어내 플랫폼의 혁신을 불러일으키는 </a:t>
            </a:r>
            <a:r>
              <a:rPr lang="ko-KR" altLang="en-US" sz="1800" dirty="0" smtClean="0"/>
              <a:t>원동력</a:t>
            </a:r>
            <a:endParaRPr lang="en-US" altLang="ko-KR" sz="1800" dirty="0" smtClean="0"/>
          </a:p>
          <a:p>
            <a:r>
              <a:rPr lang="ko-KR" altLang="en-US" sz="1800" dirty="0" smtClean="0"/>
              <a:t>플랫폼의 </a:t>
            </a:r>
            <a:r>
              <a:rPr lang="ko-KR" altLang="en-US" sz="1800" dirty="0"/>
              <a:t>거버넌스에 따라 생태계의 폐쇄성과 </a:t>
            </a:r>
            <a:r>
              <a:rPr lang="ko-KR" altLang="en-US" sz="1800" dirty="0" smtClean="0"/>
              <a:t>개방성이 결정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폐쇄적 생태계가 </a:t>
            </a:r>
            <a:r>
              <a:rPr lang="ko-KR" altLang="en-US" sz="1800" dirty="0"/>
              <a:t>부정적인 모델인 것은 아니며</a:t>
            </a:r>
            <a:r>
              <a:rPr lang="en-US" altLang="ko-KR" sz="1800" dirty="0"/>
              <a:t>, </a:t>
            </a:r>
            <a:r>
              <a:rPr lang="ko-KR" altLang="en-US" sz="1800" dirty="0"/>
              <a:t>개방형 생태계라고 해서 바람직한 성격을 지니는 것도 </a:t>
            </a:r>
            <a:r>
              <a:rPr lang="ko-KR" altLang="en-US" sz="1800" dirty="0" smtClean="0"/>
              <a:t>아님</a:t>
            </a:r>
            <a:r>
              <a:rPr lang="en-US" altLang="ko-KR" sz="1800" dirty="0" smtClean="0"/>
              <a:t> </a:t>
            </a:r>
          </a:p>
          <a:p>
            <a:pPr lvl="1"/>
            <a:r>
              <a:rPr lang="ko-KR" altLang="en-US" sz="1800" dirty="0" smtClean="0"/>
              <a:t>폐쇄적 </a:t>
            </a:r>
            <a:r>
              <a:rPr lang="ko-KR" altLang="en-US" sz="1800" dirty="0"/>
              <a:t>생태계와 개방형 생태계는 저마다 다른 </a:t>
            </a:r>
            <a:r>
              <a:rPr lang="ko-KR" altLang="en-US" sz="1800" dirty="0" err="1"/>
              <a:t>장ㆍ단점을</a:t>
            </a:r>
            <a:r>
              <a:rPr lang="ko-KR" altLang="en-US" sz="1800" dirty="0"/>
              <a:t> 지니며</a:t>
            </a:r>
            <a:r>
              <a:rPr lang="en-US" altLang="ko-KR" sz="1800" dirty="0"/>
              <a:t>, </a:t>
            </a:r>
            <a:r>
              <a:rPr lang="ko-KR" altLang="en-US" sz="1800" dirty="0"/>
              <a:t>이 때 플랫폼 생태계의 </a:t>
            </a:r>
            <a:r>
              <a:rPr lang="ko-KR" altLang="en-US" sz="1800" dirty="0" smtClean="0"/>
              <a:t>성패는 </a:t>
            </a:r>
            <a:r>
              <a:rPr lang="ko-KR" altLang="en-US" sz="1800" dirty="0"/>
              <a:t>참여자에게 얼마나 많은 효용과 가치</a:t>
            </a:r>
            <a:r>
              <a:rPr lang="en-US" altLang="ko-KR" sz="1800" dirty="0"/>
              <a:t>, </a:t>
            </a:r>
            <a:r>
              <a:rPr lang="ko-KR" altLang="en-US" sz="1800" dirty="0"/>
              <a:t>수익을 제공하느냐에 달려 </a:t>
            </a:r>
            <a:r>
              <a:rPr lang="ko-KR" altLang="en-US" sz="1800" dirty="0" smtClean="0"/>
              <a:t>있음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99841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 기업의 </a:t>
            </a:r>
            <a:r>
              <a:rPr lang="en-US" altLang="ko-KR" dirty="0"/>
              <a:t>5</a:t>
            </a:r>
            <a:r>
              <a:rPr lang="ko-KR" altLang="en-US" dirty="0"/>
              <a:t>대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네트워크 </a:t>
            </a:r>
            <a:r>
              <a:rPr lang="ko-KR" altLang="en-US" dirty="0" smtClean="0"/>
              <a:t>효과</a:t>
            </a:r>
            <a:endParaRPr lang="en-US" altLang="ko-KR" dirty="0" smtClean="0"/>
          </a:p>
          <a:p>
            <a:pPr lvl="1"/>
            <a:r>
              <a:rPr lang="ko-KR" altLang="en-US" dirty="0"/>
              <a:t>플랫폼에서 가장 중요한 특징은 네트워크 효과</a:t>
            </a:r>
            <a:r>
              <a:rPr lang="en-US" altLang="ko-KR" dirty="0"/>
              <a:t>(Network effect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플랫폼 </a:t>
            </a:r>
            <a:r>
              <a:rPr lang="ko-KR" altLang="en-US" dirty="0"/>
              <a:t>비즈니스는 </a:t>
            </a:r>
            <a:r>
              <a:rPr lang="ko-KR" altLang="en-US" dirty="0" smtClean="0"/>
              <a:t>공급자</a:t>
            </a:r>
            <a:r>
              <a:rPr lang="en-US" altLang="ko-KR" dirty="0"/>
              <a:t>(</a:t>
            </a:r>
            <a:r>
              <a:rPr lang="ko-KR" altLang="en-US" dirty="0"/>
              <a:t>생산자</a:t>
            </a:r>
            <a:r>
              <a:rPr lang="en-US" altLang="ko-KR" dirty="0"/>
              <a:t>)</a:t>
            </a:r>
            <a:r>
              <a:rPr lang="ko-KR" altLang="en-US" dirty="0"/>
              <a:t>와 사용자</a:t>
            </a:r>
            <a:r>
              <a:rPr lang="en-US" altLang="ko-KR" dirty="0"/>
              <a:t>(</a:t>
            </a:r>
            <a:r>
              <a:rPr lang="ko-KR" altLang="en-US" dirty="0"/>
              <a:t>소비자</a:t>
            </a:r>
            <a:r>
              <a:rPr lang="en-US" altLang="ko-KR" dirty="0"/>
              <a:t>)</a:t>
            </a:r>
            <a:r>
              <a:rPr lang="ko-KR" altLang="en-US" dirty="0"/>
              <a:t>로 구성되는 다수의 참여자가 공통의 플랫폼을 공유하며</a:t>
            </a:r>
            <a:r>
              <a:rPr lang="en-US" altLang="ko-KR" dirty="0"/>
              <a:t>, </a:t>
            </a:r>
            <a:r>
              <a:rPr lang="ko-KR" altLang="en-US" dirty="0" smtClean="0"/>
              <a:t>참여자들 </a:t>
            </a:r>
            <a:r>
              <a:rPr lang="ko-KR" altLang="en-US" dirty="0"/>
              <a:t>간의 상호작용에 의해 가치가 </a:t>
            </a:r>
            <a:r>
              <a:rPr lang="ko-KR" altLang="en-US" dirty="0" smtClean="0"/>
              <a:t>창출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참여자가 </a:t>
            </a:r>
            <a:r>
              <a:rPr lang="ko-KR" altLang="en-US" dirty="0"/>
              <a:t>많아질수록 </a:t>
            </a:r>
            <a:r>
              <a:rPr lang="en-US" altLang="ko-KR" dirty="0"/>
              <a:t>1</a:t>
            </a:r>
            <a:r>
              <a:rPr lang="ko-KR" altLang="en-US" dirty="0"/>
              <a:t>인당 거래 및 </a:t>
            </a:r>
            <a:r>
              <a:rPr lang="ko-KR" altLang="en-US" dirty="0" smtClean="0"/>
              <a:t>운영 </a:t>
            </a:r>
            <a:r>
              <a:rPr lang="ko-KR" altLang="en-US" dirty="0"/>
              <a:t>비용이 절감되고</a:t>
            </a:r>
            <a:r>
              <a:rPr lang="en-US" altLang="ko-KR" dirty="0"/>
              <a:t>, </a:t>
            </a:r>
            <a:r>
              <a:rPr lang="ko-KR" altLang="en-US" dirty="0"/>
              <a:t>참여자들 간 연결과 상호작용이 활성화되어 효용은 </a:t>
            </a:r>
            <a:r>
              <a:rPr lang="ko-KR" altLang="en-US" dirty="0" smtClean="0"/>
              <a:t>높아지는 구조와 </a:t>
            </a:r>
            <a:r>
              <a:rPr lang="ko-KR" altLang="en-US" dirty="0"/>
              <a:t>특징을 플랫폼의 네트워크 효과라고 </a:t>
            </a:r>
            <a:r>
              <a:rPr lang="ko-KR" altLang="en-US" dirty="0" smtClean="0"/>
              <a:t>지칭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플랫폼 </a:t>
            </a:r>
            <a:r>
              <a:rPr lang="ko-KR" altLang="en-US" dirty="0"/>
              <a:t>비즈니스는 주로 승자독식 </a:t>
            </a:r>
            <a:r>
              <a:rPr lang="ko-KR" altLang="en-US" dirty="0" smtClean="0"/>
              <a:t>수익 </a:t>
            </a:r>
            <a:r>
              <a:rPr lang="ko-KR" altLang="en-US" dirty="0"/>
              <a:t>구조를 보이는데</a:t>
            </a:r>
            <a:r>
              <a:rPr lang="en-US" altLang="ko-KR" dirty="0"/>
              <a:t>, </a:t>
            </a:r>
            <a:r>
              <a:rPr lang="ko-KR" altLang="en-US" dirty="0"/>
              <a:t>네트워크 효과는 소수의 플랫폼 기업이 대부분의 시장 수익을 차지하게 </a:t>
            </a:r>
            <a:r>
              <a:rPr lang="ko-KR" altLang="en-US" dirty="0" smtClean="0"/>
              <a:t>만드는 원인</a:t>
            </a:r>
            <a:endParaRPr lang="en-US" altLang="ko-KR" dirty="0"/>
          </a:p>
          <a:p>
            <a:pPr lvl="1"/>
            <a:r>
              <a:rPr lang="ko-KR" altLang="en-US" dirty="0"/>
              <a:t>플랫폼의 네트워크 효과는 일명 눈덩이 효과</a:t>
            </a:r>
            <a:r>
              <a:rPr lang="en-US" altLang="ko-KR" dirty="0"/>
              <a:t>(Snowball effect)</a:t>
            </a:r>
            <a:r>
              <a:rPr lang="ko-KR" altLang="en-US" dirty="0"/>
              <a:t>로도 </a:t>
            </a:r>
            <a:r>
              <a:rPr lang="ko-KR" altLang="en-US" dirty="0" smtClean="0"/>
              <a:t>일컬음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850922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1주차_Introduction</Template>
  <TotalTime>296</TotalTime>
  <Words>1698</Words>
  <Application>Microsoft Office PowerPoint</Application>
  <PresentationFormat>화면 슬라이드 쇼(4:3)</PresentationFormat>
  <Paragraphs>121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굴림</vt:lpstr>
      <vt:lpstr>맑은 고딕</vt:lpstr>
      <vt:lpstr>HY그래픽M</vt:lpstr>
      <vt:lpstr>Corbel</vt:lpstr>
      <vt:lpstr>Arial</vt:lpstr>
      <vt:lpstr>Wingdings 3</vt:lpstr>
      <vt:lpstr>Candara</vt:lpstr>
      <vt:lpstr>New_Education02</vt:lpstr>
      <vt:lpstr>사회적문제해결과 디자인씽킹  - 플랫폼비지니스에 대한 이해</vt:lpstr>
      <vt:lpstr>플랫폼 비즈니스란?</vt:lpstr>
      <vt:lpstr>플랫폼 비즈니스의 정의 사례</vt:lpstr>
      <vt:lpstr>플랫폼 비즈니스 기업의 부상</vt:lpstr>
      <vt:lpstr>플랫폼 비즈니스 기업의 부상</vt:lpstr>
      <vt:lpstr>플랫폼 비즈니스 기업의 부상</vt:lpstr>
      <vt:lpstr>플랫폼 기업의 5대 특징</vt:lpstr>
      <vt:lpstr>플랫폼 기업의 5대 특징</vt:lpstr>
      <vt:lpstr>플랫폼 기업의 5대 특징</vt:lpstr>
      <vt:lpstr>플랫폼 기업의 5대 특징</vt:lpstr>
      <vt:lpstr>플랫폼 기업의 5대 특징</vt:lpstr>
      <vt:lpstr>플랫폼 비즈니스 고려사항</vt:lpstr>
      <vt:lpstr>아마존이 그리는 새로운 산업 생태계</vt:lpstr>
      <vt:lpstr>아마존의 플랫폼 전략</vt:lpstr>
      <vt:lpstr>아마존의 플랫폼 전략</vt:lpstr>
      <vt:lpstr>아마존의 플랫폼 전략</vt:lpstr>
      <vt:lpstr>아마존의 미래</vt:lpstr>
      <vt:lpstr>아마존의 새로운 산업 생태계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sinsa2</dc:creator>
  <cp:lastModifiedBy>john</cp:lastModifiedBy>
  <cp:revision>76</cp:revision>
  <dcterms:created xsi:type="dcterms:W3CDTF">2013-05-06T06:35:46Z</dcterms:created>
  <dcterms:modified xsi:type="dcterms:W3CDTF">2022-07-28T14:08:42Z</dcterms:modified>
</cp:coreProperties>
</file>