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61" r:id="rId1"/>
  </p:sldMasterIdLst>
  <p:notesMasterIdLst>
    <p:notesMasterId r:id="rId30"/>
  </p:notesMasterIdLst>
  <p:sldIdLst>
    <p:sldId id="277" r:id="rId2"/>
    <p:sldId id="278" r:id="rId3"/>
    <p:sldId id="310" r:id="rId4"/>
    <p:sldId id="311" r:id="rId5"/>
    <p:sldId id="279" r:id="rId6"/>
    <p:sldId id="280" r:id="rId7"/>
    <p:sldId id="312" r:id="rId8"/>
    <p:sldId id="281" r:id="rId9"/>
    <p:sldId id="282" r:id="rId10"/>
    <p:sldId id="313" r:id="rId11"/>
    <p:sldId id="283" r:id="rId12"/>
    <p:sldId id="284" r:id="rId13"/>
    <p:sldId id="285" r:id="rId14"/>
    <p:sldId id="314" r:id="rId15"/>
    <p:sldId id="286" r:id="rId16"/>
    <p:sldId id="289" r:id="rId17"/>
    <p:sldId id="315" r:id="rId18"/>
    <p:sldId id="293" r:id="rId19"/>
    <p:sldId id="294" r:id="rId20"/>
    <p:sldId id="295" r:id="rId21"/>
    <p:sldId id="299" r:id="rId22"/>
    <p:sldId id="316" r:id="rId23"/>
    <p:sldId id="317" r:id="rId24"/>
    <p:sldId id="305" r:id="rId25"/>
    <p:sldId id="306" r:id="rId26"/>
    <p:sldId id="307" r:id="rId27"/>
    <p:sldId id="308" r:id="rId28"/>
    <p:sldId id="309" r:id="rId2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HY그래픽M" panose="02030600000101010101" pitchFamily="18" charset="-127"/>
      <p:regular r:id="rId33"/>
    </p:embeddedFont>
    <p:embeddedFont>
      <p:font typeface="Corbel" panose="020B0503020204020204" pitchFamily="34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  <p:embeddedFont>
      <p:font typeface="Candara" panose="020E050203030302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83F20D-A35B-46CD-B677-B30B62FEAED3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</a:defRPr>
            </a:lvl1pPr>
          </a:lstStyle>
          <a:p>
            <a:fld id="{916BC57A-E123-437A-BB32-303A46B9E4D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/>
          <p:cNvSpPr/>
          <p:nvPr/>
        </p:nvSpPr>
        <p:spPr bwMode="gray">
          <a:xfrm>
            <a:off x="8545513" y="5873750"/>
            <a:ext cx="598487" cy="98742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5"/>
          <p:cNvSpPr/>
          <p:nvPr/>
        </p:nvSpPr>
        <p:spPr bwMode="gray">
          <a:xfrm>
            <a:off x="7805738" y="2678113"/>
            <a:ext cx="1341437" cy="3298825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Freeform 14"/>
          <p:cNvSpPr/>
          <p:nvPr/>
        </p:nvSpPr>
        <p:spPr bwMode="gray">
          <a:xfrm>
            <a:off x="-11113" y="2917825"/>
            <a:ext cx="8632826" cy="3940175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Freeform 8"/>
          <p:cNvSpPr/>
          <p:nvPr/>
        </p:nvSpPr>
        <p:spPr bwMode="gray">
          <a:xfrm>
            <a:off x="1773238" y="0"/>
            <a:ext cx="1309687" cy="1116013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Freeform 7"/>
          <p:cNvSpPr/>
          <p:nvPr/>
        </p:nvSpPr>
        <p:spPr bwMode="gray">
          <a:xfrm>
            <a:off x="-6350" y="0"/>
            <a:ext cx="2020888" cy="145256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Freeform 10"/>
          <p:cNvSpPr/>
          <p:nvPr/>
        </p:nvSpPr>
        <p:spPr bwMode="gray">
          <a:xfrm>
            <a:off x="-3175" y="895350"/>
            <a:ext cx="2155825" cy="1400175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49288" y="6419850"/>
            <a:ext cx="7845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0" y="6419850"/>
            <a:ext cx="476250" cy="365125"/>
          </a:xfrm>
        </p:spPr>
        <p:txBody>
          <a:bodyPr/>
          <a:lstStyle>
            <a:lvl1pPr>
              <a:defRPr/>
            </a:lvl1pPr>
          </a:lstStyle>
          <a:p>
            <a:fld id="{D80A4B15-DF60-4EFA-A4E2-0997B47D5BE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6513" y="36513"/>
            <a:ext cx="18557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825C-AD2C-4B20-8F60-11A25A342794}" type="datetime1">
              <a:rPr lang="ko-KR" altLang="en-US" smtClean="0"/>
              <a:t>2022-07-28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0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B6B0C-D116-4DC1-A904-05171F0F86E9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DB92B-3B18-46F3-B80B-D67B87F635E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1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gray">
          <a:xfrm flipH="1" flipV="1">
            <a:off x="6769100" y="6203950"/>
            <a:ext cx="852488" cy="654050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2"/>
          <p:cNvSpPr/>
          <p:nvPr/>
        </p:nvSpPr>
        <p:spPr bwMode="gray">
          <a:xfrm flipH="1" flipV="1">
            <a:off x="7412038" y="5622925"/>
            <a:ext cx="1736725" cy="1235075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7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9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40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40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BF902-42D9-4DE7-B898-3D3133479E08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175" y="6583363"/>
            <a:ext cx="411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575" y="658336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3C97ECD1-0659-4A8B-B44D-C72CA35A02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3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8" y="109728"/>
            <a:ext cx="870202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840"/>
            <a:ext cx="8229600" cy="4599432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2069F-5766-41AC-8322-4A0E8008B74F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AEE27-B84E-4709-A18F-44A5F733445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7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7588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12160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6732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6"/>
            <a:ext cx="7735824" cy="13529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D7777-956D-4985-A15D-AAB66B572CC2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A2406-EC5C-45A4-8C1D-8F10B6A7C48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2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3AFCE-8C9D-4B46-92E1-13CCDDD133BB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2D81E-66E1-44C2-AA0F-D350F7D368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4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3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4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1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18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63EE9-BD98-4B26-B1CC-4EEBDE3930C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00CA9-2FF7-4AB6-A6C1-A6A6E616ED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7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" name="Oval 6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89A4B-C24D-4CE6-91DB-179DD0281402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773AF-C79C-482C-9FD6-E20E895F917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3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D3C6-5B99-4D12-AC67-AAB621B33FB1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FDC4D-9A70-462D-8168-FCF9A8D1592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5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6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9" name="Oval 10"/>
          <p:cNvSpPr/>
          <p:nvPr/>
        </p:nvSpPr>
        <p:spPr bwMode="gray">
          <a:xfrm>
            <a:off x="22590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1"/>
          <p:cNvSpPr/>
          <p:nvPr/>
        </p:nvSpPr>
        <p:spPr bwMode="gray">
          <a:xfrm>
            <a:off x="27162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1" name="Oval 12"/>
          <p:cNvSpPr/>
          <p:nvPr/>
        </p:nvSpPr>
        <p:spPr bwMode="gray">
          <a:xfrm>
            <a:off x="31734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42938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EF4CE-6CD8-4F05-9A54-ED52D3C360DE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363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D44E5-822F-49EF-A0C1-DF80EB1803B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4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466725" y="658813"/>
            <a:ext cx="282575" cy="282575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466725" y="5440363"/>
            <a:ext cx="282575" cy="284162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D4666-18EB-46DF-AA8C-A3BA2FA9BDEB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285DD-0A8B-4ACB-A87F-C9D9B2CFE46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7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16" name="Freeform 15"/>
          <p:cNvSpPr/>
          <p:nvPr/>
        </p:nvSpPr>
        <p:spPr bwMode="gray">
          <a:xfrm>
            <a:off x="0" y="6229350"/>
            <a:ext cx="1366838" cy="20955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7" name="Freeform 16"/>
          <p:cNvSpPr/>
          <p:nvPr/>
        </p:nvSpPr>
        <p:spPr bwMode="gray">
          <a:xfrm>
            <a:off x="0" y="6469063"/>
            <a:ext cx="1089025" cy="3889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8" name="Freeform 17"/>
          <p:cNvSpPr/>
          <p:nvPr/>
        </p:nvSpPr>
        <p:spPr bwMode="gray">
          <a:xfrm>
            <a:off x="501650" y="6389688"/>
            <a:ext cx="4537075" cy="1603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9" name="Freeform 18"/>
          <p:cNvSpPr/>
          <p:nvPr/>
        </p:nvSpPr>
        <p:spPr bwMode="gray">
          <a:xfrm>
            <a:off x="1058863" y="6550025"/>
            <a:ext cx="7138987" cy="3190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00"/>
            <a:ext cx="1176337" cy="2000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1" name="Freeform 20"/>
          <p:cNvSpPr/>
          <p:nvPr/>
        </p:nvSpPr>
        <p:spPr bwMode="gray">
          <a:xfrm>
            <a:off x="6167438" y="6353175"/>
            <a:ext cx="2468562" cy="1666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2" name="Freeform 21"/>
          <p:cNvSpPr/>
          <p:nvPr/>
        </p:nvSpPr>
        <p:spPr bwMode="gray">
          <a:xfrm>
            <a:off x="8416925" y="6361113"/>
            <a:ext cx="593725" cy="1492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3" name="Freeform 22"/>
          <p:cNvSpPr/>
          <p:nvPr/>
        </p:nvSpPr>
        <p:spPr bwMode="gray">
          <a:xfrm>
            <a:off x="8162925" y="6362700"/>
            <a:ext cx="981075" cy="49530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025" y="6583363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DF5A523-96A4-4C58-98E1-7EF6E1CE13A1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175" y="6583363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625" y="6583363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2F4252DE-B813-4844-AFB2-2BBC979D0C2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8" r:id="rId2"/>
    <p:sldLayoutId id="2147484171" r:id="rId3"/>
    <p:sldLayoutId id="2147484172" r:id="rId4"/>
    <p:sldLayoutId id="2147484173" r:id="rId5"/>
    <p:sldLayoutId id="2147484174" r:id="rId6"/>
    <p:sldLayoutId id="2147484169" r:id="rId7"/>
    <p:sldLayoutId id="2147484175" r:id="rId8"/>
    <p:sldLayoutId id="2147484176" r:id="rId9"/>
    <p:sldLayoutId id="2147484177" r:id="rId10"/>
    <p:sldLayoutId id="2147484178" r:id="rId11"/>
  </p:sldLayoutIdLst>
  <p:hf hdr="0" ftr="0" dt="0"/>
  <p:txStyles>
    <p:titleStyle>
      <a:lvl1pPr algn="ctr" defTabSz="685800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2pPr>
      <a:lvl3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3pPr>
      <a:lvl4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4pPr>
      <a:lvl5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3" panose="05040102010807070707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21A6C5"/>
        </a:buClr>
        <a:buSzPct val="90000"/>
        <a:buFont typeface="Wingdings 3" panose="05040102010807070707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BEC936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ECB0B0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50" y="1852613"/>
            <a:ext cx="8859838" cy="100806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ko-KR" altLang="en-US" sz="3392" dirty="0" smtClean="0"/>
              <a:t>사회적문제해결과 </a:t>
            </a:r>
            <a:r>
              <a:rPr lang="ko-KR" altLang="en-US" sz="3392" dirty="0" err="1" smtClean="0"/>
              <a:t>디자인씽킹</a:t>
            </a:r>
            <a:r>
              <a:rPr lang="en-US" altLang="ko-KR" sz="3392" dirty="0" smtClean="0"/>
              <a:t/>
            </a:r>
            <a:br>
              <a:rPr lang="en-US" altLang="ko-KR" sz="3392" dirty="0" smtClean="0"/>
            </a:br>
            <a:r>
              <a:rPr lang="en-US" altLang="ko-KR" sz="3392" dirty="0" smtClean="0"/>
              <a:t/>
            </a:r>
            <a:br>
              <a:rPr lang="en-US" altLang="ko-KR" sz="3392" dirty="0" smtClean="0"/>
            </a:br>
            <a:r>
              <a:rPr lang="en-US" altLang="ko-KR" sz="3392" dirty="0" smtClean="0"/>
              <a:t>- </a:t>
            </a:r>
            <a:r>
              <a:rPr lang="ko-KR" altLang="en-US" sz="3600" dirty="0" smtClean="0"/>
              <a:t>플랫폼을 이용한 사회문제 해결</a:t>
            </a:r>
            <a:endParaRPr lang="ko-KR" altLang="en-US" sz="3600" dirty="0"/>
          </a:p>
        </p:txBody>
      </p:sp>
      <p:sp>
        <p:nvSpPr>
          <p:cNvPr id="1229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41438" y="3551238"/>
            <a:ext cx="6461125" cy="3108325"/>
          </a:xfrm>
        </p:spPr>
        <p:txBody>
          <a:bodyPr>
            <a:normAutofit lnSpcReduction="10000"/>
          </a:bodyPr>
          <a:lstStyle/>
          <a:p>
            <a:pPr algn="ctr" eaLnBrk="1" hangingPunct="1">
              <a:defRPr/>
            </a:pPr>
            <a:r>
              <a:rPr lang="ko-KR" altLang="en-US"/>
              <a:t>최영근 교수</a:t>
            </a: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r>
              <a:rPr lang="en-US" altLang="ko-KR" sz="1130" b="1"/>
              <a:t>* </a:t>
            </a:r>
            <a:r>
              <a:rPr lang="ko-KR" altLang="en-US" sz="1130" b="1"/>
              <a:t>사사표기</a:t>
            </a:r>
            <a:r>
              <a:rPr lang="en-US" altLang="ko-KR" sz="1130" b="1"/>
              <a:t>: </a:t>
            </a:r>
            <a:r>
              <a:rPr lang="ko-KR" altLang="en-US" sz="1130" b="1"/>
              <a:t>본 강의는 </a:t>
            </a:r>
            <a:r>
              <a:rPr lang="en-US" altLang="ko-KR" sz="1130" b="1"/>
              <a:t>SK</a:t>
            </a:r>
            <a:r>
              <a:rPr lang="ko-KR" altLang="en-US" sz="1130" b="1"/>
              <a:t>그룹이 설립한 재단법인 사회적가치연구원의 사회혁신교육자네트워크</a:t>
            </a:r>
            <a:r>
              <a:rPr lang="en-US" altLang="ko-KR" sz="1130" b="1"/>
              <a:t/>
            </a:r>
            <a:br>
              <a:rPr lang="en-US" altLang="ko-KR" sz="1130" b="1"/>
            </a:br>
            <a:r>
              <a:rPr lang="en-US" altLang="ko-KR" sz="1130" b="1"/>
              <a:t>                       (ENSI: Educators’ Network for Social Innovation)</a:t>
            </a:r>
            <a:r>
              <a:rPr lang="ko-KR" altLang="en-US" sz="1130" b="1"/>
              <a:t>에 등록되어 연구지원을 받은 과목입니다</a:t>
            </a:r>
          </a:p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리빙랩</a:t>
            </a:r>
            <a:r>
              <a:rPr lang="ko-KR" altLang="en-US" dirty="0" smtClean="0"/>
              <a:t> 발달 추이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리빙랩은</a:t>
            </a:r>
            <a:r>
              <a:rPr lang="ko-KR" altLang="en-US" dirty="0" smtClean="0"/>
              <a:t> </a:t>
            </a:r>
            <a:r>
              <a:rPr lang="ko-KR" altLang="en-US" dirty="0"/>
              <a:t>다른 지역혁신 모델과는 달리 </a:t>
            </a:r>
            <a:r>
              <a:rPr lang="en-US" altLang="ko-KR" dirty="0"/>
              <a:t>ICT </a:t>
            </a:r>
            <a:r>
              <a:rPr lang="ko-KR" altLang="en-US" dirty="0"/>
              <a:t>기반의 협력</a:t>
            </a:r>
            <a:r>
              <a:rPr lang="en-US" altLang="ko-KR" dirty="0"/>
              <a:t>, </a:t>
            </a:r>
            <a:r>
              <a:rPr lang="ko-KR" altLang="en-US" dirty="0" smtClean="0"/>
              <a:t>개방형 </a:t>
            </a:r>
            <a:r>
              <a:rPr lang="ko-KR" altLang="en-US" dirty="0"/>
              <a:t>혁신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시민</a:t>
            </a:r>
            <a:r>
              <a:rPr lang="en-US" altLang="ko-KR" dirty="0"/>
              <a:t>, </a:t>
            </a:r>
            <a:r>
              <a:rPr lang="ko-KR" altLang="en-US" dirty="0"/>
              <a:t>공동체</a:t>
            </a:r>
            <a:r>
              <a:rPr lang="en-US" altLang="ko-KR" dirty="0"/>
              <a:t>) </a:t>
            </a:r>
            <a:r>
              <a:rPr lang="ko-KR" altLang="en-US" dirty="0"/>
              <a:t>참여</a:t>
            </a:r>
            <a:r>
              <a:rPr lang="en-US" altLang="ko-KR" dirty="0"/>
              <a:t>, </a:t>
            </a:r>
            <a:r>
              <a:rPr lang="ko-KR" altLang="en-US" dirty="0"/>
              <a:t>민간 파트너십 등을 갖추고 있어 지역문제 </a:t>
            </a:r>
            <a:r>
              <a:rPr lang="ko-KR" altLang="en-US" dirty="0" smtClean="0"/>
              <a:t>해결에 </a:t>
            </a:r>
            <a:r>
              <a:rPr lang="ko-KR" altLang="en-US" dirty="0"/>
              <a:t>더 잘 대응할 수 있게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지역주민</a:t>
            </a:r>
            <a:r>
              <a:rPr lang="en-US" altLang="ko-KR" dirty="0"/>
              <a:t>·</a:t>
            </a:r>
            <a:r>
              <a:rPr lang="ko-KR" altLang="en-US" dirty="0"/>
              <a:t>공동체가 적극적으로 참여하며</a:t>
            </a:r>
            <a:r>
              <a:rPr lang="en-US" altLang="ko-KR" dirty="0"/>
              <a:t>, </a:t>
            </a:r>
            <a:r>
              <a:rPr lang="ko-KR" altLang="en-US" dirty="0" smtClean="0"/>
              <a:t>지역주민의 </a:t>
            </a:r>
            <a:r>
              <a:rPr lang="ko-KR" altLang="en-US" dirty="0"/>
              <a:t>활동 패턴</a:t>
            </a:r>
            <a:r>
              <a:rPr lang="en-US" altLang="ko-KR" dirty="0"/>
              <a:t>, </a:t>
            </a:r>
            <a:r>
              <a:rPr lang="ko-KR" altLang="en-US" dirty="0"/>
              <a:t>지식 역량을 탐색하고 이를 </a:t>
            </a:r>
            <a:r>
              <a:rPr lang="ko-KR" altLang="en-US" dirty="0" err="1"/>
              <a:t>혁신주체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연구소 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활동에 연계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지역사회에서 </a:t>
            </a:r>
            <a:r>
              <a:rPr lang="ko-KR" altLang="en-US" dirty="0"/>
              <a:t>수행되는 실험은 지역 구성원 간의 합의를 기반으로 </a:t>
            </a:r>
            <a:r>
              <a:rPr lang="ko-KR" altLang="en-US" dirty="0" smtClean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지역 맥락에 맞게 혁신 제품</a:t>
            </a:r>
            <a:r>
              <a:rPr lang="en-US" altLang="ko-KR" dirty="0"/>
              <a:t>·</a:t>
            </a:r>
            <a:r>
              <a:rPr lang="ko-KR" altLang="en-US" dirty="0"/>
              <a:t>서비스 및 </a:t>
            </a:r>
            <a:r>
              <a:rPr lang="ko-KR" altLang="en-US" dirty="0" err="1"/>
              <a:t>혁신모델을</a:t>
            </a:r>
            <a:r>
              <a:rPr lang="ko-KR" altLang="en-US" dirty="0"/>
              <a:t>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r>
              <a:rPr lang="ko-KR" altLang="en-US" dirty="0" smtClean="0"/>
              <a:t>일상생활과 밀접하게 </a:t>
            </a:r>
            <a:r>
              <a:rPr lang="ko-KR" altLang="en-US" dirty="0"/>
              <a:t>연결되어 있는 문제의 해결에 초점을 맞추고 있어 지역 역량 확보의 </a:t>
            </a:r>
            <a:r>
              <a:rPr lang="ko-KR" altLang="en-US" dirty="0" smtClean="0"/>
              <a:t>정당성과 </a:t>
            </a:r>
            <a:r>
              <a:rPr lang="ko-KR" altLang="en-US" dirty="0"/>
              <a:t>맞닿아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(</a:t>
            </a:r>
            <a:r>
              <a:rPr lang="ko-KR" altLang="en-US" dirty="0"/>
              <a:t>성지은</a:t>
            </a:r>
            <a:r>
              <a:rPr lang="en-US" altLang="ko-KR" dirty="0"/>
              <a:t>·</a:t>
            </a:r>
            <a:r>
              <a:rPr lang="ko-KR" altLang="en-US" dirty="0" err="1"/>
              <a:t>송위진</a:t>
            </a:r>
            <a:r>
              <a:rPr lang="en-US" altLang="ko-KR" dirty="0"/>
              <a:t>·</a:t>
            </a:r>
            <a:r>
              <a:rPr lang="ko-KR" altLang="en-US" dirty="0" err="1"/>
              <a:t>박인용</a:t>
            </a:r>
            <a:r>
              <a:rPr lang="en-US" altLang="ko-KR" dirty="0"/>
              <a:t>, 2013; </a:t>
            </a:r>
            <a:r>
              <a:rPr lang="ko-KR" altLang="en-US" dirty="0"/>
              <a:t>성지은</a:t>
            </a:r>
            <a:r>
              <a:rPr lang="en-US" altLang="ko-KR" dirty="0"/>
              <a:t>·</a:t>
            </a:r>
            <a:r>
              <a:rPr lang="ko-KR" altLang="en-US" dirty="0" err="1"/>
              <a:t>송위진</a:t>
            </a:r>
            <a:r>
              <a:rPr lang="en-US" altLang="ko-KR" dirty="0"/>
              <a:t>·</a:t>
            </a:r>
            <a:r>
              <a:rPr lang="ko-KR" altLang="en-US" dirty="0" err="1"/>
              <a:t>박인용</a:t>
            </a:r>
            <a:r>
              <a:rPr lang="en-US" altLang="ko-KR" dirty="0"/>
              <a:t>, 2014; </a:t>
            </a:r>
            <a:r>
              <a:rPr lang="ko-KR" altLang="en-US" dirty="0" err="1" smtClean="0"/>
              <a:t>송위진</a:t>
            </a:r>
            <a:r>
              <a:rPr lang="ko-KR" altLang="en-US" dirty="0" smtClean="0"/>
              <a:t> </a:t>
            </a:r>
            <a:r>
              <a:rPr lang="ko-KR" altLang="en-US" dirty="0"/>
              <a:t>외</a:t>
            </a:r>
            <a:r>
              <a:rPr lang="en-US" altLang="ko-KR" dirty="0"/>
              <a:t>, 2015</a:t>
            </a:r>
            <a:r>
              <a:rPr lang="en-US" altLang="ko-KR" dirty="0" smtClean="0"/>
              <a:t>).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6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리빙랩의</a:t>
            </a:r>
            <a:r>
              <a:rPr lang="ko-KR" altLang="en-US" dirty="0" smtClean="0"/>
              <a:t> 차별성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93" y="1187489"/>
            <a:ext cx="7637226" cy="478013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8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리빙랩</a:t>
            </a:r>
            <a:r>
              <a:rPr lang="ko-KR" altLang="en-US" dirty="0"/>
              <a:t> </a:t>
            </a:r>
            <a:r>
              <a:rPr lang="ko-KR" altLang="en-US" dirty="0" smtClean="0"/>
              <a:t>연구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리빙랩을</a:t>
            </a:r>
            <a:r>
              <a:rPr lang="ko-KR" altLang="en-US" dirty="0" smtClean="0"/>
              <a:t> </a:t>
            </a:r>
            <a:r>
              <a:rPr lang="ko-KR" altLang="en-US" dirty="0"/>
              <a:t>최근 </a:t>
            </a:r>
            <a:r>
              <a:rPr lang="ko-KR" altLang="en-US" dirty="0" err="1"/>
              <a:t>지속가능한</a:t>
            </a:r>
            <a:r>
              <a:rPr lang="ko-KR" altLang="en-US" dirty="0"/>
              <a:t> 지역을 위한 문제 </a:t>
            </a:r>
            <a:r>
              <a:rPr lang="ko-KR" altLang="en-US" dirty="0" err="1"/>
              <a:t>해결형</a:t>
            </a:r>
            <a:r>
              <a:rPr lang="ko-KR" altLang="en-US" dirty="0"/>
              <a:t> 도구로 인식하는 </a:t>
            </a:r>
            <a:r>
              <a:rPr lang="ko-KR" altLang="en-US" dirty="0" smtClean="0"/>
              <a:t>연구가 </a:t>
            </a:r>
            <a:r>
              <a:rPr lang="ko-KR" altLang="en-US" dirty="0"/>
              <a:t>활발히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ko-KR" altLang="en-US" dirty="0" err="1" smtClean="0"/>
              <a:t>리빙랩을</a:t>
            </a:r>
            <a:r>
              <a:rPr lang="ko-KR" altLang="en-US" dirty="0" smtClean="0"/>
              <a:t> </a:t>
            </a:r>
            <a:r>
              <a:rPr lang="ko-KR" altLang="en-US" dirty="0"/>
              <a:t>실제 현장의 맥락을 기반으로 하는 </a:t>
            </a:r>
            <a:r>
              <a:rPr lang="ko-KR" altLang="en-US" dirty="0" smtClean="0"/>
              <a:t>다양한 </a:t>
            </a:r>
            <a:r>
              <a:rPr lang="ko-KR" altLang="en-US" dirty="0"/>
              <a:t>혁신 주체의 참여와</a:t>
            </a:r>
            <a:r>
              <a:rPr lang="en-US" altLang="ko-KR" dirty="0"/>
              <a:t>, </a:t>
            </a:r>
            <a:r>
              <a:rPr lang="ko-KR" altLang="en-US" dirty="0"/>
              <a:t>개방적이고 사용자 주도적 혁신 활동을 이끄는 </a:t>
            </a:r>
            <a:r>
              <a:rPr lang="ko-KR" altLang="en-US" dirty="0" smtClean="0"/>
              <a:t>시스템으로 간주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Leminen</a:t>
            </a:r>
            <a:r>
              <a:rPr lang="en-US" altLang="ko-KR" dirty="0" smtClean="0"/>
              <a:t> </a:t>
            </a:r>
            <a:r>
              <a:rPr lang="en-US" altLang="ko-KR" dirty="0"/>
              <a:t>et al.(2012)</a:t>
            </a:r>
            <a:r>
              <a:rPr lang="ko-KR" altLang="en-US" dirty="0"/>
              <a:t>은 시민</a:t>
            </a:r>
            <a:r>
              <a:rPr lang="en-US" altLang="ko-KR" dirty="0"/>
              <a:t>, </a:t>
            </a:r>
            <a:r>
              <a:rPr lang="ko-KR" altLang="en-US" dirty="0"/>
              <a:t>지역사회 등 최종 사용자가 활발하게 </a:t>
            </a:r>
            <a:r>
              <a:rPr lang="ko-KR" altLang="en-US" dirty="0" smtClean="0"/>
              <a:t>참여하는 </a:t>
            </a:r>
            <a:r>
              <a:rPr lang="ko-KR" altLang="en-US" dirty="0" err="1"/>
              <a:t>리빙랩</a:t>
            </a:r>
            <a:r>
              <a:rPr lang="ko-KR" altLang="en-US" dirty="0"/>
              <a:t> 유형이 구조의 지속성과 지역의 문제해결을 위한 노력의 구체성이 </a:t>
            </a:r>
            <a:r>
              <a:rPr lang="ko-KR" altLang="en-US" dirty="0" smtClean="0"/>
              <a:t>더욱 </a:t>
            </a:r>
            <a:r>
              <a:rPr lang="ko-KR" altLang="en-US" dirty="0"/>
              <a:t>강하게 나타난다고 </a:t>
            </a:r>
            <a:r>
              <a:rPr lang="ko-KR" altLang="en-US" dirty="0" smtClean="0"/>
              <a:t>주장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리빙랩</a:t>
            </a:r>
            <a:r>
              <a:rPr lang="ko-KR" altLang="en-US" dirty="0"/>
              <a:t> 연구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Eriksson et al.(2005)</a:t>
            </a:r>
            <a:r>
              <a:rPr lang="ko-KR" altLang="en-US" dirty="0"/>
              <a:t>은 지역의 다양한 문제를 해결하는 움직임과 첨단 </a:t>
            </a:r>
            <a:r>
              <a:rPr lang="en-US" altLang="ko-KR" dirty="0"/>
              <a:t>ICT</a:t>
            </a:r>
            <a:r>
              <a:rPr lang="ko-KR" altLang="en-US" dirty="0"/>
              <a:t>를 </a:t>
            </a:r>
            <a:r>
              <a:rPr lang="ko-KR" altLang="en-US" dirty="0" smtClean="0"/>
              <a:t>활용한 </a:t>
            </a:r>
            <a:r>
              <a:rPr lang="ko-KR" altLang="en-US" dirty="0" err="1"/>
              <a:t>리빙랩의</a:t>
            </a:r>
            <a:r>
              <a:rPr lang="ko-KR" altLang="en-US" dirty="0"/>
              <a:t> 만남은 시민</a:t>
            </a:r>
            <a:r>
              <a:rPr lang="en-US" altLang="ko-KR" dirty="0"/>
              <a:t>, </a:t>
            </a:r>
            <a:r>
              <a:rPr lang="ko-KR" altLang="en-US" dirty="0"/>
              <a:t>지자체</a:t>
            </a:r>
            <a:r>
              <a:rPr lang="en-US" altLang="ko-KR" dirty="0"/>
              <a:t>, </a:t>
            </a:r>
            <a:r>
              <a:rPr lang="ko-KR" altLang="en-US" dirty="0"/>
              <a:t>대학</a:t>
            </a:r>
            <a:r>
              <a:rPr lang="en-US" altLang="ko-KR" dirty="0"/>
              <a:t>, </a:t>
            </a:r>
            <a:r>
              <a:rPr lang="ko-KR" altLang="en-US" dirty="0"/>
              <a:t>연구기관 등 다양한 지역 주체 간 </a:t>
            </a:r>
            <a:r>
              <a:rPr lang="ko-KR" altLang="en-US" dirty="0" smtClean="0"/>
              <a:t>상호작용과 </a:t>
            </a:r>
            <a:r>
              <a:rPr lang="ko-KR" altLang="en-US" dirty="0"/>
              <a:t>지역혁신 활동을 지원한다고 </a:t>
            </a:r>
            <a:r>
              <a:rPr lang="ko-KR" altLang="en-US" dirty="0" smtClean="0"/>
              <a:t>주장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이는 </a:t>
            </a:r>
            <a:r>
              <a:rPr lang="ko-KR" altLang="en-US" dirty="0"/>
              <a:t>지역의 공공 서비스의 질을 높이고 지역 발전을 </a:t>
            </a:r>
            <a:r>
              <a:rPr lang="ko-KR" altLang="en-US" dirty="0" smtClean="0"/>
              <a:t>도모</a:t>
            </a:r>
            <a:endParaRPr lang="en-US" altLang="ko-KR" dirty="0" smtClean="0"/>
          </a:p>
          <a:p>
            <a:r>
              <a:rPr lang="ko-KR" altLang="en-US" dirty="0" err="1" smtClean="0"/>
              <a:t>리빙랩을</a:t>
            </a:r>
            <a:r>
              <a:rPr lang="ko-KR" altLang="en-US" dirty="0" smtClean="0"/>
              <a:t> </a:t>
            </a:r>
            <a:r>
              <a:rPr lang="ko-KR" altLang="en-US" dirty="0"/>
              <a:t>통해 구성되는 </a:t>
            </a:r>
            <a:r>
              <a:rPr lang="ko-KR" altLang="en-US" dirty="0" smtClean="0"/>
              <a:t>지역혁신 </a:t>
            </a:r>
            <a:r>
              <a:rPr lang="ko-KR" altLang="en-US" dirty="0"/>
              <a:t>거버넌스는 경로의존성</a:t>
            </a:r>
            <a:r>
              <a:rPr lang="en-US" altLang="ko-KR" dirty="0"/>
              <a:t>(path-dependence)</a:t>
            </a:r>
            <a:r>
              <a:rPr lang="ko-KR" altLang="en-US" dirty="0"/>
              <a:t>과 잠김 효과</a:t>
            </a:r>
            <a:r>
              <a:rPr lang="en-US" altLang="ko-KR" dirty="0"/>
              <a:t>(lock-in)</a:t>
            </a:r>
            <a:r>
              <a:rPr lang="ko-KR" altLang="en-US" dirty="0"/>
              <a:t>를 넘어서는 </a:t>
            </a:r>
            <a:r>
              <a:rPr lang="ko-KR" altLang="en-US" dirty="0" smtClean="0"/>
              <a:t>새로운 </a:t>
            </a:r>
            <a:r>
              <a:rPr lang="ko-KR" altLang="en-US" dirty="0"/>
              <a:t>혁신을 불러오며 지역의 난제를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(</a:t>
            </a:r>
            <a:r>
              <a:rPr lang="en-US" altLang="ko-KR" dirty="0"/>
              <a:t>Eriksson et al., 2005).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리빙랩은</a:t>
            </a:r>
            <a:r>
              <a:rPr lang="ko-KR" altLang="en-US" dirty="0" smtClean="0"/>
              <a:t> 실제 </a:t>
            </a:r>
            <a:r>
              <a:rPr lang="ko-KR" altLang="en-US" dirty="0"/>
              <a:t>현장에서 실행하는 여러 실험을 통해 지역의 사회적 맥락을 고려하며 지역의 </a:t>
            </a:r>
            <a:r>
              <a:rPr lang="ko-KR" altLang="en-US" dirty="0" smtClean="0"/>
              <a:t>문제를 </a:t>
            </a:r>
            <a:r>
              <a:rPr lang="ko-KR" altLang="en-US" dirty="0"/>
              <a:t>실질적으로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(</a:t>
            </a:r>
            <a:r>
              <a:rPr lang="en-US" altLang="ko-KR" dirty="0" err="1"/>
              <a:t>Niitamo</a:t>
            </a:r>
            <a:r>
              <a:rPr lang="en-US" altLang="ko-KR" dirty="0"/>
              <a:t> et al., 2006). </a:t>
            </a:r>
          </a:p>
          <a:p>
            <a:pPr lvl="1"/>
            <a:r>
              <a:rPr lang="ko-KR" altLang="en-US" dirty="0" smtClean="0"/>
              <a:t>도시 </a:t>
            </a:r>
            <a:r>
              <a:rPr lang="ko-KR" altLang="en-US" dirty="0"/>
              <a:t>및 지역 문제 해결을 위한 </a:t>
            </a:r>
            <a:r>
              <a:rPr lang="ko-KR" altLang="en-US" dirty="0" err="1" smtClean="0"/>
              <a:t>리빙랩에</a:t>
            </a:r>
            <a:r>
              <a:rPr lang="ko-KR" altLang="en-US" dirty="0" smtClean="0"/>
              <a:t> </a:t>
            </a:r>
            <a:r>
              <a:rPr lang="ko-KR" altLang="en-US" dirty="0"/>
              <a:t>공동 생산자로서 시민의 역할이 </a:t>
            </a:r>
            <a:r>
              <a:rPr lang="ko-KR" altLang="en-US" dirty="0" smtClean="0"/>
              <a:t>점차 강조</a:t>
            </a:r>
            <a:r>
              <a:rPr lang="en-US" altLang="ko-KR" dirty="0" smtClean="0"/>
              <a:t>(</a:t>
            </a:r>
            <a:r>
              <a:rPr lang="en-US" altLang="ko-KR" dirty="0" err="1"/>
              <a:t>Eskelinen</a:t>
            </a:r>
            <a:r>
              <a:rPr lang="en-US" altLang="ko-KR" dirty="0"/>
              <a:t> et al., 2015; </a:t>
            </a:r>
            <a:r>
              <a:rPr lang="en-US" altLang="ko-KR" dirty="0" err="1"/>
              <a:t>Hirvikoski</a:t>
            </a:r>
            <a:r>
              <a:rPr lang="en-US" altLang="ko-KR" dirty="0"/>
              <a:t>, 2014).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7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리빙랩</a:t>
            </a:r>
            <a:r>
              <a:rPr lang="ko-KR" altLang="en-US" dirty="0"/>
              <a:t> 연구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Buhr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et al.(2016)</a:t>
            </a:r>
            <a:r>
              <a:rPr lang="ko-KR" altLang="en-US" sz="2000" dirty="0"/>
              <a:t>은 문제 정의부터 해결과정에 이르기 까지 정당성과 필요성에 </a:t>
            </a:r>
            <a:r>
              <a:rPr lang="ko-KR" altLang="en-US" sz="2000" dirty="0" smtClean="0"/>
              <a:t>대한 </a:t>
            </a:r>
            <a:r>
              <a:rPr lang="ko-KR" altLang="en-US" sz="2000" dirty="0"/>
              <a:t>공감대가 형성되어야 함을 </a:t>
            </a:r>
            <a:r>
              <a:rPr lang="ko-KR" altLang="en-US" sz="2000" dirty="0" smtClean="0"/>
              <a:t>지적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지역 </a:t>
            </a:r>
            <a:r>
              <a:rPr lang="ko-KR" altLang="en-US" sz="2000" dirty="0"/>
              <a:t>주민으로서 시민은 일상생활 </a:t>
            </a:r>
            <a:r>
              <a:rPr lang="ko-KR" altLang="en-US" sz="2000" dirty="0" smtClean="0"/>
              <a:t>속에서 </a:t>
            </a:r>
            <a:r>
              <a:rPr lang="ko-KR" altLang="en-US" sz="2000" dirty="0"/>
              <a:t>체감하는 문제를 해결하기를 원하지만 변화에 대한 저항도 그만큼 거세기 </a:t>
            </a:r>
            <a:r>
              <a:rPr lang="ko-KR" altLang="en-US" sz="2000" dirty="0" smtClean="0"/>
              <a:t>때문</a:t>
            </a:r>
            <a:endParaRPr lang="en-US" altLang="ko-KR" sz="2000" dirty="0" smtClean="0"/>
          </a:p>
          <a:p>
            <a:r>
              <a:rPr lang="ko-KR" altLang="en-US" sz="2000" dirty="0" smtClean="0"/>
              <a:t>스웨덴과 </a:t>
            </a:r>
            <a:r>
              <a:rPr lang="ko-KR" altLang="en-US" sz="2000" dirty="0"/>
              <a:t>핀란드 </a:t>
            </a:r>
            <a:r>
              <a:rPr lang="ko-KR" altLang="en-US" sz="2000" dirty="0" err="1"/>
              <a:t>교외지역인</a:t>
            </a:r>
            <a:r>
              <a:rPr lang="ko-KR" altLang="en-US" sz="2000" dirty="0"/>
              <a:t> </a:t>
            </a:r>
            <a:r>
              <a:rPr lang="en-US" altLang="ko-KR" sz="2000" dirty="0"/>
              <a:t>Alby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Peltosaari</a:t>
            </a:r>
            <a:r>
              <a:rPr lang="ko-KR" altLang="en-US" sz="2000" dirty="0"/>
              <a:t>에서 행해진 </a:t>
            </a:r>
            <a:r>
              <a:rPr lang="en-US" altLang="ko-KR" sz="2000" dirty="0" err="1"/>
              <a:t>SubUrban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Lab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ICT</a:t>
            </a:r>
            <a:r>
              <a:rPr lang="ko-KR" altLang="en-US" sz="2000" dirty="0"/>
              <a:t>를 활용한 지역의 혁신 노력을 </a:t>
            </a:r>
            <a:r>
              <a:rPr lang="ko-KR" altLang="en-US" sz="2000" dirty="0" smtClean="0"/>
              <a:t>설명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이들은 위로부터의 </a:t>
            </a:r>
            <a:r>
              <a:rPr lang="ko-KR" altLang="en-US" sz="2000" dirty="0"/>
              <a:t>지역 혁신 노력과 커뮤니티 기반인 아래로부터의 문제 해결 노력이 어우러지는 </a:t>
            </a:r>
            <a:r>
              <a:rPr lang="ko-KR" altLang="en-US" sz="2000" dirty="0" err="1" smtClean="0"/>
              <a:t>리빙랩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네트워크 구축 및 운영을 </a:t>
            </a:r>
            <a:r>
              <a:rPr lang="ko-KR" altLang="en-US" sz="2000" dirty="0" smtClean="0"/>
              <a:t>강조</a:t>
            </a:r>
            <a:endParaRPr lang="en-US" altLang="ko-KR" sz="2000" dirty="0" smtClean="0"/>
          </a:p>
          <a:p>
            <a:r>
              <a:rPr lang="ko-KR" altLang="en-US" sz="2000" dirty="0" err="1"/>
              <a:t>리빙랩은</a:t>
            </a:r>
            <a:r>
              <a:rPr lang="ko-KR" altLang="en-US" sz="2000" dirty="0"/>
              <a:t> 지역 내 혁신 역량을 모아 내생적 발전을 도모하며</a:t>
            </a:r>
            <a:r>
              <a:rPr lang="en-US" altLang="ko-KR" sz="2000" dirty="0"/>
              <a:t>, </a:t>
            </a:r>
            <a:r>
              <a:rPr lang="ko-KR" altLang="en-US" sz="2000" dirty="0"/>
              <a:t>나아가 과학기술을 활용하여 지역문제를 해결하고자 하는 지역혁신의 새로운 패러다임</a:t>
            </a:r>
            <a:endParaRPr lang="en-US" altLang="ko-KR" sz="2000" dirty="0"/>
          </a:p>
          <a:p>
            <a:pPr lvl="1"/>
            <a:r>
              <a:rPr lang="ko-KR" altLang="en-US" sz="2000" dirty="0"/>
              <a:t> </a:t>
            </a:r>
            <a:r>
              <a:rPr lang="en-US" altLang="ko-KR" sz="2000" dirty="0"/>
              <a:t>'</a:t>
            </a:r>
            <a:r>
              <a:rPr lang="ko-KR" altLang="en-US" sz="2000" dirty="0" err="1"/>
              <a:t>리빙랩‘을</a:t>
            </a:r>
            <a:r>
              <a:rPr lang="ko-KR" altLang="en-US" sz="2000" dirty="0"/>
              <a:t> 지역문제 해결 방안으로 명시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5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</a:t>
            </a:r>
            <a:r>
              <a:rPr lang="ko-KR" altLang="en-US" dirty="0" err="1" smtClean="0"/>
              <a:t>리빙랩</a:t>
            </a:r>
            <a:r>
              <a:rPr lang="ko-KR" altLang="en-US" dirty="0" smtClean="0"/>
              <a:t> 추진 사례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북촌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리빙랩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100" dirty="0" smtClean="0"/>
              <a:t>북촌한옥마을은 </a:t>
            </a:r>
            <a:r>
              <a:rPr lang="ko-KR" altLang="en-US" sz="2100" dirty="0"/>
              <a:t>대표적인 </a:t>
            </a:r>
            <a:r>
              <a:rPr lang="ko-KR" altLang="en-US" sz="2100" dirty="0" err="1"/>
              <a:t>거주형</a:t>
            </a:r>
            <a:r>
              <a:rPr lang="ko-KR" altLang="en-US" sz="2100" dirty="0"/>
              <a:t> 한옥밀집지역으로</a:t>
            </a:r>
            <a:r>
              <a:rPr lang="en-US" altLang="ko-KR" sz="2100" dirty="0"/>
              <a:t>, </a:t>
            </a:r>
            <a:r>
              <a:rPr lang="ko-KR" altLang="en-US" sz="2100" dirty="0"/>
              <a:t>연간 </a:t>
            </a:r>
            <a:r>
              <a:rPr lang="en-US" altLang="ko-KR" sz="2100" dirty="0"/>
              <a:t>100</a:t>
            </a:r>
            <a:r>
              <a:rPr lang="ko-KR" altLang="en-US" sz="2100" dirty="0"/>
              <a:t>만 명이 방문하는 </a:t>
            </a:r>
            <a:r>
              <a:rPr lang="ko-KR" altLang="en-US" sz="2100" dirty="0" smtClean="0"/>
              <a:t>서울의 </a:t>
            </a:r>
            <a:r>
              <a:rPr lang="ko-KR" altLang="en-US" sz="2100" dirty="0"/>
              <a:t>대표적인 </a:t>
            </a:r>
            <a:r>
              <a:rPr lang="ko-KR" altLang="en-US" sz="2100" dirty="0" smtClean="0"/>
              <a:t>관광지</a:t>
            </a:r>
            <a:endParaRPr lang="en-US" altLang="ko-KR" sz="2100" dirty="0" smtClean="0"/>
          </a:p>
          <a:p>
            <a:pPr lvl="1"/>
            <a:r>
              <a:rPr lang="ko-KR" altLang="en-US" sz="1800" dirty="0" smtClean="0"/>
              <a:t>그러나 </a:t>
            </a:r>
            <a:r>
              <a:rPr lang="ko-KR" altLang="en-US" sz="1800" dirty="0"/>
              <a:t>최근 관광객이 급증하면서 소음과 주차 </a:t>
            </a:r>
            <a:r>
              <a:rPr lang="ko-KR" altLang="en-US" sz="1800" dirty="0" smtClean="0"/>
              <a:t>공간 </a:t>
            </a:r>
            <a:r>
              <a:rPr lang="ko-KR" altLang="en-US" sz="1800" dirty="0"/>
              <a:t>부족으로 지역거주민의 불편이 </a:t>
            </a:r>
            <a:r>
              <a:rPr lang="ko-KR" altLang="en-US" sz="1800" dirty="0" smtClean="0"/>
              <a:t>야기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관광객을 </a:t>
            </a:r>
            <a:r>
              <a:rPr lang="ko-KR" altLang="en-US" sz="1800" dirty="0"/>
              <a:t>대상으로 하는 상공인과 </a:t>
            </a:r>
            <a:r>
              <a:rPr lang="ko-KR" altLang="en-US" sz="1800" dirty="0" err="1"/>
              <a:t>지역거주민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간 </a:t>
            </a:r>
            <a:r>
              <a:rPr lang="ko-KR" altLang="en-US" sz="1800" dirty="0"/>
              <a:t>이해관계 해결에 대한 필요성이 </a:t>
            </a:r>
            <a:r>
              <a:rPr lang="ko-KR" altLang="en-US" sz="1800" dirty="0" smtClean="0"/>
              <a:t>제기</a:t>
            </a:r>
            <a:endParaRPr lang="en-US" altLang="ko-KR" sz="1800" dirty="0" smtClean="0"/>
          </a:p>
          <a:p>
            <a:r>
              <a:rPr lang="ko-KR" altLang="en-US" sz="2100" dirty="0" smtClean="0"/>
              <a:t>이러한 </a:t>
            </a:r>
            <a:r>
              <a:rPr lang="ko-KR" altLang="en-US" sz="2100" dirty="0"/>
              <a:t>지역의 문제를 해결하기 위해 정부</a:t>
            </a:r>
            <a:r>
              <a:rPr lang="en-US" altLang="ko-KR" sz="2100" dirty="0"/>
              <a:t>(</a:t>
            </a:r>
            <a:r>
              <a:rPr lang="ko-KR" altLang="en-US" sz="2100" dirty="0"/>
              <a:t>미래창조과학부</a:t>
            </a:r>
            <a:r>
              <a:rPr lang="en-US" altLang="ko-KR" sz="2100" dirty="0"/>
              <a:t>)</a:t>
            </a:r>
            <a:r>
              <a:rPr lang="ko-KR" altLang="en-US" sz="2100" dirty="0"/>
              <a:t>는 </a:t>
            </a:r>
            <a:r>
              <a:rPr lang="en-US" altLang="ko-KR" sz="2100" dirty="0"/>
              <a:t>2014</a:t>
            </a:r>
            <a:r>
              <a:rPr lang="ko-KR" altLang="en-US" sz="2100" dirty="0"/>
              <a:t>년 </a:t>
            </a:r>
            <a:r>
              <a:rPr lang="en-US" altLang="ko-KR" sz="2100" dirty="0"/>
              <a:t>5</a:t>
            </a:r>
            <a:r>
              <a:rPr lang="ko-KR" altLang="en-US" sz="2100" dirty="0"/>
              <a:t>월에 </a:t>
            </a:r>
            <a:r>
              <a:rPr lang="ko-KR" altLang="en-US" sz="2100" dirty="0" err="1" smtClean="0"/>
              <a:t>사물인터넷</a:t>
            </a:r>
            <a:r>
              <a:rPr lang="ko-KR" altLang="en-US" sz="2100" dirty="0" smtClean="0"/>
              <a:t> </a:t>
            </a:r>
            <a:r>
              <a:rPr lang="ko-KR" altLang="en-US" sz="2100" dirty="0"/>
              <a:t>기본계획을 수립하고</a:t>
            </a:r>
            <a:r>
              <a:rPr lang="en-US" altLang="ko-KR" sz="2100" dirty="0"/>
              <a:t>, </a:t>
            </a:r>
            <a:r>
              <a:rPr lang="ko-KR" altLang="en-US" sz="2100" dirty="0"/>
              <a:t>북촌을 </a:t>
            </a:r>
            <a:r>
              <a:rPr lang="ko-KR" altLang="en-US" sz="2100" dirty="0" err="1"/>
              <a:t>사물인터넷</a:t>
            </a:r>
            <a:r>
              <a:rPr lang="ko-KR" altLang="en-US" sz="2100" dirty="0"/>
              <a:t> </a:t>
            </a:r>
            <a:r>
              <a:rPr lang="en-US" altLang="ko-KR" sz="2100" dirty="0"/>
              <a:t>1</a:t>
            </a:r>
            <a:r>
              <a:rPr lang="ko-KR" altLang="en-US" sz="2100" dirty="0"/>
              <a:t>단계</a:t>
            </a:r>
            <a:r>
              <a:rPr lang="en-US" altLang="ko-KR" sz="2100" dirty="0"/>
              <a:t>(’15</a:t>
            </a:r>
            <a:r>
              <a:rPr lang="ko-KR" altLang="en-US" sz="2100" dirty="0"/>
              <a:t>년</a:t>
            </a:r>
            <a:r>
              <a:rPr lang="en-US" altLang="ko-KR" sz="2100" dirty="0"/>
              <a:t>) </a:t>
            </a:r>
            <a:r>
              <a:rPr lang="ko-KR" altLang="en-US" sz="2100" dirty="0"/>
              <a:t>시범지역으로 </a:t>
            </a:r>
            <a:r>
              <a:rPr lang="ko-KR" altLang="en-US" sz="2100" dirty="0" smtClean="0"/>
              <a:t>선정</a:t>
            </a:r>
            <a:endParaRPr lang="en-US" altLang="ko-KR" sz="2100" dirty="0" smtClean="0"/>
          </a:p>
          <a:p>
            <a:pPr lvl="1"/>
            <a:r>
              <a:rPr lang="ko-KR" altLang="en-US" sz="1800" dirty="0" smtClean="0"/>
              <a:t>센서</a:t>
            </a:r>
            <a:r>
              <a:rPr lang="en-US" altLang="ko-KR" sz="1800" dirty="0"/>
              <a:t>, </a:t>
            </a:r>
            <a:r>
              <a:rPr lang="ko-KR" altLang="en-US" sz="1800" dirty="0"/>
              <a:t>스마트 디바이스 등 </a:t>
            </a:r>
            <a:r>
              <a:rPr lang="ko-KR" altLang="en-US" sz="1800" dirty="0" err="1"/>
              <a:t>사물인터넷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IoT</a:t>
            </a:r>
            <a:r>
              <a:rPr lang="en-US" altLang="ko-KR" sz="1800" dirty="0"/>
              <a:t>)</a:t>
            </a:r>
            <a:r>
              <a:rPr lang="ko-KR" altLang="en-US" sz="1800" dirty="0"/>
              <a:t>을 활용하여 안전</a:t>
            </a:r>
            <a:r>
              <a:rPr lang="en-US" altLang="ko-KR" sz="1800" dirty="0"/>
              <a:t>, </a:t>
            </a:r>
            <a:r>
              <a:rPr lang="ko-KR" altLang="en-US" sz="1800" dirty="0"/>
              <a:t>복지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교통</a:t>
            </a:r>
            <a:r>
              <a:rPr lang="en-US" altLang="ko-KR" sz="1800" dirty="0"/>
              <a:t>, </a:t>
            </a:r>
            <a:r>
              <a:rPr lang="ko-KR" altLang="en-US" sz="1800" dirty="0"/>
              <a:t>관광</a:t>
            </a:r>
            <a:r>
              <a:rPr lang="en-US" altLang="ko-KR" sz="1800" dirty="0"/>
              <a:t>, </a:t>
            </a:r>
            <a:r>
              <a:rPr lang="ko-KR" altLang="en-US" sz="1800" dirty="0"/>
              <a:t>환경 등 다양한 도시문제 해결을 </a:t>
            </a:r>
            <a:r>
              <a:rPr lang="ko-KR" altLang="en-US" sz="1800" dirty="0" smtClean="0"/>
              <a:t>목적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이 </a:t>
            </a:r>
            <a:r>
              <a:rPr lang="ko-KR" altLang="en-US" sz="1800" dirty="0"/>
              <a:t>과정에서 나타나는 </a:t>
            </a:r>
            <a:r>
              <a:rPr lang="ko-KR" altLang="en-US" sz="1800" dirty="0" smtClean="0"/>
              <a:t>문제점과 </a:t>
            </a:r>
            <a:r>
              <a:rPr lang="ko-KR" altLang="en-US" sz="1800" dirty="0"/>
              <a:t>발전 방향을 도출하여 서울 전역으로 확대하려는 계획에 따라 북촌을 </a:t>
            </a:r>
            <a:r>
              <a:rPr lang="ko-KR" altLang="en-US" sz="1800" dirty="0" smtClean="0"/>
              <a:t>테스트베드로 </a:t>
            </a:r>
            <a:r>
              <a:rPr lang="ko-KR" altLang="en-US" sz="1800" dirty="0"/>
              <a:t>삼아 도시문제 해결을 위한 실증 플랫폼으로 다양한 주체가 참여할 </a:t>
            </a:r>
            <a:r>
              <a:rPr lang="ko-KR" altLang="en-US" sz="1800" dirty="0" smtClean="0"/>
              <a:t>수 </a:t>
            </a:r>
            <a:r>
              <a:rPr lang="ko-KR" altLang="en-US" sz="1800" dirty="0"/>
              <a:t>있는 </a:t>
            </a:r>
            <a:r>
              <a:rPr lang="ko-KR" altLang="en-US" sz="1800" dirty="0" err="1" smtClean="0"/>
              <a:t>리빙랩을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구축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2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북촌 </a:t>
            </a:r>
            <a:r>
              <a:rPr lang="en-US" altLang="ko-KR" sz="3600" dirty="0" err="1" smtClean="0"/>
              <a:t>IoT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리빙랩</a:t>
            </a:r>
            <a:r>
              <a:rPr lang="ko-KR" altLang="en-US" sz="3600" dirty="0" smtClean="0"/>
              <a:t> 추진 체계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5701" y="1885255"/>
            <a:ext cx="5472597" cy="338435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0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</a:t>
            </a:r>
            <a:r>
              <a:rPr lang="ko-KR" altLang="en-US" dirty="0" err="1" smtClean="0"/>
              <a:t>리빙랩</a:t>
            </a:r>
            <a:r>
              <a:rPr lang="ko-KR" altLang="en-US" dirty="0" smtClean="0"/>
              <a:t> 추진 사례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북촌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리빙랩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100" dirty="0"/>
              <a:t>북촌 주민들은 </a:t>
            </a:r>
            <a:r>
              <a:rPr lang="ko-KR" altLang="en-US" sz="2100" dirty="0" err="1"/>
              <a:t>사전기획</a:t>
            </a:r>
            <a:r>
              <a:rPr lang="ko-KR" altLang="en-US" sz="2100" dirty="0"/>
              <a:t> 단계에서 주도적인 역할을 </a:t>
            </a:r>
            <a:r>
              <a:rPr lang="ko-KR" altLang="en-US" sz="2100" dirty="0" smtClean="0"/>
              <a:t>하였고 지역주민과 시민들이 </a:t>
            </a:r>
            <a:r>
              <a:rPr lang="ko-KR" altLang="en-US" sz="2100" dirty="0"/>
              <a:t>참여한 토론회에서 사용자가 겪는 문제점을 도출하고</a:t>
            </a:r>
            <a:r>
              <a:rPr lang="en-US" altLang="ko-KR" sz="2100" dirty="0"/>
              <a:t>, </a:t>
            </a:r>
            <a:r>
              <a:rPr lang="ko-KR" altLang="en-US" sz="2100" dirty="0"/>
              <a:t>북촌 거주민</a:t>
            </a:r>
            <a:r>
              <a:rPr lang="en-US" altLang="ko-KR" sz="2100" dirty="0"/>
              <a:t>, </a:t>
            </a:r>
            <a:r>
              <a:rPr lang="ko-KR" altLang="en-US" sz="2100" dirty="0"/>
              <a:t>사업체</a:t>
            </a:r>
            <a:r>
              <a:rPr lang="en-US" altLang="ko-KR" sz="2100" dirty="0"/>
              <a:t>, </a:t>
            </a:r>
            <a:r>
              <a:rPr lang="ko-KR" altLang="en-US" sz="2100" dirty="0" smtClean="0"/>
              <a:t>관광객 </a:t>
            </a:r>
            <a:r>
              <a:rPr lang="ko-KR" altLang="en-US" sz="2100" dirty="0"/>
              <a:t>등을 대상으로 </a:t>
            </a:r>
            <a:r>
              <a:rPr lang="en-US" altLang="ko-KR" sz="2100" dirty="0" err="1"/>
              <a:t>IoT</a:t>
            </a:r>
            <a:r>
              <a:rPr lang="ko-KR" altLang="en-US" sz="2100" dirty="0"/>
              <a:t>서비스 모델 발굴을 위한 수요조사에 적극적으로 </a:t>
            </a:r>
            <a:r>
              <a:rPr lang="ko-KR" altLang="en-US" sz="2100" dirty="0" smtClean="0"/>
              <a:t>참여</a:t>
            </a:r>
            <a:endParaRPr lang="en-US" altLang="ko-KR" sz="2100" dirty="0" smtClean="0"/>
          </a:p>
          <a:p>
            <a:pPr lvl="1"/>
            <a:r>
              <a:rPr lang="ko-KR" altLang="en-US" sz="1800" dirty="0" smtClean="0"/>
              <a:t>그 </a:t>
            </a:r>
            <a:r>
              <a:rPr lang="ko-KR" altLang="en-US" sz="1800" dirty="0"/>
              <a:t>결과</a:t>
            </a:r>
            <a:r>
              <a:rPr lang="en-US" altLang="ko-KR" sz="1800" dirty="0"/>
              <a:t>, </a:t>
            </a:r>
            <a:r>
              <a:rPr lang="ko-KR" altLang="en-US" sz="1800" dirty="0"/>
              <a:t>안전</a:t>
            </a:r>
            <a:r>
              <a:rPr lang="en-US" altLang="ko-KR" sz="1800" dirty="0"/>
              <a:t>, </a:t>
            </a:r>
            <a:r>
              <a:rPr lang="ko-KR" altLang="en-US" sz="1800" dirty="0"/>
              <a:t>환경</a:t>
            </a:r>
            <a:r>
              <a:rPr lang="en-US" altLang="ko-KR" sz="1800" dirty="0"/>
              <a:t>, </a:t>
            </a:r>
            <a:r>
              <a:rPr lang="ko-KR" altLang="en-US" sz="1800" dirty="0"/>
              <a:t>교통</a:t>
            </a:r>
            <a:r>
              <a:rPr lang="en-US" altLang="ko-KR" sz="1800" dirty="0"/>
              <a:t>, </a:t>
            </a:r>
            <a:r>
              <a:rPr lang="ko-KR" altLang="en-US" sz="1800" dirty="0"/>
              <a:t>관광</a:t>
            </a:r>
            <a:r>
              <a:rPr lang="en-US" altLang="ko-KR" sz="1800" dirty="0"/>
              <a:t>, </a:t>
            </a:r>
            <a:r>
              <a:rPr lang="ko-KR" altLang="en-US" sz="1800" dirty="0"/>
              <a:t>주민편의 등의 분야에서 </a:t>
            </a:r>
            <a:r>
              <a:rPr lang="en-US" altLang="ko-KR" sz="1800" dirty="0"/>
              <a:t>30</a:t>
            </a:r>
            <a:r>
              <a:rPr lang="ko-KR" altLang="en-US" sz="1800" dirty="0"/>
              <a:t>개의 문제점을 </a:t>
            </a:r>
            <a:r>
              <a:rPr lang="ko-KR" altLang="en-US" sz="1800" dirty="0" smtClean="0"/>
              <a:t>도출하였고 </a:t>
            </a:r>
            <a:r>
              <a:rPr lang="ko-KR" altLang="en-US" sz="1800" dirty="0"/>
              <a:t>각각의 문제를 분류</a:t>
            </a:r>
            <a:r>
              <a:rPr lang="en-US" altLang="ko-KR" sz="1800" dirty="0"/>
              <a:t>/</a:t>
            </a:r>
            <a:r>
              <a:rPr lang="ko-KR" altLang="en-US" sz="1800" dirty="0"/>
              <a:t>계층</a:t>
            </a:r>
            <a:r>
              <a:rPr lang="en-US" altLang="ko-KR" sz="1800" dirty="0"/>
              <a:t>/</a:t>
            </a:r>
            <a:r>
              <a:rPr lang="ko-KR" altLang="en-US" sz="1800" dirty="0"/>
              <a:t>내용으로 체계화하여 해결 요구사항을 </a:t>
            </a:r>
            <a:r>
              <a:rPr lang="ko-KR" altLang="en-US" sz="1800" dirty="0" smtClean="0"/>
              <a:t>명확하게 제시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민간 </a:t>
            </a:r>
            <a:r>
              <a:rPr lang="ko-KR" altLang="en-US" sz="1800" dirty="0"/>
              <a:t>기업과 </a:t>
            </a:r>
            <a:r>
              <a:rPr lang="ko-KR" altLang="en-US" sz="1800" dirty="0" err="1" smtClean="0"/>
              <a:t>스타트업은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기술개발</a:t>
            </a:r>
            <a:r>
              <a:rPr lang="en-US" altLang="ko-KR" sz="1800" dirty="0"/>
              <a:t>, </a:t>
            </a:r>
            <a:r>
              <a:rPr lang="ko-KR" altLang="en-US" sz="1800" dirty="0"/>
              <a:t>상품 활용 등의 활동을 </a:t>
            </a:r>
            <a:r>
              <a:rPr lang="ko-KR" altLang="en-US" sz="1800" dirty="0" smtClean="0"/>
              <a:t>주도적으로 </a:t>
            </a:r>
            <a:r>
              <a:rPr lang="ko-KR" altLang="en-US" sz="1800" dirty="0"/>
              <a:t>수행함으로써 정부주도 사업이 겪는 ‘눈먼 돈’ 문제를 </a:t>
            </a:r>
            <a:r>
              <a:rPr lang="ko-KR" altLang="en-US" sz="1800" dirty="0" smtClean="0"/>
              <a:t>해결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서울시는 </a:t>
            </a:r>
            <a:r>
              <a:rPr lang="ko-KR" altLang="en-US" sz="1800" dirty="0"/>
              <a:t>인프라 조성 </a:t>
            </a:r>
            <a:r>
              <a:rPr lang="ko-KR" altLang="en-US" sz="1800" dirty="0" err="1"/>
              <a:t>단계까지만</a:t>
            </a:r>
            <a:r>
              <a:rPr lang="ko-KR" altLang="en-US" sz="1800" dirty="0"/>
              <a:t> 개입하였고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스타트업을</a:t>
            </a:r>
            <a:r>
              <a:rPr lang="ko-KR" altLang="en-US" sz="1800" dirty="0"/>
              <a:t> 중심으로 한 </a:t>
            </a:r>
            <a:r>
              <a:rPr lang="ko-KR" altLang="en-US" sz="1800" dirty="0" smtClean="0"/>
              <a:t>실증서비스가 </a:t>
            </a:r>
            <a:r>
              <a:rPr lang="ko-KR" altLang="en-US" sz="1800" dirty="0"/>
              <a:t>개발되었다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‘</a:t>
            </a:r>
            <a:r>
              <a:rPr lang="en-US" altLang="ko-KR" sz="1800" dirty="0" err="1"/>
              <a:t>IoT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스타트업</a:t>
            </a:r>
            <a:r>
              <a:rPr lang="en-US" altLang="ko-KR" sz="1800" dirty="0"/>
              <a:t>·</a:t>
            </a:r>
            <a:r>
              <a:rPr lang="ko-KR" altLang="en-US" sz="1800" dirty="0"/>
              <a:t>개발자 </a:t>
            </a:r>
            <a:r>
              <a:rPr lang="ko-KR" altLang="en-US" sz="1800" dirty="0" err="1"/>
              <a:t>데모데이’를</a:t>
            </a:r>
            <a:r>
              <a:rPr lang="ko-KR" altLang="en-US" sz="1800" dirty="0"/>
              <a:t> 통해 </a:t>
            </a:r>
            <a:r>
              <a:rPr lang="en-US" altLang="ko-KR" sz="1800" dirty="0" err="1"/>
              <a:t>IoT</a:t>
            </a:r>
            <a:r>
              <a:rPr lang="en-US" altLang="ko-KR" sz="1800" dirty="0"/>
              <a:t> </a:t>
            </a:r>
            <a:r>
              <a:rPr lang="ko-KR" altLang="en-US" sz="1800" dirty="0"/>
              <a:t>실증 </a:t>
            </a:r>
            <a:r>
              <a:rPr lang="ko-KR" altLang="en-US" sz="1800" dirty="0" smtClean="0"/>
              <a:t>아이디어를 </a:t>
            </a:r>
            <a:r>
              <a:rPr lang="ko-KR" altLang="en-US" sz="1800" dirty="0"/>
              <a:t>제시한 </a:t>
            </a:r>
            <a:r>
              <a:rPr lang="en-US" altLang="ko-KR" sz="1800" dirty="0"/>
              <a:t>28</a:t>
            </a:r>
            <a:r>
              <a:rPr lang="ko-KR" altLang="en-US" sz="1800" dirty="0"/>
              <a:t>개의 민간기업 중 </a:t>
            </a:r>
            <a:r>
              <a:rPr lang="en-US" altLang="ko-KR" sz="1800" dirty="0"/>
              <a:t>6</a:t>
            </a:r>
            <a:r>
              <a:rPr lang="ko-KR" altLang="en-US" sz="1800" dirty="0"/>
              <a:t>개 </a:t>
            </a:r>
            <a:r>
              <a:rPr lang="ko-KR" altLang="en-US" sz="1800" dirty="0" err="1"/>
              <a:t>스타트업</a:t>
            </a:r>
            <a:r>
              <a:rPr lang="ko-KR" altLang="en-US" sz="1800" dirty="0"/>
              <a:t> 기업이 실증사업 협약을 </a:t>
            </a:r>
            <a:r>
              <a:rPr lang="ko-KR" altLang="en-US" sz="1800" dirty="0" smtClean="0"/>
              <a:t>체결</a:t>
            </a:r>
            <a:endParaRPr lang="en-US" altLang="ko-KR" sz="1800" dirty="0"/>
          </a:p>
          <a:p>
            <a:r>
              <a:rPr lang="ko-KR" altLang="en-US" sz="2100" dirty="0" err="1"/>
              <a:t>스타트업은</a:t>
            </a:r>
            <a:r>
              <a:rPr lang="ko-KR" altLang="en-US" sz="2100" dirty="0"/>
              <a:t> </a:t>
            </a:r>
            <a:r>
              <a:rPr lang="ko-KR" altLang="en-US" sz="2100" dirty="0" err="1"/>
              <a:t>한옥방재</a:t>
            </a:r>
            <a:r>
              <a:rPr lang="en-US" altLang="ko-KR" sz="2100" dirty="0"/>
              <a:t>, </a:t>
            </a:r>
            <a:r>
              <a:rPr lang="ko-KR" altLang="en-US" sz="2100" dirty="0"/>
              <a:t>주차공간</a:t>
            </a:r>
            <a:r>
              <a:rPr lang="en-US" altLang="ko-KR" sz="2100" dirty="0"/>
              <a:t>, </a:t>
            </a:r>
            <a:r>
              <a:rPr lang="ko-KR" altLang="en-US" sz="2100" dirty="0"/>
              <a:t>주민편의</a:t>
            </a:r>
            <a:r>
              <a:rPr lang="en-US" altLang="ko-KR" sz="2100" dirty="0"/>
              <a:t>(</a:t>
            </a:r>
            <a:r>
              <a:rPr lang="ko-KR" altLang="en-US" sz="2100" dirty="0"/>
              <a:t>소음감소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쓰레기수거</a:t>
            </a:r>
            <a:r>
              <a:rPr lang="ko-KR" altLang="en-US" sz="2100" dirty="0"/>
              <a:t> 등</a:t>
            </a:r>
            <a:r>
              <a:rPr lang="en-US" altLang="ko-KR" sz="2100" dirty="0"/>
              <a:t>), </a:t>
            </a:r>
            <a:r>
              <a:rPr lang="ko-KR" altLang="en-US" sz="2100" dirty="0"/>
              <a:t>관광안내 </a:t>
            </a:r>
            <a:r>
              <a:rPr lang="ko-KR" altLang="en-US" sz="2100" dirty="0" smtClean="0"/>
              <a:t>등 </a:t>
            </a:r>
            <a:r>
              <a:rPr lang="ko-KR" altLang="en-US" sz="2100" dirty="0"/>
              <a:t>북촌의 도시문제를 해결할 수 있는 서비스를 개발하고 실증하였다</a:t>
            </a:r>
            <a:r>
              <a:rPr lang="en-US" altLang="ko-KR" sz="2100" dirty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5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리빙랩</a:t>
            </a:r>
            <a:r>
              <a:rPr lang="ko-KR" altLang="en-US" dirty="0"/>
              <a:t> 추진 사례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 err="1"/>
              <a:t>성대골의</a:t>
            </a:r>
            <a:r>
              <a:rPr lang="ko-KR" altLang="en-US" sz="2400" dirty="0"/>
              <a:t> 에너지 </a:t>
            </a:r>
            <a:r>
              <a:rPr lang="ko-KR" altLang="en-US" sz="2400" dirty="0" err="1"/>
              <a:t>전환전략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서울시 </a:t>
            </a:r>
            <a:r>
              <a:rPr lang="ko-KR" altLang="en-US" dirty="0"/>
              <a:t>동작구에 위치한 </a:t>
            </a:r>
            <a:r>
              <a:rPr lang="ko-KR" altLang="en-US" dirty="0" err="1"/>
              <a:t>성대골은</a:t>
            </a:r>
            <a:r>
              <a:rPr lang="ko-KR" altLang="en-US" dirty="0"/>
              <a:t> 활발한 </a:t>
            </a:r>
            <a:r>
              <a:rPr lang="ko-KR" altLang="en-US" dirty="0" err="1"/>
              <a:t>마을만들기</a:t>
            </a:r>
            <a:r>
              <a:rPr lang="ko-KR" altLang="en-US" dirty="0"/>
              <a:t> 운동으로 도심지역에서 </a:t>
            </a:r>
            <a:r>
              <a:rPr lang="ko-KR" altLang="en-US" dirty="0" smtClean="0"/>
              <a:t>공동체를 </a:t>
            </a:r>
            <a:r>
              <a:rPr lang="ko-KR" altLang="en-US" dirty="0"/>
              <a:t>회복한 뒤</a:t>
            </a:r>
            <a:r>
              <a:rPr lang="en-US" altLang="ko-KR" dirty="0"/>
              <a:t>, 2011</a:t>
            </a:r>
            <a:r>
              <a:rPr lang="ko-KR" altLang="en-US" dirty="0"/>
              <a:t>년 후쿠시마 원전사고를 계기로 안정적인 에너지 공급과 </a:t>
            </a:r>
            <a:r>
              <a:rPr lang="ko-KR" altLang="en-US" dirty="0" smtClean="0"/>
              <a:t>지속가능성에 </a:t>
            </a:r>
            <a:r>
              <a:rPr lang="ko-KR" altLang="en-US" dirty="0"/>
              <a:t>대한 운동이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생활 속 삶과 </a:t>
            </a:r>
            <a:r>
              <a:rPr lang="ko-KR" altLang="en-US" dirty="0" err="1"/>
              <a:t>핵’을</a:t>
            </a:r>
            <a:r>
              <a:rPr lang="ko-KR" altLang="en-US" dirty="0"/>
              <a:t> 주제로 강좌가 </a:t>
            </a:r>
            <a:r>
              <a:rPr lang="ko-KR" altLang="en-US" dirty="0" smtClean="0"/>
              <a:t>개설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‘</a:t>
            </a:r>
            <a:r>
              <a:rPr lang="ko-KR" altLang="en-US" dirty="0" err="1" smtClean="0"/>
              <a:t>착한에너지로</a:t>
            </a:r>
            <a:r>
              <a:rPr lang="ko-KR" altLang="en-US" dirty="0" smtClean="0"/>
              <a:t> </a:t>
            </a:r>
            <a:r>
              <a:rPr lang="ko-KR" altLang="en-US" dirty="0" err="1"/>
              <a:t>거듭나기’에</a:t>
            </a:r>
            <a:r>
              <a:rPr lang="ko-KR" altLang="en-US" dirty="0"/>
              <a:t> 대한 다섯 개의 강좌와 워크숍</a:t>
            </a:r>
            <a:r>
              <a:rPr lang="en-US" altLang="ko-KR" dirty="0"/>
              <a:t>(</a:t>
            </a:r>
            <a:r>
              <a:rPr lang="ko-KR" altLang="en-US" dirty="0" smtClean="0"/>
              <a:t>우리동네 </a:t>
            </a:r>
            <a:r>
              <a:rPr lang="ko-KR" altLang="en-US" dirty="0"/>
              <a:t>녹색아카데미</a:t>
            </a:r>
            <a:r>
              <a:rPr lang="en-US" altLang="ko-KR" dirty="0"/>
              <a:t>)</a:t>
            </a:r>
            <a:r>
              <a:rPr lang="ko-KR" altLang="en-US" dirty="0"/>
              <a:t>으로 에너지 전환 운동이 </a:t>
            </a:r>
            <a:r>
              <a:rPr lang="ko-KR" altLang="en-US" dirty="0" smtClean="0"/>
              <a:t>본격화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마을 </a:t>
            </a:r>
            <a:r>
              <a:rPr lang="ko-KR" altLang="en-US" dirty="0"/>
              <a:t>내에서의 에너지 전환을 위한 공통된 담론이 형성되었고</a:t>
            </a:r>
            <a:r>
              <a:rPr lang="en-US" altLang="ko-KR" dirty="0"/>
              <a:t>, </a:t>
            </a:r>
            <a:r>
              <a:rPr lang="ko-KR" altLang="en-US" dirty="0" err="1"/>
              <a:t>성대골</a:t>
            </a:r>
            <a:r>
              <a:rPr lang="ko-KR" altLang="en-US" dirty="0"/>
              <a:t> </a:t>
            </a:r>
            <a:r>
              <a:rPr lang="ko-KR" altLang="en-US" dirty="0" err="1" smtClean="0"/>
              <a:t>에너지자립</a:t>
            </a:r>
            <a:r>
              <a:rPr lang="en-US" altLang="ko-KR" dirty="0" smtClean="0"/>
              <a:t>(</a:t>
            </a:r>
            <a:r>
              <a:rPr lang="ko-KR" altLang="en-US" dirty="0"/>
              <a:t>전환</a:t>
            </a:r>
            <a:r>
              <a:rPr lang="en-US" altLang="ko-KR" dirty="0"/>
              <a:t>)</a:t>
            </a:r>
            <a:r>
              <a:rPr lang="ko-KR" altLang="en-US" dirty="0"/>
              <a:t>마을을 목표로 다양한 학습</a:t>
            </a:r>
            <a:r>
              <a:rPr lang="en-US" altLang="ko-KR" dirty="0"/>
              <a:t>(</a:t>
            </a:r>
            <a:r>
              <a:rPr lang="ko-KR" altLang="en-US" dirty="0"/>
              <a:t>에너지자립마을 견학 및 강의</a:t>
            </a:r>
            <a:r>
              <a:rPr lang="en-US" altLang="ko-KR" dirty="0"/>
              <a:t>)</a:t>
            </a:r>
            <a:r>
              <a:rPr lang="ko-KR" altLang="en-US" dirty="0"/>
              <a:t>과 실험</a:t>
            </a:r>
            <a:r>
              <a:rPr lang="en-US" altLang="ko-KR" dirty="0"/>
              <a:t>(</a:t>
            </a:r>
            <a:r>
              <a:rPr lang="ko-KR" altLang="en-US" dirty="0" err="1" smtClean="0"/>
              <a:t>성대골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절전소</a:t>
            </a:r>
            <a:r>
              <a:rPr lang="en-US" altLang="ko-KR" dirty="0"/>
              <a:t>, </a:t>
            </a:r>
            <a:r>
              <a:rPr lang="ko-KR" altLang="en-US" dirty="0" err="1"/>
              <a:t>착한에너지지킴이</a:t>
            </a:r>
            <a:r>
              <a:rPr lang="ko-KR" altLang="en-US" dirty="0"/>
              <a:t> 동아리 조직</a:t>
            </a:r>
            <a:r>
              <a:rPr lang="en-US" altLang="ko-KR" dirty="0"/>
              <a:t>, </a:t>
            </a:r>
            <a:r>
              <a:rPr lang="ko-KR" altLang="en-US" dirty="0" err="1"/>
              <a:t>착한에너지합창단</a:t>
            </a:r>
            <a:r>
              <a:rPr lang="ko-KR" altLang="en-US" dirty="0"/>
              <a:t> 결성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r>
              <a:rPr lang="ko-KR" altLang="en-US" dirty="0"/>
              <a:t>세계적인 관점에서 다루어져 온 기후변화를 지역 범위에서 해결하기 위한 시도가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2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리빙랩</a:t>
            </a:r>
            <a:r>
              <a:rPr lang="ko-KR" altLang="en-US" dirty="0"/>
              <a:t> 추진 사례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 err="1"/>
              <a:t>성대골의</a:t>
            </a:r>
            <a:r>
              <a:rPr lang="ko-KR" altLang="en-US" sz="2400" dirty="0"/>
              <a:t> 에너지 </a:t>
            </a:r>
            <a:r>
              <a:rPr lang="ko-KR" altLang="en-US" sz="2400" dirty="0" err="1"/>
              <a:t>전환전략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서울시 에너지 </a:t>
            </a:r>
            <a:r>
              <a:rPr lang="ko-KR" altLang="en-US" dirty="0" err="1"/>
              <a:t>자립마을</a:t>
            </a:r>
            <a:r>
              <a:rPr lang="ko-KR" altLang="en-US" dirty="0"/>
              <a:t> 사업</a:t>
            </a:r>
            <a:r>
              <a:rPr lang="en-US" altLang="ko-KR" dirty="0"/>
              <a:t>8)</a:t>
            </a:r>
            <a:r>
              <a:rPr lang="ko-KR" altLang="en-US" dirty="0"/>
              <a:t>이 선정되어</a:t>
            </a:r>
            <a:r>
              <a:rPr lang="en-US" altLang="ko-KR" dirty="0"/>
              <a:t>(2012) </a:t>
            </a:r>
            <a:r>
              <a:rPr lang="ko-KR" altLang="en-US" dirty="0"/>
              <a:t>마을 내에서 태양광 </a:t>
            </a:r>
            <a:r>
              <a:rPr lang="ko-KR" altLang="en-US" dirty="0" smtClean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태양열온풍기 설치</a:t>
            </a:r>
            <a:r>
              <a:rPr lang="en-US" altLang="ko-KR" dirty="0"/>
              <a:t>, </a:t>
            </a:r>
            <a:r>
              <a:rPr lang="ko-KR" altLang="en-US" dirty="0" err="1"/>
              <a:t>에너지카</a:t>
            </a:r>
            <a:r>
              <a:rPr lang="en-US" altLang="ko-KR" dirty="0"/>
              <a:t>, </a:t>
            </a:r>
            <a:r>
              <a:rPr lang="ko-KR" altLang="en-US" dirty="0"/>
              <a:t>건물단열사업 등과 같은 에너지 관련 실험과 </a:t>
            </a:r>
            <a:r>
              <a:rPr lang="ko-KR" altLang="en-US" dirty="0" smtClean="0"/>
              <a:t>사업이 본격화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마을 </a:t>
            </a:r>
            <a:r>
              <a:rPr lang="ko-KR" altLang="en-US" dirty="0"/>
              <a:t>내의 경제적 지속성을 확보하여 </a:t>
            </a:r>
            <a:r>
              <a:rPr lang="ko-KR" altLang="en-US" dirty="0" err="1"/>
              <a:t>자립구조를</a:t>
            </a:r>
            <a:r>
              <a:rPr lang="ko-KR" altLang="en-US" dirty="0"/>
              <a:t> </a:t>
            </a:r>
            <a:r>
              <a:rPr lang="ko-KR" altLang="en-US" dirty="0" smtClean="0"/>
              <a:t>구축하기 </a:t>
            </a:r>
            <a:r>
              <a:rPr lang="ko-KR" altLang="en-US" dirty="0"/>
              <a:t>위한 노력의 일환으로 마을기업</a:t>
            </a:r>
            <a:r>
              <a:rPr lang="en-US" altLang="ko-KR" dirty="0"/>
              <a:t>, </a:t>
            </a:r>
            <a:r>
              <a:rPr lang="ko-KR" altLang="en-US" dirty="0"/>
              <a:t>햇빛발전협동조합</a:t>
            </a:r>
            <a:r>
              <a:rPr lang="en-US" altLang="ko-KR" dirty="0"/>
              <a:t>, </a:t>
            </a:r>
            <a:r>
              <a:rPr lang="ko-KR" altLang="en-US" dirty="0" err="1" smtClean="0"/>
              <a:t>마을닷살림협동조합</a:t>
            </a:r>
            <a:r>
              <a:rPr lang="en-US" altLang="ko-KR" dirty="0"/>
              <a:t>, </a:t>
            </a:r>
            <a:r>
              <a:rPr lang="ko-KR" altLang="en-US" dirty="0"/>
              <a:t>에너지슈퍼마켓 등의 시범 사업을 </a:t>
            </a:r>
            <a:r>
              <a:rPr lang="ko-KR" altLang="en-US" dirty="0" smtClean="0"/>
              <a:t>추진</a:t>
            </a:r>
            <a:endParaRPr lang="en-US" altLang="ko-KR" dirty="0"/>
          </a:p>
          <a:p>
            <a:r>
              <a:rPr lang="ko-KR" altLang="en-US" dirty="0" smtClean="0"/>
              <a:t>에너지 </a:t>
            </a:r>
            <a:r>
              <a:rPr lang="ko-KR" altLang="en-US" dirty="0" err="1"/>
              <a:t>자립마을</a:t>
            </a:r>
            <a:r>
              <a:rPr lang="ko-KR" altLang="en-US" dirty="0"/>
              <a:t> 비전에 부합하고 주민들이 실제적으로 필요로 하는 실험을 </a:t>
            </a:r>
            <a:r>
              <a:rPr lang="ko-KR" altLang="en-US" dirty="0" smtClean="0"/>
              <a:t>설계하고 </a:t>
            </a:r>
            <a:r>
              <a:rPr lang="ko-KR" altLang="en-US" dirty="0"/>
              <a:t>추진할 수 있도록 주민들이 에너지 생산기술과 실험방법을 선택하고 </a:t>
            </a:r>
            <a:r>
              <a:rPr lang="ko-KR" altLang="en-US" dirty="0" smtClean="0"/>
              <a:t>실험을 </a:t>
            </a:r>
            <a:r>
              <a:rPr lang="ko-KR" altLang="en-US" dirty="0"/>
              <a:t>주도하는 에너지 전환 </a:t>
            </a:r>
            <a:r>
              <a:rPr lang="ko-KR" altLang="en-US" dirty="0" err="1"/>
              <a:t>리빙랩을</a:t>
            </a:r>
            <a:r>
              <a:rPr lang="ko-KR" altLang="en-US" dirty="0"/>
              <a:t> </a:t>
            </a:r>
            <a:r>
              <a:rPr lang="ko-KR" altLang="en-US" dirty="0" smtClean="0"/>
              <a:t>추진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5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지역혁신과</a:t>
            </a:r>
            <a:r>
              <a:rPr lang="ko-KR" altLang="en-US" dirty="0"/>
              <a:t> </a:t>
            </a:r>
            <a:r>
              <a:rPr lang="ko-KR" altLang="en-US" dirty="0" err="1"/>
              <a:t>리빙랩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과학기술은 그간 경제성장 및 산업경쟁력 강화의 수단으로 인식되었으나</a:t>
            </a:r>
            <a:r>
              <a:rPr lang="en-US" altLang="ko-KR" dirty="0"/>
              <a:t>, </a:t>
            </a:r>
            <a:r>
              <a:rPr lang="ko-KR" altLang="en-US" dirty="0" smtClean="0"/>
              <a:t>최근에는 </a:t>
            </a:r>
            <a:r>
              <a:rPr lang="ko-KR" altLang="en-US" dirty="0"/>
              <a:t>‘</a:t>
            </a:r>
            <a:r>
              <a:rPr lang="ko-KR" altLang="en-US" dirty="0" err="1"/>
              <a:t>지속가능한</a:t>
            </a:r>
            <a:r>
              <a:rPr lang="ko-KR" altLang="en-US" dirty="0"/>
              <a:t> 발전’</a:t>
            </a:r>
            <a:r>
              <a:rPr lang="en-US" altLang="ko-KR" dirty="0"/>
              <a:t>, ‘</a:t>
            </a:r>
            <a:r>
              <a:rPr lang="ko-KR" altLang="en-US" dirty="0"/>
              <a:t>삶의 질 제고’</a:t>
            </a:r>
            <a:r>
              <a:rPr lang="en-US" altLang="ko-KR" dirty="0"/>
              <a:t>, ‘</a:t>
            </a:r>
            <a:r>
              <a:rPr lang="ko-KR" altLang="en-US" dirty="0"/>
              <a:t>사회문제 해결’</a:t>
            </a:r>
            <a:r>
              <a:rPr lang="en-US" altLang="ko-KR" dirty="0"/>
              <a:t>, ‘</a:t>
            </a:r>
            <a:r>
              <a:rPr lang="ko-KR" altLang="en-US" dirty="0"/>
              <a:t>국민편익 개선’ 등을 </a:t>
            </a:r>
            <a:r>
              <a:rPr lang="ko-KR" altLang="en-US" dirty="0" smtClean="0"/>
              <a:t>실현하기 </a:t>
            </a:r>
            <a:r>
              <a:rPr lang="ko-KR" altLang="en-US" dirty="0"/>
              <a:t>위한 수단으로 그 의미가 </a:t>
            </a:r>
            <a:r>
              <a:rPr lang="ko-KR" altLang="en-US" dirty="0" smtClean="0"/>
              <a:t>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이는 </a:t>
            </a:r>
            <a:r>
              <a:rPr lang="ko-KR" altLang="en-US" dirty="0"/>
              <a:t>기술에 대한 시각이 </a:t>
            </a:r>
            <a:r>
              <a:rPr lang="ko-KR" altLang="en-US" dirty="0" smtClean="0"/>
              <a:t>기술개발을 </a:t>
            </a:r>
            <a:r>
              <a:rPr lang="ko-KR" altLang="en-US" dirty="0"/>
              <a:t>넘어 기술의 사회적 활용</a:t>
            </a:r>
            <a:r>
              <a:rPr lang="en-US" altLang="ko-KR" dirty="0"/>
              <a:t>‧</a:t>
            </a:r>
            <a:r>
              <a:rPr lang="ko-KR" altLang="en-US" dirty="0"/>
              <a:t>확산을 강조하는 방향으로 변화하고 있으며</a:t>
            </a:r>
            <a:r>
              <a:rPr lang="en-US" altLang="ko-KR" dirty="0"/>
              <a:t>, </a:t>
            </a:r>
            <a:r>
              <a:rPr lang="ko-KR" altLang="en-US" dirty="0" smtClean="0"/>
              <a:t>기술 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수용자</a:t>
            </a:r>
            <a:r>
              <a:rPr lang="en-US" altLang="ko-KR" dirty="0"/>
              <a:t>)</a:t>
            </a:r>
            <a:r>
              <a:rPr lang="ko-KR" altLang="en-US" dirty="0"/>
              <a:t>로서 시민 및 시민사회의 역할이 강화됨을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삶의 </a:t>
            </a:r>
            <a:r>
              <a:rPr lang="ko-KR" altLang="en-US" dirty="0"/>
              <a:t>질 제고</a:t>
            </a:r>
            <a:r>
              <a:rPr lang="en-US" altLang="ko-KR" dirty="0"/>
              <a:t>, </a:t>
            </a:r>
            <a:r>
              <a:rPr lang="ko-KR" altLang="en-US" dirty="0" err="1"/>
              <a:t>지속가능한</a:t>
            </a:r>
            <a:r>
              <a:rPr lang="ko-KR" altLang="en-US" dirty="0"/>
              <a:t> 발전 등 다양한 사회적 목표를 포괄하는 </a:t>
            </a:r>
            <a:r>
              <a:rPr lang="en-US" altLang="ko-KR" dirty="0"/>
              <a:t>3</a:t>
            </a:r>
            <a:r>
              <a:rPr lang="ko-KR" altLang="en-US" dirty="0"/>
              <a:t>세대 </a:t>
            </a:r>
            <a:r>
              <a:rPr lang="ko-KR" altLang="en-US" dirty="0" err="1"/>
              <a:t>혁신정책</a:t>
            </a:r>
            <a:r>
              <a:rPr lang="en-US" altLang="ko-KR" dirty="0"/>
              <a:t>, </a:t>
            </a:r>
            <a:r>
              <a:rPr lang="ko-KR" altLang="en-US" dirty="0" smtClean="0"/>
              <a:t>사회적 </a:t>
            </a:r>
            <a:r>
              <a:rPr lang="ko-KR" altLang="en-US" dirty="0" err="1"/>
              <a:t>혁신정책</a:t>
            </a:r>
            <a:r>
              <a:rPr lang="en-US" altLang="ko-KR" dirty="0"/>
              <a:t>(societal innovation policy), </a:t>
            </a:r>
            <a:r>
              <a:rPr lang="ko-KR" altLang="en-US" dirty="0"/>
              <a:t>수요 기반 </a:t>
            </a:r>
            <a:r>
              <a:rPr lang="ko-KR" altLang="en-US" dirty="0" err="1"/>
              <a:t>혁신정책</a:t>
            </a:r>
            <a:r>
              <a:rPr lang="en-US" altLang="ko-KR" dirty="0"/>
              <a:t>(demand-based </a:t>
            </a:r>
          </a:p>
          <a:p>
            <a:pPr lvl="1"/>
            <a:r>
              <a:rPr lang="en-US" altLang="ko-KR" dirty="0"/>
              <a:t>innovation policy), </a:t>
            </a:r>
            <a:r>
              <a:rPr lang="ko-KR" altLang="en-US" dirty="0"/>
              <a:t>포용적 혁신</a:t>
            </a:r>
            <a:r>
              <a:rPr lang="en-US" altLang="ko-KR" dirty="0"/>
              <a:t>(inclusive innovation), </a:t>
            </a:r>
            <a:r>
              <a:rPr lang="ko-KR" altLang="en-US" dirty="0"/>
              <a:t>사용자 주도형 </a:t>
            </a:r>
            <a:r>
              <a:rPr lang="ko-KR" altLang="en-US" dirty="0" err="1"/>
              <a:t>혁신정책</a:t>
            </a:r>
            <a:r>
              <a:rPr lang="ko-KR" altLang="en-US" dirty="0"/>
              <a:t> </a:t>
            </a:r>
            <a:r>
              <a:rPr lang="ko-KR" altLang="en-US" dirty="0" smtClean="0"/>
              <a:t>등이 </a:t>
            </a:r>
            <a:r>
              <a:rPr lang="ko-KR" altLang="en-US" dirty="0"/>
              <a:t>이러한 흐름을 반영하고 있다</a:t>
            </a:r>
            <a:r>
              <a:rPr lang="en-US" altLang="ko-KR" dirty="0"/>
              <a:t>(</a:t>
            </a:r>
            <a:r>
              <a:rPr lang="ko-KR" altLang="en-US" dirty="0"/>
              <a:t>성지은 외</a:t>
            </a:r>
            <a:r>
              <a:rPr lang="en-US" altLang="ko-KR" dirty="0"/>
              <a:t>, 2010; 2012; 2013).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6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리빙랩</a:t>
            </a:r>
            <a:r>
              <a:rPr lang="ko-KR" altLang="en-US" dirty="0"/>
              <a:t> 추진 사례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 err="1"/>
              <a:t>성대골의</a:t>
            </a:r>
            <a:r>
              <a:rPr lang="ko-KR" altLang="en-US" sz="2400" dirty="0"/>
              <a:t> 에너지 </a:t>
            </a:r>
            <a:r>
              <a:rPr lang="ko-KR" altLang="en-US" sz="2400" dirty="0" err="1"/>
              <a:t>전환전략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리빙랩</a:t>
            </a:r>
            <a:r>
              <a:rPr lang="ko-KR" altLang="en-US" dirty="0" smtClean="0"/>
              <a:t> </a:t>
            </a:r>
            <a:r>
              <a:rPr lang="ko-KR" altLang="en-US" dirty="0"/>
              <a:t>협의체는 주민참여 의사결정 구조를 </a:t>
            </a:r>
            <a:r>
              <a:rPr lang="en-US" altLang="ko-KR" dirty="0"/>
              <a:t>1</a:t>
            </a:r>
            <a:r>
              <a:rPr lang="ko-KR" altLang="en-US" dirty="0"/>
              <a:t>년간 지속적으로 학습하고</a:t>
            </a:r>
            <a:r>
              <a:rPr lang="en-US" altLang="ko-KR" dirty="0"/>
              <a:t>, </a:t>
            </a:r>
            <a:r>
              <a:rPr lang="ko-KR" altLang="en-US" dirty="0"/>
              <a:t>실험할 </a:t>
            </a:r>
            <a:r>
              <a:rPr lang="ko-KR" altLang="en-US" dirty="0" smtClean="0"/>
              <a:t>수 </a:t>
            </a:r>
            <a:r>
              <a:rPr lang="ko-KR" altLang="en-US" dirty="0"/>
              <a:t>있도록 </a:t>
            </a:r>
            <a:r>
              <a:rPr lang="ko-KR" altLang="en-US" dirty="0" smtClean="0"/>
              <a:t>추진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서울시 </a:t>
            </a:r>
            <a:r>
              <a:rPr lang="ko-KR" altLang="en-US" sz="1800" dirty="0"/>
              <a:t>혁신기획관은 ‘</a:t>
            </a:r>
            <a:r>
              <a:rPr lang="en-US" altLang="ko-KR" sz="1800" dirty="0"/>
              <a:t>2015</a:t>
            </a:r>
            <a:r>
              <a:rPr lang="ko-KR" altLang="en-US" sz="1800" dirty="0"/>
              <a:t>년 민간단체 공익활동 </a:t>
            </a:r>
            <a:r>
              <a:rPr lang="ko-KR" altLang="en-US" sz="1800" dirty="0" err="1"/>
              <a:t>지원사업</a:t>
            </a:r>
            <a:r>
              <a:rPr lang="ko-KR" altLang="en-US" sz="1800" dirty="0" err="1" smtClean="0"/>
              <a:t>’을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추진하여 </a:t>
            </a:r>
            <a:r>
              <a:rPr lang="ko-KR" altLang="en-US" sz="1800" dirty="0" err="1"/>
              <a:t>성대골에</a:t>
            </a:r>
            <a:r>
              <a:rPr lang="ko-KR" altLang="en-US" sz="1800" dirty="0"/>
              <a:t> </a:t>
            </a:r>
            <a:r>
              <a:rPr lang="en-US" altLang="ko-KR" sz="1800" dirty="0"/>
              <a:t>8</a:t>
            </a:r>
            <a:r>
              <a:rPr lang="ko-KR" altLang="en-US" sz="1800" dirty="0"/>
              <a:t>개월 간 </a:t>
            </a:r>
            <a:r>
              <a:rPr lang="en-US" altLang="ko-KR" sz="1800" dirty="0"/>
              <a:t>2,000</a:t>
            </a:r>
            <a:r>
              <a:rPr lang="ko-KR" altLang="en-US" sz="1800" dirty="0"/>
              <a:t>만 원의 사업비를 </a:t>
            </a:r>
            <a:r>
              <a:rPr lang="ko-KR" altLang="en-US" sz="1800" dirty="0" smtClean="0"/>
              <a:t>지원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함께 </a:t>
            </a:r>
            <a:r>
              <a:rPr lang="ko-KR" altLang="en-US" sz="1800" dirty="0"/>
              <a:t>선정된 </a:t>
            </a:r>
            <a:r>
              <a:rPr lang="ko-KR" altLang="en-US" sz="1800" dirty="0" smtClean="0"/>
              <a:t>사업 </a:t>
            </a:r>
            <a:r>
              <a:rPr lang="ko-KR" altLang="en-US" sz="1800" dirty="0"/>
              <a:t>간의 정보를 공유하고 우수사례를 학습할 수 있는 장을 </a:t>
            </a:r>
            <a:r>
              <a:rPr lang="ko-KR" altLang="en-US" sz="1800" dirty="0" smtClean="0"/>
              <a:t>마련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동작구청은 </a:t>
            </a:r>
            <a:r>
              <a:rPr lang="ko-KR" altLang="en-US" sz="1800" dirty="0"/>
              <a:t>현재 추진 중인 환경정책과 기술 대안과의 </a:t>
            </a:r>
            <a:r>
              <a:rPr lang="ko-KR" altLang="en-US" sz="1800" dirty="0" err="1"/>
              <a:t>부합성에</a:t>
            </a:r>
            <a:r>
              <a:rPr lang="ko-KR" altLang="en-US" sz="1800" dirty="0"/>
              <a:t> 대한 제언을 하고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성대골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마을의 </a:t>
            </a:r>
            <a:r>
              <a:rPr lang="ko-KR" altLang="en-US" sz="1800" dirty="0"/>
              <a:t>구성원 특징 및 에너지 소비 양상 등에 대한 자료를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적정기술을 다루고 </a:t>
            </a:r>
            <a:r>
              <a:rPr lang="ko-KR" altLang="en-US" sz="1800" dirty="0"/>
              <a:t>있는 참여 중소기업은 태양광</a:t>
            </a:r>
            <a:r>
              <a:rPr lang="en-US" altLang="ko-KR" sz="1800" dirty="0"/>
              <a:t>·</a:t>
            </a:r>
            <a:r>
              <a:rPr lang="ko-KR" altLang="en-US" sz="1800" dirty="0"/>
              <a:t>태양열온풍기</a:t>
            </a:r>
            <a:r>
              <a:rPr lang="en-US" altLang="ko-KR" sz="1800" dirty="0"/>
              <a:t>·</a:t>
            </a:r>
            <a:r>
              <a:rPr lang="ko-KR" altLang="en-US" sz="1800" dirty="0"/>
              <a:t>온수기</a:t>
            </a:r>
            <a:r>
              <a:rPr lang="en-US" altLang="ko-KR" sz="1800" dirty="0"/>
              <a:t>·</a:t>
            </a:r>
            <a:r>
              <a:rPr lang="ko-KR" altLang="en-US" sz="1800" dirty="0"/>
              <a:t>스마트그리드</a:t>
            </a:r>
            <a:r>
              <a:rPr lang="en-US" altLang="ko-KR" sz="1800" dirty="0"/>
              <a:t>·</a:t>
            </a:r>
            <a:r>
              <a:rPr lang="ko-KR" altLang="en-US" sz="1800" dirty="0" smtClean="0"/>
              <a:t>패시브하우스</a:t>
            </a:r>
            <a:r>
              <a:rPr lang="en-US" altLang="ko-KR" sz="1800" dirty="0"/>
              <a:t>·</a:t>
            </a:r>
            <a:r>
              <a:rPr lang="ko-KR" altLang="en-US" sz="1800" dirty="0"/>
              <a:t>단열 등의 에너지 전환 기술을 제시하여 주민들이 선택할 수 있도록 대안을 </a:t>
            </a:r>
            <a:r>
              <a:rPr lang="ko-KR" altLang="en-US" sz="1800" dirty="0" smtClean="0"/>
              <a:t>제시</a:t>
            </a:r>
            <a:endParaRPr lang="en-US" altLang="ko-KR" sz="1800" dirty="0" smtClean="0"/>
          </a:p>
          <a:p>
            <a:r>
              <a:rPr lang="en-US" altLang="ko-KR" dirty="0" smtClean="0"/>
              <a:t> </a:t>
            </a:r>
            <a:r>
              <a:rPr lang="ko-KR" altLang="en-US" dirty="0"/>
              <a:t>에너지 전환과 </a:t>
            </a:r>
            <a:r>
              <a:rPr lang="ko-KR" altLang="en-US" dirty="0" err="1"/>
              <a:t>리빙랩</a:t>
            </a:r>
            <a:r>
              <a:rPr lang="ko-KR" altLang="en-US" dirty="0"/>
              <a:t> 분야의 연구자에게 자문을 얻어 주민 주도의 </a:t>
            </a:r>
            <a:r>
              <a:rPr lang="ko-KR" altLang="en-US" dirty="0" smtClean="0"/>
              <a:t>의사결정이 </a:t>
            </a:r>
            <a:r>
              <a:rPr lang="ko-KR" altLang="en-US" dirty="0"/>
              <a:t>가질 수 있는 전문성 부족의 한계를 </a:t>
            </a:r>
            <a:r>
              <a:rPr lang="ko-KR" altLang="en-US" dirty="0" smtClean="0"/>
              <a:t>보완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9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리빙랩</a:t>
            </a:r>
            <a:r>
              <a:rPr lang="ko-KR" altLang="en-US" dirty="0"/>
              <a:t> 추진 사례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대전 지역문제 해결 </a:t>
            </a:r>
            <a:r>
              <a:rPr lang="ko-KR" altLang="en-US" sz="2400" dirty="0" err="1"/>
              <a:t>리빙랩</a:t>
            </a:r>
            <a:r>
              <a:rPr lang="ko-KR" altLang="en-US" sz="2400" dirty="0"/>
              <a:t> 프로젝트 ‘</a:t>
            </a:r>
            <a:r>
              <a:rPr lang="ko-KR" altLang="en-US" sz="2400" dirty="0" err="1" smtClean="0"/>
              <a:t>건너유</a:t>
            </a:r>
            <a:r>
              <a:rPr lang="ko-KR" altLang="en-US" sz="2400" dirty="0" smtClean="0"/>
              <a:t>’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대전에서는 하천 범람을 실시간으로 확인할 수 있는 </a:t>
            </a:r>
            <a:r>
              <a:rPr lang="ko-KR" altLang="en-US" dirty="0" err="1" smtClean="0"/>
              <a:t>웹서비스를</a:t>
            </a:r>
            <a:r>
              <a:rPr lang="ko-KR" altLang="en-US" dirty="0" smtClean="0"/>
              <a:t> </a:t>
            </a:r>
            <a:r>
              <a:rPr lang="ko-KR" altLang="en-US" dirty="0"/>
              <a:t>개발해 시민의 불편을 해소하려는 </a:t>
            </a:r>
            <a:r>
              <a:rPr lang="ko-KR" altLang="en-US" dirty="0" err="1"/>
              <a:t>리빙랩</a:t>
            </a:r>
            <a:r>
              <a:rPr lang="ko-KR" altLang="en-US" dirty="0"/>
              <a:t> </a:t>
            </a:r>
            <a:r>
              <a:rPr lang="ko-KR" altLang="en-US" dirty="0" smtClean="0"/>
              <a:t>실험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대전의 </a:t>
            </a:r>
            <a:r>
              <a:rPr lang="ko-KR" altLang="en-US" dirty="0"/>
              <a:t>유성 </a:t>
            </a:r>
            <a:r>
              <a:rPr lang="ko-KR" altLang="en-US" dirty="0" err="1" smtClean="0"/>
              <a:t>홈플러스</a:t>
            </a:r>
            <a:r>
              <a:rPr lang="ko-KR" altLang="en-US" dirty="0" smtClean="0"/>
              <a:t> </a:t>
            </a:r>
            <a:r>
              <a:rPr lang="ko-KR" altLang="en-US" dirty="0"/>
              <a:t>인근 징검다리</a:t>
            </a:r>
            <a:r>
              <a:rPr lang="en-US" altLang="ko-KR" dirty="0"/>
              <a:t>, </a:t>
            </a:r>
            <a:r>
              <a:rPr lang="ko-KR" altLang="en-US" dirty="0"/>
              <a:t>일명 ‘</a:t>
            </a:r>
            <a:r>
              <a:rPr lang="ko-KR" altLang="en-US" dirty="0" err="1"/>
              <a:t>물고기다리’에서</a:t>
            </a:r>
            <a:r>
              <a:rPr lang="ko-KR" altLang="en-US" dirty="0"/>
              <a:t> 호우 시 빈번하게 사고가 </a:t>
            </a:r>
            <a:r>
              <a:rPr lang="ko-KR" altLang="en-US" dirty="0" smtClean="0"/>
              <a:t>발생했으나 </a:t>
            </a:r>
            <a:r>
              <a:rPr lang="ko-KR" altLang="en-US" dirty="0"/>
              <a:t>시 차원에서 뚜렷한 안전대책을 제시하지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그러던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다리에서 </a:t>
            </a:r>
            <a:r>
              <a:rPr lang="ko-KR" altLang="en-US" dirty="0" smtClean="0"/>
              <a:t>사망사고가 </a:t>
            </a:r>
            <a:r>
              <a:rPr lang="ko-KR" altLang="en-US" dirty="0"/>
              <a:t>발생함에 따라</a:t>
            </a:r>
            <a:r>
              <a:rPr lang="en-US" altLang="ko-KR" dirty="0"/>
              <a:t>(2014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대전시 사회적자본지원센터 주도 하에 다리의 </a:t>
            </a:r>
            <a:r>
              <a:rPr lang="ko-KR" altLang="en-US" dirty="0" smtClean="0"/>
              <a:t>안전성 </a:t>
            </a:r>
            <a:r>
              <a:rPr lang="ko-KR" altLang="en-US" dirty="0"/>
              <a:t>문제 해결을 위한 </a:t>
            </a:r>
            <a:r>
              <a:rPr lang="ko-KR" altLang="en-US" dirty="0" err="1"/>
              <a:t>리빙랩</a:t>
            </a:r>
            <a:r>
              <a:rPr lang="ko-KR" altLang="en-US" dirty="0"/>
              <a:t> 프로젝트</a:t>
            </a:r>
            <a:r>
              <a:rPr lang="en-US" altLang="ko-KR" dirty="0"/>
              <a:t>(</a:t>
            </a:r>
            <a:r>
              <a:rPr lang="ko-KR" altLang="en-US" dirty="0" err="1"/>
              <a:t>건너유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추진</a:t>
            </a:r>
            <a:endParaRPr lang="en-US" altLang="ko-KR" dirty="0" smtClean="0"/>
          </a:p>
          <a:p>
            <a:r>
              <a:rPr lang="ko-KR" altLang="en-US" dirty="0" smtClean="0"/>
              <a:t>하천의 </a:t>
            </a:r>
            <a:r>
              <a:rPr lang="ko-KR" altLang="en-US" dirty="0"/>
              <a:t>범람과 </a:t>
            </a:r>
            <a:r>
              <a:rPr lang="ko-KR" altLang="en-US" dirty="0" smtClean="0"/>
              <a:t>안전 </a:t>
            </a:r>
            <a:r>
              <a:rPr lang="ko-KR" altLang="en-US" dirty="0"/>
              <a:t>상태를 스마트폰으로 실시간 확인 가능한 </a:t>
            </a:r>
            <a:r>
              <a:rPr lang="ko-KR" altLang="en-US" dirty="0" err="1"/>
              <a:t>웹서비스를</a:t>
            </a:r>
            <a:r>
              <a:rPr lang="ko-KR" altLang="en-US" dirty="0"/>
              <a:t> 개발하여 시민의 불편 </a:t>
            </a:r>
            <a:r>
              <a:rPr lang="ko-KR" altLang="en-US" dirty="0" smtClean="0"/>
              <a:t>해소를 목적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4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리빙랩</a:t>
            </a:r>
            <a:r>
              <a:rPr lang="ko-KR" altLang="en-US" dirty="0"/>
              <a:t> 추진 사례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대전 지역문제 해결 </a:t>
            </a:r>
            <a:r>
              <a:rPr lang="ko-KR" altLang="en-US" sz="2400" dirty="0" err="1"/>
              <a:t>리빙랩</a:t>
            </a:r>
            <a:r>
              <a:rPr lang="ko-KR" altLang="en-US" sz="2400" dirty="0"/>
              <a:t> 프로젝트 ‘</a:t>
            </a:r>
            <a:r>
              <a:rPr lang="ko-KR" altLang="en-US" sz="2400" dirty="0" err="1" smtClean="0"/>
              <a:t>건너유</a:t>
            </a:r>
            <a:r>
              <a:rPr lang="ko-KR" altLang="en-US" sz="2400" dirty="0" smtClean="0"/>
              <a:t>’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건너유</a:t>
            </a:r>
            <a:r>
              <a:rPr lang="ko-KR" altLang="en-US" dirty="0" smtClean="0"/>
              <a:t> </a:t>
            </a:r>
            <a:r>
              <a:rPr lang="ko-KR" altLang="en-US" dirty="0"/>
              <a:t>프로젝트의 참여 주체는 대전광역시 </a:t>
            </a:r>
            <a:r>
              <a:rPr lang="ko-KR" altLang="en-US" dirty="0" smtClean="0"/>
              <a:t>사회적자본지원센터와 </a:t>
            </a:r>
            <a:r>
              <a:rPr lang="ko-KR" altLang="en-US" dirty="0" err="1"/>
              <a:t>코워킹</a:t>
            </a:r>
            <a:r>
              <a:rPr lang="ko-KR" altLang="en-US" dirty="0"/>
              <a:t> </a:t>
            </a:r>
            <a:r>
              <a:rPr lang="ko-KR" altLang="en-US" dirty="0" smtClean="0"/>
              <a:t>스페이스 </a:t>
            </a:r>
            <a:r>
              <a:rPr lang="ko-KR" altLang="en-US" dirty="0"/>
              <a:t>벌집에서 활동하고 있는 대전지역 청년들의 사회혁신조직</a:t>
            </a:r>
            <a:r>
              <a:rPr lang="en-US" altLang="ko-KR" dirty="0"/>
              <a:t>, </a:t>
            </a:r>
            <a:r>
              <a:rPr lang="ko-KR" altLang="en-US" dirty="0" smtClean="0"/>
              <a:t>메이커커뮤니티 </a:t>
            </a:r>
            <a:r>
              <a:rPr lang="ko-KR" altLang="en-US" dirty="0"/>
              <a:t>‘용도변경’</a:t>
            </a:r>
            <a:r>
              <a:rPr lang="en-US" altLang="ko-KR" dirty="0"/>
              <a:t>, </a:t>
            </a:r>
            <a:r>
              <a:rPr lang="ko-KR" altLang="en-US" dirty="0" smtClean="0"/>
              <a:t>일반시민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벌집’은</a:t>
            </a:r>
            <a:r>
              <a:rPr lang="ko-KR" altLang="en-US" dirty="0"/>
              <a:t> 유성구에 위치한 창의적 커뮤니티로 </a:t>
            </a:r>
            <a:r>
              <a:rPr lang="ko-KR" altLang="en-US" dirty="0" smtClean="0"/>
              <a:t>청년층을 </a:t>
            </a:r>
            <a:r>
              <a:rPr lang="ko-KR" altLang="en-US" dirty="0"/>
              <a:t>중심으로 다양한 프로젝트 진행이 가능하도록 공간을 공유하는 </a:t>
            </a:r>
            <a:r>
              <a:rPr lang="ko-KR" altLang="en-US" dirty="0" err="1"/>
              <a:t>코워킹</a:t>
            </a:r>
            <a:r>
              <a:rPr lang="ko-KR" altLang="en-US" dirty="0"/>
              <a:t> </a:t>
            </a:r>
            <a:r>
              <a:rPr lang="ko-KR" altLang="en-US" dirty="0" smtClean="0"/>
              <a:t>스페이스</a:t>
            </a:r>
            <a:r>
              <a:rPr lang="en-US" altLang="ko-KR" dirty="0" smtClean="0"/>
              <a:t>(</a:t>
            </a:r>
            <a:r>
              <a:rPr lang="en-US" altLang="ko-KR" dirty="0"/>
              <a:t>Co-working Space)</a:t>
            </a:r>
            <a:r>
              <a:rPr lang="ko-KR" altLang="en-US" dirty="0"/>
              <a:t>로 </a:t>
            </a:r>
            <a:r>
              <a:rPr lang="ko-KR" altLang="en-US" dirty="0" err="1"/>
              <a:t>리빙랩</a:t>
            </a:r>
            <a:r>
              <a:rPr lang="ko-KR" altLang="en-US" dirty="0"/>
              <a:t> </a:t>
            </a:r>
            <a:r>
              <a:rPr lang="ko-KR" altLang="en-US" dirty="0" err="1"/>
              <a:t>공동스터디</a:t>
            </a:r>
            <a:r>
              <a:rPr lang="ko-KR" altLang="en-US" dirty="0"/>
              <a:t> 및 워크숍을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메이커커뮤니티 </a:t>
            </a:r>
            <a:r>
              <a:rPr lang="ko-KR" altLang="en-US" dirty="0"/>
              <a:t>‘</a:t>
            </a:r>
            <a:r>
              <a:rPr lang="ko-KR" altLang="en-US" dirty="0" err="1"/>
              <a:t>용도변경’은</a:t>
            </a:r>
            <a:r>
              <a:rPr lang="ko-KR" altLang="en-US" dirty="0"/>
              <a:t> 메이커</a:t>
            </a:r>
            <a:r>
              <a:rPr lang="en-US" altLang="ko-KR" dirty="0"/>
              <a:t>(Maker) </a:t>
            </a:r>
            <a:r>
              <a:rPr lang="ko-KR" altLang="en-US" dirty="0"/>
              <a:t>및 개발자들의 커뮤니티로 </a:t>
            </a:r>
            <a:r>
              <a:rPr lang="en-US" altLang="ko-KR" dirty="0"/>
              <a:t>3D</a:t>
            </a:r>
            <a:r>
              <a:rPr lang="ko-KR" altLang="en-US" dirty="0"/>
              <a:t>프린터</a:t>
            </a:r>
            <a:r>
              <a:rPr lang="en-US" altLang="ko-KR" dirty="0"/>
              <a:t>, </a:t>
            </a:r>
            <a:r>
              <a:rPr lang="ko-KR" altLang="en-US" dirty="0" err="1" smtClean="0"/>
              <a:t>레이저커터</a:t>
            </a:r>
            <a:r>
              <a:rPr lang="ko-KR" altLang="en-US" dirty="0" smtClean="0"/>
              <a:t> </a:t>
            </a:r>
            <a:r>
              <a:rPr lang="ko-KR" altLang="en-US" dirty="0"/>
              <a:t>등을 보유하고 소규모 워크숍 등을 진행하는 자작</a:t>
            </a:r>
            <a:r>
              <a:rPr lang="en-US" altLang="ko-KR" dirty="0"/>
              <a:t>(Self-making) </a:t>
            </a:r>
            <a:r>
              <a:rPr lang="ko-KR" altLang="en-US" dirty="0"/>
              <a:t>커뮤니티로 </a:t>
            </a:r>
            <a:r>
              <a:rPr lang="ko-KR" altLang="en-US" dirty="0" err="1" smtClean="0"/>
              <a:t>오프소스를</a:t>
            </a:r>
            <a:r>
              <a:rPr lang="ko-KR" altLang="en-US" dirty="0" smtClean="0"/>
              <a:t> </a:t>
            </a:r>
            <a:r>
              <a:rPr lang="ko-KR" altLang="en-US" dirty="0"/>
              <a:t>조사하고 태양광 충전 모듈 개발</a:t>
            </a:r>
            <a:r>
              <a:rPr lang="en-US" altLang="ko-KR" dirty="0"/>
              <a:t>, </a:t>
            </a:r>
            <a:r>
              <a:rPr lang="en-US" altLang="ko-KR" dirty="0" err="1"/>
              <a:t>IoT</a:t>
            </a:r>
            <a:r>
              <a:rPr lang="ko-KR" altLang="en-US" dirty="0"/>
              <a:t>를 이용한 무선 </a:t>
            </a:r>
            <a:r>
              <a:rPr lang="en-US" altLang="ko-KR" dirty="0"/>
              <a:t>IP</a:t>
            </a:r>
            <a:r>
              <a:rPr lang="ko-KR" altLang="en-US" dirty="0"/>
              <a:t>카메라 장착</a:t>
            </a:r>
            <a:r>
              <a:rPr lang="en-US" altLang="ko-KR" dirty="0"/>
              <a:t>,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/>
              <a:t>모바일 웹 등의 다양한 기술을 활용하여 프로토타입을 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4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리빙랩</a:t>
            </a:r>
            <a:r>
              <a:rPr lang="ko-KR" altLang="en-US" dirty="0"/>
              <a:t> 추진 사례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대전 지역문제 해결 </a:t>
            </a:r>
            <a:r>
              <a:rPr lang="ko-KR" altLang="en-US" sz="2400" dirty="0" err="1"/>
              <a:t>리빙랩</a:t>
            </a:r>
            <a:r>
              <a:rPr lang="ko-KR" altLang="en-US" sz="2400" dirty="0"/>
              <a:t> 프로젝트 ‘</a:t>
            </a:r>
            <a:r>
              <a:rPr lang="ko-KR" altLang="en-US" sz="2400" dirty="0" err="1" smtClean="0"/>
              <a:t>건너유</a:t>
            </a:r>
            <a:r>
              <a:rPr lang="ko-KR" altLang="en-US" sz="2400" dirty="0" smtClean="0"/>
              <a:t>’</a:t>
            </a:r>
            <a:endParaRPr lang="en-US" altLang="ko-KR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1276" y="1191920"/>
            <a:ext cx="6421446" cy="498390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88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리빙랩</a:t>
            </a:r>
            <a:r>
              <a:rPr lang="ko-KR" altLang="en-US" dirty="0"/>
              <a:t> 추진 </a:t>
            </a:r>
            <a:r>
              <a:rPr lang="ko-KR" altLang="en-US" dirty="0" smtClean="0"/>
              <a:t>사례 비교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5857" y="1277938"/>
            <a:ext cx="4732285" cy="459898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36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 기술을 이용한 사회문제 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부산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학생용 스마트 </a:t>
            </a:r>
            <a:r>
              <a:rPr lang="ko-KR" altLang="en-US" sz="2400" dirty="0" err="1" smtClean="0"/>
              <a:t>덴탈케어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7840"/>
            <a:ext cx="4546848" cy="4599432"/>
          </a:xfrm>
        </p:spPr>
        <p:txBody>
          <a:bodyPr/>
          <a:lstStyle/>
          <a:p>
            <a:r>
              <a:rPr lang="ko-KR" altLang="en-US" sz="2000" dirty="0">
                <a:latin typeface="+mj-ea"/>
                <a:ea typeface="+mj-ea"/>
              </a:rPr>
              <a:t>대한민국은 </a:t>
            </a:r>
            <a:r>
              <a:rPr lang="en-US" altLang="ko-KR" sz="2000" dirty="0">
                <a:latin typeface="+mj-ea"/>
                <a:ea typeface="+mj-ea"/>
              </a:rPr>
              <a:t>2018</a:t>
            </a:r>
            <a:r>
              <a:rPr lang="ko-KR" altLang="en-US" sz="2000" dirty="0">
                <a:latin typeface="+mj-ea"/>
                <a:ea typeface="+mj-ea"/>
              </a:rPr>
              <a:t>년 기준 </a:t>
            </a:r>
            <a:r>
              <a:rPr lang="en-US" altLang="ko-KR" sz="2000" dirty="0">
                <a:latin typeface="+mj-ea"/>
                <a:ea typeface="+mj-ea"/>
              </a:rPr>
              <a:t>OECD</a:t>
            </a:r>
            <a:r>
              <a:rPr lang="ko-KR" altLang="en-US" sz="2000" dirty="0">
                <a:latin typeface="+mj-ea"/>
                <a:ea typeface="+mj-ea"/>
              </a:rPr>
              <a:t>국가 중 만</a:t>
            </a:r>
            <a:r>
              <a:rPr lang="en-US" altLang="ko-KR" sz="2000" dirty="0">
                <a:latin typeface="+mj-ea"/>
                <a:ea typeface="+mj-ea"/>
              </a:rPr>
              <a:t>12</a:t>
            </a:r>
            <a:r>
              <a:rPr lang="ko-KR" altLang="en-US" sz="2000" dirty="0">
                <a:latin typeface="+mj-ea"/>
                <a:ea typeface="+mj-ea"/>
              </a:rPr>
              <a:t>세 우식경험영구치지수 </a:t>
            </a:r>
            <a:r>
              <a:rPr lang="ko-KR" altLang="en-US" sz="2000" dirty="0" smtClean="0">
                <a:latin typeface="+mj-ea"/>
                <a:ea typeface="+mj-ea"/>
              </a:rPr>
              <a:t>최하위권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부산시는 </a:t>
            </a:r>
            <a:r>
              <a:rPr lang="ko-KR" altLang="en-US" sz="2000" dirty="0">
                <a:latin typeface="+mj-ea"/>
                <a:ea typeface="+mj-ea"/>
              </a:rPr>
              <a:t>한국 </a:t>
            </a:r>
            <a:r>
              <a:rPr lang="ko-KR" altLang="en-US" sz="2000" dirty="0" smtClean="0">
                <a:latin typeface="+mj-ea"/>
                <a:ea typeface="+mj-ea"/>
              </a:rPr>
              <a:t>전체평균보다 </a:t>
            </a:r>
            <a:r>
              <a:rPr lang="ko-KR" altLang="en-US" sz="2000" dirty="0">
                <a:latin typeface="+mj-ea"/>
                <a:ea typeface="+mj-ea"/>
              </a:rPr>
              <a:t>나빠 학생</a:t>
            </a:r>
            <a:r>
              <a:rPr lang="en-US" altLang="ko-KR" sz="2000" dirty="0">
                <a:latin typeface="+mj-ea"/>
                <a:ea typeface="+mj-ea"/>
              </a:rPr>
              <a:t>·</a:t>
            </a:r>
            <a:r>
              <a:rPr lang="ko-KR" altLang="en-US" sz="2000" dirty="0">
                <a:latin typeface="+mj-ea"/>
                <a:ea typeface="+mj-ea"/>
              </a:rPr>
              <a:t>아동 구강건강 상태 개선이 </a:t>
            </a:r>
            <a:r>
              <a:rPr lang="ko-KR" altLang="en-US" sz="2000" dirty="0" smtClean="0">
                <a:latin typeface="+mj-ea"/>
                <a:ea typeface="+mj-ea"/>
              </a:rPr>
              <a:t>시급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2019</a:t>
            </a:r>
            <a:r>
              <a:rPr lang="ko-KR" altLang="en-US" sz="2000" dirty="0">
                <a:latin typeface="+mj-ea"/>
                <a:ea typeface="+mj-ea"/>
              </a:rPr>
              <a:t>년 부산광역시에서는 교육청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 err="1" smtClean="0">
                <a:latin typeface="+mj-ea"/>
                <a:ea typeface="+mj-ea"/>
              </a:rPr>
              <a:t>치과의사회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보건교사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학생</a:t>
            </a:r>
            <a:r>
              <a:rPr lang="en-US" altLang="ko-KR" sz="2000" dirty="0">
                <a:latin typeface="+mj-ea"/>
                <a:ea typeface="+mj-ea"/>
              </a:rPr>
              <a:t>·</a:t>
            </a:r>
            <a:r>
              <a:rPr lang="ko-KR" altLang="en-US" sz="2000" dirty="0">
                <a:latin typeface="+mj-ea"/>
                <a:ea typeface="+mj-ea"/>
              </a:rPr>
              <a:t>학부모 참여를 통해 초등학생 약</a:t>
            </a:r>
            <a:r>
              <a:rPr lang="en-US" altLang="ko-KR" sz="2000" dirty="0">
                <a:latin typeface="+mj-ea"/>
                <a:ea typeface="+mj-ea"/>
              </a:rPr>
              <a:t>15</a:t>
            </a:r>
            <a:r>
              <a:rPr lang="ko-KR" altLang="en-US" sz="2000" dirty="0">
                <a:latin typeface="+mj-ea"/>
                <a:ea typeface="+mj-ea"/>
              </a:rPr>
              <a:t>만명의 구강건강 정보를 축적하고 개인별 맞춤 </a:t>
            </a:r>
            <a:r>
              <a:rPr lang="ko-KR" altLang="en-US" sz="2000" dirty="0" smtClean="0">
                <a:latin typeface="+mj-ea"/>
                <a:ea typeface="+mj-ea"/>
              </a:rPr>
              <a:t>구강건강 </a:t>
            </a:r>
            <a:r>
              <a:rPr lang="ko-KR" altLang="en-US" sz="2000" dirty="0">
                <a:latin typeface="+mj-ea"/>
                <a:ea typeface="+mj-ea"/>
              </a:rPr>
              <a:t>교육 영상 및 자료를 제공 받을 수 있는 시스템을 </a:t>
            </a:r>
            <a:r>
              <a:rPr lang="ko-KR" altLang="en-US" sz="2000" dirty="0" smtClean="0">
                <a:latin typeface="+mj-ea"/>
                <a:ea typeface="+mj-ea"/>
              </a:rPr>
              <a:t>구축</a:t>
            </a:r>
            <a:endParaRPr lang="en-US" altLang="ko-KR" sz="2000" dirty="0">
              <a:latin typeface="+mj-ea"/>
              <a:ea typeface="+mj-ea"/>
            </a:endParaRPr>
          </a:p>
          <a:p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9497" y="1664101"/>
            <a:ext cx="3548566" cy="367868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2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기술을 이용한 사회문제 해결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-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광주</a:t>
            </a:r>
            <a:r>
              <a:rPr lang="en-US" altLang="ko-KR" sz="2400" dirty="0"/>
              <a:t>, </a:t>
            </a:r>
            <a:r>
              <a:rPr lang="ko-KR" altLang="en-US" sz="2400" dirty="0"/>
              <a:t>마을</a:t>
            </a:r>
            <a:r>
              <a:rPr lang="en-US" altLang="ko-KR" sz="2400" dirty="0"/>
              <a:t>e</a:t>
            </a:r>
            <a:r>
              <a:rPr lang="ko-KR" altLang="en-US" sz="2400" dirty="0"/>
              <a:t>척척</a:t>
            </a:r>
            <a:r>
              <a:rPr lang="en-US" altLang="ko-KR" sz="2400" dirty="0"/>
              <a:t>, </a:t>
            </a:r>
            <a:r>
              <a:rPr lang="ko-KR" altLang="en-US" sz="2400" dirty="0"/>
              <a:t>지역문제 해결 중심의 </a:t>
            </a:r>
            <a:r>
              <a:rPr lang="ko-KR" altLang="en-US" sz="2400" dirty="0" err="1"/>
              <a:t>마을리빙랩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플랫폼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7840"/>
            <a:ext cx="4330824" cy="4599432"/>
          </a:xfrm>
        </p:spPr>
        <p:txBody>
          <a:bodyPr/>
          <a:lstStyle/>
          <a:p>
            <a:r>
              <a:rPr lang="en-US" altLang="ko-KR" sz="2000" dirty="0"/>
              <a:t>2019</a:t>
            </a:r>
            <a:r>
              <a:rPr lang="ko-KR" altLang="en-US" sz="2000" dirty="0"/>
              <a:t>년 광주광역시 내 </a:t>
            </a:r>
            <a:r>
              <a:rPr lang="en-US" altLang="ko-KR" sz="2000" dirty="0"/>
              <a:t>680</a:t>
            </a:r>
            <a:r>
              <a:rPr lang="ko-KR" altLang="en-US" sz="2000" dirty="0"/>
              <a:t>여개 공동체가 마을 현안 발굴과 해결을 위해 노력하고 있으나 오프라인 </a:t>
            </a:r>
            <a:r>
              <a:rPr lang="ko-KR" altLang="en-US" sz="2000" dirty="0" smtClean="0"/>
              <a:t>중심 </a:t>
            </a:r>
            <a:r>
              <a:rPr lang="ko-KR" altLang="en-US" sz="2000" dirty="0"/>
              <a:t>활동만으로는 한계가 있어 주민들의 참여와 소통</a:t>
            </a:r>
            <a:r>
              <a:rPr lang="en-US" altLang="ko-KR" sz="2000" dirty="0"/>
              <a:t>, </a:t>
            </a:r>
            <a:r>
              <a:rPr lang="ko-KR" altLang="en-US" sz="2000" dirty="0"/>
              <a:t>마을 문제 해결에 도움이 되는 </a:t>
            </a:r>
            <a:r>
              <a:rPr lang="ko-KR" altLang="en-US" sz="2000" dirty="0" err="1"/>
              <a:t>정보기반이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필요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광주광역시는 </a:t>
            </a:r>
            <a:r>
              <a:rPr lang="ko-KR" altLang="en-US" sz="2000" dirty="0"/>
              <a:t>마을</a:t>
            </a:r>
            <a:r>
              <a:rPr lang="en-US" altLang="ko-KR" sz="2000" dirty="0"/>
              <a:t>e</a:t>
            </a:r>
            <a:r>
              <a:rPr lang="ko-KR" altLang="en-US" sz="2000" dirty="0"/>
              <a:t>척척</a:t>
            </a:r>
            <a:r>
              <a:rPr lang="en-US" altLang="ko-KR" sz="2000" dirty="0"/>
              <a:t>, </a:t>
            </a:r>
            <a:r>
              <a:rPr lang="ko-KR" altLang="en-US" sz="2000" dirty="0"/>
              <a:t>지역문제 해결 중심의 </a:t>
            </a:r>
            <a:r>
              <a:rPr lang="ko-KR" altLang="en-US" sz="2000" dirty="0" err="1"/>
              <a:t>마을리빙랩</a:t>
            </a:r>
            <a:r>
              <a:rPr lang="ko-KR" altLang="en-US" sz="2000" dirty="0"/>
              <a:t> 플랫폼을 통해 온라인 마을 총회</a:t>
            </a:r>
            <a:r>
              <a:rPr lang="en-US" altLang="ko-KR" sz="2000" dirty="0"/>
              <a:t>(</a:t>
            </a:r>
            <a:r>
              <a:rPr lang="ko-KR" altLang="en-US" sz="2000" dirty="0" smtClean="0"/>
              <a:t>온라인 </a:t>
            </a:r>
            <a:r>
              <a:rPr lang="ko-KR" altLang="en-US" sz="2000" dirty="0"/>
              <a:t>투표</a:t>
            </a:r>
            <a:r>
              <a:rPr lang="en-US" altLang="ko-KR" sz="2000" dirty="0"/>
              <a:t>, </a:t>
            </a:r>
            <a:r>
              <a:rPr lang="ko-KR" altLang="en-US" sz="2000" dirty="0"/>
              <a:t>회의록 작성 기능</a:t>
            </a:r>
            <a:r>
              <a:rPr lang="en-US" altLang="ko-KR" sz="2000" dirty="0"/>
              <a:t>)</a:t>
            </a:r>
            <a:r>
              <a:rPr lang="ko-KR" altLang="en-US" sz="2000" dirty="0"/>
              <a:t>와 디지털 </a:t>
            </a:r>
            <a:r>
              <a:rPr lang="ko-KR" altLang="en-US" sz="2000" dirty="0" err="1" smtClean="0"/>
              <a:t>마을지도</a:t>
            </a:r>
            <a:r>
              <a:rPr lang="en-US" altLang="ko-KR" sz="2000" dirty="0"/>
              <a:t>(</a:t>
            </a:r>
            <a:r>
              <a:rPr lang="ko-KR" altLang="en-US" sz="2000" dirty="0"/>
              <a:t>공공시설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공유도구</a:t>
            </a:r>
            <a:r>
              <a:rPr lang="en-US" altLang="ko-KR" sz="2000" dirty="0"/>
              <a:t>, </a:t>
            </a:r>
            <a:r>
              <a:rPr lang="ko-KR" altLang="en-US" sz="2000" dirty="0"/>
              <a:t>공간 등 </a:t>
            </a:r>
            <a:r>
              <a:rPr lang="ko-KR" altLang="en-US" sz="2000" dirty="0" err="1"/>
              <a:t>마을자원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문제상황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지도화</a:t>
            </a:r>
            <a:r>
              <a:rPr lang="en-US" altLang="ko-KR" sz="2000" dirty="0"/>
              <a:t>)</a:t>
            </a:r>
            <a:r>
              <a:rPr lang="ko-KR" altLang="en-US" sz="2000" dirty="0"/>
              <a:t>로 공동체 활동 지원 플랫폼 </a:t>
            </a:r>
            <a:r>
              <a:rPr lang="ko-KR" altLang="en-US" sz="2000" dirty="0" smtClean="0"/>
              <a:t>구축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56" y="1916832"/>
            <a:ext cx="3543300" cy="302895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20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기술을 이용한 사회문제 해결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-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경기 화성</a:t>
            </a:r>
            <a:r>
              <a:rPr lang="en-US" altLang="ko-KR" sz="2400" dirty="0"/>
              <a:t>, </a:t>
            </a:r>
            <a:r>
              <a:rPr lang="ko-KR" altLang="en-US" sz="2400" dirty="0"/>
              <a:t>교통약자 이동권 </a:t>
            </a:r>
            <a:r>
              <a:rPr lang="ko-KR" altLang="en-US" sz="2400" dirty="0" smtClean="0"/>
              <a:t>보장 </a:t>
            </a:r>
            <a:r>
              <a:rPr lang="ko-KR" altLang="en-US" sz="2400" dirty="0"/>
              <a:t>대중교통 안전서비스 </a:t>
            </a:r>
            <a:r>
              <a:rPr lang="ko-KR" altLang="en-US" sz="2400" dirty="0" smtClean="0"/>
              <a:t>구축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7840"/>
            <a:ext cx="4546848" cy="4599432"/>
          </a:xfrm>
        </p:spPr>
        <p:txBody>
          <a:bodyPr/>
          <a:lstStyle/>
          <a:p>
            <a:r>
              <a:rPr lang="en-US" altLang="ko-KR" sz="1800" dirty="0"/>
              <a:t>2020</a:t>
            </a:r>
            <a:r>
              <a:rPr lang="ko-KR" altLang="en-US" sz="1800" dirty="0"/>
              <a:t>년 경기 화성은 </a:t>
            </a:r>
            <a:r>
              <a:rPr lang="ko-KR" altLang="en-US" sz="1800" dirty="0" err="1"/>
              <a:t>저청력자</a:t>
            </a:r>
            <a:r>
              <a:rPr lang="en-US" altLang="ko-KR" sz="1800" dirty="0"/>
              <a:t>, </a:t>
            </a:r>
            <a:r>
              <a:rPr lang="ko-KR" altLang="en-US" sz="1800" dirty="0"/>
              <a:t>시각 장애인 및 교통약자에게 특화된 대중교통 서비스를 제공해 </a:t>
            </a:r>
            <a:r>
              <a:rPr lang="ko-KR" altLang="en-US" sz="1800" dirty="0" smtClean="0"/>
              <a:t>교통약자의 </a:t>
            </a:r>
            <a:r>
              <a:rPr lang="ko-KR" altLang="en-US" sz="1800" dirty="0"/>
              <a:t>이동권 보장이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r>
              <a:rPr lang="ko-KR" altLang="en-US" sz="1800" dirty="0" smtClean="0"/>
              <a:t>경기 </a:t>
            </a:r>
            <a:r>
              <a:rPr lang="ko-KR" altLang="en-US" sz="1800" dirty="0"/>
              <a:t>화성은 교통약자 이동권 보장을 위한 대중교통 안전서비스 </a:t>
            </a:r>
            <a:r>
              <a:rPr lang="ko-KR" altLang="en-US" sz="1800" dirty="0" smtClean="0"/>
              <a:t>구축을 통해 </a:t>
            </a:r>
            <a:r>
              <a:rPr lang="ko-KR" altLang="en-US" sz="1800" dirty="0"/>
              <a:t>시각장애인을 위한 버스 정보 단말기</a:t>
            </a:r>
            <a:r>
              <a:rPr lang="en-US" altLang="ko-KR" sz="1800" dirty="0"/>
              <a:t>(BIT) </a:t>
            </a:r>
            <a:r>
              <a:rPr lang="ko-KR" altLang="en-US" sz="1800" dirty="0" err="1"/>
              <a:t>음석인식</a:t>
            </a:r>
            <a:r>
              <a:rPr lang="ko-KR" altLang="en-US" sz="1800" dirty="0"/>
              <a:t> 시스템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저청력자를</a:t>
            </a:r>
            <a:r>
              <a:rPr lang="ko-KR" altLang="en-US" sz="1800" dirty="0"/>
              <a:t> 위한 </a:t>
            </a:r>
            <a:r>
              <a:rPr lang="ko-KR" altLang="en-US" sz="1800" dirty="0" err="1"/>
              <a:t>텔레코일존</a:t>
            </a:r>
            <a:r>
              <a:rPr lang="ko-KR" altLang="en-US" sz="1800" dirty="0"/>
              <a:t> 시스템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교통약자를 </a:t>
            </a:r>
            <a:r>
              <a:rPr lang="ko-KR" altLang="en-US" sz="1800" dirty="0"/>
              <a:t>위한 </a:t>
            </a:r>
            <a:r>
              <a:rPr lang="ko-KR" altLang="en-US" sz="1800" dirty="0" err="1"/>
              <a:t>승객대기</a:t>
            </a:r>
            <a:r>
              <a:rPr lang="ko-KR" altLang="en-US" sz="1800" dirty="0"/>
              <a:t> 인식 시스템을 통해 이용자가 편리하게 버스 </a:t>
            </a:r>
            <a:r>
              <a:rPr lang="ko-KR" altLang="en-US" sz="1800" dirty="0" err="1"/>
              <a:t>도착정보를</a:t>
            </a:r>
            <a:r>
              <a:rPr lang="ko-KR" altLang="en-US" sz="1800" dirty="0"/>
              <a:t> 획득해 </a:t>
            </a:r>
            <a:r>
              <a:rPr lang="ko-KR" altLang="en-US" sz="1800" dirty="0" smtClean="0"/>
              <a:t>대중교통을 안전하게 </a:t>
            </a:r>
            <a:r>
              <a:rPr lang="ko-KR" altLang="en-US" sz="1800" dirty="0"/>
              <a:t>이용할 수 있도록 시스템을 </a:t>
            </a:r>
            <a:r>
              <a:rPr lang="ko-KR" altLang="en-US" sz="1800" dirty="0" smtClean="0"/>
              <a:t>구현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624" y="1619339"/>
            <a:ext cx="3883905" cy="391643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98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기술을 이용한 사회문제 해결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제주</a:t>
            </a:r>
            <a:r>
              <a:rPr lang="en-US" altLang="ko-KR" sz="2400" dirty="0"/>
              <a:t>, </a:t>
            </a:r>
            <a:r>
              <a:rPr lang="ko-KR" altLang="en-US" sz="2400" dirty="0"/>
              <a:t>특수학교 통학버스의 실시간 위치정보 제공 </a:t>
            </a:r>
            <a:r>
              <a:rPr lang="ko-KR" altLang="en-US" sz="2400" dirty="0" smtClean="0"/>
              <a:t>서비스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7840"/>
            <a:ext cx="8229600" cy="1863128"/>
          </a:xfrm>
        </p:spPr>
        <p:txBody>
          <a:bodyPr/>
          <a:lstStyle/>
          <a:p>
            <a:r>
              <a:rPr lang="en-US" altLang="ko-KR" sz="2000" dirty="0"/>
              <a:t>2020</a:t>
            </a:r>
            <a:r>
              <a:rPr lang="ko-KR" altLang="en-US" sz="2000" dirty="0"/>
              <a:t>년 제주특별자치도에서는 특수학교 학부모와 교사의 참여로 실시간 통학버스 위치를 손쉽게 </a:t>
            </a:r>
            <a:r>
              <a:rPr lang="ko-KR" altLang="en-US" sz="2000" dirty="0" smtClean="0"/>
              <a:t>확인할 </a:t>
            </a:r>
            <a:r>
              <a:rPr lang="ko-KR" altLang="en-US" sz="2000" dirty="0"/>
              <a:t>수 있는 서비스를 </a:t>
            </a:r>
            <a:r>
              <a:rPr lang="ko-KR" altLang="en-US" sz="2000" dirty="0" smtClean="0"/>
              <a:t>개발</a:t>
            </a:r>
            <a:endParaRPr lang="en-US" altLang="ko-KR" sz="2000" dirty="0" smtClean="0"/>
          </a:p>
          <a:p>
            <a:r>
              <a:rPr lang="ko-KR" altLang="en-US" sz="2000" dirty="0" smtClean="0"/>
              <a:t>이를 </a:t>
            </a:r>
            <a:r>
              <a:rPr lang="ko-KR" altLang="en-US" sz="2000" dirty="0"/>
              <a:t>통해 그동안 정확한 통학버스 위치와 예상 도착시간을 몰라 </a:t>
            </a:r>
            <a:r>
              <a:rPr lang="ko-KR" altLang="en-US" sz="2000" dirty="0" smtClean="0"/>
              <a:t>불편하고 </a:t>
            </a:r>
            <a:r>
              <a:rPr lang="ko-KR" altLang="en-US" sz="2000" dirty="0"/>
              <a:t>불안했던 문제를 해결해 현재 제주도 내 </a:t>
            </a:r>
            <a:r>
              <a:rPr lang="en-US" altLang="ko-KR" sz="2000" dirty="0"/>
              <a:t>3</a:t>
            </a:r>
            <a:r>
              <a:rPr lang="ko-KR" altLang="en-US" sz="2000" dirty="0"/>
              <a:t>개 특수학교 </a:t>
            </a:r>
            <a:r>
              <a:rPr lang="en-US" altLang="ko-KR" sz="2000" dirty="0"/>
              <a:t>250</a:t>
            </a:r>
            <a:r>
              <a:rPr lang="ko-KR" altLang="en-US" sz="2000" dirty="0"/>
              <a:t>여명 학생들이 </a:t>
            </a:r>
            <a:r>
              <a:rPr lang="ko-KR" altLang="en-US" sz="2000" dirty="0" smtClean="0"/>
              <a:t>혜택</a:t>
            </a:r>
            <a:endParaRPr lang="en-US" altLang="ko-KR" sz="2000" dirty="0"/>
          </a:p>
          <a:p>
            <a:r>
              <a:rPr lang="ko-KR" altLang="en-US" sz="2000" dirty="0"/>
              <a:t>올해에는 서울</a:t>
            </a:r>
            <a:r>
              <a:rPr lang="en-US" altLang="ko-KR" sz="2000" dirty="0"/>
              <a:t>, </a:t>
            </a:r>
            <a:r>
              <a:rPr lang="ko-KR" altLang="en-US" sz="2000" dirty="0"/>
              <a:t>부산</a:t>
            </a:r>
            <a:r>
              <a:rPr lang="en-US" altLang="ko-KR" sz="2000" dirty="0"/>
              <a:t>, </a:t>
            </a:r>
            <a:r>
              <a:rPr lang="ko-KR" altLang="en-US" sz="2000" dirty="0"/>
              <a:t>광주</a:t>
            </a:r>
            <a:r>
              <a:rPr lang="en-US" altLang="ko-KR" sz="2000" dirty="0"/>
              <a:t>, </a:t>
            </a:r>
            <a:r>
              <a:rPr lang="ko-KR" altLang="en-US" sz="2000" dirty="0"/>
              <a:t>강원</a:t>
            </a:r>
            <a:r>
              <a:rPr lang="en-US" altLang="ko-KR" sz="2000" dirty="0"/>
              <a:t>, </a:t>
            </a:r>
            <a:r>
              <a:rPr lang="ko-KR" altLang="en-US" sz="2000" dirty="0"/>
              <a:t>전남</a:t>
            </a:r>
            <a:r>
              <a:rPr lang="en-US" altLang="ko-KR" sz="2000" dirty="0"/>
              <a:t>, </a:t>
            </a:r>
            <a:r>
              <a:rPr lang="ko-KR" altLang="en-US" sz="2000" dirty="0"/>
              <a:t>경남</a:t>
            </a:r>
            <a:r>
              <a:rPr lang="en-US" altLang="ko-KR" sz="2000" dirty="0"/>
              <a:t>, </a:t>
            </a:r>
            <a:r>
              <a:rPr lang="ko-KR" altLang="en-US" sz="2000" dirty="0"/>
              <a:t>제주 등 전국 각지에서 주민</a:t>
            </a:r>
            <a:r>
              <a:rPr lang="en-US" altLang="ko-KR" sz="2000" dirty="0"/>
              <a:t>-</a:t>
            </a:r>
            <a:r>
              <a:rPr lang="ko-KR" altLang="en-US" sz="2000" dirty="0"/>
              <a:t>민간기업</a:t>
            </a:r>
            <a:r>
              <a:rPr lang="en-US" altLang="ko-KR" sz="2000" dirty="0"/>
              <a:t>-</a:t>
            </a:r>
            <a:r>
              <a:rPr lang="ko-KR" altLang="en-US" sz="2000" dirty="0"/>
              <a:t>지자체 협력으로 </a:t>
            </a:r>
            <a:r>
              <a:rPr lang="ko-KR" altLang="en-US" sz="2000" dirty="0" smtClean="0"/>
              <a:t>주민 </a:t>
            </a:r>
            <a:r>
              <a:rPr lang="ko-KR" altLang="en-US" sz="2000" dirty="0"/>
              <a:t>맞춤형 서비스 개발이 </a:t>
            </a:r>
            <a:r>
              <a:rPr lang="ko-KR" altLang="en-US" sz="2000" dirty="0" smtClean="0"/>
              <a:t>추진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861048"/>
            <a:ext cx="4293765" cy="237588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지역혁신과</a:t>
            </a:r>
            <a:r>
              <a:rPr lang="ko-KR" altLang="en-US" dirty="0"/>
              <a:t> </a:t>
            </a:r>
            <a:r>
              <a:rPr lang="ko-KR" altLang="en-US" dirty="0" err="1"/>
              <a:t>리빙랩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국가연구개발 </a:t>
            </a:r>
            <a:r>
              <a:rPr lang="ko-KR" altLang="en-US" dirty="0"/>
              <a:t>또한 과제 발굴</a:t>
            </a:r>
            <a:r>
              <a:rPr lang="en-US" altLang="ko-KR" dirty="0"/>
              <a:t>, </a:t>
            </a:r>
            <a:r>
              <a:rPr lang="ko-KR" altLang="en-US" dirty="0"/>
              <a:t>사업기획</a:t>
            </a:r>
            <a:r>
              <a:rPr lang="en-US" altLang="ko-KR" dirty="0"/>
              <a:t>, </a:t>
            </a:r>
            <a:r>
              <a:rPr lang="ko-KR" altLang="en-US" dirty="0" err="1"/>
              <a:t>사업실행</a:t>
            </a:r>
            <a:r>
              <a:rPr lang="en-US" altLang="ko-KR" dirty="0"/>
              <a:t>, </a:t>
            </a:r>
            <a:r>
              <a:rPr lang="ko-KR" altLang="en-US" dirty="0"/>
              <a:t>평가 등에서 새로운 접근을 </a:t>
            </a:r>
            <a:r>
              <a:rPr lang="ko-KR" altLang="en-US" dirty="0" smtClean="0"/>
              <a:t>위한 실험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</a:t>
            </a:r>
            <a:r>
              <a:rPr lang="ko-KR" altLang="en-US" dirty="0"/>
              <a:t>사례가 사회문제 </a:t>
            </a:r>
            <a:r>
              <a:rPr lang="ko-KR" altLang="en-US" dirty="0" err="1"/>
              <a:t>해결형</a:t>
            </a:r>
            <a:r>
              <a:rPr lang="ko-KR" altLang="en-US" dirty="0"/>
              <a:t> </a:t>
            </a:r>
            <a:r>
              <a:rPr lang="ko-KR" altLang="en-US" dirty="0" smtClean="0"/>
              <a:t>연구개발사업으로 과학기술 </a:t>
            </a:r>
            <a:r>
              <a:rPr lang="ko-KR" altLang="en-US" dirty="0"/>
              <a:t>활동을 새로운 프레임으로 </a:t>
            </a:r>
            <a:r>
              <a:rPr lang="ko-KR" altLang="en-US" dirty="0" smtClean="0"/>
              <a:t>접근하며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·</a:t>
            </a:r>
            <a:r>
              <a:rPr lang="ko-KR" altLang="en-US" dirty="0" err="1"/>
              <a:t>기술통합</a:t>
            </a:r>
            <a:r>
              <a:rPr lang="ko-KR" altLang="en-US" dirty="0"/>
              <a:t> 기획</a:t>
            </a:r>
            <a:r>
              <a:rPr lang="en-US" altLang="ko-KR" dirty="0"/>
              <a:t>, </a:t>
            </a:r>
            <a:r>
              <a:rPr lang="ko-KR" altLang="en-US" dirty="0" err="1"/>
              <a:t>리빙랩</a:t>
            </a:r>
            <a:r>
              <a:rPr lang="en-US" altLang="ko-KR" dirty="0"/>
              <a:t>, </a:t>
            </a:r>
            <a:r>
              <a:rPr lang="ko-KR" altLang="en-US" dirty="0"/>
              <a:t>멘토링 제도</a:t>
            </a:r>
            <a:r>
              <a:rPr lang="en-US" altLang="ko-KR" dirty="0"/>
              <a:t>, </a:t>
            </a:r>
            <a:r>
              <a:rPr lang="ko-KR" altLang="en-US" dirty="0"/>
              <a:t>실증 테스트베드 구축 등 </a:t>
            </a:r>
            <a:r>
              <a:rPr lang="ko-KR" altLang="en-US" dirty="0" smtClean="0"/>
              <a:t>새로운 </a:t>
            </a:r>
            <a:r>
              <a:rPr lang="ko-KR" altLang="en-US" dirty="0"/>
              <a:t>방식이 도입되고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특정 </a:t>
            </a:r>
            <a:r>
              <a:rPr lang="ko-KR" altLang="en-US" dirty="0"/>
              <a:t>산업과 기업 육성이나 과학기술의 발전만을 </a:t>
            </a:r>
            <a:r>
              <a:rPr lang="ko-KR" altLang="en-US" dirty="0" smtClean="0"/>
              <a:t>우선시하는 </a:t>
            </a:r>
            <a:r>
              <a:rPr lang="ko-KR" altLang="en-US" dirty="0"/>
              <a:t>전통 접근과는 달리 국민의 삶과 직결된 사회문제 해결을 </a:t>
            </a:r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정부와 </a:t>
            </a:r>
            <a:r>
              <a:rPr lang="ko-KR" altLang="en-US" dirty="0"/>
              <a:t>소수 </a:t>
            </a:r>
            <a:r>
              <a:rPr lang="ko-KR" altLang="en-US" dirty="0" err="1"/>
              <a:t>전문조직이</a:t>
            </a:r>
            <a:r>
              <a:rPr lang="ko-KR" altLang="en-US" dirty="0"/>
              <a:t> 문제를 정의하고 대안을 개발하는 </a:t>
            </a:r>
            <a:r>
              <a:rPr lang="ko-KR" altLang="en-US" dirty="0" smtClean="0"/>
              <a:t>것이 </a:t>
            </a:r>
            <a:r>
              <a:rPr lang="ko-KR" altLang="en-US" dirty="0"/>
              <a:t>아니라 다양한 주체가 참여하여 혁신 활동을 기획</a:t>
            </a:r>
            <a:r>
              <a:rPr lang="en-US" altLang="ko-KR" dirty="0"/>
              <a:t>·</a:t>
            </a:r>
            <a:r>
              <a:rPr lang="ko-KR" altLang="en-US" dirty="0" smtClean="0"/>
              <a:t>추진</a:t>
            </a:r>
            <a:endParaRPr lang="en-US" altLang="ko-KR" dirty="0" smtClean="0"/>
          </a:p>
          <a:p>
            <a:r>
              <a:rPr lang="ko-KR" altLang="en-US" dirty="0" smtClean="0"/>
              <a:t>무엇보다도 시민사회의 </a:t>
            </a:r>
            <a:r>
              <a:rPr lang="ko-KR" altLang="en-US" dirty="0"/>
              <a:t>참여를 강조하는 것이 특징이며</a:t>
            </a:r>
            <a:r>
              <a:rPr lang="en-US" altLang="ko-KR" dirty="0"/>
              <a:t>, </a:t>
            </a:r>
            <a:r>
              <a:rPr lang="ko-KR" altLang="en-US" dirty="0"/>
              <a:t>이를 기반으로 생활밀착형 </a:t>
            </a:r>
            <a:r>
              <a:rPr lang="ko-KR" altLang="en-US" dirty="0" err="1"/>
              <a:t>사회이슈를</a:t>
            </a:r>
            <a:r>
              <a:rPr lang="ko-KR" altLang="en-US" dirty="0"/>
              <a:t> </a:t>
            </a:r>
            <a:r>
              <a:rPr lang="ko-KR" altLang="en-US" dirty="0" smtClean="0"/>
              <a:t>발굴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7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지역혁신과</a:t>
            </a:r>
            <a:r>
              <a:rPr lang="ko-KR" altLang="en-US" dirty="0"/>
              <a:t> </a:t>
            </a:r>
            <a:r>
              <a:rPr lang="ko-KR" altLang="en-US" dirty="0" err="1"/>
              <a:t>리빙랩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발굴된 </a:t>
            </a:r>
            <a:r>
              <a:rPr lang="ko-KR" altLang="en-US" dirty="0"/>
              <a:t>문제를 해결하기 위해 기술개발부처와 </a:t>
            </a:r>
            <a:r>
              <a:rPr lang="ko-KR" altLang="en-US" dirty="0" err="1"/>
              <a:t>정책부처의</a:t>
            </a:r>
            <a:r>
              <a:rPr lang="ko-KR" altLang="en-US" dirty="0"/>
              <a:t> 협업이 </a:t>
            </a:r>
            <a:r>
              <a:rPr lang="ko-KR" altLang="en-US" dirty="0" smtClean="0"/>
              <a:t>이루어지고</a:t>
            </a:r>
            <a:r>
              <a:rPr lang="en-US" altLang="ko-KR" dirty="0" smtClean="0"/>
              <a:t> </a:t>
            </a:r>
            <a:r>
              <a:rPr lang="ko-KR" altLang="en-US" dirty="0"/>
              <a:t>이를 통해 기술과 법</a:t>
            </a:r>
            <a:r>
              <a:rPr lang="en-US" altLang="ko-KR" dirty="0"/>
              <a:t>․</a:t>
            </a:r>
            <a:r>
              <a:rPr lang="ko-KR" altLang="en-US" dirty="0"/>
              <a:t>제도</a:t>
            </a:r>
            <a:r>
              <a:rPr lang="en-US" altLang="ko-KR" dirty="0"/>
              <a:t>, </a:t>
            </a:r>
            <a:r>
              <a:rPr lang="ko-KR" altLang="en-US" dirty="0"/>
              <a:t>서비스가 상호 부합하는 종합 해결책을 개발하는 </a:t>
            </a:r>
            <a:r>
              <a:rPr lang="ko-KR" altLang="en-US" dirty="0" smtClean="0"/>
              <a:t>데 초점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ko-KR" altLang="en-US" dirty="0"/>
              <a:t>살아가는 생활공간에서 최종 사용자와 연구자가 함께 </a:t>
            </a:r>
            <a:r>
              <a:rPr lang="ko-KR" altLang="en-US" dirty="0" smtClean="0"/>
              <a:t>제품을 </a:t>
            </a:r>
            <a:r>
              <a:rPr lang="ko-KR" altLang="en-US" dirty="0"/>
              <a:t>개발하고 실증</a:t>
            </a:r>
            <a:r>
              <a:rPr lang="en-US" altLang="ko-KR" dirty="0"/>
              <a:t>·</a:t>
            </a:r>
            <a:r>
              <a:rPr lang="ko-KR" altLang="en-US" dirty="0"/>
              <a:t>평가하는 개방형 혁신모델로서 </a:t>
            </a:r>
            <a:r>
              <a:rPr lang="ko-KR" altLang="en-US" dirty="0" err="1"/>
              <a:t>리빙랩</a:t>
            </a:r>
            <a:r>
              <a:rPr lang="ko-KR" altLang="en-US" dirty="0"/>
              <a:t> 방식을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국가과학기술위원회</a:t>
            </a:r>
            <a:r>
              <a:rPr lang="en-US" altLang="ko-KR" dirty="0"/>
              <a:t>, 2012; </a:t>
            </a:r>
            <a:r>
              <a:rPr lang="ko-KR" altLang="en-US" dirty="0" err="1"/>
              <a:t>송위진</a:t>
            </a:r>
            <a:r>
              <a:rPr lang="ko-KR" altLang="en-US" dirty="0"/>
              <a:t> 외</a:t>
            </a:r>
            <a:r>
              <a:rPr lang="en-US" altLang="ko-KR" dirty="0"/>
              <a:t>, 2013; 2014; 2015; </a:t>
            </a:r>
            <a:r>
              <a:rPr lang="ko-KR" altLang="en-US" dirty="0" err="1"/>
              <a:t>송위진</a:t>
            </a:r>
            <a:r>
              <a:rPr lang="en-US" altLang="ko-KR" dirty="0"/>
              <a:t>·</a:t>
            </a:r>
            <a:r>
              <a:rPr lang="ko-KR" altLang="en-US" dirty="0" err="1"/>
              <a:t>정서화</a:t>
            </a:r>
            <a:r>
              <a:rPr lang="en-US" altLang="ko-KR" dirty="0"/>
              <a:t>, 2016).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6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사회문제해결형 </a:t>
            </a:r>
            <a:r>
              <a:rPr lang="en-US" altLang="ko-KR" dirty="0" smtClean="0"/>
              <a:t>R&amp;D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768" y="980728"/>
            <a:ext cx="4377236" cy="560679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8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지역문제 해결을 위한 </a:t>
            </a:r>
            <a:r>
              <a:rPr lang="ko-KR" altLang="en-US" dirty="0" smtClean="0"/>
              <a:t>혁신활동변화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중앙정부의 </a:t>
            </a:r>
            <a:r>
              <a:rPr lang="ko-KR" altLang="en-US" dirty="0"/>
              <a:t>연구개발과 차별 없이 진행되던 많은 지자체의 </a:t>
            </a:r>
            <a:r>
              <a:rPr lang="ko-KR" altLang="en-US" dirty="0" smtClean="0"/>
              <a:t>혁신활동에도 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지역별 </a:t>
            </a:r>
            <a:r>
              <a:rPr lang="ko-KR" altLang="en-US" dirty="0"/>
              <a:t>특성을 반영하기보다 </a:t>
            </a:r>
            <a:r>
              <a:rPr lang="ko-KR" altLang="en-US" dirty="0" smtClean="0"/>
              <a:t>성장유망산업이나 </a:t>
            </a:r>
            <a:r>
              <a:rPr lang="ko-KR" altLang="en-US" dirty="0"/>
              <a:t>돈 되는 기술에 집중된 연구</a:t>
            </a:r>
            <a:r>
              <a:rPr lang="en-US" altLang="ko-KR" dirty="0"/>
              <a:t>(</a:t>
            </a:r>
            <a:r>
              <a:rPr lang="ko-KR" altLang="en-US" dirty="0"/>
              <a:t>성지은</a:t>
            </a:r>
            <a:r>
              <a:rPr lang="en-US" altLang="ko-KR" dirty="0"/>
              <a:t>·</a:t>
            </a:r>
            <a:r>
              <a:rPr lang="ko-KR" altLang="en-US" dirty="0"/>
              <a:t>박미영</a:t>
            </a:r>
            <a:r>
              <a:rPr lang="en-US" altLang="ko-KR" dirty="0"/>
              <a:t>, 2012), </a:t>
            </a:r>
            <a:r>
              <a:rPr lang="ko-KR" altLang="en-US" dirty="0"/>
              <a:t>기업을 위한 연구를 넘어 </a:t>
            </a:r>
            <a:r>
              <a:rPr lang="ko-KR" altLang="en-US" dirty="0" smtClean="0"/>
              <a:t>지역주민을 </a:t>
            </a:r>
            <a:r>
              <a:rPr lang="ko-KR" altLang="en-US" dirty="0"/>
              <a:t>위한 연구를 고려하기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이들 </a:t>
            </a:r>
            <a:r>
              <a:rPr lang="ko-KR" altLang="en-US" dirty="0"/>
              <a:t>사업은 지역사회 또는 </a:t>
            </a:r>
            <a:r>
              <a:rPr lang="ko-KR" altLang="en-US" dirty="0" smtClean="0"/>
              <a:t>주민이 </a:t>
            </a:r>
            <a:r>
              <a:rPr lang="ko-KR" altLang="en-US" dirty="0"/>
              <a:t>겪고 있는 문제 해결에 초점을 두고 있으며</a:t>
            </a:r>
            <a:r>
              <a:rPr lang="en-US" altLang="ko-KR" dirty="0"/>
              <a:t>, </a:t>
            </a:r>
            <a:r>
              <a:rPr lang="ko-KR" altLang="en-US" dirty="0"/>
              <a:t>지역사회의 참여를 통해 </a:t>
            </a:r>
            <a:r>
              <a:rPr lang="ko-KR" altLang="en-US" dirty="0" smtClean="0"/>
              <a:t>지역사회의 </a:t>
            </a:r>
            <a:r>
              <a:rPr lang="ko-KR" altLang="en-US" dirty="0"/>
              <a:t>문제를 해결하는 지역기반의 내생적 </a:t>
            </a:r>
            <a:r>
              <a:rPr lang="ko-KR" altLang="en-US" dirty="0" err="1"/>
              <a:t>혁신모델을</a:t>
            </a:r>
            <a:r>
              <a:rPr lang="ko-KR" altLang="en-US" dirty="0"/>
              <a:t> </a:t>
            </a:r>
            <a:r>
              <a:rPr lang="ko-KR" altLang="en-US" dirty="0" smtClean="0"/>
              <a:t>제시</a:t>
            </a:r>
            <a:endParaRPr lang="en-US" altLang="ko-KR" dirty="0" smtClean="0"/>
          </a:p>
          <a:p>
            <a:r>
              <a:rPr lang="ko-KR" altLang="en-US" dirty="0" smtClean="0"/>
              <a:t>교육</a:t>
            </a:r>
            <a:r>
              <a:rPr lang="en-US" altLang="ko-KR" dirty="0"/>
              <a:t>·</a:t>
            </a:r>
            <a:r>
              <a:rPr lang="ko-KR" altLang="en-US" dirty="0"/>
              <a:t>주거</a:t>
            </a:r>
            <a:r>
              <a:rPr lang="en-US" altLang="ko-KR" dirty="0"/>
              <a:t>·</a:t>
            </a:r>
            <a:r>
              <a:rPr lang="ko-KR" altLang="en-US" dirty="0"/>
              <a:t>문화</a:t>
            </a:r>
            <a:r>
              <a:rPr lang="en-US" altLang="ko-KR" dirty="0"/>
              <a:t>·</a:t>
            </a:r>
            <a:r>
              <a:rPr lang="ko-KR" altLang="en-US" dirty="0"/>
              <a:t>사회 등 다양한 분야에서 실제 수요를 구체화하고 문제해결 </a:t>
            </a:r>
            <a:r>
              <a:rPr lang="ko-KR" altLang="en-US" dirty="0" smtClean="0"/>
              <a:t>지향성을 </a:t>
            </a:r>
            <a:r>
              <a:rPr lang="ko-KR" altLang="en-US" dirty="0"/>
              <a:t>위해 사회현장에서 활동하는 사람들이 </a:t>
            </a:r>
            <a:r>
              <a:rPr lang="ko-KR" altLang="en-US" dirty="0" err="1"/>
              <a:t>기획과정에</a:t>
            </a:r>
            <a:r>
              <a:rPr lang="ko-KR" altLang="en-US" dirty="0"/>
              <a:t> 참여하는 등 다양한 </a:t>
            </a:r>
            <a:r>
              <a:rPr lang="ko-KR" altLang="en-US" dirty="0" smtClean="0"/>
              <a:t>시도 </a:t>
            </a:r>
            <a:r>
              <a:rPr lang="en-US" altLang="ko-KR" dirty="0" smtClean="0"/>
              <a:t>(</a:t>
            </a:r>
            <a:r>
              <a:rPr lang="ko-KR" altLang="en-US" dirty="0" err="1"/>
              <a:t>송위진</a:t>
            </a:r>
            <a:r>
              <a:rPr lang="ko-KR" altLang="en-US" dirty="0"/>
              <a:t> 외</a:t>
            </a:r>
            <a:r>
              <a:rPr lang="en-US" altLang="ko-KR" dirty="0"/>
              <a:t>, 2015; </a:t>
            </a:r>
            <a:r>
              <a:rPr lang="ko-KR" altLang="en-US" dirty="0" err="1"/>
              <a:t>송위진</a:t>
            </a:r>
            <a:r>
              <a:rPr lang="en-US" altLang="ko-KR" dirty="0"/>
              <a:t>·</a:t>
            </a:r>
            <a:r>
              <a:rPr lang="ko-KR" altLang="en-US" dirty="0" err="1"/>
              <a:t>정서화</a:t>
            </a:r>
            <a:r>
              <a:rPr lang="en-US" altLang="ko-KR" dirty="0"/>
              <a:t>, 2016).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3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지역문제 해결을 위한 </a:t>
            </a:r>
            <a:r>
              <a:rPr lang="ko-KR" altLang="en-US" dirty="0" smtClean="0"/>
              <a:t>혁신활동변화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서울시는 </a:t>
            </a:r>
            <a:r>
              <a:rPr lang="ko-KR" altLang="en-US" dirty="0"/>
              <a:t>‘</a:t>
            </a:r>
            <a:r>
              <a:rPr lang="ko-KR" altLang="en-US" dirty="0" err="1"/>
              <a:t>서울형</a:t>
            </a:r>
            <a:r>
              <a:rPr lang="ko-KR" altLang="en-US" dirty="0"/>
              <a:t> </a:t>
            </a:r>
            <a:r>
              <a:rPr lang="en-US" altLang="ko-KR" dirty="0"/>
              <a:t>R&amp;D’ </a:t>
            </a:r>
            <a:r>
              <a:rPr lang="ko-KR" altLang="en-US" dirty="0"/>
              <a:t>정책에 따라 </a:t>
            </a:r>
            <a:r>
              <a:rPr lang="ko-KR" altLang="en-US" dirty="0" err="1"/>
              <a:t>서울문제</a:t>
            </a:r>
            <a:r>
              <a:rPr lang="ko-KR" altLang="en-US" dirty="0"/>
              <a:t> 해결을 위해 시비로 </a:t>
            </a:r>
            <a:r>
              <a:rPr lang="ko-KR" altLang="en-US" dirty="0" smtClean="0"/>
              <a:t>도시문제 </a:t>
            </a:r>
            <a:r>
              <a:rPr lang="ko-KR" altLang="en-US" dirty="0" err="1"/>
              <a:t>해결형</a:t>
            </a:r>
            <a:r>
              <a:rPr lang="ko-KR" altLang="en-US" dirty="0"/>
              <a:t> 기술개발사업을 </a:t>
            </a:r>
            <a:r>
              <a:rPr lang="ko-KR" altLang="en-US" dirty="0" smtClean="0"/>
              <a:t>추진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사업은 원천기술 육성 및 </a:t>
            </a:r>
            <a:r>
              <a:rPr lang="ko-KR" altLang="en-US" dirty="0" smtClean="0"/>
              <a:t>중소기업 </a:t>
            </a:r>
            <a:r>
              <a:rPr lang="ko-KR" altLang="en-US" dirty="0"/>
              <a:t>지원 등의 공급자 중심의 기존 방식에서 벗어나 수요자 중심 연구개발을 </a:t>
            </a:r>
            <a:r>
              <a:rPr lang="ko-KR" altLang="en-US" dirty="0" smtClean="0"/>
              <a:t>표방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시정수요</a:t>
            </a:r>
            <a:r>
              <a:rPr lang="ko-KR" altLang="en-US" dirty="0" smtClean="0"/>
              <a:t> </a:t>
            </a:r>
            <a:r>
              <a:rPr lang="ko-KR" altLang="en-US" dirty="0"/>
              <a:t>과제의 경우에 개발된 제품</a:t>
            </a:r>
            <a:r>
              <a:rPr lang="en-US" altLang="ko-KR" dirty="0"/>
              <a:t>․</a:t>
            </a:r>
            <a:r>
              <a:rPr lang="ko-KR" altLang="en-US" dirty="0"/>
              <a:t>서비스의 </a:t>
            </a:r>
            <a:r>
              <a:rPr lang="ko-KR" altLang="en-US" dirty="0" err="1"/>
              <a:t>수요처인</a:t>
            </a:r>
            <a:r>
              <a:rPr lang="ko-KR" altLang="en-US" dirty="0"/>
              <a:t> 서울시 </a:t>
            </a:r>
            <a:r>
              <a:rPr lang="ko-KR" altLang="en-US" dirty="0" smtClean="0"/>
              <a:t>관련 </a:t>
            </a:r>
            <a:r>
              <a:rPr lang="ko-KR" altLang="en-US" dirty="0"/>
              <a:t>부서가 참여하여 요구사항을 제시하고 연구개발 주체와 같이 사업을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문제를 </a:t>
            </a:r>
            <a:r>
              <a:rPr lang="ko-KR" altLang="en-US" dirty="0"/>
              <a:t>해결하는 동시에 공공구매 방식을 활용해 실용화를 지원해주는 틀이 </a:t>
            </a:r>
            <a:r>
              <a:rPr lang="ko-KR" altLang="en-US" dirty="0" smtClean="0"/>
              <a:t>만들어지고 있음</a:t>
            </a:r>
            <a:r>
              <a:rPr lang="en-US" altLang="ko-KR" dirty="0" smtClean="0"/>
              <a:t>(</a:t>
            </a:r>
            <a:r>
              <a:rPr lang="ko-KR" altLang="en-US" dirty="0" err="1"/>
              <a:t>송위진</a:t>
            </a:r>
            <a:r>
              <a:rPr lang="ko-KR" altLang="en-US" dirty="0"/>
              <a:t> 외</a:t>
            </a:r>
            <a:r>
              <a:rPr lang="en-US" altLang="ko-KR" dirty="0"/>
              <a:t>, 2015; </a:t>
            </a:r>
            <a:r>
              <a:rPr lang="ko-KR" altLang="en-US" dirty="0" err="1"/>
              <a:t>송위진</a:t>
            </a:r>
            <a:r>
              <a:rPr lang="en-US" altLang="ko-KR" dirty="0"/>
              <a:t>·</a:t>
            </a:r>
            <a:r>
              <a:rPr lang="ko-KR" altLang="en-US" dirty="0" err="1"/>
              <a:t>정서화</a:t>
            </a:r>
            <a:r>
              <a:rPr lang="en-US" altLang="ko-KR" dirty="0"/>
              <a:t>, 2016). </a:t>
            </a:r>
            <a:endParaRPr lang="en-US" altLang="ko-KR" dirty="0" smtClean="0"/>
          </a:p>
          <a:p>
            <a:r>
              <a:rPr lang="ko-KR" altLang="en-US" dirty="0" smtClean="0"/>
              <a:t>부산</a:t>
            </a:r>
            <a:r>
              <a:rPr lang="en-US" altLang="ko-KR" dirty="0"/>
              <a:t>, </a:t>
            </a:r>
            <a:r>
              <a:rPr lang="ko-KR" altLang="en-US" dirty="0" smtClean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대전 등 일부 지자체에서도 지역문제 </a:t>
            </a:r>
            <a:r>
              <a:rPr lang="ko-KR" altLang="en-US" dirty="0" err="1"/>
              <a:t>해결형</a:t>
            </a:r>
            <a:r>
              <a:rPr lang="ko-KR" altLang="en-US" dirty="0"/>
              <a:t> </a:t>
            </a:r>
            <a:r>
              <a:rPr lang="ko-KR" altLang="en-US" dirty="0" err="1"/>
              <a:t>혁신사업의</a:t>
            </a:r>
            <a:r>
              <a:rPr lang="ko-KR" altLang="en-US" dirty="0"/>
              <a:t> 새로운 실험으로서 </a:t>
            </a:r>
            <a:r>
              <a:rPr lang="ko-KR" altLang="en-US" dirty="0" smtClean="0"/>
              <a:t>지역기반의 </a:t>
            </a:r>
            <a:r>
              <a:rPr lang="ko-KR" altLang="en-US" dirty="0"/>
              <a:t>수요 조사</a:t>
            </a:r>
            <a:r>
              <a:rPr lang="en-US" altLang="ko-KR" dirty="0"/>
              <a:t>·</a:t>
            </a:r>
            <a:r>
              <a:rPr lang="ko-KR" altLang="en-US" dirty="0"/>
              <a:t>발굴과 함께 </a:t>
            </a:r>
            <a:r>
              <a:rPr lang="ko-KR" altLang="en-US" dirty="0" err="1"/>
              <a:t>리빙랩</a:t>
            </a:r>
            <a:r>
              <a:rPr lang="ko-KR" altLang="en-US" dirty="0"/>
              <a:t> 도입을 검토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3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지역문제 해결을 위한 </a:t>
            </a:r>
            <a:r>
              <a:rPr lang="ko-KR" altLang="en-US" dirty="0" err="1"/>
              <a:t>리빙랩</a:t>
            </a:r>
            <a:r>
              <a:rPr lang="ko-KR" altLang="en-US" dirty="0"/>
              <a:t> 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리빙랩</a:t>
            </a:r>
            <a:r>
              <a:rPr lang="en-US" altLang="ko-KR" sz="2000" dirty="0"/>
              <a:t>(Living Lab)</a:t>
            </a:r>
            <a:r>
              <a:rPr lang="ko-KR" altLang="en-US" sz="2000" dirty="0"/>
              <a:t>은 ‘살아있는 실험실’ 또는 ‘일상생활 실험실’</a:t>
            </a:r>
            <a:r>
              <a:rPr lang="en-US" altLang="ko-KR" sz="2000" dirty="0"/>
              <a:t>, ‘</a:t>
            </a:r>
            <a:r>
              <a:rPr lang="ko-KR" altLang="en-US" sz="2000" dirty="0"/>
              <a:t>사용자 </a:t>
            </a:r>
            <a:r>
              <a:rPr lang="ko-KR" altLang="en-US" sz="2000" dirty="0" err="1" smtClean="0"/>
              <a:t>참여형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혁신공간</a:t>
            </a:r>
            <a:r>
              <a:rPr lang="ko-KR" altLang="en-US" sz="2000" dirty="0"/>
              <a:t>’ 등 다양하게 </a:t>
            </a:r>
            <a:r>
              <a:rPr lang="ko-KR" altLang="en-US" sz="2000" dirty="0" smtClean="0"/>
              <a:t>정의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양로원</a:t>
            </a:r>
            <a:r>
              <a:rPr lang="en-US" altLang="ko-KR" sz="2000" dirty="0"/>
              <a:t>·</a:t>
            </a:r>
            <a:r>
              <a:rPr lang="ko-KR" altLang="en-US" sz="2000" dirty="0"/>
              <a:t>학교</a:t>
            </a:r>
            <a:r>
              <a:rPr lang="en-US" altLang="ko-KR" sz="2000" dirty="0"/>
              <a:t>·</a:t>
            </a:r>
            <a:r>
              <a:rPr lang="ko-KR" altLang="en-US" sz="2000" dirty="0"/>
              <a:t>도시 등 특정 공간</a:t>
            </a:r>
            <a:r>
              <a:rPr lang="en-US" altLang="ko-KR" sz="2000" dirty="0"/>
              <a:t>·</a:t>
            </a:r>
            <a:r>
              <a:rPr lang="ko-KR" altLang="en-US" sz="2000" dirty="0"/>
              <a:t>지역을 </a:t>
            </a:r>
            <a:r>
              <a:rPr lang="ko-KR" altLang="en-US" sz="2000" dirty="0" smtClean="0"/>
              <a:t>기반으로 </a:t>
            </a:r>
            <a:r>
              <a:rPr lang="ko-KR" altLang="en-US" sz="2000" dirty="0"/>
              <a:t>공공연구부문</a:t>
            </a:r>
            <a:r>
              <a:rPr lang="en-US" altLang="ko-KR" sz="2000" dirty="0"/>
              <a:t>, </a:t>
            </a:r>
            <a:r>
              <a:rPr lang="ko-KR" altLang="en-US" sz="2000" dirty="0"/>
              <a:t>민간기업</a:t>
            </a:r>
            <a:r>
              <a:rPr lang="en-US" altLang="ko-KR" sz="2000" dirty="0"/>
              <a:t>, </a:t>
            </a:r>
            <a:r>
              <a:rPr lang="ko-KR" altLang="en-US" sz="2000" dirty="0"/>
              <a:t>시민사회가 협력하여 혁신활동을 수행하는 일종의 </a:t>
            </a:r>
            <a:r>
              <a:rPr lang="ko-KR" altLang="en-US" sz="2000" dirty="0" smtClean="0"/>
              <a:t>혁신모델이자 </a:t>
            </a:r>
            <a:r>
              <a:rPr lang="ko-KR" altLang="en-US" sz="2000" dirty="0"/>
              <a:t>‘혁신 플랫폼</a:t>
            </a:r>
            <a:r>
              <a:rPr lang="ko-KR" altLang="en-US" sz="2000" dirty="0" smtClean="0"/>
              <a:t>’ </a:t>
            </a:r>
            <a:r>
              <a:rPr lang="en-US" altLang="ko-KR" sz="2000" dirty="0" smtClean="0"/>
              <a:t>(</a:t>
            </a:r>
            <a:r>
              <a:rPr lang="en-US" altLang="ko-KR" sz="2000" dirty="0" err="1"/>
              <a:t>Pallot</a:t>
            </a:r>
            <a:r>
              <a:rPr lang="en-US" altLang="ko-KR" sz="2000" dirty="0"/>
              <a:t>, 2009; </a:t>
            </a:r>
            <a:r>
              <a:rPr lang="ko-KR" altLang="en-US" sz="2000" dirty="0"/>
              <a:t>성지은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박인용</a:t>
            </a:r>
            <a:r>
              <a:rPr lang="en-US" altLang="ko-KR" sz="2000" dirty="0"/>
              <a:t>, 2016). </a:t>
            </a:r>
          </a:p>
          <a:p>
            <a:pPr lvl="1"/>
            <a:r>
              <a:rPr lang="ko-KR" altLang="en-US" sz="2000" dirty="0" err="1"/>
              <a:t>리빙랩은</a:t>
            </a:r>
            <a:r>
              <a:rPr lang="ko-KR" altLang="en-US" sz="2000" dirty="0"/>
              <a:t> 사용자를 연구혁신활동의 객체가 아닌 주체로 보고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폐쇄된 </a:t>
            </a:r>
            <a:r>
              <a:rPr lang="ko-KR" altLang="en-US" sz="2000" dirty="0" smtClean="0"/>
              <a:t>실험실에서 </a:t>
            </a:r>
            <a:r>
              <a:rPr lang="ko-KR" altLang="en-US" sz="2000" dirty="0"/>
              <a:t>벗어나 실제 생활 현장에서의 실험</a:t>
            </a:r>
            <a:r>
              <a:rPr lang="en-US" altLang="ko-KR" sz="2000" dirty="0"/>
              <a:t>·</a:t>
            </a:r>
            <a:r>
              <a:rPr lang="ko-KR" altLang="en-US" sz="2000" dirty="0"/>
              <a:t>실증을 </a:t>
            </a:r>
            <a:r>
              <a:rPr lang="ko-KR" altLang="en-US" sz="2000" dirty="0" smtClean="0"/>
              <a:t>강조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리빙랩</a:t>
            </a:r>
            <a:r>
              <a:rPr lang="ko-KR" altLang="en-US" sz="2000" dirty="0" smtClean="0"/>
              <a:t> 활동은 </a:t>
            </a:r>
            <a:r>
              <a:rPr lang="ko-KR" altLang="en-US" sz="2000" dirty="0"/>
              <a:t>사용자의 경험과 통찰력이 중요한 에너지</a:t>
            </a:r>
            <a:r>
              <a:rPr lang="en-US" altLang="ko-KR" sz="2000" dirty="0"/>
              <a:t>, </a:t>
            </a:r>
            <a:r>
              <a:rPr lang="ko-KR" altLang="en-US" sz="2000" dirty="0"/>
              <a:t>주거</a:t>
            </a:r>
            <a:r>
              <a:rPr lang="en-US" altLang="ko-KR" sz="2000" dirty="0"/>
              <a:t>, </a:t>
            </a:r>
            <a:r>
              <a:rPr lang="ko-KR" altLang="en-US" sz="2000" dirty="0"/>
              <a:t>교통</a:t>
            </a:r>
            <a:r>
              <a:rPr lang="en-US" altLang="ko-KR" sz="2000" dirty="0"/>
              <a:t>, </a:t>
            </a:r>
            <a:r>
              <a:rPr lang="ko-KR" altLang="en-US" sz="2000" dirty="0"/>
              <a:t>교육</a:t>
            </a:r>
            <a:r>
              <a:rPr lang="en-US" altLang="ko-KR" sz="2000" dirty="0"/>
              <a:t>, </a:t>
            </a:r>
            <a:r>
              <a:rPr lang="ko-KR" altLang="en-US" sz="2000" dirty="0"/>
              <a:t>건강 등 </a:t>
            </a:r>
            <a:r>
              <a:rPr lang="ko-KR" altLang="en-US" sz="2000" dirty="0" smtClean="0"/>
              <a:t>일상생활 </a:t>
            </a:r>
            <a:r>
              <a:rPr lang="ko-KR" altLang="en-US" sz="2000" dirty="0"/>
              <a:t>분야에 </a:t>
            </a:r>
            <a:r>
              <a:rPr lang="ko-KR" altLang="en-US" sz="2000" dirty="0" err="1"/>
              <a:t>밀접해서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진행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실제 </a:t>
            </a:r>
            <a:r>
              <a:rPr lang="ko-KR" altLang="en-US" sz="2000" dirty="0"/>
              <a:t>사용자가 주도하고 </a:t>
            </a:r>
            <a:r>
              <a:rPr lang="ko-KR" altLang="en-US" sz="2000" dirty="0" err="1" smtClean="0"/>
              <a:t>생활현장을</a:t>
            </a:r>
            <a:r>
              <a:rPr lang="ko-KR" altLang="en-US" sz="2000" dirty="0" smtClean="0"/>
              <a:t> 기반으로 </a:t>
            </a:r>
            <a:r>
              <a:rPr lang="ko-KR" altLang="en-US" sz="2000" dirty="0"/>
              <a:t>하는 실험</a:t>
            </a:r>
            <a:r>
              <a:rPr lang="en-US" altLang="ko-KR" sz="2000" dirty="0"/>
              <a:t>·</a:t>
            </a:r>
            <a:r>
              <a:rPr lang="ko-KR" altLang="en-US" sz="2000" dirty="0"/>
              <a:t>학습을 통해 기존 지역개발 및 혁신활동의 한계 극복을 </a:t>
            </a:r>
            <a:r>
              <a:rPr lang="ko-KR" altLang="en-US" sz="2000" dirty="0" smtClean="0"/>
              <a:t>기대</a:t>
            </a:r>
            <a:r>
              <a:rPr lang="en-US" altLang="ko-KR" sz="2000" dirty="0" smtClean="0"/>
              <a:t>(</a:t>
            </a:r>
            <a:r>
              <a:rPr lang="ko-KR" altLang="en-US" sz="2000" dirty="0" err="1"/>
              <a:t>송위진</a:t>
            </a:r>
            <a:r>
              <a:rPr lang="en-US" altLang="ko-KR" sz="2000" dirty="0"/>
              <a:t>·</a:t>
            </a:r>
            <a:r>
              <a:rPr lang="ko-KR" altLang="en-US" sz="2000" dirty="0"/>
              <a:t>성지은</a:t>
            </a:r>
            <a:r>
              <a:rPr lang="en-US" altLang="ko-KR" sz="2000" dirty="0"/>
              <a:t>, 2013; </a:t>
            </a:r>
            <a:r>
              <a:rPr lang="ko-KR" altLang="en-US" sz="2000" dirty="0"/>
              <a:t>성지은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송위진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박인용</a:t>
            </a:r>
            <a:r>
              <a:rPr lang="en-US" altLang="ko-KR" sz="2000" dirty="0"/>
              <a:t>, 2014; </a:t>
            </a:r>
            <a:r>
              <a:rPr lang="ko-KR" altLang="en-US" sz="2000" dirty="0"/>
              <a:t>성지은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박인용</a:t>
            </a:r>
            <a:r>
              <a:rPr lang="en-US" altLang="ko-KR" sz="2000" dirty="0"/>
              <a:t>, 2016). </a:t>
            </a:r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7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리빙랩</a:t>
            </a:r>
            <a:r>
              <a:rPr lang="ko-KR" altLang="en-US" dirty="0" smtClean="0"/>
              <a:t> 발달 추이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리빙랩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초기에는 주로 기업의 제품 개발 및 사업화의 </a:t>
            </a:r>
            <a:r>
              <a:rPr lang="ko-KR" altLang="en-US" sz="2000" dirty="0" err="1"/>
              <a:t>혁신도구로</a:t>
            </a:r>
            <a:r>
              <a:rPr lang="ko-KR" altLang="en-US" sz="2000" dirty="0"/>
              <a:t> 활용하고자 </a:t>
            </a:r>
            <a:r>
              <a:rPr lang="ko-KR" altLang="en-US" sz="2000" dirty="0" smtClean="0"/>
              <a:t>사용자의 </a:t>
            </a:r>
            <a:r>
              <a:rPr lang="ko-KR" altLang="en-US" sz="2000" dirty="0"/>
              <a:t>행동 관찰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PlaceLab</a:t>
            </a:r>
            <a:r>
              <a:rPr lang="en-US" altLang="ko-KR" sz="2000" dirty="0"/>
              <a:t>)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주목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Eriksson et al., 2005).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이것이 발전되어 </a:t>
            </a:r>
            <a:r>
              <a:rPr lang="ko-KR" altLang="en-US" sz="2000" dirty="0"/>
              <a:t>현재 제품의 기획 단계부터 최종 사용자가 직접 참여하여 사업화 단계까지 </a:t>
            </a:r>
            <a:r>
              <a:rPr lang="ko-KR" altLang="en-US" sz="2000" dirty="0" smtClean="0"/>
              <a:t>전과정의 </a:t>
            </a:r>
            <a:r>
              <a:rPr lang="ko-KR" altLang="en-US" sz="2000" dirty="0"/>
              <a:t>참여가 이뤄지고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(</a:t>
            </a:r>
            <a:r>
              <a:rPr lang="en-US" altLang="ko-KR" sz="2000" dirty="0" err="1"/>
              <a:t>Dell’Era</a:t>
            </a:r>
            <a:r>
              <a:rPr lang="en-US" altLang="ko-KR" sz="2000" dirty="0"/>
              <a:t> and </a:t>
            </a:r>
            <a:r>
              <a:rPr lang="en-US" altLang="ko-KR" sz="2000" dirty="0" err="1"/>
              <a:t>Landoni</a:t>
            </a:r>
            <a:r>
              <a:rPr lang="en-US" altLang="ko-KR" sz="2000" dirty="0"/>
              <a:t>, 2014; </a:t>
            </a:r>
            <a:r>
              <a:rPr lang="en-US" altLang="ko-KR" sz="2000" dirty="0" err="1"/>
              <a:t>ENoLL</a:t>
            </a:r>
            <a:r>
              <a:rPr lang="en-US" altLang="ko-KR" sz="2000" dirty="0"/>
              <a:t>, 2015). </a:t>
            </a:r>
          </a:p>
          <a:p>
            <a:pPr lvl="1"/>
            <a:r>
              <a:rPr lang="ko-KR" altLang="en-US" sz="2000" dirty="0"/>
              <a:t>최근에는 새로운 지역혁신 모델이자 지역문제 해결을 위한 방법론으로 </a:t>
            </a:r>
            <a:r>
              <a:rPr lang="ko-KR" altLang="en-US" sz="2000" dirty="0" smtClean="0"/>
              <a:t>부각되고 있음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성지은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송위진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박인용</a:t>
            </a:r>
            <a:r>
              <a:rPr lang="en-US" altLang="ko-KR" sz="2000" dirty="0"/>
              <a:t>, 2014; </a:t>
            </a:r>
            <a:r>
              <a:rPr lang="ko-KR" altLang="en-US" sz="2000" dirty="0"/>
              <a:t>성지은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박인용</a:t>
            </a:r>
            <a:r>
              <a:rPr lang="en-US" altLang="ko-KR" sz="2000" dirty="0"/>
              <a:t>, 2016). </a:t>
            </a:r>
            <a:endParaRPr lang="en-US" altLang="ko-KR" sz="2000" dirty="0" smtClean="0"/>
          </a:p>
          <a:p>
            <a:r>
              <a:rPr lang="ko-KR" altLang="en-US" sz="2000" dirty="0" smtClean="0"/>
              <a:t>그동안 </a:t>
            </a:r>
            <a:r>
              <a:rPr lang="ko-KR" altLang="en-US" sz="2000" dirty="0"/>
              <a:t>지역사회 문제는 </a:t>
            </a:r>
            <a:r>
              <a:rPr lang="ko-KR" altLang="en-US" sz="2000" dirty="0" err="1" smtClean="0"/>
              <a:t>사회적기업</a:t>
            </a:r>
            <a:r>
              <a:rPr lang="en-US" altLang="ko-KR" sz="2000" dirty="0"/>
              <a:t>, </a:t>
            </a:r>
            <a:r>
              <a:rPr lang="ko-KR" altLang="en-US" sz="2000" dirty="0"/>
              <a:t>비영리조직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자활기업</a:t>
            </a:r>
            <a:r>
              <a:rPr lang="en-US" altLang="ko-KR" sz="2000" dirty="0"/>
              <a:t>, </a:t>
            </a:r>
            <a:r>
              <a:rPr lang="ko-KR" altLang="en-US" sz="2000" dirty="0"/>
              <a:t>공공기관 등 지역의 사회혁신조직이 </a:t>
            </a:r>
            <a:r>
              <a:rPr lang="ko-KR" altLang="en-US" sz="2000" dirty="0" smtClean="0"/>
              <a:t>담당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그러나 </a:t>
            </a:r>
            <a:r>
              <a:rPr lang="ko-KR" altLang="en-US" sz="2000" dirty="0"/>
              <a:t>이들이 과학기술을 </a:t>
            </a:r>
            <a:r>
              <a:rPr lang="ko-KR" altLang="en-US" sz="2000" dirty="0" smtClean="0"/>
              <a:t>활용해 </a:t>
            </a:r>
            <a:r>
              <a:rPr lang="ko-KR" altLang="en-US" sz="2000" dirty="0"/>
              <a:t>더욱 적극적으로 문제 해결에 뛰어드는 것은 쉽지 </a:t>
            </a:r>
            <a:r>
              <a:rPr lang="ko-KR" altLang="en-US" sz="2000" dirty="0" smtClean="0"/>
              <a:t>않음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기술을 </a:t>
            </a:r>
            <a:r>
              <a:rPr lang="ko-KR" altLang="en-US" sz="2000" dirty="0"/>
              <a:t>찾고 </a:t>
            </a:r>
            <a:r>
              <a:rPr lang="ko-KR" altLang="en-US" sz="2000" dirty="0" smtClean="0"/>
              <a:t>문제해결에 </a:t>
            </a:r>
            <a:r>
              <a:rPr lang="ko-KR" altLang="en-US" sz="2000" dirty="0"/>
              <a:t>활용하기 위해서는 일정 수준이상의 전문성이 </a:t>
            </a:r>
            <a:r>
              <a:rPr lang="ko-KR" altLang="en-US" sz="2000" dirty="0" smtClean="0"/>
              <a:t>필요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송위진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외</a:t>
            </a:r>
            <a:r>
              <a:rPr lang="en-US" altLang="ko-KR" sz="2000" dirty="0"/>
              <a:t>, 2015).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EE27-B84E-4709-A18F-44A5F733445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6122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1주차_Introduction</Template>
  <TotalTime>315</TotalTime>
  <Words>2359</Words>
  <Application>Microsoft Office PowerPoint</Application>
  <PresentationFormat>화면 슬라이드 쇼(4:3)</PresentationFormat>
  <Paragraphs>158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맑은 고딕</vt:lpstr>
      <vt:lpstr>HY그래픽M</vt:lpstr>
      <vt:lpstr>Corbel</vt:lpstr>
      <vt:lpstr>Arial</vt:lpstr>
      <vt:lpstr>Wingdings 3</vt:lpstr>
      <vt:lpstr>Candara</vt:lpstr>
      <vt:lpstr>New_Education02</vt:lpstr>
      <vt:lpstr>사회적문제해결과 디자인씽킹  - 플랫폼을 이용한 사회문제 해결</vt:lpstr>
      <vt:lpstr>지역혁신과 리빙랩 </vt:lpstr>
      <vt:lpstr>지역혁신과 리빙랩 </vt:lpstr>
      <vt:lpstr>지역혁신과 리빙랩 </vt:lpstr>
      <vt:lpstr>사회문제해결형 R&amp;D</vt:lpstr>
      <vt:lpstr>지역문제 해결을 위한 혁신활동변화</vt:lpstr>
      <vt:lpstr>지역문제 해결을 위한 혁신활동변화</vt:lpstr>
      <vt:lpstr>지역문제 해결을 위한 리빙랩 운동</vt:lpstr>
      <vt:lpstr>리빙랩 발달 추이</vt:lpstr>
      <vt:lpstr>리빙랩 발달 추이</vt:lpstr>
      <vt:lpstr>리빙랩의 차별성</vt:lpstr>
      <vt:lpstr>리빙랩 연구 현황</vt:lpstr>
      <vt:lpstr>리빙랩 연구 현황</vt:lpstr>
      <vt:lpstr>리빙랩 연구 현황</vt:lpstr>
      <vt:lpstr>국내 리빙랩 추진 사례 - 북촌 IoT 리빙랩</vt:lpstr>
      <vt:lpstr>북촌 IoT 리빙랩 추진 체계</vt:lpstr>
      <vt:lpstr>국내 리빙랩 추진 사례 - 북촌 IoT 리빙랩</vt:lpstr>
      <vt:lpstr>국내 리빙랩 추진 사례 - 성대골의 에너지 전환전략</vt:lpstr>
      <vt:lpstr>국내 리빙랩 추진 사례 - 성대골의 에너지 전환전략</vt:lpstr>
      <vt:lpstr>국내 리빙랩 추진 사례 - 성대골의 에너지 전환전략</vt:lpstr>
      <vt:lpstr>국내 리빙랩 추진 사례 - 대전 지역문제 해결 리빙랩 프로젝트 ‘건너유’</vt:lpstr>
      <vt:lpstr>국내 리빙랩 추진 사례 - 대전 지역문제 해결 리빙랩 프로젝트 ‘건너유’</vt:lpstr>
      <vt:lpstr>국내 리빙랩 추진 사례 - 대전 지역문제 해결 리빙랩 프로젝트 ‘건너유’</vt:lpstr>
      <vt:lpstr>국내 리빙랩 추진 사례 비교</vt:lpstr>
      <vt:lpstr>디지털 기술을 이용한 사회문제 해결 - 부산, 학생용 스마트 덴탈케어</vt:lpstr>
      <vt:lpstr>디지털 기술을 이용한 사회문제 해결 - 광주, 마을e척척, 지역문제 해결 중심의 마을리빙랩 플랫폼</vt:lpstr>
      <vt:lpstr>디지털 기술을 이용한 사회문제 해결 - 경기 화성, 교통약자 이동권 보장 대중교통 안전서비스 구축</vt:lpstr>
      <vt:lpstr>디지털 기술을 이용한 사회문제 해결 - 제주, 특수학교 통학버스의 실시간 위치정보 제공 서비스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sinsa2</dc:creator>
  <cp:lastModifiedBy>john</cp:lastModifiedBy>
  <cp:revision>87</cp:revision>
  <dcterms:created xsi:type="dcterms:W3CDTF">2013-05-06T06:35:46Z</dcterms:created>
  <dcterms:modified xsi:type="dcterms:W3CDTF">2022-07-28T14:09:01Z</dcterms:modified>
</cp:coreProperties>
</file>