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61" r:id="rId1"/>
  </p:sldMasterIdLst>
  <p:notesMasterIdLst>
    <p:notesMasterId r:id="rId23"/>
  </p:notesMasterIdLst>
  <p:sldIdLst>
    <p:sldId id="276" r:id="rId2"/>
    <p:sldId id="257" r:id="rId3"/>
    <p:sldId id="277" r:id="rId4"/>
    <p:sldId id="278" r:id="rId5"/>
    <p:sldId id="279" r:id="rId6"/>
    <p:sldId id="294" r:id="rId7"/>
    <p:sldId id="295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HY그래픽M" panose="02030600000101010101" pitchFamily="18" charset="-127"/>
      <p:regular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  <p:embeddedFont>
      <p:font typeface="Candara" panose="020E0502030303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CAD700-784B-4275-89A3-73D19BC0DB4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7379DC30-9A84-477E-94C0-91E0EF6CF8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6BFAFB0C-4E6F-431A-A5E9-6A5938CBDA43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77A10-7118-4A14-B73A-BF83A10E47E7}" type="datetime1">
              <a:rPr lang="ko-KR" altLang="en-US" smtClean="0"/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0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2D2D-C81B-4EC5-A4AD-A4AF04079F59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66A1-B61E-4C17-8721-D2F39909F2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7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11EC-7101-4F3B-93C7-F00BDA3D7721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DEA8FA67-D0F2-48FA-AA93-26B9B9A2F30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8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4488B-C44F-44D3-AD2F-6483AD4B28C0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B5B8B-8CCD-41E3-9277-0B8BC8D94D8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AFFA1-0DDF-4648-99CC-ADF318E0B0E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65146-FB68-489C-881A-B677292A733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5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95362-7B0B-4903-B830-62CF6B7CE8BF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A1158-805B-4A50-B0AD-313C77C3B8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04048-89C9-4531-AFB0-CDCCE996D00A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3A208-58EE-4F41-A72F-A6AA376DDC4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193C-C561-4271-B60D-6943F69FFFC7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2A060-4BAE-4DE5-8565-6085F46CA87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BAAD6-2EBA-4D01-8255-8F3AD398D59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C59DB-10E5-4090-9952-BE328113DD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1B2F4-8B99-4597-9234-5069484AD21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DF14-AC2B-417A-ACDF-7943F7EFFAD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E44A-F8D5-4149-A57C-525615619EF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87B45-8F32-460D-86C2-DE0A50903C8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E709E37-86AC-4BB4-84CE-C64FEC2B2C0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0F944A45-9D18-461C-B02E-9B6C787FD2D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4" r:id="rId2"/>
    <p:sldLayoutId id="2147483927" r:id="rId3"/>
    <p:sldLayoutId id="2147483928" r:id="rId4"/>
    <p:sldLayoutId id="2147483929" r:id="rId5"/>
    <p:sldLayoutId id="2147483930" r:id="rId6"/>
    <p:sldLayoutId id="2147483925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6275" y="1755775"/>
            <a:ext cx="7772400" cy="1069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600" dirty="0"/>
              <a:t>사회적문제해결과 </a:t>
            </a:r>
            <a:r>
              <a:rPr lang="ko-KR" altLang="en-US" sz="3600" dirty="0" err="1" smtClean="0"/>
              <a:t>디자인씽킹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사회마케팅의 사례</a:t>
            </a:r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59175"/>
            <a:ext cx="6858000" cy="3298825"/>
          </a:xfrm>
        </p:spPr>
        <p:txBody>
          <a:bodyPr>
            <a:normAutofit fontScale="92500" lnSpcReduction="20000"/>
          </a:bodyPr>
          <a:lstStyle/>
          <a:p>
            <a:pPr algn="ctr" eaLnBrk="1" hangingPunct="1"/>
            <a:endParaRPr lang="en-US" altLang="ko-KR" dirty="0" smtClean="0"/>
          </a:p>
          <a:p>
            <a:pPr algn="ctr" eaLnBrk="1" hangingPunct="1"/>
            <a:endParaRPr lang="en-US" altLang="ko-KR" dirty="0"/>
          </a:p>
          <a:p>
            <a:pPr algn="ctr" eaLnBrk="1" hangingPunct="1"/>
            <a:endParaRPr lang="en-US" altLang="ko-KR" dirty="0" smtClean="0"/>
          </a:p>
          <a:p>
            <a:pPr algn="ctr" eaLnBrk="1" hangingPunct="1"/>
            <a:r>
              <a:rPr lang="ko-KR" altLang="en-US" dirty="0" smtClean="0"/>
              <a:t>최영근 교수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사사표기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본 강의는 </a:t>
            </a:r>
            <a:r>
              <a:rPr lang="en-US" altLang="ko-KR" sz="1200" b="1" dirty="0" smtClean="0"/>
              <a:t>SK</a:t>
            </a:r>
            <a:r>
              <a:rPr lang="ko-KR" altLang="en-US" sz="1200" b="1" dirty="0" smtClean="0"/>
              <a:t>그룹이 설립한 재단법인 사회적가치연구원의 사회혁신교육자네트워크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                     (ENSI: Educators’ Network for Social Innovation)</a:t>
            </a:r>
            <a:r>
              <a:rPr lang="ko-KR" altLang="en-US" sz="1200" b="1" dirty="0" smtClean="0"/>
              <a:t>에 등록되어 연구지원을 받은 과목입니다</a:t>
            </a:r>
          </a:p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3 : </a:t>
            </a:r>
            <a:r>
              <a:rPr lang="ko-KR" altLang="en-US" smtClean="0"/>
              <a:t>델 </a:t>
            </a:r>
            <a:r>
              <a:rPr lang="en-US" altLang="ko-KR" smtClean="0"/>
              <a:t>- </a:t>
            </a:r>
            <a:r>
              <a:rPr lang="ko-KR" altLang="en-US" smtClean="0"/>
              <a:t>낡은 프린터 무료 수거</a:t>
            </a:r>
          </a:p>
        </p:txBody>
      </p:sp>
      <p:sp>
        <p:nvSpPr>
          <p:cNvPr id="19459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프린터 제품을 출시한 델은 판촉 행사의 일환으로 색다른 프린터 재활용 프로그램을 실시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소비자들이 델 프린터를 구입할 때 기존에 사용하던 프린터를 기증하게 함으로써 처리 비용이 들지 않게 해줌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소비자들은 신상품 프린터가 담겼던 박스에 낡은 프린터를 넣은 다음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델이 박스에 동봉한 선불 운송장을 붙이고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온라인에 접속해 에어본 익스프레스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Airbone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Express)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본사 또는 지사에서 무료 수거해 가도록 신청만 하면 됨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4 : </a:t>
            </a:r>
            <a:r>
              <a:rPr lang="ko-KR" altLang="en-US" smtClean="0"/>
              <a:t>맥도날드 </a:t>
            </a:r>
            <a:r>
              <a:rPr lang="en-US" altLang="ko-KR" smtClean="0"/>
              <a:t>- </a:t>
            </a:r>
            <a:r>
              <a:rPr lang="ko-KR" altLang="en-US" smtClean="0"/>
              <a:t>조기 예방접종 프로그램</a:t>
            </a:r>
          </a:p>
        </p:txBody>
      </p:sp>
      <p:sp>
        <p:nvSpPr>
          <p:cNvPr id="20483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아동복지개선에 힘을 쓰고 있는 맥도날드의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자선재단인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RMHC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년부터 미국소아과학회 및 전국 보건의료 관련업체들과 연계하여 ‘건강한 사람을 위한 예방접종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(Immunize for Healthy Lives)'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사업을 벌이고 있음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RMHC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전국 보건의료 관련 업체들과 협력해 ‘건강한 삶을 위한 예방접종’ 사업을 홍보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매장에서고객들에게 나눠주는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쟁반받침용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전단에도 조기 예방접종의 중요성에 대한 설명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노스캐롤라이나 주에서는 약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군데의 맥도날드 매장을 통해 ‘어린이 예방접종 권장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주기표’가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전역으로배포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함으로써 월간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1,300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만명의 고객들에게 예방접종 정보가 전달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펜실베이니아 주 해리스버그에서는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보건수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소속 간호사들이 맥도날드 매장을 방문해서 고객 자녀들의 예방접종여부를 점검한다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“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아이도 예방 주사를 맞아야 하나요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?”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질문하는 부모들에게는 간호사들이 맥도날드의무료 아이스크림 쿠폰도 지급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5 : </a:t>
            </a:r>
            <a:r>
              <a:rPr lang="ko-KR" altLang="en-US" smtClean="0"/>
              <a:t>서브웨이 </a:t>
            </a:r>
            <a:r>
              <a:rPr lang="en-US" altLang="ko-KR" smtClean="0"/>
              <a:t>- </a:t>
            </a:r>
            <a:r>
              <a:rPr lang="ko-KR" altLang="en-US" smtClean="0"/>
              <a:t>심장 건강</a:t>
            </a:r>
          </a:p>
        </p:txBody>
      </p:sp>
      <p:sp>
        <p:nvSpPr>
          <p:cNvPr id="21507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서브웨이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(Subway)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지방 함량이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그램 이하인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종류의 샌드위치를 시판 중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질병통제에방센터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(CDCP)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자금을 대는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노스캐롤라이나의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심장질환 및 발작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예방본부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(Heart Disease and Stroke Prevention Task Force)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실혈관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건강 프로그램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CardiovascularHealth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Program)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협력 기업으로 나섬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서브웨이는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몸에 좋은 식사와 신체 활동을 장려하는 건강 관련 단체들을 후원함으로써 그 단체들의 메시지를 기업이미지와 자연스럽게 연결시킬 수 있었음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서브웨이는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이와 같은 후원 프로그램들의 메시지를 라디오와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광고를 통해 노스캐롤라이나 주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만명 이상의 주민들에게 전달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홍보 팸플릿을 제작하여 주 전역의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군데가 넘는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서브웨이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매장 계산대에 비치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서브웨이의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건강 메뉴인 ‘세븐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언더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(Seven Under Six)'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의쿠폰을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전단으로 제작하여 신문에 삽입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서브웨이의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저지방 메뉴에 대한 수요가 증가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미국심장협회가 주관한 ‘아메리카 하트 워크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(America Heart Walk)'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후원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행사는 미국 전역의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군데 이상의 지역에서 매년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킬로미터를 행진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6 : P&amp;G </a:t>
            </a:r>
            <a:r>
              <a:rPr lang="ko-KR" altLang="en-US" smtClean="0"/>
              <a:t>펨퍼스 </a:t>
            </a:r>
            <a:r>
              <a:rPr lang="en-US" altLang="ko-KR" smtClean="0"/>
              <a:t>- SIDS</a:t>
            </a:r>
            <a:endParaRPr lang="ko-KR" altLang="en-US" smtClean="0"/>
          </a:p>
        </p:txBody>
      </p:sp>
      <p:sp>
        <p:nvSpPr>
          <p:cNvPr id="22531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일회용 기저귀 생산업체인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P&amp;G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부모와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보육사들을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대상으로 유아를 엎드리게 하거나 옆으로 뉘어 재우지 말고 똑 바로 뉘어서 재우라는 캠페인을 벌임으로써 기업의 선호도를 향상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유아급사증후군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(SIDS)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북미 대륙에서 발생하는 생후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이하 유아 사망의 주요 원인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전국아동복지연구소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(NICHD)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1994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‘아기 바로 뉘어 재우기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(Back to Sleep)’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캠페인을 시작한 이후 미국의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SIDS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발생률이 감소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P&amp;G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아기 바로 뉘어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재우기‘로고를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신생아용 기저귀의 고정 테이프에 새겨서 부모와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보육사가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정보를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즉각인지할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있도록 조치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출산교육용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상품에 정보를 첨가하고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소아과 병원마다 관련 팸플릿을 보급하고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신생아가 있는 가정에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을보내고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소수민족이 주거하는 지역사회들을 대상으로 적극적인 미디어 홍보 전략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1999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이 캠페인의메시지는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명의 신생아 산모들에게 전달되었고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아기를 바로 뉘어 재워야 할 필요성에 대한 정보가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담긴교육용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우편물도 연간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명의 엄마들에게 전해진 것으로 추산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캐나다에서는 손잡이에 거는 홍보물을 제작하고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캐나다 대다수의 병원을 통해 신생아 산모들에게 교육용팸플릿을 보급했으며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광고 캠페인을 통해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SIDS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인식 확산을 도모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7 : </a:t>
            </a:r>
            <a:r>
              <a:rPr lang="ko-KR" altLang="en-US" smtClean="0"/>
              <a:t>베스트 바이 </a:t>
            </a:r>
            <a:r>
              <a:rPr lang="en-US" altLang="ko-KR" smtClean="0"/>
              <a:t>- </a:t>
            </a:r>
            <a:r>
              <a:rPr lang="ko-KR" altLang="en-US" smtClean="0"/>
              <a:t>전자제품 재활용</a:t>
            </a:r>
          </a:p>
        </p:txBody>
      </p:sp>
      <p:sp>
        <p:nvSpPr>
          <p:cNvPr id="23555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베스트바이는 연간 약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만대의 컴퓨터와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버려지고 그에 따른 쓰레기 매립과 유해 폐기물 관리 및 유해 자원에 대한 우려가 증가한다는 사실에 주목하고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전자제품 소매업계 최초로 미국 전역의 소비자에게 재활용기회를 제공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소비자들에게 낡아서 쓰지 않는 컴퓨터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TV, VCR,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전자제품을 특정 주말에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베스트바이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매장에 버리도록 권장하는 캠페인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가을 미네소타의 어느 매장에서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시험삼아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이틀간 재활용 행사를 실시한 결과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규모 트럭 두 대 분량인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톤의 전자 제품이 수거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전국적인 규모의 재활용 프로그램으로 확대 실시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지역의 행정기관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학계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NGO,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전자제품업체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재활용품 업체가 참석한 가운데 열린 전자제품 복구와재활용을 위한 연차 총회의 오찬석상에서 베스트바이는 이 프로그램의 실시를 공식 발표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라디오와 지면광고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웹사이트를 통해 재활용 행사를 적극 홍보했다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 행사를 통해 베스트바이는 자사 매장에 소비자의 방문을 유도할 수 있었고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자연스럽게 컴퓨터 업그레이드서비스 판매가 증가됐으며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고객들에게 기업에 대한 긍정적인 이미지도 심어줄 수 있었음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8 : </a:t>
            </a:r>
            <a:r>
              <a:rPr lang="ko-KR" altLang="en-US" smtClean="0"/>
              <a:t>머스탱 </a:t>
            </a:r>
            <a:r>
              <a:rPr lang="en-US" altLang="ko-KR" smtClean="0"/>
              <a:t>- </a:t>
            </a:r>
            <a:r>
              <a:rPr lang="ko-KR" altLang="en-US" smtClean="0"/>
              <a:t>어린이 익사 예방</a:t>
            </a:r>
          </a:p>
        </p:txBody>
      </p:sp>
      <p:sp>
        <p:nvSpPr>
          <p:cNvPr id="24579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 구명조끼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회사인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머스탱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(Mustang Survival Life Vest)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점유율을 높이기 위해 고심하던 중 워싱턴 주립아동병원이 ‘어린이 익사 예방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캠페인’에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힘을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보태달라고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요청하자 기꺼이 수락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캠페인은 자녀를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둔부모들에게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해변가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부두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실내 외 수영장 등에서 어린이들에게 반드시 구명조끼를 입히도록 권장하는데 주력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머스탱은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자사의 로고를 넣어서 ‘어린이 익사 예방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캠페인’로고를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광고 및 교육 자료 제작에 자금을 제공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해변에서 실시되는 구명조끼 대여 프로그램을 위해 자사의 구명조끼를 기증했으며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구명조끼할인쿠폰을 만들어 제휴를 맺은 자선단체들로 하여금 보급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매장 안에는 구명조끼 활용과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익사방지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메시지를 담은 홍보물을 전시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캠페인을 벌인 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머스탱은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어린이 구명조끼 분야에서 이전 시즌에 비해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퍼센트 이상의 판매신장률을 보였음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익사 예방 캠페인을 접한 부모들이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주녀의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구명조끼 착용에 주의를 기울이게 된 덕분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*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사례</a:t>
            </a:r>
            <a:r>
              <a:rPr lang="en-US" altLang="ko-KR" sz="2800" smtClean="0"/>
              <a:t>9 : </a:t>
            </a:r>
            <a:r>
              <a:rPr lang="ko-KR" altLang="en-US" sz="2800" smtClean="0"/>
              <a:t>프리메라 블루 크로스 </a:t>
            </a:r>
            <a:r>
              <a:rPr lang="en-US" altLang="ko-KR" sz="2800" smtClean="0"/>
              <a:t>- </a:t>
            </a:r>
            <a:r>
              <a:rPr lang="ko-KR" altLang="en-US" sz="2800" smtClean="0"/>
              <a:t>적절한 항생제 사용</a:t>
            </a:r>
          </a:p>
        </p:txBody>
      </p:sp>
      <p:sp>
        <p:nvSpPr>
          <p:cNvPr id="25603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프리메라는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워싱턴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오리건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알래스카 지역을 기반으로 하는 비영리 의료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보험기구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항생제에 점차 내성이 강해지는 박테리아의 위험을 차단하려는 노력의 일환으로 워싱턴 주립의료협의회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(WAMA)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워싱턴 주립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보건국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(WSDH)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손잡고 항생제의 적절한 사용을 장려하는 캠페인을 펼침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의사들을 대상으로 한 홍보 활동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인쇄물을 제작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심포지엄 개최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처장전에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기재되는 항생제 포함 비율 공개 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의사에게 항생제를 처방해달라고 조르지 마세요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몸이 스스로 회복할 때까지 기다리되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절대 약물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치료를포기하지는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마세요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명확한 행동 메시지가 담긴 소식지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포스터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팸플릿 배포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일간지에 광고를 게재해 지역 사회 주민들에게 홍보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항생제 과잉 처방과 남용의 문제를 개선하기 위한 캠페인을 지속적으로 펼친 결과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2001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프리메라블루 크로스는 상부호흡기계감염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(URI)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하나의 분야에서만도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 회원들의 의료비를 약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달러나 절약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*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사례</a:t>
            </a:r>
            <a:r>
              <a:rPr lang="en-US" altLang="ko-KR" sz="2800" smtClean="0"/>
              <a:t>10 : </a:t>
            </a:r>
            <a:r>
              <a:rPr lang="ko-KR" altLang="en-US" sz="2800" smtClean="0"/>
              <a:t>돌 </a:t>
            </a:r>
            <a:r>
              <a:rPr lang="en-US" altLang="ko-KR" sz="2800" smtClean="0"/>
              <a:t>- ‘</a:t>
            </a:r>
            <a:r>
              <a:rPr lang="ko-KR" altLang="en-US" sz="2800" smtClean="0"/>
              <a:t>하루 </a:t>
            </a:r>
            <a:r>
              <a:rPr lang="en-US" altLang="ko-KR" sz="2800" smtClean="0"/>
              <a:t>5</a:t>
            </a:r>
            <a:r>
              <a:rPr lang="ko-KR" altLang="en-US" sz="2800" smtClean="0"/>
              <a:t>가지 ’캠페인</a:t>
            </a:r>
          </a:p>
        </p:txBody>
      </p:sp>
      <p:sp>
        <p:nvSpPr>
          <p:cNvPr id="26627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‘하루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 A Day)'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국립암연구소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(NCI)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만성 질병을 감소시킬 목적으로 최소한 매일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가지야채와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과일을 섭취하도록 권장하는 캠페인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음료회사 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(Dole)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시작 단계에서부터 이 프로그램을 지원한 초창기 스폰서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어린이와 각 가정이 하루에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가지씩 과일과 야채를 섭취하도록 권장하는 프로그램을 지원하기 위해 다양한 활동 내용 전개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모험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 A Day Adventures) : CD-ROM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재민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Jammin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음악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과일과 야채로 하는 재미있는 놀이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 With Fruits &amp; Vegetable: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어린이용 요리책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가지는 어땠나요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: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점검표</a:t>
            </a:r>
            <a:endParaRPr lang="ko-KR" altLang="en-US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라이브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(5 A Day Live!) 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뮤지컬 퍼포먼스 키트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돌의 웹사이트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친구들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 A Day Friends) 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학생 친선 대사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슈퍼마켓 투어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사이에 돌은 ‘하루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가지’ 캠페인을 통해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3,800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군데 이상의 학교 및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이상의초등학교 교사들에게 영양 섭취에 관한 무료 홍보 자료를 보급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*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사례</a:t>
            </a:r>
            <a:r>
              <a:rPr lang="en-US" altLang="ko-KR" sz="2800" smtClean="0"/>
              <a:t>11 : </a:t>
            </a:r>
            <a:r>
              <a:rPr lang="ko-KR" altLang="en-US" sz="2800" smtClean="0"/>
              <a:t>세븐일레븐 </a:t>
            </a:r>
            <a:r>
              <a:rPr lang="en-US" altLang="ko-KR" sz="2800" smtClean="0"/>
              <a:t>- </a:t>
            </a:r>
            <a:r>
              <a:rPr lang="ko-KR" altLang="en-US" sz="2800" smtClean="0"/>
              <a:t>쓰레기 무단투기 방지</a:t>
            </a:r>
          </a:p>
        </p:txBody>
      </p:sp>
      <p:sp>
        <p:nvSpPr>
          <p:cNvPr id="27651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텍사스공업국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(Texas DOT)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후원하는 쓰레기 무단투기 방지 캠페인은 그 메시지부터 매우 직설적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텍사스를더럽히지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마세요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(Don't Mess With Texas)“(1986)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캠페인 덕분에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년과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사이에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tm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고속도로에 버려지는 쓰레기가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퍼센트이상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감소했고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담배꽁초는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퍼센트나 줄어들었음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세븐일레븐은 다음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중요한 사실에 주목하고 이 캠페인을 지원하기로 결정했다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편의점 고객과 도로 쓰레기 투기자 사이에는 강력한 연관성이 있다는 사실이 조사 결과 드러남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세븐일레븐은 운전석에 앉아 끼니를 해결하는 사람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‘대시보드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다이너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Diner)'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신조어를 만들에 내게 한 장본인 이라는 빈축을 사고 있었다는 점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세븐일레븐은 “차안에서 먹되 쓰레기도 차 안에 두세요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(Dine on the Dash but stash Your Trash)"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문구가 들어간 포스터를 상품진열대에 비치하고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고객들에게 쓰레기 무단투기 중단을 호소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만명 이상의 고객들이 매일 약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군데의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세븐일레븐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매장에서 물건을 구입하면서 쓰레기 무단투기 중단을호소하는 메시지를 보게 되는데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안에는 텍사스 주의 쓰레기 처리법 위반시 최대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달러의 벌금을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부과한다는경고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문구도 함께 적혀 있다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*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사례</a:t>
            </a:r>
            <a:r>
              <a:rPr lang="en-US" altLang="ko-KR" sz="2800" smtClean="0"/>
              <a:t>12 : P&amp;G - </a:t>
            </a:r>
            <a:r>
              <a:rPr lang="ko-KR" altLang="en-US" sz="2800" smtClean="0"/>
              <a:t>크레스트 헬시 스마일 </a:t>
            </a:r>
            <a:r>
              <a:rPr lang="en-US" altLang="ko-KR" sz="2800" smtClean="0"/>
              <a:t>2010</a:t>
            </a:r>
            <a:r>
              <a:rPr lang="ko-KR" altLang="en-US" sz="2800" smtClean="0"/>
              <a:t>사업</a:t>
            </a:r>
          </a:p>
        </p:txBody>
      </p:sp>
      <p:sp>
        <p:nvSpPr>
          <p:cNvPr id="28675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P&amp;G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브랜드 매니저들은 ‘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크레스트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스마일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2010(Crest Healthy smiles 2010,CHS2010)’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사업이 진정한 성공을 거뒀다고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자평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빈곤층의 소수민족 사이에서 구강염이 ‘침묵의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전염병’처럼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번지고 있다는 공중위생국장의 보고에 주목한 우리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P&amp;G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CHS2010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사업을 시작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P&amp;G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구강위생 브랜드인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크레스트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(Crest)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지역사회 및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NGO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들과 손잡고 빈곤층주민들에게 구강위생 교육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치과 치료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구강위생 도구들을 제공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보이스앤드걸스클럽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Boys&amp;Girls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Club)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연계하여 미국 전역의 모든 클럽 지부들을 ‘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충치제로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지대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(Cavity Free Zone)'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설정하고 구강위생을 최우선과제로 삼았음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클럽들마다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구강위생 교육을 실시했고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무료 치과 치료도 받게 했으며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유수의 치과대학과연계하여 소형 트럭에 설치한 이동 치과에서도 무료 진료를 실시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지역사회에서 구강위생 교육을 진행할 수 있도록 필요한 제품과 교재들을 공급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구강위생의 불균형 개선에 기여한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크레스트의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역할을 부각시키기 위해 전국적인 차원의 광고와 홍보 활동 전개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CHS2010 </a:t>
            </a:r>
            <a:r>
              <a:rPr lang="ko-KR" alt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사업을 통해 다음과 같은 긍정적인 효과</a:t>
            </a:r>
            <a:endParaRPr lang="en-US" altLang="ko-KR" sz="2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구강 위생 증진에 대한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크레스트의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기여 부각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소매업체들과 제휴 관계를 형성함으로써 판매율이 상승했다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구강위생을 위한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CHS2010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지금까지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3,000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 이상의 소비자들에게 구강위생 교육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치과 치료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구강위생 도구들을 지급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사회마케팅이란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3315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공공의 건강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사회복지 개선을 목표로 기업이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행동변화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캠페인을 개발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지원하는 것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특징은 행동 변화에 초점을 둔다는 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공익 캠페인이 특정 사회문제에 대한 대중의 관심을 모으고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기금 모금과 자원봉사자 모집에 초점을 두는 것과는 뚜렷한 차이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기업은 독자적으로 행동 변화 캠페인을 개발하고 실천할 수도 있지만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공익기관과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손을 잡거나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NGO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제휴하여 캠페인을 진행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마케팅은 대중의 인식이나 사고방식에 변화를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꾀하기보다는특정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행동이나 실천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자동차 안에 쓰레기봉투 비치하기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투표 참여하기 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장려한다는 점에서 공익캠페인과는 엄연히 구분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사회문제에 대한 관심을 유도하기 위해 기업이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현금기부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현물 기증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또는여타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기업 자산을 제공하거나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기금 모금과 자원봉사를 장려한다는 점에서 공익 연계 마케팅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캠페인과도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상당히 유사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마케팅은 기업의 특정 상품 판매와 연계되지 않는다는 점에서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공익연계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마팅과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확연히 다름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*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사례</a:t>
            </a:r>
            <a:r>
              <a:rPr lang="en-US" altLang="ko-KR" sz="2800" smtClean="0"/>
              <a:t>13 : </a:t>
            </a:r>
            <a:r>
              <a:rPr lang="ko-KR" altLang="en-US" sz="2800" smtClean="0"/>
              <a:t>세이프코 </a:t>
            </a:r>
            <a:r>
              <a:rPr lang="en-US" altLang="ko-KR" sz="2800" smtClean="0"/>
              <a:t>- </a:t>
            </a:r>
            <a:r>
              <a:rPr lang="ko-KR" altLang="en-US" sz="2800" smtClean="0"/>
              <a:t>화재 예방 캠페인</a:t>
            </a:r>
          </a:p>
        </p:txBody>
      </p:sp>
      <p:sp>
        <p:nvSpPr>
          <p:cNvPr id="29699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워싱턴 주 시애틀에 본사를 둔 보험회사인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세이프코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(Safeco)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“소중한 사람을 보호하고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금전적으로 안정된미래를 확보하고자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사람들을 돕는” 사업을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펼쳐왔음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파이어 프리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(Fire Free)'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화재 예방 및 발생률감소를 위한 활동들에 주민 참여를 증가시킬 목적으로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세이프코가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기획한 전국적인 차원의 공익 캠페인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캠페인은 지역 주민들에게 집 주변을 화재 예방 구역으로 만드는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방법을 홍보하는 데 주력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세이프코는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사우스벤드와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오리건 두 지역의 화재 사건을 접한 후 ‘파이어 프리’ 캠페인을 기획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화재 사건으로 인해 무려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여채가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넘는 주택이 완전히 손실되는 등 사유 재산에 엄청난 피해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‘화재 예방을 위한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조언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 Tips to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WildFire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Defence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)’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홍보하는 캠페인에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만달러를 투입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조언에 대한 홍보는 인쇄물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TV,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라이오 광고를 통해 이루어짐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달러를 투자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세이프코는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화재 예방 사업에 전념한 결과 브랜드의 이미지와 소비자 선호도를 강화시키는 이득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*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사례</a:t>
            </a:r>
            <a:r>
              <a:rPr lang="en-US" altLang="ko-KR" sz="2800" smtClean="0"/>
              <a:t>14 : </a:t>
            </a:r>
            <a:r>
              <a:rPr lang="ko-KR" altLang="en-US" sz="2800" smtClean="0"/>
              <a:t>홈디포 </a:t>
            </a:r>
            <a:r>
              <a:rPr lang="en-US" altLang="ko-KR" sz="2800" smtClean="0"/>
              <a:t>- </a:t>
            </a:r>
            <a:r>
              <a:rPr lang="ko-KR" altLang="en-US" sz="2800" smtClean="0"/>
              <a:t>물 절약 캠페인</a:t>
            </a:r>
          </a:p>
        </p:txBody>
      </p:sp>
      <p:sp>
        <p:nvSpPr>
          <p:cNvPr id="13315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1,300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군데의 매장과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명의 직원을 보유한 미국 최대의 건축 자재 판매체인인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(Home Depot)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자신들의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직원과 고객들이 거주하는 지역 사회에 혜택을 돌려주는 사회적 의무를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선행도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잘하고 비즈니스도 잘하기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(Doing Good and Doing Well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홈디포는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지역사회를 지원하는 데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달러를 투자하고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600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시간이 넘는 자원봉사 활동을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펼쳤다고 보고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여름 애리조나 주의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홈디포는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전국적 차원의 물 절약 캠페인인 ‘물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현명하게 쓰자’ 프로그램에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참여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캠페인의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핵심이라 할 수 있는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실천 방법들은 호스 노즐 사용하기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 앞 진입로를 호스로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물청소하지말고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빗자루로 쓸기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가을에는 잔디밭의 스프링클러를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잠가두기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일반화된 물 사용 습관을 개선하도록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권장하는 내용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홈디포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매장에서 한 달간 물 절약에 관해 집중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토론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절약전문가들이 먼저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이상의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홈디포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간부들을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현수막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 절약에 관한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쪽짜리 안내서가 캠페인의 주된 홍보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수단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애리조나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전체 가구 중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퍼센트에 보급되는 후원 방송사 또한 주 전역에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TV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광고를 내보내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캠페인을지원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지역사회의환경문제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개선을 위한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홈디포의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노력을 분명하게 부각시킨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donidang.tistory.com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사회마케팅</a:t>
            </a:r>
            <a:r>
              <a:rPr lang="en-US" altLang="ko-KR" smtClean="0"/>
              <a:t> </a:t>
            </a:r>
            <a:r>
              <a:rPr lang="ko-KR" altLang="en-US" smtClean="0"/>
              <a:t>대표 사례</a:t>
            </a:r>
          </a:p>
        </p:txBody>
      </p:sp>
      <p:sp>
        <p:nvSpPr>
          <p:cNvPr id="14339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마케팅의 대표적 사례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흡연 예방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간접흡연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유방암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전립선암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신체 활동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알코올성태아증후군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(FAS), 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임신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섭식장애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심장질환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에이즈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구강 위생 등의 건강과 관련된 문제들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교통안전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총기류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익사 예방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자살 방지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응급사태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대비등의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안전과 관련된 문제들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절약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 절약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살충제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 오염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야생 생물 서식지 보호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쓰레기 줄이기 등 환경과 관련된 문제들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자원봉사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투표 참여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동물복지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장기 기증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범죄 예방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혈액 기증 등과 같은 주민들의 지역사회 기여 문제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기업의 사회마케팅</a:t>
            </a:r>
            <a:r>
              <a:rPr lang="en-US" altLang="ko-KR" smtClean="0"/>
              <a:t> </a:t>
            </a:r>
            <a:r>
              <a:rPr lang="ko-KR" altLang="en-US" smtClean="0"/>
              <a:t>선택</a:t>
            </a:r>
          </a:p>
        </p:txBody>
      </p:sp>
      <p:sp>
        <p:nvSpPr>
          <p:cNvPr id="15363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기업들은 대부분 자사의 핵심 사업과 자연스럽게 연결되는 사회문제를 선택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크레스트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치약회사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어린이구강위생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점점 증가하는 부정적인 사회 추세가 특정 행동 변화 캠페인의 결정적 계기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비만율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성향에 대한 면밀한 조사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기업 내부의 특정 구성원이나 단체의 주도에 의해 캠페인의 주제가 결정되기도 함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제휴를 맺은 공익기관이나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NGO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제안으로 특정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사회주제에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유통업체와 제휴를 맺은 한 병원이 총기 사고 예방을 위해 안전 보관함 할인 행사를 제안하는 경우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사회마케팅의 난제</a:t>
            </a:r>
          </a:p>
        </p:txBody>
      </p:sp>
      <p:sp>
        <p:nvSpPr>
          <p:cNvPr id="16387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마케팅을 하는 과정에서 몇 가지 중요한 난제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기업과 어울리지 않는 사회문제도 있다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소비자들은 기업이 특정 사회 문제를 홍보하거나 지원하는 움직임에 대해 회의적 시선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‘어린이 예방 접종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권장주기표’를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홍보하는 맥도날드의 사회 마케팅 활동을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예를들자면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다수의 패스트푸드 기업들이 어린이의 신체활동에 초점을 두고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비만 방지를 위한 연령별 체조 요령을 소개하는 팸플릿을 배포하고 있는데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사업들과 맥도날드의 사회참여 사업을 바라보는 소비자들의 느낌이 각기 다를 것임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한담배회사는 담배꽁초 수거함 숫자를 늘리고 그 사용을 권장하는 캠페인을 실시하고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담배회사는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부모들이자녀에게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흡연 예방 교육을 시키도록 권장하는 캠페인을 실시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서로 다른 사회참여 사업에 대한 대중의 반응과 신뢰도에는 어떤 차이가 있을까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사회문제와 사회 마케팅 캠페인은 임상 및 기술적 면에서 전문지식을 요구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마케팅에 적용되는 많은 행동 요소들이 전문가적인 견해를 바탕으로 하고 있으며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전문가들의 지원을 필요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당뇨 예방 및 관리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콜레스테롤 경감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 조경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에이즈 예방 캠페인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유형의캠페인은 관련 분야에 전문지식을 갖춘 공익기관이나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NGO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제휴를 모색하는게 유리하다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사회마케팅의 난제</a:t>
            </a:r>
          </a:p>
        </p:txBody>
      </p:sp>
      <p:sp>
        <p:nvSpPr>
          <p:cNvPr id="16387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 변화와 그로 인한 파급 효과가 하룻밤 사이에 이뤄지는 경우는 드묾</a:t>
            </a: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캠페인은 명백한 실천 단계를 설정하고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단계마다 진행 정도를 확인할 수 있는 측정 수단이 마련되어야 함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쓰레기 줄이기 캠페인을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실시할경우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첫해에는 쓰레기 무단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투기시에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벌금이 부과될 계획임을 널리 알리는 데 주력하고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다음해에는무단투기를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중단하지 않을 경우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년째부터 벌금형이 실시될 것이라는 사실을 확실히 알리는 데 초점을 두는 식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마케팅을 냉소적으로 보는 이들의 비판을 각오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시민 단체들은 개인 사생활을 침해한다는 이유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흡연문제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인권 침해의 소지가 있다며 정부기관이나 기업이 사회문제에 개입해서는 안 된다고 강력히 저항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안전벨트 착용을법으로 강제한 몇몇 주에서는 시민단체가 그 법안의 파기를 주장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안전벨트를 착용하지 않음으로써 “자신을 죽음으로 몰아가는” 사람들이 있다 해도 어디까지나 개인의 선택이자 권리라는 주장이다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상황에 대한 최선의 대비책은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당자사뿐만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타인에게까지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해를 입힐 가능성을 정확한 사실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흡연 부모가정에서 생활하는 어린이의 질병 증가율을 증명하는 통계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세금 지출 내역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안전벨트로 예방 가능한사고에 지출되는 응급 치료비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근거로 지적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사회마케팅의 난제</a:t>
            </a:r>
          </a:p>
        </p:txBody>
      </p:sp>
      <p:sp>
        <p:nvSpPr>
          <p:cNvPr id="16387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마케팅은 현금을 직접 기부하는 방식에 비해 훨씬 더 많은 노력을 필요로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 마케팅이 성공을 거두려면 계획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 자선단체와의 협력에 직원들의 시간이 더 많이 소요되고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미디어및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 채널이 유효적절하게 동원돼야 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캠페인의 성과를 측정 및 평가하는 데 더 많은 집중력이 요구되고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사회문제 및 관련 행동들의 변화를 끊임없이 파악하는 근면성도 더 많이 요구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6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*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아모레퍼시픽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유방암 예방</a:t>
            </a:r>
          </a:p>
        </p:txBody>
      </p:sp>
      <p:sp>
        <p:nvSpPr>
          <p:cNvPr id="17411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아모레퍼시픽은 여성들이 건강한 삶을 영위하여야 기업도 발전할 수 있다는 철학으로 사회공헌활동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사회공헌 활동으로 여성건강지킴이 활동에서부터 모자가정의 자립지원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국제결혼 이주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여성지원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 그리고 여성의 생활 문화사 정리에 이르기까지 폭 넓은 영역에서 기업의 사회적 책임을 하고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아모레퍼시픽이 전액을 출자해 설립한 한국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유방건강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재단은 우리나라 최초의 유방암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전문비영리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공익재단으로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여성들로부터 유방암의 위협에서 건강을 지키는 활동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재단에서는 유방암건강강좌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유방암 무료 검진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저소득층 환자 무료 수술비 지원 유방암 환자들의 모임 지원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엄마사랑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아내사랑핑크리본 마라톤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자선콘서트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대국민 건강강좌 등의 여성 건강 지킴이 활동을 하고 있으며 아모레퍼시픽이 전폭적 후원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아모레퍼시픽은 화장품 판매수익금 일부를 기부하고 있으며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전구성원이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핑크리본 캠페인에 적극 동참하는 등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공익연계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마케팅 캠페인을 벌이고 있음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캠페인을 통해 많은 여성들과의 귀중한 신뢰관계와 사람의 몸과 관련된 사회문제로 여성 질환을 널리 알리고 교육하며 예방하는 데 있어서 어떤 정부기관이나 자선단체보다 더 많은 기여를 함으로써 기업과 사회 모두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큰성과를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거둔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Win-Win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 </a:t>
            </a:r>
            <a:r>
              <a:rPr lang="ko-KR" altLang="en-US" smtClean="0"/>
              <a:t>사례</a:t>
            </a:r>
            <a:r>
              <a:rPr lang="en-US" altLang="ko-KR" smtClean="0"/>
              <a:t>2 : </a:t>
            </a:r>
            <a:r>
              <a:rPr lang="ko-KR" altLang="en-US" smtClean="0"/>
              <a:t>워싱턴 뮤추얼 </a:t>
            </a:r>
            <a:r>
              <a:rPr lang="en-US" altLang="ko-KR" smtClean="0"/>
              <a:t>- </a:t>
            </a:r>
            <a:r>
              <a:rPr lang="ko-KR" altLang="en-US" smtClean="0"/>
              <a:t>저축의 날 프로그램</a:t>
            </a:r>
          </a:p>
        </p:txBody>
      </p:sp>
      <p:sp>
        <p:nvSpPr>
          <p:cNvPr id="18435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워싱턴뮤추얼은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1923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년부터 학생들에게 올바른 금융 지식을 가르치기 위한 ‘스쿨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세이빙스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Scgool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Savings)'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운영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워싱턴뮤추얼의 각 지점이 해당 지역사회의 학부모 자원봉사자들과 연계하여 초등학교 학생들에게 긍정적인저축 습관을 길러주는 것을 목적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프로그램에 참여하는 학생들은 워싱턴뮤추얼에서 계좌를 개설하고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매주 ‘저축의 날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(Bank days)'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그동안 모은 용돈을 자원봉사자를 통해 입금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프로그램의 운영을 위해 워싱턴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뮤추얼의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직원들은 별도의 교육을 받은 뒤에 학교에 파견되어 학생들을대상으로 기본적인 금융 지식에 대한 강의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어린이들이 흥미를 느끼도록 고안된 재미 있는 금융교육 자료와 이를 홍보하기 위한 팸플릿과 달력 등이 학부모회의와 기타 지역사회의 행사장에서 배포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곳 이상의 초등학교에서 약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만명의 어린이들이 스쿨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세이빙스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프로그램에 참여 중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5B8B-8CCD-41E3-9277-0B8BC8D94D8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207</TotalTime>
  <Words>2917</Words>
  <Application>Microsoft Office PowerPoint</Application>
  <PresentationFormat>화면 슬라이드 쇼(4:3)</PresentationFormat>
  <Paragraphs>202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맑은 고딕</vt:lpstr>
      <vt:lpstr>HY그래픽M</vt:lpstr>
      <vt:lpstr>Corbel</vt:lpstr>
      <vt:lpstr>Arial</vt:lpstr>
      <vt:lpstr>Wingdings 3</vt:lpstr>
      <vt:lpstr>Candara</vt:lpstr>
      <vt:lpstr>New_Education02</vt:lpstr>
      <vt:lpstr>사회적문제해결과 디자인씽킹  - 사회마케팅의 사례</vt:lpstr>
      <vt:lpstr>사회마케팅이란?</vt:lpstr>
      <vt:lpstr>2. 사회마케팅 대표 사례</vt:lpstr>
      <vt:lpstr>3. 기업의 사회마케팅 선택</vt:lpstr>
      <vt:lpstr>3. 사회마케팅의 난제</vt:lpstr>
      <vt:lpstr>3. 사회마케팅의 난제</vt:lpstr>
      <vt:lpstr>3. 사회마케팅의 난제</vt:lpstr>
      <vt:lpstr>* 사례1 : 아모레퍼시픽 - 유방암 예방</vt:lpstr>
      <vt:lpstr>* 사례2 : 워싱턴 뮤추얼 - 저축의 날 프로그램</vt:lpstr>
      <vt:lpstr>* 사례3 : 델 - 낡은 프린터 무료 수거</vt:lpstr>
      <vt:lpstr>* 사례4 : 맥도날드 - 조기 예방접종 프로그램</vt:lpstr>
      <vt:lpstr>* 사례5 : 서브웨이 - 심장 건강</vt:lpstr>
      <vt:lpstr>* 사례6 : P&amp;G 펨퍼스 - SIDS</vt:lpstr>
      <vt:lpstr>* 사례7 : 베스트 바이 - 전자제품 재활용</vt:lpstr>
      <vt:lpstr>* 사례8 : 머스탱 - 어린이 익사 예방</vt:lpstr>
      <vt:lpstr>* 사례9 : 프리메라 블루 크로스 - 적절한 항생제 사용</vt:lpstr>
      <vt:lpstr>* 사례10 : 돌 - ‘하루 5가지 ’캠페인</vt:lpstr>
      <vt:lpstr>* 사례11 : 세븐일레븐 - 쓰레기 무단투기 방지</vt:lpstr>
      <vt:lpstr>* 사례12 : P&amp;G - 크레스트 헬시 스마일 2010사업</vt:lpstr>
      <vt:lpstr>* 사례13 : 세이프코 - 화재 예방 캠페인</vt:lpstr>
      <vt:lpstr>* 사례14 : 홈디포 - 물 절약 캠페인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42</cp:revision>
  <dcterms:created xsi:type="dcterms:W3CDTF">2013-05-06T06:35:46Z</dcterms:created>
  <dcterms:modified xsi:type="dcterms:W3CDTF">2022-07-28T10:32:44Z</dcterms:modified>
</cp:coreProperties>
</file>