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8"/>
  </p:notesMasterIdLst>
  <p:handoutMasterIdLst>
    <p:handoutMasterId r:id="rId39"/>
  </p:handoutMasterIdLst>
  <p:sldIdLst>
    <p:sldId id="265" r:id="rId5"/>
    <p:sldId id="273" r:id="rId6"/>
    <p:sldId id="303" r:id="rId7"/>
    <p:sldId id="278" r:id="rId8"/>
    <p:sldId id="280" r:id="rId9"/>
    <p:sldId id="281" r:id="rId10"/>
    <p:sldId id="300" r:id="rId11"/>
    <p:sldId id="287" r:id="rId12"/>
    <p:sldId id="304" r:id="rId13"/>
    <p:sldId id="282" r:id="rId14"/>
    <p:sldId id="266" r:id="rId15"/>
    <p:sldId id="286" r:id="rId16"/>
    <p:sldId id="288" r:id="rId17"/>
    <p:sldId id="290" r:id="rId18"/>
    <p:sldId id="289" r:id="rId19"/>
    <p:sldId id="291" r:id="rId20"/>
    <p:sldId id="301" r:id="rId21"/>
    <p:sldId id="302" r:id="rId22"/>
    <p:sldId id="313" r:id="rId23"/>
    <p:sldId id="314" r:id="rId24"/>
    <p:sldId id="306" r:id="rId25"/>
    <p:sldId id="293" r:id="rId26"/>
    <p:sldId id="310" r:id="rId27"/>
    <p:sldId id="311" r:id="rId28"/>
    <p:sldId id="294" r:id="rId29"/>
    <p:sldId id="315" r:id="rId30"/>
    <p:sldId id="307" r:id="rId31"/>
    <p:sldId id="312" r:id="rId32"/>
    <p:sldId id="316" r:id="rId33"/>
    <p:sldId id="317" r:id="rId34"/>
    <p:sldId id="318" r:id="rId35"/>
    <p:sldId id="319" r:id="rId36"/>
    <p:sldId id="320" r:id="rId3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8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8B8134-1ECB-43CD-9F8B-090BE76E2A70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2017-12-12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60BAA0F-0179-493F-892C-114A0C482279}" type="datetime1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10E1E9A-E921-4174-A0FC-51868D7AC56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577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10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995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11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4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12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634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13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38702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14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6823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15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0187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16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487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17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40818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18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788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19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094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104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20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375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21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35568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22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01510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23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549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24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319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25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11840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26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12547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27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173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28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4402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29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60819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952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30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538611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31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411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32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145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33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767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742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251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3200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7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026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8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9186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ko-KR" noProof="0" smtClean="0"/>
              <a:t>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7419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A993B0-4674-4105-AAEC-0DDC7C007398}" type="datetime1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B7BAC7-FE87-40F6-AA24-4F4685D1B02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 rtlCol="0"/>
          <a:lstStyle>
            <a:lvl1pPr rtl="0">
              <a:defRPr>
                <a:latin typeface="SimSun" panose="02010600030101010101" pitchFamily="2" charset="-122"/>
              </a:defRPr>
            </a:lvl1pPr>
            <a:lvl2pPr>
              <a:defRPr>
                <a:latin typeface="SimSun" panose="02010600030101010101" pitchFamily="2" charset="-122"/>
              </a:defRPr>
            </a:lvl2pPr>
            <a:lvl3pPr>
              <a:defRPr>
                <a:latin typeface="SimSun" panose="02010600030101010101" pitchFamily="2" charset="-122"/>
              </a:defRPr>
            </a:lvl3pPr>
            <a:lvl4pPr>
              <a:defRPr>
                <a:latin typeface="SimSun" panose="02010600030101010101" pitchFamily="2" charset="-122"/>
              </a:defRPr>
            </a:lvl4pPr>
            <a:lvl5pPr>
              <a:defRPr>
                <a:latin typeface="SimSun" panose="02010600030101010101" pitchFamily="2" charset="-122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1157CEF-04C9-4A0A-A99C-02C69125C8CE}" type="datetime1">
              <a:rPr lang="ko-KR" altLang="en-US" smtClean="0"/>
              <a:pPr/>
              <a:t>2017-12-12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SimSun" panose="02010600030101010101" pitchFamily="2" charset="-122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B7BAC7-FE87-40F6-AA24-4F4685D1B02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 rtlCol="0"/>
          <a:lstStyle>
            <a:lvl1pPr rtl="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830682-83D4-46EC-8E90-8AD3AAAF68CA}" type="datetime1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B7BAC7-FE87-40F6-AA24-4F4685D1B02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 rtl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A565DF-8D3A-445C-A9A0-6507E691639D}" type="datetime1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B7BAC7-FE87-40F6-AA24-4F4685D1B02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4E75FA7-27C3-45DD-85A0-F3CC8B22EE6E}" type="datetime1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B7BAC7-FE87-40F6-AA24-4F4685D1B02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rtlCol="0" anchor="b"/>
          <a:lstStyle>
            <a:lvl1pPr>
              <a:defRPr sz="6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 rtlCol="0"/>
          <a:lstStyle>
            <a:lvl1pPr marL="0" indent="0" rtl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A5C9E5-E1C9-4D9B-9575-5D911A864761}" type="datetime1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B7BAC7-FE87-40F6-AA24-4F4685D1B02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 rtlCol="0"/>
          <a:lstStyle>
            <a:lvl1pPr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6336F7-6ECC-4D61-8FEF-DA8954E49F2C}" type="datetime1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B7BAC7-FE87-40F6-AA24-4F4685D1B02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 rtl="0">
              <a:lnSpc>
                <a:spcPts val="2400"/>
              </a:lnSpc>
              <a:buNone/>
              <a:defRPr sz="2400" b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 rtlCol="0"/>
          <a:lstStyle>
            <a:lvl1pPr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 rtl="0">
              <a:lnSpc>
                <a:spcPts val="2400"/>
              </a:lnSpc>
              <a:buNone/>
              <a:defRPr sz="2400" b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 rtlCol="0"/>
          <a:lstStyle>
            <a:lvl1pPr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F38590-A12E-4FEA-92BB-9D6580A15D19}" type="datetime1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B7BAC7-FE87-40F6-AA24-4F4685D1B02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5FA08B-9207-4856-BD79-257390EB60CD}" type="datetime1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B7BAC7-FE87-40F6-AA24-4F4685D1B02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3344817-D9F0-486E-AA97-BB997D0BB48A}" type="datetime1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B7BAC7-FE87-40F6-AA24-4F4685D1B02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 rtl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535E793-5398-4196-8C3C-C95C4DB01058}" type="datetime1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B7BAC7-FE87-40F6-AA24-4F4685D1B02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 rtl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1486501-4EC8-4110-A8F2-68B1A99B9559}" type="datetime1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B7BAC7-FE87-40F6-AA24-4F4685D1B02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07877C1-4F4D-4C68-BAD9-1A1B53853303}" type="datetime1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B7BAC7-FE87-40F6-AA24-4F4685D1B02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ko-KR" altLang="en-US" b="1" dirty="0"/>
              <a:t>컴퓨터 그래픽스 설계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미니프로젝트</a:t>
            </a:r>
            <a:br>
              <a:rPr lang="en-US" altLang="ko-KR" sz="1100" b="1" dirty="0"/>
            </a:br>
            <a:r>
              <a:rPr lang="ko-KR" altLang="en-US" sz="1100" b="1" dirty="0"/>
              <a:t> </a:t>
            </a:r>
            <a:br>
              <a:rPr lang="ko-KR" altLang="en-US" dirty="0"/>
            </a:br>
            <a:r>
              <a:rPr lang="en-US" altLang="ko-KR" sz="3300" dirty="0"/>
              <a:t>- (</a:t>
            </a:r>
            <a:r>
              <a:rPr lang="ko-KR" altLang="en-US" sz="3300" dirty="0"/>
              <a:t>전자레인지</a:t>
            </a:r>
            <a:r>
              <a:rPr lang="en-US" altLang="ko-KR" sz="3300" dirty="0"/>
              <a:t>)</a:t>
            </a:r>
            <a:endParaRPr lang="ko-KR" altLang="en-US" sz="33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endParaRPr lang="en-US" altLang="ko-KR" dirty="0"/>
          </a:p>
          <a:p>
            <a:pPr rtl="0"/>
            <a:endParaRPr lang="en-US" altLang="ko-KR" dirty="0"/>
          </a:p>
          <a:p>
            <a:pPr rtl="0"/>
            <a:endParaRPr lang="en-US" altLang="ko-KR" b="1" dirty="0"/>
          </a:p>
          <a:p>
            <a:pPr rtl="0"/>
            <a:r>
              <a:rPr lang="en-US" altLang="ko-KR" b="1" dirty="0"/>
              <a:t>12131731 </a:t>
            </a:r>
            <a:r>
              <a:rPr lang="ko-KR" altLang="en-US" b="1" dirty="0" err="1"/>
              <a:t>이형학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2.</a:t>
            </a:r>
            <a:r>
              <a:rPr lang="ko-KR" altLang="en-US" dirty="0" err="1"/>
              <a:t>폴리곤</a:t>
            </a:r>
            <a:r>
              <a:rPr lang="ko-KR" altLang="en-US" dirty="0"/>
              <a:t> 모델링 </a:t>
            </a:r>
            <a:r>
              <a:rPr lang="en-US" altLang="ko-KR" dirty="0"/>
              <a:t>– </a:t>
            </a:r>
            <a:r>
              <a:rPr lang="ko-KR" altLang="en-US" dirty="0"/>
              <a:t>전체적인 구상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200150" y="1816911"/>
            <a:ext cx="9791700" cy="4351338"/>
          </a:xfrm>
        </p:spPr>
        <p:txBody>
          <a:bodyPr rtlCol="0">
            <a:normAutofit/>
          </a:bodyPr>
          <a:lstStyle/>
          <a:p>
            <a:pPr lvl="0"/>
            <a:r>
              <a:rPr lang="ko-KR" altLang="en-US" dirty="0" err="1"/>
              <a:t>폴리곤의</a:t>
            </a:r>
            <a:r>
              <a:rPr lang="ko-KR" altLang="en-US" dirty="0"/>
              <a:t> 전체적인 </a:t>
            </a:r>
            <a:endParaRPr lang="en-US" altLang="ko-KR" dirty="0"/>
          </a:p>
          <a:p>
            <a:pPr marL="0" lvl="0" indent="0">
              <a:buNone/>
            </a:pPr>
            <a:r>
              <a:rPr lang="ko-KR" altLang="en-US" dirty="0"/>
              <a:t> 길이는 오른쪽 사진과 </a:t>
            </a:r>
            <a:endParaRPr lang="en-US" altLang="ko-KR" dirty="0"/>
          </a:p>
          <a:p>
            <a:pPr marL="0" lvl="0" indent="0">
              <a:buNone/>
            </a:pPr>
            <a:r>
              <a:rPr lang="ko-KR" altLang="en-US" dirty="0"/>
              <a:t> 같다</a:t>
            </a:r>
            <a:r>
              <a:rPr lang="en-US" altLang="ko-KR" dirty="0"/>
              <a:t>.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각각의 </a:t>
            </a:r>
            <a:r>
              <a:rPr lang="ko-KR" altLang="en-US" dirty="0" err="1"/>
              <a:t>폴리곤의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>
              <a:buNone/>
            </a:pPr>
            <a:r>
              <a:rPr lang="ko-KR" altLang="en-US" dirty="0"/>
              <a:t>  길이를 토대로 </a:t>
            </a:r>
            <a:endParaRPr lang="en-US" altLang="ko-KR" dirty="0"/>
          </a:p>
          <a:p>
            <a:pPr marL="0" lvl="0" indent="0">
              <a:buNone/>
            </a:pPr>
            <a:r>
              <a:rPr lang="ko-KR" altLang="en-US" dirty="0"/>
              <a:t>  </a:t>
            </a:r>
            <a:r>
              <a:rPr lang="ko-KR" altLang="en-US" dirty="0" err="1"/>
              <a:t>폴리곤</a:t>
            </a:r>
            <a:r>
              <a:rPr lang="ko-KR" altLang="en-US" dirty="0"/>
              <a:t> 생성을 위한</a:t>
            </a:r>
            <a:endParaRPr lang="en-US" altLang="ko-KR" dirty="0"/>
          </a:p>
          <a:p>
            <a:pPr marL="0" lvl="0" indent="0">
              <a:buNone/>
            </a:pPr>
            <a:r>
              <a:rPr lang="ko-KR" altLang="en-US" dirty="0"/>
              <a:t>  좌표를 설정해보았다</a:t>
            </a:r>
            <a:r>
              <a:rPr lang="en-US" altLang="ko-KR" dirty="0"/>
              <a:t>.</a:t>
            </a:r>
          </a:p>
          <a:p>
            <a:pPr marL="0" lvl="0" indent="0">
              <a:buNone/>
            </a:pPr>
            <a:r>
              <a:rPr lang="en-US" altLang="ko-KR" sz="1500" dirty="0"/>
              <a:t> (</a:t>
            </a:r>
            <a:r>
              <a:rPr lang="ko-KR" altLang="en-US" sz="1500" dirty="0"/>
              <a:t>전자레인지의 윗면</a:t>
            </a:r>
            <a:r>
              <a:rPr lang="en-US" altLang="ko-KR" sz="1500" dirty="0"/>
              <a:t>, </a:t>
            </a:r>
            <a:r>
              <a:rPr lang="ko-KR" altLang="en-US" sz="1500" dirty="0"/>
              <a:t>옆면</a:t>
            </a:r>
            <a:r>
              <a:rPr lang="en-US" altLang="ko-KR" sz="1500" dirty="0"/>
              <a:t>, </a:t>
            </a:r>
            <a:r>
              <a:rPr lang="ko-KR" altLang="en-US" sz="1500" dirty="0"/>
              <a:t>뒷면</a:t>
            </a:r>
            <a:r>
              <a:rPr lang="en-US" altLang="ko-KR" sz="1500" dirty="0"/>
              <a:t>, </a:t>
            </a:r>
            <a:r>
              <a:rPr lang="ko-KR" altLang="en-US" sz="1500" dirty="0"/>
              <a:t>아랫면 부분</a:t>
            </a:r>
            <a:r>
              <a:rPr lang="en-US" altLang="ko-KR" sz="1500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D35EBB-23F0-45D3-8252-F30530168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544" y="1690688"/>
            <a:ext cx="6016256" cy="461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7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2.</a:t>
            </a:r>
            <a:r>
              <a:rPr lang="ko-KR" altLang="en-US" dirty="0" err="1"/>
              <a:t>폴리곤</a:t>
            </a:r>
            <a:r>
              <a:rPr lang="ko-KR" altLang="en-US" dirty="0"/>
              <a:t> 모델링 </a:t>
            </a:r>
            <a:r>
              <a:rPr lang="en-US" altLang="ko-KR" dirty="0"/>
              <a:t>- </a:t>
            </a:r>
            <a:r>
              <a:rPr lang="ko-KR" altLang="en-US" dirty="0"/>
              <a:t>세부사항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D2CB7C-A2C3-4C2D-BBBE-45AB094D3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2115991"/>
            <a:ext cx="8496300" cy="4543425"/>
          </a:xfrm>
          <a:prstGeom prst="rect">
            <a:avLst/>
          </a:prstGeom>
        </p:spPr>
      </p:pic>
      <p:sp>
        <p:nvSpPr>
          <p:cNvPr id="5" name="내용 개체 틀 13">
            <a:extLst>
              <a:ext uri="{FF2B5EF4-FFF2-40B4-BE49-F238E27FC236}">
                <a16:creationId xmlns:a16="http://schemas.microsoft.com/office/drawing/2014/main" id="{BCFF1546-D20E-4389-8F01-1E3CA1B0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476" y="1497934"/>
            <a:ext cx="9791700" cy="4351338"/>
          </a:xfrm>
        </p:spPr>
        <p:txBody>
          <a:bodyPr rtlCol="0">
            <a:normAutofit/>
          </a:bodyPr>
          <a:lstStyle/>
          <a:p>
            <a:pPr lvl="0"/>
            <a:r>
              <a:rPr lang="ko-KR" altLang="en-US" sz="1500" dirty="0"/>
              <a:t>전자레인지의 윗면</a:t>
            </a:r>
            <a:r>
              <a:rPr lang="en-US" altLang="ko-KR" sz="1500" dirty="0"/>
              <a:t>(</a:t>
            </a:r>
            <a:r>
              <a:rPr lang="ko-KR" altLang="en-US" sz="1500" dirty="0"/>
              <a:t>빨간색</a:t>
            </a:r>
            <a:r>
              <a:rPr lang="en-US" altLang="ko-KR" sz="1500" dirty="0"/>
              <a:t>), </a:t>
            </a:r>
            <a:r>
              <a:rPr lang="ko-KR" altLang="en-US" sz="1500" dirty="0"/>
              <a:t>아랫면</a:t>
            </a:r>
            <a:r>
              <a:rPr lang="en-US" altLang="ko-KR" sz="1500" dirty="0"/>
              <a:t>(</a:t>
            </a:r>
            <a:r>
              <a:rPr lang="ko-KR" altLang="en-US" sz="1500" dirty="0"/>
              <a:t>분홍색</a:t>
            </a:r>
            <a:r>
              <a:rPr lang="en-US" altLang="ko-KR" sz="1500" dirty="0"/>
              <a:t>), </a:t>
            </a:r>
            <a:r>
              <a:rPr lang="ko-KR" altLang="en-US" sz="1500" dirty="0" err="1"/>
              <a:t>왼쪽면</a:t>
            </a:r>
            <a:r>
              <a:rPr lang="en-US" altLang="ko-KR" sz="1500" dirty="0"/>
              <a:t>(</a:t>
            </a:r>
            <a:r>
              <a:rPr lang="ko-KR" altLang="en-US" sz="1500" dirty="0"/>
              <a:t>하늘색</a:t>
            </a:r>
            <a:r>
              <a:rPr lang="en-US" altLang="ko-KR" sz="1500" dirty="0"/>
              <a:t>), </a:t>
            </a:r>
            <a:r>
              <a:rPr lang="ko-KR" altLang="en-US" sz="1500" dirty="0"/>
              <a:t>오른쪽면</a:t>
            </a:r>
            <a:r>
              <a:rPr lang="en-US" altLang="ko-KR" sz="1500" dirty="0"/>
              <a:t>(</a:t>
            </a:r>
            <a:r>
              <a:rPr lang="ko-KR" altLang="en-US" sz="1500" dirty="0"/>
              <a:t>초록색</a:t>
            </a:r>
            <a:r>
              <a:rPr lang="en-US" altLang="ko-KR" sz="1500" dirty="0"/>
              <a:t>), </a:t>
            </a:r>
            <a:r>
              <a:rPr lang="ko-KR" altLang="en-US" sz="1500" dirty="0"/>
              <a:t>뒷면</a:t>
            </a:r>
            <a:r>
              <a:rPr lang="en-US" altLang="ko-KR" sz="1500" dirty="0"/>
              <a:t>(</a:t>
            </a:r>
            <a:r>
              <a:rPr lang="ko-KR" altLang="en-US" sz="1500" dirty="0"/>
              <a:t>검정색</a:t>
            </a:r>
            <a:r>
              <a:rPr lang="en-US" altLang="ko-KR" sz="1500" dirty="0"/>
              <a:t>)</a:t>
            </a:r>
            <a:r>
              <a:rPr lang="ko-KR" altLang="en-US" sz="1500" dirty="0"/>
              <a:t>에 </a:t>
            </a:r>
            <a:br>
              <a:rPr lang="en-US" altLang="ko-KR" sz="1500" dirty="0"/>
            </a:br>
            <a:r>
              <a:rPr lang="ko-KR" altLang="en-US" sz="1500" dirty="0"/>
              <a:t>해당하는 육면체 </a:t>
            </a:r>
            <a:r>
              <a:rPr lang="ko-KR" altLang="en-US" sz="1500" dirty="0" err="1"/>
              <a:t>폴리곤들을</a:t>
            </a:r>
            <a:r>
              <a:rPr lang="ko-KR" altLang="en-US" sz="1500" dirty="0"/>
              <a:t> 아래의 좌표를 토대로 생성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2.</a:t>
            </a:r>
            <a:r>
              <a:rPr lang="ko-KR" altLang="en-US" dirty="0" err="1"/>
              <a:t>폴리곤</a:t>
            </a:r>
            <a:r>
              <a:rPr lang="ko-KR" altLang="en-US" dirty="0"/>
              <a:t> 모델링 </a:t>
            </a:r>
            <a:r>
              <a:rPr lang="en-US" altLang="ko-KR" dirty="0"/>
              <a:t>– </a:t>
            </a:r>
            <a:r>
              <a:rPr lang="ko-KR" altLang="en-US" dirty="0"/>
              <a:t>코드 예시</a:t>
            </a:r>
          </a:p>
        </p:txBody>
      </p:sp>
      <p:sp>
        <p:nvSpPr>
          <p:cNvPr id="5" name="내용 개체 틀 13">
            <a:extLst>
              <a:ext uri="{FF2B5EF4-FFF2-40B4-BE49-F238E27FC236}">
                <a16:creationId xmlns:a16="http://schemas.microsoft.com/office/drawing/2014/main" id="{D0B1C5DD-6BD1-4F3C-B3EE-874624E3D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1816911"/>
            <a:ext cx="9791700" cy="4351338"/>
          </a:xfrm>
        </p:spPr>
        <p:txBody>
          <a:bodyPr rtlCol="0">
            <a:normAutofit/>
          </a:bodyPr>
          <a:lstStyle/>
          <a:p>
            <a:pPr lvl="0"/>
            <a:r>
              <a:rPr lang="ko-KR" altLang="en-US" dirty="0"/>
              <a:t>전자레인지의 윗면</a:t>
            </a:r>
            <a:r>
              <a:rPr lang="en-US" altLang="ko-KR" dirty="0"/>
              <a:t>, </a:t>
            </a:r>
          </a:p>
          <a:p>
            <a:pPr lvl="0"/>
            <a:r>
              <a:rPr lang="ko-KR" altLang="en-US" dirty="0"/>
              <a:t>아랫면</a:t>
            </a:r>
            <a:r>
              <a:rPr lang="en-US" altLang="ko-KR" dirty="0"/>
              <a:t>, </a:t>
            </a:r>
            <a:r>
              <a:rPr lang="ko-KR" altLang="en-US" dirty="0"/>
              <a:t>옆면</a:t>
            </a:r>
            <a:r>
              <a:rPr lang="en-US" altLang="ko-KR" dirty="0"/>
              <a:t>, </a:t>
            </a:r>
            <a:r>
              <a:rPr lang="ko-KR" altLang="en-US" dirty="0"/>
              <a:t>뒷면으로</a:t>
            </a:r>
            <a:endParaRPr lang="en-US" altLang="ko-KR" dirty="0"/>
          </a:p>
          <a:p>
            <a:pPr lvl="0"/>
            <a:r>
              <a:rPr lang="ko-KR" altLang="en-US" dirty="0"/>
              <a:t>생성할 </a:t>
            </a:r>
            <a:r>
              <a:rPr lang="ko-KR" altLang="en-US" dirty="0" err="1"/>
              <a:t>폴리곤들을</a:t>
            </a:r>
            <a:r>
              <a:rPr lang="ko-KR" altLang="en-US" dirty="0"/>
              <a:t> </a:t>
            </a:r>
            <a:endParaRPr lang="en-US" altLang="ko-KR" dirty="0"/>
          </a:p>
          <a:p>
            <a:pPr lvl="0"/>
            <a:r>
              <a:rPr lang="ko-KR" altLang="en-US" dirty="0"/>
              <a:t>오른쪽 코드와 같은 </a:t>
            </a:r>
            <a:endParaRPr lang="en-US" altLang="ko-KR" dirty="0"/>
          </a:p>
          <a:p>
            <a:pPr lvl="0"/>
            <a:r>
              <a:rPr lang="ko-KR" altLang="en-US" dirty="0"/>
              <a:t>형식으로 생성한다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sz="1500" dirty="0"/>
              <a:t>(</a:t>
            </a:r>
            <a:r>
              <a:rPr lang="ko-KR" altLang="en-US" sz="1500" dirty="0"/>
              <a:t>텍스처를 입히고 </a:t>
            </a:r>
            <a:r>
              <a:rPr lang="ko-KR" altLang="en-US" sz="1500" dirty="0" err="1"/>
              <a:t>노멀</a:t>
            </a:r>
            <a:r>
              <a:rPr lang="ko-KR" altLang="en-US" sz="1500" dirty="0"/>
              <a:t> 벡터 설정한 다음</a:t>
            </a:r>
            <a:endParaRPr lang="en-US" altLang="ko-KR" sz="1500" dirty="0"/>
          </a:p>
          <a:p>
            <a:pPr lvl="0"/>
            <a:r>
              <a:rPr lang="ko-KR" altLang="en-US" sz="1500" dirty="0" err="1"/>
              <a:t>폴리곤</a:t>
            </a:r>
            <a:r>
              <a:rPr lang="ko-KR" altLang="en-US" sz="1500" dirty="0"/>
              <a:t> 생성</a:t>
            </a:r>
            <a:r>
              <a:rPr lang="en-US" altLang="ko-KR" sz="1500" dirty="0"/>
              <a:t>)</a:t>
            </a:r>
          </a:p>
          <a:p>
            <a:pPr lvl="0"/>
            <a:endParaRPr lang="en-US" altLang="ko-KR" sz="1500" dirty="0"/>
          </a:p>
          <a:p>
            <a:pPr marL="0" lvl="0" indent="0">
              <a:buNone/>
            </a:pPr>
            <a:r>
              <a:rPr lang="en-US" altLang="ko-KR" sz="1500" dirty="0"/>
              <a:t>    </a:t>
            </a:r>
            <a:endParaRPr lang="en-US" altLang="ko-KR" dirty="0"/>
          </a:p>
          <a:p>
            <a:pPr marL="0" lvl="0" indent="0">
              <a:buNone/>
            </a:pPr>
            <a:br>
              <a:rPr lang="en-US" altLang="ko-KR" dirty="0"/>
            </a:br>
            <a:endParaRPr lang="en-US" altLang="ko-KR" sz="1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262EFD-2F2B-4817-96EB-3B53C3A03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012" y="1690688"/>
            <a:ext cx="4572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4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2.</a:t>
            </a:r>
            <a:r>
              <a:rPr lang="ko-KR" altLang="en-US" dirty="0" err="1"/>
              <a:t>폴리곤</a:t>
            </a:r>
            <a:r>
              <a:rPr lang="ko-KR" altLang="en-US" dirty="0"/>
              <a:t> 모델링 </a:t>
            </a:r>
            <a:r>
              <a:rPr lang="en-US" altLang="ko-KR" dirty="0"/>
              <a:t>- </a:t>
            </a:r>
            <a:r>
              <a:rPr lang="ko-KR" altLang="en-US" dirty="0"/>
              <a:t>세부사항</a:t>
            </a:r>
          </a:p>
        </p:txBody>
      </p:sp>
      <p:sp>
        <p:nvSpPr>
          <p:cNvPr id="5" name="내용 개체 틀 13">
            <a:extLst>
              <a:ext uri="{FF2B5EF4-FFF2-40B4-BE49-F238E27FC236}">
                <a16:creationId xmlns:a16="http://schemas.microsoft.com/office/drawing/2014/main" id="{BCFF1546-D20E-4389-8F01-1E3CA1B0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476" y="1497934"/>
            <a:ext cx="9791700" cy="4351338"/>
          </a:xfrm>
        </p:spPr>
        <p:txBody>
          <a:bodyPr rtlCol="0">
            <a:normAutofit/>
          </a:bodyPr>
          <a:lstStyle/>
          <a:p>
            <a:pPr lvl="0"/>
            <a:r>
              <a:rPr lang="ko-KR" altLang="en-US" sz="1500" dirty="0"/>
              <a:t>전자레인지의 도어</a:t>
            </a:r>
            <a:r>
              <a:rPr lang="en-US" altLang="ko-KR" sz="1500" dirty="0"/>
              <a:t>(</a:t>
            </a:r>
            <a:r>
              <a:rPr lang="ko-KR" altLang="en-US" sz="1500" dirty="0"/>
              <a:t>왼쪽</a:t>
            </a:r>
            <a:r>
              <a:rPr lang="en-US" altLang="ko-KR" sz="1500" dirty="0"/>
              <a:t>)</a:t>
            </a:r>
            <a:r>
              <a:rPr lang="ko-KR" altLang="en-US" sz="1500" dirty="0"/>
              <a:t>는 내부의 반투명한 공간을 구현하기 위하여 </a:t>
            </a:r>
            <a:r>
              <a:rPr lang="ko-KR" altLang="en-US" sz="1500" dirty="0" err="1"/>
              <a:t>폴리곤을</a:t>
            </a:r>
            <a:r>
              <a:rPr lang="ko-KR" altLang="en-US" sz="1500" dirty="0"/>
              <a:t> 위쪽</a:t>
            </a:r>
            <a:r>
              <a:rPr lang="en-US" altLang="ko-KR" sz="1500" dirty="0"/>
              <a:t>, </a:t>
            </a:r>
            <a:r>
              <a:rPr lang="ko-KR" altLang="en-US" sz="1500" dirty="0"/>
              <a:t>왼쪽</a:t>
            </a:r>
            <a:r>
              <a:rPr lang="en-US" altLang="ko-KR" sz="1500" dirty="0"/>
              <a:t>, </a:t>
            </a:r>
            <a:r>
              <a:rPr lang="ko-KR" altLang="en-US" sz="1500" dirty="0"/>
              <a:t>오른쪽</a:t>
            </a:r>
            <a:r>
              <a:rPr lang="en-US" altLang="ko-KR" sz="1500" dirty="0"/>
              <a:t>, </a:t>
            </a:r>
            <a:r>
              <a:rPr lang="ko-KR" altLang="en-US" sz="1500" dirty="0"/>
              <a:t>아래쪽</a:t>
            </a:r>
            <a:r>
              <a:rPr lang="en-US" altLang="ko-KR" sz="1500" dirty="0"/>
              <a:t>, </a:t>
            </a:r>
            <a:r>
              <a:rPr lang="ko-KR" altLang="en-US" sz="1500" dirty="0"/>
              <a:t>내부의 앞</a:t>
            </a:r>
            <a:r>
              <a:rPr lang="en-US" altLang="ko-KR" sz="1500" dirty="0"/>
              <a:t>, </a:t>
            </a:r>
            <a:r>
              <a:rPr lang="ko-KR" altLang="en-US" sz="1500" dirty="0"/>
              <a:t>뒤로 구성함</a:t>
            </a:r>
            <a:r>
              <a:rPr lang="en-US" altLang="ko-KR" sz="1500" dirty="0"/>
              <a:t>. </a:t>
            </a:r>
            <a:r>
              <a:rPr lang="ko-KR" altLang="en-US" sz="1500" dirty="0"/>
              <a:t>도어와 </a:t>
            </a:r>
            <a:r>
              <a:rPr lang="ko-KR" altLang="en-US" sz="1500" dirty="0" err="1"/>
              <a:t>조작부</a:t>
            </a:r>
            <a:r>
              <a:rPr lang="en-US" altLang="ko-KR" sz="1500" dirty="0"/>
              <a:t>(</a:t>
            </a:r>
            <a:r>
              <a:rPr lang="ko-KR" altLang="en-US" sz="1500" dirty="0"/>
              <a:t>오른쪽</a:t>
            </a:r>
            <a:r>
              <a:rPr lang="en-US" altLang="ko-KR" sz="1500" dirty="0"/>
              <a:t>)</a:t>
            </a:r>
            <a:r>
              <a:rPr lang="ko-KR" altLang="en-US" sz="1500" dirty="0"/>
              <a:t>를 길이 아래처럼 설계한 길이를 토대로 생성한 다음 </a:t>
            </a:r>
            <a:r>
              <a:rPr lang="en-US" altLang="ko-KR" sz="1500" dirty="0" err="1"/>
              <a:t>Translatef</a:t>
            </a:r>
            <a:r>
              <a:rPr lang="ko-KR" altLang="en-US" sz="1500" dirty="0"/>
              <a:t>를 이용하여 도어와 조작부를 이동시키고 </a:t>
            </a:r>
            <a:r>
              <a:rPr lang="en-US" altLang="ko-KR" sz="1500" dirty="0" err="1"/>
              <a:t>Rotatef</a:t>
            </a:r>
            <a:r>
              <a:rPr lang="ko-KR" altLang="en-US" sz="1500" dirty="0"/>
              <a:t>를 이용하여 도어의 회전 기능을 구현함</a:t>
            </a:r>
            <a:endParaRPr lang="en-US" altLang="ko-KR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253E1F-8A3E-4443-A469-A5B628D37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081" y="2316149"/>
            <a:ext cx="7391837" cy="397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2.</a:t>
            </a:r>
            <a:r>
              <a:rPr lang="ko-KR" altLang="en-US" dirty="0" err="1"/>
              <a:t>폴리곤</a:t>
            </a:r>
            <a:r>
              <a:rPr lang="ko-KR" altLang="en-US" dirty="0"/>
              <a:t> 모델링 </a:t>
            </a:r>
            <a:r>
              <a:rPr lang="en-US" altLang="ko-KR" dirty="0"/>
              <a:t>– </a:t>
            </a:r>
            <a:r>
              <a:rPr lang="ko-KR" altLang="en-US" dirty="0"/>
              <a:t>코드 예시</a:t>
            </a:r>
          </a:p>
        </p:txBody>
      </p:sp>
      <p:sp>
        <p:nvSpPr>
          <p:cNvPr id="5" name="내용 개체 틀 13">
            <a:extLst>
              <a:ext uri="{FF2B5EF4-FFF2-40B4-BE49-F238E27FC236}">
                <a16:creationId xmlns:a16="http://schemas.microsoft.com/office/drawing/2014/main" id="{D0B1C5DD-6BD1-4F3C-B3EE-874624E3D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1816911"/>
            <a:ext cx="9791700" cy="4351338"/>
          </a:xfrm>
        </p:spPr>
        <p:txBody>
          <a:bodyPr rtlCol="0">
            <a:normAutofit fontScale="70000" lnSpcReduction="20000"/>
          </a:bodyPr>
          <a:lstStyle/>
          <a:p>
            <a:pPr lvl="0"/>
            <a:r>
              <a:rPr lang="ko-KR" altLang="en-US" dirty="0"/>
              <a:t>전자레인지의 도어와 조작부는</a:t>
            </a:r>
            <a:endParaRPr lang="en-US" altLang="ko-KR" dirty="0"/>
          </a:p>
          <a:p>
            <a:pPr marL="0" lvl="0" indent="0">
              <a:buNone/>
            </a:pPr>
            <a:r>
              <a:rPr lang="ko-KR" altLang="en-US" dirty="0"/>
              <a:t>  앞에서 제시한 본체 </a:t>
            </a:r>
            <a:r>
              <a:rPr lang="ko-KR" altLang="en-US" dirty="0" err="1"/>
              <a:t>폴리곤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생성</a:t>
            </a:r>
            <a:r>
              <a:rPr lang="en-US" altLang="ko-KR" dirty="0"/>
              <a:t> </a:t>
            </a:r>
            <a:r>
              <a:rPr lang="ko-KR" altLang="en-US" dirty="0"/>
              <a:t>예시를 토대로 앞 부분에 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Traslatef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Rotatef</a:t>
            </a:r>
            <a:r>
              <a:rPr lang="en-US" altLang="ko-KR" dirty="0"/>
              <a:t>(</a:t>
            </a:r>
            <a:r>
              <a:rPr lang="ko-KR" altLang="en-US" dirty="0"/>
              <a:t>회전은 </a:t>
            </a:r>
            <a:endParaRPr lang="en-US" altLang="ko-KR" dirty="0"/>
          </a:p>
          <a:p>
            <a:pPr marL="0" lvl="0" indent="0">
              <a:buNone/>
            </a:pPr>
            <a:r>
              <a:rPr lang="ko-KR" altLang="en-US" dirty="0"/>
              <a:t>  문에만 필요</a:t>
            </a:r>
            <a:r>
              <a:rPr lang="en-US" altLang="ko-KR" dirty="0"/>
              <a:t>)</a:t>
            </a:r>
            <a:r>
              <a:rPr lang="ko-KR" altLang="en-US" dirty="0"/>
              <a:t>를 추가하여 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/>
              <a:t>  </a:t>
            </a:r>
            <a:r>
              <a:rPr lang="ko-KR" altLang="en-US" dirty="0" err="1"/>
              <a:t>폴리곤의</a:t>
            </a:r>
            <a:r>
              <a:rPr lang="ko-KR" altLang="en-US" dirty="0"/>
              <a:t> 위치와 회전을 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정의해준다</a:t>
            </a:r>
            <a:r>
              <a:rPr lang="en-US" altLang="ko-KR" dirty="0"/>
              <a:t>.</a:t>
            </a:r>
          </a:p>
          <a:p>
            <a:pPr marL="0" lvl="0" indent="0">
              <a:buNone/>
            </a:pPr>
            <a:endParaRPr lang="en-US" altLang="ko-KR" dirty="0"/>
          </a:p>
          <a:p>
            <a:pPr marL="0" lv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오른쪽 코드와 같은 방식으로 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/>
              <a:t>  </a:t>
            </a:r>
            <a:r>
              <a:rPr lang="ko-KR" altLang="en-US" dirty="0" err="1"/>
              <a:t>폴리곤들을</a:t>
            </a:r>
            <a:r>
              <a:rPr lang="ko-KR" altLang="en-US" dirty="0"/>
              <a:t> 생성한다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sz="1900" dirty="0"/>
              <a:t>(</a:t>
            </a:r>
            <a:r>
              <a:rPr lang="ko-KR" altLang="en-US" sz="1900" dirty="0"/>
              <a:t>텍스처를 입히고 </a:t>
            </a:r>
            <a:r>
              <a:rPr lang="ko-KR" altLang="en-US" sz="1900" dirty="0" err="1"/>
              <a:t>노멀</a:t>
            </a:r>
            <a:r>
              <a:rPr lang="ko-KR" altLang="en-US" sz="1900" dirty="0"/>
              <a:t> 벡터 설정한 다음</a:t>
            </a:r>
            <a:endParaRPr lang="en-US" altLang="ko-KR" sz="1900" dirty="0"/>
          </a:p>
          <a:p>
            <a:pPr lvl="0"/>
            <a:r>
              <a:rPr lang="ko-KR" altLang="en-US" sz="1900" dirty="0" err="1"/>
              <a:t>폴리곤</a:t>
            </a:r>
            <a:r>
              <a:rPr lang="ko-KR" altLang="en-US" sz="1900" dirty="0"/>
              <a:t> 생성</a:t>
            </a:r>
            <a:r>
              <a:rPr lang="en-US" altLang="ko-KR" sz="1900" dirty="0"/>
              <a:t>)</a:t>
            </a:r>
          </a:p>
          <a:p>
            <a:pPr marL="0" lvl="0" indent="0">
              <a:buNone/>
            </a:pPr>
            <a:endParaRPr lang="en-US" altLang="ko-KR" dirty="0"/>
          </a:p>
          <a:p>
            <a:pPr marL="0" lvl="0" indent="0">
              <a:buNone/>
            </a:pPr>
            <a:r>
              <a:rPr lang="en-US" altLang="ko-KR" dirty="0"/>
              <a:t>  </a:t>
            </a:r>
            <a:br>
              <a:rPr lang="en-US" altLang="ko-KR" dirty="0"/>
            </a:br>
            <a:endParaRPr lang="en-US" altLang="ko-KR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6C4286-2606-42EE-805A-E78898D20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53" y="1690688"/>
            <a:ext cx="4581525" cy="2181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F8ACB2-EF21-40AF-9977-FBCFA95C7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353" y="4091393"/>
            <a:ext cx="45624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2.</a:t>
            </a:r>
            <a:r>
              <a:rPr lang="ko-KR" altLang="en-US" dirty="0" err="1"/>
              <a:t>폴리곤</a:t>
            </a:r>
            <a:r>
              <a:rPr lang="ko-KR" altLang="en-US" dirty="0"/>
              <a:t> 모델링 </a:t>
            </a:r>
            <a:r>
              <a:rPr lang="en-US" altLang="ko-KR" dirty="0"/>
              <a:t>- </a:t>
            </a:r>
            <a:r>
              <a:rPr lang="ko-KR" altLang="en-US" dirty="0"/>
              <a:t>세부사항</a:t>
            </a:r>
          </a:p>
        </p:txBody>
      </p:sp>
      <p:sp>
        <p:nvSpPr>
          <p:cNvPr id="5" name="내용 개체 틀 13">
            <a:extLst>
              <a:ext uri="{FF2B5EF4-FFF2-40B4-BE49-F238E27FC236}">
                <a16:creationId xmlns:a16="http://schemas.microsoft.com/office/drawing/2014/main" id="{BCFF1546-D20E-4389-8F01-1E3CA1B0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476" y="1497934"/>
            <a:ext cx="9791700" cy="4351338"/>
          </a:xfrm>
        </p:spPr>
        <p:txBody>
          <a:bodyPr rtlCol="0">
            <a:normAutofit/>
          </a:bodyPr>
          <a:lstStyle/>
          <a:p>
            <a:pPr lvl="0"/>
            <a:r>
              <a:rPr lang="ko-KR" altLang="en-US" sz="1500" dirty="0"/>
              <a:t>전자레인지의 수동 조리 다이얼과 회전 접시 </a:t>
            </a:r>
            <a:r>
              <a:rPr lang="ko-KR" altLang="en-US" sz="1500" dirty="0" err="1"/>
              <a:t>폴리곤에</a:t>
            </a:r>
            <a:r>
              <a:rPr lang="ko-KR" altLang="en-US" sz="1500" dirty="0"/>
              <a:t> 대항 높이</a:t>
            </a:r>
            <a:r>
              <a:rPr lang="en-US" altLang="ko-KR" sz="1500" dirty="0"/>
              <a:t>, </a:t>
            </a:r>
            <a:r>
              <a:rPr lang="ko-KR" altLang="en-US" sz="1500" dirty="0"/>
              <a:t>반지름 정보를 아래와 같이 정의해 주었다</a:t>
            </a:r>
            <a:r>
              <a:rPr lang="en-US" altLang="ko-KR" sz="1500" dirty="0"/>
              <a:t>.</a:t>
            </a:r>
          </a:p>
          <a:p>
            <a:pPr lvl="0"/>
            <a:r>
              <a:rPr lang="ko-KR" altLang="en-US" sz="1500" dirty="0"/>
              <a:t>수동 조리 다이얼은 </a:t>
            </a:r>
            <a:r>
              <a:rPr lang="en-US" altLang="ko-KR" sz="1500" dirty="0"/>
              <a:t>(0,0,0)</a:t>
            </a:r>
            <a:r>
              <a:rPr lang="ko-KR" altLang="en-US" sz="1500" dirty="0"/>
              <a:t>에서 생성하여 </a:t>
            </a:r>
            <a:r>
              <a:rPr lang="en-US" altLang="ko-KR" sz="1500" dirty="0" err="1"/>
              <a:t>Translatef</a:t>
            </a:r>
            <a:r>
              <a:rPr lang="ko-KR" altLang="en-US" sz="1500" dirty="0"/>
              <a:t>로 위치를 옮긴다</a:t>
            </a:r>
            <a:r>
              <a:rPr lang="en-US" altLang="ko-KR" sz="1500" dirty="0"/>
              <a:t>.</a:t>
            </a:r>
          </a:p>
          <a:p>
            <a:pPr lvl="0"/>
            <a:r>
              <a:rPr lang="ko-KR" altLang="en-US" sz="1500" dirty="0"/>
              <a:t>회전 접시 </a:t>
            </a:r>
            <a:r>
              <a:rPr lang="ko-KR" altLang="en-US" sz="1500" dirty="0" err="1"/>
              <a:t>폴리곤은</a:t>
            </a:r>
            <a:r>
              <a:rPr lang="ko-KR" altLang="en-US" sz="1500" dirty="0"/>
              <a:t> </a:t>
            </a:r>
            <a:r>
              <a:rPr lang="en-US" altLang="ko-KR" sz="1500" dirty="0"/>
              <a:t>(0,0,0)</a:t>
            </a:r>
            <a:r>
              <a:rPr lang="ko-KR" altLang="en-US" sz="1500" dirty="0"/>
              <a:t>에서 생성하여 </a:t>
            </a:r>
            <a:r>
              <a:rPr lang="en-US" altLang="ko-KR" sz="1500" dirty="0" err="1"/>
              <a:t>Rotatef</a:t>
            </a:r>
            <a:r>
              <a:rPr lang="ko-KR" altLang="en-US" sz="1500" dirty="0"/>
              <a:t>로 </a:t>
            </a:r>
            <a:r>
              <a:rPr lang="en-US" altLang="ko-KR" sz="1500" dirty="0"/>
              <a:t>X</a:t>
            </a:r>
            <a:r>
              <a:rPr lang="ko-KR" altLang="en-US" sz="1500" dirty="0"/>
              <a:t>축으로 </a:t>
            </a:r>
            <a:r>
              <a:rPr lang="en-US" altLang="ko-KR" sz="1500" dirty="0"/>
              <a:t>-90</a:t>
            </a:r>
            <a:r>
              <a:rPr lang="ko-KR" altLang="en-US" sz="1500" dirty="0"/>
              <a:t>만큼 회전시키고 </a:t>
            </a:r>
            <a:r>
              <a:rPr lang="en-US" altLang="ko-KR" sz="1500" dirty="0" err="1"/>
              <a:t>Translatef</a:t>
            </a:r>
            <a:r>
              <a:rPr lang="ko-KR" altLang="en-US" sz="1500" dirty="0"/>
              <a:t>로 위치를 옮긴다</a:t>
            </a:r>
            <a:r>
              <a:rPr lang="en-US" altLang="ko-KR" sz="1500" dirty="0"/>
              <a:t>.</a:t>
            </a:r>
          </a:p>
          <a:p>
            <a:pPr lvl="0"/>
            <a:r>
              <a:rPr lang="ko-KR" altLang="en-US" sz="1500" dirty="0"/>
              <a:t>두 </a:t>
            </a:r>
            <a:r>
              <a:rPr lang="ko-KR" altLang="en-US" sz="1500" dirty="0" err="1"/>
              <a:t>폴리곤은</a:t>
            </a:r>
            <a:r>
              <a:rPr lang="ko-KR" altLang="en-US" sz="1500" dirty="0"/>
              <a:t> </a:t>
            </a:r>
            <a:r>
              <a:rPr lang="en-US" altLang="ko-KR" sz="1500" dirty="0" err="1"/>
              <a:t>Rotatef</a:t>
            </a:r>
            <a:r>
              <a:rPr lang="ko-KR" altLang="en-US" sz="1500" dirty="0"/>
              <a:t>로 회전 기능을 수행하도록 한다</a:t>
            </a:r>
            <a:r>
              <a:rPr lang="en-US" altLang="ko-KR" sz="15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569B77-D824-427A-A3BE-5ADFF0693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479" y="3243918"/>
            <a:ext cx="71247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8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2.</a:t>
            </a:r>
            <a:r>
              <a:rPr lang="ko-KR" altLang="en-US" dirty="0" err="1"/>
              <a:t>폴리곤</a:t>
            </a:r>
            <a:r>
              <a:rPr lang="ko-KR" altLang="en-US" dirty="0"/>
              <a:t> 모델링 </a:t>
            </a:r>
            <a:r>
              <a:rPr lang="en-US" altLang="ko-KR" dirty="0"/>
              <a:t>– </a:t>
            </a:r>
            <a:r>
              <a:rPr lang="ko-KR" altLang="en-US" dirty="0"/>
              <a:t>코드 예시</a:t>
            </a:r>
          </a:p>
        </p:txBody>
      </p:sp>
      <p:sp>
        <p:nvSpPr>
          <p:cNvPr id="5" name="내용 개체 틀 13">
            <a:extLst>
              <a:ext uri="{FF2B5EF4-FFF2-40B4-BE49-F238E27FC236}">
                <a16:creationId xmlns:a16="http://schemas.microsoft.com/office/drawing/2014/main" id="{D0B1C5DD-6BD1-4F3C-B3EE-874624E3D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1816911"/>
            <a:ext cx="9791700" cy="4351338"/>
          </a:xfrm>
        </p:spPr>
        <p:txBody>
          <a:bodyPr rtlCol="0">
            <a:normAutofit fontScale="70000" lnSpcReduction="20000"/>
          </a:bodyPr>
          <a:lstStyle/>
          <a:p>
            <a:pPr lvl="0"/>
            <a:r>
              <a:rPr lang="ko-KR" altLang="en-US" dirty="0"/>
              <a:t>수동 조리 다이얼</a:t>
            </a:r>
            <a:r>
              <a:rPr lang="en-US" altLang="ko-KR" dirty="0"/>
              <a:t>, </a:t>
            </a:r>
            <a:r>
              <a:rPr lang="ko-KR" altLang="en-US" dirty="0"/>
              <a:t>회전 접시 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/>
              <a:t>  </a:t>
            </a:r>
            <a:r>
              <a:rPr lang="ko-KR" altLang="en-US" dirty="0" err="1"/>
              <a:t>폴리곤은</a:t>
            </a:r>
            <a:r>
              <a:rPr lang="ko-KR" altLang="en-US" dirty="0"/>
              <a:t> 실린더를 생성하는 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gluCylinder</a:t>
            </a:r>
            <a:r>
              <a:rPr lang="ko-KR" altLang="en-US" dirty="0"/>
              <a:t>함수와 디스크를 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생성하는 </a:t>
            </a:r>
            <a:r>
              <a:rPr lang="en-US" altLang="ko-KR" dirty="0" err="1"/>
              <a:t>gluDisk</a:t>
            </a:r>
            <a:r>
              <a:rPr lang="ko-KR" altLang="en-US" dirty="0"/>
              <a:t>함수를</a:t>
            </a:r>
            <a:r>
              <a:rPr lang="en-US" altLang="ko-KR" dirty="0"/>
              <a:t> </a:t>
            </a:r>
          </a:p>
          <a:p>
            <a:pPr marL="0" lv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이용하여 캔모양의 실린더를 </a:t>
            </a:r>
            <a:endParaRPr lang="en-US" altLang="ko-KR" dirty="0"/>
          </a:p>
          <a:p>
            <a:pPr marL="0" lvl="0" indent="0">
              <a:buNone/>
            </a:pPr>
            <a:r>
              <a:rPr lang="ko-KR" altLang="en-US" dirty="0"/>
              <a:t>  생성하여 구현한다</a:t>
            </a:r>
            <a:r>
              <a:rPr lang="en-US" altLang="ko-KR" dirty="0"/>
              <a:t>. </a:t>
            </a:r>
          </a:p>
          <a:p>
            <a:pPr marL="0" lv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오른쪽과 같은 코드로 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캔모양의 </a:t>
            </a:r>
            <a:r>
              <a:rPr lang="ko-KR" altLang="en-US" dirty="0" err="1"/>
              <a:t>폴리곤을</a:t>
            </a:r>
            <a:r>
              <a:rPr lang="ko-KR" altLang="en-US" dirty="0"/>
              <a:t> 생성한다</a:t>
            </a:r>
            <a:r>
              <a:rPr lang="en-US" altLang="ko-KR" dirty="0"/>
              <a:t>.</a:t>
            </a:r>
          </a:p>
          <a:p>
            <a:pPr marL="0" lvl="0" indent="0">
              <a:buNone/>
            </a:pPr>
            <a:endParaRPr lang="en-US" altLang="ko-KR" dirty="0"/>
          </a:p>
          <a:p>
            <a:pPr marL="0" lv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오른쪽 코드와 같은 방식으로 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수동 다이얼과 회전접시를 생성한다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sz="2100" dirty="0"/>
              <a:t>(</a:t>
            </a:r>
            <a:r>
              <a:rPr lang="ko-KR" altLang="en-US" sz="2100" dirty="0"/>
              <a:t>텍스처를 입힌 다음 실린더 및 디스크 생성</a:t>
            </a:r>
            <a:r>
              <a:rPr lang="en-US" altLang="ko-KR" sz="2100" dirty="0"/>
              <a:t>)</a:t>
            </a:r>
          </a:p>
          <a:p>
            <a:pPr marL="0" lvl="0" indent="0">
              <a:buNone/>
            </a:pPr>
            <a:br>
              <a:rPr lang="en-US" altLang="ko-KR" dirty="0"/>
            </a:br>
            <a:endParaRPr lang="en-US" altLang="ko-KR" sz="1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DE2F1A-797D-4D30-9CB5-B3A8B26C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977" y="1690688"/>
            <a:ext cx="3774075" cy="21646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791108-DE58-4215-ADEE-4A1E0E593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977" y="4000712"/>
            <a:ext cx="3774075" cy="24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2.</a:t>
            </a:r>
            <a:r>
              <a:rPr lang="ko-KR" altLang="en-US" dirty="0" err="1"/>
              <a:t>폴리곤</a:t>
            </a:r>
            <a:r>
              <a:rPr lang="ko-KR" altLang="en-US" dirty="0"/>
              <a:t> 모델링 </a:t>
            </a:r>
            <a:r>
              <a:rPr lang="en-US" altLang="ko-KR" dirty="0"/>
              <a:t>- </a:t>
            </a:r>
            <a:r>
              <a:rPr lang="ko-KR" altLang="en-US" dirty="0"/>
              <a:t>세부사항</a:t>
            </a:r>
          </a:p>
        </p:txBody>
      </p:sp>
      <p:sp>
        <p:nvSpPr>
          <p:cNvPr id="5" name="내용 개체 틀 13">
            <a:extLst>
              <a:ext uri="{FF2B5EF4-FFF2-40B4-BE49-F238E27FC236}">
                <a16:creationId xmlns:a16="http://schemas.microsoft.com/office/drawing/2014/main" id="{BCFF1546-D20E-4389-8F01-1E3CA1B0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476" y="1497934"/>
            <a:ext cx="9791700" cy="4351338"/>
          </a:xfrm>
        </p:spPr>
        <p:txBody>
          <a:bodyPr rtlCol="0">
            <a:normAutofit/>
          </a:bodyPr>
          <a:lstStyle/>
          <a:p>
            <a:pPr lvl="0"/>
            <a:r>
              <a:rPr lang="ko-KR" altLang="en-US" sz="1500" dirty="0"/>
              <a:t>취소</a:t>
            </a:r>
            <a:r>
              <a:rPr lang="en-US" altLang="ko-KR" sz="1500" dirty="0"/>
              <a:t>, </a:t>
            </a:r>
            <a:r>
              <a:rPr lang="ko-KR" altLang="en-US" sz="1500" dirty="0"/>
              <a:t>시작버튼은 직육면체로 이루어져 있으며 </a:t>
            </a:r>
            <a:r>
              <a:rPr lang="ko-KR" altLang="en-US" sz="1500" dirty="0" err="1"/>
              <a:t>폴리곤의</a:t>
            </a:r>
            <a:r>
              <a:rPr lang="ko-KR" altLang="en-US" sz="1500" dirty="0"/>
              <a:t> 크기는 같다</a:t>
            </a:r>
            <a:r>
              <a:rPr lang="en-US" altLang="ko-KR" sz="1500" dirty="0"/>
              <a:t>.</a:t>
            </a:r>
          </a:p>
          <a:p>
            <a:pPr lvl="0"/>
            <a:r>
              <a:rPr lang="ko-KR" altLang="en-US" sz="1500" dirty="0"/>
              <a:t>취소</a:t>
            </a:r>
            <a:r>
              <a:rPr lang="en-US" altLang="ko-KR" sz="1500" dirty="0"/>
              <a:t>, </a:t>
            </a:r>
            <a:r>
              <a:rPr lang="ko-KR" altLang="en-US" sz="1500" dirty="0"/>
              <a:t>시작버튼을 </a:t>
            </a:r>
            <a:r>
              <a:rPr lang="en-US" altLang="ko-KR" sz="1500" dirty="0" err="1"/>
              <a:t>glTranslatef</a:t>
            </a:r>
            <a:r>
              <a:rPr lang="ko-KR" altLang="en-US" sz="1500" dirty="0"/>
              <a:t>를 이용해 각각 생성할 위치로 </a:t>
            </a:r>
            <a:r>
              <a:rPr lang="ko-KR" altLang="en-US" sz="1500" dirty="0" err="1"/>
              <a:t>옮긴다음</a:t>
            </a:r>
            <a:endParaRPr lang="en-US" altLang="ko-KR" sz="1500" dirty="0"/>
          </a:p>
          <a:p>
            <a:pPr lvl="0"/>
            <a:r>
              <a:rPr lang="ko-KR" altLang="en-US" sz="1500" dirty="0"/>
              <a:t>아래의 길이 정보를 토대로 취소</a:t>
            </a:r>
            <a:r>
              <a:rPr lang="en-US" altLang="ko-KR" sz="1500" dirty="0"/>
              <a:t>, </a:t>
            </a:r>
            <a:r>
              <a:rPr lang="ko-KR" altLang="en-US" sz="1500" dirty="0"/>
              <a:t>시작 버튼 </a:t>
            </a:r>
            <a:r>
              <a:rPr lang="ko-KR" altLang="en-US" sz="1500" dirty="0" err="1"/>
              <a:t>폴리곤을</a:t>
            </a:r>
            <a:r>
              <a:rPr lang="ko-KR" altLang="en-US" sz="1500" dirty="0"/>
              <a:t> 생성한다</a:t>
            </a:r>
            <a:r>
              <a:rPr lang="en-US" altLang="ko-KR" sz="1500" dirty="0"/>
              <a:t>.</a:t>
            </a:r>
          </a:p>
          <a:p>
            <a:pPr lvl="0"/>
            <a:endParaRPr lang="en-US" altLang="ko-KR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00F274-A637-4046-BB40-5A6F66C8F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376" y="2823497"/>
            <a:ext cx="5641247" cy="274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2.</a:t>
            </a:r>
            <a:r>
              <a:rPr lang="ko-KR" altLang="en-US" dirty="0" err="1"/>
              <a:t>폴리곤</a:t>
            </a:r>
            <a:r>
              <a:rPr lang="ko-KR" altLang="en-US" dirty="0"/>
              <a:t> 모델링 </a:t>
            </a:r>
            <a:r>
              <a:rPr lang="en-US" altLang="ko-KR" dirty="0"/>
              <a:t>– </a:t>
            </a:r>
            <a:r>
              <a:rPr lang="ko-KR" altLang="en-US" dirty="0"/>
              <a:t>코드 예시</a:t>
            </a:r>
          </a:p>
        </p:txBody>
      </p:sp>
      <p:sp>
        <p:nvSpPr>
          <p:cNvPr id="5" name="내용 개체 틀 13">
            <a:extLst>
              <a:ext uri="{FF2B5EF4-FFF2-40B4-BE49-F238E27FC236}">
                <a16:creationId xmlns:a16="http://schemas.microsoft.com/office/drawing/2014/main" id="{D0B1C5DD-6BD1-4F3C-B3EE-874624E3D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1816911"/>
            <a:ext cx="9791700" cy="4351338"/>
          </a:xfrm>
        </p:spPr>
        <p:txBody>
          <a:bodyPr rtlCol="0">
            <a:normAutofit/>
          </a:bodyPr>
          <a:lstStyle/>
          <a:p>
            <a:pPr lvl="0"/>
            <a:r>
              <a:rPr lang="ko-KR" altLang="en-US" dirty="0"/>
              <a:t>취소</a:t>
            </a:r>
            <a:r>
              <a:rPr lang="en-US" altLang="ko-KR" dirty="0"/>
              <a:t>, </a:t>
            </a:r>
            <a:r>
              <a:rPr lang="ko-KR" altLang="en-US" dirty="0"/>
              <a:t>시작 버튼은 문과 </a:t>
            </a:r>
            <a:endParaRPr lang="en-US" altLang="ko-KR" dirty="0"/>
          </a:p>
          <a:p>
            <a:pPr lvl="0"/>
            <a:r>
              <a:rPr lang="ko-KR" altLang="en-US" dirty="0"/>
              <a:t>조작부에서 </a:t>
            </a:r>
            <a:r>
              <a:rPr lang="ko-KR" altLang="en-US" dirty="0" err="1"/>
              <a:t>폴리곤을</a:t>
            </a:r>
            <a:r>
              <a:rPr lang="ko-KR" altLang="en-US" dirty="0"/>
              <a:t> </a:t>
            </a:r>
            <a:endParaRPr lang="en-US" altLang="ko-KR" dirty="0"/>
          </a:p>
          <a:p>
            <a:pPr lvl="0"/>
            <a:r>
              <a:rPr lang="ko-KR" altLang="en-US" dirty="0"/>
              <a:t>생성한 방식과 동일하게</a:t>
            </a:r>
            <a:endParaRPr lang="en-US" altLang="ko-KR" dirty="0"/>
          </a:p>
          <a:p>
            <a:pPr lvl="0"/>
            <a:r>
              <a:rPr lang="ko-KR" altLang="en-US" dirty="0"/>
              <a:t>구현한다</a:t>
            </a:r>
            <a:r>
              <a:rPr lang="en-US" altLang="ko-KR" dirty="0"/>
              <a:t>.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오른쪽 코드와 같은 방식으로</a:t>
            </a:r>
            <a:endParaRPr lang="en-US" altLang="ko-KR" dirty="0"/>
          </a:p>
          <a:p>
            <a:pPr lvl="0"/>
            <a:r>
              <a:rPr lang="ko-KR" altLang="en-US" dirty="0" err="1"/>
              <a:t>폴리곤을</a:t>
            </a:r>
            <a:r>
              <a:rPr lang="ko-KR" altLang="en-US" dirty="0"/>
              <a:t> 구현함</a:t>
            </a:r>
            <a:endParaRPr lang="en-US" altLang="ko-KR" dirty="0"/>
          </a:p>
          <a:p>
            <a:pPr lvl="0"/>
            <a:r>
              <a:rPr lang="en-US" altLang="ko-KR" sz="1600" dirty="0"/>
              <a:t>(</a:t>
            </a:r>
            <a:r>
              <a:rPr lang="ko-KR" altLang="en-US" sz="1600" dirty="0"/>
              <a:t>텍스처를 입히고 </a:t>
            </a:r>
            <a:r>
              <a:rPr lang="ko-KR" altLang="en-US" sz="1600" dirty="0" err="1"/>
              <a:t>노멀</a:t>
            </a:r>
            <a:r>
              <a:rPr lang="ko-KR" altLang="en-US" sz="1600" dirty="0"/>
              <a:t> 벡터 설정한 다음</a:t>
            </a:r>
            <a:endParaRPr lang="en-US" altLang="ko-KR" sz="1600" dirty="0"/>
          </a:p>
          <a:p>
            <a:pPr lvl="0"/>
            <a:r>
              <a:rPr lang="ko-KR" altLang="en-US" sz="1600" dirty="0" err="1"/>
              <a:t>폴리곤</a:t>
            </a:r>
            <a:r>
              <a:rPr lang="ko-KR" altLang="en-US" sz="1600" dirty="0"/>
              <a:t> 생성</a:t>
            </a:r>
            <a:r>
              <a:rPr lang="en-US" altLang="ko-KR" sz="1600" dirty="0"/>
              <a:t>)</a:t>
            </a:r>
            <a:br>
              <a:rPr lang="en-US" altLang="ko-KR" dirty="0"/>
            </a:br>
            <a:endParaRPr lang="en-US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0BC5C8-545E-4C01-A19A-3ED536E7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1690689"/>
            <a:ext cx="4543425" cy="21790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9E4D78-C7F5-460C-960C-4B57E66E4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425" y="4169586"/>
            <a:ext cx="45720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2.</a:t>
            </a:r>
            <a:r>
              <a:rPr lang="ko-KR" altLang="en-US" dirty="0" err="1"/>
              <a:t>폴리곤</a:t>
            </a:r>
            <a:r>
              <a:rPr lang="ko-KR" altLang="en-US" dirty="0"/>
              <a:t> 모델링 </a:t>
            </a:r>
            <a:r>
              <a:rPr lang="en-US" altLang="ko-KR" dirty="0"/>
              <a:t>- </a:t>
            </a:r>
            <a:r>
              <a:rPr lang="ko-KR" altLang="en-US" dirty="0"/>
              <a:t>세부사항</a:t>
            </a:r>
          </a:p>
        </p:txBody>
      </p:sp>
      <p:sp>
        <p:nvSpPr>
          <p:cNvPr id="5" name="내용 개체 틀 13">
            <a:extLst>
              <a:ext uri="{FF2B5EF4-FFF2-40B4-BE49-F238E27FC236}">
                <a16:creationId xmlns:a16="http://schemas.microsoft.com/office/drawing/2014/main" id="{BCFF1546-D20E-4389-8F01-1E3CA1B0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476" y="1497934"/>
            <a:ext cx="9791700" cy="4351338"/>
          </a:xfrm>
        </p:spPr>
        <p:txBody>
          <a:bodyPr rtlCol="0">
            <a:normAutofit/>
          </a:bodyPr>
          <a:lstStyle/>
          <a:p>
            <a:pPr lvl="0"/>
            <a:r>
              <a:rPr lang="ko-KR" altLang="en-US" sz="1500" dirty="0"/>
              <a:t>타이머 </a:t>
            </a:r>
            <a:r>
              <a:rPr lang="ko-KR" altLang="en-US" sz="1500" dirty="0" err="1"/>
              <a:t>폴리곤은</a:t>
            </a:r>
            <a:r>
              <a:rPr lang="ko-KR" altLang="en-US" sz="1500" dirty="0"/>
              <a:t> </a:t>
            </a:r>
            <a:r>
              <a:rPr lang="en-US" altLang="ko-KR" sz="1500" dirty="0"/>
              <a:t>0~10</a:t>
            </a:r>
            <a:r>
              <a:rPr lang="ko-KR" altLang="en-US" sz="1500" dirty="0"/>
              <a:t>초에 해당하는 텍스처를 미리 저장해 놓은 다음</a:t>
            </a:r>
            <a:endParaRPr lang="en-US" altLang="ko-KR" sz="1500" dirty="0"/>
          </a:p>
          <a:p>
            <a:pPr lvl="0"/>
            <a:r>
              <a:rPr lang="ko-KR" altLang="en-US" sz="1500" dirty="0"/>
              <a:t>타이머를 계산하는 함수를 만들고 특정인자 </a:t>
            </a:r>
            <a:r>
              <a:rPr lang="en-US" altLang="ko-KR" sz="1500" dirty="0"/>
              <a:t>timer</a:t>
            </a:r>
            <a:r>
              <a:rPr lang="ko-KR" altLang="en-US" sz="1500" dirty="0"/>
              <a:t>의 숫자에 따라 해당하는 숫자를 </a:t>
            </a:r>
            <a:endParaRPr lang="en-US" altLang="ko-KR" sz="1500" dirty="0"/>
          </a:p>
          <a:p>
            <a:pPr lvl="0"/>
            <a:r>
              <a:rPr lang="ko-KR" altLang="en-US" sz="1500" dirty="0"/>
              <a:t>조작부에 출력하도록 하는 방식이다</a:t>
            </a:r>
            <a:r>
              <a:rPr lang="en-US" altLang="ko-KR" sz="1500" dirty="0"/>
              <a:t>.</a:t>
            </a:r>
          </a:p>
          <a:p>
            <a:pPr lvl="0"/>
            <a:r>
              <a:rPr lang="ko-KR" altLang="en-US" sz="1500" dirty="0"/>
              <a:t>타이머 </a:t>
            </a:r>
            <a:r>
              <a:rPr lang="ko-KR" altLang="en-US" sz="1500" dirty="0" err="1"/>
              <a:t>폴리곤은</a:t>
            </a:r>
            <a:r>
              <a:rPr lang="ko-KR" altLang="en-US" sz="1500" dirty="0"/>
              <a:t> 직사각형으로 이루어져 있으며 직사각형에 텍스처를 매핑하여</a:t>
            </a:r>
            <a:endParaRPr lang="en-US" altLang="ko-KR" sz="1500" dirty="0"/>
          </a:p>
          <a:p>
            <a:pPr lvl="0"/>
            <a:r>
              <a:rPr lang="ko-KR" altLang="en-US" sz="1500" dirty="0"/>
              <a:t>타이머를 표현한다</a:t>
            </a:r>
            <a:r>
              <a:rPr lang="en-US" altLang="ko-KR" sz="1500" dirty="0"/>
              <a:t>.</a:t>
            </a:r>
          </a:p>
          <a:p>
            <a:pPr lvl="0"/>
            <a:endParaRPr lang="en-US" altLang="ko-KR" sz="1500" dirty="0"/>
          </a:p>
          <a:p>
            <a:pPr lvl="0"/>
            <a:r>
              <a:rPr lang="ko-KR" altLang="en-US" sz="1500" dirty="0"/>
              <a:t>아래와 같은 타이머 </a:t>
            </a:r>
            <a:r>
              <a:rPr lang="ko-KR" altLang="en-US" sz="1500" dirty="0" err="1"/>
              <a:t>폴리곤은</a:t>
            </a:r>
            <a:r>
              <a:rPr lang="ko-KR" altLang="en-US" sz="1500" dirty="0"/>
              <a:t> </a:t>
            </a:r>
            <a:r>
              <a:rPr lang="en-US" altLang="ko-KR" sz="1500" dirty="0"/>
              <a:t>00:00~00:10</a:t>
            </a:r>
            <a:r>
              <a:rPr lang="ko-KR" altLang="en-US" sz="1500" dirty="0"/>
              <a:t> 즉</a:t>
            </a:r>
            <a:r>
              <a:rPr lang="en-US" altLang="ko-KR" sz="1500" dirty="0"/>
              <a:t>,</a:t>
            </a:r>
            <a:r>
              <a:rPr lang="ko-KR" altLang="en-US" sz="1500" dirty="0"/>
              <a:t> </a:t>
            </a:r>
            <a:r>
              <a:rPr lang="en-US" altLang="ko-KR" sz="1500" dirty="0"/>
              <a:t>0</a:t>
            </a:r>
            <a:r>
              <a:rPr lang="ko-KR" altLang="en-US" sz="1500" dirty="0"/>
              <a:t>초에서 </a:t>
            </a:r>
            <a:r>
              <a:rPr lang="en-US" altLang="ko-KR" sz="1500" dirty="0"/>
              <a:t>10</a:t>
            </a:r>
            <a:r>
              <a:rPr lang="ko-KR" altLang="en-US" sz="1500" dirty="0"/>
              <a:t>초 까지만 표현한다</a:t>
            </a:r>
            <a:r>
              <a:rPr lang="en-US" altLang="ko-KR" sz="1500" dirty="0"/>
              <a:t>.</a:t>
            </a:r>
          </a:p>
          <a:p>
            <a:pPr lvl="0"/>
            <a:endParaRPr lang="en-US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D7D92A-B309-44FC-8A27-05E3C25E2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428" y="4250324"/>
            <a:ext cx="2438400" cy="876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CB6E4F-E898-42A3-8243-8E16C489D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443" y="4250324"/>
            <a:ext cx="2438400" cy="876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58E2F7-4607-431A-8FB6-8F2556186C65}"/>
              </a:ext>
            </a:extLst>
          </p:cNvPr>
          <p:cNvSpPr txBox="1"/>
          <p:nvPr/>
        </p:nvSpPr>
        <p:spPr>
          <a:xfrm>
            <a:off x="4511406" y="4411475"/>
            <a:ext cx="140745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sz="3000" dirty="0"/>
              <a:t>~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71249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/>
            <a:r>
              <a:rPr lang="en-US" altLang="ko-KR" dirty="0"/>
              <a:t>1.</a:t>
            </a:r>
            <a:r>
              <a:rPr lang="ko-KR" altLang="en-US" dirty="0"/>
              <a:t>프로젝트 주제</a:t>
            </a:r>
            <a:endParaRPr lang="en-US" altLang="ko-KR" dirty="0"/>
          </a:p>
          <a:p>
            <a:pPr lvl="1"/>
            <a:r>
              <a:rPr lang="en-US" altLang="ko-KR" sz="1500" dirty="0"/>
              <a:t>-</a:t>
            </a:r>
            <a:r>
              <a:rPr lang="ko-KR" altLang="en-US" sz="1500" dirty="0"/>
              <a:t>제품 선택</a:t>
            </a:r>
            <a:endParaRPr lang="en-US" altLang="ko-KR" sz="1500" dirty="0"/>
          </a:p>
          <a:p>
            <a:pPr lvl="1"/>
            <a:r>
              <a:rPr lang="en-US" altLang="ko-KR" sz="1500" dirty="0"/>
              <a:t>-</a:t>
            </a:r>
            <a:r>
              <a:rPr lang="ko-KR" altLang="en-US" sz="1500" dirty="0"/>
              <a:t>구현할 </a:t>
            </a:r>
            <a:r>
              <a:rPr lang="ko-KR" altLang="en-US" sz="1500" dirty="0" err="1"/>
              <a:t>폴리곤</a:t>
            </a:r>
            <a:endParaRPr lang="en-US" altLang="ko-KR" sz="1500" dirty="0"/>
          </a:p>
          <a:p>
            <a:pPr lvl="1"/>
            <a:r>
              <a:rPr lang="en-US" altLang="ko-KR" sz="1500" dirty="0"/>
              <a:t>-</a:t>
            </a:r>
            <a:r>
              <a:rPr lang="ko-KR" altLang="en-US" sz="1500" dirty="0"/>
              <a:t>구현할 기능</a:t>
            </a:r>
            <a:endParaRPr lang="en-US" altLang="ko-KR" sz="1500" dirty="0"/>
          </a:p>
          <a:p>
            <a:pPr lvl="1"/>
            <a:endParaRPr lang="ko-KR" altLang="en-US" sz="1400" dirty="0"/>
          </a:p>
          <a:p>
            <a:pPr lvl="0"/>
            <a:r>
              <a:rPr lang="en-US" altLang="ko-KR" dirty="0"/>
              <a:t>2.</a:t>
            </a:r>
            <a:r>
              <a:rPr lang="ko-KR" altLang="en-US" dirty="0" err="1"/>
              <a:t>폴리곤</a:t>
            </a:r>
            <a:r>
              <a:rPr lang="ko-KR" altLang="en-US" dirty="0"/>
              <a:t> 모델링</a:t>
            </a:r>
            <a:endParaRPr lang="en-US" altLang="ko-KR" sz="1500" dirty="0"/>
          </a:p>
          <a:p>
            <a:pPr lvl="0"/>
            <a:endParaRPr lang="en-US" altLang="ko-KR" sz="1500" dirty="0"/>
          </a:p>
          <a:p>
            <a:pPr lvl="0"/>
            <a:r>
              <a:rPr lang="en-US" altLang="ko-KR" dirty="0"/>
              <a:t>3.</a:t>
            </a:r>
            <a:r>
              <a:rPr lang="ko-KR" altLang="en-US" dirty="0"/>
              <a:t>기능 구현</a:t>
            </a:r>
            <a:endParaRPr lang="en-US" altLang="ko-KR" dirty="0"/>
          </a:p>
          <a:p>
            <a:pPr lvl="1"/>
            <a:r>
              <a:rPr lang="en-US" altLang="ko-KR" sz="1500" dirty="0"/>
              <a:t>-</a:t>
            </a:r>
            <a:r>
              <a:rPr lang="ko-KR" altLang="en-US" sz="1500" dirty="0"/>
              <a:t>키보드 입력 기능</a:t>
            </a:r>
            <a:endParaRPr lang="en-US" altLang="ko-KR" sz="1500" dirty="0"/>
          </a:p>
          <a:p>
            <a:pPr lvl="1"/>
            <a:r>
              <a:rPr lang="en-US" altLang="ko-KR" sz="1500" dirty="0"/>
              <a:t>-</a:t>
            </a:r>
            <a:r>
              <a:rPr lang="ko-KR" altLang="en-US" sz="1500" dirty="0"/>
              <a:t>마우스 입력 기능</a:t>
            </a:r>
            <a:endParaRPr lang="en-US" altLang="ko-KR" dirty="0"/>
          </a:p>
          <a:p>
            <a:pPr lvl="0"/>
            <a:endParaRPr lang="en-US" altLang="ko-KR" sz="1500" dirty="0"/>
          </a:p>
          <a:p>
            <a:pPr lvl="0"/>
            <a:r>
              <a:rPr lang="en-US" altLang="ko-KR" dirty="0"/>
              <a:t>4.</a:t>
            </a:r>
            <a:r>
              <a:rPr lang="ko-KR" altLang="en-US" dirty="0"/>
              <a:t>구현 결과</a:t>
            </a:r>
            <a:endParaRPr lang="en-US" altLang="ko-KR" dirty="0"/>
          </a:p>
          <a:p>
            <a:pPr marL="0" lv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598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2.</a:t>
            </a:r>
            <a:r>
              <a:rPr lang="ko-KR" altLang="en-US" dirty="0" err="1"/>
              <a:t>폴리곤</a:t>
            </a:r>
            <a:r>
              <a:rPr lang="ko-KR" altLang="en-US" dirty="0"/>
              <a:t> 모델링 </a:t>
            </a:r>
            <a:r>
              <a:rPr lang="en-US" altLang="ko-KR" dirty="0"/>
              <a:t>– </a:t>
            </a:r>
            <a:r>
              <a:rPr lang="ko-KR" altLang="en-US" dirty="0"/>
              <a:t>코드 예시</a:t>
            </a:r>
          </a:p>
        </p:txBody>
      </p:sp>
      <p:sp>
        <p:nvSpPr>
          <p:cNvPr id="5" name="내용 개체 틀 13">
            <a:extLst>
              <a:ext uri="{FF2B5EF4-FFF2-40B4-BE49-F238E27FC236}">
                <a16:creationId xmlns:a16="http://schemas.microsoft.com/office/drawing/2014/main" id="{D0B1C5DD-6BD1-4F3C-B3EE-874624E3D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1816911"/>
            <a:ext cx="9791700" cy="4351338"/>
          </a:xfrm>
        </p:spPr>
        <p:txBody>
          <a:bodyPr rtlCol="0">
            <a:normAutofit fontScale="92500" lnSpcReduction="20000"/>
          </a:bodyPr>
          <a:lstStyle/>
          <a:p>
            <a:pPr lvl="0"/>
            <a:r>
              <a:rPr lang="ko-KR" altLang="en-US" dirty="0"/>
              <a:t>타이머 </a:t>
            </a:r>
            <a:r>
              <a:rPr lang="ko-KR" altLang="en-US" dirty="0" err="1"/>
              <a:t>폴리곤이</a:t>
            </a:r>
            <a:r>
              <a:rPr lang="ko-KR" altLang="en-US" dirty="0"/>
              <a:t> 생성될 위치로</a:t>
            </a:r>
            <a:endParaRPr lang="en-US" altLang="ko-KR" dirty="0"/>
          </a:p>
          <a:p>
            <a:pPr lvl="0"/>
            <a:r>
              <a:rPr lang="en-US" altLang="ko-KR" dirty="0" err="1"/>
              <a:t>glTranslatef</a:t>
            </a:r>
            <a:r>
              <a:rPr lang="ko-KR" altLang="en-US" dirty="0"/>
              <a:t>함수로 이동 </a:t>
            </a:r>
            <a:r>
              <a:rPr lang="ko-KR" altLang="en-US" dirty="0" err="1"/>
              <a:t>시킨후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lvl="0"/>
            <a:r>
              <a:rPr lang="en-US" altLang="ko-KR" dirty="0"/>
              <a:t>If, else</a:t>
            </a:r>
            <a:r>
              <a:rPr lang="ko-KR" altLang="en-US" dirty="0"/>
              <a:t>문을 이용하여 </a:t>
            </a:r>
            <a:r>
              <a:rPr lang="en-US" altLang="ko-KR" dirty="0"/>
              <a:t>timer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0"/>
            <a:r>
              <a:rPr lang="ko-KR" altLang="en-US" dirty="0"/>
              <a:t>값과 동일한 시간의 텍스처를 </a:t>
            </a:r>
            <a:endParaRPr lang="en-US" altLang="ko-KR" dirty="0"/>
          </a:p>
          <a:p>
            <a:pPr lvl="0"/>
            <a:r>
              <a:rPr lang="ko-KR" altLang="en-US" dirty="0"/>
              <a:t>매핑하여 타이머</a:t>
            </a:r>
            <a:r>
              <a:rPr lang="en-US" altLang="ko-KR" dirty="0"/>
              <a:t> </a:t>
            </a:r>
            <a:r>
              <a:rPr lang="ko-KR" altLang="en-US" dirty="0" err="1"/>
              <a:t>폴리곤을</a:t>
            </a:r>
            <a:r>
              <a:rPr lang="ko-KR" altLang="en-US" dirty="0"/>
              <a:t> </a:t>
            </a:r>
            <a:endParaRPr lang="en-US" altLang="ko-KR" dirty="0"/>
          </a:p>
          <a:p>
            <a:pPr lvl="0"/>
            <a:r>
              <a:rPr lang="ko-KR" altLang="en-US" dirty="0"/>
              <a:t>생성함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오른쪽 코드와 같은 방식으로</a:t>
            </a:r>
            <a:endParaRPr lang="en-US" altLang="ko-KR" dirty="0"/>
          </a:p>
          <a:p>
            <a:pPr lvl="0"/>
            <a:r>
              <a:rPr lang="ko-KR" altLang="en-US" dirty="0" err="1"/>
              <a:t>폴리곤을</a:t>
            </a:r>
            <a:r>
              <a:rPr lang="ko-KR" altLang="en-US" dirty="0"/>
              <a:t> 구현함</a:t>
            </a:r>
            <a:endParaRPr lang="en-US" altLang="ko-KR" dirty="0"/>
          </a:p>
          <a:p>
            <a:pPr lvl="0"/>
            <a:r>
              <a:rPr lang="en-US" altLang="ko-KR" sz="1600" dirty="0"/>
              <a:t>(</a:t>
            </a:r>
            <a:r>
              <a:rPr lang="ko-KR" altLang="en-US" sz="1600" dirty="0"/>
              <a:t>텍스처를 입히고 </a:t>
            </a:r>
            <a:r>
              <a:rPr lang="ko-KR" altLang="en-US" sz="1600" dirty="0" err="1"/>
              <a:t>노멀</a:t>
            </a:r>
            <a:r>
              <a:rPr lang="ko-KR" altLang="en-US" sz="1600" dirty="0"/>
              <a:t> 벡터 설정한 다음</a:t>
            </a:r>
            <a:endParaRPr lang="en-US" altLang="ko-KR" sz="1600" dirty="0"/>
          </a:p>
          <a:p>
            <a:pPr lvl="0"/>
            <a:r>
              <a:rPr lang="ko-KR" altLang="en-US" sz="1600" dirty="0" err="1"/>
              <a:t>폴리곤</a:t>
            </a:r>
            <a:r>
              <a:rPr lang="ko-KR" altLang="en-US" sz="1600" dirty="0"/>
              <a:t> 생성</a:t>
            </a:r>
            <a:r>
              <a:rPr lang="en-US" altLang="ko-KR" sz="1600" dirty="0"/>
              <a:t>)</a:t>
            </a:r>
            <a:br>
              <a:rPr lang="en-US" altLang="ko-KR" dirty="0"/>
            </a:br>
            <a:endParaRPr lang="en-US" altLang="ko-KR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387EEF-B2BB-452B-B6F1-7ED3585CB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0" y="1690688"/>
            <a:ext cx="4250391" cy="50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6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lvl="0"/>
            <a:r>
              <a:rPr lang="en-US" altLang="ko-KR" dirty="0"/>
              <a:t>3.</a:t>
            </a:r>
            <a:r>
              <a:rPr lang="ko-KR" altLang="en-US" dirty="0"/>
              <a:t>기능 구현</a:t>
            </a:r>
            <a:endParaRPr lang="en-US" altLang="ko-KR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/>
            <a:endParaRPr lang="en-US" altLang="ko-KR" sz="3000" dirty="0"/>
          </a:p>
          <a:p>
            <a:pPr lvl="1"/>
            <a:r>
              <a:rPr lang="en-US" altLang="ko-KR" sz="3000" dirty="0"/>
              <a:t>-</a:t>
            </a:r>
            <a:r>
              <a:rPr lang="ko-KR" altLang="en-US" sz="3000" dirty="0"/>
              <a:t>키보드 입력 기능</a:t>
            </a:r>
            <a:endParaRPr lang="en-US" altLang="ko-KR" sz="3000" dirty="0"/>
          </a:p>
          <a:p>
            <a:pPr lvl="1"/>
            <a:endParaRPr lang="en-US" altLang="ko-KR" sz="3000" dirty="0"/>
          </a:p>
          <a:p>
            <a:pPr lvl="1"/>
            <a:r>
              <a:rPr lang="en-US" altLang="ko-KR" sz="3000" dirty="0"/>
              <a:t>-</a:t>
            </a:r>
            <a:r>
              <a:rPr lang="ko-KR" altLang="en-US" sz="3000" dirty="0"/>
              <a:t>마우스 입력 기능</a:t>
            </a:r>
            <a:endParaRPr lang="en-US" altLang="ko-KR" sz="3000" dirty="0"/>
          </a:p>
          <a:p>
            <a:pPr lvl="1"/>
            <a:endParaRPr lang="en-US" altLang="ko-KR" sz="3000" dirty="0"/>
          </a:p>
          <a:p>
            <a:pPr lvl="1"/>
            <a:r>
              <a:rPr lang="en-US" altLang="ko-KR" sz="3000" dirty="0"/>
              <a:t>-</a:t>
            </a:r>
            <a:r>
              <a:rPr lang="ko-KR" altLang="en-US" sz="3000" dirty="0"/>
              <a:t>기타 함수</a:t>
            </a:r>
            <a:endParaRPr lang="en-US" altLang="ko-KR" sz="3000" dirty="0"/>
          </a:p>
          <a:p>
            <a:pPr lvl="1"/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47495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3.</a:t>
            </a:r>
            <a:r>
              <a:rPr lang="ko-KR" altLang="en-US" dirty="0"/>
              <a:t>기능 구현 </a:t>
            </a:r>
            <a:r>
              <a:rPr lang="en-US" altLang="ko-KR" dirty="0"/>
              <a:t>– </a:t>
            </a:r>
            <a:r>
              <a:rPr lang="ko-KR" altLang="en-US" dirty="0"/>
              <a:t>키보드 입력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A004F4-DABB-4AB7-9A7B-96CA2143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" y="9922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3335BE0C-9F98-4E0C-B3CF-DB7AAC804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076" y="1690799"/>
            <a:ext cx="5417854" cy="2967740"/>
          </a:xfrm>
        </p:spPr>
        <p:txBody>
          <a:bodyPr rtlCol="0">
            <a:normAutofit/>
          </a:bodyPr>
          <a:lstStyle/>
          <a:p>
            <a:pPr lvl="0"/>
            <a:r>
              <a:rPr lang="ko-KR" altLang="en-US" sz="1500" dirty="0"/>
              <a:t>해당 키보드 입력 처리함수는 아래와 같이 구현함</a:t>
            </a:r>
            <a:endParaRPr lang="en-US" altLang="ko-KR" sz="15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96965F8-919B-4C2E-AD94-241CF67B6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73903"/>
              </p:ext>
            </p:extLst>
          </p:nvPr>
        </p:nvGraphicFramePr>
        <p:xfrm>
          <a:off x="1621535" y="1781619"/>
          <a:ext cx="5401836" cy="4252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918">
                  <a:extLst>
                    <a:ext uri="{9D8B030D-6E8A-4147-A177-3AD203B41FA5}">
                      <a16:colId xmlns:a16="http://schemas.microsoft.com/office/drawing/2014/main" val="3699058295"/>
                    </a:ext>
                  </a:extLst>
                </a:gridCol>
                <a:gridCol w="2700918">
                  <a:extLst>
                    <a:ext uri="{9D8B030D-6E8A-4147-A177-3AD203B41FA5}">
                      <a16:colId xmlns:a16="http://schemas.microsoft.com/office/drawing/2014/main" val="251467153"/>
                    </a:ext>
                  </a:extLst>
                </a:gridCol>
              </a:tblGrid>
              <a:tr h="36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키보드 입력 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287867"/>
                  </a:ext>
                </a:extLst>
              </a:tr>
              <a:tr h="582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‘1’</a:t>
                      </a:r>
                      <a:r>
                        <a:rPr lang="ko-KR" altLang="en-US" sz="1500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도어를 최대 </a:t>
                      </a:r>
                      <a:r>
                        <a:rPr lang="en-US" altLang="ko-KR" sz="1500" dirty="0"/>
                        <a:t>90</a:t>
                      </a:r>
                      <a:r>
                        <a:rPr lang="ko-KR" altLang="en-US" sz="1500" dirty="0"/>
                        <a:t>도까지 열리도록 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59479"/>
                  </a:ext>
                </a:extLst>
              </a:tr>
              <a:tr h="582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‘2’</a:t>
                      </a:r>
                      <a:r>
                        <a:rPr lang="ko-KR" altLang="en-US" sz="1500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도어를 </a:t>
                      </a:r>
                      <a:r>
                        <a:rPr lang="en-US" altLang="ko-KR" sz="1500" dirty="0"/>
                        <a:t>0</a:t>
                      </a:r>
                      <a:r>
                        <a:rPr lang="ko-KR" altLang="en-US" sz="1500" dirty="0"/>
                        <a:t>도까지 닫히도록 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6258"/>
                  </a:ext>
                </a:extLst>
              </a:tr>
              <a:tr h="574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‘q’</a:t>
                      </a:r>
                      <a:r>
                        <a:rPr lang="ko-KR" altLang="en-US" sz="1500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수동 조리 다이얼을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오른쪽으로 회전</a:t>
                      </a:r>
                      <a:r>
                        <a:rPr lang="en-US" altLang="ko-KR" sz="15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500" dirty="0"/>
                        <a:t>전원 </a:t>
                      </a:r>
                      <a:r>
                        <a:rPr lang="en-US" altLang="ko-KR" sz="1500" dirty="0"/>
                        <a:t>ON</a:t>
                      </a:r>
                      <a:r>
                        <a:rPr lang="ko-KR" altLang="en-US" sz="1500" dirty="0" err="1"/>
                        <a:t>모드시</a:t>
                      </a:r>
                      <a:r>
                        <a:rPr lang="ko-KR" altLang="en-US" sz="1500" dirty="0"/>
                        <a:t> 타이머 </a:t>
                      </a:r>
                      <a:r>
                        <a:rPr lang="en-US" altLang="ko-KR" sz="1500" dirty="0"/>
                        <a:t>10 </a:t>
                      </a:r>
                      <a:r>
                        <a:rPr lang="ko-KR" altLang="en-US" sz="1500" dirty="0"/>
                        <a:t>증가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811512"/>
                  </a:ext>
                </a:extLst>
              </a:tr>
              <a:tr h="690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‘w’</a:t>
                      </a:r>
                      <a:r>
                        <a:rPr lang="ko-KR" altLang="en-US" sz="1500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수동 조리 다이얼을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왼쪽으로 회전</a:t>
                      </a:r>
                      <a:r>
                        <a:rPr lang="en-US" altLang="ko-KR" sz="15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500" dirty="0"/>
                        <a:t>전원 </a:t>
                      </a:r>
                      <a:r>
                        <a:rPr lang="en-US" altLang="ko-KR" sz="1500" dirty="0"/>
                        <a:t>ON</a:t>
                      </a:r>
                      <a:r>
                        <a:rPr lang="ko-KR" altLang="en-US" sz="1500" dirty="0"/>
                        <a:t>모드에서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타이머 </a:t>
                      </a:r>
                      <a:r>
                        <a:rPr lang="en-US" altLang="ko-KR" sz="1500" dirty="0"/>
                        <a:t>0</a:t>
                      </a:r>
                      <a:r>
                        <a:rPr lang="ko-KR" altLang="en-US" sz="1500" dirty="0"/>
                        <a:t>으로 초기화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36089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‘e’</a:t>
                      </a:r>
                      <a:r>
                        <a:rPr lang="ko-KR" altLang="en-US" sz="1500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회전 접시 오른쪽으로 회전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240627"/>
                  </a:ext>
                </a:extLst>
              </a:tr>
              <a:tr h="582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‘r’</a:t>
                      </a:r>
                      <a:r>
                        <a:rPr lang="ko-KR" altLang="en-US" sz="1500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회전 접시 왼쪽으로 회전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6516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79A12E3-6AC4-4638-9B30-9E6AA5701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263" y="2076519"/>
            <a:ext cx="4482084" cy="47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4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3.</a:t>
            </a:r>
            <a:r>
              <a:rPr lang="ko-KR" altLang="en-US" dirty="0"/>
              <a:t>기능 구현 </a:t>
            </a:r>
            <a:r>
              <a:rPr lang="en-US" altLang="ko-KR" dirty="0"/>
              <a:t>– </a:t>
            </a:r>
            <a:r>
              <a:rPr lang="ko-KR" altLang="en-US" dirty="0"/>
              <a:t>키보드 입력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A004F4-DABB-4AB7-9A7B-96CA2143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" y="9922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3335BE0C-9F98-4E0C-B3CF-DB7AAC804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076" y="1690799"/>
            <a:ext cx="5417854" cy="2967740"/>
          </a:xfrm>
        </p:spPr>
        <p:txBody>
          <a:bodyPr rtlCol="0">
            <a:normAutofit/>
          </a:bodyPr>
          <a:lstStyle/>
          <a:p>
            <a:pPr lvl="0"/>
            <a:r>
              <a:rPr lang="ko-KR" altLang="en-US" sz="1500" dirty="0"/>
              <a:t>해당 키보드 입력 처리함수는 아래와 같이 구현함</a:t>
            </a:r>
            <a:endParaRPr lang="en-US" altLang="ko-KR" sz="15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BA9E8FD-2646-4FB7-8BE4-B25391060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431206"/>
              </p:ext>
            </p:extLst>
          </p:nvPr>
        </p:nvGraphicFramePr>
        <p:xfrm>
          <a:off x="1605516" y="1781618"/>
          <a:ext cx="5417854" cy="2037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27">
                  <a:extLst>
                    <a:ext uri="{9D8B030D-6E8A-4147-A177-3AD203B41FA5}">
                      <a16:colId xmlns:a16="http://schemas.microsoft.com/office/drawing/2014/main" val="3699058295"/>
                    </a:ext>
                  </a:extLst>
                </a:gridCol>
                <a:gridCol w="2708927">
                  <a:extLst>
                    <a:ext uri="{9D8B030D-6E8A-4147-A177-3AD203B41FA5}">
                      <a16:colId xmlns:a16="http://schemas.microsoft.com/office/drawing/2014/main" val="251467153"/>
                    </a:ext>
                  </a:extLst>
                </a:gridCol>
              </a:tblGrid>
              <a:tr h="347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키보드 입력 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287867"/>
                  </a:ext>
                </a:extLst>
              </a:tr>
              <a:tr h="844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‘z’</a:t>
                      </a:r>
                      <a:r>
                        <a:rPr lang="ko-KR" altLang="en-US" sz="1500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전원</a:t>
                      </a:r>
                      <a:r>
                        <a:rPr lang="en-US" altLang="ko-KR" sz="1500" dirty="0"/>
                        <a:t>ON</a:t>
                      </a:r>
                      <a:r>
                        <a:rPr lang="ko-KR" altLang="en-US" sz="1500" dirty="0"/>
                        <a:t>모드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타이머가 </a:t>
                      </a:r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초 이상일때 전자레인지 작동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회전 접시 회전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타이머 </a:t>
                      </a:r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 err="1"/>
                        <a:t>초씩</a:t>
                      </a:r>
                      <a:r>
                        <a:rPr lang="ko-KR" altLang="en-US" sz="1500" dirty="0"/>
                        <a:t> 감소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59479"/>
                  </a:ext>
                </a:extLst>
              </a:tr>
              <a:tr h="844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‘x’</a:t>
                      </a:r>
                      <a:r>
                        <a:rPr lang="ko-KR" altLang="en-US" sz="1500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전원</a:t>
                      </a:r>
                      <a:r>
                        <a:rPr lang="en-US" altLang="ko-KR" sz="1500" dirty="0"/>
                        <a:t>ON</a:t>
                      </a:r>
                      <a:r>
                        <a:rPr lang="ko-KR" altLang="en-US" sz="1500" dirty="0"/>
                        <a:t>모드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전자레인지 </a:t>
                      </a:r>
                      <a:r>
                        <a:rPr lang="ko-KR" altLang="en-US" sz="1500" dirty="0" err="1"/>
                        <a:t>작동시</a:t>
                      </a:r>
                      <a:r>
                        <a:rPr lang="ko-KR" altLang="en-US" sz="1500" dirty="0"/>
                        <a:t> 전자레인지 작동 중단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회전 접시 멈춤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타이머 중단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625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4DD14902-12C7-43E2-93CA-929B5ABBB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180" y="2012748"/>
            <a:ext cx="4750516" cy="193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1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3.</a:t>
            </a:r>
            <a:r>
              <a:rPr lang="ko-KR" altLang="en-US" dirty="0"/>
              <a:t>기능 구현 </a:t>
            </a:r>
            <a:r>
              <a:rPr lang="en-US" altLang="ko-KR" dirty="0"/>
              <a:t>– </a:t>
            </a:r>
            <a:r>
              <a:rPr lang="ko-KR" altLang="en-US" dirty="0"/>
              <a:t>키보드 입력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A004F4-DABB-4AB7-9A7B-96CA2143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" y="9922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3335BE0C-9F98-4E0C-B3CF-DB7AAC804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076" y="1690799"/>
            <a:ext cx="5417854" cy="2967740"/>
          </a:xfrm>
        </p:spPr>
        <p:txBody>
          <a:bodyPr rtlCol="0">
            <a:normAutofit/>
          </a:bodyPr>
          <a:lstStyle/>
          <a:p>
            <a:pPr lvl="0"/>
            <a:r>
              <a:rPr lang="ko-KR" altLang="en-US" sz="1500" dirty="0"/>
              <a:t>해당 키보드 입력 처리함수는 아래와 같이 구현함</a:t>
            </a:r>
            <a:endParaRPr lang="en-US" altLang="ko-KR" sz="15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BA9E8FD-2646-4FB7-8BE4-B25391060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342329"/>
              </p:ext>
            </p:extLst>
          </p:nvPr>
        </p:nvGraphicFramePr>
        <p:xfrm>
          <a:off x="1605516" y="1781619"/>
          <a:ext cx="5521560" cy="3793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780">
                  <a:extLst>
                    <a:ext uri="{9D8B030D-6E8A-4147-A177-3AD203B41FA5}">
                      <a16:colId xmlns:a16="http://schemas.microsoft.com/office/drawing/2014/main" val="3699058295"/>
                    </a:ext>
                  </a:extLst>
                </a:gridCol>
                <a:gridCol w="2760780">
                  <a:extLst>
                    <a:ext uri="{9D8B030D-6E8A-4147-A177-3AD203B41FA5}">
                      <a16:colId xmlns:a16="http://schemas.microsoft.com/office/drawing/2014/main" val="251467153"/>
                    </a:ext>
                  </a:extLst>
                </a:gridCol>
              </a:tblGrid>
              <a:tr h="450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키보드 입력 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287867"/>
                  </a:ext>
                </a:extLst>
              </a:tr>
              <a:tr h="522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위쪽 방향키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전자레인지가 위쪽으로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811512"/>
                  </a:ext>
                </a:extLst>
              </a:tr>
              <a:tr h="77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아래쪽 방향키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전자레인지가 아래쪽으로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36089"/>
                  </a:ext>
                </a:extLst>
              </a:tr>
              <a:tr h="522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왼쪽 방향키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전자레인지가 왼쪽으로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240627"/>
                  </a:ext>
                </a:extLst>
              </a:tr>
              <a:tr h="481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오른쪽 방향키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전자레인지가 오른쪽으로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65163"/>
                  </a:ext>
                </a:extLst>
              </a:tr>
              <a:tr h="52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PAGE_UP</a:t>
                      </a:r>
                      <a:r>
                        <a:rPr lang="ko-KR" altLang="en-US" sz="1500" dirty="0"/>
                        <a:t>버튼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전자레인지가 앞쪽으로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22089"/>
                  </a:ext>
                </a:extLst>
              </a:tr>
              <a:tr h="52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PAGE_DOWN</a:t>
                      </a:r>
                      <a:r>
                        <a:rPr lang="ko-KR" altLang="en-US" sz="1500" dirty="0"/>
                        <a:t>버튼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전자레인지가 뒤쪽으로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532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F1D8179-4A24-4268-96BD-78E19F020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446" y="1987550"/>
            <a:ext cx="45339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8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3.</a:t>
            </a:r>
            <a:r>
              <a:rPr lang="ko-KR" altLang="en-US" dirty="0"/>
              <a:t>기능 구현 </a:t>
            </a:r>
            <a:r>
              <a:rPr lang="en-US" altLang="ko-KR" dirty="0"/>
              <a:t>– </a:t>
            </a:r>
            <a:r>
              <a:rPr lang="ko-KR" altLang="en-US" dirty="0"/>
              <a:t>마우스 입력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A004F4-DABB-4AB7-9A7B-96CA2143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" y="9922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BECA7CD8-DE97-4338-A382-28222D93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076" y="1690799"/>
            <a:ext cx="5417854" cy="2967740"/>
          </a:xfrm>
        </p:spPr>
        <p:txBody>
          <a:bodyPr rtlCol="0">
            <a:normAutofit/>
          </a:bodyPr>
          <a:lstStyle/>
          <a:p>
            <a:pPr lvl="0"/>
            <a:r>
              <a:rPr lang="ko-KR" altLang="en-US" sz="1500" dirty="0"/>
              <a:t>마우스 입력 처리함수는 아래와 같이 구현함</a:t>
            </a:r>
            <a:endParaRPr lang="en-US" altLang="ko-KR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2B48F9-31EA-48C9-919D-205E5EACB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512" y="2002584"/>
            <a:ext cx="4751848" cy="4676121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A171D8-BA41-4909-8FB5-0B64A90B5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26537"/>
              </p:ext>
            </p:extLst>
          </p:nvPr>
        </p:nvGraphicFramePr>
        <p:xfrm>
          <a:off x="1605516" y="1788226"/>
          <a:ext cx="5417854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27">
                  <a:extLst>
                    <a:ext uri="{9D8B030D-6E8A-4147-A177-3AD203B41FA5}">
                      <a16:colId xmlns:a16="http://schemas.microsoft.com/office/drawing/2014/main" val="3699058295"/>
                    </a:ext>
                  </a:extLst>
                </a:gridCol>
                <a:gridCol w="2708927">
                  <a:extLst>
                    <a:ext uri="{9D8B030D-6E8A-4147-A177-3AD203B41FA5}">
                      <a16:colId xmlns:a16="http://schemas.microsoft.com/office/drawing/2014/main" val="251467153"/>
                    </a:ext>
                  </a:extLst>
                </a:gridCol>
              </a:tblGrid>
              <a:tr h="285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마우스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287867"/>
                  </a:ext>
                </a:extLst>
              </a:tr>
              <a:tr h="475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왼쪽 버튼 누르면서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마우스 왼쪽으로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시점이 왼쪽으로 이동함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59479"/>
                  </a:ext>
                </a:extLst>
              </a:tr>
              <a:tr h="475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왼쪽 버튼 누르면서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마우스 오른쪽으로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시점이 오른쪽으로 이동함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6258"/>
                  </a:ext>
                </a:extLst>
              </a:tr>
              <a:tr h="475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왼쪽 버튼 누르면서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마우스 위쪽으로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시점이 위쪽으로 이동함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811512"/>
                  </a:ext>
                </a:extLst>
              </a:tr>
              <a:tr h="475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왼쪽 버튼 누르면서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마우스 아래쪽으로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시점이 아래쪽으로 이동함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36089"/>
                  </a:ext>
                </a:extLst>
              </a:tr>
              <a:tr h="475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오른쪽 버튼 누르면서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마우스 왼쪽으로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줌 인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240627"/>
                  </a:ext>
                </a:extLst>
              </a:tr>
              <a:tr h="475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오른쪽 버튼 누르면서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마우스 오른쪽으로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줌 아웃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65163"/>
                  </a:ext>
                </a:extLst>
              </a:tr>
              <a:tr h="475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 휠 누를 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전원</a:t>
                      </a:r>
                      <a:r>
                        <a:rPr lang="en-US" altLang="ko-KR" sz="1400" dirty="0"/>
                        <a:t>On, Off</a:t>
                      </a:r>
                      <a:r>
                        <a:rPr lang="ko-KR" altLang="en-US" sz="1400" dirty="0"/>
                        <a:t>를 선택할 수 있는 팝업메뉴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05082"/>
                  </a:ext>
                </a:extLst>
              </a:tr>
              <a:tr h="475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전원</a:t>
                      </a:r>
                      <a:r>
                        <a:rPr lang="en-US" altLang="ko-KR" sz="1400" dirty="0"/>
                        <a:t>On </a:t>
                      </a:r>
                      <a:r>
                        <a:rPr lang="ko-KR" altLang="en-US" sz="1400" dirty="0"/>
                        <a:t>클릭 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실내등 </a:t>
                      </a:r>
                      <a:r>
                        <a:rPr lang="ko-KR" altLang="en-US" sz="1400" dirty="0" err="1"/>
                        <a:t>켜짐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전원</a:t>
                      </a:r>
                      <a:r>
                        <a:rPr lang="en-US" altLang="ko-KR" sz="1400" dirty="0"/>
                        <a:t>ON</a:t>
                      </a:r>
                      <a:r>
                        <a:rPr lang="ko-KR" altLang="en-US" sz="1400" dirty="0" err="1"/>
                        <a:t>일때</a:t>
                      </a:r>
                      <a:r>
                        <a:rPr lang="ko-KR" altLang="en-US" sz="1400" dirty="0"/>
                        <a:t> 작동하는 기능 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41423"/>
                  </a:ext>
                </a:extLst>
              </a:tr>
              <a:tr h="475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전원</a:t>
                      </a:r>
                      <a:r>
                        <a:rPr lang="en-US" altLang="ko-KR" sz="1400" dirty="0"/>
                        <a:t>Off </a:t>
                      </a:r>
                      <a:r>
                        <a:rPr lang="ko-KR" altLang="en-US" sz="1400" dirty="0"/>
                        <a:t>클릭 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실내등 꺼짐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전원</a:t>
                      </a:r>
                      <a:r>
                        <a:rPr lang="en-US" altLang="ko-KR" sz="1400" dirty="0"/>
                        <a:t>ON</a:t>
                      </a:r>
                      <a:r>
                        <a:rPr lang="ko-KR" altLang="en-US" sz="1400" dirty="0" err="1"/>
                        <a:t>일때</a:t>
                      </a:r>
                      <a:r>
                        <a:rPr lang="ko-KR" altLang="en-US" sz="1400" dirty="0"/>
                        <a:t> 작동하는 기능 비활성화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56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11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3.</a:t>
            </a:r>
            <a:r>
              <a:rPr lang="ko-KR" altLang="en-US" dirty="0"/>
              <a:t>기능 구현 </a:t>
            </a:r>
            <a:r>
              <a:rPr lang="en-US" altLang="ko-KR" dirty="0"/>
              <a:t>– </a:t>
            </a:r>
            <a:r>
              <a:rPr lang="ko-KR" altLang="en-US" dirty="0"/>
              <a:t>마우스 입력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A004F4-DABB-4AB7-9A7B-96CA2143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" y="9922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BECA7CD8-DE97-4338-A382-28222D93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7" y="3193424"/>
            <a:ext cx="5417854" cy="2967740"/>
          </a:xfrm>
        </p:spPr>
        <p:txBody>
          <a:bodyPr rtlCol="0">
            <a:normAutofit/>
          </a:bodyPr>
          <a:lstStyle/>
          <a:p>
            <a:pPr lvl="0"/>
            <a:r>
              <a:rPr lang="ko-KR" altLang="en-US" sz="1500" dirty="0"/>
              <a:t>기타 함수는 아래와 같이 구현함</a:t>
            </a:r>
            <a:endParaRPr lang="en-US" altLang="ko-KR" sz="15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A171D8-BA41-4909-8FB5-0B64A90B5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89189"/>
              </p:ext>
            </p:extLst>
          </p:nvPr>
        </p:nvGraphicFramePr>
        <p:xfrm>
          <a:off x="1605516" y="1788227"/>
          <a:ext cx="54178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27">
                  <a:extLst>
                    <a:ext uri="{9D8B030D-6E8A-4147-A177-3AD203B41FA5}">
                      <a16:colId xmlns:a16="http://schemas.microsoft.com/office/drawing/2014/main" val="3699058295"/>
                    </a:ext>
                  </a:extLst>
                </a:gridCol>
                <a:gridCol w="2708927">
                  <a:extLst>
                    <a:ext uri="{9D8B030D-6E8A-4147-A177-3AD203B41FA5}">
                      <a16:colId xmlns:a16="http://schemas.microsoft.com/office/drawing/2014/main" val="251467153"/>
                    </a:ext>
                  </a:extLst>
                </a:gridCol>
              </a:tblGrid>
              <a:tr h="247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기타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287867"/>
                  </a:ext>
                </a:extLst>
              </a:tr>
              <a:tr h="247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idle </a:t>
                      </a:r>
                      <a:r>
                        <a:rPr lang="ko-KR" altLang="en-US" sz="1500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회전 접시가 회전하도록 설정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59479"/>
                  </a:ext>
                </a:extLst>
              </a:tr>
              <a:tr h="247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 </a:t>
                      </a:r>
                      <a:r>
                        <a:rPr lang="en-US" altLang="ko-KR" sz="1500" dirty="0" err="1"/>
                        <a:t>idle_stop</a:t>
                      </a:r>
                      <a:r>
                        <a:rPr lang="ko-KR" altLang="en-US" sz="1500" dirty="0"/>
                        <a:t>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Idle</a:t>
                      </a:r>
                      <a:r>
                        <a:rPr lang="ko-KR" altLang="en-US" sz="1500" dirty="0"/>
                        <a:t>함수를 비활성화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6258"/>
                  </a:ext>
                </a:extLst>
              </a:tr>
              <a:tr h="247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Count_timer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타이머를 계산하는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81151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D59647F-AE38-41ED-A622-B299D531C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26" y="3525135"/>
            <a:ext cx="5131515" cy="32215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673B28-67F1-4BC7-B80D-1CEBE9F7A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280" y="3530333"/>
            <a:ext cx="5531372" cy="32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1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lvl="0"/>
            <a:r>
              <a:rPr lang="en-US" altLang="ko-KR" dirty="0"/>
              <a:t>4.</a:t>
            </a:r>
            <a:r>
              <a:rPr lang="ko-KR" altLang="en-US" dirty="0"/>
              <a:t>구현 결과</a:t>
            </a:r>
            <a:endParaRPr lang="en-US" altLang="ko-KR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/>
            <a:endParaRPr lang="en-US" altLang="ko-KR" sz="3000" dirty="0"/>
          </a:p>
          <a:p>
            <a:pPr lvl="1"/>
            <a:r>
              <a:rPr lang="en-US" altLang="ko-KR" sz="3000" dirty="0"/>
              <a:t>-</a:t>
            </a:r>
            <a:r>
              <a:rPr lang="ko-KR" altLang="en-US" sz="3000" dirty="0"/>
              <a:t>구현 결과 예시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65183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구현 결과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A004F4-DABB-4AB7-9A7B-96CA2143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" y="9922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BECA7CD8-DE97-4338-A382-28222D93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7" y="1495863"/>
            <a:ext cx="3882372" cy="4736896"/>
          </a:xfrm>
        </p:spPr>
        <p:txBody>
          <a:bodyPr rtlCol="0">
            <a:normAutofit/>
          </a:bodyPr>
          <a:lstStyle/>
          <a:p>
            <a:pPr lvl="0"/>
            <a:r>
              <a:rPr lang="en-US" altLang="ko-KR" sz="1500" dirty="0"/>
              <a:t>1.</a:t>
            </a:r>
            <a:r>
              <a:rPr lang="ko-KR" altLang="en-US" sz="1500" dirty="0"/>
              <a:t>초기화면</a:t>
            </a:r>
            <a:r>
              <a:rPr lang="en-US" altLang="ko-KR" sz="1500" dirty="0"/>
              <a:t>				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5F6F3D-8AA7-40D2-B0BF-E1D200A75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46" y="2413945"/>
            <a:ext cx="3139607" cy="33393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45D64B-D481-41B0-AD9C-A424B5F10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853" y="2413945"/>
            <a:ext cx="3139606" cy="3307134"/>
          </a:xfrm>
          <a:prstGeom prst="rect">
            <a:avLst/>
          </a:prstGeom>
        </p:spPr>
      </p:pic>
      <p:sp>
        <p:nvSpPr>
          <p:cNvPr id="11" name="내용 개체 틀 13">
            <a:extLst>
              <a:ext uri="{FF2B5EF4-FFF2-40B4-BE49-F238E27FC236}">
                <a16:creationId xmlns:a16="http://schemas.microsoft.com/office/drawing/2014/main" id="{494CBE60-0BDE-42FC-BF60-20AFB093F2C9}"/>
              </a:ext>
            </a:extLst>
          </p:cNvPr>
          <p:cNvSpPr txBox="1">
            <a:spLocks/>
          </p:cNvSpPr>
          <p:nvPr/>
        </p:nvSpPr>
        <p:spPr>
          <a:xfrm>
            <a:off x="4337612" y="1495863"/>
            <a:ext cx="3882372" cy="473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/>
              <a:t>2.</a:t>
            </a:r>
            <a:r>
              <a:rPr lang="ko-KR" altLang="en-US" sz="1500" dirty="0"/>
              <a:t>마우스의 왼쪽</a:t>
            </a:r>
            <a:r>
              <a:rPr lang="en-US" altLang="ko-KR" sz="1500" dirty="0"/>
              <a:t>, </a:t>
            </a:r>
            <a:r>
              <a:rPr lang="ko-KR" altLang="en-US" sz="1500" dirty="0"/>
              <a:t>오른쪽 버튼을 눌러 시점 변환하여 전자레인지의 정면을 바라보게 한 화면</a:t>
            </a:r>
            <a:r>
              <a:rPr lang="en-US" altLang="ko-KR" sz="1500" dirty="0"/>
              <a:t>				</a:t>
            </a:r>
          </a:p>
        </p:txBody>
      </p:sp>
      <p:sp>
        <p:nvSpPr>
          <p:cNvPr id="12" name="내용 개체 틀 13">
            <a:extLst>
              <a:ext uri="{FF2B5EF4-FFF2-40B4-BE49-F238E27FC236}">
                <a16:creationId xmlns:a16="http://schemas.microsoft.com/office/drawing/2014/main" id="{1ED513AC-EFCF-4847-90AB-2CECE25A1880}"/>
              </a:ext>
            </a:extLst>
          </p:cNvPr>
          <p:cNvSpPr txBox="1">
            <a:spLocks/>
          </p:cNvSpPr>
          <p:nvPr/>
        </p:nvSpPr>
        <p:spPr>
          <a:xfrm>
            <a:off x="8219984" y="1495863"/>
            <a:ext cx="3882372" cy="473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/>
              <a:t>3.</a:t>
            </a:r>
            <a:r>
              <a:rPr lang="ko-KR" altLang="en-US" sz="1500" dirty="0"/>
              <a:t>키보드의 방향키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PgUp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PgDn</a:t>
            </a:r>
            <a:r>
              <a:rPr lang="ko-KR" altLang="en-US" sz="1500" dirty="0"/>
              <a:t>를 눌러 </a:t>
            </a:r>
            <a:r>
              <a:rPr lang="en-US" altLang="ko-KR" sz="1500" dirty="0"/>
              <a:t>  </a:t>
            </a:r>
            <a:r>
              <a:rPr lang="ko-KR" altLang="en-US" sz="1500" dirty="0"/>
              <a:t>전자레인지의 위치를 옮긴 화면</a:t>
            </a:r>
            <a:r>
              <a:rPr lang="en-US" altLang="ko-KR" sz="1500" dirty="0"/>
              <a:t>				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B85F0F-B7EC-4BCF-A653-C85D45D0D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378" y="2401179"/>
            <a:ext cx="3139606" cy="33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1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구현 결과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A004F4-DABB-4AB7-9A7B-96CA2143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" y="9922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BECA7CD8-DE97-4338-A382-28222D93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7" y="1495863"/>
            <a:ext cx="3882372" cy="4736896"/>
          </a:xfrm>
        </p:spPr>
        <p:txBody>
          <a:bodyPr rtlCol="0">
            <a:normAutofit/>
          </a:bodyPr>
          <a:lstStyle/>
          <a:p>
            <a:pPr lvl="0"/>
            <a:r>
              <a:rPr lang="en-US" altLang="ko-KR" sz="1500" dirty="0"/>
              <a:t>4.’1’</a:t>
            </a:r>
            <a:r>
              <a:rPr lang="ko-KR" altLang="en-US" sz="1500" dirty="0"/>
              <a:t>을 눌러 문을 </a:t>
            </a:r>
            <a:r>
              <a:rPr lang="en-US" altLang="ko-KR" sz="1500" dirty="0"/>
              <a:t>90</a:t>
            </a:r>
            <a:r>
              <a:rPr lang="ko-KR" altLang="en-US" sz="1500" dirty="0"/>
              <a:t>까지 열은 화면 </a:t>
            </a:r>
            <a:r>
              <a:rPr lang="en-US" altLang="ko-KR" sz="1500" dirty="0"/>
              <a:t>			</a:t>
            </a:r>
          </a:p>
        </p:txBody>
      </p:sp>
      <p:sp>
        <p:nvSpPr>
          <p:cNvPr id="11" name="내용 개체 틀 13">
            <a:extLst>
              <a:ext uri="{FF2B5EF4-FFF2-40B4-BE49-F238E27FC236}">
                <a16:creationId xmlns:a16="http://schemas.microsoft.com/office/drawing/2014/main" id="{494CBE60-0BDE-42FC-BF60-20AFB093F2C9}"/>
              </a:ext>
            </a:extLst>
          </p:cNvPr>
          <p:cNvSpPr txBox="1">
            <a:spLocks/>
          </p:cNvSpPr>
          <p:nvPr/>
        </p:nvSpPr>
        <p:spPr>
          <a:xfrm>
            <a:off x="4337612" y="1495863"/>
            <a:ext cx="3882372" cy="473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/>
              <a:t>5.</a:t>
            </a:r>
            <a:r>
              <a:rPr lang="ko-KR" altLang="en-US" sz="1500" dirty="0"/>
              <a:t> </a:t>
            </a:r>
            <a:r>
              <a:rPr lang="en-US" altLang="ko-KR" sz="1500" dirty="0"/>
              <a:t>‘2’</a:t>
            </a:r>
            <a:r>
              <a:rPr lang="ko-KR" altLang="en-US" sz="1500" dirty="0"/>
              <a:t>를 눌러 문을 다시 닫는 화면 </a:t>
            </a:r>
            <a:r>
              <a:rPr lang="en-US" altLang="ko-KR" sz="1500" dirty="0"/>
              <a:t>		</a:t>
            </a:r>
          </a:p>
        </p:txBody>
      </p:sp>
      <p:sp>
        <p:nvSpPr>
          <p:cNvPr id="12" name="내용 개체 틀 13">
            <a:extLst>
              <a:ext uri="{FF2B5EF4-FFF2-40B4-BE49-F238E27FC236}">
                <a16:creationId xmlns:a16="http://schemas.microsoft.com/office/drawing/2014/main" id="{1ED513AC-EFCF-4847-90AB-2CECE25A1880}"/>
              </a:ext>
            </a:extLst>
          </p:cNvPr>
          <p:cNvSpPr txBox="1">
            <a:spLocks/>
          </p:cNvSpPr>
          <p:nvPr/>
        </p:nvSpPr>
        <p:spPr>
          <a:xfrm>
            <a:off x="8219984" y="1495863"/>
            <a:ext cx="3882372" cy="473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/>
              <a:t>6.</a:t>
            </a:r>
            <a:r>
              <a:rPr lang="ko-KR" altLang="en-US" sz="1500" dirty="0"/>
              <a:t>마우스 </a:t>
            </a:r>
            <a:r>
              <a:rPr lang="ko-KR" altLang="en-US" sz="1500" dirty="0" err="1"/>
              <a:t>휠을</a:t>
            </a:r>
            <a:r>
              <a:rPr lang="ko-KR" altLang="en-US" sz="1500" dirty="0"/>
              <a:t> 눌러 팝업메뉴를 </a:t>
            </a:r>
            <a:r>
              <a:rPr lang="en-US" altLang="ko-KR" sz="1500" dirty="0"/>
              <a:t>         </a:t>
            </a:r>
            <a:r>
              <a:rPr lang="ko-KR" altLang="en-US" sz="1500" dirty="0"/>
              <a:t>출력한 화면</a:t>
            </a:r>
            <a:r>
              <a:rPr lang="en-US" altLang="ko-KR" sz="1500" dirty="0"/>
              <a:t>				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7B6AB1-7E0A-482D-9009-FA8DF3F4C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83" y="2413945"/>
            <a:ext cx="3139606" cy="3319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6B341D-36FC-442F-A2F1-26ED317E7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504" y="2413945"/>
            <a:ext cx="3120992" cy="33071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B49841-5C63-4546-A502-D626D805E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483" y="2413945"/>
            <a:ext cx="3138927" cy="33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lvl="0"/>
            <a:r>
              <a:rPr lang="en-US" altLang="ko-KR" dirty="0"/>
              <a:t>1.</a:t>
            </a:r>
            <a:r>
              <a:rPr lang="ko-KR" altLang="en-US" dirty="0"/>
              <a:t>프로젝트 주제</a:t>
            </a:r>
            <a:endParaRPr lang="en-US" altLang="ko-KR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/>
            <a:endParaRPr lang="en-US" altLang="ko-KR" sz="3000" dirty="0"/>
          </a:p>
          <a:p>
            <a:pPr lvl="1"/>
            <a:r>
              <a:rPr lang="en-US" altLang="ko-KR" sz="3000" dirty="0"/>
              <a:t>-</a:t>
            </a:r>
            <a:r>
              <a:rPr lang="ko-KR" altLang="en-US" sz="3000" dirty="0"/>
              <a:t>제품 선택</a:t>
            </a:r>
            <a:endParaRPr lang="en-US" altLang="ko-KR" sz="3000" dirty="0"/>
          </a:p>
          <a:p>
            <a:pPr lvl="1"/>
            <a:endParaRPr lang="en-US" altLang="ko-KR" sz="3000" dirty="0"/>
          </a:p>
          <a:p>
            <a:pPr lvl="1"/>
            <a:r>
              <a:rPr lang="en-US" altLang="ko-KR" sz="3000" dirty="0"/>
              <a:t>-</a:t>
            </a:r>
            <a:r>
              <a:rPr lang="ko-KR" altLang="en-US" sz="3000" dirty="0"/>
              <a:t>구현할 </a:t>
            </a:r>
            <a:r>
              <a:rPr lang="ko-KR" altLang="en-US" sz="3000" dirty="0" err="1"/>
              <a:t>폴리곤</a:t>
            </a:r>
            <a:endParaRPr lang="en-US" altLang="ko-KR" sz="3000" dirty="0"/>
          </a:p>
          <a:p>
            <a:pPr lvl="1"/>
            <a:endParaRPr lang="en-US" altLang="ko-KR" sz="3000" dirty="0"/>
          </a:p>
          <a:p>
            <a:pPr lvl="1"/>
            <a:r>
              <a:rPr lang="en-US" altLang="ko-KR" sz="3000" dirty="0"/>
              <a:t>-</a:t>
            </a:r>
            <a:r>
              <a:rPr lang="ko-KR" altLang="en-US" sz="3000" dirty="0"/>
              <a:t>구현할 기능</a:t>
            </a:r>
            <a:endParaRPr lang="en-US" altLang="ko-KR" sz="3000" dirty="0"/>
          </a:p>
          <a:p>
            <a:pPr marL="457200" lvl="1" indent="0">
              <a:buNone/>
            </a:pPr>
            <a:r>
              <a:rPr lang="en-US" altLang="ko-KR" sz="1500" dirty="0"/>
              <a:t>	-</a:t>
            </a:r>
            <a:r>
              <a:rPr lang="ko-KR" altLang="en-US" sz="1500" dirty="0"/>
              <a:t>키보드 </a:t>
            </a:r>
            <a:r>
              <a:rPr lang="ko-KR" altLang="en-US" sz="1500" dirty="0" err="1"/>
              <a:t>입력시</a:t>
            </a:r>
            <a:r>
              <a:rPr lang="ko-KR" altLang="en-US" sz="1500" dirty="0"/>
              <a:t> 기능</a:t>
            </a:r>
            <a:endParaRPr lang="en-US" altLang="ko-KR" sz="1500" dirty="0"/>
          </a:p>
          <a:p>
            <a:pPr marL="457200" lvl="1" indent="0">
              <a:buNone/>
            </a:pPr>
            <a:r>
              <a:rPr lang="en-US" altLang="ko-KR" sz="1500" dirty="0"/>
              <a:t>	-</a:t>
            </a:r>
            <a:r>
              <a:rPr lang="ko-KR" altLang="en-US" sz="1500" dirty="0"/>
              <a:t>마우스 </a:t>
            </a:r>
            <a:r>
              <a:rPr lang="ko-KR" altLang="en-US" sz="1500" dirty="0" err="1"/>
              <a:t>입력시</a:t>
            </a:r>
            <a:r>
              <a:rPr lang="ko-KR" altLang="en-US" sz="1500" dirty="0"/>
              <a:t> 기능</a:t>
            </a:r>
            <a:endParaRPr lang="en-US" altLang="ko-KR" sz="1500" dirty="0"/>
          </a:p>
          <a:p>
            <a:pPr lvl="1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5884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구현 결과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A004F4-DABB-4AB7-9A7B-96CA2143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" y="9922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BECA7CD8-DE97-4338-A382-28222D93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7" y="1495863"/>
            <a:ext cx="3882372" cy="4736896"/>
          </a:xfrm>
        </p:spPr>
        <p:txBody>
          <a:bodyPr rtlCol="0">
            <a:normAutofit/>
          </a:bodyPr>
          <a:lstStyle/>
          <a:p>
            <a:pPr lvl="0"/>
            <a:r>
              <a:rPr lang="en-US" altLang="ko-KR" sz="1500" dirty="0"/>
              <a:t>7.</a:t>
            </a:r>
            <a:r>
              <a:rPr lang="ko-KR" altLang="en-US" sz="1500" dirty="0"/>
              <a:t>팝업메뉴의 </a:t>
            </a:r>
            <a:r>
              <a:rPr lang="en-US" altLang="ko-KR" sz="1500" dirty="0"/>
              <a:t>ON</a:t>
            </a:r>
            <a:r>
              <a:rPr lang="ko-KR" altLang="en-US" sz="1500" dirty="0"/>
              <a:t>버튼을 눌러 내부조명과 타이머를 활성화한 화면 </a:t>
            </a:r>
            <a:r>
              <a:rPr lang="en-US" altLang="ko-KR" sz="1500" dirty="0"/>
              <a:t>	</a:t>
            </a:r>
          </a:p>
        </p:txBody>
      </p:sp>
      <p:sp>
        <p:nvSpPr>
          <p:cNvPr id="11" name="내용 개체 틀 13">
            <a:extLst>
              <a:ext uri="{FF2B5EF4-FFF2-40B4-BE49-F238E27FC236}">
                <a16:creationId xmlns:a16="http://schemas.microsoft.com/office/drawing/2014/main" id="{494CBE60-0BDE-42FC-BF60-20AFB093F2C9}"/>
              </a:ext>
            </a:extLst>
          </p:cNvPr>
          <p:cNvSpPr txBox="1">
            <a:spLocks/>
          </p:cNvSpPr>
          <p:nvPr/>
        </p:nvSpPr>
        <p:spPr>
          <a:xfrm>
            <a:off x="4337612" y="1495863"/>
            <a:ext cx="3882372" cy="473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/>
              <a:t>8.‘e’</a:t>
            </a:r>
            <a:r>
              <a:rPr lang="ko-KR" altLang="en-US" sz="1500" dirty="0"/>
              <a:t>를 눌러 수동으로 회전접시를 오른쪽으로 회전한 화면 </a:t>
            </a:r>
            <a:r>
              <a:rPr lang="en-US" altLang="ko-KR" sz="1500" dirty="0"/>
              <a:t>	</a:t>
            </a:r>
          </a:p>
        </p:txBody>
      </p:sp>
      <p:sp>
        <p:nvSpPr>
          <p:cNvPr id="12" name="내용 개체 틀 13">
            <a:extLst>
              <a:ext uri="{FF2B5EF4-FFF2-40B4-BE49-F238E27FC236}">
                <a16:creationId xmlns:a16="http://schemas.microsoft.com/office/drawing/2014/main" id="{1ED513AC-EFCF-4847-90AB-2CECE25A1880}"/>
              </a:ext>
            </a:extLst>
          </p:cNvPr>
          <p:cNvSpPr txBox="1">
            <a:spLocks/>
          </p:cNvSpPr>
          <p:nvPr/>
        </p:nvSpPr>
        <p:spPr>
          <a:xfrm>
            <a:off x="8219984" y="1495863"/>
            <a:ext cx="3882372" cy="473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/>
              <a:t>9.’r’</a:t>
            </a:r>
            <a:r>
              <a:rPr lang="ko-KR" altLang="en-US" sz="1500" dirty="0"/>
              <a:t>을 눌러 수동으로 회전접시를 왼쪽으로 회전한 화면 </a:t>
            </a:r>
            <a:r>
              <a:rPr lang="en-US" altLang="ko-KR" sz="1500" dirty="0"/>
              <a:t>				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00296D-1E5C-430C-81BB-FC26C4DD9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19" y="2421269"/>
            <a:ext cx="3145822" cy="33198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FE5593-7A10-4B8F-8C7E-BB5BF7F36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784" y="2421269"/>
            <a:ext cx="3134431" cy="33199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0CE910-7C1A-4AFE-A6BF-115624F86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419" y="2413945"/>
            <a:ext cx="3134430" cy="33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8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구현 결과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A004F4-DABB-4AB7-9A7B-96CA2143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" y="9922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BECA7CD8-DE97-4338-A382-28222D93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7" y="1495863"/>
            <a:ext cx="3882372" cy="4736896"/>
          </a:xfrm>
        </p:spPr>
        <p:txBody>
          <a:bodyPr rtlCol="0">
            <a:normAutofit/>
          </a:bodyPr>
          <a:lstStyle/>
          <a:p>
            <a:pPr lvl="0"/>
            <a:r>
              <a:rPr lang="en-US" altLang="ko-KR" sz="1500" dirty="0"/>
              <a:t>10.’q’</a:t>
            </a:r>
            <a:r>
              <a:rPr lang="ko-KR" altLang="en-US" sz="1500" dirty="0"/>
              <a:t>를 눌러 수동 조리 다이얼이 오른쪽으로 회전하고 타이머가 </a:t>
            </a:r>
            <a:r>
              <a:rPr lang="en-US" altLang="ko-KR" sz="1500" dirty="0"/>
              <a:t>10</a:t>
            </a:r>
            <a:r>
              <a:rPr lang="ko-KR" altLang="en-US" sz="1500" dirty="0"/>
              <a:t>으로 증가한 화면</a:t>
            </a:r>
            <a:r>
              <a:rPr lang="en-US" altLang="ko-KR" sz="1500" dirty="0"/>
              <a:t>	</a:t>
            </a:r>
          </a:p>
        </p:txBody>
      </p:sp>
      <p:sp>
        <p:nvSpPr>
          <p:cNvPr id="11" name="내용 개체 틀 13">
            <a:extLst>
              <a:ext uri="{FF2B5EF4-FFF2-40B4-BE49-F238E27FC236}">
                <a16:creationId xmlns:a16="http://schemas.microsoft.com/office/drawing/2014/main" id="{494CBE60-0BDE-42FC-BF60-20AFB093F2C9}"/>
              </a:ext>
            </a:extLst>
          </p:cNvPr>
          <p:cNvSpPr txBox="1">
            <a:spLocks/>
          </p:cNvSpPr>
          <p:nvPr/>
        </p:nvSpPr>
        <p:spPr>
          <a:xfrm>
            <a:off x="4337612" y="1495863"/>
            <a:ext cx="3882372" cy="473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/>
              <a:t>11.’z’</a:t>
            </a:r>
            <a:r>
              <a:rPr lang="ko-KR" altLang="en-US" sz="1500" dirty="0"/>
              <a:t>를 눌러 전자레인지가 동작</a:t>
            </a:r>
            <a:r>
              <a:rPr lang="en-US" altLang="ko-KR" sz="1500" dirty="0"/>
              <a:t>(</a:t>
            </a:r>
            <a:r>
              <a:rPr lang="ko-KR" altLang="en-US" sz="1500" dirty="0"/>
              <a:t>타이머가 </a:t>
            </a:r>
            <a:r>
              <a:rPr lang="en-US" altLang="ko-KR" sz="1500" dirty="0"/>
              <a:t>1</a:t>
            </a:r>
            <a:r>
              <a:rPr lang="ko-KR" altLang="en-US" sz="1500" dirty="0"/>
              <a:t>초 씩 감소</a:t>
            </a:r>
            <a:r>
              <a:rPr lang="en-US" altLang="ko-KR" sz="1500" dirty="0"/>
              <a:t>, </a:t>
            </a:r>
            <a:r>
              <a:rPr lang="ko-KR" altLang="en-US" sz="1500" dirty="0"/>
              <a:t>회전접시 자동회전</a:t>
            </a:r>
            <a:r>
              <a:rPr lang="en-US" altLang="ko-KR" sz="1500" dirty="0"/>
              <a:t>)</a:t>
            </a:r>
            <a:r>
              <a:rPr lang="ko-KR" altLang="en-US" sz="1500" dirty="0"/>
              <a:t>하는 도중의 화면</a:t>
            </a:r>
            <a:endParaRPr lang="en-US" altLang="ko-KR" sz="1500" dirty="0"/>
          </a:p>
        </p:txBody>
      </p:sp>
      <p:sp>
        <p:nvSpPr>
          <p:cNvPr id="12" name="내용 개체 틀 13">
            <a:extLst>
              <a:ext uri="{FF2B5EF4-FFF2-40B4-BE49-F238E27FC236}">
                <a16:creationId xmlns:a16="http://schemas.microsoft.com/office/drawing/2014/main" id="{1ED513AC-EFCF-4847-90AB-2CECE25A1880}"/>
              </a:ext>
            </a:extLst>
          </p:cNvPr>
          <p:cNvSpPr txBox="1">
            <a:spLocks/>
          </p:cNvSpPr>
          <p:nvPr/>
        </p:nvSpPr>
        <p:spPr>
          <a:xfrm>
            <a:off x="8219984" y="1495863"/>
            <a:ext cx="3882372" cy="473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/>
              <a:t>12.’x’</a:t>
            </a:r>
            <a:r>
              <a:rPr lang="ko-KR" altLang="en-US" sz="1500" dirty="0"/>
              <a:t>를 동작중인 전자레인지를          멈추도록 한 화면 </a:t>
            </a:r>
            <a:r>
              <a:rPr lang="en-US" altLang="ko-KR" sz="1500" dirty="0"/>
              <a:t>				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BB6648-142F-4688-BA2D-F6A29319D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19" y="2427392"/>
            <a:ext cx="3126458" cy="33183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C6BD5F4-6178-4CF1-BBEF-892CC3939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293" y="2421269"/>
            <a:ext cx="3114737" cy="33198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557B40-6C4E-47AA-9AD2-6583BAD88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583" y="2413945"/>
            <a:ext cx="3146192" cy="33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2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구현 결과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A004F4-DABB-4AB7-9A7B-96CA2143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" y="9922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BECA7CD8-DE97-4338-A382-28222D93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7" y="1495863"/>
            <a:ext cx="3882372" cy="4736896"/>
          </a:xfrm>
        </p:spPr>
        <p:txBody>
          <a:bodyPr rtlCol="0">
            <a:normAutofit/>
          </a:bodyPr>
          <a:lstStyle/>
          <a:p>
            <a:pPr lvl="0"/>
            <a:r>
              <a:rPr lang="en-US" altLang="ko-KR" sz="1500" dirty="0"/>
              <a:t>13.</a:t>
            </a:r>
            <a:r>
              <a:rPr lang="ko-KR" altLang="en-US" sz="1500" dirty="0"/>
              <a:t>팝업메뉴의 </a:t>
            </a:r>
            <a:r>
              <a:rPr lang="en-US" altLang="ko-KR" sz="1500" dirty="0"/>
              <a:t>OFF</a:t>
            </a:r>
            <a:r>
              <a:rPr lang="ko-KR" altLang="en-US" sz="1500" dirty="0"/>
              <a:t>를 눌러                전원을</a:t>
            </a:r>
            <a:r>
              <a:rPr lang="en-US" altLang="ko-KR" sz="1500" dirty="0"/>
              <a:t> OFF</a:t>
            </a:r>
            <a:r>
              <a:rPr lang="ko-KR" altLang="en-US" sz="1500" dirty="0"/>
              <a:t>한 화면</a:t>
            </a:r>
            <a:r>
              <a:rPr lang="en-US" altLang="ko-KR" sz="1500" dirty="0"/>
              <a:t>	</a:t>
            </a:r>
          </a:p>
        </p:txBody>
      </p:sp>
      <p:sp>
        <p:nvSpPr>
          <p:cNvPr id="11" name="내용 개체 틀 13">
            <a:extLst>
              <a:ext uri="{FF2B5EF4-FFF2-40B4-BE49-F238E27FC236}">
                <a16:creationId xmlns:a16="http://schemas.microsoft.com/office/drawing/2014/main" id="{494CBE60-0BDE-42FC-BF60-20AFB093F2C9}"/>
              </a:ext>
            </a:extLst>
          </p:cNvPr>
          <p:cNvSpPr txBox="1">
            <a:spLocks/>
          </p:cNvSpPr>
          <p:nvPr/>
        </p:nvSpPr>
        <p:spPr>
          <a:xfrm>
            <a:off x="4337612" y="1495863"/>
            <a:ext cx="3882372" cy="473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</p:txBody>
      </p:sp>
      <p:sp>
        <p:nvSpPr>
          <p:cNvPr id="12" name="내용 개체 틀 13">
            <a:extLst>
              <a:ext uri="{FF2B5EF4-FFF2-40B4-BE49-F238E27FC236}">
                <a16:creationId xmlns:a16="http://schemas.microsoft.com/office/drawing/2014/main" id="{1ED513AC-EFCF-4847-90AB-2CECE25A1880}"/>
              </a:ext>
            </a:extLst>
          </p:cNvPr>
          <p:cNvSpPr txBox="1">
            <a:spLocks/>
          </p:cNvSpPr>
          <p:nvPr/>
        </p:nvSpPr>
        <p:spPr>
          <a:xfrm>
            <a:off x="8219984" y="1495863"/>
            <a:ext cx="3882372" cy="473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/>
              <a:t>15.</a:t>
            </a:r>
            <a:r>
              <a:rPr lang="ko-KR" altLang="en-US" sz="1500" dirty="0"/>
              <a:t>뒷면</a:t>
            </a:r>
            <a:r>
              <a:rPr lang="en-US" altLang="ko-KR" sz="1500" dirty="0"/>
              <a:t>,</a:t>
            </a:r>
            <a:r>
              <a:rPr lang="ko-KR" altLang="en-US" sz="1500" dirty="0"/>
              <a:t> 옆면</a:t>
            </a:r>
            <a:r>
              <a:rPr lang="en-US" altLang="ko-KR" sz="1500" dirty="0"/>
              <a:t>, </a:t>
            </a:r>
            <a:r>
              <a:rPr lang="ko-KR" altLang="en-US" sz="1500" dirty="0"/>
              <a:t>윗면 </a:t>
            </a:r>
            <a:r>
              <a:rPr lang="ko-KR" altLang="en-US" sz="1500" dirty="0" err="1"/>
              <a:t>폴리곤</a:t>
            </a:r>
            <a:r>
              <a:rPr lang="en-US" altLang="ko-KR" sz="1500" dirty="0"/>
              <a:t>		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F1F526-1280-4165-AECA-BD1DB62EE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305" y="2413944"/>
            <a:ext cx="3133389" cy="33198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0B9A93-F4C6-4C2E-90C3-56064ADD5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583" y="2413946"/>
            <a:ext cx="3158360" cy="33272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731E0F-1C92-4369-8552-8F36895F0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18" y="2413944"/>
            <a:ext cx="3144582" cy="3331389"/>
          </a:xfrm>
          <a:prstGeom prst="rect">
            <a:avLst/>
          </a:prstGeom>
        </p:spPr>
      </p:pic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73302403-8539-4696-B535-C22DEDE0FD5F}"/>
              </a:ext>
            </a:extLst>
          </p:cNvPr>
          <p:cNvSpPr txBox="1">
            <a:spLocks/>
          </p:cNvSpPr>
          <p:nvPr/>
        </p:nvSpPr>
        <p:spPr>
          <a:xfrm>
            <a:off x="4337612" y="1495863"/>
            <a:ext cx="3882372" cy="473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/>
              <a:t>14.</a:t>
            </a:r>
            <a:r>
              <a:rPr lang="ko-KR" altLang="en-US" sz="1500" dirty="0"/>
              <a:t>뒷면</a:t>
            </a:r>
            <a:r>
              <a:rPr lang="en-US" altLang="ko-KR" sz="1500" dirty="0"/>
              <a:t>, </a:t>
            </a:r>
            <a:r>
              <a:rPr lang="ko-KR" altLang="en-US" sz="1500" dirty="0"/>
              <a:t>아랫면</a:t>
            </a:r>
            <a:r>
              <a:rPr lang="en-US" altLang="ko-KR" sz="1500" dirty="0"/>
              <a:t>, </a:t>
            </a:r>
            <a:r>
              <a:rPr lang="ko-KR" altLang="en-US" sz="1500" dirty="0"/>
              <a:t>옆면 </a:t>
            </a:r>
            <a:r>
              <a:rPr lang="ko-KR" altLang="en-US" sz="1500" dirty="0" err="1"/>
              <a:t>폴리곤</a:t>
            </a:r>
            <a:r>
              <a:rPr lang="en-US" altLang="ko-KR" sz="15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9816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lvl="0"/>
            <a:r>
              <a:rPr lang="en-US" altLang="ko-KR" dirty="0"/>
              <a:t>5.</a:t>
            </a:r>
            <a:r>
              <a:rPr lang="ko-KR" altLang="en-US" dirty="0"/>
              <a:t>마무리</a:t>
            </a:r>
            <a:endParaRPr lang="en-US" altLang="ko-KR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/>
            <a:endParaRPr lang="en-US" altLang="ko-KR" sz="5000" dirty="0"/>
          </a:p>
          <a:p>
            <a:pPr lvl="1"/>
            <a:r>
              <a:rPr lang="ko-KR" altLang="en-US" sz="3500" dirty="0"/>
              <a:t>프로젝트 설계 보고서 였습니다</a:t>
            </a:r>
            <a:r>
              <a:rPr lang="en-US" altLang="ko-KR" sz="3500" dirty="0"/>
              <a:t>.</a:t>
            </a:r>
          </a:p>
          <a:p>
            <a:pPr lvl="1"/>
            <a:endParaRPr lang="en-US" altLang="ko-KR" sz="3500" dirty="0"/>
          </a:p>
          <a:p>
            <a:pPr lvl="1"/>
            <a:r>
              <a:rPr lang="ko-KR" altLang="en-US" sz="3500" dirty="0"/>
              <a:t>감사합니다</a:t>
            </a:r>
            <a:r>
              <a:rPr lang="en-US" altLang="ko-KR" sz="3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52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1.</a:t>
            </a:r>
            <a:r>
              <a:rPr lang="ko-KR" altLang="en-US" dirty="0"/>
              <a:t>프로젝트 주제 </a:t>
            </a:r>
            <a:r>
              <a:rPr lang="en-US" altLang="ko-KR" dirty="0"/>
              <a:t>– </a:t>
            </a:r>
            <a:r>
              <a:rPr lang="ko-KR" altLang="en-US" dirty="0"/>
              <a:t>제품 선택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573087" y="1686719"/>
            <a:ext cx="9791700" cy="4351338"/>
          </a:xfrm>
        </p:spPr>
        <p:txBody>
          <a:bodyPr rtlCol="0"/>
          <a:lstStyle/>
          <a:p>
            <a:pPr lvl="0"/>
            <a:r>
              <a:rPr lang="ko-KR" altLang="en-US" dirty="0"/>
              <a:t>미니 프로젝트로 제작할 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/>
              <a:t>  3</a:t>
            </a:r>
            <a:r>
              <a:rPr lang="ko-KR" altLang="en-US" dirty="0"/>
              <a:t>차원</a:t>
            </a:r>
            <a:r>
              <a:rPr lang="en-US" altLang="ko-KR" dirty="0"/>
              <a:t> </a:t>
            </a:r>
            <a:r>
              <a:rPr lang="ko-KR" altLang="en-US" dirty="0"/>
              <a:t>제품 카탈로그는 </a:t>
            </a:r>
            <a:endParaRPr lang="en-US" altLang="ko-KR" dirty="0"/>
          </a:p>
          <a:p>
            <a:pPr marL="0" lvl="0" indent="0">
              <a:buNone/>
            </a:pPr>
            <a:r>
              <a:rPr lang="ko-KR" altLang="en-US" dirty="0"/>
              <a:t>  전자레인지입니다</a:t>
            </a:r>
            <a:r>
              <a:rPr lang="en-US" altLang="ko-KR" dirty="0"/>
              <a:t>.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전자레인지의 예시는 </a:t>
            </a:r>
            <a:endParaRPr lang="en-US" altLang="ko-KR" dirty="0"/>
          </a:p>
          <a:p>
            <a:pPr marL="0" lvl="0" indent="0">
              <a:buNone/>
            </a:pPr>
            <a:r>
              <a:rPr lang="ko-KR" altLang="en-US" dirty="0"/>
              <a:t>  오른쪽 그림과 같습니다</a:t>
            </a:r>
            <a:r>
              <a:rPr lang="en-US" altLang="ko-KR" dirty="0"/>
              <a:t>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A004F4-DABB-4AB7-9A7B-96CA2143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" y="9922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1696000" descr="DRW000041f814e3">
            <a:extLst>
              <a:ext uri="{FF2B5EF4-FFF2-40B4-BE49-F238E27FC236}">
                <a16:creationId xmlns:a16="http://schemas.microsoft.com/office/drawing/2014/main" id="{B78D9485-B5A6-428F-A29A-66B6D7BD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703" y="1686719"/>
            <a:ext cx="552291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5872F3-84AD-437A-BE7A-D0FBDE444EAA}"/>
              </a:ext>
            </a:extLst>
          </p:cNvPr>
          <p:cNvSpPr txBox="1"/>
          <p:nvPr/>
        </p:nvSpPr>
        <p:spPr>
          <a:xfrm>
            <a:off x="6433631" y="2317785"/>
            <a:ext cx="81063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/>
              <a:t>도어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960D0-02D0-4A60-9E19-9E0D1B4ACE36}"/>
              </a:ext>
            </a:extLst>
          </p:cNvPr>
          <p:cNvSpPr txBox="1"/>
          <p:nvPr/>
        </p:nvSpPr>
        <p:spPr>
          <a:xfrm>
            <a:off x="8259190" y="3388773"/>
            <a:ext cx="121555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>
                <a:highlight>
                  <a:srgbClr val="C0C0C0"/>
                </a:highlight>
              </a:rPr>
              <a:t>회전접시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08F3C3-791D-495C-A2B1-33D2306E477D}"/>
              </a:ext>
            </a:extLst>
          </p:cNvPr>
          <p:cNvSpPr txBox="1"/>
          <p:nvPr/>
        </p:nvSpPr>
        <p:spPr>
          <a:xfrm>
            <a:off x="10048655" y="2186528"/>
            <a:ext cx="91887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/>
              <a:t>조작부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5509B6-E929-4481-B01A-E8FF8791E3A1}"/>
              </a:ext>
            </a:extLst>
          </p:cNvPr>
          <p:cNvSpPr txBox="1"/>
          <p:nvPr/>
        </p:nvSpPr>
        <p:spPr>
          <a:xfrm>
            <a:off x="10777845" y="2821188"/>
            <a:ext cx="134389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>
                <a:highlight>
                  <a:srgbClr val="C0C0C0"/>
                </a:highlight>
              </a:rPr>
              <a:t>진행표시부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04CBD5-C104-43F1-BE24-2B81FCDF3896}"/>
              </a:ext>
            </a:extLst>
          </p:cNvPr>
          <p:cNvSpPr txBox="1"/>
          <p:nvPr/>
        </p:nvSpPr>
        <p:spPr>
          <a:xfrm>
            <a:off x="10777845" y="3586555"/>
            <a:ext cx="134389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>
                <a:highlight>
                  <a:srgbClr val="C0C0C0"/>
                </a:highlight>
              </a:rPr>
              <a:t>수동 조리 다이얼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DEF4E-FDCF-4F7B-ADD8-3821BC9CDB32}"/>
              </a:ext>
            </a:extLst>
          </p:cNvPr>
          <p:cNvSpPr txBox="1"/>
          <p:nvPr/>
        </p:nvSpPr>
        <p:spPr>
          <a:xfrm>
            <a:off x="9293977" y="4455755"/>
            <a:ext cx="120711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>
                <a:highlight>
                  <a:srgbClr val="C0C0C0"/>
                </a:highlight>
              </a:rPr>
              <a:t>취소버튼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D8BC58-559E-416C-8D5F-CBBAB391D7CA}"/>
              </a:ext>
            </a:extLst>
          </p:cNvPr>
          <p:cNvSpPr txBox="1"/>
          <p:nvPr/>
        </p:nvSpPr>
        <p:spPr>
          <a:xfrm>
            <a:off x="10652061" y="4470183"/>
            <a:ext cx="120711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>
                <a:highlight>
                  <a:srgbClr val="C0C0C0"/>
                </a:highlight>
              </a:rPr>
              <a:t>시작버튼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B4B9B05-1F95-4362-A853-2753E89A530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838950" y="2687117"/>
            <a:ext cx="0" cy="27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7CA24B0-21FE-4827-933A-B4540094EA08}"/>
              </a:ext>
            </a:extLst>
          </p:cNvPr>
          <p:cNvCxnSpPr>
            <a:stCxn id="12" idx="2"/>
          </p:cNvCxnSpPr>
          <p:nvPr/>
        </p:nvCxnSpPr>
        <p:spPr>
          <a:xfrm>
            <a:off x="10508093" y="2555860"/>
            <a:ext cx="0" cy="26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E424BEC-6227-4546-99A0-0E0B0333E970}"/>
              </a:ext>
            </a:extLst>
          </p:cNvPr>
          <p:cNvCxnSpPr>
            <a:stCxn id="15" idx="1"/>
          </p:cNvCxnSpPr>
          <p:nvPr/>
        </p:nvCxnSpPr>
        <p:spPr>
          <a:xfrm flipH="1">
            <a:off x="10634538" y="3005854"/>
            <a:ext cx="143307" cy="1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B5BEF2-7F33-493D-95A6-2C202D4CC2EC}"/>
              </a:ext>
            </a:extLst>
          </p:cNvPr>
          <p:cNvCxnSpPr>
            <a:stCxn id="16" idx="1"/>
          </p:cNvCxnSpPr>
          <p:nvPr/>
        </p:nvCxnSpPr>
        <p:spPr>
          <a:xfrm flipH="1">
            <a:off x="10508093" y="3909721"/>
            <a:ext cx="269752" cy="1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A8C5A54-72DF-4081-A8B4-946664392B6F}"/>
              </a:ext>
            </a:extLst>
          </p:cNvPr>
          <p:cNvCxnSpPr/>
          <p:nvPr/>
        </p:nvCxnSpPr>
        <p:spPr>
          <a:xfrm flipV="1">
            <a:off x="10364787" y="4232886"/>
            <a:ext cx="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FD59A4-7CBD-48BA-A6D0-FF3CEFFC54E3}"/>
              </a:ext>
            </a:extLst>
          </p:cNvPr>
          <p:cNvCxnSpPr/>
          <p:nvPr/>
        </p:nvCxnSpPr>
        <p:spPr>
          <a:xfrm flipH="1" flipV="1">
            <a:off x="10634538" y="4232886"/>
            <a:ext cx="17523" cy="23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D3B8B38-ACC0-47C1-A624-5FA0182133C7}"/>
              </a:ext>
            </a:extLst>
          </p:cNvPr>
          <p:cNvCxnSpPr/>
          <p:nvPr/>
        </p:nvCxnSpPr>
        <p:spPr>
          <a:xfrm>
            <a:off x="8880920" y="3758105"/>
            <a:ext cx="0" cy="16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8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1.</a:t>
            </a:r>
            <a:r>
              <a:rPr lang="ko-KR" altLang="en-US" dirty="0"/>
              <a:t>프로젝트 주제 </a:t>
            </a:r>
            <a:r>
              <a:rPr lang="en-US" altLang="ko-KR" dirty="0"/>
              <a:t>– </a:t>
            </a:r>
            <a:r>
              <a:rPr lang="ko-KR" altLang="en-US" dirty="0"/>
              <a:t>구현할 </a:t>
            </a:r>
            <a:r>
              <a:rPr lang="ko-KR" altLang="en-US" dirty="0" err="1"/>
              <a:t>폴리곤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573087" y="1686719"/>
            <a:ext cx="9791700" cy="4351338"/>
          </a:xfrm>
        </p:spPr>
        <p:txBody>
          <a:bodyPr rtlCol="0"/>
          <a:lstStyle/>
          <a:p>
            <a:pPr lvl="0"/>
            <a:r>
              <a:rPr lang="ko-KR" altLang="en-US" dirty="0"/>
              <a:t>전자레인지에서 구현할 </a:t>
            </a:r>
            <a:endParaRPr lang="en-US" altLang="ko-KR" dirty="0"/>
          </a:p>
          <a:p>
            <a:pPr marL="0" lvl="0" indent="0">
              <a:buNone/>
            </a:pPr>
            <a:r>
              <a:rPr lang="ko-KR" altLang="en-US" dirty="0"/>
              <a:t>  </a:t>
            </a:r>
            <a:r>
              <a:rPr lang="ko-KR" altLang="en-US" dirty="0" err="1"/>
              <a:t>폴리곤은</a:t>
            </a:r>
            <a:r>
              <a:rPr lang="ko-KR" altLang="en-US" dirty="0"/>
              <a:t> 다음과 같습니다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sz="2000" dirty="0"/>
              <a:t>1.</a:t>
            </a:r>
            <a:r>
              <a:rPr lang="ko-KR" altLang="en-US" sz="2000" dirty="0"/>
              <a:t>전자레인지 본체</a:t>
            </a:r>
            <a:endParaRPr lang="en-US" altLang="ko-KR" sz="2000" dirty="0"/>
          </a:p>
          <a:p>
            <a:pPr marL="0" lvl="0" indent="0">
              <a:buNone/>
            </a:pPr>
            <a:r>
              <a:rPr lang="en-US" altLang="ko-KR" sz="1500" dirty="0"/>
              <a:t>    (</a:t>
            </a:r>
            <a:r>
              <a:rPr lang="ko-KR" altLang="en-US" sz="1500" dirty="0"/>
              <a:t>윗면</a:t>
            </a:r>
            <a:r>
              <a:rPr lang="en-US" altLang="ko-KR" sz="1500" dirty="0"/>
              <a:t>, </a:t>
            </a:r>
            <a:r>
              <a:rPr lang="ko-KR" altLang="en-US" sz="1500" dirty="0"/>
              <a:t>옆면</a:t>
            </a:r>
            <a:r>
              <a:rPr lang="en-US" altLang="ko-KR" sz="1500" dirty="0"/>
              <a:t>, </a:t>
            </a:r>
            <a:r>
              <a:rPr lang="ko-KR" altLang="en-US" sz="1500" dirty="0"/>
              <a:t>아랫면</a:t>
            </a:r>
            <a:r>
              <a:rPr lang="en-US" altLang="ko-KR" sz="1500" dirty="0"/>
              <a:t>, </a:t>
            </a:r>
            <a:r>
              <a:rPr lang="ko-KR" altLang="en-US" sz="1500" dirty="0"/>
              <a:t>뒷면을 육면체 </a:t>
            </a:r>
            <a:r>
              <a:rPr lang="ko-KR" altLang="en-US" sz="1500" dirty="0" err="1"/>
              <a:t>폴리곤으로</a:t>
            </a:r>
            <a:r>
              <a:rPr lang="ko-KR" altLang="en-US" sz="1500" dirty="0"/>
              <a:t> 제작</a:t>
            </a:r>
            <a:r>
              <a:rPr lang="en-US" altLang="ko-KR" sz="1500" dirty="0"/>
              <a:t>)</a:t>
            </a:r>
          </a:p>
          <a:p>
            <a:pPr lvl="0"/>
            <a:r>
              <a:rPr lang="en-US" altLang="ko-KR" sz="2000" dirty="0"/>
              <a:t>2.</a:t>
            </a:r>
            <a:r>
              <a:rPr lang="ko-KR" altLang="en-US" sz="2000" dirty="0"/>
              <a:t>도어 제작</a:t>
            </a:r>
            <a:r>
              <a:rPr lang="en-US" altLang="ko-KR" sz="1500" dirty="0"/>
              <a:t>(</a:t>
            </a:r>
            <a:r>
              <a:rPr lang="ko-KR" altLang="en-US" sz="1500" dirty="0"/>
              <a:t>육면체로 제작하되 손잡이는 제외</a:t>
            </a:r>
            <a:r>
              <a:rPr lang="en-US" altLang="ko-KR" sz="1500" dirty="0"/>
              <a:t>)</a:t>
            </a:r>
          </a:p>
          <a:p>
            <a:pPr lvl="0"/>
            <a:r>
              <a:rPr lang="en-US" altLang="ko-KR" sz="2000" dirty="0"/>
              <a:t>3.</a:t>
            </a:r>
            <a:r>
              <a:rPr lang="ko-KR" altLang="en-US" sz="2000" dirty="0" err="1"/>
              <a:t>조작부</a:t>
            </a:r>
            <a:r>
              <a:rPr lang="en-US" altLang="ko-KR" sz="1500" dirty="0"/>
              <a:t>(</a:t>
            </a:r>
            <a:r>
              <a:rPr lang="ko-KR" altLang="en-US" sz="1500" dirty="0"/>
              <a:t>육면체로 제작</a:t>
            </a:r>
            <a:r>
              <a:rPr lang="en-US" altLang="ko-KR" sz="1500" dirty="0"/>
              <a:t>)</a:t>
            </a:r>
          </a:p>
          <a:p>
            <a:pPr lvl="0"/>
            <a:r>
              <a:rPr lang="en-US" altLang="ko-KR" sz="2000" dirty="0"/>
              <a:t>4.</a:t>
            </a:r>
            <a:r>
              <a:rPr lang="ko-KR" altLang="en-US" sz="2000" dirty="0"/>
              <a:t>수동 조리 다이얼</a:t>
            </a:r>
            <a:r>
              <a:rPr lang="en-US" altLang="ko-KR" sz="1500" dirty="0"/>
              <a:t>(</a:t>
            </a:r>
            <a:r>
              <a:rPr lang="ko-KR" altLang="en-US" sz="1500" dirty="0"/>
              <a:t>실린더와 디스크로 제작</a:t>
            </a:r>
            <a:r>
              <a:rPr lang="en-US" altLang="ko-KR" sz="1500" dirty="0"/>
              <a:t>)</a:t>
            </a:r>
          </a:p>
          <a:p>
            <a:r>
              <a:rPr lang="en-US" altLang="ko-KR" sz="2000" dirty="0"/>
              <a:t>5.</a:t>
            </a:r>
            <a:r>
              <a:rPr lang="ko-KR" altLang="en-US" sz="2000" dirty="0"/>
              <a:t>회전접시</a:t>
            </a:r>
            <a:r>
              <a:rPr lang="en-US" altLang="ko-KR" sz="1500" dirty="0"/>
              <a:t>(</a:t>
            </a:r>
            <a:r>
              <a:rPr lang="ko-KR" altLang="en-US" sz="1500" dirty="0"/>
              <a:t>실리더와 디스크로 제작</a:t>
            </a:r>
            <a:r>
              <a:rPr lang="en-US" altLang="ko-KR" sz="1500" dirty="0"/>
              <a:t>)</a:t>
            </a:r>
          </a:p>
          <a:p>
            <a:r>
              <a:rPr lang="en-US" altLang="ko-KR" sz="2000" dirty="0"/>
              <a:t>6.</a:t>
            </a:r>
            <a:r>
              <a:rPr lang="ko-KR" altLang="en-US" sz="2000" dirty="0"/>
              <a:t>버튼</a:t>
            </a:r>
            <a:r>
              <a:rPr lang="en-US" altLang="ko-KR" sz="1500" dirty="0"/>
              <a:t>(</a:t>
            </a:r>
            <a:r>
              <a:rPr lang="ko-KR" altLang="en-US" sz="1500" dirty="0"/>
              <a:t>시작</a:t>
            </a:r>
            <a:r>
              <a:rPr lang="en-US" altLang="ko-KR" sz="1500" dirty="0"/>
              <a:t>, </a:t>
            </a:r>
            <a:r>
              <a:rPr lang="ko-KR" altLang="en-US" sz="1500" dirty="0"/>
              <a:t>취소버튼을 육면체 </a:t>
            </a:r>
            <a:r>
              <a:rPr lang="ko-KR" altLang="en-US" sz="1500" dirty="0" err="1"/>
              <a:t>폴리곤으로</a:t>
            </a:r>
            <a:r>
              <a:rPr lang="ko-KR" altLang="en-US" sz="1500" dirty="0"/>
              <a:t> 제작</a:t>
            </a:r>
            <a:r>
              <a:rPr lang="en-US" altLang="ko-KR" sz="1500" dirty="0"/>
              <a:t>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A004F4-DABB-4AB7-9A7B-96CA2143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" y="9922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1696000" descr="DRW000041f814e3">
            <a:extLst>
              <a:ext uri="{FF2B5EF4-FFF2-40B4-BE49-F238E27FC236}">
                <a16:creationId xmlns:a16="http://schemas.microsoft.com/office/drawing/2014/main" id="{B78D9485-B5A6-428F-A29A-66B6D7BD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703" y="1686719"/>
            <a:ext cx="552291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5872F3-84AD-437A-BE7A-D0FBDE444EAA}"/>
              </a:ext>
            </a:extLst>
          </p:cNvPr>
          <p:cNvSpPr txBox="1"/>
          <p:nvPr/>
        </p:nvSpPr>
        <p:spPr>
          <a:xfrm>
            <a:off x="6433631" y="2317785"/>
            <a:ext cx="81063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/>
              <a:t>도어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960D0-02D0-4A60-9E19-9E0D1B4ACE36}"/>
              </a:ext>
            </a:extLst>
          </p:cNvPr>
          <p:cNvSpPr txBox="1"/>
          <p:nvPr/>
        </p:nvSpPr>
        <p:spPr>
          <a:xfrm>
            <a:off x="8259190" y="3388773"/>
            <a:ext cx="121555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>
                <a:highlight>
                  <a:srgbClr val="C0C0C0"/>
                </a:highlight>
              </a:rPr>
              <a:t>회전접시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08F3C3-791D-495C-A2B1-33D2306E477D}"/>
              </a:ext>
            </a:extLst>
          </p:cNvPr>
          <p:cNvSpPr txBox="1"/>
          <p:nvPr/>
        </p:nvSpPr>
        <p:spPr>
          <a:xfrm>
            <a:off x="10048655" y="2186528"/>
            <a:ext cx="91887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/>
              <a:t>조작부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5509B6-E929-4481-B01A-E8FF8791E3A1}"/>
              </a:ext>
            </a:extLst>
          </p:cNvPr>
          <p:cNvSpPr txBox="1"/>
          <p:nvPr/>
        </p:nvSpPr>
        <p:spPr>
          <a:xfrm>
            <a:off x="10777845" y="2821188"/>
            <a:ext cx="134389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>
                <a:highlight>
                  <a:srgbClr val="C0C0C0"/>
                </a:highlight>
              </a:rPr>
              <a:t>진행표시부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04CBD5-C104-43F1-BE24-2B81FCDF3896}"/>
              </a:ext>
            </a:extLst>
          </p:cNvPr>
          <p:cNvSpPr txBox="1"/>
          <p:nvPr/>
        </p:nvSpPr>
        <p:spPr>
          <a:xfrm>
            <a:off x="10777845" y="3586555"/>
            <a:ext cx="134389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>
                <a:highlight>
                  <a:srgbClr val="C0C0C0"/>
                </a:highlight>
              </a:rPr>
              <a:t>수동 조리 다이얼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DEF4E-FDCF-4F7B-ADD8-3821BC9CDB32}"/>
              </a:ext>
            </a:extLst>
          </p:cNvPr>
          <p:cNvSpPr txBox="1"/>
          <p:nvPr/>
        </p:nvSpPr>
        <p:spPr>
          <a:xfrm>
            <a:off x="9293977" y="4455755"/>
            <a:ext cx="120711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>
                <a:highlight>
                  <a:srgbClr val="C0C0C0"/>
                </a:highlight>
              </a:rPr>
              <a:t>취소버튼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D8BC58-559E-416C-8D5F-CBBAB391D7CA}"/>
              </a:ext>
            </a:extLst>
          </p:cNvPr>
          <p:cNvSpPr txBox="1"/>
          <p:nvPr/>
        </p:nvSpPr>
        <p:spPr>
          <a:xfrm>
            <a:off x="10652061" y="4470183"/>
            <a:ext cx="120711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>
                <a:highlight>
                  <a:srgbClr val="C0C0C0"/>
                </a:highlight>
              </a:rPr>
              <a:t>시작버튼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B4B9B05-1F95-4362-A853-2753E89A530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838950" y="2687117"/>
            <a:ext cx="0" cy="27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7CA24B0-21FE-4827-933A-B4540094EA08}"/>
              </a:ext>
            </a:extLst>
          </p:cNvPr>
          <p:cNvCxnSpPr>
            <a:stCxn id="12" idx="2"/>
          </p:cNvCxnSpPr>
          <p:nvPr/>
        </p:nvCxnSpPr>
        <p:spPr>
          <a:xfrm>
            <a:off x="10508093" y="2555860"/>
            <a:ext cx="0" cy="26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E424BEC-6227-4546-99A0-0E0B0333E970}"/>
              </a:ext>
            </a:extLst>
          </p:cNvPr>
          <p:cNvCxnSpPr>
            <a:stCxn id="15" idx="1"/>
          </p:cNvCxnSpPr>
          <p:nvPr/>
        </p:nvCxnSpPr>
        <p:spPr>
          <a:xfrm flipH="1">
            <a:off x="10634538" y="3005854"/>
            <a:ext cx="143307" cy="1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B5BEF2-7F33-493D-95A6-2C202D4CC2EC}"/>
              </a:ext>
            </a:extLst>
          </p:cNvPr>
          <p:cNvCxnSpPr>
            <a:stCxn id="16" idx="1"/>
          </p:cNvCxnSpPr>
          <p:nvPr/>
        </p:nvCxnSpPr>
        <p:spPr>
          <a:xfrm flipH="1">
            <a:off x="10508093" y="3909721"/>
            <a:ext cx="269752" cy="1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A8C5A54-72DF-4081-A8B4-946664392B6F}"/>
              </a:ext>
            </a:extLst>
          </p:cNvPr>
          <p:cNvCxnSpPr/>
          <p:nvPr/>
        </p:nvCxnSpPr>
        <p:spPr>
          <a:xfrm flipV="1">
            <a:off x="10364787" y="4232886"/>
            <a:ext cx="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FD59A4-7CBD-48BA-A6D0-FF3CEFFC54E3}"/>
              </a:ext>
            </a:extLst>
          </p:cNvPr>
          <p:cNvCxnSpPr/>
          <p:nvPr/>
        </p:nvCxnSpPr>
        <p:spPr>
          <a:xfrm flipH="1" flipV="1">
            <a:off x="10634538" y="4232886"/>
            <a:ext cx="17523" cy="23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D3B8B38-ACC0-47C1-A624-5FA0182133C7}"/>
              </a:ext>
            </a:extLst>
          </p:cNvPr>
          <p:cNvCxnSpPr/>
          <p:nvPr/>
        </p:nvCxnSpPr>
        <p:spPr>
          <a:xfrm>
            <a:off x="8880920" y="3758105"/>
            <a:ext cx="0" cy="16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6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1.</a:t>
            </a:r>
            <a:r>
              <a:rPr lang="ko-KR" altLang="en-US" dirty="0"/>
              <a:t>프로젝트 주제 </a:t>
            </a:r>
            <a:r>
              <a:rPr lang="en-US" altLang="ko-KR" dirty="0"/>
              <a:t>– </a:t>
            </a:r>
            <a:r>
              <a:rPr lang="ko-KR" altLang="en-US" dirty="0"/>
              <a:t>구현할 기능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A004F4-DABB-4AB7-9A7B-96CA2143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" y="9922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B12CD71-B7B8-4C00-B0CE-DDA18DAD1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837475"/>
              </p:ext>
            </p:extLst>
          </p:nvPr>
        </p:nvGraphicFramePr>
        <p:xfrm>
          <a:off x="1054100" y="1690688"/>
          <a:ext cx="10502900" cy="3846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450">
                  <a:extLst>
                    <a:ext uri="{9D8B030D-6E8A-4147-A177-3AD203B41FA5}">
                      <a16:colId xmlns:a16="http://schemas.microsoft.com/office/drawing/2014/main" val="3699058295"/>
                    </a:ext>
                  </a:extLst>
                </a:gridCol>
                <a:gridCol w="5251450">
                  <a:extLst>
                    <a:ext uri="{9D8B030D-6E8A-4147-A177-3AD203B41FA5}">
                      <a16:colId xmlns:a16="http://schemas.microsoft.com/office/drawing/2014/main" val="251467153"/>
                    </a:ext>
                  </a:extLst>
                </a:gridCol>
              </a:tblGrid>
              <a:tr h="52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키보드 입력 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287867"/>
                  </a:ext>
                </a:extLst>
              </a:tr>
              <a:tr h="52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‘1’</a:t>
                      </a:r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도어를 최대 </a:t>
                      </a:r>
                      <a:r>
                        <a:rPr lang="en-US" altLang="ko-KR" dirty="0"/>
                        <a:t>90</a:t>
                      </a:r>
                      <a:r>
                        <a:rPr lang="ko-KR" altLang="en-US" dirty="0"/>
                        <a:t>도까지 열리도록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59479"/>
                  </a:ext>
                </a:extLst>
              </a:tr>
              <a:tr h="52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‘2’</a:t>
                      </a:r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도어를 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도까지 닫히도록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6258"/>
                  </a:ext>
                </a:extLst>
              </a:tr>
              <a:tr h="52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‘q’</a:t>
                      </a:r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수동 조리 다이얼을 오른쪽으로 회전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전원 </a:t>
                      </a:r>
                      <a:r>
                        <a:rPr lang="en-US" altLang="ko-KR" dirty="0"/>
                        <a:t>ON</a:t>
                      </a:r>
                      <a:r>
                        <a:rPr lang="ko-KR" altLang="en-US" dirty="0" err="1"/>
                        <a:t>모드시</a:t>
                      </a:r>
                      <a:r>
                        <a:rPr lang="ko-KR" altLang="en-US" dirty="0"/>
                        <a:t> 타이머 </a:t>
                      </a:r>
                      <a:r>
                        <a:rPr lang="en-US" altLang="ko-KR" dirty="0"/>
                        <a:t>10 </a:t>
                      </a:r>
                      <a:r>
                        <a:rPr lang="ko-KR" altLang="en-US" dirty="0"/>
                        <a:t>증가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811512"/>
                  </a:ext>
                </a:extLst>
              </a:tr>
              <a:tr h="52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‘w’</a:t>
                      </a:r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수동 조리 다이얼을 왼쪽으로 회전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전원 </a:t>
                      </a:r>
                      <a:r>
                        <a:rPr lang="en-US" altLang="ko-KR" dirty="0"/>
                        <a:t>ON</a:t>
                      </a:r>
                      <a:r>
                        <a:rPr lang="ko-KR" altLang="en-US" dirty="0"/>
                        <a:t>모드에서 타이머 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으로 초기화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36089"/>
                  </a:ext>
                </a:extLst>
              </a:tr>
              <a:tr h="52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‘e’</a:t>
                      </a:r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회전 접시 오른쪽으로 회전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240627"/>
                  </a:ext>
                </a:extLst>
              </a:tr>
              <a:tr h="47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‘r’</a:t>
                      </a:r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회전 접시 왼쪽으로 회전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65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92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1.</a:t>
            </a:r>
            <a:r>
              <a:rPr lang="ko-KR" altLang="en-US" dirty="0"/>
              <a:t>프로젝트 주제 </a:t>
            </a:r>
            <a:r>
              <a:rPr lang="en-US" altLang="ko-KR" dirty="0"/>
              <a:t>– </a:t>
            </a:r>
            <a:r>
              <a:rPr lang="ko-KR" altLang="en-US" dirty="0"/>
              <a:t>구현할 기능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A004F4-DABB-4AB7-9A7B-96CA2143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" y="9922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B12CD71-B7B8-4C00-B0CE-DDA18DAD1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34343"/>
              </p:ext>
            </p:extLst>
          </p:nvPr>
        </p:nvGraphicFramePr>
        <p:xfrm>
          <a:off x="1054100" y="1685770"/>
          <a:ext cx="10502900" cy="4466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450">
                  <a:extLst>
                    <a:ext uri="{9D8B030D-6E8A-4147-A177-3AD203B41FA5}">
                      <a16:colId xmlns:a16="http://schemas.microsoft.com/office/drawing/2014/main" val="3699058295"/>
                    </a:ext>
                  </a:extLst>
                </a:gridCol>
                <a:gridCol w="5251450">
                  <a:extLst>
                    <a:ext uri="{9D8B030D-6E8A-4147-A177-3AD203B41FA5}">
                      <a16:colId xmlns:a16="http://schemas.microsoft.com/office/drawing/2014/main" val="251467153"/>
                    </a:ext>
                  </a:extLst>
                </a:gridCol>
              </a:tblGrid>
              <a:tr h="52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키보드 입력 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287867"/>
                  </a:ext>
                </a:extLst>
              </a:tr>
              <a:tr h="52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‘z’</a:t>
                      </a:r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전원</a:t>
                      </a:r>
                      <a:r>
                        <a:rPr lang="en-US" altLang="ko-KR" dirty="0"/>
                        <a:t>ON</a:t>
                      </a:r>
                      <a:r>
                        <a:rPr lang="ko-KR" altLang="en-US" dirty="0"/>
                        <a:t>모드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타이머가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초 이상일때 전자레인지 작동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회전 접시 회전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타이머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 err="1"/>
                        <a:t>초씩</a:t>
                      </a:r>
                      <a:r>
                        <a:rPr lang="ko-KR" altLang="en-US" dirty="0"/>
                        <a:t> 감소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59479"/>
                  </a:ext>
                </a:extLst>
              </a:tr>
              <a:tr h="52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‘x’</a:t>
                      </a:r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전원</a:t>
                      </a:r>
                      <a:r>
                        <a:rPr lang="en-US" altLang="ko-KR" dirty="0"/>
                        <a:t>ON</a:t>
                      </a:r>
                      <a:r>
                        <a:rPr lang="ko-KR" altLang="en-US" dirty="0"/>
                        <a:t>모드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전자레인지 </a:t>
                      </a:r>
                      <a:r>
                        <a:rPr lang="ko-KR" altLang="en-US" dirty="0" err="1"/>
                        <a:t>작동시</a:t>
                      </a:r>
                      <a:r>
                        <a:rPr lang="ko-KR" altLang="en-US" dirty="0"/>
                        <a:t> 전자레인지 작동 중단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회전 접시 멈춤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타이머 중단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6258"/>
                  </a:ext>
                </a:extLst>
              </a:tr>
              <a:tr h="522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위쪽 방향키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전자레인지가 위쪽으로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811512"/>
                  </a:ext>
                </a:extLst>
              </a:tr>
              <a:tr h="522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아래쪽 방향키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전자레인지가 아래쪽으로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36089"/>
                  </a:ext>
                </a:extLst>
              </a:tr>
              <a:tr h="522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왼쪽 방향키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전자레인지가 왼쪽으로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240627"/>
                  </a:ext>
                </a:extLst>
              </a:tr>
              <a:tr h="174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오른쪽 방향키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전자레인지가 오른쪽으로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65163"/>
                  </a:ext>
                </a:extLst>
              </a:tr>
              <a:tr h="191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PAGE_UP</a:t>
                      </a:r>
                      <a:r>
                        <a:rPr lang="ko-KR" altLang="en-US" dirty="0"/>
                        <a:t>버튼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전자레인지가 뒤쪽으로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22089"/>
                  </a:ext>
                </a:extLst>
              </a:tr>
              <a:tr h="174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PAGE_DOWN</a:t>
                      </a:r>
                      <a:r>
                        <a:rPr lang="ko-KR" altLang="en-US" dirty="0"/>
                        <a:t>버튼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전자레인지가 앞쪽으로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5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66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1.</a:t>
            </a:r>
            <a:r>
              <a:rPr lang="ko-KR" altLang="en-US" dirty="0"/>
              <a:t>프로젝트 주제 </a:t>
            </a:r>
            <a:r>
              <a:rPr lang="en-US" altLang="ko-KR" dirty="0"/>
              <a:t>– </a:t>
            </a:r>
            <a:r>
              <a:rPr lang="ko-KR" altLang="en-US" dirty="0"/>
              <a:t>구현할 기능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A004F4-DABB-4AB7-9A7B-96CA2143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" y="9922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2878A9C-4D08-4C43-BAD1-5B9322948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67076"/>
              </p:ext>
            </p:extLst>
          </p:nvPr>
        </p:nvGraphicFramePr>
        <p:xfrm>
          <a:off x="1054100" y="1679576"/>
          <a:ext cx="10502900" cy="400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450">
                  <a:extLst>
                    <a:ext uri="{9D8B030D-6E8A-4147-A177-3AD203B41FA5}">
                      <a16:colId xmlns:a16="http://schemas.microsoft.com/office/drawing/2014/main" val="3699058295"/>
                    </a:ext>
                  </a:extLst>
                </a:gridCol>
                <a:gridCol w="5251450">
                  <a:extLst>
                    <a:ext uri="{9D8B030D-6E8A-4147-A177-3AD203B41FA5}">
                      <a16:colId xmlns:a16="http://schemas.microsoft.com/office/drawing/2014/main" val="251467153"/>
                    </a:ext>
                  </a:extLst>
                </a:gridCol>
              </a:tblGrid>
              <a:tr h="42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마우스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287867"/>
                  </a:ext>
                </a:extLst>
              </a:tr>
              <a:tr h="371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왼쪽 버튼 누르면서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마우스 왼쪽으로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시점이 왼쪽으로 이동함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59479"/>
                  </a:ext>
                </a:extLst>
              </a:tr>
              <a:tr h="42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왼쪽 버튼 누르면서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마우스 오른쪽으로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시점이 오른쪽으로 이동함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6258"/>
                  </a:ext>
                </a:extLst>
              </a:tr>
              <a:tr h="42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왼쪽 버튼 누르면서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마우스 위쪽으로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시점이 위쪽으로 이동함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811512"/>
                  </a:ext>
                </a:extLst>
              </a:tr>
              <a:tr h="42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왼쪽 버튼 누르면서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마우스 아래쪽으로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시점이 아래쪽으로 이동함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36089"/>
                  </a:ext>
                </a:extLst>
              </a:tr>
              <a:tr h="42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오른쪽 버튼 누르면서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마우스 왼쪽으로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줌 인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240627"/>
                  </a:ext>
                </a:extLst>
              </a:tr>
              <a:tr h="42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오른쪽 버튼 누르면서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마우스 오른쪽으로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줌 아웃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65163"/>
                  </a:ext>
                </a:extLst>
              </a:tr>
              <a:tr h="141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마우스 휠 누를 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전원</a:t>
                      </a:r>
                      <a:r>
                        <a:rPr lang="en-US" altLang="ko-KR" dirty="0"/>
                        <a:t>On, Off</a:t>
                      </a:r>
                      <a:r>
                        <a:rPr lang="ko-KR" altLang="en-US" dirty="0"/>
                        <a:t>를 선택할 수 있는 팝업메뉴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05082"/>
                  </a:ext>
                </a:extLst>
              </a:tr>
              <a:tr h="224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전원</a:t>
                      </a:r>
                      <a:r>
                        <a:rPr lang="en-US" altLang="ko-KR" dirty="0"/>
                        <a:t>On </a:t>
                      </a:r>
                      <a:r>
                        <a:rPr lang="ko-KR" altLang="en-US" dirty="0"/>
                        <a:t>클릭 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실내등 </a:t>
                      </a:r>
                      <a:r>
                        <a:rPr lang="ko-KR" altLang="en-US" dirty="0" err="1"/>
                        <a:t>켜짐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전원</a:t>
                      </a:r>
                      <a:r>
                        <a:rPr lang="en-US" altLang="ko-KR" dirty="0"/>
                        <a:t>ON</a:t>
                      </a:r>
                      <a:r>
                        <a:rPr lang="ko-KR" altLang="en-US" dirty="0" err="1"/>
                        <a:t>일때</a:t>
                      </a:r>
                      <a:r>
                        <a:rPr lang="ko-KR" altLang="en-US" dirty="0"/>
                        <a:t> 작동하는 기능 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414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전원</a:t>
                      </a:r>
                      <a:r>
                        <a:rPr lang="en-US" altLang="ko-KR" dirty="0"/>
                        <a:t>Off </a:t>
                      </a:r>
                      <a:r>
                        <a:rPr lang="ko-KR" altLang="en-US" dirty="0"/>
                        <a:t>클릭 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실내등 꺼짐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전원</a:t>
                      </a:r>
                      <a:r>
                        <a:rPr lang="en-US" altLang="ko-KR" dirty="0"/>
                        <a:t>ON</a:t>
                      </a:r>
                      <a:r>
                        <a:rPr lang="ko-KR" altLang="en-US" dirty="0" err="1"/>
                        <a:t>일때</a:t>
                      </a:r>
                      <a:r>
                        <a:rPr lang="ko-KR" altLang="en-US" dirty="0"/>
                        <a:t> 작동하는 기능 비활성화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56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78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rtlCol="0">
            <a:normAutofit/>
          </a:bodyPr>
          <a:lstStyle/>
          <a:p>
            <a:pPr lvl="0"/>
            <a:r>
              <a:rPr lang="en-US" altLang="ko-KR" dirty="0"/>
              <a:t>2.</a:t>
            </a:r>
            <a:r>
              <a:rPr lang="ko-KR" altLang="en-US" dirty="0" err="1"/>
              <a:t>폴리곤</a:t>
            </a:r>
            <a:r>
              <a:rPr lang="ko-KR" altLang="en-US" dirty="0"/>
              <a:t> 모델링</a:t>
            </a:r>
            <a:endParaRPr lang="en-US" altLang="ko-KR" sz="2800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/>
            <a:endParaRPr lang="en-US" altLang="ko-KR" sz="3000" dirty="0"/>
          </a:p>
          <a:p>
            <a:pPr lvl="1"/>
            <a:r>
              <a:rPr lang="en-US" altLang="ko-KR" sz="3000" dirty="0"/>
              <a:t>-</a:t>
            </a:r>
            <a:r>
              <a:rPr lang="ko-KR" altLang="en-US" sz="3000" dirty="0"/>
              <a:t>전체적인 구상</a:t>
            </a:r>
            <a:endParaRPr lang="en-US" altLang="ko-KR" sz="3000" dirty="0"/>
          </a:p>
          <a:p>
            <a:pPr lvl="1"/>
            <a:endParaRPr lang="en-US" altLang="ko-KR" sz="3000" dirty="0"/>
          </a:p>
          <a:p>
            <a:pPr lvl="1"/>
            <a:r>
              <a:rPr lang="en-US" altLang="ko-KR" sz="3000" dirty="0"/>
              <a:t>-</a:t>
            </a:r>
            <a:r>
              <a:rPr lang="ko-KR" altLang="en-US" sz="3000" dirty="0"/>
              <a:t>세부 사항</a:t>
            </a:r>
            <a:endParaRPr lang="en-US" altLang="ko-KR" sz="3000" dirty="0"/>
          </a:p>
          <a:p>
            <a:pPr lvl="1"/>
            <a:endParaRPr lang="en-US" altLang="ko-KR" sz="3000" dirty="0"/>
          </a:p>
          <a:p>
            <a:pPr lvl="1"/>
            <a:r>
              <a:rPr lang="en-US" altLang="ko-KR" sz="3000" dirty="0"/>
              <a:t>-</a:t>
            </a:r>
            <a:r>
              <a:rPr lang="ko-KR" altLang="en-US" sz="3000" dirty="0"/>
              <a:t>코드 예시</a:t>
            </a:r>
            <a:endParaRPr lang="en-US" altLang="ko-KR" sz="3000" dirty="0"/>
          </a:p>
          <a:p>
            <a:pPr lvl="1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301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클라우드 스키퍼 디자인 서식 파일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665962_TF03460508" id="{189ED2D5-F015-47D3-A3CB-59ECADF46C49}" vid="{030432A2-387B-444A-953A-328DCB1766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a4f35948-e619-41b3-aa29-22878b09cfd2"/>
    <ds:schemaRef ds:uri="http://purl.org/dc/terms/"/>
    <ds:schemaRef ds:uri="http://schemas.openxmlformats.org/package/2006/metadata/core-properties"/>
    <ds:schemaRef ds:uri="40262f94-9f35-4ac3-9a90-690165a166b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클라우드 스키퍼 디자인 슬라이드</Template>
  <TotalTime>4304</TotalTime>
  <Words>1608</Words>
  <Application>Microsoft Office PowerPoint</Application>
  <PresentationFormat>와이드스크린</PresentationFormat>
  <Paragraphs>361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SimSun</vt:lpstr>
      <vt:lpstr>맑은 고딕</vt:lpstr>
      <vt:lpstr>Batang</vt:lpstr>
      <vt:lpstr>Arial</vt:lpstr>
      <vt:lpstr>Calibri</vt:lpstr>
      <vt:lpstr>클라우드 스키퍼 디자인 서식 파일</vt:lpstr>
      <vt:lpstr>컴퓨터 그래픽스 설계  미니프로젝트   - (전자레인지)</vt:lpstr>
      <vt:lpstr>목차</vt:lpstr>
      <vt:lpstr>1.프로젝트 주제</vt:lpstr>
      <vt:lpstr>1.프로젝트 주제 – 제품 선택</vt:lpstr>
      <vt:lpstr>1.프로젝트 주제 – 구현할 폴리곤</vt:lpstr>
      <vt:lpstr>1.프로젝트 주제 – 구현할 기능</vt:lpstr>
      <vt:lpstr>1.프로젝트 주제 – 구현할 기능</vt:lpstr>
      <vt:lpstr>1.프로젝트 주제 – 구현할 기능</vt:lpstr>
      <vt:lpstr>2.폴리곤 모델링</vt:lpstr>
      <vt:lpstr>2.폴리곤 모델링 – 전체적인 구상</vt:lpstr>
      <vt:lpstr>2.폴리곤 모델링 - 세부사항</vt:lpstr>
      <vt:lpstr>2.폴리곤 모델링 – 코드 예시</vt:lpstr>
      <vt:lpstr>2.폴리곤 모델링 - 세부사항</vt:lpstr>
      <vt:lpstr>2.폴리곤 모델링 – 코드 예시</vt:lpstr>
      <vt:lpstr>2.폴리곤 모델링 - 세부사항</vt:lpstr>
      <vt:lpstr>2.폴리곤 모델링 – 코드 예시</vt:lpstr>
      <vt:lpstr>2.폴리곤 모델링 - 세부사항</vt:lpstr>
      <vt:lpstr>2.폴리곤 모델링 – 코드 예시</vt:lpstr>
      <vt:lpstr>2.폴리곤 모델링 - 세부사항</vt:lpstr>
      <vt:lpstr>2.폴리곤 모델링 – 코드 예시</vt:lpstr>
      <vt:lpstr>3.기능 구현</vt:lpstr>
      <vt:lpstr>3.기능 구현 – 키보드 입력</vt:lpstr>
      <vt:lpstr>3.기능 구현 – 키보드 입력</vt:lpstr>
      <vt:lpstr>3.기능 구현 – 키보드 입력</vt:lpstr>
      <vt:lpstr>3.기능 구현 – 마우스 입력</vt:lpstr>
      <vt:lpstr>3.기능 구현 – 마우스 입력</vt:lpstr>
      <vt:lpstr>4.구현 결과</vt:lpstr>
      <vt:lpstr>4.구현 결과</vt:lpstr>
      <vt:lpstr>4.구현 결과</vt:lpstr>
      <vt:lpstr>4.구현 결과</vt:lpstr>
      <vt:lpstr>4.구현 결과</vt:lpstr>
      <vt:lpstr>4.구현 결과</vt:lpstr>
      <vt:lpstr>5.마무리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이형학</cp:lastModifiedBy>
  <cp:revision>127</cp:revision>
  <dcterms:created xsi:type="dcterms:W3CDTF">2017-11-20T14:45:12Z</dcterms:created>
  <dcterms:modified xsi:type="dcterms:W3CDTF">2017-12-11T16:33:43Z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