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82" r:id="rId3"/>
    <p:sldId id="283" r:id="rId4"/>
    <p:sldId id="284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59" r:id="rId18"/>
    <p:sldId id="325" r:id="rId19"/>
    <p:sldId id="32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A717-62C1-40ED-B71F-99E92A5F96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5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600" smtClean="0"/>
              <a:t>오라클 </a:t>
            </a:r>
            <a:r>
              <a:rPr lang="en-US" altLang="ko-KR" sz="5600" smtClean="0"/>
              <a:t>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836712"/>
            <a:ext cx="338437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~! ]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772816"/>
            <a:ext cx="6624736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숫자일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 FOR  9999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라는 칼럼의 길이를 숫자</a:t>
            </a:r>
            <a:r>
              <a:rPr lang="en-US" altLang="ko-KR" dirty="0">
                <a:solidFill>
                  <a:schemeClr val="tx1"/>
                </a:solidFill>
              </a:rPr>
              <a:t> 4</a:t>
            </a:r>
            <a:r>
              <a:rPr lang="ko-KR" altLang="ko-KR" dirty="0">
                <a:solidFill>
                  <a:schemeClr val="tx1"/>
                </a:solidFill>
              </a:rPr>
              <a:t>자리까지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문자일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 FOR  a8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이란 칼럼의 길이를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ko-KR" dirty="0">
                <a:solidFill>
                  <a:schemeClr val="tx1"/>
                </a:solidFill>
              </a:rPr>
              <a:t>바이트까지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화면에 출력 가능한 줄 길이 설정</a:t>
            </a:r>
            <a:r>
              <a:rPr lang="en-US" altLang="ko-KR" b="1" dirty="0">
                <a:solidFill>
                  <a:schemeClr val="tx1"/>
                </a:solidFill>
              </a:rPr>
              <a:t> ( </a:t>
            </a:r>
            <a:r>
              <a:rPr lang="ko-KR" altLang="ko-KR" b="1" dirty="0">
                <a:solidFill>
                  <a:schemeClr val="tx1"/>
                </a:solidFill>
              </a:rPr>
              <a:t>가로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LINE 200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화면을 가로로</a:t>
            </a:r>
            <a:r>
              <a:rPr lang="en-US" altLang="ko-KR" dirty="0">
                <a:solidFill>
                  <a:schemeClr val="tx1"/>
                </a:solidFill>
              </a:rPr>
              <a:t> 200 </a:t>
            </a:r>
            <a:r>
              <a:rPr lang="ko-KR" altLang="ko-KR" dirty="0">
                <a:solidFill>
                  <a:schemeClr val="tx1"/>
                </a:solidFill>
              </a:rPr>
              <a:t>바이트 까지 되게 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페이지에 출력 가능한 줄 수 설정</a:t>
            </a:r>
            <a:r>
              <a:rPr lang="en-US" altLang="ko-KR" b="1" dirty="0">
                <a:solidFill>
                  <a:schemeClr val="tx1"/>
                </a:solidFill>
              </a:rPr>
              <a:t>  ( </a:t>
            </a:r>
            <a:r>
              <a:rPr lang="ko-KR" altLang="ko-KR" b="1" dirty="0">
                <a:solidFill>
                  <a:schemeClr val="tx1"/>
                </a:solidFill>
              </a:rPr>
              <a:t>세로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PAGES 50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페이지에</a:t>
            </a:r>
            <a:r>
              <a:rPr lang="en-US" altLang="ko-KR" dirty="0">
                <a:solidFill>
                  <a:schemeClr val="tx1"/>
                </a:solidFill>
              </a:rPr>
              <a:t> 50 </a:t>
            </a:r>
            <a:r>
              <a:rPr lang="ko-KR" altLang="ko-KR" dirty="0">
                <a:solidFill>
                  <a:schemeClr val="tx1"/>
                </a:solidFill>
              </a:rPr>
              <a:t>줄까지 출력하세요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 l="26459" t="34958" r="38724" b="8007"/>
          <a:stretch>
            <a:fillRect/>
          </a:stretch>
        </p:blipFill>
        <p:spPr bwMode="auto">
          <a:xfrm>
            <a:off x="755576" y="1844824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908720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SELECT </a:t>
            </a:r>
            <a:r>
              <a:rPr lang="ko-KR" altLang="ko-KR" b="1" dirty="0">
                <a:solidFill>
                  <a:schemeClr val="tx1"/>
                </a:solidFill>
              </a:rPr>
              <a:t>명령에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(Expression)</a:t>
            </a:r>
            <a:r>
              <a:rPr lang="ko-KR" altLang="ko-KR" b="1" dirty="0">
                <a:solidFill>
                  <a:schemeClr val="tx1"/>
                </a:solidFill>
              </a:rPr>
              <a:t>을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good mornin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4608512" cy="43924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92080" y="1988840"/>
            <a:ext cx="3384376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en-US" altLang="ko-KR" b="1" dirty="0">
                <a:solidFill>
                  <a:schemeClr val="tx1"/>
                </a:solidFill>
              </a:rPr>
              <a:t>(literal) </a:t>
            </a:r>
            <a:r>
              <a:rPr lang="ko-KR" altLang="ko-KR" b="1" dirty="0">
                <a:solidFill>
                  <a:schemeClr val="tx1"/>
                </a:solidFill>
              </a:rPr>
              <a:t>상수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문자</a:t>
            </a:r>
            <a:r>
              <a:rPr lang="en-US" altLang="ko-KR" b="1" dirty="0">
                <a:solidFill>
                  <a:schemeClr val="tx1"/>
                </a:solidFill>
              </a:rPr>
              <a:t>)’ /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어퍼스트로피 출력하기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5495975" cy="21495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220486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88" y="2636912"/>
            <a:ext cx="576064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196752"/>
            <a:ext cx="76328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r>
              <a:rPr lang="ko-KR" altLang="en-US" b="1" dirty="0">
                <a:solidFill>
                  <a:schemeClr val="tx1"/>
                </a:solidFill>
              </a:rPr>
              <a:t> 안에 </a:t>
            </a:r>
            <a:r>
              <a:rPr lang="ko-KR" altLang="en-US" b="1" dirty="0" err="1">
                <a:solidFill>
                  <a:schemeClr val="tx1"/>
                </a:solidFill>
              </a:rPr>
              <a:t>홑따옴표</a:t>
            </a:r>
            <a:r>
              <a:rPr lang="ko-KR" altLang="en-US" b="1" dirty="0">
                <a:solidFill>
                  <a:schemeClr val="tx1"/>
                </a:solidFill>
              </a:rPr>
              <a:t> 있을 경우 특히 주의 하세요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어퍼스트로피 출력하기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149080"/>
            <a:ext cx="5472608" cy="2088232"/>
          </a:xfrm>
          <a:prstGeom prst="rect">
            <a:avLst/>
          </a:prstGeom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19672" y="4941168"/>
            <a:ext cx="1224136" cy="10081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07704" y="4509120"/>
            <a:ext cx="158417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2040" y="5085184"/>
            <a:ext cx="2592288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공인 교재 방식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124744"/>
            <a:ext cx="42484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(4) </a:t>
            </a:r>
            <a:r>
              <a:rPr lang="ko-KR" altLang="ko-KR" b="1" dirty="0">
                <a:solidFill>
                  <a:schemeClr val="tx1"/>
                </a:solidFill>
              </a:rPr>
              <a:t>칼럼 별칭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alias_!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3106087" cy="1723477"/>
          </a:xfrm>
          <a:prstGeom prst="rect">
            <a:avLst/>
          </a:prstGeom>
        </p:spPr>
      </p:pic>
      <p:pic>
        <p:nvPicPr>
          <p:cNvPr id="15" name="그림 14" descr="alias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060848"/>
            <a:ext cx="4572958" cy="173879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563888" y="2780928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별칭 사용 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별칭 사용 후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83568" y="3573016"/>
            <a:ext cx="2304256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220072" y="3645024"/>
            <a:ext cx="2520280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distinct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2297969" cy="3154919"/>
          </a:xfrm>
          <a:prstGeom prst="rect">
            <a:avLst/>
          </a:prstGeom>
        </p:spPr>
      </p:pic>
      <p:pic>
        <p:nvPicPr>
          <p:cNvPr id="15" name="그림 14" descr="distinct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7864" y="2492896"/>
            <a:ext cx="2111259" cy="183837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492896"/>
            <a:ext cx="2952328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Oracle 10g R1 </a:t>
            </a:r>
            <a:r>
              <a:rPr lang="ko-KR" altLang="en-US" b="1" dirty="0">
                <a:solidFill>
                  <a:schemeClr val="tx1"/>
                </a:solidFill>
              </a:rPr>
              <a:t>버전까지는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정렬 후 출력이 되지만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10g R2 </a:t>
            </a:r>
            <a:r>
              <a:rPr lang="ko-KR" altLang="en-US" b="1" dirty="0">
                <a:solidFill>
                  <a:schemeClr val="tx1"/>
                </a:solidFill>
              </a:rPr>
              <a:t>버전부터는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Hash </a:t>
            </a:r>
            <a:r>
              <a:rPr lang="ko-KR" altLang="en-US" b="1" dirty="0">
                <a:solidFill>
                  <a:schemeClr val="tx1"/>
                </a:solidFill>
              </a:rPr>
              <a:t>알고리즘으로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변경되어 정렬 안됨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distinct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588" y="2132856"/>
            <a:ext cx="2173495" cy="33990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35696" y="1124744"/>
            <a:ext cx="53285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를 사용할 때는 아주 조심해야 합니다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distinct_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036" y="2132856"/>
            <a:ext cx="2470316" cy="3413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204864"/>
            <a:ext cx="3240360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반드시 </a:t>
            </a:r>
            <a:r>
              <a:rPr lang="en-US" altLang="ko-KR" b="1" dirty="0">
                <a:solidFill>
                  <a:schemeClr val="tx1"/>
                </a:solidFill>
              </a:rPr>
              <a:t>SELECT </a:t>
            </a:r>
            <a:r>
              <a:rPr lang="ko-KR" altLang="en-US" b="1" dirty="0">
                <a:solidFill>
                  <a:schemeClr val="tx1"/>
                </a:solidFill>
              </a:rPr>
              <a:t>키워드 뒤에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사용해야 합니다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불필요한 </a:t>
            </a:r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금지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" y="2114847"/>
            <a:ext cx="3955711" cy="29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124744"/>
            <a:ext cx="734481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(6) </a:t>
            </a:r>
            <a:r>
              <a:rPr lang="ko-KR" altLang="ko-KR" b="1" dirty="0">
                <a:solidFill>
                  <a:schemeClr val="tx1"/>
                </a:solidFill>
              </a:rPr>
              <a:t>연결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합성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연산자</a:t>
            </a:r>
            <a:r>
              <a:rPr lang="en-US" altLang="ko-KR" b="1" dirty="0">
                <a:solidFill>
                  <a:schemeClr val="tx1"/>
                </a:solidFill>
              </a:rPr>
              <a:t> (Concatenation)</a:t>
            </a:r>
            <a:r>
              <a:rPr lang="ko-KR" altLang="ko-KR" b="1" dirty="0">
                <a:solidFill>
                  <a:schemeClr val="tx1"/>
                </a:solidFill>
              </a:rPr>
              <a:t>로 칼럼을 붙여서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연결연산자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2475104" cy="3159707"/>
          </a:xfrm>
          <a:prstGeom prst="rect">
            <a:avLst/>
          </a:prstGeom>
        </p:spPr>
      </p:pic>
      <p:pic>
        <p:nvPicPr>
          <p:cNvPr id="16" name="그림 15" descr="연결연산자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383" y="2204863"/>
            <a:ext cx="2479891" cy="313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연결연산자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4986592" cy="376292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3928" y="2924944"/>
            <a:ext cx="4680520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리터럴</a:t>
            </a:r>
            <a:r>
              <a:rPr lang="ko-KR" altLang="en-US" b="1" dirty="0">
                <a:solidFill>
                  <a:schemeClr val="tx1"/>
                </a:solidFill>
              </a:rPr>
              <a:t> 문자와 연결 연산자 함께 사용하기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smtClean="0">
                <a:solidFill>
                  <a:schemeClr val="tx1"/>
                </a:solidFill>
              </a:rPr>
              <a:t>오라클에 접속하기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7544" y="112474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9557D-F1FD-456B-9E1A-AA5B639D3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9" y="1314678"/>
            <a:ext cx="7865317" cy="3050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517DD-011A-4FE2-B3EC-29716EB94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8948"/>
            <a:ext cx="4675619" cy="1870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A05A76-B23F-418B-977E-3289BC0AC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1" y="3122100"/>
            <a:ext cx="3979547" cy="10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44A7BC-361F-4E8F-A358-9ADACF20B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49731"/>
            <a:ext cx="4392488" cy="3152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286979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데이터베이스가 종료되어 접속 에러가 </a:t>
            </a:r>
            <a:r>
              <a:rPr lang="ko-KR" altLang="en-US" sz="2400" b="1" smtClean="0"/>
              <a:t>났다면</a:t>
            </a:r>
            <a:r>
              <a:rPr lang="en-US" altLang="ko-KR" sz="2400" b="1" smtClean="0"/>
              <a:t>?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664" y="0"/>
            <a:ext cx="676875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계정이 잠겨서 에러가 났다면</a:t>
            </a:r>
            <a:r>
              <a:rPr lang="en-US" altLang="ko-KR" sz="2800" b="1" smtClean="0">
                <a:solidFill>
                  <a:schemeClr val="tx1"/>
                </a:solidFill>
              </a:rPr>
              <a:t>?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2" name="그림 11" descr="1장_p4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919610"/>
            <a:ext cx="5002869" cy="1867099"/>
          </a:xfrm>
          <a:prstGeom prst="rect">
            <a:avLst/>
          </a:prstGeom>
        </p:spPr>
      </p:pic>
      <p:pic>
        <p:nvPicPr>
          <p:cNvPr id="13" name="그림 12" descr="1장_p5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3068960"/>
            <a:ext cx="5467250" cy="2484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1340768"/>
            <a:ext cx="705678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r>
              <a:rPr lang="ko-KR" altLang="ko-KR" sz="3600" b="1" dirty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SELECT </a:t>
            </a:r>
            <a:r>
              <a:rPr lang="ko-KR" altLang="ko-KR" sz="3600" b="1" dirty="0">
                <a:solidFill>
                  <a:schemeClr val="tx1"/>
                </a:solidFill>
              </a:rPr>
              <a:t>명령을 이용하여 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36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endParaRPr lang="ko-KR" altLang="ko-KR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636912"/>
            <a:ext cx="856895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1. SELECT </a:t>
            </a:r>
            <a:r>
              <a:rPr lang="ko-KR" altLang="ko-KR" b="1" dirty="0">
                <a:solidFill>
                  <a:schemeClr val="tx1"/>
                </a:solidFill>
              </a:rPr>
              <a:t>명령을 사용하여 데이터를 조회하는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SELECT </a:t>
            </a:r>
            <a:r>
              <a:rPr lang="ko-KR" altLang="ko-KR" b="1" dirty="0">
                <a:solidFill>
                  <a:schemeClr val="tx1"/>
                </a:solidFill>
              </a:rPr>
              <a:t>명령에서 사용하는 다양한 연산자를 활용하는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WHERE </a:t>
            </a:r>
            <a:r>
              <a:rPr lang="ko-KR" altLang="ko-KR" b="1" dirty="0">
                <a:solidFill>
                  <a:schemeClr val="tx1"/>
                </a:solidFill>
              </a:rPr>
              <a:t>절을 사용하여 다양한 조건을 주고 검색하는 방법들을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다양한 집합 연산자를 사용하는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출력 결과를 정렬하는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980728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SELECT </a:t>
            </a:r>
            <a:r>
              <a:rPr lang="ko-KR" altLang="ko-KR" b="1" dirty="0">
                <a:solidFill>
                  <a:schemeClr val="tx1"/>
                </a:solidFill>
              </a:rPr>
              <a:t>명령어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84784"/>
            <a:ext cx="28083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칼럼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118" y="1988840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3222" y="3429000"/>
            <a:ext cx="2743200" cy="3190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118" y="4077072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03648" y="5517232"/>
            <a:ext cx="2743200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4399652" cy="3973571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339752" y="2204864"/>
            <a:ext cx="2208213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키워드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339752" y="3284984"/>
            <a:ext cx="2162175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39752" y="4509120"/>
            <a:ext cx="2151063" cy="339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2852936"/>
            <a:ext cx="2880320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줄 바꿈 잘못해서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에러 발생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26876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– DESC </a:t>
            </a:r>
            <a:r>
              <a:rPr lang="ko-KR" altLang="en-US" b="1" dirty="0">
                <a:solidFill>
                  <a:schemeClr val="tx1"/>
                </a:solidFill>
              </a:rPr>
              <a:t>로 테이블 구조 파악하기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83" y="2204864"/>
            <a:ext cx="3921866" cy="131367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41335" y="2348880"/>
          <a:ext cx="2043033" cy="1008112"/>
        </p:xfrm>
        <a:graphic>
          <a:graphicData uri="http://schemas.openxmlformats.org/drawingml/2006/table">
            <a:tbl>
              <a:tblPr/>
              <a:tblGrid>
                <a:gridCol w="8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DNAME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00" dirty="0">
                          <a:latin typeface="맑은 고딕"/>
                          <a:ea typeface="맑은 고딕"/>
                        </a:rPr>
                        <a:t>LOC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5004048" y="2636912"/>
            <a:ext cx="576064" cy="43204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1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950" y="3933056"/>
            <a:ext cx="3040978" cy="1394101"/>
          </a:xfrm>
          <a:prstGeom prst="rect">
            <a:avLst/>
          </a:prstGeom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15616" y="5157192"/>
            <a:ext cx="2409825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3968" y="4149080"/>
            <a:ext cx="280831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해당 사용자가 만든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테이블 조회하기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633E2-60E6-4E92-B492-C61FFC8C4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89" y="1856873"/>
            <a:ext cx="2066953" cy="28682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원하는 칼럼만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44824"/>
            <a:ext cx="1948486" cy="28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403648" y="4797152"/>
            <a:ext cx="18722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오라클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리눅스 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04048" y="4797152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오라클 </a:t>
            </a:r>
            <a:r>
              <a:rPr lang="en-US" altLang="ko-KR" b="1" dirty="0">
                <a:solidFill>
                  <a:schemeClr val="tx1"/>
                </a:solidFill>
              </a:rPr>
              <a:t>19c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윈도 용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43808" y="3212976"/>
            <a:ext cx="93610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44208" y="3212976"/>
            <a:ext cx="936104" cy="57606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427</Words>
  <Application>Microsoft Office PowerPoint</Application>
  <PresentationFormat>화면 슬라이드 쇼(4:3)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Times New Roman</vt:lpstr>
      <vt:lpstr>Office 테마</vt:lpstr>
      <vt:lpstr>오라클 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SQL</dc:title>
  <dc:creator/>
  <cp:lastModifiedBy>user</cp:lastModifiedBy>
  <cp:revision>73</cp:revision>
  <dcterms:created xsi:type="dcterms:W3CDTF">2012-11-06T06:53:25Z</dcterms:created>
  <dcterms:modified xsi:type="dcterms:W3CDTF">2023-03-16T06:41:08Z</dcterms:modified>
</cp:coreProperties>
</file>