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4A6B-4A30-453F-9DCD-6BBAEE6B5172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8F3C-8004-45A5-B556-A54CBF156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22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4A6B-4A30-453F-9DCD-6BBAEE6B5172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8F3C-8004-45A5-B556-A54CBF156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026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4A6B-4A30-453F-9DCD-6BBAEE6B5172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8F3C-8004-45A5-B556-A54CBF156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141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4A6B-4A30-453F-9DCD-6BBAEE6B5172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8F3C-8004-45A5-B556-A54CBF156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073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4A6B-4A30-453F-9DCD-6BBAEE6B5172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8F3C-8004-45A5-B556-A54CBF156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051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4A6B-4A30-453F-9DCD-6BBAEE6B5172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8F3C-8004-45A5-B556-A54CBF156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87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4A6B-4A30-453F-9DCD-6BBAEE6B5172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8F3C-8004-45A5-B556-A54CBF156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294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4A6B-4A30-453F-9DCD-6BBAEE6B5172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8F3C-8004-45A5-B556-A54CBF156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123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4A6B-4A30-453F-9DCD-6BBAEE6B5172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8F3C-8004-45A5-B556-A54CBF156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03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4A6B-4A30-453F-9DCD-6BBAEE6B5172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8F3C-8004-45A5-B556-A54CBF156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572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4A6B-4A30-453F-9DCD-6BBAEE6B5172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8F3C-8004-45A5-B556-A54CBF156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6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74A6B-4A30-453F-9DCD-6BBAEE6B5172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68F3C-8004-45A5-B556-A54CBF156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724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984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25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071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SELECT </a:t>
            </a:r>
            <a:r>
              <a:rPr lang="ko-KR" altLang="ko-KR" sz="2000" b="1" dirty="0">
                <a:solidFill>
                  <a:schemeClr val="tx1"/>
                </a:solidFill>
              </a:rPr>
              <a:t>명령을 이용하여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20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03512" y="1196752"/>
            <a:ext cx="8640960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② BETWEEN </a:t>
            </a:r>
            <a:r>
              <a:rPr lang="ko-KR" altLang="ko-KR" b="1" dirty="0">
                <a:solidFill>
                  <a:schemeClr val="tx1"/>
                </a:solidFill>
              </a:rPr>
              <a:t>연산자를 사용하여 </a:t>
            </a:r>
            <a:r>
              <a:rPr lang="en-US" altLang="ko-KR" b="1" dirty="0" err="1">
                <a:solidFill>
                  <a:schemeClr val="tx1"/>
                </a:solidFill>
              </a:rPr>
              <a:t>emp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ko-KR" b="1" dirty="0">
                <a:solidFill>
                  <a:schemeClr val="tx1"/>
                </a:solidFill>
              </a:rPr>
              <a:t>테이블에서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</a:rPr>
              <a:t>sal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ko-KR" b="1" dirty="0">
                <a:solidFill>
                  <a:schemeClr val="tx1"/>
                </a:solidFill>
              </a:rPr>
              <a:t>이</a:t>
            </a:r>
            <a:r>
              <a:rPr lang="en-US" altLang="ko-KR" b="1" dirty="0">
                <a:solidFill>
                  <a:schemeClr val="tx1"/>
                </a:solidFill>
              </a:rPr>
              <a:t> 2000 </a:t>
            </a:r>
            <a:r>
              <a:rPr lang="ko-KR" altLang="ko-KR" b="1" dirty="0">
                <a:solidFill>
                  <a:schemeClr val="tx1"/>
                </a:solidFill>
              </a:rPr>
              <a:t>과</a:t>
            </a:r>
            <a:r>
              <a:rPr lang="en-US" altLang="ko-KR" b="1" dirty="0">
                <a:solidFill>
                  <a:schemeClr val="tx1"/>
                </a:solidFill>
              </a:rPr>
              <a:t> 3000 </a:t>
            </a:r>
            <a:r>
              <a:rPr lang="ko-KR" altLang="ko-KR" b="1" dirty="0">
                <a:solidFill>
                  <a:schemeClr val="tx1"/>
                </a:solidFill>
              </a:rPr>
              <a:t>사이인 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  </a:t>
            </a:r>
            <a:r>
              <a:rPr lang="ko-KR" altLang="ko-KR" b="1" dirty="0">
                <a:solidFill>
                  <a:schemeClr val="tx1"/>
                </a:solidFill>
              </a:rPr>
              <a:t>사람들의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</a:rPr>
              <a:t>empno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en-US" altLang="ko-KR" b="1" dirty="0" err="1">
                <a:solidFill>
                  <a:schemeClr val="tx1"/>
                </a:solidFill>
              </a:rPr>
              <a:t>ename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en-US" altLang="ko-KR" b="1" dirty="0" err="1">
                <a:solidFill>
                  <a:schemeClr val="tx1"/>
                </a:solidFill>
              </a:rPr>
              <a:t>sal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ko-KR" b="1" dirty="0">
                <a:solidFill>
                  <a:schemeClr val="tx1"/>
                </a:solidFill>
              </a:rPr>
              <a:t>을 출력하세요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3" name="그림 12" descr="1장_p23_그림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91545" y="2348880"/>
            <a:ext cx="3682495" cy="2389888"/>
          </a:xfrm>
          <a:prstGeom prst="rect">
            <a:avLst/>
          </a:prstGeom>
        </p:spPr>
      </p:pic>
      <p:sp>
        <p:nvSpPr>
          <p:cNvPr id="7169" name="AutoShape 1"/>
          <p:cNvSpPr>
            <a:spLocks noChangeArrowheads="1"/>
          </p:cNvSpPr>
          <p:nvPr/>
        </p:nvSpPr>
        <p:spPr bwMode="auto">
          <a:xfrm>
            <a:off x="4799856" y="2204864"/>
            <a:ext cx="1152128" cy="720080"/>
          </a:xfrm>
          <a:prstGeom prst="star16">
            <a:avLst>
              <a:gd name="adj" fmla="val 37500"/>
            </a:avLst>
          </a:prstGeom>
          <a:solidFill>
            <a:srgbClr val="FFFF00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500" b="1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주의</a:t>
            </a:r>
            <a:r>
              <a:rPr kumimoji="1" lang="en-US" altLang="ko-KR" sz="1500" b="1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!</a:t>
            </a:r>
            <a:endParaRPr kumimoji="1" lang="ko-KR" altLang="ko-KR" sz="1500" dirty="0"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5879976" y="2420888"/>
            <a:ext cx="4536504" cy="1584176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500" b="1" dirty="0"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1. </a:t>
            </a:r>
            <a:r>
              <a:rPr kumimoji="1" lang="ko-KR" altLang="en-US" sz="1500" b="1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작은 값을 앞에 </a:t>
            </a:r>
            <a:r>
              <a:rPr kumimoji="1" lang="en-US" altLang="ko-KR" sz="1500" b="1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kumimoji="1" lang="ko-KR" altLang="en-US" sz="1500" b="1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큰 값을 뒤에 쓴다는 것</a:t>
            </a:r>
            <a:r>
              <a:rPr kumimoji="1" lang="en-US" altLang="ko-KR" sz="1500" b="1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!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500" b="1" dirty="0"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2. </a:t>
            </a:r>
            <a:r>
              <a:rPr kumimoji="1" lang="ko-KR" altLang="en-US" sz="1500" b="1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두 값을 모두 포함하는 결과를 출력한다는 것</a:t>
            </a:r>
            <a:r>
              <a:rPr kumimoji="1" lang="en-US" altLang="ko-KR" sz="1500" b="1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!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500" b="1" dirty="0"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3. BETWEEN </a:t>
            </a:r>
            <a:r>
              <a:rPr kumimoji="1" lang="ko-KR" altLang="en-US" sz="1500" b="1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대신 비교 연산자 쓰세요</a:t>
            </a:r>
            <a:r>
              <a:rPr kumimoji="1" lang="en-US" altLang="ko-KR" sz="1500" b="1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~!</a:t>
            </a:r>
            <a:endParaRPr kumimoji="1" lang="ko-KR" altLang="ko-KR" sz="1500" b="1" dirty="0"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4" name="그림 13" descr="1장_p23_그림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40016" y="4149081"/>
            <a:ext cx="3068746" cy="1991573"/>
          </a:xfrm>
          <a:prstGeom prst="rect">
            <a:avLst/>
          </a:prstGeom>
        </p:spPr>
      </p:pic>
      <p:pic>
        <p:nvPicPr>
          <p:cNvPr id="15" name="그림 14" descr="4번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24392" y="4509121"/>
            <a:ext cx="704124" cy="1248229"/>
          </a:xfrm>
          <a:prstGeom prst="rect">
            <a:avLst/>
          </a:prstGeom>
        </p:spPr>
      </p:pic>
      <p:sp>
        <p:nvSpPr>
          <p:cNvPr id="16" name="오른쪽 화살표 15"/>
          <p:cNvSpPr/>
          <p:nvPr/>
        </p:nvSpPr>
        <p:spPr>
          <a:xfrm rot="2341409">
            <a:off x="5312832" y="4907675"/>
            <a:ext cx="936104" cy="360040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07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25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071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SELECT </a:t>
            </a:r>
            <a:r>
              <a:rPr lang="ko-KR" altLang="ko-KR" sz="2000" b="1" dirty="0">
                <a:solidFill>
                  <a:schemeClr val="tx1"/>
                </a:solidFill>
              </a:rPr>
              <a:t>명령을 이용하여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20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75520" y="1196752"/>
            <a:ext cx="583264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③ IN </a:t>
            </a:r>
            <a:r>
              <a:rPr lang="ko-KR" altLang="ko-KR" b="1" dirty="0">
                <a:solidFill>
                  <a:schemeClr val="tx1"/>
                </a:solidFill>
              </a:rPr>
              <a:t>연산자로 여러 조건을 간편하게 검색하기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3" name="그림 12" descr="1장_p23_그림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79577" y="2060849"/>
            <a:ext cx="3360779" cy="2981615"/>
          </a:xfrm>
          <a:prstGeom prst="rect">
            <a:avLst/>
          </a:prstGeom>
        </p:spPr>
      </p:pic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6168008" y="2132856"/>
            <a:ext cx="3744416" cy="288032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왼쪽 화면은 </a:t>
            </a:r>
            <a:r>
              <a:rPr kumimoji="1" lang="en-US" altLang="ko-KR" sz="1500" dirty="0" err="1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</a:t>
            </a:r>
            <a:r>
              <a:rPr kumimoji="1" lang="en-US" altLang="ko-KR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en-US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테이블에서 </a:t>
            </a:r>
            <a:r>
              <a:rPr kumimoji="1" lang="en-US" altLang="ko-KR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10</a:t>
            </a:r>
            <a:r>
              <a:rPr kumimoji="1" lang="ko-KR" altLang="en-US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번 부서와 </a:t>
            </a:r>
            <a:r>
              <a:rPr kumimoji="1" lang="en-US" altLang="ko-KR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20</a:t>
            </a:r>
            <a:r>
              <a:rPr kumimoji="1" lang="ko-KR" altLang="en-US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번 부서에 근무하는 사원들의 </a:t>
            </a:r>
            <a:r>
              <a:rPr kumimoji="1" lang="en-US" altLang="ko-KR" sz="1500" dirty="0" err="1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empno</a:t>
            </a:r>
            <a:r>
              <a:rPr kumimoji="1" lang="en-US" altLang="ko-KR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, </a:t>
            </a:r>
            <a:r>
              <a:rPr kumimoji="1" lang="en-US" altLang="ko-KR" sz="1500" dirty="0" err="1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ename</a:t>
            </a:r>
            <a:r>
              <a:rPr kumimoji="1" lang="en-US" altLang="ko-KR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, </a:t>
            </a:r>
            <a:r>
              <a:rPr kumimoji="1" lang="en-US" altLang="ko-KR" sz="1500" dirty="0" err="1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deptno</a:t>
            </a:r>
            <a:r>
              <a:rPr kumimoji="1" lang="en-US" altLang="ko-KR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en-US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를 출력한 것입니다</a:t>
            </a:r>
            <a:r>
              <a:rPr kumimoji="1" lang="en-US" altLang="ko-KR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 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</a:t>
            </a:r>
            <a:r>
              <a:rPr kumimoji="1" lang="ko-KR" altLang="en-US" sz="1500" dirty="0" err="1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번줄의</a:t>
            </a:r>
            <a:r>
              <a:rPr kumimoji="1" lang="ko-KR" altLang="en-US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WHERE </a:t>
            </a:r>
            <a:r>
              <a:rPr kumimoji="1" lang="ko-KR" altLang="en-US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부분에 </a:t>
            </a:r>
            <a:r>
              <a:rPr kumimoji="1" lang="en-US" altLang="ko-KR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IN </a:t>
            </a:r>
            <a:r>
              <a:rPr kumimoji="1" lang="ko-KR" altLang="en-US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으로 조건을 준 것을 잘 확인하세요</a:t>
            </a:r>
            <a:r>
              <a:rPr kumimoji="1" lang="en-US" altLang="ko-KR" sz="1500" dirty="0"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500" dirty="0"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 연산자가 속도가 빨라서 아주 많이 사용되고 있습니다</a:t>
            </a:r>
            <a:r>
              <a:rPr kumimoji="1" lang="en-US" altLang="ko-KR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 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500" dirty="0"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조건에는 숫자 뿐만 아니라 문자나 날짜도 당연히 올 수 있습니다</a:t>
            </a:r>
            <a:r>
              <a:rPr kumimoji="1" lang="en-US" altLang="ko-KR" sz="1500" dirty="0"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ko-KR" sz="1500" dirty="0"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335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25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071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SELECT </a:t>
            </a:r>
            <a:r>
              <a:rPr lang="ko-KR" altLang="ko-KR" sz="2000" b="1" dirty="0">
                <a:solidFill>
                  <a:schemeClr val="tx1"/>
                </a:solidFill>
              </a:rPr>
              <a:t>명령을 이용하여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20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75520" y="1124744"/>
            <a:ext cx="691276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④ LIKE </a:t>
            </a:r>
            <a:r>
              <a:rPr lang="ko-KR" altLang="ko-KR" b="1" dirty="0">
                <a:solidFill>
                  <a:schemeClr val="tx1"/>
                </a:solidFill>
              </a:rPr>
              <a:t>연산자로 비슷한 것들 모두 찾기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847528" y="1484784"/>
            <a:ext cx="8496944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% : </a:t>
            </a:r>
            <a:r>
              <a:rPr lang="ko-KR" altLang="ko-KR" b="1" dirty="0">
                <a:solidFill>
                  <a:schemeClr val="tx1"/>
                </a:solidFill>
              </a:rPr>
              <a:t>글자수 제한 없고</a:t>
            </a:r>
            <a:r>
              <a:rPr lang="en-US" altLang="ko-KR" b="1" dirty="0">
                <a:solidFill>
                  <a:schemeClr val="tx1"/>
                </a:solidFill>
              </a:rPr>
              <a:t> (0 </a:t>
            </a:r>
            <a:r>
              <a:rPr lang="ko-KR" altLang="ko-KR" b="1" dirty="0">
                <a:solidFill>
                  <a:schemeClr val="tx1"/>
                </a:solidFill>
              </a:rPr>
              <a:t>개 포함</a:t>
            </a:r>
            <a:r>
              <a:rPr lang="en-US" altLang="ko-KR" b="1" dirty="0">
                <a:solidFill>
                  <a:schemeClr val="tx1"/>
                </a:solidFill>
              </a:rPr>
              <a:t>) </a:t>
            </a:r>
            <a:r>
              <a:rPr lang="ko-KR" altLang="ko-KR" b="1" dirty="0">
                <a:solidFill>
                  <a:schemeClr val="tx1"/>
                </a:solidFill>
              </a:rPr>
              <a:t>어떤 글자가 와도 상관없습니다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_ ( Underscore ) : </a:t>
            </a:r>
            <a:r>
              <a:rPr lang="ko-KR" altLang="ko-KR" b="1" dirty="0">
                <a:solidFill>
                  <a:schemeClr val="tx1"/>
                </a:solidFill>
              </a:rPr>
              <a:t>글자수는 한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ko-KR" b="1" dirty="0">
                <a:solidFill>
                  <a:schemeClr val="tx1"/>
                </a:solidFill>
              </a:rPr>
              <a:t>글자</a:t>
            </a:r>
            <a:r>
              <a:rPr lang="en-US" altLang="ko-KR" b="1" dirty="0">
                <a:solidFill>
                  <a:schemeClr val="tx1"/>
                </a:solidFill>
              </a:rPr>
              <a:t>,</a:t>
            </a:r>
            <a:r>
              <a:rPr lang="ko-KR" altLang="ko-KR" b="1" dirty="0">
                <a:solidFill>
                  <a:schemeClr val="tx1"/>
                </a:solidFill>
              </a:rPr>
              <a:t> 어떤 글자가 와도 상관없습니다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4" name="그림 13" descr="1장_p24_그림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1544" y="2708921"/>
            <a:ext cx="2520584" cy="1904441"/>
          </a:xfrm>
          <a:prstGeom prst="rect">
            <a:avLst/>
          </a:prstGeom>
        </p:spPr>
      </p:pic>
      <p:pic>
        <p:nvPicPr>
          <p:cNvPr id="15" name="그림 14" descr="1장_p24_그림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99856" y="2708920"/>
            <a:ext cx="2520584" cy="1456338"/>
          </a:xfrm>
          <a:prstGeom prst="rect">
            <a:avLst/>
          </a:prstGeom>
        </p:spPr>
      </p:pic>
      <p:pic>
        <p:nvPicPr>
          <p:cNvPr id="16" name="그림 15" descr="1장_p24_그림3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08169" y="2708920"/>
            <a:ext cx="2822193" cy="1456338"/>
          </a:xfrm>
          <a:prstGeom prst="rect">
            <a:avLst/>
          </a:prstGeom>
        </p:spPr>
      </p:pic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4799856" y="4509120"/>
            <a:ext cx="4104456" cy="147320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 </a:t>
            </a:r>
            <a:r>
              <a:rPr kumimoji="1" lang="ko-KR" altLang="en-US" sz="150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번 그림은 숫자를 조회했고 </a:t>
            </a:r>
            <a:r>
              <a:rPr kumimoji="1" lang="en-US" altLang="ko-KR" sz="150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endParaRPr kumimoji="1" lang="en-US" altLang="ko-KR" sz="1500"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 </a:t>
            </a:r>
            <a:r>
              <a:rPr kumimoji="1" lang="ko-KR" altLang="en-US" sz="150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번 그림은 문자를 조회했고 </a:t>
            </a:r>
            <a:r>
              <a:rPr kumimoji="1" lang="en-US" altLang="ko-KR" sz="150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endParaRPr kumimoji="1" lang="en-US" altLang="ko-KR" sz="1500"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 </a:t>
            </a:r>
            <a:r>
              <a:rPr kumimoji="1" lang="ko-KR" altLang="en-US" sz="150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번 그림은 날짜를 조회했습니다</a:t>
            </a:r>
            <a:r>
              <a:rPr kumimoji="1" lang="en-US" altLang="ko-KR" sz="1500"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50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모두 다 사용할 수 있다는 점 </a:t>
            </a:r>
            <a:r>
              <a:rPr kumimoji="1" lang="en-US" altLang="ko-KR" sz="150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!</a:t>
            </a:r>
            <a:endParaRPr kumimoji="1" lang="en-US" altLang="ko-KR" sz="1500"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50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단 </a:t>
            </a:r>
            <a:r>
              <a:rPr kumimoji="1" lang="en-US" altLang="ko-KR" sz="150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3 </a:t>
            </a:r>
            <a:r>
              <a:rPr kumimoji="1" lang="ko-KR" altLang="en-US" sz="150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번 그림 같은 경우는 성능에 아주 나쁜 영향을 주기 때문에 위험합니다 </a:t>
            </a:r>
            <a:r>
              <a:rPr kumimoji="1" lang="en-US" altLang="ko-KR" sz="150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!</a:t>
            </a:r>
            <a:endParaRPr kumimoji="1" lang="ko-KR" altLang="ko-KR" sz="1500"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098" name="Oval 2"/>
          <p:cNvSpPr>
            <a:spLocks noChangeArrowheads="1"/>
          </p:cNvSpPr>
          <p:nvPr/>
        </p:nvSpPr>
        <p:spPr bwMode="auto">
          <a:xfrm>
            <a:off x="3287689" y="4077072"/>
            <a:ext cx="307975" cy="425450"/>
          </a:xfrm>
          <a:prstGeom prst="ellipse">
            <a:avLst/>
          </a:prstGeom>
          <a:solidFill>
            <a:srgbClr val="92D050"/>
          </a:solidFill>
          <a:ln w="12700">
            <a:noFill/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b="1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</a:t>
            </a:r>
            <a:endParaRPr kumimoji="1" lang="ko-KR" altLang="ko-KR"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7" name="Oval 2"/>
          <p:cNvSpPr>
            <a:spLocks noChangeArrowheads="1"/>
          </p:cNvSpPr>
          <p:nvPr/>
        </p:nvSpPr>
        <p:spPr bwMode="auto">
          <a:xfrm>
            <a:off x="6023993" y="3645024"/>
            <a:ext cx="307975" cy="425450"/>
          </a:xfrm>
          <a:prstGeom prst="ellipse">
            <a:avLst/>
          </a:prstGeom>
          <a:solidFill>
            <a:srgbClr val="92D050"/>
          </a:solidFill>
          <a:ln w="12700">
            <a:noFill/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</a:t>
            </a:r>
            <a:endParaRPr kumimoji="1" lang="ko-KR" altLang="ko-KR" dirty="0"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8" name="Oval 2"/>
          <p:cNvSpPr>
            <a:spLocks noChangeArrowheads="1"/>
          </p:cNvSpPr>
          <p:nvPr/>
        </p:nvSpPr>
        <p:spPr bwMode="auto">
          <a:xfrm>
            <a:off x="9840417" y="3645024"/>
            <a:ext cx="307975" cy="425450"/>
          </a:xfrm>
          <a:prstGeom prst="ellipse">
            <a:avLst/>
          </a:prstGeom>
          <a:solidFill>
            <a:srgbClr val="92D050"/>
          </a:solidFill>
          <a:ln w="12700">
            <a:noFill/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</a:t>
            </a:r>
            <a:endParaRPr kumimoji="1" lang="ko-KR" altLang="ko-KR" dirty="0"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542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25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071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SELECT </a:t>
            </a:r>
            <a:r>
              <a:rPr lang="ko-KR" altLang="ko-KR" sz="2000" b="1" dirty="0">
                <a:solidFill>
                  <a:schemeClr val="tx1"/>
                </a:solidFill>
              </a:rPr>
              <a:t>명령을 이용하여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20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75520" y="1124744"/>
            <a:ext cx="813690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⑥ </a:t>
            </a:r>
            <a:r>
              <a:rPr lang="ko-KR" altLang="ko-KR" b="1" dirty="0">
                <a:solidFill>
                  <a:schemeClr val="tx1"/>
                </a:solidFill>
              </a:rPr>
              <a:t>검색조건이 두 개 이상일 경우 조회하기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3" name="그림 12" descr="1장_p27_그림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63551" y="2519563"/>
            <a:ext cx="3280350" cy="2091151"/>
          </a:xfrm>
          <a:prstGeom prst="rect">
            <a:avLst/>
          </a:prstGeom>
        </p:spPr>
      </p:pic>
      <p:pic>
        <p:nvPicPr>
          <p:cNvPr id="14" name="그림 13" descr="1장_p27_그림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0" y="2519562"/>
            <a:ext cx="3280350" cy="3429718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135560" y="1844824"/>
            <a:ext cx="3096344" cy="5040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AND : </a:t>
            </a:r>
            <a:r>
              <a:rPr lang="ko-KR" altLang="en-US" b="1" dirty="0">
                <a:solidFill>
                  <a:schemeClr val="tx1"/>
                </a:solidFill>
              </a:rPr>
              <a:t>두 조건 모두 만족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023992" y="1844824"/>
            <a:ext cx="3456384" cy="5040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OR </a:t>
            </a:r>
            <a:r>
              <a:rPr lang="en-US" altLang="ko-KR" b="1">
                <a:solidFill>
                  <a:schemeClr val="tx1"/>
                </a:solidFill>
              </a:rPr>
              <a:t>: </a:t>
            </a:r>
            <a:r>
              <a:rPr lang="ko-KR" altLang="en-US" b="1" dirty="0">
                <a:solidFill>
                  <a:schemeClr val="tx1"/>
                </a:solidFill>
              </a:rPr>
              <a:t>두 조건 중 한가지만 만족</a:t>
            </a:r>
          </a:p>
        </p:txBody>
      </p:sp>
    </p:spTree>
    <p:extLst>
      <p:ext uri="{BB962C8B-B14F-4D97-AF65-F5344CB8AC3E}">
        <p14:creationId xmlns:p14="http://schemas.microsoft.com/office/powerpoint/2010/main" val="391607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25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071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SELECT </a:t>
            </a:r>
            <a:r>
              <a:rPr lang="ko-KR" altLang="ko-KR" sz="2000" b="1" dirty="0">
                <a:solidFill>
                  <a:schemeClr val="tx1"/>
                </a:solidFill>
              </a:rPr>
              <a:t>명령을 이용하여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20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063552" y="1628800"/>
          <a:ext cx="8136904" cy="2088230"/>
        </p:xfrm>
        <a:graphic>
          <a:graphicData uri="http://schemas.openxmlformats.org/drawingml/2006/table">
            <a:tbl>
              <a:tblPr/>
              <a:tblGrid>
                <a:gridCol w="1645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64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연산자 종류</a:t>
                      </a:r>
                      <a:endParaRPr lang="ko-KR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내</a:t>
                      </a: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용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64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UNION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kern="100">
                          <a:latin typeface="맑은 고딕"/>
                          <a:ea typeface="맑은 고딕"/>
                          <a:cs typeface="Times New Roman"/>
                        </a:rPr>
                        <a:t>두 집합의 결과를 합쳐서 출력</a:t>
                      </a: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500" kern="100">
                          <a:latin typeface="맑은 고딕"/>
                          <a:ea typeface="맑은 고딕"/>
                          <a:cs typeface="Times New Roman"/>
                        </a:rPr>
                        <a:t>중복 값 제거하고 정렬함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64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UNION ALL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kern="100">
                          <a:latin typeface="맑은 고딕"/>
                          <a:ea typeface="맑은 고딕"/>
                          <a:cs typeface="Times New Roman"/>
                        </a:rPr>
                        <a:t>두 집합을 결과를 합쳐서 출력</a:t>
                      </a: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500" kern="100">
                          <a:latin typeface="맑은 고딕"/>
                          <a:ea typeface="맑은 고딕"/>
                          <a:cs typeface="Times New Roman"/>
                        </a:rPr>
                        <a:t>중복 값 제거 안하고 정렬 안 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64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INTERSECT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kern="100">
                          <a:latin typeface="맑은 고딕"/>
                          <a:ea typeface="맑은 고딕"/>
                          <a:cs typeface="Times New Roman"/>
                        </a:rPr>
                        <a:t>두 집합의 교집합 결과를 출력함</a:t>
                      </a: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500" kern="100">
                          <a:latin typeface="맑은 고딕"/>
                          <a:ea typeface="맑은 고딕"/>
                          <a:cs typeface="Times New Roman"/>
                        </a:rPr>
                        <a:t>정렬함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64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latin typeface="맑은 고딕"/>
                          <a:ea typeface="맑은 고딕"/>
                          <a:cs typeface="Times New Roman"/>
                        </a:rPr>
                        <a:t>MINUS</a:t>
                      </a:r>
                      <a:endParaRPr lang="ko-KR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kern="100" dirty="0">
                          <a:latin typeface="맑은 고딕"/>
                          <a:ea typeface="맑은 고딕"/>
                          <a:cs typeface="Times New Roman"/>
                        </a:rPr>
                        <a:t>두 집합의 </a:t>
                      </a:r>
                      <a:r>
                        <a:rPr lang="ko-KR" sz="1500" kern="100" dirty="0" err="1">
                          <a:latin typeface="맑은 고딕"/>
                          <a:ea typeface="맑은 고딕"/>
                          <a:cs typeface="Times New Roman"/>
                        </a:rPr>
                        <a:t>차집합</a:t>
                      </a:r>
                      <a:r>
                        <a:rPr lang="ko-KR" sz="1500" kern="100" dirty="0">
                          <a:latin typeface="맑은 고딕"/>
                          <a:ea typeface="맑은 고딕"/>
                          <a:cs typeface="Times New Roman"/>
                        </a:rPr>
                        <a:t> 결과를 출력함</a:t>
                      </a:r>
                      <a:r>
                        <a:rPr lang="en-US" sz="1500" kern="100" dirty="0"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500" kern="100" dirty="0">
                          <a:latin typeface="맑은 고딕"/>
                          <a:ea typeface="맑은 고딕"/>
                          <a:cs typeface="Times New Roman"/>
                        </a:rPr>
                        <a:t>정렬함</a:t>
                      </a:r>
                      <a:r>
                        <a:rPr lang="en-US" sz="1500" kern="100" dirty="0"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500" kern="100" dirty="0">
                          <a:latin typeface="맑은 고딕"/>
                          <a:ea typeface="맑은 고딕"/>
                          <a:cs typeface="Times New Roman"/>
                        </a:rPr>
                        <a:t>쿼리의 순서 중요함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2063552" y="3861048"/>
            <a:ext cx="8136904" cy="2232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dirty="0">
                <a:solidFill>
                  <a:schemeClr val="tx1"/>
                </a:solidFill>
              </a:rPr>
              <a:t>첫째 두 집합의 </a:t>
            </a:r>
            <a:r>
              <a:rPr lang="en-US" altLang="ko-KR" dirty="0">
                <a:solidFill>
                  <a:schemeClr val="tx1"/>
                </a:solidFill>
              </a:rPr>
              <a:t>SELECT </a:t>
            </a:r>
            <a:r>
              <a:rPr lang="ko-KR" altLang="ko-KR" dirty="0">
                <a:solidFill>
                  <a:schemeClr val="tx1"/>
                </a:solidFill>
              </a:rPr>
              <a:t>절에 오는 칼럼의 개수가 동일해야 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ko-KR" altLang="ko-KR" dirty="0">
              <a:solidFill>
                <a:schemeClr val="tx1"/>
              </a:solidFill>
            </a:endParaRPr>
          </a:p>
          <a:p>
            <a:r>
              <a:rPr lang="ko-KR" altLang="ko-KR" dirty="0">
                <a:solidFill>
                  <a:schemeClr val="tx1"/>
                </a:solidFill>
              </a:rPr>
              <a:t>둘째 두 집합의 </a:t>
            </a:r>
            <a:r>
              <a:rPr lang="en-US" altLang="ko-KR" dirty="0">
                <a:solidFill>
                  <a:schemeClr val="tx1"/>
                </a:solidFill>
              </a:rPr>
              <a:t>SELECT </a:t>
            </a:r>
            <a:r>
              <a:rPr lang="ko-KR" altLang="ko-KR" dirty="0">
                <a:solidFill>
                  <a:schemeClr val="tx1"/>
                </a:solidFill>
              </a:rPr>
              <a:t>절에 오는 칼럼의 데이터 형이 동일해야 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ko-KR" altLang="ko-KR" dirty="0">
              <a:solidFill>
                <a:schemeClr val="tx1"/>
              </a:solidFill>
            </a:endParaRPr>
          </a:p>
          <a:p>
            <a:r>
              <a:rPr lang="ko-KR" altLang="ko-KR" dirty="0">
                <a:solidFill>
                  <a:schemeClr val="tx1"/>
                </a:solidFill>
              </a:rPr>
              <a:t>셋째 두 집합의 칼럼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명은 달라도 상관없습니다</a:t>
            </a:r>
            <a:r>
              <a:rPr lang="en-US" altLang="ko-KR" dirty="0">
                <a:solidFill>
                  <a:schemeClr val="tx1"/>
                </a:solidFill>
              </a:rPr>
              <a:t>.                        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75520" y="1052736"/>
            <a:ext cx="849694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(11) </a:t>
            </a:r>
            <a:r>
              <a:rPr lang="ko-KR" altLang="ko-KR" b="1" dirty="0">
                <a:solidFill>
                  <a:schemeClr val="tx1"/>
                </a:solidFill>
              </a:rPr>
              <a:t>집합 연산자</a:t>
            </a:r>
            <a:r>
              <a:rPr lang="en-US" altLang="ko-KR" b="1" dirty="0">
                <a:solidFill>
                  <a:schemeClr val="tx1"/>
                </a:solidFill>
              </a:rPr>
              <a:t> ( SET OPERATOR ) 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5" name="그림 14" descr="3번.png"/>
          <p:cNvPicPr/>
          <p:nvPr/>
        </p:nvPicPr>
        <p:blipFill>
          <a:blip r:embed="rId2" cstate="print"/>
          <a:srcRect t="3448"/>
          <a:stretch>
            <a:fillRect/>
          </a:stretch>
        </p:blipFill>
        <p:spPr>
          <a:xfrm>
            <a:off x="9408369" y="2204864"/>
            <a:ext cx="952137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10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25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071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SELECT </a:t>
            </a:r>
            <a:r>
              <a:rPr lang="ko-KR" altLang="ko-KR" sz="2000" b="1" dirty="0">
                <a:solidFill>
                  <a:schemeClr val="tx1"/>
                </a:solidFill>
              </a:rPr>
              <a:t>명령을 이용하여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20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47528" y="1196752"/>
            <a:ext cx="828092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① UNION / UNION ALL ( </a:t>
            </a:r>
            <a:r>
              <a:rPr lang="ko-KR" altLang="ko-KR" b="1" dirty="0">
                <a:solidFill>
                  <a:schemeClr val="tx1"/>
                </a:solidFill>
              </a:rPr>
              <a:t>두 집합의 결과들을 더합니다</a:t>
            </a:r>
            <a:r>
              <a:rPr lang="en-US" altLang="ko-KR" b="1" dirty="0">
                <a:solidFill>
                  <a:schemeClr val="tx1"/>
                </a:solidFill>
              </a:rPr>
              <a:t> )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5" name="그림 14" descr="1장_p32_그림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7529" y="1916833"/>
            <a:ext cx="4321617" cy="2796341"/>
          </a:xfrm>
          <a:prstGeom prst="rect">
            <a:avLst/>
          </a:prstGeom>
        </p:spPr>
      </p:pic>
      <p:pic>
        <p:nvPicPr>
          <p:cNvPr id="16" name="그림 15" descr="1장_p32_그림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79977" y="3429001"/>
            <a:ext cx="4321617" cy="2796341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6816080" y="2204864"/>
            <a:ext cx="2376264" cy="93610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STUDNO </a:t>
            </a:r>
            <a:r>
              <a:rPr lang="ko-KR" altLang="en-US" b="1" dirty="0">
                <a:solidFill>
                  <a:schemeClr val="tx1"/>
                </a:solidFill>
              </a:rPr>
              <a:t>값으로 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정렬됨</a:t>
            </a:r>
          </a:p>
        </p:txBody>
      </p:sp>
      <p:sp>
        <p:nvSpPr>
          <p:cNvPr id="18" name="왼쪽 화살표 17"/>
          <p:cNvSpPr/>
          <p:nvPr/>
        </p:nvSpPr>
        <p:spPr>
          <a:xfrm>
            <a:off x="6312024" y="2564904"/>
            <a:ext cx="432048" cy="288032"/>
          </a:xfrm>
          <a:prstGeom prst="leftArrow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855640" y="5013176"/>
            <a:ext cx="2376264" cy="93610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정렬 안되고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출력됨</a:t>
            </a:r>
          </a:p>
        </p:txBody>
      </p:sp>
      <p:sp>
        <p:nvSpPr>
          <p:cNvPr id="20" name="오른쪽 화살표 19"/>
          <p:cNvSpPr/>
          <p:nvPr/>
        </p:nvSpPr>
        <p:spPr>
          <a:xfrm>
            <a:off x="5375920" y="5301208"/>
            <a:ext cx="432048" cy="288032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40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25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071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SELECT </a:t>
            </a:r>
            <a:r>
              <a:rPr lang="ko-KR" altLang="ko-KR" sz="2000" b="1" dirty="0">
                <a:solidFill>
                  <a:schemeClr val="tx1"/>
                </a:solidFill>
              </a:rPr>
              <a:t>명령을 이용하여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20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75520" y="980728"/>
            <a:ext cx="3672408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1) SELECT </a:t>
            </a:r>
            <a:r>
              <a:rPr lang="ko-KR" altLang="ko-KR" b="1" dirty="0">
                <a:solidFill>
                  <a:schemeClr val="tx1"/>
                </a:solidFill>
              </a:rPr>
              <a:t>명령어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775520" y="1484784"/>
            <a:ext cx="280831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(1) </a:t>
            </a:r>
            <a:r>
              <a:rPr lang="ko-KR" altLang="ko-KR" b="1" dirty="0">
                <a:solidFill>
                  <a:schemeClr val="tx1"/>
                </a:solidFill>
              </a:rPr>
              <a:t>모든 칼럼 조회하기 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7" name="그림 1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1118" y="1988841"/>
            <a:ext cx="4784962" cy="1908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967222" y="3429001"/>
            <a:ext cx="2743200" cy="319087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지면 관계상 아래 내용은 생략하겠습니다</a:t>
            </a:r>
            <a:endParaRPr kumimoji="1" lang="ko-KR" altLang="en-US"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8" name="그림 17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31118" y="4077073"/>
            <a:ext cx="4784962" cy="1908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927648" y="5517232"/>
            <a:ext cx="2743200" cy="317500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지면 관계상 아래 내용은 생략하겠습니다</a:t>
            </a:r>
            <a:endParaRPr kumimoji="1" lang="ko-KR" altLang="en-US"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9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25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071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SELECT </a:t>
            </a:r>
            <a:r>
              <a:rPr lang="ko-KR" altLang="ko-KR" sz="2000" b="1" dirty="0">
                <a:solidFill>
                  <a:schemeClr val="tx1"/>
                </a:solidFill>
              </a:rPr>
              <a:t>명령을 이용하여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20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847528" y="1268760"/>
            <a:ext cx="5256584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[ </a:t>
            </a:r>
            <a:r>
              <a:rPr lang="ko-KR" altLang="ko-KR" b="1" dirty="0">
                <a:solidFill>
                  <a:schemeClr val="tx1"/>
                </a:solidFill>
              </a:rPr>
              <a:t>참고하세요</a:t>
            </a:r>
            <a:r>
              <a:rPr lang="en-US" altLang="ko-KR" b="1" dirty="0">
                <a:solidFill>
                  <a:schemeClr val="tx1"/>
                </a:solidFill>
              </a:rPr>
              <a:t> – DESC </a:t>
            </a:r>
            <a:r>
              <a:rPr lang="ko-KR" altLang="en-US" b="1" dirty="0">
                <a:solidFill>
                  <a:schemeClr val="tx1"/>
                </a:solidFill>
              </a:rPr>
              <a:t>로 테이블 구조 파악하기</a:t>
            </a:r>
            <a:r>
              <a:rPr lang="en-US" altLang="ko-KR" b="1" dirty="0">
                <a:solidFill>
                  <a:schemeClr val="tx1"/>
                </a:solidFill>
              </a:rPr>
              <a:t> ]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4" name="그림 13" descr="1장_p8_그림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6783" y="2204864"/>
            <a:ext cx="3921866" cy="1313672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7365336" y="2348880"/>
          <a:ext cx="2043033" cy="1008112"/>
        </p:xfrm>
        <a:graphic>
          <a:graphicData uri="http://schemas.openxmlformats.org/drawingml/2006/table">
            <a:tbl>
              <a:tblPr/>
              <a:tblGrid>
                <a:gridCol w="800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31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맑은 고딕"/>
                          <a:ea typeface="맑은 고딕"/>
                          <a:cs typeface="Times New Roman"/>
                        </a:rPr>
                        <a:t>DEPTNO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맑은 고딕"/>
                          <a:ea typeface="맑은 고딕"/>
                          <a:cs typeface="Times New Roman"/>
                        </a:rPr>
                        <a:t>DNAME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kern="100" dirty="0">
                          <a:latin typeface="맑은 고딕"/>
                          <a:ea typeface="맑은 고딕"/>
                        </a:rPr>
                        <a:t>LOC</a:t>
                      </a:r>
                      <a:r>
                        <a:rPr lang="ko-KR" sz="1000" kern="100" dirty="0">
                          <a:latin typeface="맑은 고딕"/>
                          <a:ea typeface="맑은 고딕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kern="100" dirty="0">
                        <a:latin typeface="맑은 고딕"/>
                        <a:ea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오른쪽 화살표 15"/>
          <p:cNvSpPr/>
          <p:nvPr/>
        </p:nvSpPr>
        <p:spPr>
          <a:xfrm>
            <a:off x="6528048" y="2636912"/>
            <a:ext cx="576064" cy="432048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7" name="그림 16" descr="1장_p8_그림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06950" y="3933057"/>
            <a:ext cx="3040978" cy="1394101"/>
          </a:xfrm>
          <a:prstGeom prst="rect">
            <a:avLst/>
          </a:prstGeom>
        </p:spPr>
      </p:pic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2639617" y="5157193"/>
            <a:ext cx="2409825" cy="371475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지면 관계상 이하 내용은 생략합니다</a:t>
            </a:r>
            <a:endParaRPr kumimoji="1" lang="ko-KR" altLang="en-US" dirty="0"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807968" y="4149080"/>
            <a:ext cx="2808312" cy="10081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해당 사용자가 만든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모든 테이블 조회하기</a:t>
            </a:r>
          </a:p>
        </p:txBody>
      </p:sp>
    </p:spTree>
    <p:extLst>
      <p:ext uri="{BB962C8B-B14F-4D97-AF65-F5344CB8AC3E}">
        <p14:creationId xmlns:p14="http://schemas.microsoft.com/office/powerpoint/2010/main" val="413075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25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071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SELECT </a:t>
            </a:r>
            <a:r>
              <a:rPr lang="ko-KR" altLang="ko-KR" sz="2000" b="1" dirty="0">
                <a:solidFill>
                  <a:schemeClr val="tx1"/>
                </a:solidFill>
              </a:rPr>
              <a:t>명령을 이용하여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20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/>
          <p:nvPr/>
        </p:nvPicPr>
        <p:blipFill>
          <a:blip r:embed="rId2" cstate="print"/>
          <a:srcRect l="26459" t="34958" r="38724" b="8007"/>
          <a:stretch>
            <a:fillRect/>
          </a:stretch>
        </p:blipFill>
        <p:spPr bwMode="auto">
          <a:xfrm>
            <a:off x="2279576" y="1844824"/>
            <a:ext cx="4392488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4973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25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071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SELECT </a:t>
            </a:r>
            <a:r>
              <a:rPr lang="ko-KR" altLang="ko-KR" sz="2000" b="1" dirty="0">
                <a:solidFill>
                  <a:schemeClr val="tx1"/>
                </a:solidFill>
              </a:rPr>
              <a:t>명령을 이용하여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20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75520" y="1124744"/>
            <a:ext cx="662473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(5) DISTINCT </a:t>
            </a:r>
            <a:r>
              <a:rPr lang="ko-KR" altLang="ko-KR" b="1" dirty="0">
                <a:solidFill>
                  <a:schemeClr val="tx1"/>
                </a:solidFill>
              </a:rPr>
              <a:t>명령어 </a:t>
            </a:r>
            <a:r>
              <a:rPr lang="en-US" altLang="ko-KR" b="1" dirty="0">
                <a:solidFill>
                  <a:schemeClr val="tx1"/>
                </a:solidFill>
              </a:rPr>
              <a:t>- </a:t>
            </a:r>
            <a:r>
              <a:rPr lang="ko-KR" altLang="ko-KR" b="1" dirty="0">
                <a:solidFill>
                  <a:schemeClr val="tx1"/>
                </a:solidFill>
              </a:rPr>
              <a:t>중복된 값을 제거하고 출력하기</a:t>
            </a:r>
            <a:r>
              <a:rPr lang="en-US" altLang="ko-KR" b="1" dirty="0">
                <a:solidFill>
                  <a:schemeClr val="tx1"/>
                </a:solidFill>
              </a:rPr>
              <a:t>  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4" name="그림 13" descr="distinct_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9537" y="1916833"/>
            <a:ext cx="2297969" cy="3154919"/>
          </a:xfrm>
          <a:prstGeom prst="rect">
            <a:avLst/>
          </a:prstGeom>
        </p:spPr>
      </p:pic>
      <p:pic>
        <p:nvPicPr>
          <p:cNvPr id="15" name="그림 14" descr="distinct_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71865" y="2492897"/>
            <a:ext cx="2111259" cy="1838375"/>
          </a:xfrm>
          <a:prstGeom prst="rect">
            <a:avLst/>
          </a:prstGeom>
        </p:spPr>
      </p:pic>
      <p:sp>
        <p:nvSpPr>
          <p:cNvPr id="16" name="오른쪽 화살표 15"/>
          <p:cNvSpPr/>
          <p:nvPr/>
        </p:nvSpPr>
        <p:spPr>
          <a:xfrm>
            <a:off x="4295800" y="3140968"/>
            <a:ext cx="504056" cy="360040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320136" y="2492896"/>
            <a:ext cx="2952328" cy="18722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Oracle 10g R1 </a:t>
            </a:r>
            <a:r>
              <a:rPr lang="ko-KR" altLang="en-US" b="1" dirty="0">
                <a:solidFill>
                  <a:schemeClr val="tx1"/>
                </a:solidFill>
              </a:rPr>
              <a:t>버전까지는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정렬 후 출력이 되지만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10g R2 </a:t>
            </a:r>
            <a:r>
              <a:rPr lang="ko-KR" altLang="en-US" b="1" dirty="0">
                <a:solidFill>
                  <a:schemeClr val="tx1"/>
                </a:solidFill>
              </a:rPr>
              <a:t>버전부터는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Hash </a:t>
            </a:r>
            <a:r>
              <a:rPr lang="ko-KR" altLang="en-US" b="1" dirty="0">
                <a:solidFill>
                  <a:schemeClr val="tx1"/>
                </a:solidFill>
              </a:rPr>
              <a:t>알고리즘으로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변경되어 정렬 안됨</a:t>
            </a:r>
          </a:p>
        </p:txBody>
      </p:sp>
    </p:spTree>
    <p:extLst>
      <p:ext uri="{BB962C8B-B14F-4D97-AF65-F5344CB8AC3E}">
        <p14:creationId xmlns:p14="http://schemas.microsoft.com/office/powerpoint/2010/main" val="11963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25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071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SELECT </a:t>
            </a:r>
            <a:r>
              <a:rPr lang="ko-KR" altLang="ko-KR" sz="2000" b="1" dirty="0">
                <a:solidFill>
                  <a:schemeClr val="tx1"/>
                </a:solidFill>
              </a:rPr>
              <a:t>명령을 이용하여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20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75520" y="1196752"/>
            <a:ext cx="6552728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(7) </a:t>
            </a:r>
            <a:r>
              <a:rPr lang="ko-KR" altLang="ko-KR" b="1" dirty="0">
                <a:solidFill>
                  <a:schemeClr val="tx1"/>
                </a:solidFill>
              </a:rPr>
              <a:t>원하는 조건만 골라내기</a:t>
            </a:r>
            <a:r>
              <a:rPr lang="en-US" altLang="ko-KR" b="1" dirty="0">
                <a:solidFill>
                  <a:schemeClr val="tx1"/>
                </a:solidFill>
              </a:rPr>
              <a:t> - WHERE </a:t>
            </a:r>
            <a:r>
              <a:rPr lang="ko-KR" altLang="ko-KR" b="1" dirty="0">
                <a:solidFill>
                  <a:schemeClr val="tx1"/>
                </a:solidFill>
              </a:rPr>
              <a:t>절 사용 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1919536" y="1916832"/>
            <a:ext cx="4443338" cy="936104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SELECT  [ Column or Expression ]</a:t>
            </a:r>
            <a:endParaRPr kumimoji="1" lang="en-US" altLang="ko-KR" b="1" dirty="0"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FROM  [ Table  or View ]</a:t>
            </a:r>
            <a:endParaRPr kumimoji="1" lang="en-US" altLang="ko-KR" b="1" dirty="0"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WHERE  </a:t>
            </a:r>
            <a:r>
              <a:rPr kumimoji="1" lang="ko-KR" altLang="en-US" b="1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원하는 조건  </a:t>
            </a:r>
            <a:r>
              <a:rPr kumimoji="1" lang="en-US" altLang="ko-KR" b="1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;</a:t>
            </a:r>
            <a:endParaRPr kumimoji="1" lang="en-US" altLang="ko-KR" b="1" dirty="0"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ko-KR" dirty="0"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4" name="그림 13" descr="비교연산자_그림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47529" y="2996953"/>
            <a:ext cx="5293939" cy="2342499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7464152" y="3645024"/>
            <a:ext cx="2520280" cy="9361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숫자는 그냥 사용 가능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982" y="36494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977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25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071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SELECT </a:t>
            </a:r>
            <a:r>
              <a:rPr lang="ko-KR" altLang="ko-KR" sz="2000" b="1" dirty="0">
                <a:solidFill>
                  <a:schemeClr val="tx1"/>
                </a:solidFill>
              </a:rPr>
              <a:t>명령을 이용하여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20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03512" y="1196752"/>
            <a:ext cx="7128792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(8) SQL </a:t>
            </a:r>
            <a:r>
              <a:rPr lang="ko-KR" altLang="ko-KR" b="1" dirty="0">
                <a:solidFill>
                  <a:schemeClr val="tx1"/>
                </a:solidFill>
              </a:rPr>
              <a:t>에서 기본 산술연산자 사용하기 </a:t>
            </a:r>
          </a:p>
          <a:p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4" name="그림 13" descr="1장_p20_그림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63553" y="1700809"/>
            <a:ext cx="2901185" cy="2240519"/>
          </a:xfrm>
          <a:prstGeom prst="rect">
            <a:avLst/>
          </a:prstGeom>
        </p:spPr>
      </p:pic>
      <p:pic>
        <p:nvPicPr>
          <p:cNvPr id="15" name="그림 14" descr="1장_p20_그림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03912" y="1700809"/>
            <a:ext cx="3441208" cy="2240519"/>
          </a:xfrm>
          <a:prstGeom prst="rect">
            <a:avLst/>
          </a:prstGeom>
        </p:spPr>
      </p:pic>
      <p:pic>
        <p:nvPicPr>
          <p:cNvPr id="16" name="그림 15" descr="1장_p20_그림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63551" y="4077073"/>
            <a:ext cx="3441208" cy="2240519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5879976" y="4221088"/>
            <a:ext cx="2952328" cy="9361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+ , - , x , /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27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25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9840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071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SELECT </a:t>
            </a:r>
            <a:r>
              <a:rPr lang="ko-KR" altLang="ko-KR" sz="2000" b="1" dirty="0">
                <a:solidFill>
                  <a:schemeClr val="tx1"/>
                </a:solidFill>
              </a:rPr>
              <a:t>명령을 이용하여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20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75520" y="1052736"/>
            <a:ext cx="576064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(9) </a:t>
            </a:r>
            <a:r>
              <a:rPr lang="ko-KR" altLang="ko-KR" b="1" dirty="0">
                <a:solidFill>
                  <a:schemeClr val="tx1"/>
                </a:solidFill>
              </a:rPr>
              <a:t>다양한 연산자를 활용하는 방법 </a:t>
            </a:r>
            <a:endParaRPr lang="ko-KR" altLang="ko-KR" dirty="0">
              <a:solidFill>
                <a:schemeClr val="tx1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2135560" y="1700814"/>
          <a:ext cx="7848872" cy="4104450"/>
        </p:xfrm>
        <a:graphic>
          <a:graphicData uri="http://schemas.openxmlformats.org/drawingml/2006/table">
            <a:tbl>
              <a:tblPr/>
              <a:tblGrid>
                <a:gridCol w="2368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0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317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연산자 종류</a:t>
                      </a:r>
                      <a:endParaRPr lang="ko-KR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설</a:t>
                      </a: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         </a:t>
                      </a: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명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17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endParaRPr lang="ko-KR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비교 대상에서 같은 조건을 검색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17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!= ,  &lt;&gt;</a:t>
                      </a:r>
                      <a:endParaRPr lang="ko-KR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비교 대상에서 같지 않은 조건을 검색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17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비교 대상에서 큰 조건을 검색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17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&gt;=</a:t>
                      </a:r>
                      <a:endParaRPr lang="ko-KR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비교 대상에서 크거나 같은 조건을 검색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17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&lt; 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비교 대상에서 작은 조건을 검색</a:t>
                      </a:r>
                      <a:endParaRPr lang="ko-KR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17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&lt;=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비교 대상에서 작거나 같은 조건을 검색</a:t>
                      </a:r>
                      <a:endParaRPr lang="ko-KR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317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BETWEEN a AND b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A </a:t>
                      </a:r>
                      <a:r>
                        <a:rPr lang="ko-KR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와</a:t>
                      </a:r>
                      <a:r>
                        <a:rPr lang="en-US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 B</a:t>
                      </a:r>
                      <a:r>
                        <a:rPr lang="ko-KR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사이에 있는 범위 값을 모두 검색</a:t>
                      </a:r>
                      <a:endParaRPr lang="ko-KR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317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IN(a,b,c)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A </a:t>
                      </a:r>
                      <a:r>
                        <a:rPr lang="ko-KR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이거나</a:t>
                      </a:r>
                      <a:r>
                        <a:rPr lang="en-US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 B </a:t>
                      </a:r>
                      <a:r>
                        <a:rPr lang="ko-KR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이거나</a:t>
                      </a:r>
                      <a:r>
                        <a:rPr lang="en-US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 C </a:t>
                      </a:r>
                      <a:r>
                        <a:rPr lang="ko-KR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인 조건을 검색</a:t>
                      </a:r>
                      <a:endParaRPr lang="ko-KR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317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LIKE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특정 패턴을 가지고 있는 조건을 검색</a:t>
                      </a:r>
                      <a:endParaRPr lang="ko-KR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317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IS NULL/ IS NOT NULL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Null </a:t>
                      </a:r>
                      <a:r>
                        <a:rPr lang="ko-KR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값을 검색</a:t>
                      </a:r>
                      <a:r>
                        <a:rPr lang="en-US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 / Null </a:t>
                      </a:r>
                      <a:r>
                        <a:rPr lang="ko-KR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이 아닌 값을 검색</a:t>
                      </a:r>
                      <a:endParaRPr lang="ko-KR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317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A  AND  B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A </a:t>
                      </a:r>
                      <a:r>
                        <a:rPr lang="ko-KR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조건과</a:t>
                      </a:r>
                      <a:r>
                        <a:rPr lang="en-US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 B </a:t>
                      </a:r>
                      <a:r>
                        <a:rPr lang="ko-KR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조건을 모두 만족하는 값만 검색</a:t>
                      </a:r>
                      <a:endParaRPr lang="ko-KR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317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A  OR  B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A </a:t>
                      </a:r>
                      <a:r>
                        <a:rPr lang="ko-KR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조건이나</a:t>
                      </a:r>
                      <a:r>
                        <a:rPr lang="en-US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 B </a:t>
                      </a:r>
                      <a:r>
                        <a:rPr lang="ko-KR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조건 중 한가지라도 만족하는 값을 검색</a:t>
                      </a:r>
                      <a:endParaRPr lang="ko-KR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317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NOT  A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A </a:t>
                      </a:r>
                      <a:r>
                        <a:rPr lang="ko-KR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가 아닌 모든 조건을 검색</a:t>
                      </a:r>
                      <a:endParaRPr lang="ko-KR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632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25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071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SELECT </a:t>
            </a:r>
            <a:r>
              <a:rPr lang="ko-KR" altLang="ko-KR" sz="2000" b="1" dirty="0">
                <a:solidFill>
                  <a:schemeClr val="tx1"/>
                </a:solidFill>
              </a:rPr>
              <a:t>명령을 이용하여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20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pic>
        <p:nvPicPr>
          <p:cNvPr id="9" name="그림 8" descr="1장_p22_그림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9576" y="1988841"/>
            <a:ext cx="1930294" cy="3020393"/>
          </a:xfrm>
          <a:prstGeom prst="rect">
            <a:avLst/>
          </a:prstGeom>
        </p:spPr>
      </p:pic>
      <p:pic>
        <p:nvPicPr>
          <p:cNvPr id="13" name="그림 12" descr="1장_p22_그림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27849" y="1988841"/>
            <a:ext cx="2188815" cy="1624377"/>
          </a:xfrm>
          <a:prstGeom prst="rect">
            <a:avLst/>
          </a:prstGeom>
        </p:spPr>
      </p:pic>
      <p:pic>
        <p:nvPicPr>
          <p:cNvPr id="14" name="그림 13" descr="날짜조회하기_3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92144" y="1988841"/>
            <a:ext cx="2218976" cy="2796341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775520" y="1124744"/>
            <a:ext cx="554461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>
                <a:solidFill>
                  <a:schemeClr val="tx1"/>
                </a:solidFill>
              </a:rPr>
              <a:t>① 비교 연산자 사용하기</a:t>
            </a:r>
            <a:r>
              <a:rPr lang="en-US" altLang="ko-KR" b="1" dirty="0">
                <a:solidFill>
                  <a:schemeClr val="tx1"/>
                </a:solidFill>
              </a:rPr>
              <a:t> – </a:t>
            </a:r>
            <a:r>
              <a:rPr lang="ko-KR" altLang="en-US" b="1" dirty="0">
                <a:solidFill>
                  <a:schemeClr val="tx1"/>
                </a:solidFill>
              </a:rPr>
              <a:t>날짜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27848" y="3789040"/>
            <a:ext cx="2088232" cy="648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윈도용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오라클</a:t>
            </a:r>
            <a:r>
              <a:rPr lang="ko-KR" altLang="en-US" b="1" dirty="0">
                <a:solidFill>
                  <a:schemeClr val="tx1"/>
                </a:solidFill>
              </a:rPr>
              <a:t> 날짜 형식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464152" y="4941168"/>
            <a:ext cx="2160240" cy="648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리눅스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유닉스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r>
              <a:rPr lang="ko-KR" altLang="en-US" b="1" dirty="0">
                <a:solidFill>
                  <a:schemeClr val="tx1"/>
                </a:solidFill>
              </a:rPr>
              <a:t>용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오라클</a:t>
            </a:r>
            <a:r>
              <a:rPr lang="ko-KR" altLang="en-US" b="1" dirty="0">
                <a:solidFill>
                  <a:schemeClr val="tx1"/>
                </a:solidFill>
              </a:rPr>
              <a:t> 날짜 형식</a:t>
            </a:r>
          </a:p>
        </p:txBody>
      </p:sp>
    </p:spTree>
    <p:extLst>
      <p:ext uri="{BB962C8B-B14F-4D97-AF65-F5344CB8AC3E}">
        <p14:creationId xmlns:p14="http://schemas.microsoft.com/office/powerpoint/2010/main" val="79589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720</Words>
  <Application>Microsoft Office PowerPoint</Application>
  <PresentationFormat>와이드스크린</PresentationFormat>
  <Paragraphs>153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굴림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</cp:revision>
  <dcterms:created xsi:type="dcterms:W3CDTF">2023-03-23T06:39:35Z</dcterms:created>
  <dcterms:modified xsi:type="dcterms:W3CDTF">2023-03-23T06:39:49Z</dcterms:modified>
</cp:coreProperties>
</file>