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BC9D-A59D-4AAC-9B16-4711E06B222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D5CE-4CD5-48B4-BAED-0A03230A6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9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48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7F820-467F-4BF4-8B44-0FC1C4749A4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48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5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DFC8-42B0-4852-8462-D102E80EA00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EDAC-28BC-4419-8DA2-445E1EF8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4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ileeagle.com/ko/download/software/file/15000/1c093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database/sqldevelope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3D92F0-8B3B-49BB-BF83-673F717C29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726" y="1483569"/>
            <a:ext cx="5426473" cy="2565918"/>
          </a:xfrm>
        </p:spPr>
        <p:txBody>
          <a:bodyPr/>
          <a:lstStyle/>
          <a:p>
            <a:r>
              <a:rPr lang="ko-KR" altLang="en-US" dirty="0"/>
              <a:t>오라클의 공식 </a:t>
            </a:r>
            <a:r>
              <a:rPr lang="ko-KR" altLang="en-US" dirty="0" err="1"/>
              <a:t>쿼리툴이다</a:t>
            </a:r>
            <a:r>
              <a:rPr lang="en-US" altLang="ko-KR" dirty="0"/>
              <a:t>. </a:t>
            </a:r>
            <a:r>
              <a:rPr lang="ko-KR" altLang="en-US" dirty="0"/>
              <a:t>따로 설치해야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검색창에서</a:t>
            </a:r>
            <a:r>
              <a:rPr lang="ko-KR" altLang="en-US" dirty="0"/>
              <a:t> </a:t>
            </a:r>
            <a:r>
              <a:rPr lang="en-US" altLang="ko-KR" dirty="0"/>
              <a:t>"SQL developer"</a:t>
            </a:r>
            <a:r>
              <a:rPr lang="ko-KR" altLang="en-US" dirty="0"/>
              <a:t>로 검색하여 다운로드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압축만 풀면 바로 실행할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초록색 </a:t>
            </a:r>
            <a:r>
              <a:rPr lang="en-US" altLang="ko-KR" dirty="0"/>
              <a:t>+ </a:t>
            </a:r>
            <a:r>
              <a:rPr lang="ko-KR" altLang="en-US" dirty="0"/>
              <a:t>버튼을 클릭하여 접속할 서버를 등록한다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접속명은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로 지정하고 계정은 </a:t>
            </a:r>
            <a:r>
              <a:rPr lang="en-US" altLang="ko-KR" dirty="0"/>
              <a:t>SYSTEM, </a:t>
            </a:r>
            <a:r>
              <a:rPr lang="ko-KR" altLang="en-US" dirty="0"/>
              <a:t>암호는 </a:t>
            </a:r>
            <a:r>
              <a:rPr lang="en-US" altLang="ko-KR" dirty="0" err="1"/>
              <a:t>asdf</a:t>
            </a:r>
            <a:r>
              <a:rPr lang="ko-KR" altLang="en-US" dirty="0"/>
              <a:t>로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접속 테스트 후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설치사이트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u="sng" dirty="0">
                <a:hlinkClick r:id="rId2"/>
              </a:rPr>
              <a:t>https://www.fileeagle.com/ko/download/software/file/15000/1c093e/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4D8BBA-408E-43A2-9008-5D3FE649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B5BA8-5B93-486C-AE5D-9BBBC1E94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9830" y="1483570"/>
            <a:ext cx="6839906" cy="5169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673" y="286399"/>
            <a:ext cx="516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https://www.oracle.com/database/sqldeveloper/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4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E19553-FC26-4ADD-9DBD-4C2C055D70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241" y="4110533"/>
            <a:ext cx="8212494" cy="365125"/>
          </a:xfrm>
        </p:spPr>
        <p:txBody>
          <a:bodyPr/>
          <a:lstStyle/>
          <a:p>
            <a:r>
              <a:rPr lang="en-US" altLang="ko-KR" dirty="0"/>
              <a:t>CREATE TABLE :</a:t>
            </a:r>
            <a:r>
              <a:rPr lang="ko-KR" altLang="en-US" dirty="0"/>
              <a:t> 테이블을 생성한다</a:t>
            </a:r>
            <a:r>
              <a:rPr lang="en-US" altLang="ko-KR" dirty="0"/>
              <a:t>.</a:t>
            </a:r>
          </a:p>
          <a:p>
            <a:pPr marL="542925" lvl="2" indent="0">
              <a:buNone/>
            </a:pPr>
            <a:r>
              <a:rPr lang="en-US" altLang="ko-KR" dirty="0"/>
              <a:t>CREATE TABLE </a:t>
            </a:r>
            <a:r>
              <a:rPr lang="ko-KR" altLang="en-US" dirty="0" err="1"/>
              <a:t>테이블이름</a:t>
            </a:r>
            <a:endParaRPr lang="ko-KR" altLang="en-US" dirty="0"/>
          </a:p>
          <a:p>
            <a:pPr marL="542925" lvl="2" indent="0">
              <a:buNone/>
            </a:pPr>
            <a:r>
              <a:rPr lang="en-US" altLang="ko-KR" dirty="0"/>
              <a:t>(</a:t>
            </a:r>
          </a:p>
          <a:p>
            <a:pPr marL="54292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필드 정보</a:t>
            </a:r>
            <a:r>
              <a:rPr lang="en-US" altLang="ko-KR" dirty="0"/>
              <a:t>,</a:t>
            </a:r>
          </a:p>
          <a:p>
            <a:pPr marL="54292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필드 정보</a:t>
            </a:r>
            <a:r>
              <a:rPr lang="en-US" altLang="ko-KR" dirty="0"/>
              <a:t>,</a:t>
            </a:r>
          </a:p>
          <a:p>
            <a:pPr marL="542925" lvl="2" indent="0">
              <a:buNone/>
            </a:pPr>
            <a:r>
              <a:rPr lang="en-US" altLang="ko-KR" dirty="0"/>
              <a:t>    ....</a:t>
            </a:r>
          </a:p>
          <a:p>
            <a:pPr marL="542925" lvl="2" indent="0">
              <a:buNone/>
            </a:pPr>
            <a:r>
              <a:rPr lang="en-US" altLang="ko-KR" dirty="0"/>
              <a:t>);</a:t>
            </a:r>
          </a:p>
          <a:p>
            <a:r>
              <a:rPr lang="ko-KR" altLang="en-US" dirty="0"/>
              <a:t>필드는 다음 형식으로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필드이름</a:t>
            </a:r>
            <a:r>
              <a:rPr lang="ko-KR" altLang="en-US" dirty="0"/>
              <a:t> 타입 </a:t>
            </a:r>
            <a:r>
              <a:rPr lang="en-US" altLang="ko-KR" dirty="0"/>
              <a:t>[</a:t>
            </a:r>
            <a:r>
              <a:rPr lang="ko-KR" altLang="en-US" dirty="0"/>
              <a:t>제약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tCity</a:t>
            </a:r>
            <a:r>
              <a:rPr lang="ko-KR" altLang="en-US" dirty="0"/>
              <a:t> 테이블 생성 스크립트</a:t>
            </a:r>
            <a:endParaRPr lang="en-US" altLang="ko-KR" dirty="0"/>
          </a:p>
          <a:p>
            <a:pPr marL="542925" lvl="2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tCity</a:t>
            </a:r>
            <a:endParaRPr lang="en-US" altLang="ko-KR" dirty="0"/>
          </a:p>
          <a:p>
            <a:pPr marL="542925" lvl="2" indent="0">
              <a:buNone/>
            </a:pPr>
            <a:r>
              <a:rPr lang="en-US" altLang="ko-KR" dirty="0"/>
              <a:t>(</a:t>
            </a:r>
          </a:p>
          <a:p>
            <a:pPr marL="542925" lvl="2" indent="0">
              <a:buNone/>
            </a:pPr>
            <a:r>
              <a:rPr lang="en-US" altLang="ko-KR" dirty="0"/>
              <a:t>	name CHAR(10) PRIMARY KEY,</a:t>
            </a:r>
          </a:p>
          <a:p>
            <a:pPr marL="542925" lvl="2" indent="0">
              <a:buNone/>
            </a:pPr>
            <a:r>
              <a:rPr lang="en-US" altLang="ko-KR" dirty="0"/>
              <a:t>	area INT NULL ,</a:t>
            </a:r>
          </a:p>
          <a:p>
            <a:pPr marL="542925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popu</a:t>
            </a:r>
            <a:r>
              <a:rPr lang="en-US" altLang="ko-KR" dirty="0"/>
              <a:t> INT NULL ,</a:t>
            </a:r>
          </a:p>
          <a:p>
            <a:pPr marL="542925" lvl="2" indent="0">
              <a:buNone/>
            </a:pPr>
            <a:r>
              <a:rPr lang="en-US" altLang="ko-KR" dirty="0"/>
              <a:t>	metro CHAR(1) NOT NULL,</a:t>
            </a:r>
          </a:p>
          <a:p>
            <a:pPr marL="542925" lvl="2" indent="0">
              <a:buNone/>
            </a:pPr>
            <a:r>
              <a:rPr lang="en-US" altLang="ko-KR" dirty="0"/>
              <a:t>	region CHAR(6) NOT NULL</a:t>
            </a:r>
          </a:p>
          <a:p>
            <a:pPr marL="542925" lvl="2" indent="0">
              <a:buNone/>
            </a:pP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A3864E-C206-4E55-854A-1A113D74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C6BF4C-E436-47AE-9E9C-7F358B84BD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8449" y="223935"/>
            <a:ext cx="6568751" cy="4385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F4B4D-3437-4D52-8E92-AD974CB74D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5816" y="4786604"/>
            <a:ext cx="5089074" cy="18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0A3974-F451-49A5-BFAD-3667B6A5E1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735" y="3305240"/>
            <a:ext cx="8240486" cy="365125"/>
          </a:xfrm>
        </p:spPr>
        <p:txBody>
          <a:bodyPr/>
          <a:lstStyle/>
          <a:p>
            <a:r>
              <a:rPr lang="ko-KR" altLang="en-US" dirty="0"/>
              <a:t>레코드를 추가할 때는 </a:t>
            </a:r>
            <a:r>
              <a:rPr lang="en-US" altLang="ko-KR" dirty="0"/>
              <a:t>INSERT </a:t>
            </a:r>
            <a:r>
              <a:rPr lang="ko-KR" altLang="en-US" dirty="0"/>
              <a:t>명령을 사용하며 </a:t>
            </a:r>
            <a:r>
              <a:rPr lang="en-US" altLang="ko-KR" dirty="0"/>
              <a:t>VALUES </a:t>
            </a:r>
            <a:r>
              <a:rPr lang="ko-KR" altLang="en-US" dirty="0"/>
              <a:t>절에 레코드의 각 </a:t>
            </a:r>
            <a:r>
              <a:rPr lang="ko-KR" altLang="en-US" dirty="0" err="1"/>
              <a:t>필드값을</a:t>
            </a:r>
            <a:r>
              <a:rPr lang="ko-KR" altLang="en-US" dirty="0"/>
              <a:t> 콤마로 구분하여 나열한다</a:t>
            </a:r>
            <a:r>
              <a:rPr lang="en-US" altLang="ko-KR" dirty="0"/>
              <a:t>. 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서울</a:t>
            </a:r>
            <a:r>
              <a:rPr lang="en-US" altLang="ko-KR" dirty="0"/>
              <a:t>',605,974,'y','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부산</a:t>
            </a:r>
            <a:r>
              <a:rPr lang="en-US" altLang="ko-KR" dirty="0"/>
              <a:t>',765,342,'y','</a:t>
            </a:r>
            <a:r>
              <a:rPr lang="ko-KR" altLang="en-US" dirty="0"/>
              <a:t>경상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오산</a:t>
            </a:r>
            <a:r>
              <a:rPr lang="en-US" altLang="ko-KR" dirty="0"/>
              <a:t>',42,21,'n','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청주</a:t>
            </a:r>
            <a:r>
              <a:rPr lang="en-US" altLang="ko-KR" dirty="0"/>
              <a:t>',940,83,'n','</a:t>
            </a:r>
            <a:r>
              <a:rPr lang="ko-KR" altLang="en-US" dirty="0"/>
              <a:t>충청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전주</a:t>
            </a:r>
            <a:r>
              <a:rPr lang="en-US" altLang="ko-KR" dirty="0"/>
              <a:t>',205,65,'n','</a:t>
            </a:r>
            <a:r>
              <a:rPr lang="ko-KR" altLang="en-US" dirty="0"/>
              <a:t>전라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순천</a:t>
            </a:r>
            <a:r>
              <a:rPr lang="en-US" altLang="ko-KR" dirty="0"/>
              <a:t>',910,27,'n','</a:t>
            </a:r>
            <a:r>
              <a:rPr lang="ko-KR" altLang="en-US" dirty="0"/>
              <a:t>전라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춘천</a:t>
            </a:r>
            <a:r>
              <a:rPr lang="en-US" altLang="ko-KR" dirty="0"/>
              <a:t>',1116,27,'n','</a:t>
            </a:r>
            <a:r>
              <a:rPr lang="ko-KR" altLang="en-US" dirty="0"/>
              <a:t>강원</a:t>
            </a:r>
            <a:r>
              <a:rPr lang="en-US" altLang="ko-KR" dirty="0"/>
              <a:t>');</a:t>
            </a:r>
          </a:p>
          <a:p>
            <a:pPr marL="542925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홍천</a:t>
            </a:r>
            <a:r>
              <a:rPr lang="en-US" altLang="ko-KR" dirty="0"/>
              <a:t>',1819,7,'n','</a:t>
            </a:r>
            <a:r>
              <a:rPr lang="ko-KR" altLang="en-US" dirty="0"/>
              <a:t>강원</a:t>
            </a:r>
            <a:r>
              <a:rPr lang="en-US" altLang="ko-KR" dirty="0"/>
              <a:t>');</a:t>
            </a:r>
          </a:p>
          <a:p>
            <a:r>
              <a:rPr lang="ko-KR" altLang="en-US" dirty="0"/>
              <a:t>잘 삽입되었는지 확인한다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오라클은 </a:t>
            </a:r>
            <a:r>
              <a:rPr lang="ko-KR" altLang="en-US" dirty="0" err="1"/>
              <a:t>임시영역에</a:t>
            </a:r>
            <a:r>
              <a:rPr lang="ko-KR" altLang="en-US" dirty="0"/>
              <a:t> 변경 사항을 관리한다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COMMIT </a:t>
            </a:r>
            <a:r>
              <a:rPr lang="ko-KR" altLang="en-US" dirty="0"/>
              <a:t>명령으로 삽입을 확정한다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532E72-F501-4739-A8EC-A2D56714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61219-EFFA-4F72-A03F-003F12742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96743" y="2614110"/>
            <a:ext cx="4945225" cy="34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020E72-DA23-4BCA-961E-651F483343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867747"/>
            <a:ext cx="8716347" cy="4799369"/>
          </a:xfrm>
        </p:spPr>
        <p:txBody>
          <a:bodyPr/>
          <a:lstStyle/>
          <a:p>
            <a:r>
              <a:rPr lang="ko-KR" altLang="en-US" dirty="0"/>
              <a:t>삭제 명령은 </a:t>
            </a:r>
            <a:r>
              <a:rPr lang="en-US" altLang="ko-KR" dirty="0"/>
              <a:t>DROP</a:t>
            </a:r>
            <a:r>
              <a:rPr lang="ko-KR" altLang="en-US" dirty="0"/>
              <a:t>이며 삭제할 개체 이름만 밝히면 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DROP TABLE </a:t>
            </a:r>
            <a:r>
              <a:rPr lang="en-US" altLang="ko-KR" dirty="0" err="1"/>
              <a:t>tCity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확인 과정 없이 즉시 삭제한다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언제든지 새로 만들 수 있다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tCity</a:t>
            </a:r>
            <a:r>
              <a:rPr lang="en-US" altLang="ko-KR" dirty="0"/>
              <a:t> </a:t>
            </a:r>
          </a:p>
          <a:p>
            <a:pPr marL="534987" lvl="2" indent="0">
              <a:buNone/>
            </a:pPr>
            <a:r>
              <a:rPr lang="en-US" altLang="ko-KR" dirty="0"/>
              <a:t>....</a:t>
            </a:r>
          </a:p>
          <a:p>
            <a:pPr marL="534987" lvl="2" indent="0">
              <a:buNone/>
            </a:pPr>
            <a:r>
              <a:rPr lang="en-US" altLang="ko-KR" dirty="0"/>
              <a:t>INSERT INTO </a:t>
            </a:r>
            <a:r>
              <a:rPr lang="en-US" altLang="ko-KR" dirty="0" err="1"/>
              <a:t>tCity</a:t>
            </a:r>
            <a:r>
              <a:rPr lang="en-US" altLang="ko-KR" dirty="0"/>
              <a:t> VALUES ('</a:t>
            </a:r>
            <a:r>
              <a:rPr lang="ko-KR" altLang="en-US" dirty="0"/>
              <a:t>서울</a:t>
            </a:r>
            <a:r>
              <a:rPr lang="en-US" altLang="ko-KR" dirty="0"/>
              <a:t>',605,974,'y','</a:t>
            </a:r>
            <a:r>
              <a:rPr lang="ko-KR" altLang="en-US" dirty="0"/>
              <a:t>경기</a:t>
            </a:r>
            <a:r>
              <a:rPr lang="en-US" altLang="ko-KR" dirty="0"/>
              <a:t>');</a:t>
            </a:r>
          </a:p>
          <a:p>
            <a:pPr marL="534987" lvl="2" indent="0">
              <a:buNone/>
            </a:pPr>
            <a:r>
              <a:rPr lang="en-US" altLang="ko-KR" dirty="0"/>
              <a:t>....</a:t>
            </a:r>
          </a:p>
          <a:p>
            <a:pPr marL="534987" lvl="2" indent="0">
              <a:buNone/>
            </a:pPr>
            <a:r>
              <a:rPr lang="en-US" altLang="ko-KR" dirty="0"/>
              <a:t>COMMIT;</a:t>
            </a:r>
          </a:p>
          <a:p>
            <a:r>
              <a:rPr lang="ko-KR" altLang="en-US" dirty="0"/>
              <a:t>실무 환경에서 </a:t>
            </a:r>
            <a:r>
              <a:rPr lang="en-US" altLang="ko-KR" dirty="0"/>
              <a:t>DROP </a:t>
            </a:r>
            <a:r>
              <a:rPr lang="ko-KR" altLang="en-US" dirty="0"/>
              <a:t>명령은 위험한 명령이다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01347B-FDA4-48F4-BCEB-42E024E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2301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7653" y="634482"/>
            <a:ext cx="3071327" cy="5953028"/>
          </a:xfrm>
        </p:spPr>
        <p:txBody>
          <a:bodyPr>
            <a:noAutofit/>
          </a:bodyPr>
          <a:lstStyle/>
          <a:p>
            <a:r>
              <a:rPr lang="en-US" altLang="ko-KR" sz="1050" dirty="0"/>
              <a:t>CREATE TABLE </a:t>
            </a:r>
            <a:r>
              <a:rPr lang="en-US" altLang="ko-KR" sz="1050" dirty="0" err="1"/>
              <a:t>tStaff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	name CHAR (15) PRIMARY KEY,</a:t>
            </a:r>
          </a:p>
          <a:p>
            <a:r>
              <a:rPr lang="en-US" altLang="ko-KR" sz="1050" dirty="0"/>
              <a:t>	depart CHAR (10) NOT NULL,</a:t>
            </a:r>
          </a:p>
          <a:p>
            <a:r>
              <a:rPr lang="en-US" altLang="ko-KR" sz="1050" dirty="0"/>
              <a:t>	gender CHAR(3) NOT NULL,</a:t>
            </a:r>
          </a:p>
          <a:p>
            <a:r>
              <a:rPr lang="en-US" altLang="ko-KR" sz="1050" dirty="0"/>
              <a:t>	</a:t>
            </a:r>
            <a:r>
              <a:rPr lang="en-US" altLang="ko-KR" sz="1050" dirty="0" err="1"/>
              <a:t>joindate</a:t>
            </a:r>
            <a:r>
              <a:rPr lang="en-US" altLang="ko-KR" sz="1050" dirty="0"/>
              <a:t> DATE NOT NULL,</a:t>
            </a:r>
          </a:p>
          <a:p>
            <a:r>
              <a:rPr lang="en-US" altLang="ko-KR" sz="1050" dirty="0"/>
              <a:t>	grade CHAR(10) NOT NULL,</a:t>
            </a:r>
          </a:p>
          <a:p>
            <a:r>
              <a:rPr lang="en-US" altLang="ko-KR" sz="1050" dirty="0"/>
              <a:t>	salary INT NOT NULL,</a:t>
            </a:r>
          </a:p>
          <a:p>
            <a:r>
              <a:rPr lang="en-US" altLang="ko-KR" sz="1050" dirty="0"/>
              <a:t>	score DECIMAL(5,2) NULL</a:t>
            </a:r>
          </a:p>
          <a:p>
            <a:r>
              <a:rPr lang="en-US" altLang="ko-KR" sz="1050" dirty="0"/>
              <a:t>);</a:t>
            </a:r>
          </a:p>
          <a:p>
            <a:endParaRPr lang="en-US" altLang="ko-KR" sz="1050" dirty="0"/>
          </a:p>
        </p:txBody>
      </p:sp>
      <p:sp>
        <p:nvSpPr>
          <p:cNvPr id="4" name="직사각형 3"/>
          <p:cNvSpPr/>
          <p:nvPr/>
        </p:nvSpPr>
        <p:spPr>
          <a:xfrm>
            <a:off x="3607836" y="502080"/>
            <a:ext cx="83353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김유신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','2000-2-3','</a:t>
            </a:r>
            <a:r>
              <a:rPr lang="ko-KR" altLang="en-US" dirty="0"/>
              <a:t>이사</a:t>
            </a:r>
            <a:r>
              <a:rPr lang="en-US" altLang="ko-KR" dirty="0"/>
              <a:t>',420,88.8);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유관순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','2009-3-1','</a:t>
            </a:r>
            <a:r>
              <a:rPr lang="ko-KR" altLang="en-US" dirty="0"/>
              <a:t>과장</a:t>
            </a:r>
            <a:r>
              <a:rPr lang="en-US" altLang="ko-KR" dirty="0"/>
              <a:t>',380,NULL);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안중근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','2012-5-5','</a:t>
            </a:r>
            <a:r>
              <a:rPr lang="ko-KR" altLang="en-US" dirty="0"/>
              <a:t>대리</a:t>
            </a:r>
            <a:r>
              <a:rPr lang="en-US" altLang="ko-KR" dirty="0"/>
              <a:t>',256,76.5);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윤봉길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','2015-8-15','</a:t>
            </a:r>
            <a:r>
              <a:rPr lang="ko-KR" altLang="en-US" dirty="0"/>
              <a:t>과장</a:t>
            </a:r>
            <a:r>
              <a:rPr lang="en-US" altLang="ko-KR" dirty="0"/>
              <a:t>',350,71.25);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강감찬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','2018-10-9','</a:t>
            </a:r>
            <a:r>
              <a:rPr lang="ko-KR" altLang="en-US" dirty="0"/>
              <a:t>사원</a:t>
            </a:r>
            <a:r>
              <a:rPr lang="en-US" altLang="ko-KR" dirty="0"/>
              <a:t>',320,56.0);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정몽주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','2010-9-16','</a:t>
            </a:r>
            <a:r>
              <a:rPr lang="ko-KR" altLang="en-US" dirty="0"/>
              <a:t>대리</a:t>
            </a:r>
            <a:r>
              <a:rPr lang="en-US" altLang="ko-KR" dirty="0"/>
              <a:t>',370,89.5);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허난설헌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','2020-1-5','</a:t>
            </a:r>
            <a:r>
              <a:rPr lang="ko-KR" altLang="en-US" dirty="0"/>
              <a:t>사원</a:t>
            </a:r>
            <a:r>
              <a:rPr lang="en-US" altLang="ko-KR" dirty="0"/>
              <a:t>',285,44.5);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신사임당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','2013-6-19','</a:t>
            </a:r>
            <a:r>
              <a:rPr lang="ko-KR" altLang="en-US" dirty="0"/>
              <a:t>부장</a:t>
            </a:r>
            <a:r>
              <a:rPr lang="en-US" altLang="ko-KR" dirty="0"/>
              <a:t>',400,92.0);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성삼문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','2014-6-8','</a:t>
            </a:r>
            <a:r>
              <a:rPr lang="ko-KR" altLang="en-US" dirty="0"/>
              <a:t>대리</a:t>
            </a:r>
            <a:r>
              <a:rPr lang="en-US" altLang="ko-KR" dirty="0"/>
              <a:t>',285,87.75);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논개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','2010-9-16','</a:t>
            </a:r>
            <a:r>
              <a:rPr lang="ko-KR" altLang="en-US" dirty="0"/>
              <a:t>대리</a:t>
            </a:r>
            <a:r>
              <a:rPr lang="en-US" altLang="ko-KR" dirty="0"/>
              <a:t>',340,46.2);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황진이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','2012-5-5','</a:t>
            </a:r>
            <a:r>
              <a:rPr lang="ko-KR" altLang="en-US" dirty="0"/>
              <a:t>사원</a:t>
            </a:r>
            <a:r>
              <a:rPr lang="en-US" altLang="ko-KR" dirty="0"/>
              <a:t>',275,52.5);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이율곡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','2016-3-8','</a:t>
            </a:r>
            <a:r>
              <a:rPr lang="ko-KR" altLang="en-US" dirty="0"/>
              <a:t>과장</a:t>
            </a:r>
            <a:r>
              <a:rPr lang="en-US" altLang="ko-KR" dirty="0"/>
              <a:t>',385,65.4);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이사부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','2000-2-3','</a:t>
            </a:r>
            <a:r>
              <a:rPr lang="ko-KR" altLang="en-US" dirty="0"/>
              <a:t>대리</a:t>
            </a:r>
            <a:r>
              <a:rPr lang="en-US" altLang="ko-KR" dirty="0"/>
              <a:t>',375,50);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안창호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','2015-8-15','</a:t>
            </a:r>
            <a:r>
              <a:rPr lang="ko-KR" altLang="en-US" dirty="0"/>
              <a:t>사원</a:t>
            </a:r>
            <a:r>
              <a:rPr lang="en-US" altLang="ko-KR" dirty="0"/>
              <a:t>',370,74.2);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을지문덕</a:t>
            </a:r>
            <a:r>
              <a:rPr lang="en-US" altLang="ko-KR" dirty="0"/>
              <a:t>','</a:t>
            </a:r>
            <a:r>
              <a:rPr lang="ko-KR" altLang="en-US" dirty="0"/>
              <a:t>영업부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','2019-6-29','</a:t>
            </a:r>
            <a:r>
              <a:rPr lang="ko-KR" altLang="en-US" dirty="0"/>
              <a:t>사원</a:t>
            </a:r>
            <a:r>
              <a:rPr lang="en-US" altLang="ko-KR" dirty="0"/>
              <a:t>',330,NULL);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정약용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','2020-3-14','</a:t>
            </a:r>
            <a:r>
              <a:rPr lang="ko-KR" altLang="en-US" dirty="0"/>
              <a:t>과장</a:t>
            </a:r>
            <a:r>
              <a:rPr lang="en-US" altLang="ko-KR" dirty="0"/>
              <a:t>',380,69.8);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홍길동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','2019-8-8','</a:t>
            </a:r>
            <a:r>
              <a:rPr lang="ko-KR" altLang="en-US" dirty="0"/>
              <a:t>차장</a:t>
            </a:r>
            <a:r>
              <a:rPr lang="en-US" altLang="ko-KR" dirty="0"/>
              <a:t>',380,77.7);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 err="1"/>
              <a:t>대조영</a:t>
            </a:r>
            <a:r>
              <a:rPr lang="en-US" altLang="ko-KR" dirty="0"/>
              <a:t>','</a:t>
            </a:r>
            <a:r>
              <a:rPr lang="ko-KR" altLang="en-US" dirty="0"/>
              <a:t>총무부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','2020-7-7','</a:t>
            </a:r>
            <a:r>
              <a:rPr lang="ko-KR" altLang="en-US" dirty="0"/>
              <a:t>차장</a:t>
            </a:r>
            <a:r>
              <a:rPr lang="en-US" altLang="ko-KR" dirty="0"/>
              <a:t>',290,49.9);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장보고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남</a:t>
            </a:r>
            <a:r>
              <a:rPr lang="en-US" altLang="ko-KR" dirty="0"/>
              <a:t>','2005-4-1','</a:t>
            </a:r>
            <a:r>
              <a:rPr lang="ko-KR" altLang="en-US" dirty="0"/>
              <a:t>부장</a:t>
            </a:r>
            <a:r>
              <a:rPr lang="en-US" altLang="ko-KR" dirty="0"/>
              <a:t>',440,58.3);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tStaff</a:t>
            </a:r>
            <a:r>
              <a:rPr lang="en-US" altLang="ko-KR" dirty="0"/>
              <a:t> VALUES ('</a:t>
            </a:r>
            <a:r>
              <a:rPr lang="ko-KR" altLang="en-US" dirty="0"/>
              <a:t>선덕여왕</a:t>
            </a:r>
            <a:r>
              <a:rPr lang="en-US" altLang="ko-KR" dirty="0"/>
              <a:t>','</a:t>
            </a:r>
            <a:r>
              <a:rPr lang="ko-KR" altLang="en-US" dirty="0"/>
              <a:t>인사과</a:t>
            </a:r>
            <a:r>
              <a:rPr lang="en-US" altLang="ko-KR" dirty="0"/>
              <a:t>','</a:t>
            </a:r>
            <a:r>
              <a:rPr lang="ko-KR" altLang="en-US" dirty="0"/>
              <a:t>여</a:t>
            </a:r>
            <a:r>
              <a:rPr lang="en-US" altLang="ko-KR" dirty="0"/>
              <a:t>','2017-8-3','</a:t>
            </a:r>
            <a:r>
              <a:rPr lang="ko-KR" altLang="en-US" dirty="0"/>
              <a:t>사원</a:t>
            </a:r>
            <a:r>
              <a:rPr lang="en-US" altLang="ko-KR" dirty="0"/>
              <a:t>',315,45.1);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84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22083C-E8F8-486C-BEE2-9CDDF2B1C7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620" y="3620278"/>
            <a:ext cx="3687147" cy="1916210"/>
          </a:xfrm>
        </p:spPr>
        <p:txBody>
          <a:bodyPr/>
          <a:lstStyle/>
          <a:p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 err="1"/>
              <a:t>툴바</a:t>
            </a:r>
            <a:r>
              <a:rPr lang="en-US" altLang="ko-KR" dirty="0"/>
              <a:t>, </a:t>
            </a:r>
            <a:r>
              <a:rPr lang="ko-KR" altLang="en-US" dirty="0"/>
              <a:t>상태란 등으로 구성된 평범한 윈도우이다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접속창은</a:t>
            </a:r>
            <a:r>
              <a:rPr lang="ko-KR" altLang="en-US" dirty="0"/>
              <a:t> 서버 목록과 </a:t>
            </a:r>
            <a:r>
              <a:rPr lang="ko-KR" altLang="en-US" dirty="0" err="1"/>
              <a:t>서버내의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오브젝트 목록이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워크시트에 쿼리 명령을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40BA7B-99FE-40AA-8031-E52FBA0E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43DF9-F5BC-479E-97E6-9631F3FF8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308" y="1318455"/>
            <a:ext cx="7116688" cy="52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EE1C76-C185-46DF-A31A-629F9D060B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4711960"/>
            <a:ext cx="6094445" cy="2009516"/>
          </a:xfrm>
        </p:spPr>
        <p:txBody>
          <a:bodyPr/>
          <a:lstStyle/>
          <a:p>
            <a:r>
              <a:rPr lang="ko-KR" altLang="en-US" dirty="0"/>
              <a:t>그래픽 환경에서도 실습을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Study</a:t>
            </a:r>
            <a:r>
              <a:rPr lang="ko-KR" altLang="en-US" dirty="0"/>
              <a:t>의 테이블 노드에서 팝업 메뉴를 열고 새 테이블 항목을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필드의 이름과 타입을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name</a:t>
            </a:r>
            <a:r>
              <a:rPr lang="ko-KR" altLang="en-US" dirty="0"/>
              <a:t>의 </a:t>
            </a:r>
            <a:r>
              <a:rPr lang="en-US" altLang="ko-KR" dirty="0"/>
              <a:t>PK</a:t>
            </a:r>
            <a:r>
              <a:rPr lang="ko-KR" altLang="en-US" dirty="0"/>
              <a:t>란을 클릭하여 </a:t>
            </a:r>
            <a:r>
              <a:rPr lang="ko-KR" altLang="en-US" dirty="0" err="1"/>
              <a:t>기본키로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F4536E-35B2-430D-9674-65F5A26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6AA31-E31B-4ABE-9606-469E6E7FE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45" y="1690688"/>
            <a:ext cx="4750769" cy="26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722668-7D2D-4C39-934D-B8A4C0F5E1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2645" y="568697"/>
            <a:ext cx="4882964" cy="37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E72E9E-9C37-423B-A036-AC899FA60C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5549813"/>
            <a:ext cx="8044543" cy="893849"/>
          </a:xfrm>
        </p:spPr>
        <p:txBody>
          <a:bodyPr/>
          <a:lstStyle/>
          <a:p>
            <a:r>
              <a:rPr lang="ko-KR" altLang="en-US" dirty="0"/>
              <a:t>테이블의 팝업 메뉴에서 열기 항목을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그리드에 데이터를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 입력한 후 </a:t>
            </a:r>
            <a:r>
              <a:rPr lang="ko-KR" altLang="en-US" dirty="0" err="1"/>
              <a:t>커밋</a:t>
            </a:r>
            <a:r>
              <a:rPr lang="ko-KR" altLang="en-US" dirty="0"/>
              <a:t> 버튼</a:t>
            </a:r>
            <a:r>
              <a:rPr lang="en-US" altLang="ko-KR" dirty="0"/>
              <a:t>(</a:t>
            </a:r>
            <a:r>
              <a:rPr lang="ko-KR" altLang="en-US" dirty="0"/>
              <a:t>또는 단축키 </a:t>
            </a:r>
            <a:r>
              <a:rPr lang="en-US" altLang="ko-KR" dirty="0"/>
              <a:t>F11)</a:t>
            </a:r>
            <a:r>
              <a:rPr lang="ko-KR" altLang="en-US" dirty="0"/>
              <a:t>을 눌러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tCity</a:t>
            </a:r>
            <a:r>
              <a:rPr lang="ko-KR" altLang="en-US" dirty="0"/>
              <a:t>는 도시 정보를 지정하는 샘플 테이블이다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EE503C-BB1F-481D-AB3D-3C03B93F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C820F-CB5B-44E3-86C2-9C7E23BB7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566" y="1490261"/>
            <a:ext cx="4185119" cy="1727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E4487-541E-47A0-BB30-218E0E747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18653" y="1731475"/>
            <a:ext cx="3997627" cy="157156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A906E2-1A84-4A95-8957-9E28D384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2212"/>
              </p:ext>
            </p:extLst>
          </p:nvPr>
        </p:nvGraphicFramePr>
        <p:xfrm>
          <a:off x="225189" y="3505411"/>
          <a:ext cx="5550459" cy="1757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553">
                  <a:extLst>
                    <a:ext uri="{9D8B030D-6E8A-4147-A177-3AD203B41FA5}">
                      <a16:colId xmlns:a16="http://schemas.microsoft.com/office/drawing/2014/main" val="3481483698"/>
                    </a:ext>
                  </a:extLst>
                </a:gridCol>
                <a:gridCol w="1389855">
                  <a:extLst>
                    <a:ext uri="{9D8B030D-6E8A-4147-A177-3AD203B41FA5}">
                      <a16:colId xmlns:a16="http://schemas.microsoft.com/office/drawing/2014/main" val="1229612073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1684021002"/>
                    </a:ext>
                  </a:extLst>
                </a:gridCol>
              </a:tblGrid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필드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타입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설명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116324885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name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CHAR(10)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도시명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964204878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area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INT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면적</a:t>
                      </a:r>
                      <a:r>
                        <a:rPr lang="en-US" sz="900" spc="-50">
                          <a:effectLst/>
                        </a:rPr>
                        <a:t>. </a:t>
                      </a:r>
                      <a:r>
                        <a:rPr lang="ko-KR" sz="900" spc="-50">
                          <a:effectLst/>
                        </a:rPr>
                        <a:t>제곱킬로미터 단위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900462188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popu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cap="all" spc="-50">
                          <a:effectLst/>
                        </a:rPr>
                        <a:t>INT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인구</a:t>
                      </a:r>
                      <a:r>
                        <a:rPr lang="en-US" sz="900" spc="-50">
                          <a:effectLst/>
                        </a:rPr>
                        <a:t>. </a:t>
                      </a:r>
                      <a:r>
                        <a:rPr lang="ko-KR" sz="900" spc="-50">
                          <a:effectLst/>
                        </a:rPr>
                        <a:t>만명 단위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266143464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metro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CHAR(1)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>
                          <a:effectLst/>
                        </a:rPr>
                        <a:t>광역시 여부</a:t>
                      </a:r>
                      <a:r>
                        <a:rPr lang="en-US" sz="900" spc="-50">
                          <a:effectLst/>
                        </a:rPr>
                        <a:t>, y </a:t>
                      </a:r>
                      <a:r>
                        <a:rPr lang="ko-KR" sz="900" spc="-50">
                          <a:effectLst/>
                        </a:rPr>
                        <a:t>또는 </a:t>
                      </a:r>
                      <a:r>
                        <a:rPr lang="en-US" sz="900" spc="-50">
                          <a:effectLst/>
                        </a:rPr>
                        <a:t>n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1987109276"/>
                  </a:ext>
                </a:extLst>
              </a:tr>
              <a:tr h="292842"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region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en-US" sz="900" spc="-50">
                          <a:effectLst/>
                        </a:rPr>
                        <a:t>CHAR(6)</a:t>
                      </a:r>
                      <a:endParaRPr lang="ko-KR" sz="900" spc="-5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 hangingPunct="0">
                        <a:lnSpc>
                          <a:spcPts val="1400"/>
                        </a:lnSpc>
                      </a:pPr>
                      <a:r>
                        <a:rPr lang="ko-KR" sz="900" spc="-50" dirty="0">
                          <a:effectLst/>
                        </a:rPr>
                        <a:t>소속 지역</a:t>
                      </a:r>
                      <a:endParaRPr lang="ko-KR" sz="900" spc="-50" dirty="0"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/>
                </a:tc>
                <a:extLst>
                  <a:ext uri="{0D108BD9-81ED-4DB2-BD59-A6C34878D82A}">
                    <a16:rowId xmlns:a16="http://schemas.microsoft.com/office/drawing/2014/main" val="386451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B37C30-CF36-49C6-831D-3070E21C3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8576" y="5184866"/>
            <a:ext cx="7447384" cy="1216415"/>
          </a:xfrm>
        </p:spPr>
        <p:txBody>
          <a:bodyPr/>
          <a:lstStyle/>
          <a:p>
            <a:r>
              <a:rPr lang="ko-KR" altLang="en-US" dirty="0"/>
              <a:t>마우스 작업은 쉽고 직관적이지만 비효율적이다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작업 속도가 느리다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사람이 직접 수행해야 하며 복사하거나 저장할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툴마다</a:t>
            </a:r>
            <a:r>
              <a:rPr lang="ko-KR" altLang="en-US" dirty="0" smtClean="0"/>
              <a:t> </a:t>
            </a:r>
            <a:r>
              <a:rPr lang="ko-KR" altLang="en-US" dirty="0"/>
              <a:t>사용 방법이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그래픽 환경에서 데이터베이스를 관리하는 경우는 드물다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스크립트는 복사 및 붙여 넣기가 가능해 저장</a:t>
            </a:r>
            <a:r>
              <a:rPr lang="en-US" altLang="ko-KR" dirty="0"/>
              <a:t>, </a:t>
            </a:r>
            <a:r>
              <a:rPr lang="ko-KR" altLang="en-US" dirty="0"/>
              <a:t>전달</a:t>
            </a:r>
            <a:r>
              <a:rPr lang="en-US" altLang="ko-KR" dirty="0"/>
              <a:t>, </a:t>
            </a:r>
            <a:r>
              <a:rPr lang="ko-KR" altLang="en-US" dirty="0"/>
              <a:t>재현이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Copy &amp; Paste</a:t>
            </a:r>
            <a:r>
              <a:rPr lang="ko-KR" altLang="en-US" dirty="0"/>
              <a:t>는 개발자의 강력한 무기이다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CBA763-32EB-4CD5-9464-0997705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 작업의 단점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6FB49-FAD0-4387-9A7A-11458CC8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7" y="1745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맑은 고딕" pitchFamily="50" charset="-127"/>
              <a:ea typeface="굴림" pitchFamily="50" charset="-127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476FC98-BFBC-46C2-9F12-778A62FF1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66396"/>
              </p:ext>
            </p:extLst>
          </p:nvPr>
        </p:nvGraphicFramePr>
        <p:xfrm>
          <a:off x="708576" y="1604861"/>
          <a:ext cx="9739485" cy="294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lide" r:id="rId3" imgW="6159965" imgH="3465772" progId="PowerPoint.Slide.12">
                  <p:embed/>
                </p:oleObj>
              </mc:Choice>
              <mc:Fallback>
                <p:oleObj name="Slide" r:id="rId3" imgW="6159965" imgH="3465772" progId="PowerPoint.Slide.12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5476FC98-BFBC-46C2-9F12-778A62FF1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1307" b="52159"/>
                      <a:stretch>
                        <a:fillRect/>
                      </a:stretch>
                    </p:blipFill>
                    <p:spPr bwMode="auto">
                      <a:xfrm>
                        <a:off x="708576" y="1604861"/>
                        <a:ext cx="9739485" cy="2948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B06CB0-6F98-4598-A033-AF9DDE5EE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4049486"/>
            <a:ext cx="4564224" cy="2671989"/>
          </a:xfrm>
        </p:spPr>
        <p:txBody>
          <a:bodyPr/>
          <a:lstStyle/>
          <a:p>
            <a:r>
              <a:rPr lang="ko-KR" altLang="en-US" dirty="0"/>
              <a:t>쿼리는 문자열 형태로 표현한 명령문이며 개발자와 </a:t>
            </a:r>
            <a:r>
              <a:rPr lang="en-US" altLang="ko-KR" dirty="0"/>
              <a:t>DBMS</a:t>
            </a:r>
            <a:r>
              <a:rPr lang="ko-KR" altLang="en-US" dirty="0"/>
              <a:t>가 통신하는 수단</a:t>
            </a:r>
            <a:endParaRPr lang="en-US" altLang="ko-KR" dirty="0"/>
          </a:p>
          <a:p>
            <a:r>
              <a:rPr lang="ko-KR" altLang="en-US" dirty="0"/>
              <a:t>실무에서는 대부분의 작업을 쿼리로 수행한다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툴바의</a:t>
            </a:r>
            <a:r>
              <a:rPr lang="ko-KR" altLang="en-US" dirty="0"/>
              <a:t>    버튼을 눌러 </a:t>
            </a:r>
            <a:r>
              <a:rPr lang="ko-KR" altLang="en-US" dirty="0" err="1"/>
              <a:t>쿼리창을</a:t>
            </a:r>
            <a:r>
              <a:rPr lang="ko-KR" altLang="en-US" dirty="0"/>
              <a:t> 열고 </a:t>
            </a:r>
            <a:r>
              <a:rPr lang="ko-KR" altLang="en-US" dirty="0" err="1"/>
              <a:t>접속명을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툴바</a:t>
            </a:r>
            <a:r>
              <a:rPr lang="ko-KR" altLang="en-US" dirty="0"/>
              <a:t> 버튼의 드롭 다운 버튼에서 아예 </a:t>
            </a:r>
            <a:r>
              <a:rPr lang="en-US" altLang="ko-KR" dirty="0"/>
              <a:t>Study</a:t>
            </a:r>
            <a:r>
              <a:rPr lang="ko-KR" altLang="en-US" dirty="0"/>
              <a:t>를 선택하면 </a:t>
            </a:r>
            <a:r>
              <a:rPr lang="ko-KR" altLang="en-US" dirty="0" err="1"/>
              <a:t>쿼리창이</a:t>
            </a:r>
            <a:r>
              <a:rPr lang="ko-KR" altLang="en-US" dirty="0"/>
              <a:t> 바로 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쿼리창에</a:t>
            </a:r>
            <a:r>
              <a:rPr lang="ko-KR" altLang="en-US" dirty="0"/>
              <a:t> 명령을 입력하고 </a:t>
            </a:r>
            <a:r>
              <a:rPr lang="en-US" altLang="ko-KR" dirty="0" err="1"/>
              <a:t>Ctrl+Enter</a:t>
            </a:r>
            <a:r>
              <a:rPr lang="ko-KR" altLang="en-US" dirty="0"/>
              <a:t>를 누른다</a:t>
            </a:r>
            <a:r>
              <a:rPr lang="en-US" altLang="ko-KR" dirty="0"/>
              <a:t>. </a:t>
            </a:r>
            <a:r>
              <a:rPr lang="ko-KR" altLang="en-US" dirty="0"/>
              <a:t>명령 실행 결과가 아래쪽의 질의 </a:t>
            </a:r>
            <a:r>
              <a:rPr lang="ko-KR" altLang="en-US" dirty="0" err="1"/>
              <a:t>결과창에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대소문자는</a:t>
            </a:r>
            <a:r>
              <a:rPr lang="ko-KR" altLang="en-US" dirty="0"/>
              <a:t> 굳이 구분할 필요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명령은 </a:t>
            </a:r>
            <a:r>
              <a:rPr lang="en-US" altLang="ko-KR" dirty="0"/>
              <a:t>;</a:t>
            </a:r>
            <a:r>
              <a:rPr lang="ko-KR" altLang="en-US" dirty="0"/>
              <a:t>으로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7D528-B3D4-48DA-8B4A-3879949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D4CAE-E21C-47FB-8EBB-16335717B2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5640" y="1628800"/>
            <a:ext cx="209550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2EAF4F-85A5-4042-9AD5-292EB202A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237928"/>
            <a:ext cx="3752461" cy="1503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721EBB-9013-4847-8AEF-035520EF13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47929" y="1838350"/>
            <a:ext cx="4177410" cy="1410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224E0A-F07E-42B0-A4AD-71D06EB77D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84032" y="3853544"/>
            <a:ext cx="4868686" cy="27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AF5658-4F56-4A0A-9758-05DE778799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5685" y="4842588"/>
            <a:ext cx="5851849" cy="1888218"/>
          </a:xfrm>
        </p:spPr>
        <p:txBody>
          <a:bodyPr/>
          <a:lstStyle/>
          <a:p>
            <a:r>
              <a:rPr lang="ko-KR" altLang="en-US" dirty="0"/>
              <a:t>두 개 이상의 명령을 입력해 놓고 선택적으로 실행할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 WHERE </a:t>
            </a:r>
            <a:r>
              <a:rPr lang="en-US" altLang="ko-KR" dirty="0" err="1"/>
              <a:t>popu</a:t>
            </a:r>
            <a:r>
              <a:rPr lang="en-US" altLang="ko-KR" dirty="0"/>
              <a:t> &gt; 100;</a:t>
            </a:r>
          </a:p>
          <a:p>
            <a:pPr lvl="1"/>
            <a:r>
              <a:rPr lang="en-US" altLang="ko-KR" dirty="0"/>
              <a:t>SELECT * FROM </a:t>
            </a:r>
            <a:r>
              <a:rPr lang="en-US" altLang="ko-KR" dirty="0" err="1"/>
              <a:t>tCity</a:t>
            </a:r>
            <a:r>
              <a:rPr lang="en-US" altLang="ko-KR" dirty="0"/>
              <a:t> ORDER BY </a:t>
            </a:r>
            <a:r>
              <a:rPr lang="en-US" altLang="ko-KR" dirty="0" err="1"/>
              <a:t>popu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Ctrl+Enter</a:t>
            </a:r>
            <a:r>
              <a:rPr lang="ko-KR" altLang="en-US" dirty="0"/>
              <a:t>는 캐럿이 있는 행의 명령만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블록을 선택하면 </a:t>
            </a:r>
            <a:r>
              <a:rPr lang="ko-KR" altLang="en-US" dirty="0" err="1"/>
              <a:t>블록내의</a:t>
            </a:r>
            <a:r>
              <a:rPr lang="ko-KR" altLang="en-US" dirty="0"/>
              <a:t> 명령만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개 이상의 명령은 별도의 탭을 열어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쿼리를 굳이 지우지 않아도 상관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8F84B2-300A-484F-99A0-C31F291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EF4901-45CC-4DA5-9352-4C26AAC71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0580" y="692849"/>
            <a:ext cx="6967196" cy="43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C7C6B4-4CD3-44A4-B9C9-EC5B3A24FE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595" y="2043404"/>
            <a:ext cx="3267269" cy="1813573"/>
          </a:xfrm>
        </p:spPr>
        <p:txBody>
          <a:bodyPr/>
          <a:lstStyle/>
          <a:p>
            <a:r>
              <a:rPr lang="en-US" altLang="ko-KR" dirty="0"/>
              <a:t>F5</a:t>
            </a:r>
            <a:r>
              <a:rPr lang="ko-KR" altLang="en-US" dirty="0"/>
              <a:t>는 스크립트를 실행한다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명령의 실행 결과를 한꺼번에 보여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결과를 문자열로 출력하여 복사하기 쉽다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닫을 </a:t>
            </a:r>
            <a:r>
              <a:rPr lang="ko-KR" altLang="en-US" dirty="0"/>
              <a:t>때 저장 여부를 묻는다</a:t>
            </a:r>
            <a:r>
              <a:rPr lang="en-US" altLang="ko-KR" dirty="0"/>
              <a:t>. </a:t>
            </a:r>
            <a:r>
              <a:rPr lang="ko-KR" altLang="en-US" dirty="0"/>
              <a:t>실습용 쿼리는 굳이 저장하지 않아도 상관 없다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84A1F6-482C-4A04-92A0-B2EE9E91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77913-5B8A-44D1-BC1D-66DE7CEECA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8066" y="365125"/>
            <a:ext cx="7452972" cy="62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6A98C8-9A7D-40B7-9176-ED3BECF50E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141746"/>
            <a:ext cx="9677400" cy="36512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쿼리문은</a:t>
            </a:r>
            <a:r>
              <a:rPr lang="ko-KR" altLang="en-US" dirty="0"/>
              <a:t> 명령의 역할에 따라 다음 </a:t>
            </a:r>
            <a:r>
              <a:rPr lang="en-US" altLang="ko-KR" dirty="0"/>
              <a:t>3</a:t>
            </a:r>
            <a:r>
              <a:rPr lang="ko-KR" altLang="en-US" dirty="0"/>
              <a:t>가지로 분류한다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DDL(Data Definition Language) : DB </a:t>
            </a:r>
            <a:r>
              <a:rPr lang="ko-KR" altLang="en-US" dirty="0"/>
              <a:t>오브젝트를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변경한다</a:t>
            </a:r>
            <a:r>
              <a:rPr lang="en-US" altLang="ko-KR" dirty="0"/>
              <a:t>. CREATE, DROP, ALTER </a:t>
            </a:r>
            <a:r>
              <a:rPr lang="ko-KR" altLang="en-US" dirty="0"/>
              <a:t>등의 명령이 있다</a:t>
            </a:r>
            <a:r>
              <a:rPr lang="en-US" altLang="ko-KR" dirty="0"/>
              <a:t>. DB</a:t>
            </a:r>
            <a:r>
              <a:rPr lang="ko-KR" altLang="en-US" dirty="0"/>
              <a:t>를 디자인하는 관리자가 이 부류의 명령을 주로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DML(Data Manipulation Language) : DB</a:t>
            </a:r>
            <a:r>
              <a:rPr lang="ko-KR" altLang="en-US" dirty="0"/>
              <a:t>를 조회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변경한다</a:t>
            </a:r>
            <a:r>
              <a:rPr lang="en-US" altLang="ko-KR" dirty="0"/>
              <a:t>. SELECT, INSERT, DELETE, UPDATE </a:t>
            </a:r>
            <a:r>
              <a:rPr lang="ko-KR" altLang="en-US" dirty="0"/>
              <a:t>명령 등이 있다</a:t>
            </a:r>
            <a:r>
              <a:rPr lang="en-US" altLang="ko-KR" dirty="0"/>
              <a:t>. </a:t>
            </a:r>
            <a:r>
              <a:rPr lang="ko-KR" altLang="en-US" dirty="0"/>
              <a:t>응용 프로그램 개발자가 주로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DCL(Data Control Language) : </a:t>
            </a:r>
            <a:r>
              <a:rPr lang="ko-KR" altLang="en-US" dirty="0"/>
              <a:t>사용자와 권한을 관리하는 </a:t>
            </a:r>
            <a:r>
              <a:rPr lang="en-US" altLang="ko-KR" dirty="0"/>
              <a:t>GRANT, DENY, REVOKE </a:t>
            </a:r>
            <a:r>
              <a:rPr lang="ko-KR" altLang="en-US" dirty="0"/>
              <a:t>등의 명령이 있다</a:t>
            </a:r>
            <a:r>
              <a:rPr lang="en-US" altLang="ko-KR" dirty="0"/>
              <a:t>. DBA</a:t>
            </a:r>
            <a:r>
              <a:rPr lang="ko-KR" altLang="en-US" dirty="0"/>
              <a:t>가 주로 사용하며 일반 개발자는 사용할 일이 드물다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개발자는 주로 </a:t>
            </a:r>
            <a:r>
              <a:rPr lang="en-US" altLang="ko-KR" dirty="0"/>
              <a:t>DML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DB </a:t>
            </a:r>
            <a:r>
              <a:rPr lang="ko-KR" altLang="en-US" dirty="0"/>
              <a:t>객체는 언제든지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팝업 메뉴에서 삭제 항목을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스크립트로 다시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2D4A85-DC7C-47F3-B600-55583C0C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쿼리문의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489EA-8DC3-48DE-B298-810D87EA5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6367" y="299878"/>
            <a:ext cx="6584302" cy="3423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5281B3-2789-40C5-8256-06D9546C7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980" y="1393801"/>
            <a:ext cx="4071729" cy="26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1197</Words>
  <Application>Microsoft Office PowerPoint</Application>
  <PresentationFormat>와이드스크린</PresentationFormat>
  <Paragraphs>175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Arial</vt:lpstr>
      <vt:lpstr>Times New Roman</vt:lpstr>
      <vt:lpstr>Office 테마</vt:lpstr>
      <vt:lpstr>Slide</vt:lpstr>
      <vt:lpstr>SQL Developer</vt:lpstr>
      <vt:lpstr>SQL Developer</vt:lpstr>
      <vt:lpstr>테이블 생성</vt:lpstr>
      <vt:lpstr>테이블 생성</vt:lpstr>
      <vt:lpstr>마우스 작업의 단점</vt:lpstr>
      <vt:lpstr>쿼리창</vt:lpstr>
      <vt:lpstr>쿼리창</vt:lpstr>
      <vt:lpstr>쿼리창</vt:lpstr>
      <vt:lpstr>쿼리문의 분류</vt:lpstr>
      <vt:lpstr>테이블 생성</vt:lpstr>
      <vt:lpstr>데이터 입력</vt:lpstr>
      <vt:lpstr>삭제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Developer</dc:title>
  <dc:creator>user</dc:creator>
  <cp:lastModifiedBy>이현정</cp:lastModifiedBy>
  <cp:revision>4</cp:revision>
  <cp:lastPrinted>2023-03-31T08:00:04Z</cp:lastPrinted>
  <dcterms:created xsi:type="dcterms:W3CDTF">2023-03-30T04:51:34Z</dcterms:created>
  <dcterms:modified xsi:type="dcterms:W3CDTF">2023-03-31T08:01:24Z</dcterms:modified>
</cp:coreProperties>
</file>