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3" r:id="rId1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DD9FB-E943-4F1E-AD43-29E55477EC6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B2284-5E53-4F51-9557-DD8F13F4C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8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2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7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6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4A6B-4A30-453F-9DCD-6BBAEE6B517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04744"/>
          </a:xfrm>
        </p:spPr>
        <p:txBody>
          <a:bodyPr>
            <a:normAutofit/>
          </a:bodyPr>
          <a:lstStyle/>
          <a:p>
            <a:r>
              <a:rPr lang="en-US" altLang="ko-KR" sz="5600" dirty="0"/>
              <a:t>3</a:t>
            </a:r>
            <a:r>
              <a:rPr lang="ko-KR" altLang="en-US" sz="5600" dirty="0" smtClean="0"/>
              <a:t>월</a:t>
            </a:r>
            <a:r>
              <a:rPr lang="en-US" altLang="ko-KR" sz="5600" dirty="0" smtClean="0"/>
              <a:t>23</a:t>
            </a:r>
            <a:r>
              <a:rPr lang="ko-KR" altLang="en-US" sz="5600" dirty="0" err="1" smtClean="0"/>
              <a:t>일목요일</a:t>
            </a:r>
            <a:r>
              <a:rPr lang="en-US" altLang="ko-KR" sz="5600" dirty="0"/>
              <a:t/>
            </a:r>
            <a:br>
              <a:rPr lang="en-US" altLang="ko-KR" sz="5600" dirty="0"/>
            </a:br>
            <a:r>
              <a:rPr lang="en-US" altLang="ko-KR" sz="5600" dirty="0"/>
              <a:t/>
            </a:r>
            <a:br>
              <a:rPr lang="en-US" altLang="ko-KR" sz="5600" dirty="0"/>
            </a:br>
            <a:r>
              <a:rPr lang="ko-KR" altLang="en-US" sz="5600" dirty="0"/>
              <a:t>오라클 </a:t>
            </a:r>
            <a:r>
              <a:rPr lang="en-US" altLang="ko-KR" sz="5600" dirty="0" smtClean="0"/>
              <a:t>SQL</a:t>
            </a:r>
            <a:br>
              <a:rPr lang="en-US" altLang="ko-KR" sz="5600" dirty="0" smtClean="0"/>
            </a:br>
            <a:r>
              <a:rPr lang="en-US" altLang="ko-KR" sz="5600" dirty="0" smtClean="0"/>
              <a:t>SELECT</a:t>
            </a:r>
            <a:r>
              <a:rPr lang="ko-KR" altLang="en-US" sz="5600" dirty="0" smtClean="0"/>
              <a:t>복습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3512" y="1196752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2000 </a:t>
            </a:r>
            <a:r>
              <a:rPr lang="ko-KR" altLang="ko-KR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3000 </a:t>
            </a:r>
            <a:r>
              <a:rPr lang="ko-KR" altLang="ko-KR" b="1" dirty="0">
                <a:solidFill>
                  <a:schemeClr val="tx1"/>
                </a:solidFill>
              </a:rPr>
              <a:t>사이인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ko-KR" b="1" dirty="0">
                <a:solidFill>
                  <a:schemeClr val="tx1"/>
                </a:solidFill>
              </a:rPr>
              <a:t>사람들의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을 출력하세요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3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1545" y="2348880"/>
            <a:ext cx="3682495" cy="2389888"/>
          </a:xfrm>
          <a:prstGeom prst="rect">
            <a:avLst/>
          </a:prstGeom>
        </p:spPr>
      </p:pic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4799856" y="2204864"/>
            <a:ext cx="1152128" cy="72008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주의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879976" y="2420888"/>
            <a:ext cx="4536504" cy="1584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작은 값을 앞에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큰 값을 뒤에 쓴다는 것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값을 모두 포함하는 결과를 출력한다는 것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BETWEEN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대신 비교 연산자 쓰세요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~!</a:t>
            </a:r>
            <a:endParaRPr kumimoji="1" lang="ko-KR" altLang="ko-KR" sz="1500" b="1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1장_p2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0016" y="4149081"/>
            <a:ext cx="3068746" cy="1991573"/>
          </a:xfrm>
          <a:prstGeom prst="rect">
            <a:avLst/>
          </a:prstGeom>
        </p:spPr>
      </p:pic>
      <p:pic>
        <p:nvPicPr>
          <p:cNvPr id="15" name="그림 14" descr="4번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4392" y="4509121"/>
            <a:ext cx="704124" cy="124822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2341409">
            <a:off x="5312832" y="4907675"/>
            <a:ext cx="93610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1196752"/>
            <a:ext cx="58326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연산자로 여러 조건을 간편하게 검색하기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577" y="2060849"/>
            <a:ext cx="3360779" cy="298161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168008" y="2132856"/>
            <a:ext cx="3744416" cy="2880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화면은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부서와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부서에 근무하는 사원들의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출력한 것입니다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번줄의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부분에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조건을 준 것을 잘 확인하세요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연산자가 속도가 빨라서 아주 많이 사용되고 있습니다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조건에는 숫자 뿐만 아니라 문자나 날짜도 당연히 올 수 있습니다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1124744"/>
            <a:ext cx="69127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④ LIKE </a:t>
            </a:r>
            <a:r>
              <a:rPr lang="ko-KR" altLang="ko-KR" b="1" dirty="0">
                <a:solidFill>
                  <a:schemeClr val="tx1"/>
                </a:solidFill>
              </a:rPr>
              <a:t>연산자로 비슷한 것들 모두 찾기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7528" y="1484784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% : </a:t>
            </a:r>
            <a:r>
              <a:rPr lang="ko-KR" altLang="ko-KR" b="1" dirty="0">
                <a:solidFill>
                  <a:schemeClr val="tx1"/>
                </a:solidFill>
              </a:rPr>
              <a:t>글자수 제한 없고</a:t>
            </a:r>
            <a:r>
              <a:rPr lang="en-US" altLang="ko-KR" b="1" dirty="0">
                <a:solidFill>
                  <a:schemeClr val="tx1"/>
                </a:solidFill>
              </a:rPr>
              <a:t> (0 </a:t>
            </a:r>
            <a:r>
              <a:rPr lang="ko-KR" altLang="ko-KR" b="1" dirty="0">
                <a:solidFill>
                  <a:schemeClr val="tx1"/>
                </a:solidFill>
              </a:rPr>
              <a:t>개 포함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어떤 글자가 와도 상관없습니다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_ ( Underscore ) : </a:t>
            </a:r>
            <a:r>
              <a:rPr lang="ko-KR" altLang="ko-KR" b="1" dirty="0">
                <a:solidFill>
                  <a:schemeClr val="tx1"/>
                </a:solidFill>
              </a:rPr>
              <a:t>글자수는 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글자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ko-KR" b="1" dirty="0">
                <a:solidFill>
                  <a:schemeClr val="tx1"/>
                </a:solidFill>
              </a:rPr>
              <a:t> 어떤 글자가 와도 상관없습니다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2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544" y="2708921"/>
            <a:ext cx="2520584" cy="1904441"/>
          </a:xfrm>
          <a:prstGeom prst="rect">
            <a:avLst/>
          </a:prstGeom>
        </p:spPr>
      </p:pic>
      <p:pic>
        <p:nvPicPr>
          <p:cNvPr id="15" name="그림 14" descr="1장_p2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9856" y="2708920"/>
            <a:ext cx="2520584" cy="1456338"/>
          </a:xfrm>
          <a:prstGeom prst="rect">
            <a:avLst/>
          </a:prstGeom>
        </p:spPr>
      </p:pic>
      <p:pic>
        <p:nvPicPr>
          <p:cNvPr id="16" name="그림 15" descr="1장_p24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8169" y="2708920"/>
            <a:ext cx="2822193" cy="1456338"/>
          </a:xfrm>
          <a:prstGeom prst="rect">
            <a:avLst/>
          </a:prstGeom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99856" y="4509120"/>
            <a:ext cx="4104456" cy="1473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숫자를 조회했고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endParaRPr kumimoji="1" lang="en-US" altLang="ko-KR" sz="150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문자를 조회했고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endParaRPr kumimoji="1" lang="en-US" altLang="ko-KR" sz="150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날짜를 조회했습니다</a:t>
            </a:r>
            <a:r>
              <a:rPr kumimoji="1" lang="en-US" altLang="ko-KR" sz="150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다 사용할 수 있다는 점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en-US" altLang="ko-KR" sz="150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3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 같은 경우는 성능에 아주 나쁜 영향을 주기 때문에 위험합니다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50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3287689" y="4077072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6023993" y="3645024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9840417" y="3645024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⑥ </a:t>
            </a:r>
            <a:r>
              <a:rPr lang="ko-KR" altLang="ko-KR" b="1" dirty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7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1" y="2519563"/>
            <a:ext cx="3280350" cy="2091151"/>
          </a:xfrm>
          <a:prstGeom prst="rect">
            <a:avLst/>
          </a:prstGeom>
        </p:spPr>
      </p:pic>
      <p:pic>
        <p:nvPicPr>
          <p:cNvPr id="14" name="그림 13" descr="1장_p27_그림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519562"/>
            <a:ext cx="3280350" cy="34297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5560" y="1844824"/>
            <a:ext cx="309634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AND : </a:t>
            </a:r>
            <a:r>
              <a:rPr lang="ko-KR" altLang="en-US" b="1" dirty="0">
                <a:solidFill>
                  <a:schemeClr val="tx1"/>
                </a:solidFill>
              </a:rPr>
              <a:t>두 조건 모두 만족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23992" y="1844824"/>
            <a:ext cx="345638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 </a:t>
            </a:r>
            <a:r>
              <a:rPr lang="en-US" altLang="ko-KR" b="1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두 조건 중 한가지만 만족</a:t>
            </a:r>
          </a:p>
        </p:txBody>
      </p:sp>
    </p:spTree>
    <p:extLst>
      <p:ext uri="{BB962C8B-B14F-4D97-AF65-F5344CB8AC3E}">
        <p14:creationId xmlns:p14="http://schemas.microsoft.com/office/powerpoint/2010/main" val="39160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63552" y="1628800"/>
          <a:ext cx="8136904" cy="2088230"/>
        </p:xfrm>
        <a:graphic>
          <a:graphicData uri="http://schemas.openxmlformats.org/drawingml/2006/table">
            <a:tbl>
              <a:tblPr/>
              <a:tblGrid>
                <a:gridCol w="164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집합의 결과를 합쳐서 출력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집합을 결과를 합쳐서 출력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500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63552" y="3861048"/>
            <a:ext cx="813690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첫째 두 집합의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오는 칼럼의 개수가 동일해야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둘째 두 집합의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오는 칼럼의 데이터 형이 동일해야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셋째 두 집합의 칼럼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명은 달라도 상관없습니다</a:t>
            </a:r>
            <a:r>
              <a:rPr lang="en-US" altLang="ko-KR" dirty="0">
                <a:solidFill>
                  <a:schemeClr val="tx1"/>
                </a:solidFill>
              </a:rPr>
              <a:t>.                      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5520" y="1052736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(11) </a:t>
            </a:r>
            <a:r>
              <a:rPr lang="ko-KR" altLang="ko-KR" b="1" dirty="0">
                <a:solidFill>
                  <a:schemeClr val="tx1"/>
                </a:solidFill>
              </a:rPr>
              <a:t>집합 연산자</a:t>
            </a:r>
            <a:r>
              <a:rPr lang="en-US" altLang="ko-KR" b="1" dirty="0">
                <a:solidFill>
                  <a:schemeClr val="tx1"/>
                </a:solidFill>
              </a:rPr>
              <a:t> ( SET OPERATOR )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3번.png"/>
          <p:cNvPicPr/>
          <p:nvPr/>
        </p:nvPicPr>
        <p:blipFill>
          <a:blip r:embed="rId2" cstate="print"/>
          <a:srcRect t="3448"/>
          <a:stretch>
            <a:fillRect/>
          </a:stretch>
        </p:blipFill>
        <p:spPr>
          <a:xfrm>
            <a:off x="9408369" y="2204864"/>
            <a:ext cx="95213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7528" y="1196752"/>
            <a:ext cx="82809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>
                <a:solidFill>
                  <a:schemeClr val="tx1"/>
                </a:solidFill>
              </a:rPr>
              <a:t>두 집합의 결과들을 더합니다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1장_p3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529" y="1916833"/>
            <a:ext cx="4321617" cy="2796341"/>
          </a:xfrm>
          <a:prstGeom prst="rect">
            <a:avLst/>
          </a:prstGeom>
        </p:spPr>
      </p:pic>
      <p:pic>
        <p:nvPicPr>
          <p:cNvPr id="16" name="그림 15" descr="1장_p3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977" y="3429001"/>
            <a:ext cx="4321617" cy="279634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16080" y="2204864"/>
            <a:ext cx="23762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STUDNO </a:t>
            </a:r>
            <a:r>
              <a:rPr lang="ko-KR" altLang="en-US" b="1" dirty="0">
                <a:solidFill>
                  <a:schemeClr val="tx1"/>
                </a:solidFill>
              </a:rPr>
              <a:t>값으로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정렬됨</a:t>
            </a:r>
          </a:p>
        </p:txBody>
      </p:sp>
      <p:sp>
        <p:nvSpPr>
          <p:cNvPr id="18" name="왼쪽 화살표 17"/>
          <p:cNvSpPr/>
          <p:nvPr/>
        </p:nvSpPr>
        <p:spPr>
          <a:xfrm>
            <a:off x="6312024" y="2564904"/>
            <a:ext cx="432048" cy="288032"/>
          </a:xfrm>
          <a:prstGeom prst="lef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5640" y="5013176"/>
            <a:ext cx="23762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 안되고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출력됨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5375920" y="5301208"/>
            <a:ext cx="432048" cy="2880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2098576" cy="4900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80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052737"/>
            <a:ext cx="8229600" cy="5303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직업</a:t>
            </a:r>
            <a:r>
              <a:rPr lang="en-US" altLang="ko-KR" sz="2000" dirty="0"/>
              <a:t>(job)</a:t>
            </a:r>
            <a:r>
              <a:rPr lang="ko-KR" altLang="en-US" sz="2000" dirty="0"/>
              <a:t>의 종류를 중복되지 않게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en-US" altLang="ko-KR" sz="2000" dirty="0"/>
              <a:t>30</a:t>
            </a:r>
            <a:r>
              <a:rPr lang="ko-KR" altLang="en-US" sz="2000" dirty="0"/>
              <a:t>번 부서인 직원들의 이름과 </a:t>
            </a:r>
            <a:r>
              <a:rPr lang="en-US" altLang="ko-KR" sz="2000" dirty="0"/>
              <a:t>job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en-US" altLang="ko-KR" sz="2000" dirty="0"/>
              <a:t>81</a:t>
            </a:r>
            <a:r>
              <a:rPr lang="ko-KR" altLang="en-US" sz="2000" dirty="0"/>
              <a:t>년 </a:t>
            </a: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입사자의</a:t>
            </a:r>
            <a:r>
              <a:rPr lang="ko-KR" altLang="en-US" sz="2000" dirty="0"/>
              <a:t>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월급을 </a:t>
            </a:r>
            <a:r>
              <a:rPr lang="en-US" altLang="ko-KR" sz="2000" dirty="0"/>
              <a:t>800</a:t>
            </a:r>
            <a:r>
              <a:rPr lang="ko-KR" altLang="en-US" sz="2000" dirty="0"/>
              <a:t>이상 받는 사원의 이름과 </a:t>
            </a:r>
            <a:r>
              <a:rPr lang="en-US" altLang="ko-KR" sz="2000" dirty="0"/>
              <a:t>job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ko-KR" altLang="en-US" sz="2000" dirty="0" err="1"/>
              <a:t>사원번호가</a:t>
            </a:r>
            <a:r>
              <a:rPr lang="ko-KR" altLang="en-US" sz="2000" dirty="0"/>
              <a:t> </a:t>
            </a:r>
            <a:r>
              <a:rPr lang="en-US" altLang="ko-KR" sz="2000" dirty="0"/>
              <a:t>7500~7700 </a:t>
            </a:r>
            <a:r>
              <a:rPr lang="ko-KR" altLang="en-US" sz="2000" dirty="0"/>
              <a:t>사이인 사원의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dirty="0" err="1"/>
              <a:t>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테이블에서 </a:t>
            </a:r>
            <a:r>
              <a:rPr lang="ko-KR" altLang="en-US" sz="2000" dirty="0" err="1"/>
              <a:t>사원번호가</a:t>
            </a:r>
            <a:r>
              <a:rPr lang="ko-KR" altLang="en-US" sz="2000" dirty="0"/>
              <a:t> </a:t>
            </a:r>
            <a:r>
              <a:rPr lang="en-US" altLang="ko-KR" sz="2000" dirty="0"/>
              <a:t>7900</a:t>
            </a:r>
            <a:r>
              <a:rPr lang="ko-KR" altLang="en-US" sz="2000" dirty="0"/>
              <a:t>과 </a:t>
            </a:r>
            <a:r>
              <a:rPr lang="en-US" altLang="ko-KR" sz="2000" dirty="0"/>
              <a:t>7920</a:t>
            </a:r>
            <a:r>
              <a:rPr lang="ko-KR" altLang="en-US" sz="2000" dirty="0"/>
              <a:t>인 사원의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dirty="0" err="1" smtClean="0"/>
              <a:t>emp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테이블에서 월급을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이상 받는 사람과 </a:t>
            </a:r>
            <a:r>
              <a:rPr lang="ko-KR" altLang="en-US" sz="2000" dirty="0" err="1" smtClean="0"/>
              <a:t>부서번호가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인 사람의 합집합을 출력하되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부서번호를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출력하시오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en-US" altLang="ko-KR" dirty="0" smtClean="0"/>
              <a:t>1. SQL</a:t>
            </a:r>
            <a:r>
              <a:rPr lang="en-US" altLang="ko-KR" dirty="0"/>
              <a:t>&gt; select distinct job from </a:t>
            </a:r>
            <a:r>
              <a:rPr lang="en-US" altLang="ko-KR" dirty="0" err="1"/>
              <a:t>emp</a:t>
            </a:r>
            <a:r>
              <a:rPr lang="en-US" altLang="ko-KR" dirty="0"/>
              <a:t>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2. SQL</a:t>
            </a:r>
            <a:r>
              <a:rPr lang="en-US" altLang="ko-KR" dirty="0"/>
              <a:t>&gt; select </a:t>
            </a:r>
            <a:r>
              <a:rPr lang="en-US" altLang="ko-KR" dirty="0" err="1"/>
              <a:t>ename,job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=30;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3. SQL</a:t>
            </a:r>
            <a:r>
              <a:rPr lang="en-US" altLang="ko-KR" dirty="0"/>
              <a:t>&gt; select </a:t>
            </a:r>
            <a:r>
              <a:rPr lang="en-US" altLang="ko-KR" dirty="0" err="1"/>
              <a:t>ename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hiredate</a:t>
            </a:r>
            <a:r>
              <a:rPr lang="en-US" altLang="ko-KR" dirty="0"/>
              <a:t>='81/05/01';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4. SQL</a:t>
            </a:r>
            <a:r>
              <a:rPr lang="en-US" altLang="ko-KR" dirty="0"/>
              <a:t>&gt; select </a:t>
            </a:r>
            <a:r>
              <a:rPr lang="en-US" altLang="ko-KR" dirty="0" err="1"/>
              <a:t>ename</a:t>
            </a:r>
            <a:r>
              <a:rPr lang="en-US" altLang="ko-KR" dirty="0"/>
              <a:t>, job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&gt;=</a:t>
            </a:r>
            <a:r>
              <a:rPr lang="en-US" altLang="ko-KR" dirty="0" smtClean="0"/>
              <a:t>800;</a:t>
            </a:r>
          </a:p>
          <a:p>
            <a:pPr marL="0" lvl="0" indent="0" fontAlgn="base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SQL&gt; select </a:t>
            </a:r>
            <a:r>
              <a:rPr lang="en-US" altLang="ko-KR" dirty="0" err="1"/>
              <a:t>ename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empno</a:t>
            </a:r>
            <a:r>
              <a:rPr lang="en-US" altLang="ko-KR" dirty="0"/>
              <a:t> between 7500 and 7700;</a:t>
            </a:r>
          </a:p>
          <a:p>
            <a:pPr marL="0" indent="0" fontAlgn="base">
              <a:buNone/>
            </a:pPr>
            <a:r>
              <a:rPr lang="en-US" altLang="ko-KR" dirty="0"/>
              <a:t>6. SQL&gt; select </a:t>
            </a:r>
            <a:r>
              <a:rPr lang="en-US" altLang="ko-KR" dirty="0" err="1"/>
              <a:t>ename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empno</a:t>
            </a:r>
            <a:r>
              <a:rPr lang="en-US" altLang="ko-KR" dirty="0"/>
              <a:t> in(7900,7920);</a:t>
            </a:r>
          </a:p>
          <a:p>
            <a:pPr marL="0" indent="0" fontAlgn="base">
              <a:buNone/>
            </a:pPr>
            <a:r>
              <a:rPr lang="en-US" altLang="ko-KR" dirty="0"/>
              <a:t>ENAME</a:t>
            </a:r>
          </a:p>
          <a:p>
            <a:pPr marL="0" indent="0" fontAlgn="base">
              <a:buNone/>
            </a:pPr>
            <a:r>
              <a:rPr lang="en-US" altLang="ko-KR" dirty="0"/>
              <a:t>--------------------</a:t>
            </a:r>
          </a:p>
          <a:p>
            <a:pPr marL="0" indent="0" fontAlgn="base">
              <a:buNone/>
            </a:pPr>
            <a:r>
              <a:rPr lang="en-US" altLang="ko-KR" dirty="0"/>
              <a:t>JAMES</a:t>
            </a:r>
          </a:p>
          <a:p>
            <a:pPr marL="0" indent="0" fontAlgn="base">
              <a:buNone/>
            </a:pPr>
            <a:r>
              <a:rPr lang="en-US" altLang="ko-KR" dirty="0"/>
              <a:t>7. SQL&gt; select </a:t>
            </a:r>
            <a:r>
              <a:rPr lang="en-US" altLang="ko-KR" dirty="0" err="1"/>
              <a:t>ename,sal,deptno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&gt;=1000</a:t>
            </a:r>
          </a:p>
          <a:p>
            <a:pPr marL="0" indent="0" fontAlgn="base">
              <a:buNone/>
            </a:pPr>
            <a:r>
              <a:rPr lang="en-US" altLang="ko-KR" dirty="0" smtClean="0"/>
              <a:t>   2 </a:t>
            </a:r>
            <a:r>
              <a:rPr lang="en-US" altLang="ko-KR" dirty="0"/>
              <a:t>union</a:t>
            </a:r>
          </a:p>
          <a:p>
            <a:pPr marL="0" indent="0" fontAlgn="base">
              <a:buNone/>
            </a:pPr>
            <a:r>
              <a:rPr lang="en-US" altLang="ko-KR" dirty="0" smtClean="0"/>
              <a:t>   3 </a:t>
            </a:r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empno</a:t>
            </a:r>
            <a:r>
              <a:rPr lang="en-US" altLang="ko-KR" dirty="0"/>
              <a:t>=10;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40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75520" y="980728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SELECT </a:t>
            </a:r>
            <a:r>
              <a:rPr lang="ko-KR" altLang="ko-KR" b="1" dirty="0">
                <a:solidFill>
                  <a:schemeClr val="tx1"/>
                </a:solidFill>
              </a:rPr>
              <a:t>명령어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75520" y="1484784"/>
            <a:ext cx="28083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칼럼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118" y="1988841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967222" y="3429001"/>
            <a:ext cx="2743200" cy="3190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altLang="en-US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118" y="4077073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27648" y="5517232"/>
            <a:ext cx="2743200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altLang="en-US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7528" y="1268760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– DESC </a:t>
            </a:r>
            <a:r>
              <a:rPr lang="ko-KR" altLang="en-US" b="1" dirty="0">
                <a:solidFill>
                  <a:schemeClr val="tx1"/>
                </a:solidFill>
              </a:rPr>
              <a:t>로 테이블 구조 파악하기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783" y="2204864"/>
            <a:ext cx="3921866" cy="131367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365336" y="2348880"/>
          <a:ext cx="2043033" cy="1008112"/>
        </p:xfrm>
        <a:graphic>
          <a:graphicData uri="http://schemas.openxmlformats.org/drawingml/2006/table">
            <a:tbl>
              <a:tblPr/>
              <a:tblGrid>
                <a:gridCol w="8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DNAME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00" dirty="0">
                          <a:latin typeface="맑은 고딕"/>
                          <a:ea typeface="맑은 고딕"/>
                        </a:rPr>
                        <a:t>LOC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6528048" y="2636912"/>
            <a:ext cx="576064" cy="432048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1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950" y="3933057"/>
            <a:ext cx="3040978" cy="1394101"/>
          </a:xfrm>
          <a:prstGeom prst="rect">
            <a:avLst/>
          </a:prstGeom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639617" y="5157193"/>
            <a:ext cx="2409825" cy="37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생략합니다</a:t>
            </a:r>
            <a:endParaRPr kumimoji="1" lang="ko-KR" altLang="en-US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7968" y="4149080"/>
            <a:ext cx="2808312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해당 사용자가 만든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테이블 조회하기</a:t>
            </a:r>
          </a:p>
        </p:txBody>
      </p:sp>
    </p:spTree>
    <p:extLst>
      <p:ext uri="{BB962C8B-B14F-4D97-AF65-F5344CB8AC3E}">
        <p14:creationId xmlns:p14="http://schemas.microsoft.com/office/powerpoint/2010/main" val="41307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 l="26459" t="34958" r="38724" b="8007"/>
          <a:stretch>
            <a:fillRect/>
          </a:stretch>
        </p:blipFill>
        <p:spPr bwMode="auto">
          <a:xfrm>
            <a:off x="2279576" y="1844824"/>
            <a:ext cx="43924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7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distinct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537" y="1916833"/>
            <a:ext cx="2297969" cy="3154919"/>
          </a:xfrm>
          <a:prstGeom prst="rect">
            <a:avLst/>
          </a:prstGeom>
        </p:spPr>
      </p:pic>
      <p:pic>
        <p:nvPicPr>
          <p:cNvPr id="15" name="그림 14" descr="distinct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1865" y="2492897"/>
            <a:ext cx="2111259" cy="183837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295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20136" y="2492896"/>
            <a:ext cx="2952328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Oracle 10g R1 </a:t>
            </a:r>
            <a:r>
              <a:rPr lang="ko-KR" altLang="en-US" b="1" dirty="0">
                <a:solidFill>
                  <a:schemeClr val="tx1"/>
                </a:solidFill>
              </a:rPr>
              <a:t>버전까지는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정렬 후 출력이 되지만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10g R2 </a:t>
            </a:r>
            <a:r>
              <a:rPr lang="ko-KR" altLang="en-US" b="1" dirty="0">
                <a:solidFill>
                  <a:schemeClr val="tx1"/>
                </a:solidFill>
              </a:rPr>
              <a:t>버전부터는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Hash </a:t>
            </a:r>
            <a:r>
              <a:rPr lang="ko-KR" altLang="en-US" b="1" dirty="0">
                <a:solidFill>
                  <a:schemeClr val="tx1"/>
                </a:solidFill>
              </a:rPr>
              <a:t>알고리즘으로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변경되어 정렬 안됨</a:t>
            </a:r>
          </a:p>
        </p:txBody>
      </p:sp>
    </p:spTree>
    <p:extLst>
      <p:ext uri="{BB962C8B-B14F-4D97-AF65-F5344CB8AC3E}">
        <p14:creationId xmlns:p14="http://schemas.microsoft.com/office/powerpoint/2010/main" val="1196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1196752"/>
            <a:ext cx="65527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(7) </a:t>
            </a:r>
            <a:r>
              <a:rPr lang="ko-KR" altLang="ko-KR" b="1" dirty="0">
                <a:solidFill>
                  <a:schemeClr val="tx1"/>
                </a:solidFill>
              </a:rPr>
              <a:t>원하는 조건만 골라내기</a:t>
            </a:r>
            <a:r>
              <a:rPr lang="en-US" altLang="ko-KR" b="1" dirty="0">
                <a:solidFill>
                  <a:schemeClr val="tx1"/>
                </a:solidFill>
              </a:rPr>
              <a:t> - WHERE </a:t>
            </a:r>
            <a:r>
              <a:rPr lang="ko-KR" altLang="ko-KR" b="1" dirty="0">
                <a:solidFill>
                  <a:schemeClr val="tx1"/>
                </a:solidFill>
              </a:rPr>
              <a:t>절 사용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919536" y="1916832"/>
            <a:ext cx="4443338" cy="9361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[ Table  or View ]</a:t>
            </a:r>
            <a:endParaRPr kumimoji="1" lang="en-US" altLang="ko-KR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비교연산자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7529" y="2996953"/>
            <a:ext cx="5293939" cy="23424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64152" y="3645024"/>
            <a:ext cx="2520280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숫자는 그냥 사용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82" y="36494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7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03512" y="1196752"/>
            <a:ext cx="71287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(8) SQL </a:t>
            </a:r>
            <a:r>
              <a:rPr lang="ko-KR" altLang="ko-KR" b="1" dirty="0">
                <a:solidFill>
                  <a:schemeClr val="tx1"/>
                </a:solidFill>
              </a:rPr>
              <a:t>에서 기본 산술연산자 사용하기 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2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3" y="1700809"/>
            <a:ext cx="2901185" cy="2240519"/>
          </a:xfrm>
          <a:prstGeom prst="rect">
            <a:avLst/>
          </a:prstGeom>
        </p:spPr>
      </p:pic>
      <p:pic>
        <p:nvPicPr>
          <p:cNvPr id="15" name="그림 14" descr="1장_p20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3912" y="1700809"/>
            <a:ext cx="3441208" cy="2240519"/>
          </a:xfrm>
          <a:prstGeom prst="rect">
            <a:avLst/>
          </a:prstGeom>
        </p:spPr>
      </p:pic>
      <p:pic>
        <p:nvPicPr>
          <p:cNvPr id="16" name="그림 15" descr="1장_p20_그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3551" y="4077073"/>
            <a:ext cx="3441208" cy="22405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79976" y="4221088"/>
            <a:ext cx="2952328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 , - , x , /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40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1052736"/>
            <a:ext cx="57606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(9) </a:t>
            </a:r>
            <a:r>
              <a:rPr lang="ko-KR" altLang="ko-KR" b="1" dirty="0">
                <a:solidFill>
                  <a:schemeClr val="tx1"/>
                </a:solidFill>
              </a:rPr>
              <a:t>다양한 연산자를 활용하는 방법 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135560" y="1700814"/>
          <a:ext cx="7848872" cy="4104450"/>
        </p:xfrm>
        <a:graphic>
          <a:graphicData uri="http://schemas.openxmlformats.org/drawingml/2006/table">
            <a:tbl>
              <a:tblPr/>
              <a:tblGrid>
                <a:gridCol w="236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같지 않은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큰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크거나 같은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작은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작거나 같은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IS NULL/ IS NOT NULL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576" y="1988841"/>
            <a:ext cx="1930294" cy="3020393"/>
          </a:xfrm>
          <a:prstGeom prst="rect">
            <a:avLst/>
          </a:prstGeom>
        </p:spPr>
      </p:pic>
      <p:pic>
        <p:nvPicPr>
          <p:cNvPr id="13" name="그림 12" descr="1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7849" y="1988841"/>
            <a:ext cx="2188815" cy="1624377"/>
          </a:xfrm>
          <a:prstGeom prst="rect">
            <a:avLst/>
          </a:prstGeom>
        </p:spPr>
      </p:pic>
      <p:pic>
        <p:nvPicPr>
          <p:cNvPr id="14" name="그림 13" descr="날짜조회하기_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2144" y="1988841"/>
            <a:ext cx="2218976" cy="279634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75520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① 비교 연산자 사용하기</a:t>
            </a:r>
            <a:r>
              <a:rPr lang="en-US" altLang="ko-KR" b="1" dirty="0">
                <a:solidFill>
                  <a:schemeClr val="tx1"/>
                </a:solidFill>
              </a:rPr>
              <a:t> – </a:t>
            </a:r>
            <a:r>
              <a:rPr lang="ko-KR" altLang="en-US" b="1" dirty="0">
                <a:solidFill>
                  <a:schemeClr val="tx1"/>
                </a:solidFill>
              </a:rPr>
              <a:t>날짜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7848" y="3789040"/>
            <a:ext cx="2088232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윈도용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날짜 형식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64152" y="4941168"/>
            <a:ext cx="21602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유닉스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날짜 형식</a:t>
            </a:r>
          </a:p>
        </p:txBody>
      </p:sp>
    </p:spTree>
    <p:extLst>
      <p:ext uri="{BB962C8B-B14F-4D97-AF65-F5344CB8AC3E}">
        <p14:creationId xmlns:p14="http://schemas.microsoft.com/office/powerpoint/2010/main" val="7958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927</Words>
  <Application>Microsoft Office PowerPoint</Application>
  <PresentationFormat>와이드스크린</PresentationFormat>
  <Paragraphs>176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Times New Roman</vt:lpstr>
      <vt:lpstr>Office 테마</vt:lpstr>
      <vt:lpstr>3월23일목요일  오라클 SQL SELECT복습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이현정</cp:lastModifiedBy>
  <cp:revision>2</cp:revision>
  <cp:lastPrinted>2023-04-17T01:54:51Z</cp:lastPrinted>
  <dcterms:created xsi:type="dcterms:W3CDTF">2023-03-23T06:39:35Z</dcterms:created>
  <dcterms:modified xsi:type="dcterms:W3CDTF">2023-04-17T01:55:25Z</dcterms:modified>
</cp:coreProperties>
</file>