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67" r:id="rId2"/>
    <p:sldId id="285" r:id="rId3"/>
    <p:sldId id="257" r:id="rId4"/>
    <p:sldId id="284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6D18-D6B3-498D-A89F-CD280B451632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8CB17-7310-4F89-A0DA-98F931C71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66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50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9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0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0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0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2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DA12-0D45-4F87-94EE-D3A1E78A8F35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5D66-88AB-443B-B263-08B8EC462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9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137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목요일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문자함수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2. </a:t>
            </a:r>
            <a:r>
              <a:rPr lang="ko-KR" altLang="en-US" dirty="0" err="1" smtClean="0"/>
              <a:t>숫자관련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3. </a:t>
            </a:r>
            <a:r>
              <a:rPr lang="ko-KR" altLang="en-US" dirty="0" err="1" smtClean="0"/>
              <a:t>날짜관련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4.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5. </a:t>
            </a:r>
            <a:r>
              <a:rPr lang="ko-KR" altLang="en-US" dirty="0" err="1" smtClean="0"/>
              <a:t>일반함수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nvl</a:t>
            </a:r>
            <a:r>
              <a:rPr lang="en-US" altLang="ko-KR" dirty="0" smtClean="0"/>
              <a:t>, nvl2, decode, case)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90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878497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NVL2(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문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ko-KR" b="1" dirty="0">
                <a:solidFill>
                  <a:schemeClr val="tx1"/>
                </a:solidFill>
              </a:rPr>
              <a:t>법</a:t>
            </a:r>
            <a:r>
              <a:rPr lang="en-US" altLang="ko-KR" b="1" dirty="0">
                <a:solidFill>
                  <a:schemeClr val="tx1"/>
                </a:solidFill>
              </a:rPr>
              <a:t>: NVL2( COL1 , COL2 , COL3 )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75520" y="2132856"/>
            <a:ext cx="8640960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deptno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가</a:t>
            </a:r>
            <a:r>
              <a:rPr lang="en-US" altLang="ko-KR" b="1" dirty="0">
                <a:solidFill>
                  <a:schemeClr val="tx1"/>
                </a:solidFill>
              </a:rPr>
              <a:t> 30</a:t>
            </a:r>
            <a:r>
              <a:rPr lang="ko-KR" altLang="ko-KR" b="1" dirty="0">
                <a:solidFill>
                  <a:schemeClr val="tx1"/>
                </a:solidFill>
              </a:rPr>
              <a:t>번 인 사람들의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값을 출력하되 만약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값이</a:t>
            </a:r>
            <a:r>
              <a:rPr lang="en-US" altLang="ko-KR" b="1" dirty="0">
                <a:solidFill>
                  <a:schemeClr val="tx1"/>
                </a:solidFill>
              </a:rPr>
              <a:t> null </a:t>
            </a:r>
            <a:r>
              <a:rPr lang="ko-KR" altLang="ko-KR" b="1" dirty="0">
                <a:solidFill>
                  <a:schemeClr val="tx1"/>
                </a:solidFill>
              </a:rPr>
              <a:t>이 아니면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sal+comm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값을 출력하고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값이</a:t>
            </a:r>
            <a:r>
              <a:rPr lang="en-US" altLang="ko-KR" b="1" dirty="0">
                <a:solidFill>
                  <a:schemeClr val="tx1"/>
                </a:solidFill>
              </a:rPr>
              <a:t> null </a:t>
            </a:r>
            <a:r>
              <a:rPr lang="ko-KR" altLang="ko-KR" b="1" dirty="0">
                <a:solidFill>
                  <a:schemeClr val="tx1"/>
                </a:solidFill>
              </a:rPr>
              <a:t>이면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*0 </a:t>
            </a:r>
            <a:r>
              <a:rPr lang="ko-KR" altLang="ko-KR" b="1" dirty="0">
                <a:solidFill>
                  <a:schemeClr val="tx1"/>
                </a:solidFill>
              </a:rPr>
              <a:t>의 값을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284985"/>
            <a:ext cx="4761210" cy="290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6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2420888"/>
            <a:ext cx="871296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DECODE(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아주 중요합니다 </a:t>
            </a:r>
            <a:r>
              <a:rPr lang="en-US" altLang="ko-KR" b="1" dirty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DECODE </a:t>
            </a:r>
            <a:r>
              <a:rPr lang="ko-KR" altLang="ko-KR" dirty="0">
                <a:solidFill>
                  <a:schemeClr val="tx1"/>
                </a:solidFill>
              </a:rPr>
              <a:t>함수는 일반 개발 언어 등에서 사용중인 분기문인</a:t>
            </a:r>
            <a:r>
              <a:rPr lang="en-US" altLang="ko-KR" dirty="0">
                <a:solidFill>
                  <a:schemeClr val="tx1"/>
                </a:solidFill>
              </a:rPr>
              <a:t> IF </a:t>
            </a:r>
            <a:r>
              <a:rPr lang="ko-KR" altLang="ko-KR" dirty="0">
                <a:solidFill>
                  <a:schemeClr val="tx1"/>
                </a:solidFill>
              </a:rPr>
              <a:t>문을 </a:t>
            </a:r>
            <a:r>
              <a:rPr lang="ko-KR" altLang="ko-KR" dirty="0" err="1">
                <a:solidFill>
                  <a:schemeClr val="tx1"/>
                </a:solidFill>
              </a:rPr>
              <a:t>오라클</a:t>
            </a:r>
            <a:r>
              <a:rPr lang="en-US" altLang="ko-KR" dirty="0">
                <a:solidFill>
                  <a:schemeClr val="tx1"/>
                </a:solidFill>
              </a:rPr>
              <a:t> SQL </a:t>
            </a:r>
          </a:p>
          <a:p>
            <a:r>
              <a:rPr lang="ko-KR" altLang="ko-KR" dirty="0">
                <a:solidFill>
                  <a:schemeClr val="tx1"/>
                </a:solidFill>
              </a:rPr>
              <a:t>안으로 가져온 함수입니다</a:t>
            </a:r>
            <a:r>
              <a:rPr lang="en-US" altLang="ko-KR" dirty="0">
                <a:solidFill>
                  <a:schemeClr val="tx1"/>
                </a:solidFill>
              </a:rPr>
              <a:t>. DECODE </a:t>
            </a:r>
            <a:r>
              <a:rPr lang="ko-KR" altLang="ko-KR" dirty="0">
                <a:solidFill>
                  <a:schemeClr val="tx1"/>
                </a:solidFill>
              </a:rPr>
              <a:t>함수는 </a:t>
            </a:r>
            <a:r>
              <a:rPr lang="ko-KR" altLang="ko-KR" dirty="0" err="1">
                <a:solidFill>
                  <a:schemeClr val="tx1"/>
                </a:solidFill>
              </a:rPr>
              <a:t>오라클에서만</a:t>
            </a:r>
            <a:r>
              <a:rPr lang="ko-KR" altLang="ko-KR" dirty="0">
                <a:solidFill>
                  <a:schemeClr val="tx1"/>
                </a:solidFill>
              </a:rPr>
              <a:t> 사용되는 함수로</a:t>
            </a:r>
            <a:r>
              <a:rPr lang="en-US" altLang="ko-KR" dirty="0">
                <a:solidFill>
                  <a:schemeClr val="tx1"/>
                </a:solidFill>
              </a:rPr>
              <a:t> IF </a:t>
            </a:r>
            <a:r>
              <a:rPr lang="ko-KR" altLang="ko-KR" dirty="0">
                <a:solidFill>
                  <a:schemeClr val="tx1"/>
                </a:solidFill>
              </a:rPr>
              <a:t>문을 사용해야 하는 조건 문을 처리할 수 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ko-KR" dirty="0" err="1">
                <a:solidFill>
                  <a:schemeClr val="tx1"/>
                </a:solidFill>
              </a:rPr>
              <a:t>오라클에서만</a:t>
            </a:r>
            <a:r>
              <a:rPr lang="ko-KR" altLang="ko-KR" dirty="0">
                <a:solidFill>
                  <a:schemeClr val="tx1"/>
                </a:solidFill>
              </a:rPr>
              <a:t> 사용되는 함수라서 별로 중요하지 않다는 의미가 아니라 </a:t>
            </a:r>
            <a:r>
              <a:rPr lang="ko-KR" altLang="ko-KR" dirty="0" err="1">
                <a:solidFill>
                  <a:schemeClr val="tx1"/>
                </a:solidFill>
              </a:rPr>
              <a:t>오라클에서는</a:t>
            </a:r>
            <a:r>
              <a:rPr lang="ko-KR" altLang="ko-KR" dirty="0">
                <a:solidFill>
                  <a:schemeClr val="tx1"/>
                </a:solidFill>
              </a:rPr>
              <a:t> 거의 사용되는 아주 중요한 함수 이므로 잘 습득하셔야만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ko-KR" b="1" u="sng" dirty="0">
                <a:solidFill>
                  <a:schemeClr val="tx1"/>
                </a:solidFill>
              </a:rPr>
              <a:t>유형</a:t>
            </a:r>
            <a:r>
              <a:rPr lang="en-US" altLang="ko-KR" b="1" u="sng" dirty="0">
                <a:solidFill>
                  <a:schemeClr val="tx1"/>
                </a:solidFill>
              </a:rPr>
              <a:t> 1.  A </a:t>
            </a:r>
            <a:r>
              <a:rPr lang="ko-KR" altLang="ko-KR" b="1" u="sng" dirty="0">
                <a:solidFill>
                  <a:schemeClr val="tx1"/>
                </a:solidFill>
              </a:rPr>
              <a:t>가</a:t>
            </a:r>
            <a:r>
              <a:rPr lang="en-US" altLang="ko-KR" b="1" u="sng" dirty="0">
                <a:solidFill>
                  <a:schemeClr val="tx1"/>
                </a:solidFill>
              </a:rPr>
              <a:t> B </a:t>
            </a:r>
            <a:r>
              <a:rPr lang="ko-KR" altLang="ko-KR" b="1" u="sng" dirty="0">
                <a:solidFill>
                  <a:schemeClr val="tx1"/>
                </a:solidFill>
              </a:rPr>
              <a:t>일 경우 </a:t>
            </a:r>
            <a:r>
              <a:rPr lang="en-US" altLang="ko-KR" b="1" u="sng" dirty="0">
                <a:solidFill>
                  <a:schemeClr val="tx1"/>
                </a:solidFill>
              </a:rPr>
              <a:t>‘1’ </a:t>
            </a:r>
            <a:r>
              <a:rPr lang="ko-KR" altLang="ko-KR" b="1" u="sng" dirty="0">
                <a:solidFill>
                  <a:schemeClr val="tx1"/>
                </a:solidFill>
              </a:rPr>
              <a:t>을 출력하는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DECODE (A, B, ‘1’, null)  (</a:t>
            </a:r>
            <a:r>
              <a:rPr lang="ko-KR" altLang="ko-KR" b="1" dirty="0">
                <a:solidFill>
                  <a:schemeClr val="tx1"/>
                </a:solidFill>
              </a:rPr>
              <a:t>단 마지막</a:t>
            </a:r>
            <a:r>
              <a:rPr lang="en-US" altLang="ko-KR" b="1" dirty="0">
                <a:solidFill>
                  <a:schemeClr val="tx1"/>
                </a:solidFill>
              </a:rPr>
              <a:t> null</a:t>
            </a:r>
            <a:r>
              <a:rPr lang="ko-KR" altLang="ko-KR" b="1" dirty="0">
                <a:solidFill>
                  <a:schemeClr val="tx1"/>
                </a:solidFill>
              </a:rPr>
              <a:t>은 생략 가능 합니다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48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75520" y="980728"/>
            <a:ext cx="8640960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유형</a:t>
            </a:r>
            <a:r>
              <a:rPr lang="en-US" altLang="ko-KR" b="1" dirty="0">
                <a:solidFill>
                  <a:schemeClr val="tx1"/>
                </a:solidFill>
              </a:rPr>
              <a:t> 1 </a:t>
            </a:r>
            <a:r>
              <a:rPr lang="ko-KR" altLang="ko-KR" b="1" dirty="0">
                <a:solidFill>
                  <a:schemeClr val="tx1"/>
                </a:solidFill>
              </a:rPr>
              <a:t>예제</a:t>
            </a:r>
            <a:r>
              <a:rPr lang="en-US" altLang="ko-KR" b="1" dirty="0">
                <a:solidFill>
                  <a:schemeClr val="tx1"/>
                </a:solidFill>
              </a:rPr>
              <a:t>: professor </a:t>
            </a:r>
            <a:r>
              <a:rPr lang="ko-KR" altLang="ko-KR" b="1" dirty="0">
                <a:solidFill>
                  <a:schemeClr val="tx1"/>
                </a:solidFill>
              </a:rPr>
              <a:t>테이블에서 학과번호와 </a:t>
            </a:r>
            <a:r>
              <a:rPr lang="ko-KR" altLang="ko-KR" b="1" dirty="0" err="1">
                <a:solidFill>
                  <a:schemeClr val="tx1"/>
                </a:solidFill>
              </a:rPr>
              <a:t>교수명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학과명을</a:t>
            </a:r>
            <a:r>
              <a:rPr lang="ko-KR" altLang="ko-KR" b="1" dirty="0">
                <a:solidFill>
                  <a:schemeClr val="tx1"/>
                </a:solidFill>
              </a:rPr>
              <a:t> 출력하되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deptno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가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번인 교수만 </a:t>
            </a:r>
            <a:r>
              <a:rPr lang="ko-KR" altLang="ko-KR" b="1" dirty="0" err="1">
                <a:solidFill>
                  <a:schemeClr val="tx1"/>
                </a:solidFill>
              </a:rPr>
              <a:t>학과명을</a:t>
            </a:r>
            <a:r>
              <a:rPr lang="ko-KR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"Computer Engineering" </a:t>
            </a:r>
            <a:r>
              <a:rPr lang="ko-KR" altLang="ko-KR" b="1" dirty="0">
                <a:solidFill>
                  <a:schemeClr val="tx1"/>
                </a:solidFill>
              </a:rPr>
              <a:t>으로 출력하고</a:t>
            </a:r>
            <a:r>
              <a:rPr lang="en-US" altLang="ko-KR" b="1" dirty="0">
                <a:solidFill>
                  <a:schemeClr val="tx1"/>
                </a:solidFill>
              </a:rPr>
              <a:t> 101</a:t>
            </a:r>
            <a:r>
              <a:rPr lang="ko-KR" altLang="ko-KR" b="1" dirty="0">
                <a:solidFill>
                  <a:schemeClr val="tx1"/>
                </a:solidFill>
              </a:rPr>
              <a:t>번이 아닌 교수들은 </a:t>
            </a:r>
            <a:r>
              <a:rPr lang="ko-KR" altLang="ko-KR" b="1" dirty="0" err="1">
                <a:solidFill>
                  <a:schemeClr val="tx1"/>
                </a:solidFill>
              </a:rPr>
              <a:t>학과명에</a:t>
            </a:r>
            <a:r>
              <a:rPr lang="ko-KR" altLang="ko-KR" b="1" dirty="0">
                <a:solidFill>
                  <a:schemeClr val="tx1"/>
                </a:solidFill>
              </a:rPr>
              <a:t> 아무것도 출력하지 마세요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4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9617" y="2132856"/>
            <a:ext cx="6827361" cy="40142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3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03512" y="1124744"/>
            <a:ext cx="39604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CASE </a:t>
            </a:r>
            <a:r>
              <a:rPr lang="ko-KR" altLang="ko-KR" b="1" dirty="0">
                <a:solidFill>
                  <a:schemeClr val="tx1"/>
                </a:solidFill>
              </a:rPr>
              <a:t>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5520" y="1988840"/>
            <a:ext cx="828092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문 법</a:t>
            </a:r>
            <a:r>
              <a:rPr lang="en-US" altLang="ko-KR" b="1" dirty="0">
                <a:solidFill>
                  <a:schemeClr val="tx1"/>
                </a:solidFill>
              </a:rPr>
              <a:t> : CASE </a:t>
            </a:r>
            <a:r>
              <a:rPr lang="ko-KR" altLang="ko-KR" b="1" dirty="0">
                <a:solidFill>
                  <a:schemeClr val="tx1"/>
                </a:solidFill>
              </a:rPr>
              <a:t>조건</a:t>
            </a:r>
            <a:r>
              <a:rPr lang="en-US" altLang="ko-KR" b="1" dirty="0">
                <a:solidFill>
                  <a:schemeClr val="tx1"/>
                </a:solidFill>
              </a:rPr>
              <a:t>  WHEN </a:t>
            </a:r>
            <a:r>
              <a:rPr lang="ko-KR" altLang="ko-KR" b="1" dirty="0">
                <a:solidFill>
                  <a:schemeClr val="tx1"/>
                </a:solidFill>
              </a:rPr>
              <a:t>결과</a:t>
            </a:r>
            <a:r>
              <a:rPr lang="en-US" altLang="ko-KR" b="1" dirty="0">
                <a:solidFill>
                  <a:schemeClr val="tx1"/>
                </a:solidFill>
              </a:rPr>
              <a:t>1  THEN  </a:t>
            </a:r>
            <a:r>
              <a:rPr lang="ko-KR" altLang="ko-KR" b="1" dirty="0">
                <a:solidFill>
                  <a:schemeClr val="tx1"/>
                </a:solidFill>
              </a:rPr>
              <a:t>출력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[WHEN </a:t>
            </a:r>
            <a:r>
              <a:rPr lang="ko-KR" altLang="ko-KR" b="1" dirty="0">
                <a:solidFill>
                  <a:schemeClr val="tx1"/>
                </a:solidFill>
              </a:rPr>
              <a:t>결과</a:t>
            </a:r>
            <a:r>
              <a:rPr lang="en-US" altLang="ko-KR" b="1" dirty="0">
                <a:solidFill>
                  <a:schemeClr val="tx1"/>
                </a:solidFill>
              </a:rPr>
              <a:t>2  THEN  </a:t>
            </a:r>
            <a:r>
              <a:rPr lang="ko-KR" altLang="ko-KR" b="1" dirty="0">
                <a:solidFill>
                  <a:schemeClr val="tx1"/>
                </a:solidFill>
              </a:rPr>
              <a:t>출력</a:t>
            </a:r>
            <a:r>
              <a:rPr lang="en-US" altLang="ko-KR" b="1" dirty="0">
                <a:solidFill>
                  <a:schemeClr val="tx1"/>
                </a:solidFill>
              </a:rPr>
              <a:t>2]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ELSE </a:t>
            </a:r>
            <a:r>
              <a:rPr lang="ko-KR" altLang="ko-KR" b="1" dirty="0">
                <a:solidFill>
                  <a:schemeClr val="tx1"/>
                </a:solidFill>
              </a:rPr>
              <a:t>출력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END  “</a:t>
            </a:r>
            <a:r>
              <a:rPr lang="ko-KR" altLang="ko-KR" b="1" dirty="0" err="1">
                <a:solidFill>
                  <a:schemeClr val="tx1"/>
                </a:solidFill>
              </a:rPr>
              <a:t>컬럼명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75520" y="1268760"/>
            <a:ext cx="864096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SUBSTR / INSTR </a:t>
            </a:r>
            <a:r>
              <a:rPr lang="ko-KR" altLang="ko-KR" b="1" dirty="0">
                <a:solidFill>
                  <a:schemeClr val="tx1"/>
                </a:solidFill>
              </a:rPr>
              <a:t>퀴즈  </a:t>
            </a:r>
            <a:r>
              <a:rPr lang="en-US" altLang="ko-KR" b="1" dirty="0">
                <a:solidFill>
                  <a:schemeClr val="tx1"/>
                </a:solidFill>
              </a:rPr>
              <a:t>**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테이블을 참조해서 아래 화면과 같이</a:t>
            </a:r>
            <a:r>
              <a:rPr lang="en-US" altLang="ko-KR" b="1" dirty="0">
                <a:solidFill>
                  <a:schemeClr val="tx1"/>
                </a:solidFill>
              </a:rPr>
              <a:t> 1 </a:t>
            </a:r>
            <a:r>
              <a:rPr lang="ko-KR" altLang="ko-KR" b="1" dirty="0">
                <a:solidFill>
                  <a:schemeClr val="tx1"/>
                </a:solidFill>
              </a:rPr>
              <a:t>전공이</a:t>
            </a:r>
            <a:r>
              <a:rPr lang="en-US" altLang="ko-KR" b="1" dirty="0">
                <a:solidFill>
                  <a:schemeClr val="tx1"/>
                </a:solidFill>
              </a:rPr>
              <a:t>(deptno1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) 201</a:t>
            </a:r>
            <a:r>
              <a:rPr lang="ko-KR" altLang="ko-KR" b="1" dirty="0">
                <a:solidFill>
                  <a:schemeClr val="tx1"/>
                </a:solidFill>
              </a:rPr>
              <a:t>번인 학생의 이름과 전화번호와 지역번호를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ko-KR" b="1" dirty="0">
                <a:solidFill>
                  <a:schemeClr val="tx1"/>
                </a:solidFill>
              </a:rPr>
              <a:t>단 지역번호는 숫자만 나와야 합니다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11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537" y="2924945"/>
            <a:ext cx="5483049" cy="21969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86200" y="53228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name,tel</a:t>
            </a:r>
            <a:r>
              <a:rPr lang="ko-KR" altLang="en-US" dirty="0"/>
              <a:t>, </a:t>
            </a:r>
            <a:r>
              <a:rPr lang="ko-KR" altLang="en-US" dirty="0" err="1"/>
              <a:t>substr</a:t>
            </a:r>
            <a:r>
              <a:rPr lang="ko-KR" altLang="en-US" dirty="0"/>
              <a:t>(tel,1,instr(</a:t>
            </a:r>
            <a:r>
              <a:rPr lang="ko-KR" altLang="en-US" dirty="0" err="1"/>
              <a:t>tel</a:t>
            </a:r>
            <a:r>
              <a:rPr lang="ko-KR" altLang="en-US" dirty="0"/>
              <a:t>,')')-1) </a:t>
            </a:r>
            <a:r>
              <a:rPr lang="ko-KR" altLang="en-US" dirty="0" err="1"/>
              <a:t>areacode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deptno1=201;</a:t>
            </a:r>
          </a:p>
        </p:txBody>
      </p:sp>
    </p:spTree>
    <p:extLst>
      <p:ext uri="{BB962C8B-B14F-4D97-AF65-F5344CB8AC3E}">
        <p14:creationId xmlns:p14="http://schemas.microsoft.com/office/powerpoint/2010/main" val="406195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8712968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LPAD </a:t>
            </a:r>
            <a:r>
              <a:rPr lang="ko-KR" altLang="ko-KR" b="1" dirty="0">
                <a:solidFill>
                  <a:schemeClr val="tx1"/>
                </a:solidFill>
              </a:rPr>
              <a:t>퀴즈</a:t>
            </a:r>
            <a:r>
              <a:rPr lang="en-US" altLang="ko-KR" b="1" dirty="0">
                <a:solidFill>
                  <a:schemeClr val="tx1"/>
                </a:solidFill>
              </a:rPr>
              <a:t>**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아래 화면과 같이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deptno</a:t>
            </a:r>
            <a:r>
              <a:rPr lang="ko-KR" altLang="ko-KR" b="1" dirty="0">
                <a:solidFill>
                  <a:schemeClr val="tx1"/>
                </a:solidFill>
              </a:rPr>
              <a:t>가</a:t>
            </a:r>
            <a:r>
              <a:rPr lang="en-US" altLang="ko-KR" b="1" dirty="0">
                <a:solidFill>
                  <a:schemeClr val="tx1"/>
                </a:solidFill>
              </a:rPr>
              <a:t> 10 </a:t>
            </a:r>
            <a:r>
              <a:rPr lang="ko-KR" altLang="ko-KR" b="1" dirty="0">
                <a:solidFill>
                  <a:schemeClr val="tx1"/>
                </a:solidFill>
              </a:rPr>
              <a:t>번인 사원들의 사원이름을 총</a:t>
            </a:r>
            <a:r>
              <a:rPr lang="en-US" altLang="ko-KR" b="1" dirty="0">
                <a:solidFill>
                  <a:schemeClr val="tx1"/>
                </a:solidFill>
              </a:rPr>
              <a:t> 9 </a:t>
            </a:r>
            <a:r>
              <a:rPr lang="ko-KR" altLang="ko-KR" b="1" dirty="0">
                <a:solidFill>
                  <a:schemeClr val="tx1"/>
                </a:solidFill>
              </a:rPr>
              <a:t>바이트로 출력하되 빈 자리에는 해당 자리의 숫자로 채우세요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12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0282" y="2708920"/>
            <a:ext cx="2534946" cy="1723476"/>
          </a:xfrm>
          <a:prstGeom prst="rect">
            <a:avLst/>
          </a:prstGeom>
        </p:spPr>
      </p:pic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705916" y="4636302"/>
            <a:ext cx="6408712" cy="768350"/>
          </a:xfrm>
          <a:prstGeom prst="rect">
            <a:avLst/>
          </a:prstGeom>
          <a:solidFill>
            <a:srgbClr val="FFC000"/>
          </a:solidFill>
          <a:ln w="12700">
            <a:noFill/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그림에서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CLARK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총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글자니까 빈 자리 수에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1234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나오는 것이고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MILLER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총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글자니까 빈 자리 수에 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123 </a:t>
            </a:r>
            <a:r>
              <a:rPr kumimoji="1" lang="ko-KR" altLang="en-US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나오는 것입니다</a:t>
            </a:r>
            <a:r>
              <a:rPr kumimoji="1" lang="en-US" altLang="ko-KR" sz="1500" b="1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endParaRPr kumimoji="1" lang="ko-KR" altLang="ko-KR" sz="1500" b="1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7935" y="2603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lpad</a:t>
            </a:r>
            <a:r>
              <a:rPr lang="ko-KR" altLang="en-US" dirty="0"/>
              <a:t>(ename,9,'123456')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deptno</a:t>
            </a:r>
            <a:r>
              <a:rPr lang="ko-KR" altLang="en-US" dirty="0"/>
              <a:t>=10;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6000" y="5581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name,id,lpad</a:t>
            </a:r>
            <a:r>
              <a:rPr lang="ko-KR" altLang="en-US" dirty="0"/>
              <a:t>(id,10,'*')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deptno1=201;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19" y="4104934"/>
            <a:ext cx="3162574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7528" y="1124744"/>
            <a:ext cx="842493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RPAD </a:t>
            </a:r>
            <a:r>
              <a:rPr lang="ko-KR" altLang="ko-KR" b="1" dirty="0">
                <a:solidFill>
                  <a:schemeClr val="tx1"/>
                </a:solidFill>
              </a:rPr>
              <a:t>퀴즈 </a:t>
            </a:r>
            <a:r>
              <a:rPr lang="en-US" altLang="ko-KR" b="1" dirty="0">
                <a:solidFill>
                  <a:schemeClr val="tx1"/>
                </a:solidFill>
              </a:rPr>
              <a:t>**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아래 화면과 같이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deptno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가</a:t>
            </a:r>
            <a:r>
              <a:rPr lang="en-US" altLang="ko-KR" b="1" dirty="0">
                <a:solidFill>
                  <a:schemeClr val="tx1"/>
                </a:solidFill>
              </a:rPr>
              <a:t> 10</a:t>
            </a:r>
            <a:r>
              <a:rPr lang="ko-KR" altLang="ko-KR" b="1" dirty="0">
                <a:solidFill>
                  <a:schemeClr val="tx1"/>
                </a:solidFill>
              </a:rPr>
              <a:t>번인 사원들의 이름을 총</a:t>
            </a:r>
            <a:r>
              <a:rPr lang="en-US" altLang="ko-KR" b="1" dirty="0">
                <a:solidFill>
                  <a:schemeClr val="tx1"/>
                </a:solidFill>
              </a:rPr>
              <a:t> 9</a:t>
            </a:r>
            <a:r>
              <a:rPr lang="ko-KR" altLang="ko-KR" b="1" dirty="0">
                <a:solidFill>
                  <a:schemeClr val="tx1"/>
                </a:solidFill>
              </a:rPr>
              <a:t>자리로 출력하되 오른쪽 빈자리에는 해당 자리 수에 해당되는 숫자가 출력되도록 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rcRect l="33510" t="22727" r="50463" b="49027"/>
          <a:stretch>
            <a:fillRect/>
          </a:stretch>
        </p:blipFill>
        <p:spPr bwMode="auto">
          <a:xfrm>
            <a:off x="1054848" y="2426119"/>
            <a:ext cx="2096214" cy="207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151060" y="2323543"/>
            <a:ext cx="8150659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힌트는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길이를 구해서 다음 자리부터 숫자를 잘라와서 채우면 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CLARK </a:t>
            </a:r>
            <a:r>
              <a:rPr lang="ko-KR" altLang="ko-KR" dirty="0">
                <a:solidFill>
                  <a:schemeClr val="tx1"/>
                </a:solidFill>
              </a:rPr>
              <a:t>은 </a:t>
            </a:r>
            <a:r>
              <a:rPr lang="en-US" altLang="ko-KR" dirty="0" err="1">
                <a:solidFill>
                  <a:schemeClr val="tx1"/>
                </a:solidFill>
              </a:rPr>
              <a:t>lengthb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하면</a:t>
            </a:r>
            <a:r>
              <a:rPr lang="en-US" altLang="ko-KR" dirty="0">
                <a:solidFill>
                  <a:schemeClr val="tx1"/>
                </a:solidFill>
              </a:rPr>
              <a:t> 5 </a:t>
            </a:r>
            <a:r>
              <a:rPr lang="ko-KR" altLang="ko-KR" dirty="0">
                <a:solidFill>
                  <a:schemeClr val="tx1"/>
                </a:solidFill>
              </a:rPr>
              <a:t>나오니까</a:t>
            </a:r>
            <a:r>
              <a:rPr lang="en-US" altLang="ko-KR" dirty="0">
                <a:solidFill>
                  <a:schemeClr val="tx1"/>
                </a:solidFill>
              </a:rPr>
              <a:t> 6</a:t>
            </a:r>
            <a:r>
              <a:rPr lang="ko-KR" altLang="ko-KR" dirty="0">
                <a:solidFill>
                  <a:schemeClr val="tx1"/>
                </a:solidFill>
              </a:rPr>
              <a:t>부터</a:t>
            </a:r>
            <a:r>
              <a:rPr lang="en-US" altLang="ko-KR" dirty="0">
                <a:solidFill>
                  <a:schemeClr val="tx1"/>
                </a:solidFill>
              </a:rPr>
              <a:t> 9</a:t>
            </a:r>
            <a:r>
              <a:rPr lang="ko-KR" altLang="ko-KR" dirty="0">
                <a:solidFill>
                  <a:schemeClr val="tx1"/>
                </a:solidFill>
              </a:rPr>
              <a:t>까지를 잘라와서 </a:t>
            </a:r>
            <a:r>
              <a:rPr lang="en-US" altLang="ko-KR" dirty="0">
                <a:solidFill>
                  <a:schemeClr val="tx1"/>
                </a:solidFill>
              </a:rPr>
              <a:t>CLARK </a:t>
            </a:r>
            <a:r>
              <a:rPr lang="ko-KR" altLang="ko-KR" dirty="0">
                <a:solidFill>
                  <a:schemeClr val="tx1"/>
                </a:solidFill>
              </a:rPr>
              <a:t>다음에 채우기 하면 됩니다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ko-KR" altLang="ko-KR" dirty="0">
                <a:solidFill>
                  <a:schemeClr val="tx1"/>
                </a:solidFill>
              </a:rPr>
              <a:t>꼭 혼자의 힘으로 풀어보세요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ko-KR" dirty="0">
                <a:solidFill>
                  <a:schemeClr val="tx1"/>
                </a:solidFill>
              </a:rPr>
              <a:t>포기하면 안돼요</a:t>
            </a:r>
            <a:r>
              <a:rPr lang="en-US" altLang="ko-KR" dirty="0">
                <a:solidFill>
                  <a:schemeClr val="tx1"/>
                </a:solidFill>
              </a:rPr>
              <a:t>~~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964" y="5085616"/>
            <a:ext cx="8576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rpad</a:t>
            </a:r>
            <a:r>
              <a:rPr lang="ko-KR" altLang="en-US" dirty="0"/>
              <a:t>(ename,9,substr('12345678',lengthb(</a:t>
            </a:r>
            <a:r>
              <a:rPr lang="ko-KR" altLang="en-US" dirty="0" err="1"/>
              <a:t>ename</a:t>
            </a:r>
            <a:r>
              <a:rPr lang="ko-KR" altLang="en-US" dirty="0"/>
              <a:t>)+1)) "RPAD"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deptno</a:t>
            </a:r>
            <a:r>
              <a:rPr lang="ko-KR" altLang="en-US" dirty="0"/>
              <a:t>=10;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0000" y="3433418"/>
            <a:ext cx="799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rpad</a:t>
            </a:r>
            <a:r>
              <a:rPr lang="ko-KR" altLang="en-US" dirty="0"/>
              <a:t>(ename,9,substr('123456789',lengthb(</a:t>
            </a:r>
            <a:r>
              <a:rPr lang="ko-KR" altLang="en-US" dirty="0" err="1"/>
              <a:t>ename</a:t>
            </a:r>
            <a:r>
              <a:rPr lang="ko-KR" altLang="en-US" dirty="0"/>
              <a:t>)+1)) "RPAD"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deptno</a:t>
            </a:r>
            <a:r>
              <a:rPr lang="ko-KR" altLang="en-US" dirty="0"/>
              <a:t>=10;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97" y="5229067"/>
            <a:ext cx="967824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885698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REPLACE </a:t>
            </a:r>
            <a:r>
              <a:rPr lang="ko-KR" altLang="ko-KR" b="1" dirty="0">
                <a:solidFill>
                  <a:schemeClr val="tx1"/>
                </a:solidFill>
              </a:rPr>
              <a:t>퀴즈 </a:t>
            </a:r>
            <a:r>
              <a:rPr lang="en-US" altLang="ko-KR" b="1" dirty="0">
                <a:solidFill>
                  <a:schemeClr val="tx1"/>
                </a:solidFill>
              </a:rPr>
              <a:t>1 **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>
                <a:solidFill>
                  <a:schemeClr val="tx1"/>
                </a:solidFill>
              </a:rPr>
              <a:t> 20 </a:t>
            </a:r>
            <a:r>
              <a:rPr lang="ko-KR" altLang="ko-KR" b="1" dirty="0">
                <a:solidFill>
                  <a:schemeClr val="tx1"/>
                </a:solidFill>
              </a:rPr>
              <a:t>번 부서에 소속된 직원들의 이름과 </a:t>
            </a:r>
            <a:r>
              <a:rPr lang="en-US" altLang="ko-KR" b="1" dirty="0" smtClean="0">
                <a:solidFill>
                  <a:schemeClr val="tx1"/>
                </a:solidFill>
              </a:rPr>
              <a:t>2-3 </a:t>
            </a:r>
            <a:r>
              <a:rPr lang="ko-KR" altLang="ko-KR" b="1" dirty="0">
                <a:solidFill>
                  <a:schemeClr val="tx1"/>
                </a:solidFill>
              </a:rPr>
              <a:t>번째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글자만 </a:t>
            </a:r>
            <a:r>
              <a:rPr lang="en-US" altLang="ko-KR" b="1" dirty="0">
                <a:solidFill>
                  <a:schemeClr val="tx1"/>
                </a:solidFill>
              </a:rPr>
              <a:t>'-' </a:t>
            </a:r>
            <a:r>
              <a:rPr lang="ko-KR" altLang="ko-KR" b="1" dirty="0">
                <a:solidFill>
                  <a:schemeClr val="tx1"/>
                </a:solidFill>
              </a:rPr>
              <a:t>으로 변경해서 출력하세요 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15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2564904"/>
            <a:ext cx="2621121" cy="172347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94564" y="2560022"/>
            <a:ext cx="6887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ename</a:t>
            </a:r>
            <a:r>
              <a:rPr lang="ko-KR" altLang="en-US" dirty="0"/>
              <a:t>, </a:t>
            </a:r>
            <a:r>
              <a:rPr lang="ko-KR" altLang="en-US" dirty="0" err="1"/>
              <a:t>replace</a:t>
            </a:r>
            <a:r>
              <a:rPr lang="ko-KR" altLang="en-US" dirty="0"/>
              <a:t>(</a:t>
            </a:r>
            <a:r>
              <a:rPr lang="ko-KR" altLang="en-US" dirty="0" err="1"/>
              <a:t>ename</a:t>
            </a:r>
            <a:r>
              <a:rPr lang="ko-KR" altLang="en-US" dirty="0"/>
              <a:t>, </a:t>
            </a:r>
            <a:r>
              <a:rPr lang="ko-KR" altLang="en-US" dirty="0" err="1" smtClean="0"/>
              <a:t>substr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ename</a:t>
            </a:r>
            <a:r>
              <a:rPr lang="ko-KR" altLang="en-US" dirty="0" smtClean="0"/>
              <a:t>,</a:t>
            </a:r>
            <a:r>
              <a:rPr lang="en-US" altLang="ko-KR" dirty="0" smtClean="0"/>
              <a:t>2</a:t>
            </a:r>
            <a:r>
              <a:rPr lang="ko-KR" altLang="en-US" dirty="0" smtClean="0"/>
              <a:t>,2</a:t>
            </a:r>
            <a:r>
              <a:rPr lang="ko-KR" altLang="en-US" dirty="0"/>
              <a:t>),'--') "</a:t>
            </a:r>
            <a:r>
              <a:rPr lang="ko-KR" altLang="en-US" dirty="0" err="1"/>
              <a:t>replace</a:t>
            </a:r>
            <a:r>
              <a:rPr lang="ko-KR" altLang="en-US" dirty="0"/>
              <a:t>"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deptno</a:t>
            </a:r>
            <a:r>
              <a:rPr lang="ko-KR" altLang="en-US" dirty="0"/>
              <a:t>=20;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4169" y="4491845"/>
            <a:ext cx="7253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//REPLACE(ename,1,2) 첫번째에서 두문자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ename</a:t>
            </a:r>
            <a:r>
              <a:rPr lang="ko-KR" altLang="en-US" dirty="0"/>
              <a:t>, </a:t>
            </a:r>
            <a:r>
              <a:rPr lang="ko-KR" altLang="en-US" dirty="0" err="1"/>
              <a:t>replace</a:t>
            </a:r>
            <a:r>
              <a:rPr lang="ko-KR" altLang="en-US" dirty="0"/>
              <a:t>(</a:t>
            </a:r>
            <a:r>
              <a:rPr lang="ko-KR" altLang="en-US" dirty="0" err="1"/>
              <a:t>ename</a:t>
            </a:r>
            <a:r>
              <a:rPr lang="ko-KR" altLang="en-US" dirty="0"/>
              <a:t>, </a:t>
            </a:r>
            <a:r>
              <a:rPr lang="ko-KR" altLang="en-US" dirty="0" err="1"/>
              <a:t>substr</a:t>
            </a:r>
            <a:r>
              <a:rPr lang="ko-KR" altLang="en-US" dirty="0"/>
              <a:t>(ename,1,2),'**') "</a:t>
            </a:r>
            <a:r>
              <a:rPr lang="ko-KR" altLang="en-US" dirty="0" err="1"/>
              <a:t>replace</a:t>
            </a:r>
            <a:r>
              <a:rPr lang="ko-KR" altLang="en-US" dirty="0"/>
              <a:t>"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deptno</a:t>
            </a:r>
            <a:r>
              <a:rPr lang="ko-KR" altLang="en-US" dirty="0"/>
              <a:t>=10;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541" y="4719149"/>
            <a:ext cx="144792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1124744"/>
            <a:ext cx="885698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REPLACE </a:t>
            </a:r>
            <a:r>
              <a:rPr lang="ko-KR" altLang="ko-KR" b="1" dirty="0">
                <a:solidFill>
                  <a:schemeClr val="tx1"/>
                </a:solidFill>
              </a:rPr>
              <a:t>퀴즈</a:t>
            </a:r>
            <a:r>
              <a:rPr lang="en-US" altLang="ko-KR" b="1" dirty="0">
                <a:solidFill>
                  <a:schemeClr val="tx1"/>
                </a:solidFill>
              </a:rPr>
              <a:t> 2 **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>
                <a:solidFill>
                  <a:schemeClr val="tx1"/>
                </a:solidFill>
              </a:rPr>
              <a:t> 1 </a:t>
            </a:r>
            <a:r>
              <a:rPr lang="ko-KR" altLang="ko-KR" b="1" dirty="0">
                <a:solidFill>
                  <a:schemeClr val="tx1"/>
                </a:solidFill>
              </a:rPr>
              <a:t>전공</a:t>
            </a:r>
            <a:r>
              <a:rPr lang="en-US" altLang="ko-KR" b="1" dirty="0">
                <a:solidFill>
                  <a:schemeClr val="tx1"/>
                </a:solidFill>
              </a:rPr>
              <a:t>(deptno1)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번인 학생들의 이름과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주민등록번호를 출력하되 주민등록번호의 뒤</a:t>
            </a:r>
            <a:r>
              <a:rPr lang="en-US" altLang="ko-KR" b="1" dirty="0">
                <a:solidFill>
                  <a:schemeClr val="tx1"/>
                </a:solidFill>
              </a:rPr>
              <a:t> 7</a:t>
            </a:r>
            <a:r>
              <a:rPr lang="ko-KR" altLang="ko-KR" b="1" dirty="0">
                <a:solidFill>
                  <a:schemeClr val="tx1"/>
                </a:solidFill>
              </a:rPr>
              <a:t>자리는 </a:t>
            </a:r>
            <a:r>
              <a:rPr lang="en-US" altLang="ko-KR" b="1" dirty="0">
                <a:solidFill>
                  <a:schemeClr val="tx1"/>
                </a:solidFill>
              </a:rPr>
              <a:t>‘-’ </a:t>
            </a:r>
            <a:r>
              <a:rPr lang="ko-KR" altLang="ko-KR" b="1" dirty="0">
                <a:solidFill>
                  <a:schemeClr val="tx1"/>
                </a:solidFill>
              </a:rPr>
              <a:t>과</a:t>
            </a:r>
            <a:r>
              <a:rPr lang="en-US" altLang="ko-KR" b="1" dirty="0">
                <a:solidFill>
                  <a:schemeClr val="tx1"/>
                </a:solidFill>
              </a:rPr>
              <a:t> '/'  </a:t>
            </a:r>
            <a:r>
              <a:rPr lang="ko-KR" altLang="ko-KR" b="1" dirty="0">
                <a:solidFill>
                  <a:schemeClr val="tx1"/>
                </a:solidFill>
              </a:rPr>
              <a:t>로 표시되게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15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7689" y="2639206"/>
            <a:ext cx="4947813" cy="188864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1818" y="4656615"/>
            <a:ext cx="9376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jumin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name,jumin</a:t>
            </a:r>
            <a:r>
              <a:rPr lang="ko-KR" altLang="en-US" dirty="0"/>
              <a:t>, </a:t>
            </a:r>
            <a:r>
              <a:rPr lang="ko-KR" altLang="en-US" dirty="0" err="1"/>
              <a:t>replace</a:t>
            </a:r>
            <a:r>
              <a:rPr lang="ko-KR" altLang="en-US" dirty="0"/>
              <a:t>(</a:t>
            </a:r>
            <a:r>
              <a:rPr lang="ko-KR" altLang="en-US" dirty="0" err="1"/>
              <a:t>jumin</a:t>
            </a:r>
            <a:r>
              <a:rPr lang="ko-KR" altLang="en-US" dirty="0"/>
              <a:t>, </a:t>
            </a:r>
            <a:r>
              <a:rPr lang="ko-KR" altLang="en-US" dirty="0" err="1"/>
              <a:t>substr</a:t>
            </a:r>
            <a:r>
              <a:rPr lang="ko-KR" altLang="en-US" dirty="0"/>
              <a:t>(jumin,7,7),'-/-/-/-') "</a:t>
            </a:r>
            <a:r>
              <a:rPr lang="ko-KR" altLang="en-US" dirty="0" err="1"/>
              <a:t>replace</a:t>
            </a:r>
            <a:r>
              <a:rPr lang="ko-KR" altLang="en-US" dirty="0"/>
              <a:t>"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deptno1=101;</a:t>
            </a:r>
          </a:p>
        </p:txBody>
      </p:sp>
    </p:spTree>
    <p:extLst>
      <p:ext uri="{BB962C8B-B14F-4D97-AF65-F5344CB8AC3E}">
        <p14:creationId xmlns:p14="http://schemas.microsoft.com/office/powerpoint/2010/main" val="208732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1124744"/>
            <a:ext cx="885698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REPLACE </a:t>
            </a:r>
            <a:r>
              <a:rPr lang="ko-KR" altLang="ko-KR" b="1" dirty="0">
                <a:solidFill>
                  <a:schemeClr val="tx1"/>
                </a:solidFill>
              </a:rPr>
              <a:t>퀴즈</a:t>
            </a:r>
            <a:r>
              <a:rPr lang="en-US" altLang="ko-KR" b="1" dirty="0">
                <a:solidFill>
                  <a:schemeClr val="tx1"/>
                </a:solidFill>
              </a:rPr>
              <a:t> 3 **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아래 그림과 같이</a:t>
            </a:r>
            <a:r>
              <a:rPr lang="en-US" altLang="ko-KR" b="1" dirty="0">
                <a:solidFill>
                  <a:schemeClr val="tx1"/>
                </a:solidFill>
              </a:rPr>
              <a:t> 1 </a:t>
            </a:r>
            <a:r>
              <a:rPr lang="ko-KR" altLang="ko-KR" b="1" dirty="0">
                <a:solidFill>
                  <a:schemeClr val="tx1"/>
                </a:solidFill>
              </a:rPr>
              <a:t>전공이</a:t>
            </a:r>
            <a:r>
              <a:rPr lang="en-US" altLang="ko-KR" b="1" dirty="0">
                <a:solidFill>
                  <a:schemeClr val="tx1"/>
                </a:solidFill>
              </a:rPr>
              <a:t> 102 </a:t>
            </a:r>
            <a:r>
              <a:rPr lang="ko-KR" altLang="ko-KR" b="1" dirty="0">
                <a:solidFill>
                  <a:schemeClr val="tx1"/>
                </a:solidFill>
              </a:rPr>
              <a:t>번인 학생들의 이름과 전화번호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전화번호에서 국번 부분만 </a:t>
            </a:r>
            <a:r>
              <a:rPr lang="en-US" altLang="ko-KR" b="1" dirty="0">
                <a:solidFill>
                  <a:schemeClr val="tx1"/>
                </a:solidFill>
              </a:rPr>
              <a:t>‘*’ </a:t>
            </a:r>
            <a:r>
              <a:rPr lang="ko-KR" altLang="ko-KR" b="1" dirty="0">
                <a:solidFill>
                  <a:schemeClr val="tx1"/>
                </a:solidFill>
              </a:rPr>
              <a:t>처리하여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ko-KR" b="1" dirty="0">
                <a:solidFill>
                  <a:schemeClr val="tx1"/>
                </a:solidFill>
              </a:rPr>
              <a:t>단 모든 국번은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ko-KR" b="1" dirty="0">
                <a:solidFill>
                  <a:schemeClr val="tx1"/>
                </a:solidFill>
              </a:rPr>
              <a:t>자리로 간주합니다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15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692" y="2667984"/>
            <a:ext cx="5033988" cy="18886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59996" y="2628694"/>
            <a:ext cx="7902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name,tel</a:t>
            </a:r>
            <a:r>
              <a:rPr lang="ko-KR" altLang="en-US" dirty="0"/>
              <a:t>, </a:t>
            </a:r>
            <a:r>
              <a:rPr lang="ko-KR" altLang="en-US" dirty="0" err="1"/>
              <a:t>replace</a:t>
            </a:r>
            <a:r>
              <a:rPr lang="ko-KR" altLang="en-US" dirty="0"/>
              <a:t>(</a:t>
            </a:r>
            <a:r>
              <a:rPr lang="ko-KR" altLang="en-US" dirty="0" err="1"/>
              <a:t>tel,substr</a:t>
            </a:r>
            <a:r>
              <a:rPr lang="ko-KR" altLang="en-US" dirty="0"/>
              <a:t>(tel,5,3),'***') "</a:t>
            </a:r>
            <a:r>
              <a:rPr lang="ko-KR" altLang="en-US" dirty="0" err="1"/>
              <a:t>replace</a:t>
            </a:r>
            <a:r>
              <a:rPr lang="ko-KR" altLang="en-US" dirty="0"/>
              <a:t>"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15627" y="51987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name,tel</a:t>
            </a:r>
            <a:r>
              <a:rPr lang="ko-KR" altLang="en-US" dirty="0"/>
              <a:t>, </a:t>
            </a:r>
            <a:r>
              <a:rPr lang="ko-KR" altLang="en-US" dirty="0" err="1"/>
              <a:t>replace</a:t>
            </a:r>
            <a:r>
              <a:rPr lang="ko-KR" altLang="en-US" dirty="0"/>
              <a:t>(</a:t>
            </a:r>
            <a:r>
              <a:rPr lang="ko-KR" altLang="en-US" dirty="0" err="1"/>
              <a:t>tel,substr</a:t>
            </a:r>
            <a:r>
              <a:rPr lang="ko-KR" altLang="en-US" dirty="0"/>
              <a:t>(tel,5,3),'***') "</a:t>
            </a:r>
            <a:r>
              <a:rPr lang="ko-KR" altLang="en-US" dirty="0" err="1"/>
              <a:t>replace</a:t>
            </a:r>
            <a:r>
              <a:rPr lang="ko-KR" altLang="en-US" dirty="0"/>
              <a:t>"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358" y="4664768"/>
            <a:ext cx="3444538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3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8784976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** REPLACE </a:t>
            </a:r>
            <a:r>
              <a:rPr lang="ko-KR" altLang="ko-KR" b="1" dirty="0">
                <a:solidFill>
                  <a:schemeClr val="tx1"/>
                </a:solidFill>
              </a:rPr>
              <a:t>퀴즈</a:t>
            </a:r>
            <a:r>
              <a:rPr lang="en-US" altLang="ko-KR" b="1" dirty="0">
                <a:solidFill>
                  <a:schemeClr val="tx1"/>
                </a:solidFill>
              </a:rPr>
              <a:t> 4 **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아래와 같이</a:t>
            </a:r>
            <a:r>
              <a:rPr lang="en-US" altLang="ko-KR" b="1" dirty="0">
                <a:solidFill>
                  <a:schemeClr val="tx1"/>
                </a:solidFill>
              </a:rPr>
              <a:t> deptno1 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번인 학과 학생들의 이름과 전화번호와 전화번호에서 지역번호와 국번을 제외한 나머지 번호를</a:t>
            </a:r>
            <a:r>
              <a:rPr lang="en-US" altLang="ko-KR" b="1" dirty="0">
                <a:solidFill>
                  <a:schemeClr val="tx1"/>
                </a:solidFill>
              </a:rPr>
              <a:t> * </a:t>
            </a:r>
            <a:r>
              <a:rPr lang="ko-KR" altLang="ko-KR" b="1" dirty="0">
                <a:solidFill>
                  <a:schemeClr val="tx1"/>
                </a:solidFill>
              </a:rPr>
              <a:t>로 표시해서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16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6612" y="2206937"/>
            <a:ext cx="5033988" cy="18886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86857" y="4385896"/>
            <a:ext cx="8781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select</a:t>
            </a:r>
            <a:r>
              <a:rPr lang="ko-KR" altLang="en-US" dirty="0" smtClean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tel</a:t>
            </a:r>
            <a:r>
              <a:rPr lang="ko-KR" altLang="en-US" dirty="0"/>
              <a:t>, </a:t>
            </a:r>
            <a:r>
              <a:rPr lang="ko-KR" altLang="en-US" dirty="0" err="1"/>
              <a:t>replace</a:t>
            </a:r>
            <a:r>
              <a:rPr lang="ko-KR" altLang="en-US" dirty="0"/>
              <a:t>(</a:t>
            </a:r>
            <a:r>
              <a:rPr lang="ko-KR" altLang="en-US" dirty="0" err="1"/>
              <a:t>tel,substr</a:t>
            </a:r>
            <a:r>
              <a:rPr lang="ko-KR" altLang="en-US" dirty="0"/>
              <a:t>(tel,9,4),'****') "</a:t>
            </a:r>
            <a:r>
              <a:rPr lang="ko-KR" altLang="en-US" dirty="0" err="1"/>
              <a:t>replace</a:t>
            </a:r>
            <a:r>
              <a:rPr lang="ko-KR" altLang="en-US" dirty="0"/>
              <a:t>"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deptno1=101;</a:t>
            </a:r>
          </a:p>
        </p:txBody>
      </p:sp>
    </p:spTree>
    <p:extLst>
      <p:ext uri="{BB962C8B-B14F-4D97-AF65-F5344CB8AC3E}">
        <p14:creationId xmlns:p14="http://schemas.microsoft.com/office/powerpoint/2010/main" val="309599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형 변환 함수 퀴즈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ko-KR" altLang="ko-KR" b="1" dirty="0">
                <a:solidFill>
                  <a:schemeClr val="tx1"/>
                </a:solidFill>
              </a:rPr>
              <a:t>날짜변환하기</a:t>
            </a:r>
            <a:r>
              <a:rPr lang="en-US" altLang="ko-KR" b="1" dirty="0">
                <a:solidFill>
                  <a:schemeClr val="tx1"/>
                </a:solidFill>
              </a:rPr>
              <a:t> 1 ]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birthday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사용하여 생일이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r>
              <a:rPr lang="ko-KR" altLang="ko-KR" b="1" dirty="0">
                <a:solidFill>
                  <a:schemeClr val="tx1"/>
                </a:solidFill>
              </a:rPr>
              <a:t>월인 학생의 이름과</a:t>
            </a:r>
            <a:r>
              <a:rPr lang="en-US" altLang="ko-KR" b="1" dirty="0">
                <a:solidFill>
                  <a:schemeClr val="tx1"/>
                </a:solidFill>
              </a:rPr>
              <a:t> birthday </a:t>
            </a:r>
            <a:r>
              <a:rPr lang="ko-KR" altLang="ko-KR" b="1" dirty="0">
                <a:solidFill>
                  <a:schemeClr val="tx1"/>
                </a:solidFill>
              </a:rPr>
              <a:t>를 아래 화면과 같이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33_그림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1914" y="2348880"/>
            <a:ext cx="5206335" cy="1723476"/>
          </a:xfrm>
          <a:prstGeom prst="rect">
            <a:avLst/>
          </a:prstGeom>
        </p:spPr>
      </p:pic>
      <p:pic>
        <p:nvPicPr>
          <p:cNvPr id="14" name="그림 13" descr="2장_p34_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7528" y="4470748"/>
            <a:ext cx="4323054" cy="17665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76120" y="2406079"/>
            <a:ext cx="2880320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리눅스용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76120" y="4437112"/>
            <a:ext cx="2880320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윈도용</a:t>
            </a:r>
            <a:r>
              <a:rPr lang="ko-KR" altLang="en-US" b="1" dirty="0">
                <a:solidFill>
                  <a:schemeClr val="tx1"/>
                </a:solidFill>
              </a:rPr>
              <a:t> 오라클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58560" y="52715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studno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birthday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to_char</a:t>
            </a:r>
            <a:r>
              <a:rPr lang="ko-KR" altLang="en-US" dirty="0"/>
              <a:t>(</a:t>
            </a:r>
            <a:r>
              <a:rPr lang="ko-KR" altLang="en-US" dirty="0" err="1"/>
              <a:t>birthday</a:t>
            </a:r>
            <a:r>
              <a:rPr lang="ko-KR" altLang="en-US" dirty="0"/>
              <a:t>,'MM')='01';</a:t>
            </a:r>
          </a:p>
        </p:txBody>
      </p:sp>
    </p:spTree>
    <p:extLst>
      <p:ext uri="{BB962C8B-B14F-4D97-AF65-F5344CB8AC3E}">
        <p14:creationId xmlns:p14="http://schemas.microsoft.com/office/powerpoint/2010/main" val="326616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1124744"/>
            <a:ext cx="8712968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형 변환 함수 퀴즈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r>
              <a:rPr lang="ko-KR" altLang="ko-KR" b="1" dirty="0">
                <a:solidFill>
                  <a:schemeClr val="tx1"/>
                </a:solidFill>
              </a:rPr>
              <a:t>날짜변환하기</a:t>
            </a:r>
            <a:r>
              <a:rPr lang="en-US" altLang="ko-KR" b="1" dirty="0">
                <a:solidFill>
                  <a:schemeClr val="tx1"/>
                </a:solidFill>
              </a:rPr>
              <a:t> 2 ]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hiredate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사용하여 입사일이</a:t>
            </a:r>
            <a:r>
              <a:rPr lang="en-US" altLang="ko-KR" b="1" dirty="0">
                <a:solidFill>
                  <a:schemeClr val="tx1"/>
                </a:solidFill>
              </a:rPr>
              <a:t> 1,2,3 </a:t>
            </a:r>
            <a:r>
              <a:rPr lang="ko-KR" altLang="ko-KR" b="1" dirty="0">
                <a:solidFill>
                  <a:schemeClr val="tx1"/>
                </a:solidFill>
              </a:rPr>
              <a:t>월인 사람들의 </a:t>
            </a:r>
            <a:r>
              <a:rPr lang="ko-KR" altLang="ko-KR" b="1" dirty="0" err="1">
                <a:solidFill>
                  <a:schemeClr val="tx1"/>
                </a:solidFill>
              </a:rPr>
              <a:t>사번과</a:t>
            </a:r>
            <a:r>
              <a:rPr lang="ko-KR" altLang="ko-KR" b="1" dirty="0">
                <a:solidFill>
                  <a:schemeClr val="tx1"/>
                </a:solidFill>
              </a:rPr>
              <a:t> 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입사일을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34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1" y="2780928"/>
            <a:ext cx="3569033" cy="1723476"/>
          </a:xfrm>
          <a:prstGeom prst="rect">
            <a:avLst/>
          </a:prstGeom>
        </p:spPr>
      </p:pic>
      <p:pic>
        <p:nvPicPr>
          <p:cNvPr id="14" name="그림 13" descr="2장_p34_그림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7568" y="2780928"/>
            <a:ext cx="2886824" cy="17665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567608" y="4725144"/>
            <a:ext cx="273630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리눅스용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32104" y="4725144"/>
            <a:ext cx="230425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윈도용</a:t>
            </a:r>
            <a:r>
              <a:rPr lang="ko-KR" altLang="en-US" b="1" dirty="0">
                <a:solidFill>
                  <a:schemeClr val="tx1"/>
                </a:solidFill>
              </a:rPr>
              <a:t> 오라클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87988" y="52762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empno</a:t>
            </a:r>
            <a:r>
              <a:rPr lang="ko-KR" altLang="en-US" dirty="0"/>
              <a:t>, </a:t>
            </a:r>
            <a:r>
              <a:rPr lang="ko-KR" altLang="en-US" dirty="0" err="1"/>
              <a:t>ename</a:t>
            </a:r>
            <a:r>
              <a:rPr lang="ko-KR" altLang="en-US" dirty="0"/>
              <a:t>, </a:t>
            </a:r>
            <a:r>
              <a:rPr lang="ko-KR" altLang="en-US" dirty="0" err="1"/>
              <a:t>hiredate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to_char</a:t>
            </a:r>
            <a:r>
              <a:rPr lang="ko-KR" altLang="en-US" dirty="0"/>
              <a:t>(</a:t>
            </a:r>
            <a:r>
              <a:rPr lang="ko-KR" altLang="en-US" dirty="0" err="1"/>
              <a:t>hiredate</a:t>
            </a:r>
            <a:r>
              <a:rPr lang="ko-KR" altLang="en-US" dirty="0"/>
              <a:t>,'MM') </a:t>
            </a:r>
            <a:r>
              <a:rPr lang="ko-KR" altLang="en-US" dirty="0" err="1"/>
              <a:t>in</a:t>
            </a:r>
            <a:r>
              <a:rPr lang="ko-KR" altLang="en-US" dirty="0"/>
              <a:t> ('01','02','03');</a:t>
            </a:r>
          </a:p>
        </p:txBody>
      </p:sp>
    </p:spTree>
    <p:extLst>
      <p:ext uri="{BB962C8B-B14F-4D97-AF65-F5344CB8AC3E}">
        <p14:creationId xmlns:p14="http://schemas.microsoft.com/office/powerpoint/2010/main" val="372100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39516" y="911665"/>
            <a:ext cx="8784976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 err="1">
                <a:solidFill>
                  <a:schemeClr val="tx1"/>
                </a:solidFill>
              </a:rPr>
              <a:t>형변환</a:t>
            </a:r>
            <a:r>
              <a:rPr lang="ko-KR" altLang="ko-KR" b="1" dirty="0">
                <a:solidFill>
                  <a:schemeClr val="tx1"/>
                </a:solidFill>
              </a:rPr>
              <a:t> 함수 퀴즈</a:t>
            </a:r>
            <a:r>
              <a:rPr lang="en-US" altLang="ko-KR" b="1" dirty="0">
                <a:solidFill>
                  <a:schemeClr val="tx1"/>
                </a:solidFill>
              </a:rPr>
              <a:t> 3 ]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값을 가지고 있는 사람들의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en-US" altLang="ko-KR" b="1" dirty="0" err="1">
                <a:solidFill>
                  <a:schemeClr val="tx1"/>
                </a:solidFill>
              </a:rPr>
              <a:t>hiredate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총연봉</a:t>
            </a:r>
            <a:r>
              <a:rPr lang="en-US" altLang="ko-KR" b="1" dirty="0">
                <a:solidFill>
                  <a:schemeClr val="tx1"/>
                </a:solidFill>
              </a:rPr>
              <a:t>,15% </a:t>
            </a:r>
            <a:r>
              <a:rPr lang="ko-KR" altLang="ko-KR" b="1" dirty="0">
                <a:solidFill>
                  <a:schemeClr val="tx1"/>
                </a:solidFill>
              </a:rPr>
              <a:t>인상 후 연봉을 아래 화면처럼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 </a:t>
            </a:r>
            <a:r>
              <a:rPr lang="ko-KR" altLang="ko-KR" b="1" dirty="0" err="1">
                <a:solidFill>
                  <a:schemeClr val="tx1"/>
                </a:solidFill>
              </a:rPr>
              <a:t>총연봉은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</a:rPr>
              <a:t>sal</a:t>
            </a:r>
            <a:r>
              <a:rPr lang="en-US" altLang="ko-KR" b="1" dirty="0">
                <a:solidFill>
                  <a:schemeClr val="tx1"/>
                </a:solidFill>
              </a:rPr>
              <a:t>*12)+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으로 계산하고 아래 화면에서는</a:t>
            </a:r>
            <a:r>
              <a:rPr lang="en-US" altLang="ko-KR" b="1" dirty="0">
                <a:solidFill>
                  <a:schemeClr val="tx1"/>
                </a:solidFill>
              </a:rPr>
              <a:t> SAL </a:t>
            </a:r>
            <a:r>
              <a:rPr lang="ko-KR" altLang="ko-KR" b="1" dirty="0">
                <a:solidFill>
                  <a:schemeClr val="tx1"/>
                </a:solidFill>
              </a:rPr>
              <a:t>로 출력되었으며</a:t>
            </a:r>
            <a:r>
              <a:rPr lang="en-US" altLang="ko-KR" b="1" dirty="0">
                <a:solidFill>
                  <a:schemeClr val="tx1"/>
                </a:solidFill>
              </a:rPr>
              <a:t> 15% </a:t>
            </a:r>
            <a:r>
              <a:rPr lang="ko-KR" altLang="ko-KR" b="1" dirty="0">
                <a:solidFill>
                  <a:schemeClr val="tx1"/>
                </a:solidFill>
              </a:rPr>
              <a:t>인상한 값은 </a:t>
            </a:r>
            <a:r>
              <a:rPr lang="ko-KR" altLang="ko-KR" b="1" dirty="0" err="1">
                <a:solidFill>
                  <a:schemeClr val="tx1"/>
                </a:solidFill>
              </a:rPr>
              <a:t>총연봉의</a:t>
            </a:r>
            <a:r>
              <a:rPr lang="en-US" altLang="ko-KR" b="1" dirty="0">
                <a:solidFill>
                  <a:schemeClr val="tx1"/>
                </a:solidFill>
              </a:rPr>
              <a:t> 15% </a:t>
            </a:r>
            <a:r>
              <a:rPr lang="ko-KR" altLang="ko-KR" b="1" dirty="0">
                <a:solidFill>
                  <a:schemeClr val="tx1"/>
                </a:solidFill>
              </a:rPr>
              <a:t>인상 값입니다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(HIREDATE </a:t>
            </a:r>
            <a:r>
              <a:rPr lang="ko-KR" altLang="ko-KR" sz="1500" dirty="0" err="1">
                <a:solidFill>
                  <a:schemeClr val="tx1"/>
                </a:solidFill>
              </a:rPr>
              <a:t>컬럼의</a:t>
            </a:r>
            <a:r>
              <a:rPr lang="ko-KR" altLang="ko-KR" sz="1500" dirty="0">
                <a:solidFill>
                  <a:schemeClr val="tx1"/>
                </a:solidFill>
              </a:rPr>
              <a:t> 날짜 형식과</a:t>
            </a:r>
            <a:r>
              <a:rPr lang="en-US" altLang="ko-KR" sz="1500" dirty="0">
                <a:solidFill>
                  <a:schemeClr val="tx1"/>
                </a:solidFill>
              </a:rPr>
              <a:t> SAL </a:t>
            </a:r>
            <a:r>
              <a:rPr lang="ko-KR" altLang="ko-KR" sz="1500" dirty="0" err="1">
                <a:solidFill>
                  <a:schemeClr val="tx1"/>
                </a:solidFill>
              </a:rPr>
              <a:t>컬럼</a:t>
            </a:r>
            <a:r>
              <a:rPr lang="en-US" altLang="ko-KR" sz="1500" dirty="0">
                <a:solidFill>
                  <a:schemeClr val="tx1"/>
                </a:solidFill>
              </a:rPr>
              <a:t> , 15% UP </a:t>
            </a:r>
            <a:r>
              <a:rPr lang="ko-KR" altLang="ko-KR" sz="1500" dirty="0" err="1">
                <a:solidFill>
                  <a:schemeClr val="tx1"/>
                </a:solidFill>
              </a:rPr>
              <a:t>컬럼의</a:t>
            </a:r>
            <a:r>
              <a:rPr lang="en-US" altLang="ko-KR" sz="1500" dirty="0">
                <a:solidFill>
                  <a:schemeClr val="tx1"/>
                </a:solidFill>
              </a:rPr>
              <a:t> $ </a:t>
            </a:r>
            <a:r>
              <a:rPr lang="ko-KR" altLang="ko-KR" sz="1500" dirty="0">
                <a:solidFill>
                  <a:schemeClr val="tx1"/>
                </a:solidFill>
              </a:rPr>
              <a:t>표시와</a:t>
            </a:r>
            <a:r>
              <a:rPr lang="en-US" altLang="ko-KR" sz="1500" dirty="0">
                <a:solidFill>
                  <a:schemeClr val="tx1"/>
                </a:solidFill>
              </a:rPr>
              <a:t> , </a:t>
            </a:r>
            <a:r>
              <a:rPr lang="ko-KR" altLang="ko-KR" sz="1500" dirty="0">
                <a:solidFill>
                  <a:schemeClr val="tx1"/>
                </a:solidFill>
              </a:rPr>
              <a:t>기호 나오게 하세요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36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9665" y="3060742"/>
            <a:ext cx="5206335" cy="188864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26256" y="4831992"/>
            <a:ext cx="7027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empno,ename,to_char</a:t>
            </a:r>
            <a:r>
              <a:rPr lang="ko-KR" altLang="en-US" dirty="0"/>
              <a:t>(</a:t>
            </a:r>
            <a:r>
              <a:rPr lang="ko-KR" altLang="en-US" dirty="0" err="1"/>
              <a:t>hiredate</a:t>
            </a:r>
            <a:r>
              <a:rPr lang="ko-KR" altLang="en-US" dirty="0"/>
              <a:t>,'</a:t>
            </a:r>
            <a:r>
              <a:rPr lang="ko-KR" altLang="en-US" dirty="0" err="1"/>
              <a:t>yyyy-mm-dd</a:t>
            </a:r>
            <a:r>
              <a:rPr lang="ko-KR" altLang="en-US" dirty="0"/>
              <a:t>') "HIREDATE" , </a:t>
            </a:r>
          </a:p>
          <a:p>
            <a:r>
              <a:rPr lang="ko-KR" altLang="en-US" dirty="0"/>
              <a:t>TO_CHAR((</a:t>
            </a:r>
            <a:r>
              <a:rPr lang="ko-KR" altLang="en-US" dirty="0" err="1"/>
              <a:t>sal</a:t>
            </a:r>
            <a:r>
              <a:rPr lang="ko-KR" altLang="en-US" dirty="0"/>
              <a:t>*12)+comm,'$999,999') "SAL",</a:t>
            </a:r>
          </a:p>
          <a:p>
            <a:r>
              <a:rPr lang="ko-KR" altLang="en-US" dirty="0" err="1"/>
              <a:t>to_char</a:t>
            </a:r>
            <a:r>
              <a:rPr lang="ko-KR" altLang="en-US" dirty="0"/>
              <a:t>(((</a:t>
            </a:r>
            <a:r>
              <a:rPr lang="ko-KR" altLang="en-US" dirty="0" err="1"/>
              <a:t>sal</a:t>
            </a:r>
            <a:r>
              <a:rPr lang="ko-KR" altLang="en-US" dirty="0"/>
              <a:t>*12)+</a:t>
            </a:r>
            <a:r>
              <a:rPr lang="ko-KR" altLang="en-US" dirty="0" err="1"/>
              <a:t>comm</a:t>
            </a:r>
            <a:r>
              <a:rPr lang="ko-KR" altLang="en-US" dirty="0"/>
              <a:t>)*1.15,'$999,999') "15%up"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comm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761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8568952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NVL </a:t>
            </a:r>
            <a:r>
              <a:rPr lang="ko-KR" altLang="ko-KR" b="1" dirty="0">
                <a:solidFill>
                  <a:schemeClr val="tx1"/>
                </a:solidFill>
              </a:rPr>
              <a:t>함수 퀴즈 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</a:t>
            </a:r>
            <a:r>
              <a:rPr lang="en-US" altLang="ko-KR" b="1" dirty="0" smtClean="0">
                <a:solidFill>
                  <a:schemeClr val="tx1"/>
                </a:solidFill>
              </a:rPr>
              <a:t>201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 교수들의 이름과 급여</a:t>
            </a:r>
            <a:r>
              <a:rPr lang="en-US" altLang="ko-KR" b="1" dirty="0" smtClean="0">
                <a:solidFill>
                  <a:schemeClr val="tx1"/>
                </a:solidFill>
              </a:rPr>
              <a:t>, bonus , </a:t>
            </a:r>
            <a:r>
              <a:rPr lang="ko-KR" altLang="ko-KR" b="1" dirty="0" smtClean="0">
                <a:solidFill>
                  <a:schemeClr val="tx1"/>
                </a:solidFill>
              </a:rPr>
              <a:t>총 연봉을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총 연봉은</a:t>
            </a:r>
            <a:r>
              <a:rPr lang="en-US" altLang="ko-KR" b="1" dirty="0" smtClean="0">
                <a:solidFill>
                  <a:schemeClr val="tx1"/>
                </a:solidFill>
              </a:rPr>
              <a:t> (pay*12+bonus) </a:t>
            </a:r>
            <a:r>
              <a:rPr lang="ko-KR" altLang="ko-KR" b="1" dirty="0" smtClean="0">
                <a:solidFill>
                  <a:schemeClr val="tx1"/>
                </a:solidFill>
              </a:rPr>
              <a:t>로 계산하고</a:t>
            </a:r>
            <a:r>
              <a:rPr lang="en-US" altLang="ko-KR" b="1" dirty="0" smtClean="0">
                <a:solidFill>
                  <a:schemeClr val="tx1"/>
                </a:solidFill>
              </a:rPr>
              <a:t> bonus </a:t>
            </a:r>
            <a:r>
              <a:rPr lang="ko-KR" altLang="ko-KR" b="1" dirty="0" smtClean="0">
                <a:solidFill>
                  <a:schemeClr val="tx1"/>
                </a:solidFill>
              </a:rPr>
              <a:t>가 없는 교수는</a:t>
            </a:r>
            <a:r>
              <a:rPr lang="en-US" altLang="ko-KR" b="1" dirty="0" smtClean="0">
                <a:solidFill>
                  <a:schemeClr val="tx1"/>
                </a:solidFill>
              </a:rPr>
              <a:t> 0</a:t>
            </a:r>
            <a:r>
              <a:rPr lang="ko-KR" altLang="ko-KR" b="1" dirty="0" smtClean="0">
                <a:solidFill>
                  <a:schemeClr val="tx1"/>
                </a:solidFill>
              </a:rPr>
              <a:t>으로 계산하세요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39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9" y="3068959"/>
            <a:ext cx="6154247" cy="15654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4750908"/>
            <a:ext cx="865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profno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pay</a:t>
            </a:r>
            <a:r>
              <a:rPr lang="ko-KR" altLang="en-US" dirty="0"/>
              <a:t>, </a:t>
            </a:r>
            <a:r>
              <a:rPr lang="ko-KR" altLang="en-US" dirty="0" err="1"/>
              <a:t>bonus</a:t>
            </a:r>
            <a:r>
              <a:rPr lang="ko-KR" altLang="en-US" dirty="0"/>
              <a:t>, nvl2(</a:t>
            </a:r>
            <a:r>
              <a:rPr lang="ko-KR" altLang="en-US" dirty="0" err="1"/>
              <a:t>bonus</a:t>
            </a:r>
            <a:r>
              <a:rPr lang="ko-KR" altLang="en-US" dirty="0"/>
              <a:t>, </a:t>
            </a:r>
            <a:r>
              <a:rPr lang="ko-KR" altLang="en-US" dirty="0" err="1"/>
              <a:t>pay</a:t>
            </a:r>
            <a:r>
              <a:rPr lang="ko-KR" altLang="en-US" dirty="0"/>
              <a:t>*12+bonus, </a:t>
            </a:r>
            <a:r>
              <a:rPr lang="ko-KR" altLang="en-US" dirty="0" err="1"/>
              <a:t>pay</a:t>
            </a:r>
            <a:r>
              <a:rPr lang="ko-KR" altLang="en-US" dirty="0"/>
              <a:t>*12) "</a:t>
            </a:r>
            <a:r>
              <a:rPr lang="ko-KR" altLang="en-US" dirty="0" err="1"/>
              <a:t>total</a:t>
            </a:r>
            <a:r>
              <a:rPr lang="ko-KR" altLang="en-US" dirty="0"/>
              <a:t>"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professor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deptno</a:t>
            </a:r>
            <a:r>
              <a:rPr lang="ko-KR" altLang="en-US" dirty="0"/>
              <a:t>=201;</a:t>
            </a:r>
          </a:p>
        </p:txBody>
      </p:sp>
    </p:spTree>
    <p:extLst>
      <p:ext uri="{BB962C8B-B14F-4D97-AF65-F5344CB8AC3E}">
        <p14:creationId xmlns:p14="http://schemas.microsoft.com/office/powerpoint/2010/main" val="2373679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871296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NVL2 </a:t>
            </a:r>
            <a:r>
              <a:rPr lang="ko-KR" altLang="ko-KR" b="1" dirty="0">
                <a:solidFill>
                  <a:schemeClr val="tx1"/>
                </a:solidFill>
              </a:rPr>
              <a:t>함수 퀴즈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아래 화면과 같이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deptno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가</a:t>
            </a:r>
            <a:r>
              <a:rPr lang="en-US" altLang="ko-KR" b="1" dirty="0">
                <a:solidFill>
                  <a:schemeClr val="tx1"/>
                </a:solidFill>
              </a:rPr>
              <a:t> 30 </a:t>
            </a:r>
            <a:r>
              <a:rPr lang="ko-KR" altLang="ko-KR" b="1" dirty="0">
                <a:solidFill>
                  <a:schemeClr val="tx1"/>
                </a:solidFill>
              </a:rPr>
              <a:t>번인 사원들을 조회하여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값이 있을 경우</a:t>
            </a:r>
            <a:r>
              <a:rPr lang="en-US" altLang="ko-KR" b="1" dirty="0">
                <a:solidFill>
                  <a:schemeClr val="tx1"/>
                </a:solidFill>
              </a:rPr>
              <a:t> 'Exist' </a:t>
            </a:r>
            <a:r>
              <a:rPr lang="ko-KR" altLang="ko-KR" b="1" dirty="0">
                <a:solidFill>
                  <a:schemeClr val="tx1"/>
                </a:solidFill>
              </a:rPr>
              <a:t>을 출력하고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comm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값이</a:t>
            </a:r>
            <a:r>
              <a:rPr lang="en-US" altLang="ko-KR" b="1" dirty="0">
                <a:solidFill>
                  <a:schemeClr val="tx1"/>
                </a:solidFill>
              </a:rPr>
              <a:t> null </a:t>
            </a:r>
            <a:r>
              <a:rPr lang="ko-KR" altLang="ko-KR" b="1" dirty="0">
                <a:solidFill>
                  <a:schemeClr val="tx1"/>
                </a:solidFill>
              </a:rPr>
              <a:t>일 경우</a:t>
            </a:r>
            <a:r>
              <a:rPr lang="en-US" altLang="ko-KR" b="1" dirty="0">
                <a:solidFill>
                  <a:schemeClr val="tx1"/>
                </a:solidFill>
              </a:rPr>
              <a:t> 'NULL' </a:t>
            </a:r>
            <a:r>
              <a:rPr lang="ko-KR" altLang="ko-KR" b="1" dirty="0">
                <a:solidFill>
                  <a:schemeClr val="tx1"/>
                </a:solidFill>
              </a:rPr>
              <a:t>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4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5761" y="2708920"/>
            <a:ext cx="4086075" cy="253494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3600" y="53228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empno</a:t>
            </a:r>
            <a:r>
              <a:rPr lang="ko-KR" altLang="en-US" dirty="0"/>
              <a:t>, </a:t>
            </a:r>
            <a:r>
              <a:rPr lang="ko-KR" altLang="en-US" dirty="0" err="1"/>
              <a:t>ename</a:t>
            </a:r>
            <a:r>
              <a:rPr lang="ko-KR" altLang="en-US" dirty="0"/>
              <a:t>, </a:t>
            </a:r>
            <a:r>
              <a:rPr lang="ko-KR" altLang="en-US" dirty="0" err="1"/>
              <a:t>comm</a:t>
            </a:r>
            <a:r>
              <a:rPr lang="ko-KR" altLang="en-US" dirty="0"/>
              <a:t>, nvl2(</a:t>
            </a:r>
            <a:r>
              <a:rPr lang="ko-KR" altLang="en-US" dirty="0" err="1"/>
              <a:t>comm</a:t>
            </a:r>
            <a:r>
              <a:rPr lang="ko-KR" altLang="en-US" dirty="0"/>
              <a:t>, '</a:t>
            </a:r>
            <a:r>
              <a:rPr lang="ko-KR" altLang="en-US" dirty="0" err="1"/>
              <a:t>Exist</a:t>
            </a:r>
            <a:r>
              <a:rPr lang="ko-KR" altLang="en-US" dirty="0"/>
              <a:t>','NULL')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deptno</a:t>
            </a:r>
            <a:r>
              <a:rPr lang="ko-KR" altLang="en-US" dirty="0"/>
              <a:t>=30;</a:t>
            </a:r>
          </a:p>
        </p:txBody>
      </p:sp>
    </p:spTree>
    <p:extLst>
      <p:ext uri="{BB962C8B-B14F-4D97-AF65-F5344CB8AC3E}">
        <p14:creationId xmlns:p14="http://schemas.microsoft.com/office/powerpoint/2010/main" val="6965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1124744"/>
            <a:ext cx="8712968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DECODE </a:t>
            </a:r>
            <a:r>
              <a:rPr lang="ko-KR" altLang="ko-KR" b="1" dirty="0">
                <a:solidFill>
                  <a:schemeClr val="tx1"/>
                </a:solidFill>
              </a:rPr>
              <a:t>연습 문제</a:t>
            </a:r>
            <a:r>
              <a:rPr lang="en-US" altLang="ko-KR" b="1" dirty="0">
                <a:solidFill>
                  <a:schemeClr val="tx1"/>
                </a:solidFill>
              </a:rPr>
              <a:t> 1 ]</a:t>
            </a: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 제 </a:t>
            </a:r>
            <a:r>
              <a:rPr lang="en-US" altLang="ko-KR" b="1" dirty="0">
                <a:solidFill>
                  <a:schemeClr val="tx1"/>
                </a:solidFill>
              </a:rPr>
              <a:t>1 </a:t>
            </a:r>
            <a:r>
              <a:rPr lang="ko-KR" altLang="ko-KR" b="1" dirty="0">
                <a:solidFill>
                  <a:schemeClr val="tx1"/>
                </a:solidFill>
              </a:rPr>
              <a:t>전공</a:t>
            </a:r>
            <a:r>
              <a:rPr lang="en-US" altLang="ko-KR" b="1" dirty="0">
                <a:solidFill>
                  <a:schemeClr val="tx1"/>
                </a:solidFill>
              </a:rPr>
              <a:t> (deptno1) </a:t>
            </a:r>
            <a:r>
              <a:rPr lang="ko-KR" altLang="ko-KR" b="1" dirty="0">
                <a:solidFill>
                  <a:schemeClr val="tx1"/>
                </a:solidFill>
              </a:rPr>
              <a:t>이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번인 학과 학생들의 이름과 주민번호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성별을 출력하되 성별은 주민번호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jumin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이용하여</a:t>
            </a:r>
            <a:r>
              <a:rPr lang="en-US" altLang="ko-KR" b="1" dirty="0">
                <a:solidFill>
                  <a:schemeClr val="tx1"/>
                </a:solidFill>
              </a:rPr>
              <a:t> 7</a:t>
            </a:r>
            <a:r>
              <a:rPr lang="ko-KR" altLang="ko-KR" b="1" dirty="0">
                <a:solidFill>
                  <a:schemeClr val="tx1"/>
                </a:solidFill>
              </a:rPr>
              <a:t>번째 숫자가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r>
              <a:rPr lang="ko-KR" altLang="ko-KR" b="1" dirty="0">
                <a:solidFill>
                  <a:schemeClr val="tx1"/>
                </a:solidFill>
              </a:rPr>
              <a:t>일 경우 </a:t>
            </a:r>
            <a:r>
              <a:rPr lang="en-US" altLang="ko-KR" b="1" dirty="0">
                <a:solidFill>
                  <a:schemeClr val="tx1"/>
                </a:solidFill>
              </a:rPr>
              <a:t>“  MAN” , 2</a:t>
            </a:r>
            <a:r>
              <a:rPr lang="ko-KR" altLang="ko-KR" b="1" dirty="0">
                <a:solidFill>
                  <a:schemeClr val="tx1"/>
                </a:solidFill>
              </a:rPr>
              <a:t>일 경우 </a:t>
            </a:r>
            <a:r>
              <a:rPr lang="en-US" altLang="ko-KR" b="1" dirty="0">
                <a:solidFill>
                  <a:schemeClr val="tx1"/>
                </a:solidFill>
              </a:rPr>
              <a:t>“WOMAN  ” </a:t>
            </a:r>
            <a:r>
              <a:rPr lang="ko-KR" altLang="ko-KR" b="1" dirty="0">
                <a:solidFill>
                  <a:schemeClr val="tx1"/>
                </a:solidFill>
              </a:rPr>
              <a:t>로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47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1733" y="2861352"/>
            <a:ext cx="5292509" cy="188864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4000" y="4974436"/>
            <a:ext cx="85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jumin</a:t>
            </a:r>
            <a:r>
              <a:rPr lang="ko-KR" altLang="en-US" dirty="0"/>
              <a:t>, </a:t>
            </a:r>
            <a:r>
              <a:rPr lang="ko-KR" altLang="en-US" dirty="0" err="1"/>
              <a:t>decode</a:t>
            </a:r>
            <a:r>
              <a:rPr lang="ko-KR" altLang="en-US" dirty="0"/>
              <a:t>(</a:t>
            </a:r>
            <a:r>
              <a:rPr lang="ko-KR" altLang="en-US" dirty="0" err="1"/>
              <a:t>substr</a:t>
            </a:r>
            <a:r>
              <a:rPr lang="ko-KR" altLang="en-US" dirty="0"/>
              <a:t>(jumin,7,1),1,'man','woman') "</a:t>
            </a:r>
            <a:r>
              <a:rPr lang="ko-KR" altLang="en-US" dirty="0" err="1"/>
              <a:t>gender</a:t>
            </a:r>
            <a:r>
              <a:rPr lang="ko-KR" altLang="en-US" dirty="0"/>
              <a:t>"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deptno1=101;</a:t>
            </a:r>
          </a:p>
        </p:txBody>
      </p:sp>
    </p:spTree>
    <p:extLst>
      <p:ext uri="{BB962C8B-B14F-4D97-AF65-F5344CB8AC3E}">
        <p14:creationId xmlns:p14="http://schemas.microsoft.com/office/powerpoint/2010/main" val="328484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1124744"/>
            <a:ext cx="885698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DECODE </a:t>
            </a:r>
            <a:r>
              <a:rPr lang="ko-KR" altLang="ko-KR" b="1" dirty="0">
                <a:solidFill>
                  <a:schemeClr val="tx1"/>
                </a:solidFill>
              </a:rPr>
              <a:t>연습 문제</a:t>
            </a:r>
            <a:r>
              <a:rPr lang="en-US" altLang="ko-KR" b="1" dirty="0">
                <a:solidFill>
                  <a:schemeClr val="tx1"/>
                </a:solidFill>
              </a:rPr>
              <a:t> 2 ]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</a:t>
            </a:r>
            <a:r>
              <a:rPr lang="en-US" altLang="ko-KR" b="1" dirty="0">
                <a:solidFill>
                  <a:schemeClr val="tx1"/>
                </a:solidFill>
              </a:rPr>
              <a:t>1 </a:t>
            </a:r>
            <a:r>
              <a:rPr lang="ko-KR" altLang="ko-KR" b="1" dirty="0">
                <a:solidFill>
                  <a:schemeClr val="tx1"/>
                </a:solidFill>
              </a:rPr>
              <a:t>전공이</a:t>
            </a:r>
            <a:r>
              <a:rPr lang="en-US" altLang="ko-KR" b="1" dirty="0">
                <a:solidFill>
                  <a:schemeClr val="tx1"/>
                </a:solidFill>
              </a:rPr>
              <a:t> (deptno1) 101</a:t>
            </a:r>
            <a:r>
              <a:rPr lang="ko-KR" altLang="ko-KR" b="1" dirty="0">
                <a:solidFill>
                  <a:schemeClr val="tx1"/>
                </a:solidFill>
              </a:rPr>
              <a:t>번인 학생의 이름과 연락처와 지역을 출력하세요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ko-KR" b="1" dirty="0">
                <a:solidFill>
                  <a:schemeClr val="tx1"/>
                </a:solidFill>
              </a:rPr>
              <a:t>단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ko-KR" b="1" dirty="0">
                <a:solidFill>
                  <a:schemeClr val="tx1"/>
                </a:solidFill>
              </a:rPr>
              <a:t>지역번호가</a:t>
            </a:r>
            <a:r>
              <a:rPr lang="en-US" altLang="ko-KR" b="1" dirty="0">
                <a:solidFill>
                  <a:schemeClr val="tx1"/>
                </a:solidFill>
              </a:rPr>
              <a:t> 02 </a:t>
            </a:r>
            <a:r>
              <a:rPr lang="ko-KR" altLang="ko-KR" b="1" dirty="0">
                <a:solidFill>
                  <a:schemeClr val="tx1"/>
                </a:solidFill>
              </a:rPr>
              <a:t>는 </a:t>
            </a:r>
            <a:r>
              <a:rPr lang="en-US" altLang="ko-KR" b="1" dirty="0">
                <a:solidFill>
                  <a:schemeClr val="tx1"/>
                </a:solidFill>
              </a:rPr>
              <a:t>"SEOUL" , 031 </a:t>
            </a:r>
            <a:r>
              <a:rPr lang="ko-KR" altLang="ko-KR" b="1" dirty="0">
                <a:solidFill>
                  <a:schemeClr val="tx1"/>
                </a:solidFill>
              </a:rPr>
              <a:t>은 </a:t>
            </a:r>
            <a:r>
              <a:rPr lang="en-US" altLang="ko-KR" b="1" dirty="0">
                <a:solidFill>
                  <a:schemeClr val="tx1"/>
                </a:solidFill>
              </a:rPr>
              <a:t>"GYEONGGI" , 051 </a:t>
            </a:r>
            <a:r>
              <a:rPr lang="ko-KR" altLang="ko-KR" b="1" dirty="0">
                <a:solidFill>
                  <a:schemeClr val="tx1"/>
                </a:solidFill>
              </a:rPr>
              <a:t>은 </a:t>
            </a:r>
            <a:r>
              <a:rPr lang="en-US" altLang="ko-KR" b="1" dirty="0">
                <a:solidFill>
                  <a:schemeClr val="tx1"/>
                </a:solidFill>
              </a:rPr>
              <a:t>"BUSAN" , 052 </a:t>
            </a:r>
            <a:r>
              <a:rPr lang="ko-KR" altLang="ko-KR" b="1" dirty="0">
                <a:solidFill>
                  <a:schemeClr val="tx1"/>
                </a:solidFill>
              </a:rPr>
              <a:t>는 </a:t>
            </a:r>
            <a:r>
              <a:rPr lang="en-US" altLang="ko-KR" b="1" dirty="0">
                <a:solidFill>
                  <a:schemeClr val="tx1"/>
                </a:solidFill>
              </a:rPr>
              <a:t>"ULSAN" , 055 </a:t>
            </a:r>
            <a:r>
              <a:rPr lang="ko-KR" altLang="ko-KR" b="1" dirty="0">
                <a:solidFill>
                  <a:schemeClr val="tx1"/>
                </a:solidFill>
              </a:rPr>
              <a:t>는 </a:t>
            </a:r>
            <a:r>
              <a:rPr lang="en-US" altLang="ko-KR" b="1" dirty="0">
                <a:solidFill>
                  <a:schemeClr val="tx1"/>
                </a:solidFill>
              </a:rPr>
              <a:t>"GYEONGNAM"</a:t>
            </a:r>
            <a:r>
              <a:rPr lang="ko-KR" altLang="ko-KR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47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32" y="2700702"/>
            <a:ext cx="5378682" cy="188864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8400" y="2676166"/>
            <a:ext cx="63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tel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decode</a:t>
            </a:r>
            <a:r>
              <a:rPr lang="ko-KR" altLang="en-US" dirty="0"/>
              <a:t>(</a:t>
            </a:r>
            <a:r>
              <a:rPr lang="ko-KR" altLang="en-US" dirty="0" err="1"/>
              <a:t>substr</a:t>
            </a:r>
            <a:r>
              <a:rPr lang="ko-KR" altLang="en-US" dirty="0"/>
              <a:t>(tel,1,instr(</a:t>
            </a:r>
            <a:r>
              <a:rPr lang="ko-KR" altLang="en-US" dirty="0" err="1"/>
              <a:t>tel</a:t>
            </a:r>
            <a:r>
              <a:rPr lang="ko-KR" altLang="en-US" dirty="0"/>
              <a:t>,')')-1),'02','seoul',</a:t>
            </a:r>
          </a:p>
          <a:p>
            <a:r>
              <a:rPr lang="ko-KR" altLang="en-US" dirty="0" err="1"/>
              <a:t>decode</a:t>
            </a:r>
            <a:r>
              <a:rPr lang="ko-KR" altLang="en-US" dirty="0"/>
              <a:t>(</a:t>
            </a:r>
            <a:r>
              <a:rPr lang="ko-KR" altLang="en-US" dirty="0" err="1"/>
              <a:t>substr</a:t>
            </a:r>
            <a:r>
              <a:rPr lang="ko-KR" altLang="en-US" dirty="0"/>
              <a:t>(tel,1,instr(</a:t>
            </a:r>
            <a:r>
              <a:rPr lang="ko-KR" altLang="en-US" dirty="0" err="1"/>
              <a:t>tel</a:t>
            </a:r>
            <a:r>
              <a:rPr lang="ko-KR" altLang="en-US" dirty="0"/>
              <a:t>,')')-1),'031','gyeonggi',</a:t>
            </a:r>
          </a:p>
          <a:p>
            <a:r>
              <a:rPr lang="ko-KR" altLang="en-US" dirty="0" err="1"/>
              <a:t>decode</a:t>
            </a:r>
            <a:r>
              <a:rPr lang="ko-KR" altLang="en-US" dirty="0"/>
              <a:t>(</a:t>
            </a:r>
            <a:r>
              <a:rPr lang="ko-KR" altLang="en-US" dirty="0" err="1"/>
              <a:t>substr</a:t>
            </a:r>
            <a:r>
              <a:rPr lang="ko-KR" altLang="en-US" dirty="0"/>
              <a:t>(tel,1,instr(</a:t>
            </a:r>
            <a:r>
              <a:rPr lang="ko-KR" altLang="en-US" dirty="0" err="1"/>
              <a:t>tel</a:t>
            </a:r>
            <a:r>
              <a:rPr lang="ko-KR" altLang="en-US" dirty="0"/>
              <a:t>,')')-1),'051','busan',</a:t>
            </a:r>
          </a:p>
          <a:p>
            <a:r>
              <a:rPr lang="ko-KR" altLang="en-US" dirty="0" err="1"/>
              <a:t>decode</a:t>
            </a:r>
            <a:r>
              <a:rPr lang="ko-KR" altLang="en-US" dirty="0"/>
              <a:t>(</a:t>
            </a:r>
            <a:r>
              <a:rPr lang="ko-KR" altLang="en-US" dirty="0" err="1"/>
              <a:t>substr</a:t>
            </a:r>
            <a:r>
              <a:rPr lang="ko-KR" altLang="en-US" dirty="0"/>
              <a:t>(tel,1,instr(</a:t>
            </a:r>
            <a:r>
              <a:rPr lang="ko-KR" altLang="en-US" dirty="0" err="1"/>
              <a:t>tel</a:t>
            </a:r>
            <a:r>
              <a:rPr lang="ko-KR" altLang="en-US" dirty="0"/>
              <a:t>,')')-1),'052','ulsan','gyeongnam'))))</a:t>
            </a:r>
          </a:p>
          <a:p>
            <a:r>
              <a:rPr lang="ko-KR" altLang="en-US" dirty="0"/>
              <a:t>"LOC"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endParaRPr lang="ko-KR" altLang="en-US" dirty="0"/>
          </a:p>
          <a:p>
            <a:r>
              <a:rPr lang="ko-KR" altLang="en-US" dirty="0" err="1"/>
              <a:t>where</a:t>
            </a:r>
            <a:r>
              <a:rPr lang="ko-KR" altLang="en-US" dirty="0"/>
              <a:t> deptno1=101;</a:t>
            </a:r>
          </a:p>
        </p:txBody>
      </p:sp>
    </p:spTree>
    <p:extLst>
      <p:ext uri="{BB962C8B-B14F-4D97-AF65-F5344CB8AC3E}">
        <p14:creationId xmlns:p14="http://schemas.microsoft.com/office/powerpoint/2010/main" val="788539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1124744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CASE</a:t>
            </a:r>
            <a:r>
              <a:rPr lang="ko-KR" altLang="ko-KR" b="1" dirty="0">
                <a:solidFill>
                  <a:schemeClr val="tx1"/>
                </a:solidFill>
              </a:rPr>
              <a:t>문 연습 문제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sz="1500" b="1" dirty="0" err="1">
                <a:solidFill>
                  <a:schemeClr val="tx1"/>
                </a:solidFill>
              </a:rPr>
              <a:t>emp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ko-KR" sz="1500" b="1" dirty="0">
                <a:solidFill>
                  <a:schemeClr val="tx1"/>
                </a:solidFill>
              </a:rPr>
              <a:t>테이블을 조회하여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</a:rPr>
              <a:t>empno</a:t>
            </a:r>
            <a:r>
              <a:rPr lang="en-US" altLang="ko-KR" sz="1500" b="1" dirty="0">
                <a:solidFill>
                  <a:schemeClr val="tx1"/>
                </a:solidFill>
              </a:rPr>
              <a:t> , </a:t>
            </a:r>
            <a:r>
              <a:rPr lang="en-US" altLang="ko-KR" sz="1500" b="1" dirty="0" err="1">
                <a:solidFill>
                  <a:schemeClr val="tx1"/>
                </a:solidFill>
              </a:rPr>
              <a:t>ename</a:t>
            </a:r>
            <a:r>
              <a:rPr lang="en-US" altLang="ko-KR" sz="1500" b="1" dirty="0">
                <a:solidFill>
                  <a:schemeClr val="tx1"/>
                </a:solidFill>
              </a:rPr>
              <a:t> , </a:t>
            </a:r>
            <a:r>
              <a:rPr lang="en-US" altLang="ko-KR" sz="1500" b="1" dirty="0" err="1">
                <a:solidFill>
                  <a:schemeClr val="tx1"/>
                </a:solidFill>
              </a:rPr>
              <a:t>sal</a:t>
            </a:r>
            <a:r>
              <a:rPr lang="en-US" altLang="ko-KR" sz="1500" b="1" dirty="0">
                <a:solidFill>
                  <a:schemeClr val="tx1"/>
                </a:solidFill>
              </a:rPr>
              <a:t> , LEVEL(</a:t>
            </a:r>
            <a:r>
              <a:rPr lang="ko-KR" altLang="ko-KR" sz="1500" b="1" dirty="0">
                <a:solidFill>
                  <a:schemeClr val="tx1"/>
                </a:solidFill>
              </a:rPr>
              <a:t>급여등급</a:t>
            </a:r>
            <a:r>
              <a:rPr lang="en-US" altLang="ko-KR" sz="1500" b="1" dirty="0">
                <a:solidFill>
                  <a:schemeClr val="tx1"/>
                </a:solidFill>
              </a:rPr>
              <a:t>)</a:t>
            </a:r>
            <a:r>
              <a:rPr lang="ko-KR" altLang="ko-KR" sz="1500" b="1" dirty="0">
                <a:solidFill>
                  <a:schemeClr val="tx1"/>
                </a:solidFill>
              </a:rPr>
              <a:t>을 아래와 같이 출력하세요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ko-KR" altLang="ko-KR" sz="1500" b="1" dirty="0">
                <a:solidFill>
                  <a:schemeClr val="tx1"/>
                </a:solidFill>
              </a:rPr>
              <a:t>단 급여등급은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>
                <a:solidFill>
                  <a:schemeClr val="tx1"/>
                </a:solidFill>
              </a:rPr>
              <a:t>sal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ko-KR" sz="1500" b="1" dirty="0">
                <a:solidFill>
                  <a:schemeClr val="tx1"/>
                </a:solidFill>
              </a:rPr>
              <a:t>을 기준으로</a:t>
            </a:r>
            <a:r>
              <a:rPr lang="en-US" altLang="ko-KR" sz="1500" b="1" dirty="0">
                <a:solidFill>
                  <a:schemeClr val="tx1"/>
                </a:solidFill>
              </a:rPr>
              <a:t> 1 - 1000 </a:t>
            </a:r>
            <a:r>
              <a:rPr lang="ko-KR" altLang="ko-KR" sz="1500" b="1" dirty="0">
                <a:solidFill>
                  <a:schemeClr val="tx1"/>
                </a:solidFill>
              </a:rPr>
              <a:t>이면</a:t>
            </a:r>
            <a:r>
              <a:rPr lang="en-US" altLang="ko-KR" sz="1500" b="1" dirty="0">
                <a:solidFill>
                  <a:schemeClr val="tx1"/>
                </a:solidFill>
              </a:rPr>
              <a:t> Level 1 , 1001 - 2000 </a:t>
            </a:r>
            <a:r>
              <a:rPr lang="ko-KR" altLang="ko-KR" sz="1500" b="1" dirty="0">
                <a:solidFill>
                  <a:schemeClr val="tx1"/>
                </a:solidFill>
              </a:rPr>
              <a:t>이면</a:t>
            </a:r>
            <a:r>
              <a:rPr lang="en-US" altLang="ko-KR" sz="1500" b="1" dirty="0">
                <a:solidFill>
                  <a:schemeClr val="tx1"/>
                </a:solidFill>
              </a:rPr>
              <a:t> Level 2 , 2001 - 3000 </a:t>
            </a:r>
            <a:r>
              <a:rPr lang="ko-KR" altLang="ko-KR" sz="1500" b="1" dirty="0">
                <a:solidFill>
                  <a:schemeClr val="tx1"/>
                </a:solidFill>
              </a:rPr>
              <a:t>이면</a:t>
            </a:r>
            <a:r>
              <a:rPr lang="en-US" altLang="ko-KR" sz="1500" b="1" dirty="0">
                <a:solidFill>
                  <a:schemeClr val="tx1"/>
                </a:solidFill>
              </a:rPr>
              <a:t> Level 3 , 3001 - 4000 </a:t>
            </a:r>
            <a:r>
              <a:rPr lang="ko-KR" altLang="ko-KR" sz="1500" b="1" dirty="0">
                <a:solidFill>
                  <a:schemeClr val="tx1"/>
                </a:solidFill>
              </a:rPr>
              <a:t>이면</a:t>
            </a:r>
            <a:r>
              <a:rPr lang="en-US" altLang="ko-KR" sz="1500" b="1" dirty="0">
                <a:solidFill>
                  <a:schemeClr val="tx1"/>
                </a:solidFill>
              </a:rPr>
              <a:t> Level 4 , 4001 </a:t>
            </a:r>
            <a:r>
              <a:rPr lang="ko-KR" altLang="ko-KR" sz="1500" b="1" dirty="0">
                <a:solidFill>
                  <a:schemeClr val="tx1"/>
                </a:solidFill>
              </a:rPr>
              <a:t>보다 많으면</a:t>
            </a:r>
            <a:r>
              <a:rPr lang="en-US" altLang="ko-KR" sz="1500" b="1" dirty="0">
                <a:solidFill>
                  <a:schemeClr val="tx1"/>
                </a:solidFill>
              </a:rPr>
              <a:t> Level 5 </a:t>
            </a:r>
            <a:r>
              <a:rPr lang="ko-KR" altLang="ko-KR" sz="1500" b="1" dirty="0">
                <a:solidFill>
                  <a:schemeClr val="tx1"/>
                </a:solidFill>
              </a:rPr>
              <a:t>로 출력하세요</a:t>
            </a:r>
            <a:r>
              <a:rPr lang="en-US" altLang="ko-KR" sz="1500" b="1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13" name="그림 12" descr="2장_p50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273" y="2708920"/>
            <a:ext cx="4054957" cy="32707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</a:rPr>
              <a:t>SQL </a:t>
            </a:r>
            <a:r>
              <a:rPr lang="ko-KR" altLang="ko-KR" sz="2000" b="1" err="1">
                <a:solidFill>
                  <a:schemeClr val="tx1"/>
                </a:solidFill>
              </a:rPr>
              <a:t>단일행</a:t>
            </a:r>
            <a:r>
              <a:rPr lang="ko-KR" altLang="ko-KR" sz="2000" b="1">
                <a:solidFill>
                  <a:schemeClr val="tx1"/>
                </a:solidFill>
              </a:rPr>
              <a:t> </a:t>
            </a:r>
            <a:r>
              <a:rPr lang="ko-KR" altLang="ko-KR" sz="2000" b="1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0" y="28945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empno</a:t>
            </a:r>
            <a:r>
              <a:rPr lang="ko-KR" altLang="en-US" dirty="0"/>
              <a:t>, </a:t>
            </a:r>
            <a:r>
              <a:rPr lang="ko-KR" altLang="en-US" dirty="0" err="1"/>
              <a:t>ename</a:t>
            </a:r>
            <a:r>
              <a:rPr lang="ko-KR" altLang="en-US" dirty="0"/>
              <a:t>, </a:t>
            </a:r>
            <a:r>
              <a:rPr lang="ko-KR" altLang="en-US" dirty="0" err="1"/>
              <a:t>sal</a:t>
            </a:r>
            <a:r>
              <a:rPr lang="ko-KR" altLang="en-US" dirty="0"/>
              <a:t>, 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case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sal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1 and 1000 </a:t>
            </a:r>
            <a:r>
              <a:rPr lang="ko-KR" altLang="en-US" dirty="0" err="1"/>
              <a:t>then</a:t>
            </a:r>
            <a:r>
              <a:rPr lang="ko-KR" altLang="en-US" dirty="0"/>
              <a:t> '</a:t>
            </a:r>
            <a:r>
              <a:rPr lang="ko-KR" altLang="en-US" dirty="0" err="1"/>
              <a:t>level</a:t>
            </a:r>
            <a:r>
              <a:rPr lang="ko-KR" altLang="en-US" dirty="0"/>
              <a:t> 1'</a:t>
            </a:r>
          </a:p>
          <a:p>
            <a:r>
              <a:rPr lang="ko-KR" altLang="en-US" dirty="0"/>
              <a:t>          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sal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1001 and 2000 </a:t>
            </a:r>
            <a:r>
              <a:rPr lang="ko-KR" altLang="en-US" dirty="0" err="1"/>
              <a:t>then</a:t>
            </a:r>
            <a:r>
              <a:rPr lang="ko-KR" altLang="en-US" dirty="0"/>
              <a:t> '</a:t>
            </a:r>
            <a:r>
              <a:rPr lang="ko-KR" altLang="en-US" dirty="0" err="1"/>
              <a:t>level</a:t>
            </a:r>
            <a:r>
              <a:rPr lang="ko-KR" altLang="en-US" dirty="0"/>
              <a:t> 2'</a:t>
            </a:r>
          </a:p>
          <a:p>
            <a:r>
              <a:rPr lang="ko-KR" altLang="en-US" dirty="0"/>
              <a:t>          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sal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2001 and 3000 </a:t>
            </a:r>
            <a:r>
              <a:rPr lang="ko-KR" altLang="en-US" dirty="0" err="1"/>
              <a:t>then</a:t>
            </a:r>
            <a:r>
              <a:rPr lang="ko-KR" altLang="en-US" dirty="0"/>
              <a:t> '</a:t>
            </a:r>
            <a:r>
              <a:rPr lang="ko-KR" altLang="en-US" dirty="0" err="1"/>
              <a:t>level</a:t>
            </a:r>
            <a:r>
              <a:rPr lang="ko-KR" altLang="en-US" dirty="0"/>
              <a:t> 3'</a:t>
            </a:r>
          </a:p>
          <a:p>
            <a:r>
              <a:rPr lang="ko-KR" altLang="en-US" dirty="0"/>
              <a:t>          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sal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3001 and 4000 </a:t>
            </a:r>
            <a:r>
              <a:rPr lang="ko-KR" altLang="en-US" dirty="0" err="1"/>
              <a:t>then</a:t>
            </a:r>
            <a:r>
              <a:rPr lang="ko-KR" altLang="en-US" dirty="0"/>
              <a:t> '</a:t>
            </a:r>
            <a:r>
              <a:rPr lang="ko-KR" altLang="en-US" dirty="0" err="1"/>
              <a:t>level</a:t>
            </a:r>
            <a:r>
              <a:rPr lang="ko-KR" altLang="en-US" dirty="0"/>
              <a:t> 4'</a:t>
            </a:r>
          </a:p>
          <a:p>
            <a:r>
              <a:rPr lang="ko-KR" altLang="en-US" dirty="0"/>
              <a:t>           </a:t>
            </a:r>
            <a:r>
              <a:rPr lang="ko-KR" altLang="en-US" dirty="0" err="1"/>
              <a:t>else</a:t>
            </a:r>
            <a:r>
              <a:rPr lang="ko-KR" altLang="en-US" dirty="0"/>
              <a:t> '</a:t>
            </a:r>
            <a:r>
              <a:rPr lang="ko-KR" altLang="en-US" dirty="0" err="1"/>
              <a:t>level</a:t>
            </a:r>
            <a:r>
              <a:rPr lang="ko-KR" altLang="en-US" dirty="0"/>
              <a:t> 5'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end</a:t>
            </a:r>
            <a:r>
              <a:rPr lang="ko-KR" altLang="en-US" dirty="0"/>
              <a:t> "LEVEL"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emp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426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991544" y="1556790"/>
          <a:ext cx="8280920" cy="4608513"/>
        </p:xfrm>
        <a:graphic>
          <a:graphicData uri="http://schemas.openxmlformats.org/drawingml/2006/table">
            <a:tbl>
              <a:tblPr/>
              <a:tblGrid>
                <a:gridCol w="1619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4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300" b="1" kern="100">
                          <a:latin typeface="맑은 고딕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INITCAP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 값의 첫 글자만 대문자로 변환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INITCAP(‘abcd’) -&gt; Abcd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LOWER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소문자로 변환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LOWER(‘ABCD’) -&gt; abcd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UPPER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 값을 전부 대문자로 변환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UPPER(‘abcd’) -&gt;ABCD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 값을 출력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LENGTH(‘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’) -&gt; 2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입력된 문자열의 길이의 바이트 값을 출력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LENGTHB(‘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’) -&gt; 4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CONCAT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두 문자열을 결합해서 출력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. || 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연산자와 동일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CONCAT(‘A’,’B’) -&gt; AB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SUBSTR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주어진 문자에서 특정 문자만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SUBSTR(‘ABC’,1,2) -&gt; AB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SUBSTRB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 바이트만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SUBSTRB(‘</a:t>
                      </a: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한글</a:t>
                      </a: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’,1,2) -&gt; </a:t>
                      </a: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INSTR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주어진 문자에서 </a:t>
                      </a:r>
                      <a:r>
                        <a:rPr lang="ko-KR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특정문자의</a:t>
                      </a: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 위치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INSTR(‘A*B#’,’#’) - &gt; 4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INSTRB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문자에서 특정문자의 위치 바이트값 추출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INSTRB(‘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한글로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’,’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’) -&gt; 5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LPAD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왼쪽으로 특정 문자를 채움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LPAD(‘love’,6,’*’) -&gt; **love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RPAD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오른쪽으로 특정 문자를 채움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RPAD(‘love,’6,’*’) -&gt; love**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LTRIM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왼쪽의 특정문자를 삭제함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LTRIM(‘*love’,’*’) -&gt; love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RTRIM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오른쪽의 특정문자를 삭제함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RTRIM(‘love*’,’*’) -&gt; love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REPLACE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 A 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로 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REPLACE(‘AB’,’A’,’E’) -&gt; EB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REGEXP_REPLACE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REGEXP_INSTR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시작 위치를 반환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REGEXP_SUBSTR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REGEXP_LIKE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특정패턴을 찾아 반환함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94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REGEXP_COUNT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주어진 문자열에서 특정패턴의 횟수를 반환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아래 예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91544" y="1052736"/>
            <a:ext cx="23042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문자 함수</a:t>
            </a:r>
            <a:endParaRPr lang="ko-KR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27597"/>
            <a:ext cx="10515600" cy="574936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emp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 err="1"/>
              <a:t>입력값이</a:t>
            </a:r>
            <a:r>
              <a:rPr lang="ko-KR" altLang="en-US" dirty="0"/>
              <a:t> 첫 글자만 </a:t>
            </a:r>
            <a:r>
              <a:rPr lang="ko-KR" altLang="en-US" dirty="0" err="1"/>
              <a:t>대무자로</a:t>
            </a:r>
            <a:r>
              <a:rPr lang="ko-KR" altLang="en-US" dirty="0"/>
              <a:t> 변환</a:t>
            </a:r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initcap</a:t>
            </a:r>
            <a:r>
              <a:rPr lang="en-US" altLang="ko-KR" dirty="0"/>
              <a:t>(</a:t>
            </a:r>
            <a:r>
              <a:rPr lang="en-US" altLang="ko-KR" dirty="0" err="1"/>
              <a:t>ename</a:t>
            </a:r>
            <a:r>
              <a:rPr lang="en-US" altLang="ko-KR" dirty="0"/>
              <a:t>) "INITCAR"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=10;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소문자로 변환</a:t>
            </a:r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ename,lower</a:t>
            </a:r>
            <a:r>
              <a:rPr lang="en-US" altLang="ko-KR" dirty="0"/>
              <a:t>(</a:t>
            </a:r>
            <a:r>
              <a:rPr lang="en-US" altLang="ko-KR" dirty="0" err="1"/>
              <a:t>ename</a:t>
            </a:r>
            <a:r>
              <a:rPr lang="en-US" altLang="ko-KR" dirty="0"/>
              <a:t>) "LOWER", upper(</a:t>
            </a:r>
            <a:r>
              <a:rPr lang="en-US" altLang="ko-KR" dirty="0" err="1"/>
              <a:t>ename</a:t>
            </a:r>
            <a:r>
              <a:rPr lang="en-US" altLang="ko-KR" dirty="0"/>
              <a:t>) "UPPER"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=10;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길이</a:t>
            </a:r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ename</a:t>
            </a:r>
            <a:r>
              <a:rPr lang="en-US" altLang="ko-KR" dirty="0"/>
              <a:t>, length(</a:t>
            </a:r>
            <a:r>
              <a:rPr lang="en-US" altLang="ko-KR" dirty="0" err="1"/>
              <a:t>ename</a:t>
            </a:r>
            <a:r>
              <a:rPr lang="en-US" altLang="ko-KR" dirty="0"/>
              <a:t>), </a:t>
            </a:r>
            <a:r>
              <a:rPr lang="en-US" altLang="ko-KR" dirty="0" err="1"/>
              <a:t>lengthb</a:t>
            </a:r>
            <a:r>
              <a:rPr lang="en-US" altLang="ko-KR" dirty="0"/>
              <a:t>(</a:t>
            </a:r>
            <a:r>
              <a:rPr lang="en-US" altLang="ko-KR" dirty="0" err="1"/>
              <a:t>ename</a:t>
            </a:r>
            <a:r>
              <a:rPr lang="en-US" altLang="ko-KR" dirty="0"/>
              <a:t>) from </a:t>
            </a:r>
            <a:r>
              <a:rPr lang="en-US" altLang="ko-KR" dirty="0" err="1"/>
              <a:t>emp</a:t>
            </a:r>
            <a:r>
              <a:rPr lang="en-US" altLang="ko-KR" dirty="0"/>
              <a:t> where </a:t>
            </a:r>
            <a:r>
              <a:rPr lang="en-US" altLang="ko-KR" dirty="0" err="1"/>
              <a:t>deptno</a:t>
            </a:r>
            <a:r>
              <a:rPr lang="en-US" altLang="ko-KR" dirty="0"/>
              <a:t>=20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'</a:t>
            </a:r>
            <a:r>
              <a:rPr lang="ko-KR" altLang="en-US" dirty="0"/>
              <a:t>홍길동</a:t>
            </a:r>
            <a:r>
              <a:rPr lang="en-US" altLang="ko-KR" dirty="0"/>
              <a:t>', length('</a:t>
            </a:r>
            <a:r>
              <a:rPr lang="ko-KR" altLang="en-US" dirty="0"/>
              <a:t>홍길동</a:t>
            </a:r>
            <a:r>
              <a:rPr lang="en-US" altLang="ko-KR" dirty="0"/>
              <a:t>'), </a:t>
            </a:r>
            <a:r>
              <a:rPr lang="en-US" altLang="ko-KR" dirty="0" err="1"/>
              <a:t>lengthb</a:t>
            </a:r>
            <a:r>
              <a:rPr lang="en-US" altLang="ko-KR" dirty="0"/>
              <a:t>('</a:t>
            </a:r>
            <a:r>
              <a:rPr lang="ko-KR" altLang="en-US" dirty="0"/>
              <a:t>홍길동</a:t>
            </a:r>
            <a:r>
              <a:rPr lang="en-US" altLang="ko-KR" dirty="0"/>
              <a:t>') from dual;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글자 추출</a:t>
            </a:r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substr</a:t>
            </a:r>
            <a:r>
              <a:rPr lang="en-US" altLang="ko-KR" dirty="0"/>
              <a:t>('abcde',3,2) "3,2", </a:t>
            </a:r>
            <a:r>
              <a:rPr lang="en-US" altLang="ko-KR" dirty="0" err="1"/>
              <a:t>substr</a:t>
            </a:r>
            <a:r>
              <a:rPr lang="en-US" altLang="ko-KR" dirty="0"/>
              <a:t>('abcde',-3,2), </a:t>
            </a:r>
            <a:r>
              <a:rPr lang="en-US" altLang="ko-KR" dirty="0" err="1"/>
              <a:t>substr</a:t>
            </a:r>
            <a:r>
              <a:rPr lang="en-US" altLang="ko-KR" dirty="0"/>
              <a:t>('abcde',-3,4) from dual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//student</a:t>
            </a:r>
            <a:r>
              <a:rPr lang="ko-KR" altLang="en-US" dirty="0"/>
              <a:t>테이블에서 </a:t>
            </a:r>
            <a:r>
              <a:rPr lang="en-US" altLang="ko-KR" dirty="0" err="1"/>
              <a:t>jumin</a:t>
            </a:r>
            <a:r>
              <a:rPr lang="ko-KR" altLang="en-US" dirty="0"/>
              <a:t>컬럼을 사용해서 </a:t>
            </a:r>
            <a:r>
              <a:rPr lang="en-US" altLang="ko-KR" dirty="0"/>
              <a:t>1</a:t>
            </a:r>
            <a:r>
              <a:rPr lang="ko-KR" altLang="en-US" dirty="0"/>
              <a:t>전공이 </a:t>
            </a:r>
            <a:r>
              <a:rPr lang="en-US" altLang="ko-KR" dirty="0"/>
              <a:t>101</a:t>
            </a:r>
            <a:r>
              <a:rPr lang="ko-KR" altLang="en-US" dirty="0"/>
              <a:t>번인 학생들의 이름과 태어난 월일</a:t>
            </a:r>
            <a:r>
              <a:rPr lang="en-US" altLang="ko-KR" dirty="0"/>
              <a:t>,</a:t>
            </a:r>
            <a:r>
              <a:rPr lang="ko-KR" altLang="en-US" dirty="0"/>
              <a:t>생일</a:t>
            </a:r>
            <a:r>
              <a:rPr lang="en-US" altLang="ko-KR" dirty="0"/>
              <a:t>, </a:t>
            </a:r>
            <a:r>
              <a:rPr lang="ko-KR" altLang="en-US" dirty="0"/>
              <a:t>하루 전 날짜를 출력하세요</a:t>
            </a:r>
            <a:r>
              <a:rPr lang="en-US" altLang="ko-KR" dirty="0"/>
              <a:t>.(050413-3111111)</a:t>
            </a:r>
          </a:p>
          <a:p>
            <a:pPr marL="0" indent="0"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name,substr</a:t>
            </a:r>
            <a:r>
              <a:rPr lang="en-US" altLang="ko-KR" dirty="0"/>
              <a:t>(jumin,3,4)-1 "Birthday-1" from student where deptno1=101;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//'-'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번째 나오는 위치</a:t>
            </a:r>
          </a:p>
          <a:p>
            <a:pPr marL="0" indent="0">
              <a:buNone/>
            </a:pPr>
            <a:r>
              <a:rPr lang="en-US" altLang="ko-KR" dirty="0"/>
              <a:t>select 'A-B-C-D', </a:t>
            </a:r>
            <a:r>
              <a:rPr lang="en-US" altLang="ko-KR" dirty="0" err="1"/>
              <a:t>instr</a:t>
            </a:r>
            <a:r>
              <a:rPr lang="en-US" altLang="ko-KR" dirty="0"/>
              <a:t>('A-B-C-D','-',1,3) "INSTR" from dual;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//student </a:t>
            </a:r>
            <a:r>
              <a:rPr lang="ko-KR" altLang="en-US" dirty="0"/>
              <a:t>테이블에서 </a:t>
            </a:r>
            <a:r>
              <a:rPr lang="en-US" altLang="ko-KR" dirty="0"/>
              <a:t>1</a:t>
            </a:r>
            <a:r>
              <a:rPr lang="ko-KR" altLang="en-US" dirty="0"/>
              <a:t>전공이 </a:t>
            </a:r>
            <a:r>
              <a:rPr lang="en-US" altLang="ko-KR" dirty="0"/>
              <a:t>101</a:t>
            </a:r>
            <a:r>
              <a:rPr lang="ko-KR" altLang="en-US" dirty="0"/>
              <a:t>번인 학생들의 </a:t>
            </a:r>
            <a:r>
              <a:rPr lang="en-US" altLang="ko-KR" dirty="0" err="1"/>
              <a:t>tel</a:t>
            </a:r>
            <a:r>
              <a:rPr lang="ko-KR" altLang="en-US" dirty="0"/>
              <a:t>컬럼을 조회하여 </a:t>
            </a:r>
            <a:r>
              <a:rPr lang="en-US" altLang="ko-KR" dirty="0"/>
              <a:t>3</a:t>
            </a:r>
            <a:r>
              <a:rPr lang="ko-KR" altLang="en-US" dirty="0"/>
              <a:t>이 첫번째로 나오는 위치를 이름과 전화번호와 함께 출력하세요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select name, </a:t>
            </a:r>
            <a:r>
              <a:rPr lang="en-US" altLang="ko-KR" dirty="0" err="1"/>
              <a:t>tel</a:t>
            </a:r>
            <a:r>
              <a:rPr lang="en-US" altLang="ko-KR" dirty="0"/>
              <a:t>, </a:t>
            </a:r>
            <a:r>
              <a:rPr lang="en-US" altLang="ko-KR" dirty="0" err="1"/>
              <a:t>instr</a:t>
            </a:r>
            <a:r>
              <a:rPr lang="en-US" altLang="ko-KR" dirty="0"/>
              <a:t>(tel,'3') ,</a:t>
            </a:r>
            <a:r>
              <a:rPr lang="en-US" altLang="ko-KR" dirty="0" err="1"/>
              <a:t>profno</a:t>
            </a:r>
            <a:r>
              <a:rPr lang="en-US" altLang="ko-KR" dirty="0"/>
              <a:t> from student where deptno1=101;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69" y="3419194"/>
            <a:ext cx="3901778" cy="480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233" y="4261455"/>
            <a:ext cx="2370025" cy="10059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721" y="4833004"/>
            <a:ext cx="1638442" cy="434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256" y="5794584"/>
            <a:ext cx="4168501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1124744"/>
            <a:ext cx="525658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숫자 관련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19537" y="2204865"/>
          <a:ext cx="8352926" cy="2592289"/>
        </p:xfrm>
        <a:graphic>
          <a:graphicData uri="http://schemas.openxmlformats.org/drawingml/2006/table">
            <a:tbl>
              <a:tblPr/>
              <a:tblGrid>
                <a:gridCol w="138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이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5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름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사 용 예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반올림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ROUND(12.345,2) -&gt; 12.35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버림 한 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TRUNC(12.345,2) -&gt; 12.34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숫자를 나누기 한 후 나머지 값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MOD(12,10) -&gt; 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큰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CEIL(12.345) -&gt; 13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숫자와 가장 근접한 작은 정수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FLOOR(12.345) -&gt; 12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POWER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의 숫자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2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승을 출력함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POWER(3,2) -&gt; 9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8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03512" y="548680"/>
            <a:ext cx="8784976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ko-KR" b="1" dirty="0">
                <a:solidFill>
                  <a:schemeClr val="tx1"/>
                </a:solidFill>
              </a:rPr>
              <a:t>날짜 관련 함수들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 7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20</a:t>
            </a:r>
            <a:r>
              <a:rPr lang="ko-KR" altLang="ko-KR" b="1" dirty="0">
                <a:solidFill>
                  <a:schemeClr val="tx1"/>
                </a:solidFill>
              </a:rPr>
              <a:t>일</a:t>
            </a:r>
            <a:r>
              <a:rPr lang="en-US" altLang="ko-KR" b="1" dirty="0">
                <a:solidFill>
                  <a:schemeClr val="tx1"/>
                </a:solidFill>
              </a:rPr>
              <a:t> + 3 </a:t>
            </a:r>
            <a:r>
              <a:rPr lang="ko-KR" altLang="ko-KR" b="1" dirty="0">
                <a:solidFill>
                  <a:schemeClr val="tx1"/>
                </a:solidFill>
              </a:rPr>
              <a:t>은</a:t>
            </a:r>
            <a:r>
              <a:rPr lang="en-US" altLang="ko-KR" b="1" dirty="0">
                <a:solidFill>
                  <a:schemeClr val="tx1"/>
                </a:solidFill>
              </a:rPr>
              <a:t> 7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23</a:t>
            </a:r>
            <a:r>
              <a:rPr lang="ko-KR" altLang="ko-KR" b="1" dirty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 7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20</a:t>
            </a:r>
            <a:r>
              <a:rPr lang="ko-KR" altLang="ko-KR" b="1" dirty="0">
                <a:solidFill>
                  <a:schemeClr val="tx1"/>
                </a:solidFill>
              </a:rPr>
              <a:t>일 </a:t>
            </a:r>
            <a:r>
              <a:rPr lang="en-US" altLang="ko-KR" b="1" dirty="0">
                <a:solidFill>
                  <a:schemeClr val="tx1"/>
                </a:solidFill>
              </a:rPr>
              <a:t>– 3 </a:t>
            </a:r>
            <a:r>
              <a:rPr lang="ko-KR" altLang="ko-KR" b="1" dirty="0">
                <a:solidFill>
                  <a:schemeClr val="tx1"/>
                </a:solidFill>
              </a:rPr>
              <a:t>은</a:t>
            </a:r>
            <a:r>
              <a:rPr lang="en-US" altLang="ko-KR" b="1" dirty="0">
                <a:solidFill>
                  <a:schemeClr val="tx1"/>
                </a:solidFill>
              </a:rPr>
              <a:t> 7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17</a:t>
            </a:r>
            <a:r>
              <a:rPr lang="ko-KR" altLang="ko-KR" b="1" dirty="0">
                <a:solidFill>
                  <a:schemeClr val="tx1"/>
                </a:solidFill>
              </a:rPr>
              <a:t>일로 생각합니다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 7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20</a:t>
            </a:r>
            <a:r>
              <a:rPr lang="ko-KR" altLang="ko-KR" b="1" dirty="0">
                <a:solidFill>
                  <a:schemeClr val="tx1"/>
                </a:solidFill>
              </a:rPr>
              <a:t>일 </a:t>
            </a:r>
            <a:r>
              <a:rPr lang="en-US" altLang="ko-KR" b="1" dirty="0">
                <a:solidFill>
                  <a:schemeClr val="tx1"/>
                </a:solidFill>
              </a:rPr>
              <a:t>– 7</a:t>
            </a:r>
            <a:r>
              <a:rPr lang="ko-KR" altLang="ko-KR" b="1" dirty="0">
                <a:solidFill>
                  <a:schemeClr val="tx1"/>
                </a:solidFill>
              </a:rPr>
              <a:t>월</a:t>
            </a:r>
            <a:r>
              <a:rPr lang="en-US" altLang="ko-KR" b="1" dirty="0">
                <a:solidFill>
                  <a:schemeClr val="tx1"/>
                </a:solidFill>
              </a:rPr>
              <a:t> 15</a:t>
            </a:r>
            <a:r>
              <a:rPr lang="ko-KR" altLang="ko-KR" b="1" dirty="0">
                <a:solidFill>
                  <a:schemeClr val="tx1"/>
                </a:solidFill>
              </a:rPr>
              <a:t>일 은</a:t>
            </a:r>
            <a:r>
              <a:rPr lang="en-US" altLang="ko-KR" b="1" dirty="0">
                <a:solidFill>
                  <a:schemeClr val="tx1"/>
                </a:solidFill>
              </a:rPr>
              <a:t> 5</a:t>
            </a:r>
            <a:r>
              <a:rPr lang="ko-KR" altLang="ko-KR" b="1" dirty="0">
                <a:solidFill>
                  <a:schemeClr val="tx1"/>
                </a:solidFill>
              </a:rPr>
              <a:t>일 차이 난다 라고 생각합니다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919536" y="2924944"/>
          <a:ext cx="7704856" cy="2880320"/>
        </p:xfrm>
        <a:graphic>
          <a:graphicData uri="http://schemas.openxmlformats.org/drawingml/2006/table">
            <a:tbl>
              <a:tblPr/>
              <a:tblGrid>
                <a:gridCol w="227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함 수 명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미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결</a:t>
                      </a:r>
                      <a:r>
                        <a:rPr lang="en-US" sz="15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500" b="1" kern="10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SYSDATE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시스템의 현재 날짜와 시간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MONTHS_BETWEEN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두 날짜 사이의 개월 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숫자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ADD_MONTHS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날짜에 개월을 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NEXT_DAY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날짜를 기준으로 돌아오는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LAST_DAY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날짜가 속한 달의 마지막 날짜 출력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ROUND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날짜를 반올림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TRUNC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주어진 날짜를 버림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6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75520" y="980728"/>
            <a:ext cx="712879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형 변환 함수</a:t>
            </a:r>
            <a:r>
              <a:rPr lang="en-US" altLang="ko-KR" b="1" dirty="0">
                <a:solidFill>
                  <a:schemeClr val="tx1"/>
                </a:solidFill>
              </a:rPr>
              <a:t>( 11g </a:t>
            </a:r>
            <a:r>
              <a:rPr lang="ko-KR" altLang="en-US" b="1" dirty="0">
                <a:solidFill>
                  <a:schemeClr val="tx1"/>
                </a:solidFill>
              </a:rPr>
              <a:t>기준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847528" y="1772817"/>
          <a:ext cx="8352928" cy="4392491"/>
        </p:xfrm>
        <a:graphic>
          <a:graphicData uri="http://schemas.openxmlformats.org/drawingml/2006/table">
            <a:tbl>
              <a:tblPr/>
              <a:tblGrid>
                <a:gridCol w="202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5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         </a:t>
                      </a:r>
                      <a:r>
                        <a:rPr lang="ko-KR" sz="1500" b="1" kern="100" dirty="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CHAR(n)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고정길이의 문자를 저장합니다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2000 bytes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VARCHAR2(n)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변하는 길이의 문자를 저장합니다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최대값은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 4000 bytes 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입니다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10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NUMBER(p,s)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숫자 값을 저장합니다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Times New Roman"/>
                        </a:rPr>
                        <a:t>는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전체 자리수로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 1-38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자리까지 가능하고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 s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는 소수점 이하 자리수로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 -84 ~ 127 </a:t>
                      </a:r>
                      <a:r>
                        <a:rPr lang="ko-KR" sz="1500" kern="100" dirty="0">
                          <a:latin typeface="맑은 고딕"/>
                          <a:ea typeface="맑은 고딕"/>
                          <a:cs typeface="Times New Roman"/>
                        </a:rPr>
                        <a:t>자리까지 가능합니다</a:t>
                      </a:r>
                      <a:r>
                        <a:rPr lang="en-US" sz="1500" kern="100" dirty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총 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7Byte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로 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BC 4712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1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일부터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AD 9999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년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12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월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31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일까지의 날짜를 저장할 수 있습니다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2GB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CLOB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가변 길이의 문자를 저장하며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BLOB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가변 길이의 바이너리 데이터를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RAW(n)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2000 bytes 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LONG RAW(n)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원시 이진 데이터로 최대</a:t>
                      </a:r>
                      <a:r>
                        <a:rPr lang="en-US" sz="1500" kern="0">
                          <a:latin typeface="맑은 고딕"/>
                          <a:ea typeface="맑은 고딕"/>
                          <a:cs typeface="굴림"/>
                        </a:rPr>
                        <a:t> 2GB</a:t>
                      </a:r>
                      <a:r>
                        <a:rPr lang="ko-KR" sz="1500" kern="0">
                          <a:latin typeface="맑은 고딕"/>
                          <a:ea typeface="맑은 고딕"/>
                          <a:cs typeface="굴림"/>
                        </a:rPr>
                        <a:t>까지 저장할 수 있습니다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맑은 고딕"/>
                          <a:ea typeface="맑은 고딕"/>
                          <a:cs typeface="Times New Roman"/>
                        </a:rPr>
                        <a:t>BFILE</a:t>
                      </a:r>
                      <a:endParaRPr lang="ko-KR" sz="15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500" kern="0" dirty="0">
                          <a:latin typeface="맑은 고딕"/>
                          <a:ea typeface="맑은 고딕"/>
                          <a:cs typeface="굴림"/>
                        </a:rPr>
                        <a:t>외부 파일에 저장된 데이터로 최대</a:t>
                      </a:r>
                      <a:r>
                        <a:rPr lang="en-US" sz="1500" kern="0" dirty="0">
                          <a:latin typeface="맑은 고딕"/>
                          <a:ea typeface="맑은 고딕"/>
                          <a:cs typeface="굴림"/>
                        </a:rPr>
                        <a:t> 4GB </a:t>
                      </a:r>
                      <a:r>
                        <a:rPr lang="ko-KR" sz="1500" kern="0" dirty="0">
                          <a:latin typeface="맑은 고딕"/>
                          <a:ea typeface="맑은 고딕"/>
                          <a:cs typeface="굴림"/>
                        </a:rPr>
                        <a:t>까지 저장 할 수 있습니다</a:t>
                      </a:r>
                      <a:endParaRPr lang="ko-KR" sz="15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96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7528" y="1124744"/>
            <a:ext cx="55446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일반 함수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19536" y="1556792"/>
            <a:ext cx="849694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NVL( ) </a:t>
            </a:r>
            <a:r>
              <a:rPr lang="ko-KR" altLang="ko-KR" b="1" dirty="0">
                <a:solidFill>
                  <a:schemeClr val="tx1"/>
                </a:solidFill>
              </a:rPr>
              <a:t>함수</a:t>
            </a:r>
            <a:r>
              <a:rPr lang="en-US" altLang="ko-KR" b="1" dirty="0">
                <a:solidFill>
                  <a:schemeClr val="tx1"/>
                </a:solidFill>
              </a:rPr>
              <a:t> : NULL </a:t>
            </a:r>
            <a:r>
              <a:rPr lang="ko-KR" altLang="ko-KR" b="1" dirty="0">
                <a:solidFill>
                  <a:schemeClr val="tx1"/>
                </a:solidFill>
              </a:rPr>
              <a:t>값을 만나면 다른 값으로 치환해서 출력하는 함수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문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ko-KR" altLang="ko-KR" b="1" dirty="0">
                <a:solidFill>
                  <a:schemeClr val="tx1"/>
                </a:solidFill>
              </a:rPr>
              <a:t>법</a:t>
            </a:r>
            <a:r>
              <a:rPr lang="en-US" altLang="ko-KR" b="1" dirty="0">
                <a:solidFill>
                  <a:schemeClr val="tx1"/>
                </a:solidFill>
              </a:rPr>
              <a:t>: NVL(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>
                <a:solidFill>
                  <a:schemeClr val="tx1"/>
                </a:solidFill>
              </a:rPr>
              <a:t>치환할 값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19536" y="2420888"/>
            <a:ext cx="849694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 err="1">
                <a:solidFill>
                  <a:schemeClr val="tx1"/>
                </a:solidFill>
              </a:rPr>
              <a:t>치환값이</a:t>
            </a:r>
            <a:r>
              <a:rPr lang="ko-KR" altLang="ko-KR" b="1" dirty="0">
                <a:solidFill>
                  <a:schemeClr val="tx1"/>
                </a:solidFill>
              </a:rPr>
              <a:t> 숫자일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NVL(</a:t>
            </a:r>
            <a:r>
              <a:rPr lang="en-US" altLang="ko-KR" dirty="0" err="1">
                <a:solidFill>
                  <a:schemeClr val="tx1"/>
                </a:solidFill>
              </a:rPr>
              <a:t>sal</a:t>
            </a:r>
            <a:r>
              <a:rPr lang="en-US" altLang="ko-KR" dirty="0">
                <a:solidFill>
                  <a:schemeClr val="tx1"/>
                </a:solidFill>
              </a:rPr>
              <a:t> , 0) -&gt; </a:t>
            </a:r>
            <a:r>
              <a:rPr lang="en-US" altLang="ko-KR" dirty="0" err="1">
                <a:solidFill>
                  <a:schemeClr val="tx1"/>
                </a:solidFill>
              </a:rPr>
              <a:t>sal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컬럼의</a:t>
            </a:r>
            <a:r>
              <a:rPr lang="ko-KR" altLang="ko-KR" dirty="0">
                <a:solidFill>
                  <a:schemeClr val="tx1"/>
                </a:solidFill>
              </a:rPr>
              <a:t> 값이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일 경우 </a:t>
            </a:r>
            <a:r>
              <a:rPr lang="en-US" altLang="ko-KR" dirty="0">
                <a:solidFill>
                  <a:schemeClr val="tx1"/>
                </a:solidFill>
              </a:rPr>
              <a:t>null </a:t>
            </a:r>
            <a:r>
              <a:rPr lang="ko-KR" altLang="ko-KR" dirty="0">
                <a:solidFill>
                  <a:schemeClr val="tx1"/>
                </a:solidFill>
              </a:rPr>
              <a:t>대신</a:t>
            </a:r>
            <a:r>
              <a:rPr lang="en-US" altLang="ko-KR" dirty="0">
                <a:solidFill>
                  <a:schemeClr val="tx1"/>
                </a:solidFill>
              </a:rPr>
              <a:t> 0 </a:t>
            </a:r>
            <a:r>
              <a:rPr lang="ko-KR" altLang="ko-KR" dirty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NVL(</a:t>
            </a:r>
            <a:r>
              <a:rPr lang="en-US" altLang="ko-KR" dirty="0" err="1">
                <a:solidFill>
                  <a:schemeClr val="tx1"/>
                </a:solidFill>
              </a:rPr>
              <a:t>sal</a:t>
            </a:r>
            <a:r>
              <a:rPr lang="en-US" altLang="ko-KR" dirty="0">
                <a:solidFill>
                  <a:schemeClr val="tx1"/>
                </a:solidFill>
              </a:rPr>
              <a:t> , 100) -&gt; </a:t>
            </a:r>
            <a:r>
              <a:rPr lang="en-US" altLang="ko-KR" dirty="0" err="1">
                <a:solidFill>
                  <a:schemeClr val="tx1"/>
                </a:solidFill>
              </a:rPr>
              <a:t>sal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컬럼의</a:t>
            </a:r>
            <a:r>
              <a:rPr lang="ko-KR" altLang="ko-KR" dirty="0">
                <a:solidFill>
                  <a:schemeClr val="tx1"/>
                </a:solidFill>
              </a:rPr>
              <a:t> 값이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일 경우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대신</a:t>
            </a:r>
            <a:r>
              <a:rPr lang="en-US" altLang="ko-KR" dirty="0">
                <a:solidFill>
                  <a:schemeClr val="tx1"/>
                </a:solidFill>
              </a:rPr>
              <a:t> 100 </a:t>
            </a:r>
            <a:r>
              <a:rPr lang="ko-KR" altLang="ko-KR" dirty="0">
                <a:solidFill>
                  <a:schemeClr val="tx1"/>
                </a:solidFill>
              </a:rPr>
              <a:t>으로 치환하라</a:t>
            </a:r>
          </a:p>
        </p:txBody>
      </p:sp>
      <p:pic>
        <p:nvPicPr>
          <p:cNvPr id="16" name="그림 15" descr="2장_p38_그림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1744" y="3717033"/>
            <a:ext cx="4165068" cy="254500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3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2400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5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03512" y="1124744"/>
            <a:ext cx="8856984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ko-KR" b="1" dirty="0">
                <a:solidFill>
                  <a:schemeClr val="tx1"/>
                </a:solidFill>
              </a:rPr>
              <a:t>치환 값이 문자일 경우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NVL(position , ‘</a:t>
            </a:r>
            <a:r>
              <a:rPr lang="ko-KR" altLang="ko-KR" dirty="0">
                <a:solidFill>
                  <a:schemeClr val="tx1"/>
                </a:solidFill>
              </a:rPr>
              <a:t>사원</a:t>
            </a:r>
            <a:r>
              <a:rPr lang="en-US" altLang="ko-KR" dirty="0">
                <a:solidFill>
                  <a:schemeClr val="tx1"/>
                </a:solidFill>
              </a:rPr>
              <a:t>’) -&gt; position </a:t>
            </a:r>
            <a:r>
              <a:rPr lang="ko-KR" altLang="ko-KR" dirty="0">
                <a:solidFill>
                  <a:schemeClr val="tx1"/>
                </a:solidFill>
              </a:rPr>
              <a:t>값이</a:t>
            </a:r>
            <a:r>
              <a:rPr lang="en-US" altLang="ko-KR" dirty="0">
                <a:solidFill>
                  <a:schemeClr val="tx1"/>
                </a:solidFill>
              </a:rPr>
              <a:t> null </a:t>
            </a:r>
            <a:r>
              <a:rPr lang="ko-KR" altLang="ko-KR" dirty="0">
                <a:solidFill>
                  <a:schemeClr val="tx1"/>
                </a:solidFill>
              </a:rPr>
              <a:t>일 경우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ko-KR" dirty="0">
                <a:solidFill>
                  <a:schemeClr val="tx1"/>
                </a:solidFill>
              </a:rPr>
              <a:t>사원</a:t>
            </a:r>
            <a:r>
              <a:rPr lang="en-US" altLang="ko-KR" dirty="0">
                <a:solidFill>
                  <a:schemeClr val="tx1"/>
                </a:solidFill>
              </a:rPr>
              <a:t>’ </a:t>
            </a:r>
            <a:r>
              <a:rPr lang="ko-KR" altLang="ko-KR" dirty="0">
                <a:solidFill>
                  <a:schemeClr val="tx1"/>
                </a:solidFill>
              </a:rPr>
              <a:t>으로 치환하라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</a:t>
            </a:r>
            <a:r>
              <a:rPr lang="ko-KR" altLang="ko-KR" b="1" dirty="0">
                <a:solidFill>
                  <a:schemeClr val="tx1"/>
                </a:solidFill>
              </a:rPr>
              <a:t>치환 값이 날짜일 경우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NVL(hiredate,’2014/05/01’) -&gt; </a:t>
            </a:r>
            <a:r>
              <a:rPr lang="en-US" altLang="ko-KR" dirty="0" err="1">
                <a:solidFill>
                  <a:schemeClr val="tx1"/>
                </a:solidFill>
              </a:rPr>
              <a:t>hiredate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값이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ko-KR" altLang="ko-KR" dirty="0">
                <a:solidFill>
                  <a:schemeClr val="tx1"/>
                </a:solidFill>
              </a:rPr>
              <a:t> 경우</a:t>
            </a:r>
            <a:r>
              <a:rPr lang="en-US" altLang="ko-KR" dirty="0">
                <a:solidFill>
                  <a:schemeClr val="tx1"/>
                </a:solidFill>
              </a:rPr>
              <a:t> '2014/05/01' </a:t>
            </a:r>
            <a:r>
              <a:rPr lang="ko-KR" altLang="ko-KR" dirty="0">
                <a:solidFill>
                  <a:schemeClr val="tx1"/>
                </a:solidFill>
              </a:rPr>
              <a:t>로 치환하라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071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SQL </a:t>
            </a:r>
            <a:r>
              <a:rPr lang="ko-KR" altLang="ko-KR" sz="2000" b="1" dirty="0" err="1">
                <a:solidFill>
                  <a:schemeClr val="tx1"/>
                </a:solidFill>
              </a:rPr>
              <a:t>단일행</a:t>
            </a:r>
            <a:r>
              <a:rPr lang="ko-KR" altLang="ko-KR" sz="2000" b="1" dirty="0">
                <a:solidFill>
                  <a:schemeClr val="tx1"/>
                </a:solidFill>
              </a:rPr>
              <a:t>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5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2324</Words>
  <Application>Microsoft Office PowerPoint</Application>
  <PresentationFormat>와이드스크린</PresentationFormat>
  <Paragraphs>372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맑은 고딕</vt:lpstr>
      <vt:lpstr>Arial</vt:lpstr>
      <vt:lpstr>Times New Roman</vt:lpstr>
      <vt:lpstr>Office 테마</vt:lpstr>
      <vt:lpstr>4월13일 목요일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이현정</cp:lastModifiedBy>
  <cp:revision>20</cp:revision>
  <cp:lastPrinted>2023-04-26T07:01:38Z</cp:lastPrinted>
  <dcterms:created xsi:type="dcterms:W3CDTF">2023-04-13T05:46:57Z</dcterms:created>
  <dcterms:modified xsi:type="dcterms:W3CDTF">2023-04-26T07:45:18Z</dcterms:modified>
</cp:coreProperties>
</file>