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78" r:id="rId4"/>
    <p:sldId id="280" r:id="rId5"/>
    <p:sldId id="258" r:id="rId6"/>
    <p:sldId id="259" r:id="rId7"/>
    <p:sldId id="260" r:id="rId8"/>
    <p:sldId id="261" r:id="rId9"/>
    <p:sldId id="281" r:id="rId10"/>
    <p:sldId id="262" r:id="rId11"/>
    <p:sldId id="282" r:id="rId12"/>
    <p:sldId id="263" r:id="rId13"/>
    <p:sldId id="283" r:id="rId14"/>
    <p:sldId id="264" r:id="rId15"/>
    <p:sldId id="285" r:id="rId16"/>
    <p:sldId id="265" r:id="rId17"/>
    <p:sldId id="286" r:id="rId18"/>
    <p:sldId id="266" r:id="rId19"/>
    <p:sldId id="287" r:id="rId20"/>
    <p:sldId id="267" r:id="rId21"/>
    <p:sldId id="288" r:id="rId22"/>
    <p:sldId id="268" r:id="rId23"/>
    <p:sldId id="289" r:id="rId24"/>
    <p:sldId id="269" r:id="rId25"/>
    <p:sldId id="290" r:id="rId26"/>
    <p:sldId id="270" r:id="rId27"/>
    <p:sldId id="291" r:id="rId28"/>
    <p:sldId id="271" r:id="rId29"/>
    <p:sldId id="292" r:id="rId30"/>
    <p:sldId id="272" r:id="rId31"/>
    <p:sldId id="293" r:id="rId32"/>
    <p:sldId id="273" r:id="rId33"/>
    <p:sldId id="294" r:id="rId34"/>
    <p:sldId id="274" r:id="rId35"/>
    <p:sldId id="295" r:id="rId36"/>
    <p:sldId id="275" r:id="rId37"/>
    <p:sldId id="296" r:id="rId3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43AC-4557-44AF-9FB4-7C6BC9EDB73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1D6A-AAE3-46E8-8B0B-6314B004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B73DA-F44D-49DA-92CE-A50B2EA61E6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5003C-49AD-4225-AA21-DE222C18A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0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5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3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9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1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2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51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3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9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9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0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0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6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4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0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5003C-49AD-4225-AA21-DE222C18A9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4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5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6A08-3AA5-42DA-A01A-89D713ECAF3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2000" b="1" dirty="0" err="1">
                <a:solidFill>
                  <a:schemeClr val="tx1"/>
                </a:solidFill>
              </a:rPr>
              <a:t>복수행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75520" y="1052736"/>
            <a:ext cx="42839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GROUP </a:t>
            </a:r>
            <a:r>
              <a:rPr lang="ko-KR" altLang="ko-KR" b="1" dirty="0">
                <a:solidFill>
                  <a:schemeClr val="tx1"/>
                </a:solidFill>
              </a:rPr>
              <a:t>함수의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063552" y="1628800"/>
          <a:ext cx="7848872" cy="4464494"/>
        </p:xfrm>
        <a:graphic>
          <a:graphicData uri="http://schemas.openxmlformats.org/drawingml/2006/table">
            <a:tbl>
              <a:tblPr/>
              <a:tblGrid>
                <a:gridCol w="13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함</a:t>
                      </a:r>
                      <a:r>
                        <a:rPr lang="en-US" alt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수</a:t>
                      </a:r>
                      <a:r>
                        <a:rPr lang="en-US" alt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이</a:t>
                      </a:r>
                      <a:r>
                        <a:rPr lang="en-US" alt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름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   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 용  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COUNT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총 건수를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COUNT(</a:t>
                      </a: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sal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SUM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합계값 구해서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SUM(sal)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AVG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평균값 구해서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AVG(sal)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MAX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가장 큰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MAX(sal)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MIN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가장 작은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MIN(sal)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STDDEV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표준 편차 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STDDEV(sal)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VARIANCE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분산 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VARIANCE(sal)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ROLLUP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소계값을 자동으로 계산해서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CUBE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 및 전체 총계를 자동 계산 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GROUPINGSET</a:t>
                      </a:r>
                      <a:r>
                        <a:rPr lang="en-US" sz="1100" b="1" kern="1200">
                          <a:latin typeface="굴림"/>
                          <a:ea typeface="맑은 고딕"/>
                          <a:cs typeface="+mn-cs"/>
                        </a:rPr>
                        <a:t>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한번의 쿼리로 여러 개의 함수들을 그룹으로 수행 가능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LISTAGG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PIVOT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LAG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LEAD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RANK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DENSE_RANK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누계집계하기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latin typeface="맑은 고딕"/>
                          <a:ea typeface="맑은 고딕"/>
                          <a:cs typeface="Times New Roman"/>
                        </a:rPr>
                        <a:t>본문 예제 참고하세요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맑은 고딕"/>
                          <a:ea typeface="맑은 고딕"/>
                          <a:cs typeface="Times New Roman"/>
                        </a:rPr>
                        <a:t>본문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9799" y="174702"/>
            <a:ext cx="23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목요일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8569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참조해서 아래와 같이 월별로 생일자수를 출력하세요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1624" y="2492897"/>
            <a:ext cx="6901088" cy="18599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7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7-그룹함수 연습문제 2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800" y="572278"/>
            <a:ext cx="7713058" cy="58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268760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tel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참고하여 아래와 같이 지역별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02-SEOUL, 031-GYEONGGI, 051-BUSAN, 052-ULSAN, 053-DAEGU, 055-GYEONGNAM</a:t>
            </a:r>
          </a:p>
          <a:p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출력하세요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537" y="2708919"/>
            <a:ext cx="8159225" cy="16119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9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8-그룹함수 연습문제 3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31" y="760751"/>
            <a:ext cx="9030581" cy="43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24744"/>
            <a:ext cx="871296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>
                <a:solidFill>
                  <a:schemeClr val="tx1"/>
                </a:solidFill>
              </a:rPr>
              <a:t>먼저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아래의 두 건의 데이터를 입력 하신 후 작업하세요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아래의 화면과 같이 부서별로 직급별로 급여 합계 결과를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SQL&gt;insert into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r>
              <a:rPr lang="en-US" altLang="ko-KR" sz="1500" dirty="0">
                <a:solidFill>
                  <a:schemeClr val="tx1"/>
                </a:solidFill>
              </a:rPr>
              <a:t> (</a:t>
            </a:r>
            <a:r>
              <a:rPr lang="en-US" altLang="ko-KR" sz="1500" dirty="0" err="1">
                <a:solidFill>
                  <a:schemeClr val="tx1"/>
                </a:solidFill>
              </a:rPr>
              <a:t>empno,deptno,ename,sal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 values (1000,10,'Tiger',3600)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 insert into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r>
              <a:rPr lang="en-US" altLang="ko-KR" sz="1500" dirty="0">
                <a:solidFill>
                  <a:schemeClr val="tx1"/>
                </a:solidFill>
              </a:rPr>
              <a:t> (</a:t>
            </a:r>
            <a:r>
              <a:rPr lang="en-US" altLang="ko-KR" sz="1500" dirty="0" err="1">
                <a:solidFill>
                  <a:schemeClr val="tx1"/>
                </a:solidFill>
              </a:rPr>
              <a:t>empno,deptno,ename,sal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  values (2000,30,'Cat',3000);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 commit;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4986" y="4149080"/>
            <a:ext cx="7715430" cy="199923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02" y="1668360"/>
            <a:ext cx="2821111" cy="248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6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-그룹함수 연습문제 4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341" y="661844"/>
            <a:ext cx="9826993" cy="47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2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24744"/>
            <a:ext cx="896448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직원들의 급여와 전체 급여의 누적 급여금액이 아래와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ko-KR" b="1" dirty="0">
                <a:solidFill>
                  <a:schemeClr val="tx1"/>
                </a:solidFill>
              </a:rPr>
              <a:t>같도록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급여를 오름차순으로 정렬해서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5_연습문제그림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8992" y="2132857"/>
            <a:ext cx="4791264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-그룹함수 연습문제 5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73" y="707604"/>
            <a:ext cx="6845843" cy="55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96752"/>
            <a:ext cx="5616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6) fruit </a:t>
            </a:r>
            <a:r>
              <a:rPr lang="ko-KR" altLang="ko-KR" b="1" dirty="0">
                <a:solidFill>
                  <a:schemeClr val="tx1"/>
                </a:solidFill>
              </a:rPr>
              <a:t>테이블을 아래와 같은 형태로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7729" y="2204864"/>
            <a:ext cx="3902237" cy="16119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9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1-그룹함수 연습문제 6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53" y="738628"/>
            <a:ext cx="8210663" cy="36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1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40024" y="1124744"/>
            <a:ext cx="33478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COUNT(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</a:p>
        </p:txBody>
      </p:sp>
      <p:pic>
        <p:nvPicPr>
          <p:cNvPr id="12" name="그림 11" descr="3장_p3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521" y="1772816"/>
            <a:ext cx="3154919" cy="15224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88196" y="980728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SUM( ) </a:t>
            </a:r>
            <a:r>
              <a:rPr lang="ko-KR" altLang="ko-KR" b="1" dirty="0">
                <a:solidFill>
                  <a:schemeClr val="tx1"/>
                </a:solidFill>
              </a:rPr>
              <a:t>함수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6" name="그림 15" descr="3장_p3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4101" y="1822078"/>
            <a:ext cx="2972997" cy="14994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5521" y="3741663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AVG(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9" name="그림 18" descr="3장_p3_그림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22" y="4389735"/>
            <a:ext cx="3662387" cy="14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268760"/>
            <a:ext cx="856895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Tel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사용하여 아래와 같이 지역별 인원수와 전체대비 차지하는 비율을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02-SEOUL, 031-GYEONGGI, 051-BUSAN, 052-ULSAN, 053-DAEGU,055-GYEONGNAM</a:t>
            </a:r>
            <a:r>
              <a:rPr lang="ko-KR" altLang="en-US" sz="1600" dirty="0">
                <a:solidFill>
                  <a:schemeClr val="tx1"/>
                </a:solidFill>
              </a:rPr>
              <a:t>으로 출력하세요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3093194"/>
            <a:ext cx="7715430" cy="1487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-그룹함수 연습문제 7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2" y="706283"/>
            <a:ext cx="9571355" cy="48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878497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8)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아래와 같이 </a:t>
            </a:r>
            <a:r>
              <a:rPr lang="ko-KR" altLang="ko-KR" b="1" u="sng" dirty="0">
                <a:solidFill>
                  <a:schemeClr val="tx1"/>
                </a:solidFill>
              </a:rPr>
              <a:t>부서별로 급여 누적 합계가</a:t>
            </a:r>
            <a:r>
              <a:rPr lang="ko-KR" altLang="ko-KR" b="1" dirty="0">
                <a:solidFill>
                  <a:schemeClr val="tx1"/>
                </a:solidFill>
              </a:rPr>
              <a:t> 나오도록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> ( </a:t>
            </a:r>
            <a:r>
              <a:rPr lang="ko-KR" altLang="ko-KR" dirty="0">
                <a:solidFill>
                  <a:schemeClr val="tx1"/>
                </a:solidFill>
              </a:rPr>
              <a:t>단 부서번호로 오름차순 출력하세요</a:t>
            </a:r>
            <a:r>
              <a:rPr lang="en-US" altLang="ko-KR" dirty="0">
                <a:solidFill>
                  <a:schemeClr val="tx1"/>
                </a:solidFill>
              </a:rPr>
              <a:t>.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0554" y="1988841"/>
            <a:ext cx="4331671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3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-그룹함수 연습문제 8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6" y="547831"/>
            <a:ext cx="8983683" cy="5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9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9)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아래와 같이 각 사원의 급여액이 </a:t>
            </a:r>
            <a:r>
              <a:rPr lang="ko-KR" altLang="ko-KR" b="1" u="sng" dirty="0">
                <a:solidFill>
                  <a:schemeClr val="tx1"/>
                </a:solidFill>
              </a:rPr>
              <a:t>전체 직원 급여총액에서</a:t>
            </a:r>
            <a:r>
              <a:rPr lang="ko-KR" altLang="ko-KR" b="1" dirty="0">
                <a:solidFill>
                  <a:schemeClr val="tx1"/>
                </a:solidFill>
              </a:rPr>
              <a:t> 몇</a:t>
            </a:r>
            <a:r>
              <a:rPr lang="en-US" altLang="ko-KR" b="1" dirty="0">
                <a:solidFill>
                  <a:schemeClr val="tx1"/>
                </a:solidFill>
              </a:rPr>
              <a:t> %</a:t>
            </a:r>
            <a:r>
              <a:rPr lang="ko-KR" altLang="ko-KR" b="1" dirty="0">
                <a:solidFill>
                  <a:schemeClr val="tx1"/>
                </a:solidFill>
              </a:rPr>
              <a:t>의 비율을 차지하는지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급여 비중이 높은 사람이 먼저 출력되도록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7_연습문제그림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5681" y="2132857"/>
            <a:ext cx="5612789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4-그룹함수 연습문제 9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952" y="574296"/>
            <a:ext cx="9007629" cy="5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10)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아래와 같이 각 직원들의 급여가 </a:t>
            </a:r>
            <a:r>
              <a:rPr lang="ko-KR" altLang="ko-KR" b="1" u="sng" dirty="0">
                <a:solidFill>
                  <a:schemeClr val="tx1"/>
                </a:solidFill>
              </a:rPr>
              <a:t>해당 부서 합계금액에서</a:t>
            </a:r>
            <a:r>
              <a:rPr lang="ko-KR" altLang="ko-KR" b="1" dirty="0">
                <a:solidFill>
                  <a:schemeClr val="tx1"/>
                </a:solidFill>
              </a:rPr>
              <a:t> 몇</a:t>
            </a:r>
            <a:r>
              <a:rPr lang="en-US" altLang="ko-KR" b="1" dirty="0">
                <a:solidFill>
                  <a:schemeClr val="tx1"/>
                </a:solidFill>
              </a:rPr>
              <a:t> %</a:t>
            </a:r>
            <a:r>
              <a:rPr lang="ko-KR" altLang="ko-KR" b="1" dirty="0">
                <a:solidFill>
                  <a:schemeClr val="tx1"/>
                </a:solidFill>
              </a:rPr>
              <a:t>의 비중을 차지하는지를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부서번호를 기준으로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7_연습문제그림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5680" y="2132857"/>
            <a:ext cx="5704708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9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5-그룹함수 연습문제 10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722" y="643122"/>
            <a:ext cx="9183975" cy="55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129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11) loan </a:t>
            </a:r>
            <a:r>
              <a:rPr lang="ko-KR" altLang="en-US" b="1" dirty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번 지점의 대출 내역을 출력하되 대출일자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대출종목코드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대출건수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대출총액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누적대출금액을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8_연습문제그림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672" y="2348881"/>
            <a:ext cx="5704708" cy="18268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9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6-그룹함수 연습문제 11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328" y="692221"/>
            <a:ext cx="9345213" cy="35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MAX(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r>
              <a:rPr lang="en-US" altLang="ko-KR" b="1" dirty="0">
                <a:solidFill>
                  <a:schemeClr val="tx1"/>
                </a:solidFill>
              </a:rPr>
              <a:t> / MIN(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553" y="2060849"/>
            <a:ext cx="2925123" cy="1666027"/>
          </a:xfrm>
          <a:prstGeom prst="rect">
            <a:avLst/>
          </a:prstGeom>
        </p:spPr>
      </p:pic>
      <p:pic>
        <p:nvPicPr>
          <p:cNvPr id="13" name="그림 12" descr="3장_p3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5920" y="2060847"/>
            <a:ext cx="3078320" cy="18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3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844824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12)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loan </a:t>
            </a:r>
            <a:r>
              <a:rPr lang="ko-KR" altLang="en-US" dirty="0">
                <a:solidFill>
                  <a:schemeClr val="tx1"/>
                </a:solidFill>
              </a:rPr>
              <a:t>테이블을 사용하여 전체 지점의 대출종목코드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대출지점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대출일자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대출건수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대출액을</a:t>
            </a:r>
            <a:r>
              <a:rPr lang="ko-KR" altLang="en-US" dirty="0">
                <a:solidFill>
                  <a:schemeClr val="tx1"/>
                </a:solidFill>
              </a:rPr>
              <a:t> 대출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코드와 대출지점별로 누적 합계를 구하세요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8_연습문제그림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5841" y="1844825"/>
            <a:ext cx="5515125" cy="43805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5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7-그룹함수 연습문제 12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54" y="587057"/>
            <a:ext cx="9197729" cy="59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13) loan </a:t>
            </a:r>
            <a:r>
              <a:rPr lang="ko-KR" altLang="en-US" b="1" dirty="0">
                <a:solidFill>
                  <a:schemeClr val="tx1"/>
                </a:solidFill>
              </a:rPr>
              <a:t>테이블을 조회하여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번 지점의 대출 내역을 대출 </a:t>
            </a:r>
            <a:r>
              <a:rPr lang="ko-KR" altLang="en-US" b="1" dirty="0" err="1">
                <a:solidFill>
                  <a:schemeClr val="tx1"/>
                </a:solidFill>
              </a:rPr>
              <a:t>코드별로</a:t>
            </a:r>
            <a:r>
              <a:rPr lang="ko-KR" altLang="en-US" b="1" dirty="0">
                <a:solidFill>
                  <a:schemeClr val="tx1"/>
                </a:solidFill>
              </a:rPr>
              <a:t> 합쳐서 대출일자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대출구분코드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대출건수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대출총액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코드별</a:t>
            </a:r>
            <a:r>
              <a:rPr lang="ko-KR" altLang="en-US" b="1" dirty="0">
                <a:solidFill>
                  <a:schemeClr val="tx1"/>
                </a:solidFill>
              </a:rPr>
              <a:t> 누적대출금액을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9_연습문제그림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9657" y="2420889"/>
            <a:ext cx="6279677" cy="21658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7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8-그룹함수 연습문제 13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25" y="645036"/>
            <a:ext cx="9512362" cy="42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1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980728"/>
            <a:ext cx="87129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14) 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각 교수들의 급여를 구하고 각 교수의 급여액이 전체 교수의 급여 합계에서 차지하는 비율을 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9_연습문제그림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665" y="2060849"/>
            <a:ext cx="5982379" cy="40338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30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9-그룹함수 연습문제 14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80" y="385055"/>
            <a:ext cx="8214504" cy="60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6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1504" y="1124744"/>
            <a:ext cx="892899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15) professor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학과번호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교수명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급여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학과별 급여 합계를 구하고 각 교수의 급여가 해당 학과별 급여 합계에서 차지하는 비율을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40_연습문제그림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647" y="2060849"/>
            <a:ext cx="6066638" cy="40338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05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0-그룹함수 연습문제 15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168" y="452263"/>
            <a:ext cx="9315716" cy="5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1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7528" y="1052736"/>
            <a:ext cx="84249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특정 조건으로 세부적인 그룹화 하기</a:t>
            </a:r>
            <a:r>
              <a:rPr lang="en-US" altLang="ko-KR" b="1" dirty="0">
                <a:solidFill>
                  <a:schemeClr val="tx1"/>
                </a:solidFill>
              </a:rPr>
              <a:t> (GROUP BY </a:t>
            </a:r>
            <a:r>
              <a:rPr lang="ko-KR" altLang="ko-KR" b="1" dirty="0">
                <a:solidFill>
                  <a:schemeClr val="tx1"/>
                </a:solidFill>
              </a:rPr>
              <a:t>절 사용하기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4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1988841"/>
            <a:ext cx="4791264" cy="2516275"/>
          </a:xfrm>
          <a:prstGeom prst="rect">
            <a:avLst/>
          </a:prstGeom>
        </p:spPr>
      </p:pic>
      <p:pic>
        <p:nvPicPr>
          <p:cNvPr id="13" name="그림 12" descr="3장_p5_그림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3913" y="2924944"/>
            <a:ext cx="4830521" cy="32363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09249" name="Rectangle 1"/>
          <p:cNvSpPr>
            <a:spLocks noChangeArrowheads="1"/>
          </p:cNvSpPr>
          <p:nvPr/>
        </p:nvSpPr>
        <p:spPr bwMode="auto">
          <a:xfrm>
            <a:off x="1991544" y="1581150"/>
            <a:ext cx="8136904" cy="40800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참고하세요 **</a:t>
            </a:r>
            <a:endParaRPr kumimoji="1" lang="ko-KR" altLang="en-US" sz="2000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절과 정렬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(SORT)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과의 관계 </a:t>
            </a:r>
            <a:endParaRPr kumimoji="1" lang="ko-KR" altLang="en-US" sz="2000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Oracle 10g R1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버전까지는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결과는 늘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Sort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되어서 출력되었습니다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그러나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10g R2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버전부터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Hash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기반의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New in-Memory Sort Algorithm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방식으로 변경되면서 더 이상 정렬이 되지 않고 출력이 됩니다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정렬이 되지 않기에 기존 방법보다 성능 향상이 많이 이루어 졌으나 정렬을 원하는 경우 반드시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ORDER BY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절을 함께 사용해야 만 합니다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만약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후 자동으로 정렬되었던 이전 방식으로 돌아가고 싶다면</a:t>
            </a:r>
            <a:endParaRPr kumimoji="1" lang="ko-KR" altLang="en-US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초기화 </a:t>
            </a:r>
            <a:r>
              <a:rPr kumimoji="1" lang="ko-KR" altLang="en-US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파라미터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파일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pfile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이나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spfile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"_</a:t>
            </a:r>
            <a:r>
              <a:rPr kumimoji="1" lang="en-US" altLang="ko-KR" sz="1500" b="1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gby_hash_aggregation_enabled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"=FALSE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dirty="0"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설정해 주시면 새로운 방식을 사용하지 않고 이전 방식을 사용하게 되어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 사용시에 자동으로 정렬이 되어서 나오게 됩니다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그러나 전체적인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성능이 저하되므로 추천하는 방법은 아닙니다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763284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GROUP BY </a:t>
            </a:r>
            <a:r>
              <a:rPr lang="ko-KR" altLang="en-US" b="1" dirty="0">
                <a:solidFill>
                  <a:schemeClr val="tx1"/>
                </a:solidFill>
              </a:rPr>
              <a:t>절 사용시 주의 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47528" y="1772816"/>
            <a:ext cx="86409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SELECT </a:t>
            </a:r>
            <a:r>
              <a:rPr lang="ko-KR" altLang="ko-KR" dirty="0">
                <a:solidFill>
                  <a:schemeClr val="tx1"/>
                </a:solidFill>
              </a:rPr>
              <a:t>절에 사용된 그룹함수 이외의 </a:t>
            </a:r>
            <a:r>
              <a:rPr lang="ko-KR" altLang="ko-KR" dirty="0" err="1">
                <a:solidFill>
                  <a:schemeClr val="tx1"/>
                </a:solidFill>
              </a:rPr>
              <a:t>컬럼이나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표현식은</a:t>
            </a:r>
            <a:r>
              <a:rPr lang="ko-KR" altLang="ko-KR" dirty="0">
                <a:solidFill>
                  <a:schemeClr val="tx1"/>
                </a:solidFill>
              </a:rPr>
              <a:t> 반드시</a:t>
            </a:r>
            <a:r>
              <a:rPr lang="en-US" altLang="ko-KR" dirty="0">
                <a:solidFill>
                  <a:schemeClr val="tx1"/>
                </a:solidFill>
              </a:rPr>
              <a:t> GROUP BY </a:t>
            </a:r>
            <a:r>
              <a:rPr lang="ko-KR" altLang="ko-KR" dirty="0">
                <a:solidFill>
                  <a:schemeClr val="tx1"/>
                </a:solidFill>
              </a:rPr>
              <a:t>절에 사용되어야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그렇지 않을 경우 아래와 같은 에러가 발생합니다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3장_p5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673" y="2780929"/>
            <a:ext cx="5980943" cy="25392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03512" y="5445224"/>
            <a:ext cx="87129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하지만</a:t>
            </a:r>
            <a:r>
              <a:rPr lang="en-US" altLang="ko-KR" dirty="0">
                <a:solidFill>
                  <a:schemeClr val="tx1"/>
                </a:solidFill>
              </a:rPr>
              <a:t> GROUP BY </a:t>
            </a:r>
            <a:r>
              <a:rPr lang="ko-KR" altLang="ko-KR" dirty="0">
                <a:solidFill>
                  <a:schemeClr val="tx1"/>
                </a:solidFill>
              </a:rPr>
              <a:t>절에 사용된 </a:t>
            </a:r>
            <a:r>
              <a:rPr lang="ko-KR" altLang="ko-KR" dirty="0" err="1">
                <a:solidFill>
                  <a:schemeClr val="tx1"/>
                </a:solidFill>
              </a:rPr>
              <a:t>컬럼이라도</a:t>
            </a:r>
            <a:r>
              <a:rPr lang="en-US" altLang="ko-KR" dirty="0">
                <a:solidFill>
                  <a:schemeClr val="tx1"/>
                </a:solidFill>
              </a:rPr>
              <a:t> SELECT </a:t>
            </a:r>
            <a:r>
              <a:rPr lang="ko-KR" altLang="ko-KR" dirty="0">
                <a:solidFill>
                  <a:schemeClr val="tx1"/>
                </a:solidFill>
              </a:rPr>
              <a:t>절에는 사용되지 않아도 됩니다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4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763284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GROUP BY </a:t>
            </a:r>
            <a:r>
              <a:rPr lang="ko-KR" altLang="en-US" b="1" dirty="0">
                <a:solidFill>
                  <a:schemeClr val="tx1"/>
                </a:solidFill>
              </a:rPr>
              <a:t>절 사용시 주의 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5520" y="1916832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GROUP BY </a:t>
            </a:r>
            <a:r>
              <a:rPr lang="ko-KR" altLang="ko-KR" dirty="0">
                <a:solidFill>
                  <a:schemeClr val="tx1"/>
                </a:solidFill>
              </a:rPr>
              <a:t>절에는 반드시 </a:t>
            </a:r>
            <a:r>
              <a:rPr lang="ko-KR" altLang="ko-KR" dirty="0" err="1">
                <a:solidFill>
                  <a:schemeClr val="tx1"/>
                </a:solidFill>
              </a:rPr>
              <a:t>컬럼명이</a:t>
            </a:r>
            <a:r>
              <a:rPr lang="ko-KR" altLang="ko-KR" dirty="0">
                <a:solidFill>
                  <a:schemeClr val="tx1"/>
                </a:solidFill>
              </a:rPr>
              <a:t> 사용되어야 하며 </a:t>
            </a:r>
            <a:r>
              <a:rPr lang="ko-KR" altLang="ko-KR" dirty="0" err="1">
                <a:solidFill>
                  <a:schemeClr val="tx1"/>
                </a:solidFill>
              </a:rPr>
              <a:t>컬럼</a:t>
            </a:r>
            <a:r>
              <a:rPr lang="en-US" altLang="ko-KR" dirty="0">
                <a:solidFill>
                  <a:schemeClr val="tx1"/>
                </a:solidFill>
              </a:rPr>
              <a:t> Alias </a:t>
            </a:r>
            <a:r>
              <a:rPr lang="ko-KR" altLang="ko-KR" dirty="0">
                <a:solidFill>
                  <a:schemeClr val="tx1"/>
                </a:solidFill>
              </a:rPr>
              <a:t>는 사용하면 안됩니다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3장_p7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664" y="2636913"/>
            <a:ext cx="6180100" cy="253925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1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1504" y="1124744"/>
            <a:ext cx="878497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그룹 함수 연습 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사원 중에서 급여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와 보너스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>
                <a:solidFill>
                  <a:schemeClr val="tx1"/>
                </a:solidFill>
              </a:rPr>
              <a:t>보너스를</a:t>
            </a:r>
            <a:r>
              <a:rPr lang="en-US" altLang="ko-KR" b="1" u="sng" dirty="0">
                <a:solidFill>
                  <a:schemeClr val="tx1"/>
                </a:solidFill>
              </a:rPr>
              <a:t> 0 </a:t>
            </a:r>
            <a:r>
              <a:rPr lang="ko-KR" altLang="ko-KR" b="1" u="sng" dirty="0">
                <a:solidFill>
                  <a:schemeClr val="tx1"/>
                </a:solidFill>
              </a:rPr>
              <a:t>으로 계산</a:t>
            </a:r>
            <a:r>
              <a:rPr lang="ko-KR" altLang="ko-KR" b="1" dirty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120" y="2937233"/>
            <a:ext cx="4502582" cy="18599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16-그룹함수 연습문제 1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408" y="1059436"/>
            <a:ext cx="7825740" cy="38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920</Words>
  <Application>Microsoft Office PowerPoint</Application>
  <PresentationFormat>와이드스크린</PresentationFormat>
  <Paragraphs>176</Paragraphs>
  <Slides>37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양귀비</dc:creator>
  <cp:lastModifiedBy>이현정 </cp:lastModifiedBy>
  <cp:revision>5</cp:revision>
  <cp:lastPrinted>2023-04-19T00:40:43Z</cp:lastPrinted>
  <dcterms:created xsi:type="dcterms:W3CDTF">2023-04-15T12:11:52Z</dcterms:created>
  <dcterms:modified xsi:type="dcterms:W3CDTF">2023-05-04T11:32:06Z</dcterms:modified>
</cp:coreProperties>
</file>