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81" r:id="rId2"/>
    <p:sldId id="282" r:id="rId3"/>
    <p:sldId id="283" r:id="rId4"/>
    <p:sldId id="284" r:id="rId5"/>
    <p:sldId id="285" r:id="rId6"/>
    <p:sldId id="286" r:id="rId7"/>
    <p:sldId id="288" r:id="rId8"/>
    <p:sldId id="289" r:id="rId9"/>
    <p:sldId id="290" r:id="rId10"/>
    <p:sldId id="293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4" r:id="rId20"/>
    <p:sldId id="305" r:id="rId21"/>
    <p:sldId id="306" r:id="rId22"/>
    <p:sldId id="307" r:id="rId23"/>
    <p:sldId id="308" r:id="rId24"/>
    <p:sldId id="309" r:id="rId25"/>
    <p:sldId id="31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7" autoAdjust="0"/>
    <p:restoredTop sz="94660"/>
  </p:normalViewPr>
  <p:slideViewPr>
    <p:cSldViewPr>
      <p:cViewPr varScale="1">
        <p:scale>
          <a:sx n="83" d="100"/>
          <a:sy n="83" d="100"/>
        </p:scale>
        <p:origin x="134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1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JOIN</a:t>
            </a:r>
            <a:endParaRPr lang="ko-KR" altLang="ko-KR" sz="3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2564904"/>
            <a:ext cx="633670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2348880"/>
            <a:ext cx="7344816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[</a:t>
            </a:r>
            <a:r>
              <a:rPr lang="ko-KR" altLang="ko-KR" sz="1600" b="1" smtClean="0">
                <a:solidFill>
                  <a:schemeClr val="tx1"/>
                </a:solidFill>
              </a:rPr>
              <a:t>배울 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내용들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]</a:t>
            </a:r>
          </a:p>
          <a:p>
            <a:endParaRPr lang="ko-KR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Join </a:t>
            </a:r>
            <a:r>
              <a:rPr lang="ko-KR" altLang="ko-KR" sz="1600" dirty="0" smtClean="0">
                <a:solidFill>
                  <a:schemeClr val="tx1"/>
                </a:solidFill>
              </a:rPr>
              <a:t>의 개념을 배웁니다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2. </a:t>
            </a:r>
            <a:r>
              <a:rPr lang="ko-KR" altLang="ko-KR" sz="1600" dirty="0" smtClean="0">
                <a:solidFill>
                  <a:schemeClr val="tx1"/>
                </a:solidFill>
              </a:rPr>
              <a:t>다양한</a:t>
            </a:r>
            <a:r>
              <a:rPr lang="en-US" altLang="ko-KR" sz="1600" dirty="0" smtClean="0">
                <a:solidFill>
                  <a:schemeClr val="tx1"/>
                </a:solidFill>
              </a:rPr>
              <a:t> join </a:t>
            </a:r>
            <a:r>
              <a:rPr lang="ko-KR" altLang="ko-KR" sz="1600" dirty="0" smtClean="0">
                <a:solidFill>
                  <a:schemeClr val="tx1"/>
                </a:solidFill>
              </a:rPr>
              <a:t>의 </a:t>
            </a:r>
            <a:r>
              <a:rPr lang="ko-KR" altLang="ko-KR" sz="1600" smtClean="0">
                <a:solidFill>
                  <a:schemeClr val="tx1"/>
                </a:solidFill>
              </a:rPr>
              <a:t>기법들을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ko-KR" altLang="ko-KR" sz="1600" smtClean="0">
                <a:solidFill>
                  <a:schemeClr val="tx1"/>
                </a:solidFill>
              </a:rPr>
              <a:t>배웁니다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.                 </a:t>
            </a:r>
            <a:endParaRPr lang="ko-KR" altLang="ko-KR" sz="1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7635" y="333428"/>
            <a:ext cx="83529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Non-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(</a:t>
            </a:r>
            <a:r>
              <a:rPr lang="ko-KR" altLang="ko-KR" b="1" dirty="0" err="1" smtClean="0">
                <a:solidFill>
                  <a:schemeClr val="tx1"/>
                </a:solidFill>
              </a:rPr>
              <a:t>비등가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Join)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2016" y="842781"/>
            <a:ext cx="878497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1)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Custormer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gift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</a:t>
            </a:r>
            <a:r>
              <a:rPr lang="en-US" altLang="ko-KR" b="1" dirty="0" smtClean="0">
                <a:solidFill>
                  <a:schemeClr val="tx1"/>
                </a:solidFill>
              </a:rPr>
              <a:t>Join</a:t>
            </a:r>
            <a:r>
              <a:rPr lang="ko-KR" altLang="ko-KR" b="1" dirty="0" smtClean="0">
                <a:solidFill>
                  <a:schemeClr val="tx1"/>
                </a:solidFill>
              </a:rPr>
              <a:t>하여 고객별로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ko-KR" b="1" dirty="0" smtClean="0">
                <a:solidFill>
                  <a:schemeClr val="tx1"/>
                </a:solidFill>
              </a:rPr>
              <a:t> 포인트를 조회한 후 해당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ko-KR" b="1" dirty="0" smtClean="0">
                <a:solidFill>
                  <a:schemeClr val="tx1"/>
                </a:solidFill>
              </a:rPr>
              <a:t> 점수로 받을 수 있는 상품을 조회하여 고객의 이름과 받을 수 있는 상품 명을 아래와 같이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4장_p13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1963709"/>
            <a:ext cx="4416408" cy="3813192"/>
          </a:xfrm>
          <a:prstGeom prst="rect">
            <a:avLst/>
          </a:prstGeom>
        </p:spPr>
      </p:pic>
      <p:pic>
        <p:nvPicPr>
          <p:cNvPr id="15" name="그림 14" descr="4장_p13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2668" y="5513368"/>
            <a:ext cx="6403672" cy="1205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3" name="그림 12" descr="4장_p13_그림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548680"/>
            <a:ext cx="5731510" cy="5015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1052736"/>
            <a:ext cx="849694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2)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score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hakjum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학생들의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 </a:t>
            </a:r>
            <a:r>
              <a:rPr lang="ko-KR" altLang="ko-KR" b="1" dirty="0" smtClean="0">
                <a:solidFill>
                  <a:schemeClr val="tx1"/>
                </a:solidFill>
              </a:rPr>
              <a:t>이름과 점수와 학점을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15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3" y="1988840"/>
            <a:ext cx="3384376" cy="4236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73448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4. OUTER Join (</a:t>
            </a:r>
            <a:r>
              <a:rPr lang="ko-KR" altLang="ko-KR" b="1" dirty="0" err="1" smtClean="0">
                <a:solidFill>
                  <a:schemeClr val="tx1"/>
                </a:solidFill>
              </a:rPr>
              <a:t>아우터</a:t>
            </a:r>
            <a:r>
              <a:rPr lang="ko-KR" altLang="ko-KR" b="1" dirty="0" smtClean="0">
                <a:solidFill>
                  <a:schemeClr val="tx1"/>
                </a:solidFill>
              </a:rPr>
              <a:t> 조인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vs</a:t>
            </a:r>
            <a:r>
              <a:rPr lang="en-US" altLang="ko-KR" b="1" dirty="0" smtClean="0">
                <a:solidFill>
                  <a:schemeClr val="tx1"/>
                </a:solidFill>
              </a:rPr>
              <a:t> INNER Join (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이너</a:t>
            </a:r>
            <a:r>
              <a:rPr lang="ko-KR" altLang="en-US" b="1" dirty="0" smtClean="0">
                <a:solidFill>
                  <a:schemeClr val="tx1"/>
                </a:solidFill>
              </a:rPr>
              <a:t> 조인 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1556792"/>
            <a:ext cx="871296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500" b="1" dirty="0" smtClean="0">
                <a:solidFill>
                  <a:schemeClr val="tx1"/>
                </a:solidFill>
              </a:rPr>
              <a:t>예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1 ) </a:t>
            </a:r>
            <a:r>
              <a:rPr lang="en-US" altLang="ko-KR" sz="1500" dirty="0" smtClean="0">
                <a:solidFill>
                  <a:schemeClr val="tx1"/>
                </a:solidFill>
              </a:rPr>
              <a:t>Student </a:t>
            </a:r>
            <a:r>
              <a:rPr lang="ko-KR" altLang="ko-KR" sz="1500" dirty="0" smtClean="0">
                <a:solidFill>
                  <a:schemeClr val="tx1"/>
                </a:solidFill>
              </a:rPr>
              <a:t>테이블과</a:t>
            </a:r>
            <a:r>
              <a:rPr lang="en-US" altLang="ko-KR" sz="1500" dirty="0" smtClean="0">
                <a:solidFill>
                  <a:schemeClr val="tx1"/>
                </a:solidFill>
              </a:rPr>
              <a:t> Professor </a:t>
            </a:r>
            <a:r>
              <a:rPr lang="ko-KR" altLang="ko-KR" sz="1500" dirty="0" smtClean="0">
                <a:solidFill>
                  <a:schemeClr val="tx1"/>
                </a:solidFill>
              </a:rPr>
              <a:t>테이블을 </a:t>
            </a:r>
            <a:r>
              <a:rPr lang="en-US" altLang="ko-KR" sz="1500" dirty="0" smtClean="0">
                <a:solidFill>
                  <a:schemeClr val="tx1"/>
                </a:solidFill>
              </a:rPr>
              <a:t>Join</a:t>
            </a:r>
            <a:r>
              <a:rPr lang="ko-KR" altLang="ko-KR" sz="1500" dirty="0" smtClean="0">
                <a:solidFill>
                  <a:schemeClr val="tx1"/>
                </a:solidFill>
              </a:rPr>
              <a:t>하여 학생이름과 지도교수 이름을 출력하세요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ko-KR" altLang="ko-KR" sz="1500" dirty="0" smtClean="0">
                <a:solidFill>
                  <a:schemeClr val="tx1"/>
                </a:solidFill>
              </a:rPr>
              <a:t>단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지도교수가 결정되지 않은 학생</a:t>
            </a:r>
            <a:r>
              <a:rPr lang="ko-KR" altLang="ko-KR" sz="1500" dirty="0" smtClean="0">
                <a:solidFill>
                  <a:schemeClr val="tx1"/>
                </a:solidFill>
              </a:rPr>
              <a:t>의 명단도 함께 출력하세요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ko-KR" sz="1500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4장_p16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2" y="2348880"/>
            <a:ext cx="3916121" cy="423688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7504" y="5229200"/>
            <a:ext cx="410445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5" name="그림 14" descr="4장_p16_그림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5976" y="3212976"/>
            <a:ext cx="4524126" cy="95269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355976" y="2636912"/>
            <a:ext cx="36004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Oracle Outer Join </a:t>
            </a:r>
            <a:r>
              <a:rPr lang="ko-KR" altLang="ko-KR" b="1" dirty="0" smtClean="0">
                <a:solidFill>
                  <a:schemeClr val="tx1"/>
                </a:solidFill>
              </a:rPr>
              <a:t>문법</a:t>
            </a:r>
            <a:r>
              <a:rPr lang="en-US" altLang="ko-KR" b="1" dirty="0" smtClean="0">
                <a:solidFill>
                  <a:schemeClr val="tx1"/>
                </a:solidFill>
              </a:rPr>
              <a:t> ]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4016" y="1124744"/>
            <a:ext cx="896448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500" b="1" dirty="0" smtClean="0">
                <a:solidFill>
                  <a:schemeClr val="tx1"/>
                </a:solidFill>
              </a:rPr>
              <a:t>예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2 )</a:t>
            </a:r>
            <a:r>
              <a:rPr lang="en-US" altLang="ko-KR" sz="1500" dirty="0" smtClean="0">
                <a:solidFill>
                  <a:schemeClr val="tx1"/>
                </a:solidFill>
              </a:rPr>
              <a:t> Student </a:t>
            </a:r>
            <a:r>
              <a:rPr lang="ko-KR" altLang="ko-KR" sz="1500" dirty="0" smtClean="0">
                <a:solidFill>
                  <a:schemeClr val="tx1"/>
                </a:solidFill>
              </a:rPr>
              <a:t>테이블과</a:t>
            </a:r>
            <a:r>
              <a:rPr lang="en-US" altLang="ko-KR" sz="1500" dirty="0" smtClean="0">
                <a:solidFill>
                  <a:schemeClr val="tx1"/>
                </a:solidFill>
              </a:rPr>
              <a:t> Professor </a:t>
            </a:r>
            <a:r>
              <a:rPr lang="ko-KR" altLang="ko-KR" sz="1500" dirty="0" smtClean="0">
                <a:solidFill>
                  <a:schemeClr val="tx1"/>
                </a:solidFill>
              </a:rPr>
              <a:t>테이블을 </a:t>
            </a:r>
            <a:r>
              <a:rPr lang="en-US" altLang="ko-KR" sz="1500" dirty="0" smtClean="0">
                <a:solidFill>
                  <a:schemeClr val="tx1"/>
                </a:solidFill>
              </a:rPr>
              <a:t>Join</a:t>
            </a:r>
            <a:r>
              <a:rPr lang="ko-KR" altLang="ko-KR" sz="1500" dirty="0" smtClean="0">
                <a:solidFill>
                  <a:schemeClr val="tx1"/>
                </a:solidFill>
              </a:rPr>
              <a:t>하여 학생이름과 지도교수 이름을 출력하세요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ko-KR" altLang="ko-KR" sz="1500" dirty="0" smtClean="0">
                <a:solidFill>
                  <a:schemeClr val="tx1"/>
                </a:solidFill>
              </a:rPr>
              <a:t>단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지도학생이 결정되지 않은 교수</a:t>
            </a:r>
            <a:r>
              <a:rPr lang="ko-KR" altLang="ko-KR" sz="1500" dirty="0" smtClean="0">
                <a:solidFill>
                  <a:schemeClr val="tx1"/>
                </a:solidFill>
              </a:rPr>
              <a:t>의 명단도 함께 출력하세</a:t>
            </a:r>
            <a:endParaRPr lang="ko-KR" altLang="en-US" sz="1500" b="1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18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1988840"/>
            <a:ext cx="3455571" cy="394245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51520" y="4581128"/>
            <a:ext cx="360040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88569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500" dirty="0" smtClean="0">
                <a:solidFill>
                  <a:schemeClr val="tx1"/>
                </a:solidFill>
              </a:rPr>
              <a:t>예</a:t>
            </a:r>
            <a:r>
              <a:rPr lang="en-US" altLang="ko-KR" sz="1500" dirty="0" smtClean="0">
                <a:solidFill>
                  <a:schemeClr val="tx1"/>
                </a:solidFill>
              </a:rPr>
              <a:t> 3 ) Student </a:t>
            </a:r>
            <a:r>
              <a:rPr lang="ko-KR" altLang="ko-KR" sz="1500" dirty="0" smtClean="0">
                <a:solidFill>
                  <a:schemeClr val="tx1"/>
                </a:solidFill>
              </a:rPr>
              <a:t>테이블과</a:t>
            </a:r>
            <a:r>
              <a:rPr lang="en-US" altLang="ko-KR" sz="1500" dirty="0" smtClean="0">
                <a:solidFill>
                  <a:schemeClr val="tx1"/>
                </a:solidFill>
              </a:rPr>
              <a:t> Professor </a:t>
            </a:r>
            <a:r>
              <a:rPr lang="ko-KR" altLang="ko-KR" sz="1500" dirty="0" smtClean="0">
                <a:solidFill>
                  <a:schemeClr val="tx1"/>
                </a:solidFill>
              </a:rPr>
              <a:t>테이블을 </a:t>
            </a:r>
            <a:r>
              <a:rPr lang="en-US" altLang="ko-KR" sz="1500" dirty="0" smtClean="0">
                <a:solidFill>
                  <a:schemeClr val="tx1"/>
                </a:solidFill>
              </a:rPr>
              <a:t>Join</a:t>
            </a:r>
            <a:r>
              <a:rPr lang="ko-KR" altLang="ko-KR" sz="1500" dirty="0" smtClean="0">
                <a:solidFill>
                  <a:schemeClr val="tx1"/>
                </a:solidFill>
              </a:rPr>
              <a:t>하여 학생이름과 지도교수 이름을 출력하세요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ko-KR" altLang="ko-KR" sz="1500" dirty="0" smtClean="0">
                <a:solidFill>
                  <a:schemeClr val="tx1"/>
                </a:solidFill>
              </a:rPr>
              <a:t>단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지도학생이 결정 안 된 교수 명단과 지도 교수가 결정 안된 학생 명단을 한꺼번에</a:t>
            </a:r>
            <a:r>
              <a:rPr lang="ko-KR" altLang="ko-KR" sz="1500" dirty="0" smtClean="0">
                <a:solidFill>
                  <a:schemeClr val="tx1"/>
                </a:solidFill>
              </a:rPr>
              <a:t> 출력하세요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ko-KR" sz="1500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19_그림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60" y="2410652"/>
            <a:ext cx="4447527" cy="152240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16016" y="2924944"/>
            <a:ext cx="3960440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Oracle Outer Join </a:t>
            </a:r>
            <a:r>
              <a:rPr lang="ko-KR" altLang="ko-KR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6" name="그림 15" descr="4장_p20_그림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560" y="4365104"/>
            <a:ext cx="4447527" cy="109632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716016" y="4653136"/>
            <a:ext cx="3888432" cy="720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ANSI Full Outer Join </a:t>
            </a:r>
            <a:r>
              <a:rPr lang="ko-KR" altLang="ko-KR" b="1" dirty="0" smtClean="0">
                <a:solidFill>
                  <a:schemeClr val="tx1"/>
                </a:solidFill>
              </a:rPr>
              <a:t>문</a:t>
            </a:r>
            <a:r>
              <a:rPr lang="ko-KR" altLang="en-US" b="1" dirty="0" smtClean="0">
                <a:solidFill>
                  <a:schemeClr val="tx1"/>
                </a:solidFill>
              </a:rPr>
              <a:t>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0" name="그림 9" descr="4장_p20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1124744"/>
            <a:ext cx="3839523" cy="4667749"/>
          </a:xfrm>
          <a:prstGeom prst="rect">
            <a:avLst/>
          </a:prstGeom>
        </p:spPr>
      </p:pic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3707904" y="3861048"/>
            <a:ext cx="1562100" cy="681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지도 교수가 없는 학생들을 출력한 결과임</a:t>
            </a:r>
            <a:endParaRPr kumimoji="1" 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1907704" y="4581128"/>
            <a:ext cx="1690688" cy="1000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지도 학생이 없는 교수들을 출력한 결과임</a:t>
            </a:r>
            <a:endParaRPr kumimoji="1" 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30963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5. SELF Join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21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1844824"/>
            <a:ext cx="3686325" cy="3667175"/>
          </a:xfrm>
          <a:prstGeom prst="rect">
            <a:avLst/>
          </a:prstGeom>
        </p:spPr>
      </p:pic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4283968" y="2852936"/>
            <a:ext cx="2952328" cy="16561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참고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왼쪽 화면에서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1000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Tiger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와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2000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cat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데이터는 저자가 그룹함수 장에서 연습문제를 위해 임의로 삽입한 데이터로 원본에는 없는 데이터 입니다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10" name="그림 9" descr="4장_p21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0626" y="1916832"/>
            <a:ext cx="3686325" cy="3667175"/>
          </a:xfrm>
          <a:prstGeom prst="rect">
            <a:avLst/>
          </a:prstGeom>
        </p:spPr>
      </p:pic>
      <p:pic>
        <p:nvPicPr>
          <p:cNvPr id="12" name="그림 11" descr="4장_p21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7050" y="1916832"/>
            <a:ext cx="3686325" cy="36671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836850" y="2564904"/>
            <a:ext cx="720080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53074" y="2564904"/>
            <a:ext cx="720080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원형 화살표 14"/>
          <p:cNvSpPr/>
          <p:nvPr/>
        </p:nvSpPr>
        <p:spPr>
          <a:xfrm>
            <a:off x="3268898" y="1700808"/>
            <a:ext cx="1944216" cy="144016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4722" y="5661248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사원 이름 조회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73154" y="5661248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상사 이름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92" y="1161604"/>
            <a:ext cx="17650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5.SELF Join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10" name="그림 9" descr="4장_p23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4" y="1772816"/>
            <a:ext cx="4524126" cy="3523552"/>
          </a:xfrm>
          <a:prstGeom prst="rect">
            <a:avLst/>
          </a:prstGeom>
        </p:spPr>
      </p:pic>
      <p:pic>
        <p:nvPicPr>
          <p:cNvPr id="12" name="그림 11" descr="4장_p22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9874" y="2548701"/>
            <a:ext cx="4524126" cy="109632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508104" y="2132856"/>
            <a:ext cx="2808312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Oracle Join </a:t>
            </a:r>
            <a:r>
              <a:rPr lang="ko-KR" altLang="ko-KR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181100"/>
            <a:ext cx="71723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</a:rPr>
              <a:t>연습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문제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3508" y="764704"/>
            <a:ext cx="8712968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ko-KR" b="1" dirty="0" smtClean="0">
                <a:solidFill>
                  <a:schemeClr val="tx1"/>
                </a:solidFill>
              </a:rPr>
              <a:t>학생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(student) </a:t>
            </a:r>
            <a:r>
              <a:rPr lang="ko-KR" altLang="ko-KR" b="1" dirty="0" smtClean="0">
                <a:solidFill>
                  <a:schemeClr val="tx1"/>
                </a:solidFill>
              </a:rPr>
              <a:t>과 학과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(department)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학생이름</a:t>
            </a:r>
            <a:r>
              <a:rPr lang="en-US" altLang="ko-KR" b="1" dirty="0" smtClean="0">
                <a:solidFill>
                  <a:schemeClr val="tx1"/>
                </a:solidFill>
              </a:rPr>
              <a:t>, 1 </a:t>
            </a:r>
            <a:r>
              <a:rPr lang="ko-KR" altLang="ko-KR" b="1" dirty="0" smtClean="0">
                <a:solidFill>
                  <a:schemeClr val="tx1"/>
                </a:solidFill>
              </a:rPr>
              <a:t>전공학과번호</a:t>
            </a:r>
            <a:r>
              <a:rPr lang="en-US" altLang="ko-KR" b="1" dirty="0" smtClean="0">
                <a:solidFill>
                  <a:schemeClr val="tx1"/>
                </a:solidFill>
              </a:rPr>
              <a:t>(deptno1) , 1</a:t>
            </a:r>
            <a:r>
              <a:rPr lang="ko-KR" altLang="ko-KR" b="1" dirty="0" smtClean="0">
                <a:solidFill>
                  <a:schemeClr val="tx1"/>
                </a:solidFill>
              </a:rPr>
              <a:t>전공 학과 이름을 </a:t>
            </a:r>
            <a:r>
              <a:rPr lang="ko-KR" altLang="ko-KR" b="1" smtClean="0">
                <a:solidFill>
                  <a:schemeClr val="tx1"/>
                </a:solidFill>
              </a:rPr>
              <a:t>출력하세요</a:t>
            </a:r>
            <a:r>
              <a:rPr lang="en-US" altLang="ko-KR" b="1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4장_p29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1916832"/>
            <a:ext cx="5472608" cy="403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404664"/>
            <a:ext cx="8964488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p_grade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현재 직급이 있는 사원의 이름과 직급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현재 연봉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해당 직급의 연봉의 하한금액과 상한 금액을 아래 결과 화면과 같이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28_그림1_new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60" y="1700808"/>
            <a:ext cx="6408712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59520"/>
            <a:ext cx="8640960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p_grade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사원들의 이름과 나이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현재 직급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예상 직급 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예상 직급은 나이로 계산하며 해당 나이가 받아야 하는 직급을 의미합니다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나이는 오늘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sysdate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ko-KR" b="1" dirty="0" smtClean="0">
                <a:solidFill>
                  <a:schemeClr val="tx1"/>
                </a:solidFill>
              </a:rPr>
              <a:t>을 기준으로 하되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trunc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로 소수점 이하는 절삭해서 계산하세요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29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1700808"/>
            <a:ext cx="5731510" cy="3916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5516" y="152257"/>
            <a:ext cx="871296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 . customer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gift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</a:t>
            </a:r>
            <a:r>
              <a:rPr lang="en-US" altLang="ko-KR" b="1" dirty="0" smtClean="0">
                <a:solidFill>
                  <a:schemeClr val="tx1"/>
                </a:solidFill>
              </a:rPr>
              <a:t> Join</a:t>
            </a:r>
            <a:r>
              <a:rPr lang="ko-KR" altLang="ko-KR" b="1" dirty="0" smtClean="0">
                <a:solidFill>
                  <a:schemeClr val="tx1"/>
                </a:solidFill>
              </a:rPr>
              <a:t>하여 고객이 자기 포인트보다 낮은 포인트의 상품 중 한가지를 선택할 수 있다고 할 때 </a:t>
            </a:r>
            <a:r>
              <a:rPr lang="en-US" altLang="ko-KR" b="1" dirty="0" smtClean="0">
                <a:solidFill>
                  <a:schemeClr val="tx1"/>
                </a:solidFill>
              </a:rPr>
              <a:t>Notebook </a:t>
            </a:r>
            <a:r>
              <a:rPr lang="ko-KR" altLang="ko-KR" b="1" dirty="0" smtClean="0">
                <a:solidFill>
                  <a:schemeClr val="tx1"/>
                </a:solidFill>
              </a:rPr>
              <a:t>을 선택할 수 있는 고객명과 포인트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상품명을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29_그림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52" y="1556792"/>
            <a:ext cx="6912768" cy="2448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57881"/>
            <a:ext cx="8640960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5.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교수의 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교수이름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입사일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자신보다 입사일 빠른 사람 인원수를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자신보다 입사일이 빠른 사람수를 오름차순으로 출력하세요</a:t>
            </a:r>
            <a:r>
              <a:rPr lang="en-US" altLang="ko-KR" b="1" smtClean="0">
                <a:solidFill>
                  <a:schemeClr val="tx1"/>
                </a:solidFill>
              </a:rPr>
              <a:t>.</a:t>
            </a:r>
            <a:r>
              <a:rPr lang="en-US" altLang="ko-KR" smtClean="0">
                <a:solidFill>
                  <a:schemeClr val="tx1"/>
                </a:solidFill>
              </a:rPr>
              <a:t> 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28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1454025"/>
            <a:ext cx="5328592" cy="39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476" y="44624"/>
            <a:ext cx="878497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사원번호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사원이름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입사일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자신보다  먼저 입사한 사람 인원수를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자신보다 입사일이 빠른 사람수를 오름차순으로 </a:t>
            </a:r>
            <a:r>
              <a:rPr lang="ko-KR" altLang="ko-KR" b="1" smtClean="0">
                <a:solidFill>
                  <a:schemeClr val="tx1"/>
                </a:solidFill>
              </a:rPr>
              <a:t>출력하세요</a:t>
            </a:r>
            <a:r>
              <a:rPr lang="en-US" altLang="ko-KR" b="1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28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4680520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935038" y="1695649"/>
            <a:ext cx="2989262" cy="10852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 SELECT a.col1 , b.col1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 FROM  table1 a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table2 b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WHERE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a.col2 = b.col2 ; </a:t>
            </a:r>
            <a:endParaRPr kumimoji="1" lang="ko-KR" altLang="ko-KR" sz="15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4325614" y="1695649"/>
            <a:ext cx="3630762" cy="10852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SELECT table1.col1 , table2.col2</a:t>
            </a:r>
            <a:endParaRPr kumimoji="1" lang="en-US" altLang="ko-KR" sz="15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FROM  table1 alias1 , table2 alias2</a:t>
            </a:r>
            <a:endParaRPr kumimoji="1" lang="en-US" altLang="ko-KR" sz="15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WHERE table1.col2 = table2.col2 ;</a:t>
            </a:r>
            <a:endParaRPr kumimoji="1" lang="ko-KR" altLang="ko-KR" sz="1500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052736"/>
            <a:ext cx="31683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 </a:t>
            </a:r>
            <a:r>
              <a:rPr lang="en-US" altLang="ko-KR" b="1" dirty="0" smtClean="0">
                <a:solidFill>
                  <a:schemeClr val="tx1"/>
                </a:solidFill>
              </a:rPr>
              <a:t>]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268760"/>
            <a:ext cx="8784976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/>
                </a:solidFill>
              </a:rPr>
              <a:t>** </a:t>
            </a:r>
            <a:r>
              <a:rPr lang="ko-KR" altLang="ko-KR" b="1" smtClean="0">
                <a:solidFill>
                  <a:schemeClr val="tx1"/>
                </a:solidFill>
              </a:rPr>
              <a:t>참고</a:t>
            </a:r>
            <a:r>
              <a:rPr lang="en-US" altLang="ko-KR" b="1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**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Join</a:t>
            </a:r>
            <a:r>
              <a:rPr lang="ko-KR" altLang="ko-KR" dirty="0" smtClean="0">
                <a:solidFill>
                  <a:schemeClr val="tx1"/>
                </a:solidFill>
              </a:rPr>
              <a:t>에서 사용되는 용어 중 </a:t>
            </a:r>
            <a:r>
              <a:rPr lang="ko-KR" altLang="ko-KR" b="1" dirty="0" smtClean="0">
                <a:solidFill>
                  <a:schemeClr val="tx1"/>
                </a:solidFill>
              </a:rPr>
              <a:t>선행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(driving table , inner table)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과 </a:t>
            </a:r>
            <a:r>
              <a:rPr lang="ko-KR" altLang="ko-KR" b="1" dirty="0" smtClean="0">
                <a:solidFill>
                  <a:schemeClr val="tx1"/>
                </a:solidFill>
              </a:rPr>
              <a:t>후행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(driven table , outer table)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이라는 용어가 있습니다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조인이 수행될 때는 두 개 이상의 테이블이 사용되는데 이때 둘 중 하나의 테이블을 먼저 읽고 조인 조건 절을 확인하여 나머지 테이블에 가서 데이터를 가져 오게 됩니다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이 때 먼저 읽는 테이블을 선행 테이블</a:t>
            </a:r>
            <a:r>
              <a:rPr lang="en-US" altLang="ko-KR" dirty="0" smtClean="0">
                <a:solidFill>
                  <a:schemeClr val="tx1"/>
                </a:solidFill>
              </a:rPr>
              <a:t> (driving table </a:t>
            </a:r>
            <a:r>
              <a:rPr lang="ko-KR" altLang="ko-KR" dirty="0" smtClean="0">
                <a:solidFill>
                  <a:schemeClr val="tx1"/>
                </a:solidFill>
              </a:rPr>
              <a:t>또는</a:t>
            </a:r>
            <a:r>
              <a:rPr lang="en-US" altLang="ko-KR" dirty="0" smtClean="0">
                <a:solidFill>
                  <a:schemeClr val="tx1"/>
                </a:solidFill>
              </a:rPr>
              <a:t> Inner table) </a:t>
            </a:r>
            <a:r>
              <a:rPr lang="ko-KR" altLang="ko-KR" dirty="0" smtClean="0">
                <a:solidFill>
                  <a:schemeClr val="tx1"/>
                </a:solidFill>
              </a:rPr>
              <a:t>이라고 하고 뒤에 읽는 테이블을 후행 테이블</a:t>
            </a:r>
            <a:r>
              <a:rPr lang="en-US" altLang="ko-KR" dirty="0" smtClean="0">
                <a:solidFill>
                  <a:schemeClr val="tx1"/>
                </a:solidFill>
              </a:rPr>
              <a:t> (driven table </a:t>
            </a:r>
            <a:r>
              <a:rPr lang="ko-KR" altLang="ko-KR" dirty="0" smtClean="0">
                <a:solidFill>
                  <a:schemeClr val="tx1"/>
                </a:solidFill>
              </a:rPr>
              <a:t>또는</a:t>
            </a:r>
            <a:r>
              <a:rPr lang="en-US" altLang="ko-KR" dirty="0" smtClean="0">
                <a:solidFill>
                  <a:schemeClr val="tx1"/>
                </a:solidFill>
              </a:rPr>
              <a:t> Outer table) </a:t>
            </a:r>
            <a:r>
              <a:rPr lang="ko-KR" altLang="ko-KR" dirty="0" smtClean="0">
                <a:solidFill>
                  <a:schemeClr val="tx1"/>
                </a:solidFill>
              </a:rPr>
              <a:t>이라고 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그리고 선행 테이블은 조회할 데이터가 적은 테이블로 선택해야 속도 면에서 유리 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64087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Cartesian Product (</a:t>
            </a:r>
            <a:r>
              <a:rPr lang="ko-KR" altLang="ko-KR" b="1" dirty="0" err="1" smtClean="0">
                <a:solidFill>
                  <a:schemeClr val="tx1"/>
                </a:solidFill>
              </a:rPr>
              <a:t>카티션</a:t>
            </a:r>
            <a:r>
              <a:rPr lang="ko-KR" altLang="ko-KR" b="1" dirty="0" smtClean="0">
                <a:solidFill>
                  <a:schemeClr val="tx1"/>
                </a:solidFill>
              </a:rPr>
              <a:t> 곱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2132856"/>
            <a:ext cx="842493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조인 대상 테이블들의 조건이 누락되었을 경우 발생하는 현상으로 해당 조인에 참여하는 모든 대상 행을 다 출력합니다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3212976"/>
            <a:ext cx="8420207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[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카티션</a:t>
            </a:r>
            <a:r>
              <a:rPr lang="ko-KR" altLang="en-US" b="1" dirty="0" smtClean="0">
                <a:solidFill>
                  <a:srgbClr val="FF0000"/>
                </a:solidFill>
              </a:rPr>
              <a:t> 곱을 </a:t>
            </a:r>
            <a:r>
              <a:rPr lang="ko-KR" altLang="en-US" b="1" smtClean="0">
                <a:solidFill>
                  <a:srgbClr val="FF0000"/>
                </a:solidFill>
              </a:rPr>
              <a:t>사용하는 이유</a:t>
            </a:r>
            <a:r>
              <a:rPr lang="en-US" altLang="ko-KR" b="1" smtClean="0">
                <a:solidFill>
                  <a:srgbClr val="FF0000"/>
                </a:solidFill>
              </a:rPr>
              <a:t>]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첫째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데이터를 복제해서 원본 테이블을 반복해서 읽는 것을 피하기 </a:t>
            </a:r>
            <a:r>
              <a:rPr lang="ko-KR" altLang="en-US" b="1" dirty="0" smtClean="0">
                <a:solidFill>
                  <a:srgbClr val="FF0000"/>
                </a:solidFill>
              </a:rPr>
              <a:t>위해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둘째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실수로 조인 조건 </a:t>
            </a:r>
            <a:r>
              <a:rPr lang="ko-KR" altLang="en-US" b="1" dirty="0" err="1">
                <a:solidFill>
                  <a:srgbClr val="FF0000"/>
                </a:solidFill>
              </a:rPr>
              <a:t>컬럼</a:t>
            </a:r>
            <a:r>
              <a:rPr lang="ko-KR" altLang="en-US" b="1" dirty="0">
                <a:solidFill>
                  <a:srgbClr val="FF0000"/>
                </a:solidFill>
              </a:rPr>
              <a:t> 중 일부를 빠뜨리는 </a:t>
            </a:r>
            <a:r>
              <a:rPr lang="ko-KR" altLang="en-US" b="1" dirty="0" smtClean="0">
                <a:solidFill>
                  <a:srgbClr val="FF0000"/>
                </a:solidFill>
              </a:rPr>
              <a:t>경우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6024" y="604498"/>
            <a:ext cx="36004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EQUI Join (</a:t>
            </a:r>
            <a:r>
              <a:rPr lang="ko-KR" altLang="ko-KR" b="1" dirty="0" smtClean="0">
                <a:solidFill>
                  <a:schemeClr val="tx1"/>
                </a:solidFill>
              </a:rPr>
              <a:t>등가 </a:t>
            </a:r>
            <a:r>
              <a:rPr lang="en-US" altLang="ko-KR" b="1" dirty="0" smtClean="0">
                <a:solidFill>
                  <a:schemeClr val="tx1"/>
                </a:solidFill>
              </a:rPr>
              <a:t>Join)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6024" y="1556792"/>
            <a:ext cx="889248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1)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dept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아래와 같이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4장_p8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132855"/>
            <a:ext cx="3872077" cy="4055915"/>
          </a:xfrm>
          <a:prstGeom prst="rect">
            <a:avLst/>
          </a:prstGeom>
        </p:spPr>
      </p:pic>
      <p:pic>
        <p:nvPicPr>
          <p:cNvPr id="14" name="그림 13" descr="4장_p8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3968" y="2780928"/>
            <a:ext cx="4402832" cy="187220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778698" y="2276872"/>
            <a:ext cx="35283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Oracle Join </a:t>
            </a:r>
            <a:r>
              <a:rPr lang="ko-KR" altLang="ko-KR" b="1" dirty="0" smtClean="0">
                <a:solidFill>
                  <a:schemeClr val="tx1"/>
                </a:solidFill>
              </a:rPr>
              <a:t>문법 </a:t>
            </a:r>
            <a:r>
              <a:rPr lang="en-US" altLang="ko-KR" b="1" dirty="0" smtClean="0">
                <a:solidFill>
                  <a:schemeClr val="tx1"/>
                </a:solidFill>
              </a:rPr>
              <a:t>]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0" name="그림 9" descr="4장_p9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764704"/>
            <a:ext cx="5687574" cy="295232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99592" y="4005064"/>
            <a:ext cx="7416824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양쪽 모두 존재하는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컬럼일</a:t>
            </a:r>
            <a:r>
              <a:rPr lang="ko-KR" altLang="en-US" b="1" dirty="0" smtClean="0">
                <a:solidFill>
                  <a:schemeClr val="tx1"/>
                </a:solidFill>
              </a:rPr>
              <a:t> 경우 반드시 테이블 이름을 함께 </a:t>
            </a:r>
            <a:r>
              <a:rPr lang="en-US" altLang="ko-KR" b="1" dirty="0" smtClean="0">
                <a:solidFill>
                  <a:schemeClr val="tx1"/>
                </a:solidFill>
              </a:rPr>
              <a:t>!!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JOIN </a:t>
            </a:r>
            <a:r>
              <a:rPr lang="ko-KR" altLang="en-US" b="1" dirty="0" smtClean="0">
                <a:solidFill>
                  <a:schemeClr val="tx1"/>
                </a:solidFill>
              </a:rPr>
              <a:t>문장을 작성할 때는 </a:t>
            </a: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</a:rPr>
              <a:t>테이블이름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컬럼이름</a:t>
            </a:r>
            <a:r>
              <a:rPr lang="en-US" altLang="ko-KR" b="1" dirty="0" smtClean="0">
                <a:solidFill>
                  <a:schemeClr val="tx1"/>
                </a:solidFill>
              </a:rPr>
              <a:t>” !!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78497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2) </a:t>
            </a:r>
            <a:r>
              <a:rPr lang="ko-KR" altLang="ko-KR" b="1" dirty="0" smtClean="0">
                <a:solidFill>
                  <a:schemeClr val="tx1"/>
                </a:solidFill>
              </a:rPr>
              <a:t>학생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(student) </a:t>
            </a:r>
            <a:r>
              <a:rPr lang="ko-KR" altLang="ko-KR" b="1" dirty="0" smtClean="0">
                <a:solidFill>
                  <a:schemeClr val="tx1"/>
                </a:solidFill>
              </a:rPr>
              <a:t>과 교수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(professor) </a:t>
            </a:r>
            <a:r>
              <a:rPr lang="ko-KR" altLang="ko-KR" b="1" dirty="0" smtClean="0">
                <a:solidFill>
                  <a:schemeClr val="tx1"/>
                </a:solidFill>
              </a:rPr>
              <a:t>을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하여 학생의 이름과 지도교수번호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지도교수 이름을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10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2060848"/>
            <a:ext cx="4464496" cy="3600400"/>
          </a:xfrm>
          <a:prstGeom prst="rect">
            <a:avLst/>
          </a:prstGeom>
        </p:spPr>
      </p:pic>
      <p:pic>
        <p:nvPicPr>
          <p:cNvPr id="13" name="그림 12" descr="4장_p10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8024" y="2636912"/>
            <a:ext cx="4080920" cy="172819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004048" y="2132856"/>
            <a:ext cx="32403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Oracle Join </a:t>
            </a:r>
            <a:r>
              <a:rPr lang="ko-KR" altLang="ko-KR" b="1" dirty="0" smtClean="0">
                <a:solidFill>
                  <a:schemeClr val="tx1"/>
                </a:solidFill>
              </a:rPr>
              <a:t>문법</a:t>
            </a:r>
            <a:r>
              <a:rPr lang="en-US" altLang="ko-KR" b="1" dirty="0" smtClean="0">
                <a:solidFill>
                  <a:schemeClr val="tx1"/>
                </a:solidFill>
              </a:rPr>
              <a:t> ]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28407" y="5805264"/>
            <a:ext cx="41044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학생은 총 </a:t>
            </a:r>
            <a:r>
              <a:rPr lang="en-US" altLang="ko-KR" b="1" smtClean="0">
                <a:solidFill>
                  <a:schemeClr val="tx1"/>
                </a:solidFill>
              </a:rPr>
              <a:t>20 </a:t>
            </a:r>
            <a:r>
              <a:rPr lang="ko-KR" altLang="en-US" b="1" smtClean="0">
                <a:solidFill>
                  <a:schemeClr val="tx1"/>
                </a:solidFill>
              </a:rPr>
              <a:t>명 </a:t>
            </a:r>
            <a:r>
              <a:rPr lang="en-US" altLang="ko-KR" b="1" smtClean="0">
                <a:solidFill>
                  <a:schemeClr val="tx1"/>
                </a:solidFill>
              </a:rPr>
              <a:t>=&gt;</a:t>
            </a:r>
            <a:r>
              <a:rPr lang="ko-KR" altLang="en-US" b="1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결과는 </a:t>
            </a:r>
            <a:r>
              <a:rPr lang="en-US" altLang="ko-KR" b="1" smtClean="0">
                <a:solidFill>
                  <a:schemeClr val="tx1"/>
                </a:solidFill>
              </a:rPr>
              <a:t>15</a:t>
            </a:r>
            <a:r>
              <a:rPr lang="ko-KR" altLang="en-US" b="1" smtClean="0">
                <a:solidFill>
                  <a:schemeClr val="tx1"/>
                </a:solidFill>
              </a:rPr>
              <a:t>건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260648"/>
            <a:ext cx="871296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3) </a:t>
            </a:r>
            <a:r>
              <a:rPr lang="ko-KR" altLang="ko-KR" b="1" dirty="0" smtClean="0">
                <a:solidFill>
                  <a:schemeClr val="tx1"/>
                </a:solidFill>
              </a:rPr>
              <a:t>학생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(student)</a:t>
            </a:r>
            <a:r>
              <a:rPr lang="ko-KR" altLang="ko-KR" b="1" dirty="0" smtClean="0">
                <a:solidFill>
                  <a:schemeClr val="tx1"/>
                </a:solidFill>
              </a:rPr>
              <a:t>과 학과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(department) , </a:t>
            </a:r>
            <a:r>
              <a:rPr lang="ko-KR" altLang="ko-KR" b="1" dirty="0" smtClean="0">
                <a:solidFill>
                  <a:schemeClr val="tx1"/>
                </a:solidFill>
              </a:rPr>
              <a:t>교수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(professor) </a:t>
            </a:r>
            <a:r>
              <a:rPr lang="ko-KR" altLang="ko-KR" b="1" dirty="0" smtClean="0">
                <a:solidFill>
                  <a:schemeClr val="tx1"/>
                </a:solidFill>
              </a:rPr>
              <a:t>을 </a:t>
            </a:r>
            <a:r>
              <a:rPr lang="en-US" altLang="ko-KR" b="1" dirty="0" smtClean="0">
                <a:solidFill>
                  <a:schemeClr val="tx1"/>
                </a:solidFill>
              </a:rPr>
              <a:t>Join</a:t>
            </a:r>
            <a:r>
              <a:rPr lang="ko-KR" altLang="ko-KR" b="1" dirty="0" smtClean="0">
                <a:solidFill>
                  <a:schemeClr val="tx1"/>
                </a:solidFill>
              </a:rPr>
              <a:t>하여 학생의 이름과 학생의 학과이름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학생의 지도교수 이름을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11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052736"/>
            <a:ext cx="6988219" cy="3875907"/>
          </a:xfrm>
          <a:prstGeom prst="rect">
            <a:avLst/>
          </a:prstGeom>
        </p:spPr>
      </p:pic>
      <p:pic>
        <p:nvPicPr>
          <p:cNvPr id="14" name="그림 13" descr="4장_p11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824" y="5174971"/>
            <a:ext cx="6487931" cy="1363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Words>760</Words>
  <Application>Microsoft Office PowerPoint</Application>
  <PresentationFormat>화면 슬라이드 쇼(4:3)</PresentationFormat>
  <Paragraphs>89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굴림</vt:lpstr>
      <vt:lpstr>맑은 고딕</vt:lpstr>
      <vt:lpstr>Arial</vt:lpstr>
      <vt:lpstr>Times New Roman</vt:lpstr>
      <vt:lpstr>Office 테마</vt:lpstr>
      <vt:lpstr>JOIN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</dc:title>
  <dc:creator/>
  <cp:lastModifiedBy>이현정 </cp:lastModifiedBy>
  <cp:revision>162</cp:revision>
  <dcterms:created xsi:type="dcterms:W3CDTF">2012-11-06T06:53:25Z</dcterms:created>
  <dcterms:modified xsi:type="dcterms:W3CDTF">2023-05-04T11:39:33Z</dcterms:modified>
</cp:coreProperties>
</file>