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5"/>
    <p:restoredTop sz="87805"/>
  </p:normalViewPr>
  <p:slideViewPr>
    <p:cSldViewPr snapToGrid="0">
      <p:cViewPr varScale="1">
        <p:scale>
          <a:sx n="144" d="100"/>
          <a:sy n="144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8:29:0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1 172,'59'-8,"4"1,-41 7,62 0,-20 0,11 0,4 0,-27 0,-2 0,6 0,-2 0,11 0,-22 0,-10 0,7 0,-17-4,7 3,-11-3,1 4,-1-5,1 4,0-8,10 8,-8-3,8 4,-10-5,10 4,24-3,-6 4,7-5,-15 4,-7-3,10 4,-10 0,6 0,-18 0,3-5,-5 4,-4-3,5 4,10 0,2 0,12-6,-1 4,0-5,-10 3,-8 3,-10-3,3 4,-2-5,8 4,6-3,3-3,0 6,-3-6,-2 3,-10 3,5-4,-14 5,16 0,3 0,16 0,-1 0,21 0,-15 0,4 0,2 0,-2 0,34 0,-59 0,-3 0,-16 0,10 0,8-6,10 4,6-4,0-1,0 6,-10-6,-7 7,-8 0,-7 0,8 0,-4 0,0 0,8-4,-11 3,7-4,-5 5,1 0,4 0,-3 0,2 0,2 0,-4 0,3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8:29:04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83,'47'0,"-6"0,-26 0,-1 0,5 0,-7 0,11 0,-8 0,15 0,-8 0,19 0,35 0,20 0,-38 0,3 0,6 0,0 0,-7 0,-2 0,39 0,-32 0,-1 0,33 0,-29 0,4 0,-3 0,2 0,9 1,1-2,-8-5,-1-1,8 6,1-1,0-4,0 0,-10 5,3 2,-1-1,6 0,-8 0,-14 0,-2 0,34 0,-8 0,-32 0,5-5,-28 4,-8-3,-7-1,7 4,2-3,1-1,13 4,-12-3,19-2,-23 4,11-4,-14 6,5 0,-5-5,3 4,-2-3,3 4,-4 0,4 0,-4 0,0 0,4 0,-4 0,5 0,-5 0,3 0,-2 0,-1 0,3 0,-2 0,-1 0,3 0,-2 0,3 0,-3 0,2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8:24:32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1 215,'65'0,"17"10,-12-7,2-1,29 2,11-1,-3 0,-20-3,6-4,0-2,-11 6,18 2,3 0,-12-2,-26-4,-5-13,-29 16,31-16,-15 8,5 4,-1-2,-9-3,18 9,2 1,1-15,-1 13,7 1,6-9,5-4,-13 5,3-1,-1 2,18-2,-4 0,-10-6,-7 3,16 12,-46-10,31 9,-25-10,-7 10,-11-4,-8 6,-7 0,12-5,-7 4,19-3,-3 4,33 0,-27 0,14 0,-1 0,-13 0,12 0,-21 0,-14 0,5 0,-5 0,4 4,-4-3,0 8,4-8,-9 3,9 5,-8-3,3 13,-4-8,0 3,-5 0,8-3,-6 8,7-9,0 9,12-6,-4-3,40 7,-24-8,27 2,-33-4,9-1,-19-4,4 4,-12-6,-9 17,-5-4,-1 16,-3-10,-1 1,4 10,-3-8,4 8,0-14,0 2,0-3,0 5,-4-5,2 8,-6-15,7 13,-13-5,8 0,-9 7,1-8,3 0,-8 4,13-8,-12 3,7 13,-4-13,1 13,4-17,0 4,0-3,0 3,-9 5,7-7,-7 11,9-12,1 3,3 0,2 1,-1 0,-5 4,-1-13,-18 9,11-9,-23 2,9-4,-55-4,33 0,-10 0,-1 0,11 0,-7 0,-7 0,8 0,1 0,-1 0,-3 0,-17 0,4 0,-21 0,36 5,0 0,-33-2,15 13,15-14,20 11,-21-1,17-4,-5 3,-2 1,-20 1,-12-1,-2 1,4 6,10-13,1 0,4 11,0-15,5 8,22-10,-22 0,27 0,-14 0,22 0,-22 0,4 0,-36 0,50 0,-36 0,50 0,-29 0,26 0,-3 0,8 0,2 0,-3 0,-12 0,9 0,-8-4,0 3,7-4,-17 5,-12-6,14 0,-22-2,38 4,-9 4,16 0,-12-4,13 3,-9-4,5 5,6-4,-7 3,0-8,7 8,-7-8,14-5,9-7,3-5,11 2,-11 5,6 3,-12-2,8 2,-8-3,3 3,-4-2,4 2,-3 1,8-4,1 8,1 1,12 1,-7 4,40-1,-18 2,48-6,-16 7,-15-2,3 0,2 4,-2 2,39-1,-31-1,-3 2,13 9,-12-9,6 0,-2 4,4 1,-6-2,5 1,-1-2,29-1,0-1,-29 3,0 1,-3-2,18-2,-8-2,20 1,-31 0,-3 0,-9 0,0 0,-1 0,-15 0,14 0,-33 0,1 0,-1 0,1 0,-5 0,4-4,-4 3,5-3,10-3,-12 6,21-6,-11 7,16 0,-1 0,41 0,-31-6,20 4,-43-4,-14 6,2-5,-3 4,5-8,-5 8,23-10,-18 5,14-1,-19-2,-6 4,23-5,-12 0,17 0,-22 4,-1-3,0 4,-3-5,3 0,0 0,-3 0,8 0,-8 0,7 0,-7 1,3 3,5-3,-7 8,6-3,-4-1,1 4,5-3,-5 4,4 0,-13 17,-1-4,-11 11,1-10,-4 1,3-5,-8 13,3-11,-3 2,8-1,-7-6,2 7,-5 0,2-7,0 6,-1-8,-5 5,0 4,0-3,-10 5,8-1,-19 0,23 0,-43 2,42-6,-42 7,33-6,-16 3,11-3,-7 2,-2-2,-3 2,-8 1,-11-7,30 2,-49-9,50 4,-54 5,19-1,-1 3,17-6,11 0,19-4,-4 4,7-6,-7 7,4-6,-8 6,10-3,-10-3,-3 3,-10-4,10 5,-29-4,2 3,-31-4,-1 0,0 0,42 0,0 0,-44 0,15 0,15 0,20 0,1 0,10-4,3 3,2-4,10 5,-9-4,11 3,-4-4,1 5,-20-4,14 3,-24-4,16-1,0 4,-8-4,0 0,-5-2,5 0,10 1,12 7,3-4,2 3,0-8,7-6,-2-1,9-8,9 4,-2 5,7-4,10 6,-6-2,23 1,-8 2,10-3,21 7,-26-2,24 8,-10-8,-4 2,15 0,-20 1,43-5,-42 9,16-4,6 1,20 6,-6 0,17 0,-7 0,-4 0,-1 0,-10 0,2 0,-6 0,-3 0,-7 0,36 0,-37 0,-1 0,22 0,-34-4,-29 3,-7-4,8 5,-4-4,4 3,-3-4,13 5,-16 0,27-6,-12 4,0-4,12-1,-22 6,12-6,-11 3,1 3,4-8,7 2,-4 1,13-7,-7 11,0-9,7 10,-22-3,11-1,-14 4,1-3,2 4,-3-5,1 4,2-3,-46-18,19 12,-48-19,24 16,-10-1,10 1,-29 6,39 2,-60-5,60 8,-29-9,22 11,8 0,-19 0,23 0,-11 0,3 0,-26 0,-18 0,13 0,-5 0,39 0,-17-6,17 4,-7-4,15 1,0 4,1-7,-1 2,4-4,6-9,19 3,34-10,-20 15,54 1,-26-1,3 9,25-8,-25 10,-4 0,6 0,-43 0,23 0,-24 0,12 0,-13 0,46 6,-32-4,33 8,-44-9,1 4,-1-5,-3 0,2 0,-3 0,1 0,2 0,-3 0,1-5,2 4,-3-3,5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8:31:30.1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0,'61'0,"26"0,-53 0,20 0,8 0,19 0,-7 0,15 0,-7 0,-8 0,2 0,14 0,10 0,-8 0,-5 0,-7 0,-17 0,3 0,5 0,6 0,-10 0,19 0,-18 0,-2 0,-1 0,-22 0,-10 0,-8 0,-6 0,-4 0,15 0,3 0,17 0,5 0,25 0,-4 0,2 0,19 0,-32 0,4 0,11 0,1 0,6 0,-2 0,-13 0,2 0,23 0,-3 0,-40 0,-1 0,15 0,1 0,-12 0,-6 0,-3 0,6 0,-23 0,-12 4,-4-3,4 4,-4-5,0 0,19 0,-5 0,19 6,-5-4,22 4,-17 1,38-6,-37 12,5-12,-14 6,-17-7,2 0,-6 0,7 0,37 0,9 0,-22 0,0 0,9 0,3 0,-29 6,-5-4,-3 4,-15-6,4 0,6-4,-4 3,2-4,1 5,-7 0,6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8:31:33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1 729,'47'0,"-6"0,-21 0,10 0,2 0,12-6,-1 4,0-4,22 6,-27-5,45 4,-23-3,31 4,1-10,-38 8,5 1,21-4,-2 0,19 5,-14 0,1 0,-29 0,-2 0,9 0,0 0,-11 0,0 0,4 0,-5 0,-7 0,12 0,-2 0,-15 0,24 0,-29 0,51-10,-10 7,-20-7,3 0,1 8,-3 1,10-9,8 10,2 0,-5-10,-14 8,1 1,29-9,-16 0,19 7,-20-13,-17 14,-11-11,-19 12,8-10,-6 5,-7 1,5-4,-6 8,3-4,-4 5,13-4,-11 3,22-10,-17 9,38-10,-33 10,54-4,-43 6,27 0,-1 0,-15 0,37 0,-37 0,37 0,-53 0,14 0,-38 0,1 0,13-5,-10 4,14-3,-16-1,3 4,5-8,-3 4,4-1,-2-3,-3 4,1-1,-2-2,0 2,1 1,0-4,14 8,-11-4,8 5,-12 0,0 0,2 0,3 0,1 0,-1 0,11 0,6 0,-7 0,-2 0,-13 0,1 0,5 0,-5 0,4 0,-4 0,0-9,-1 3,-4-13,-4 8,2-3,-2-1,-18 0,7 0,-22 0,11 5,-3 0,-12-8,13 10,-11-9,18 12,-3-5,0-5,3 9,-8-3,-1 9,-1 0,-3 0,4 4,-10-3,-24 14,16-8,-46 14,46-8,-16-1,23-1,12-10,-11 3,12-4,-7 0,10 0,4 0,-3-22,9 12,5-17,9 8,2 12,3-11,-4 12,4-3,6-1,-4 4,7 2,-8-1,1 4,34-13,-31 11,42-7,10-3,5 10,0-14,7 16,-50-3,17-1,-21 4,-18-3,3 0,5 2,-7-6,6 2,-4 1,-3-4,8 3,0 1,2 5,-2 5,-4 1,3 7,-6-11,7 15,-5-15,-3 11,7-7,-7 4,8 0,-9-5,5 4,-1 0,-8 2,7 8,-12-4,4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5ECE-8D41-F44E-9BEC-57A9A35FF96F}" type="datetimeFigureOut">
              <a:rPr lang="en-KR" smtClean="0"/>
              <a:t>2023/07/04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2F57-2C9C-0140-B65C-6AD4CCD79D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54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Coursera neural networks and deep learning, 2</a:t>
            </a:r>
            <a:r>
              <a:rPr lang="ko-KR" altLang="en-US" dirty="0"/>
              <a:t>주차 </a:t>
            </a:r>
            <a:r>
              <a:rPr lang="en-US" altLang="ko-KR" dirty="0"/>
              <a:t>python and vectorization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685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Vectorization</a:t>
            </a:r>
            <a:r>
              <a:rPr lang="ko-KR" altLang="en-US" dirty="0"/>
              <a:t>에 대해 설명하겠습니다</a:t>
            </a:r>
            <a:r>
              <a:rPr lang="en-US" altLang="ko-KR" dirty="0"/>
              <a:t>.</a:t>
            </a:r>
            <a:r>
              <a:rPr lang="ko-KR" altLang="en-US" dirty="0"/>
              <a:t> 이전에 정의한 </a:t>
            </a:r>
            <a:r>
              <a:rPr lang="en-US" altLang="ko-KR" dirty="0"/>
              <a:t>cost function J</a:t>
            </a:r>
            <a:r>
              <a:rPr lang="ko-KR" altLang="en-US" dirty="0"/>
              <a:t>를 계산할 때에 </a:t>
            </a:r>
            <a:r>
              <a:rPr lang="en-US" altLang="ko-KR" dirty="0"/>
              <a:t>vector – vector</a:t>
            </a:r>
            <a:r>
              <a:rPr lang="ko-KR" altLang="en-US" dirty="0"/>
              <a:t>또는 </a:t>
            </a:r>
            <a:r>
              <a:rPr lang="en-US" altLang="ko-KR" dirty="0"/>
              <a:t>matrix-vector </a:t>
            </a:r>
            <a:r>
              <a:rPr lang="ko-KR" altLang="en-US" dirty="0"/>
              <a:t>간  곱연산이 있었습니다</a:t>
            </a:r>
            <a:r>
              <a:rPr lang="en-US" altLang="ko-KR" dirty="0"/>
              <a:t>.</a:t>
            </a:r>
            <a:r>
              <a:rPr lang="ko-KR" altLang="en-US" dirty="0"/>
              <a:t> 이는 명시적인 </a:t>
            </a:r>
            <a:r>
              <a:rPr lang="en-US" altLang="ko-KR" dirty="0"/>
              <a:t>for-loop</a:t>
            </a:r>
            <a:r>
              <a:rPr lang="ko-KR" altLang="en-US" dirty="0"/>
              <a:t>로 구현할 때에 계산시간이 </a:t>
            </a:r>
            <a:r>
              <a:rPr lang="ko-KR" altLang="en-US" dirty="0" err="1"/>
              <a:t>오래걸립니다</a:t>
            </a:r>
            <a:r>
              <a:rPr lang="en-US" altLang="ko-KR" dirty="0"/>
              <a:t>.</a:t>
            </a:r>
            <a:r>
              <a:rPr lang="ko-KR" altLang="en-US" dirty="0"/>
              <a:t> 총 </a:t>
            </a:r>
            <a:r>
              <a:rPr lang="ko-KR" altLang="en-US" dirty="0" err="1"/>
              <a:t>연산량은</a:t>
            </a:r>
            <a:r>
              <a:rPr lang="ko-KR" altLang="en-US" dirty="0"/>
              <a:t> 동일하지만</a:t>
            </a:r>
            <a:r>
              <a:rPr lang="en-US" altLang="ko-KR" dirty="0"/>
              <a:t>,</a:t>
            </a:r>
            <a:r>
              <a:rPr lang="ko-KR" altLang="en-US" dirty="0"/>
              <a:t> 병렬처리를 할 수 없어 </a:t>
            </a:r>
            <a:r>
              <a:rPr lang="ko-KR" altLang="en-US" dirty="0" err="1"/>
              <a:t>오래걸립니다</a:t>
            </a:r>
            <a:r>
              <a:rPr lang="en-US" altLang="ko-KR" dirty="0"/>
              <a:t>.</a:t>
            </a:r>
            <a:r>
              <a:rPr lang="ko-KR" altLang="en-US" dirty="0"/>
              <a:t> 이 것을 해결하기위해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numpy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023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이전 발표내용과 완전히 동일하기 때문에 간단히 눈으로만 보고 넘어가겠습니다</a:t>
            </a:r>
            <a:r>
              <a:rPr lang="en-US" altLang="ko-KR" dirty="0"/>
              <a:t>.</a:t>
            </a:r>
            <a:r>
              <a:rPr lang="ko-KR" altLang="en-US" dirty="0"/>
              <a:t> 제 발표에서 쓰는 변수명들과 정의가 동일하단 것을 보이기 위해 앞서 선언하는 부분입니다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19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부분도 동일합니다</a:t>
            </a:r>
            <a:r>
              <a:rPr lang="en-US" altLang="ko-KR" dirty="0"/>
              <a:t>.</a:t>
            </a:r>
            <a:r>
              <a:rPr lang="ko-KR" altLang="en-US" dirty="0"/>
              <a:t> 최종 </a:t>
            </a:r>
            <a:r>
              <a:rPr lang="en-US" altLang="ko-KR" dirty="0"/>
              <a:t>output</a:t>
            </a:r>
            <a:r>
              <a:rPr lang="ko-KR" altLang="en-US" dirty="0"/>
              <a:t>인 </a:t>
            </a:r>
            <a:r>
              <a:rPr lang="en-US" altLang="ko-KR" dirty="0"/>
              <a:t>loss function</a:t>
            </a:r>
            <a:r>
              <a:rPr lang="ko-KR" altLang="en-US" dirty="0"/>
              <a:t>의 값에 </a:t>
            </a:r>
            <a:r>
              <a:rPr lang="en-US" altLang="ko-KR" dirty="0"/>
              <a:t>var</a:t>
            </a:r>
            <a:r>
              <a:rPr lang="ko-KR" altLang="en-US" dirty="0"/>
              <a:t>가 관여하는 정도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dl/dvar</a:t>
            </a:r>
            <a:r>
              <a:rPr lang="ko-KR" altLang="en-US" dirty="0"/>
              <a:t>로 나타내고 이것은 </a:t>
            </a:r>
            <a:r>
              <a:rPr lang="en-US" altLang="ko-KR" dirty="0"/>
              <a:t>“dvar”</a:t>
            </a:r>
            <a:r>
              <a:rPr lang="ko-KR" altLang="en-US" dirty="0" err="1"/>
              <a:t>라고</a:t>
            </a:r>
            <a:r>
              <a:rPr lang="ko-KR" altLang="en-US" dirty="0"/>
              <a:t> 표기합니다</a:t>
            </a:r>
            <a:r>
              <a:rPr lang="en-US" altLang="ko-KR" dirty="0"/>
              <a:t>. Chain rule</a:t>
            </a:r>
            <a:r>
              <a:rPr lang="ko-KR" altLang="en-US" dirty="0"/>
              <a:t>에 의해 각 변수들의 변화량 </a:t>
            </a:r>
            <a:r>
              <a:rPr lang="en-US" altLang="ko-KR" dirty="0"/>
              <a:t>da, dz, dw1, dw2, db</a:t>
            </a:r>
            <a:r>
              <a:rPr lang="ko-KR" altLang="en-US" dirty="0"/>
              <a:t>등을 계산합니다</a:t>
            </a:r>
            <a:r>
              <a:rPr lang="en-US" altLang="ko-KR" dirty="0"/>
              <a:t>.</a:t>
            </a:r>
            <a:r>
              <a:rPr lang="ko-KR" altLang="en-US" dirty="0"/>
              <a:t> 이런 </a:t>
            </a:r>
            <a:r>
              <a:rPr lang="en-US" altLang="ko-KR" dirty="0"/>
              <a:t>dw, db</a:t>
            </a:r>
            <a:r>
              <a:rPr lang="ko-KR" altLang="en-US" dirty="0"/>
              <a:t>를 계산하는 이유는 </a:t>
            </a:r>
            <a:r>
              <a:rPr lang="en-US" altLang="ko-KR" dirty="0"/>
              <a:t>(w, b)</a:t>
            </a:r>
            <a:r>
              <a:rPr lang="ko-KR" altLang="en-US" dirty="0"/>
              <a:t>에서 더 낮은 </a:t>
            </a:r>
            <a:r>
              <a:rPr lang="en-US" altLang="ko-KR" dirty="0"/>
              <a:t>j</a:t>
            </a:r>
            <a:r>
              <a:rPr lang="ko-KR" altLang="en-US" dirty="0"/>
              <a:t>값을 찾기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  <a:r>
              <a:rPr lang="ko-KR" altLang="en-US" dirty="0"/>
              <a:t> 우리는 </a:t>
            </a:r>
            <a:r>
              <a:rPr lang="en-US" altLang="ko-KR" dirty="0"/>
              <a:t>logistic regression</a:t>
            </a:r>
            <a:r>
              <a:rPr lang="ko-KR" altLang="en-US" dirty="0"/>
              <a:t>을 수행할 때 마다 찾을 수 있는 </a:t>
            </a:r>
            <a:r>
              <a:rPr lang="en-US" altLang="ko-KR" dirty="0"/>
              <a:t>dw, db</a:t>
            </a:r>
            <a:r>
              <a:rPr lang="ko-KR" altLang="en-US" dirty="0"/>
              <a:t>로부터 </a:t>
            </a:r>
            <a:r>
              <a:rPr lang="en-US" altLang="ko-KR" dirty="0"/>
              <a:t>cost function</a:t>
            </a:r>
            <a:r>
              <a:rPr lang="ko-KR" altLang="en-US" dirty="0"/>
              <a:t>의 최저점을 찾을 수 있다고 가정합니다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299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명시적 </a:t>
            </a:r>
            <a:r>
              <a:rPr lang="en-US" altLang="ko-KR" dirty="0"/>
              <a:t>for-loop</a:t>
            </a:r>
            <a:r>
              <a:rPr lang="ko-KR" altLang="en-US" dirty="0"/>
              <a:t>를 사용한 </a:t>
            </a:r>
            <a:r>
              <a:rPr lang="en-US" altLang="ko-KR" dirty="0"/>
              <a:t>pseudo code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np </a:t>
            </a:r>
            <a:r>
              <a:rPr lang="ko-KR" altLang="en-US" dirty="0"/>
              <a:t>모듈 호출부분을 생략하고 대입연산자로 간단히 적었습니다</a:t>
            </a:r>
            <a:r>
              <a:rPr lang="en-US" altLang="ko-KR" dirty="0"/>
              <a:t>.</a:t>
            </a:r>
            <a:r>
              <a:rPr lang="ko-KR" altLang="en-US" dirty="0"/>
              <a:t> 오른쪽에서 드래그 한 부분은 </a:t>
            </a:r>
            <a:r>
              <a:rPr lang="en-US" dirty="0"/>
              <a:t>D</a:t>
            </a:r>
            <a:r>
              <a:rPr lang="en-KR" dirty="0"/>
              <a:t>w</a:t>
            </a:r>
            <a:r>
              <a:rPr lang="en-US" dirty="0"/>
              <a:t>, db</a:t>
            </a:r>
            <a:r>
              <a:rPr lang="ko-KR" altLang="en-US" dirty="0"/>
              <a:t>를 계산하는 분입니다</a:t>
            </a:r>
            <a:r>
              <a:rPr lang="en-US" altLang="ko-KR" dirty="0"/>
              <a:t>.</a:t>
            </a:r>
            <a:r>
              <a:rPr lang="ko-KR" altLang="en-US" dirty="0"/>
              <a:t> 각 인덱스의 요소들 간 곱셈 후 저장하는 것을 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바로 밑 부분의 </a:t>
            </a:r>
            <a:r>
              <a:rPr lang="en-US" altLang="ko-KR" dirty="0"/>
              <a:t>z</a:t>
            </a:r>
            <a:r>
              <a:rPr lang="ko-KR" altLang="en-US" dirty="0"/>
              <a:t>연산을 봐도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en-US" altLang="ko-KR" dirty="0" err="1"/>
              <a:t>w.t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벡터끼리 매번 곱하고 저장하고 있습니다</a:t>
            </a:r>
            <a:r>
              <a:rPr lang="en-US" altLang="ko-KR" dirty="0"/>
              <a:t>.</a:t>
            </a:r>
            <a:r>
              <a:rPr lang="ko-KR" altLang="en-US" dirty="0"/>
              <a:t> 이는 한 차원 위의 행렬연산으로 간단히 할 수 있습니다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365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dz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벡터와 </a:t>
            </a:r>
            <a:r>
              <a:rPr lang="en-US" altLang="ko-KR" dirty="0"/>
              <a:t>y</a:t>
            </a:r>
            <a:r>
              <a:rPr lang="ko-KR" altLang="en-US" dirty="0"/>
              <a:t>벡터의 각 요소간 뺄셈을 </a:t>
            </a:r>
            <a:r>
              <a:rPr lang="ko-KR" altLang="en-US" dirty="0" err="1"/>
              <a:t>하고있습니다</a:t>
            </a:r>
            <a:r>
              <a:rPr lang="en-US" altLang="ko-KR" dirty="0"/>
              <a:t>.</a:t>
            </a:r>
            <a:r>
              <a:rPr lang="ko-KR" altLang="en-US" dirty="0"/>
              <a:t> 이것은 벡터간 뺄셈으로 간단히 할 수 있습니다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369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Dw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벡터에 </a:t>
            </a:r>
            <a:r>
              <a:rPr lang="en-US" altLang="ko-KR" dirty="0"/>
              <a:t>dz</a:t>
            </a:r>
            <a:r>
              <a:rPr lang="ko-KR" altLang="en-US" dirty="0"/>
              <a:t>배 한 것의 누적합을 구한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으로 나누어 평균을 </a:t>
            </a:r>
            <a:r>
              <a:rPr lang="ko-KR" altLang="en-US" dirty="0" err="1"/>
              <a:t>구하려하고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r>
              <a:rPr lang="ko-KR" altLang="en-US" dirty="0"/>
              <a:t> 우리는 이것을 행렬과 벡터의 곱으로 간단히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먼저 눈여겨봐야 할 것이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dz.T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행렬 * </a:t>
            </a:r>
            <a:r>
              <a:rPr lang="en-US" altLang="ko-KR" dirty="0"/>
              <a:t>dz</a:t>
            </a:r>
            <a:r>
              <a:rPr lang="ko-KR" altLang="en-US" dirty="0"/>
              <a:t>벡터를 곱하는 것은 행렬간 사이즈가 맞지 않아 </a:t>
            </a:r>
            <a:r>
              <a:rPr lang="ko-KR" altLang="en-US" dirty="0" err="1"/>
              <a:t>행렬곱이</a:t>
            </a:r>
            <a:r>
              <a:rPr lang="ko-KR" altLang="en-US" dirty="0"/>
              <a:t> 정의되지 않습니다</a:t>
            </a:r>
            <a:r>
              <a:rPr lang="en-US" altLang="ko-KR" dirty="0"/>
              <a:t>.</a:t>
            </a:r>
            <a:r>
              <a:rPr lang="ko-KR" altLang="en-US" dirty="0"/>
              <a:t> 우리는 이것을 해결하기 위해 </a:t>
            </a:r>
            <a:r>
              <a:rPr lang="en-US" altLang="ko-KR" dirty="0"/>
              <a:t>dz</a:t>
            </a:r>
            <a:r>
              <a:rPr lang="ko-KR" altLang="en-US" dirty="0"/>
              <a:t>에 전치행렬을 사용합니다</a:t>
            </a:r>
            <a:r>
              <a:rPr lang="en-US" altLang="ko-KR" dirty="0"/>
              <a:t>.</a:t>
            </a:r>
            <a:r>
              <a:rPr lang="ko-KR" altLang="en-US" dirty="0"/>
              <a:t> 이렇게 한 번 고쳐주어야 의도대로 계산해낼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행렬의 각 </a:t>
            </a:r>
            <a:r>
              <a:rPr lang="en-US" altLang="ko-KR" dirty="0"/>
              <a:t>column </a:t>
            </a:r>
            <a:r>
              <a:rPr lang="ko-KR" altLang="en-US" dirty="0"/>
              <a:t>벡터와 </a:t>
            </a:r>
            <a:r>
              <a:rPr lang="en-US" altLang="ko-KR" dirty="0"/>
              <a:t>dz</a:t>
            </a:r>
            <a:r>
              <a:rPr lang="ko-KR" altLang="en-US" dirty="0"/>
              <a:t>벡터를 매번 곱하는 것이 아니라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전체 행렬과 </a:t>
            </a:r>
            <a:r>
              <a:rPr lang="en-US" altLang="ko-KR" dirty="0"/>
              <a:t>dz</a:t>
            </a:r>
            <a:r>
              <a:rPr lang="ko-KR" altLang="en-US" dirty="0"/>
              <a:t>벡터를 한번에 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연산량과</a:t>
            </a:r>
            <a:r>
              <a:rPr lang="ko-KR" altLang="en-US" dirty="0"/>
              <a:t> 계산결과는 동일합니다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0167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이 부분은 </a:t>
            </a:r>
            <a:r>
              <a:rPr lang="en-US" altLang="ko-KR" dirty="0"/>
              <a:t>dz</a:t>
            </a:r>
            <a:r>
              <a:rPr lang="ko-KR" altLang="en-US" dirty="0"/>
              <a:t>들의 평균을 구하는 부분입니다</a:t>
            </a:r>
            <a:r>
              <a:rPr lang="en-US" altLang="ko-KR" dirty="0"/>
              <a:t>.</a:t>
            </a:r>
            <a:r>
              <a:rPr lang="ko-KR" altLang="en-US" dirty="0"/>
              <a:t> 굳이 인덱스 하나하나 마다 저장한 뒤 나누지 않고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np.sum</a:t>
            </a:r>
            <a:r>
              <a:rPr lang="ko-KR" altLang="en-US" dirty="0"/>
              <a:t>을 이용해 누적합을 구한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으로 나누어 </a:t>
            </a:r>
            <a:r>
              <a:rPr lang="en-US" altLang="ko-KR" dirty="0"/>
              <a:t>dz</a:t>
            </a:r>
            <a:r>
              <a:rPr lang="ko-KR" altLang="en-US" dirty="0"/>
              <a:t>평균을 간단하고 빠르게 구합니다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153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</a:t>
            </a:r>
            <a:r>
              <a:rPr lang="en-US" altLang="ko-KR" dirty="0"/>
              <a:t>pseudo code</a:t>
            </a:r>
            <a:r>
              <a:rPr lang="ko-KR" altLang="en-US" dirty="0"/>
              <a:t>는 방금 전 일련의 과정을 모은 것입니다</a:t>
            </a:r>
            <a:r>
              <a:rPr lang="en-US" altLang="ko-KR" dirty="0"/>
              <a:t>.</a:t>
            </a:r>
            <a:r>
              <a:rPr lang="ko-KR" altLang="en-US" dirty="0"/>
              <a:t> 행렬간 연산은 </a:t>
            </a:r>
            <a:r>
              <a:rPr lang="en-US" altLang="ko-KR" dirty="0"/>
              <a:t>numpy </a:t>
            </a:r>
            <a:r>
              <a:rPr lang="ko-KR" altLang="en-US" dirty="0"/>
              <a:t>모듈을 이용해 더 빠르고 간단하게 계산할 수 있습니다</a:t>
            </a:r>
            <a:r>
              <a:rPr lang="en-US" altLang="ko-KR" dirty="0"/>
              <a:t>.</a:t>
            </a:r>
            <a:r>
              <a:rPr lang="ko-KR" altLang="en-US" dirty="0"/>
              <a:t> 결과적으로 </a:t>
            </a:r>
            <a:r>
              <a:rPr lang="en-US" altLang="ko-KR" dirty="0"/>
              <a:t>for</a:t>
            </a:r>
            <a:r>
              <a:rPr lang="ko-KR" altLang="en-US" dirty="0"/>
              <a:t>문 내부 코드길이 * 샘플 수 만큼의 코드 실행횟수가</a:t>
            </a:r>
            <a:r>
              <a:rPr lang="en-US" altLang="ko-KR" dirty="0"/>
              <a:t>,</a:t>
            </a:r>
            <a:r>
              <a:rPr lang="ko-KR" altLang="en-US" dirty="0"/>
              <a:t> 이렇게 단 </a:t>
            </a:r>
            <a:r>
              <a:rPr lang="en-US" altLang="ko-KR" dirty="0"/>
              <a:t>5</a:t>
            </a:r>
            <a:r>
              <a:rPr lang="ko-KR" altLang="en-US" dirty="0"/>
              <a:t>줄로만 줄어드는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명시적 </a:t>
            </a:r>
            <a:r>
              <a:rPr lang="en-US" altLang="ko-KR" dirty="0"/>
              <a:t>for-loop</a:t>
            </a:r>
            <a:r>
              <a:rPr lang="ko-KR" altLang="en-US" dirty="0"/>
              <a:t>보다 월등히 계산속도가 빠릅니다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Single instruction multi data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을 구현한 것입니다</a:t>
            </a:r>
            <a:r>
              <a:rPr lang="en-US" altLang="ko-KR" dirty="0"/>
              <a:t>.</a:t>
            </a:r>
            <a:r>
              <a:rPr lang="ko-KR" altLang="en-US" dirty="0"/>
              <a:t> 지금까지의 과정은 여러 </a:t>
            </a:r>
            <a:r>
              <a:rPr lang="en-US" altLang="ko-KR" dirty="0"/>
              <a:t>Training examples</a:t>
            </a:r>
            <a:r>
              <a:rPr lang="ko-KR" altLang="en-US" dirty="0"/>
              <a:t>에 대해 </a:t>
            </a:r>
            <a:r>
              <a:rPr lang="en-US" altLang="ko-KR" dirty="0"/>
              <a:t>1</a:t>
            </a:r>
            <a:r>
              <a:rPr lang="ko-KR" altLang="en-US" dirty="0"/>
              <a:t>회의  </a:t>
            </a:r>
            <a:r>
              <a:rPr lang="en-US" altLang="ko-KR" dirty="0"/>
              <a:t>logistic regression</a:t>
            </a:r>
            <a:r>
              <a:rPr lang="ko-KR" altLang="en-US" dirty="0"/>
              <a:t>을 수행한 것입니다</a:t>
            </a:r>
            <a:r>
              <a:rPr lang="en-US" altLang="ko-KR" dirty="0"/>
              <a:t>.</a:t>
            </a:r>
            <a:r>
              <a:rPr lang="ko-KR" altLang="en-US" dirty="0"/>
              <a:t> 여기에 </a:t>
            </a:r>
            <a:r>
              <a:rPr lang="ko-KR" altLang="en-US" dirty="0" err="1"/>
              <a:t>러닝레이트</a:t>
            </a:r>
            <a:r>
              <a:rPr lang="ko-KR" altLang="en-US" dirty="0"/>
              <a:t> 알파를 </a:t>
            </a:r>
            <a:r>
              <a:rPr lang="ko-KR" altLang="en-US" dirty="0" err="1"/>
              <a:t>곱한뒤</a:t>
            </a:r>
            <a:r>
              <a:rPr lang="ko-KR" altLang="en-US" dirty="0"/>
              <a:t> 빼서 새로운 </a:t>
            </a:r>
            <a:r>
              <a:rPr lang="en-US" altLang="ko-KR" dirty="0"/>
              <a:t>(w, b)</a:t>
            </a:r>
            <a:r>
              <a:rPr lang="ko-KR" altLang="en-US" dirty="0"/>
              <a:t>를 찾으면 그 지점에서 구한 </a:t>
            </a:r>
            <a:r>
              <a:rPr lang="en-US" altLang="ko-KR" dirty="0"/>
              <a:t>j(</a:t>
            </a:r>
            <a:r>
              <a:rPr lang="en-US" altLang="ko-KR" dirty="0" err="1"/>
              <a:t>w,b</a:t>
            </a:r>
            <a:r>
              <a:rPr lang="en-US" altLang="ko-KR" dirty="0"/>
              <a:t>)</a:t>
            </a:r>
            <a:r>
              <a:rPr lang="ko-KR" altLang="en-US" dirty="0"/>
              <a:t>는 더 작을 것입니다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2F57-2C9C-0140-B65C-6AD4CCD79DC6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45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91FB-54B5-70C7-50AD-84DCB909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B474-4B41-7E3B-F348-A04AF4C0D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74AA-0986-5F75-D065-2A04E302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24A2-1FE8-0648-882E-D7917BCAD017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10C4-DAE5-01FD-4271-CB2EFEE5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9F23-11B6-B42C-F125-96AAB159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51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BB11-F255-E998-E1D9-4B091A86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9D45-2FB8-E141-B0B5-810F64EE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8C03-E127-6061-5653-F2CF9CC6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00E-0C4D-6949-8787-51080AB41EC5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02AF-AF4E-6EAB-E279-4643932C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463-CEE3-FBA5-DF0A-5050A8C0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87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6DAF6-A388-1091-D451-792ADB58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601E1-FCFC-61A4-1275-9AB85CEA8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6953-DFE0-013E-73D8-860F1633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FAE3-BA73-3A4F-BE6E-9DE9CCDCAD7B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3706-7EFA-7BE2-6C84-40807D03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73A-529A-869D-A102-0FA7F867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2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89EC-5387-28FA-302A-A20DDBDA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F7B7-960B-56DE-2E1A-D5323B84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603C-E254-671A-C72C-8D7D5A77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6BCA-954B-7DE8-1707-21AD11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D7DA-579A-0265-8772-F3189710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49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B232-ED7B-D5A7-F13E-548429B9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46A4-1836-9257-9B35-08593A6F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1ACD-B666-ED78-DB54-8F61851A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1A23-2E63-AC41-A336-2656D2DEBF05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EC47-7102-EAC9-BD09-770A9078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565E-9098-0CDA-7F8A-E63713A0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419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83F-9133-0363-CF38-D802BF4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361C-3C59-1BC9-2D5F-8BD7BE5FE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412C6-9813-617E-B344-CA6CBCF3A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C075-0D4E-84AB-9F0C-CE7C978C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1BC9-11C3-9144-A1A0-A0B5E2CD05AA}" type="datetime4">
              <a:rPr lang="en-US" smtClean="0"/>
              <a:t>July 4, 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0B97-FED3-0D1E-CF91-DB4F9C8D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BD3F6-1062-2F0F-7E4D-B73CFCA8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036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3F9F-749A-7649-556C-9DB86D84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F83F6-C8F2-3487-8817-CABF5C1B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3BBE-F9B1-EB18-BB8C-DA5BACB0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5349-BA53-64E7-9CE1-0B4A47415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66308-FF22-6CC9-27B7-4C5727797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7C96D-37E5-F8BC-C846-FB2E3B14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F54C-EB32-2F44-91AD-A93F6EE4411F}" type="datetime4">
              <a:rPr lang="en-US" smtClean="0"/>
              <a:t>July 4, 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54BDF-F890-C8DB-D1A2-AF7D10B8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BC3D-3F42-3E87-5343-C74D3993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84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C44E-83A4-A89C-FA0B-587CE32D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9B107-4F7E-7AA3-FB9C-581A8EB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C125-B423-1B4D-862A-0038F15947A8}" type="datetime4">
              <a:rPr lang="en-US" smtClean="0"/>
              <a:t>July 4, 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37BDD-013E-E427-554A-3ECC81AD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3B0B0-58E4-F15B-80C1-D22F4793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58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C55A3-24EE-716E-6491-CE07F8D9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8F1A-BBF3-8041-84BE-43A483FEA166}" type="datetime4">
              <a:rPr lang="en-US" smtClean="0"/>
              <a:t>July 4, 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AA39C-8AC5-9CE9-13EC-D67FF458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C29B0-239A-DAA8-1C63-6D6670E3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91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665C-3DA5-F966-5FF4-2FA502C5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6DE6-1EB9-0A22-EE53-56971536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6F5DD-027F-E78C-C4D6-758D6663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375B9-24E8-F98E-B1C3-C12BD770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4F2-733D-A148-8CD2-425387215F8E}" type="datetime4">
              <a:rPr lang="en-US" smtClean="0"/>
              <a:t>July 4, 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4BFE-4614-E600-6A61-3AFB1918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6FA2-78CB-54C4-7999-DA6753FB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65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2032-50DC-DB02-5154-8D544BC9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13648-6DF1-CFC6-CB9C-D7FBE0AB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D85BD-175B-82F1-595F-B3E3B1492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8A7A-99CE-551C-68D8-14304A74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CF8-A495-0241-8B66-8D7C042CB125}" type="datetime4">
              <a:rPr lang="en-US" smtClean="0"/>
              <a:t>July 4, 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DC9DC-26BA-FA5D-1D76-D1D55FCB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DA377-2FFF-649C-B3E3-7635FC4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930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4B57A-5EC6-6D83-A0DA-272475AC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75CE-8CC9-9E26-7838-944B6E2A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97025-C2F4-93B1-E831-470510F7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542-71FC-4949-885B-F9F052C718D6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AF95-51EA-0BEE-5E85-2AAD17A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EF58-3C99-6156-5A2C-4D1E32D17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4FBF-4270-2A44-9417-398E7DADF7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385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ho264@i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678E-436D-A883-7245-EC5E4204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6211"/>
            <a:ext cx="9144000" cy="2387600"/>
          </a:xfrm>
        </p:spPr>
        <p:txBody>
          <a:bodyPr>
            <a:noAutofit/>
          </a:bodyPr>
          <a:lstStyle/>
          <a:p>
            <a:br>
              <a:rPr lang="en-KR" sz="4400" dirty="0"/>
            </a:br>
            <a:r>
              <a:rPr lang="en-KR" sz="4400" dirty="0"/>
              <a:t>Neural Networks and Deep Learning</a:t>
            </a:r>
            <a:r>
              <a:rPr lang="ko-KR" altLang="en-US" sz="4400" dirty="0"/>
              <a:t> </a:t>
            </a:r>
            <a:r>
              <a:rPr lang="en-US" altLang="ko-KR" sz="4400" dirty="0"/>
              <a:t>(Andrew Ng)</a:t>
            </a:r>
            <a:br>
              <a:rPr lang="en-KR" sz="4400" dirty="0"/>
            </a:br>
            <a:br>
              <a:rPr lang="en-KR" sz="4400" dirty="0"/>
            </a:br>
            <a:r>
              <a:rPr lang="en-KR" sz="4400" dirty="0"/>
              <a:t>&lt;Python and Vectorization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Week 2</a:t>
            </a:r>
            <a:r>
              <a:rPr lang="en-KR" sz="4400" dirty="0"/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48272-3578-B394-80BC-13DEB9DC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8689"/>
            <a:ext cx="9144000" cy="109959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Jiho Lee (Undergraduate Student)</a:t>
            </a:r>
          </a:p>
          <a:p>
            <a:r>
              <a:rPr lang="en-US" altLang="ko-KR" sz="1600" dirty="0">
                <a:hlinkClick r:id="rId3"/>
              </a:rPr>
              <a:t>jiho264@inu.ac.kr</a:t>
            </a:r>
            <a:endParaRPr lang="en-US" altLang="ko-KR" sz="1600" dirty="0"/>
          </a:p>
          <a:p>
            <a:r>
              <a:rPr lang="en-US" altLang="ko-KR" sz="1600" dirty="0"/>
              <a:t>Department of Embedded Systems Engineering, INU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81BB-0558-BD22-02A5-0928C0E9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A43-9719-F843-B0AA-E613F4595F19}" type="datetime4">
              <a:rPr lang="en-US" smtClean="0"/>
              <a:t>July 4, 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0ED7-1954-CA66-BB78-4D0AED2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Embedded AI LAB, INU</a:t>
            </a:r>
            <a:endParaRPr lang="en-K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D22D-E523-9FA9-FACE-261E296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1</a:t>
            </a:fld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68C38-FB3E-7085-8A2D-C8382C09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888" y="1377970"/>
            <a:ext cx="2840224" cy="6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7AEE-3986-2C97-E3C6-5E69B66F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Etc..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E456-3CFF-2DD2-9C6D-772A736E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이외 내용은 </a:t>
            </a:r>
            <a:r>
              <a:rPr lang="en-US" altLang="ko-KR" sz="2000" dirty="0"/>
              <a:t>python / numpy</a:t>
            </a:r>
            <a:r>
              <a:rPr lang="ko-KR" altLang="en-US" sz="2000" dirty="0"/>
              <a:t>에서의 기본적인</a:t>
            </a:r>
            <a:r>
              <a:rPr lang="en-US" altLang="ko-KR" sz="2000" dirty="0"/>
              <a:t> vector </a:t>
            </a:r>
            <a:r>
              <a:rPr lang="ko-KR" altLang="en-US" sz="2000" dirty="0"/>
              <a:t>연산에 대한 설명이므로 생략함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간단한 </a:t>
            </a:r>
            <a:r>
              <a:rPr lang="en-US" altLang="ko-KR" sz="2000" dirty="0"/>
              <a:t>benchmark</a:t>
            </a:r>
            <a:r>
              <a:rPr lang="ko-KR" altLang="en-US" sz="2000" dirty="0"/>
              <a:t>로 </a:t>
            </a:r>
            <a:r>
              <a:rPr lang="en-US" altLang="ko-KR" sz="2000" dirty="0"/>
              <a:t>np.dot()</a:t>
            </a:r>
            <a:r>
              <a:rPr lang="ko-KR" altLang="en-US" sz="2000" dirty="0"/>
              <a:t>연산의 병렬처리 효율성을 확인할 수 있음</a:t>
            </a:r>
            <a:r>
              <a:rPr lang="en-US" altLang="ko-KR" sz="2000" dirty="0"/>
              <a:t>.</a:t>
            </a:r>
            <a:endParaRPr lang="en-K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0CCB-C696-B89A-8A15-E5F43DB0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1DB0-C02B-E324-CF9F-EFEEE596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620C-54FD-9ABB-D470-0DB807E4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10</a:t>
            </a:fld>
            <a:endParaRPr lang="en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09AE7-3A7E-ED92-9CCB-9655B1E1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870075"/>
            <a:ext cx="3663950" cy="317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091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7462-AD25-069E-5653-D0DEC109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Vectorization?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E9213-89FB-56A0-C935-8E5BFAF5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Cost Function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2400" dirty="0"/>
                  <a:t>의 값과 </a:t>
                </a:r>
                <a:r>
                  <a:rPr lang="en-US" altLang="ko-KR" sz="2400" dirty="0"/>
                  <a:t>“dw”, “db”</a:t>
                </a:r>
                <a:r>
                  <a:rPr lang="ko-KR" altLang="en-US" sz="2400" dirty="0"/>
                  <a:t>를 구할 때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vector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vector</a:t>
                </a:r>
                <a:r>
                  <a:rPr lang="ko-KR" altLang="en-US" sz="2400" dirty="0"/>
                  <a:t>의 곱연산이나 </a:t>
                </a:r>
                <a:r>
                  <a:rPr lang="en-US" altLang="ko-KR" sz="2400" dirty="0"/>
                  <a:t>matrix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Vector</a:t>
                </a:r>
                <a:r>
                  <a:rPr lang="ko-KR" altLang="en-US" sz="2400" dirty="0"/>
                  <a:t>의 곱연산이 존재함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code</a:t>
                </a:r>
                <a:r>
                  <a:rPr lang="ko-KR" altLang="en-US" sz="2400" dirty="0"/>
                  <a:t>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구현할 때에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병렬 연산보다 </a:t>
                </a:r>
                <a:r>
                  <a:rPr lang="en-US" altLang="ko-KR" sz="2400" dirty="0"/>
                  <a:t>explicit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for-loop </a:t>
                </a:r>
                <a:r>
                  <a:rPr lang="ko-KR" altLang="en-US" sz="2400" dirty="0"/>
                  <a:t>은 계산시간이 오래 걸림</a:t>
                </a:r>
                <a:r>
                  <a:rPr lang="en-US" altLang="ko-KR" sz="2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000" dirty="0"/>
                  <a:t>총 연산양의 변화는 없지만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병렬처리가 아니기 때문에 지연됨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/>
                  <a:t>그래서 </a:t>
                </a:r>
                <a:r>
                  <a:rPr lang="en-US" altLang="ko-KR" sz="2400" dirty="0"/>
                  <a:t>vectorization</a:t>
                </a:r>
                <a:r>
                  <a:rPr lang="ko-KR" altLang="en-US" sz="2400" dirty="0"/>
                  <a:t>을 통해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code</a:t>
                </a:r>
                <a:r>
                  <a:rPr lang="ko-KR" altLang="en-US" sz="2400" dirty="0"/>
                  <a:t>상에서 병렬처리를 구현함</a:t>
                </a:r>
                <a:r>
                  <a:rPr lang="en-US" altLang="ko-KR" sz="2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Python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Numpy</a:t>
                </a:r>
                <a:r>
                  <a:rPr lang="ko-KR" altLang="en-US" sz="2000" dirty="0"/>
                  <a:t>를 이용함</a:t>
                </a:r>
                <a:r>
                  <a:rPr lang="en-US" altLang="ko-KR" sz="2000" dirty="0"/>
                  <a:t>.</a:t>
                </a:r>
                <a:endParaRPr lang="en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E9213-89FB-56A0-C935-8E5BFAF5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A9BF-38D4-603F-97BE-C0A6778F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6CB5-E58F-CA4A-B407-4CD163868875}" type="datetime4">
              <a:rPr lang="en-US" smtClean="0"/>
              <a:t>July 4, 2023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775C-A16F-F9FA-70B9-9C6E698C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Embedded AI LAB, INU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AEE4-4BE3-1983-B505-EC9709E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134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A01-1FE0-2B0E-3E65-B69DCE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설명에 앞서 </a:t>
            </a:r>
            <a:r>
              <a:rPr lang="en-US" altLang="ko-KR" dirty="0"/>
              <a:t>Logistic regression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66A57-92FB-DB57-E450-5B0787B5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Define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Parameters</a:t>
                </a:r>
                <a:endParaRPr lang="en-US" altLang="ko-KR" sz="20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/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/>
                      <m:sup/>
                    </m:sSubSup>
                  </m:oMath>
                </a14:m>
                <a:endParaRPr lang="en-US" altLang="ko-KR" sz="18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18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Loss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</a:rPr>
                  <a:t>]</a:t>
                </a:r>
              </a:p>
              <a:p>
                <a:pPr lvl="1"/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66A57-92FB-DB57-E450-5B0787B5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453" b="-668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54DC-836D-53C2-935C-8270C3B3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E88B-67DE-9688-DC44-07A356F7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Embedded AI LAB, INU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2578-4CE1-72B9-154D-90052753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3</a:t>
            </a:fld>
            <a:endParaRPr lang="en-KR" dirty="0"/>
          </a:p>
        </p:txBody>
      </p:sp>
      <p:pic>
        <p:nvPicPr>
          <p:cNvPr id="1026" name="Picture 2" descr="Logistic Regression (Notation, Cost Function, Gradient Descent)">
            <a:extLst>
              <a:ext uri="{FF2B5EF4-FFF2-40B4-BE49-F238E27FC236}">
                <a16:creationId xmlns:a16="http://schemas.microsoft.com/office/drawing/2014/main" id="{648BFC70-0C7F-1541-87F0-9D82EC4E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0" y="4201097"/>
            <a:ext cx="3227715" cy="19758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4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A01-1FE0-2B0E-3E65-B69DCE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설명에 앞서 </a:t>
            </a:r>
            <a:r>
              <a:rPr lang="en-US" altLang="ko-KR" dirty="0"/>
              <a:t>Logistic regression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66A57-92FB-DB57-E450-5B0787B5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Logistic regression (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우측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 example)</a:t>
                </a:r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da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dz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ko-KR" sz="1800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dz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ko-KR" sz="1800" dirty="0"/>
              </a:p>
              <a:p>
                <a:endParaRPr lang="en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66A57-92FB-DB57-E450-5B0787B5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20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54DC-836D-53C2-935C-8270C3B3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E88B-67DE-9688-DC44-07A356F7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Embedded AI LAB, INU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2578-4CE1-72B9-154D-90052753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4</a:t>
            </a:fld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8043-12CC-AF64-DCE1-57F8D10FE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8" t="11238" r="2966" b="12396"/>
          <a:stretch/>
        </p:blipFill>
        <p:spPr>
          <a:xfrm>
            <a:off x="5298614" y="1811159"/>
            <a:ext cx="6055186" cy="1913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EE35C-1DCD-4CA7-6E73-83F3FCFC6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724400"/>
            <a:ext cx="2209800" cy="15875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786450-F0B5-A5E8-B1C9-DA5E35D18364}"/>
                  </a:ext>
                </a:extLst>
              </p:cNvPr>
              <p:cNvSpPr txBox="1"/>
              <p:nvPr/>
            </p:nvSpPr>
            <p:spPr>
              <a:xfrm>
                <a:off x="5798625" y="4111487"/>
                <a:ext cx="5555175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계산 후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/>
                  <a:t> (Learning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rate)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time </a:t>
                </a:r>
                <a:r>
                  <a:rPr lang="ko-KR" altLang="en-US" sz="1400" dirty="0"/>
                  <a:t>만큼을 각각 뺄셈함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sz="1400" dirty="0"/>
                  <a:t>→ </a:t>
                </a:r>
                <a:r>
                  <a:rPr lang="ko-KR" altLang="en-US" sz="1400" dirty="0"/>
                  <a:t>새로운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에서 다시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1400" dirty="0"/>
                  <a:t>를 계산하면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직전보다 작은 값일 것</a:t>
                </a:r>
                <a:r>
                  <a:rPr lang="en-US" altLang="ko-KR" sz="1400" dirty="0"/>
                  <a:t>.</a:t>
                </a:r>
                <a:endParaRPr lang="en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786450-F0B5-A5E8-B1C9-DA5E35D18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25" y="4111487"/>
                <a:ext cx="5555175" cy="523220"/>
              </a:xfrm>
              <a:prstGeom prst="rect">
                <a:avLst/>
              </a:prstGeom>
              <a:blipFill>
                <a:blip r:embed="rId6"/>
                <a:stretch>
                  <a:fillRect l="-228" t="-2326" b="-116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F655B-5B33-C03F-A844-C8AF297AEC7F}"/>
                  </a:ext>
                </a:extLst>
              </p:cNvPr>
              <p:cNvSpPr txBox="1"/>
              <p:nvPr/>
            </p:nvSpPr>
            <p:spPr>
              <a:xfrm>
                <a:off x="1842257" y="2521138"/>
                <a:ext cx="1410579" cy="493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“dvar”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var</m:t>
                        </m:r>
                      </m:den>
                    </m:f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F655B-5B33-C03F-A844-C8AF297AE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57" y="2521138"/>
                <a:ext cx="1410579" cy="493212"/>
              </a:xfrm>
              <a:prstGeom prst="rect">
                <a:avLst/>
              </a:prstGeom>
              <a:blipFill>
                <a:blip r:embed="rId7"/>
                <a:stretch>
                  <a:fillRect l="-2655" b="-7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Logistic Regression (Notation, Cost Function, Gradient Descent)">
            <a:extLst>
              <a:ext uri="{FF2B5EF4-FFF2-40B4-BE49-F238E27FC236}">
                <a16:creationId xmlns:a16="http://schemas.microsoft.com/office/drawing/2014/main" id="{1CDBA4A5-BE8B-55F4-884F-584519625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25" y="4738429"/>
            <a:ext cx="2533525" cy="1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33C6-97DB-A546-2F27-46AF348D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R" dirty="0"/>
              <a:t>hen use explicit for-loop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en-US" altLang="ko-KR" i="1" dirty="0"/>
              <a:t>SIMPLE</a:t>
            </a:r>
            <a:r>
              <a:rPr lang="en-US" altLang="ko-KR" dirty="0"/>
              <a:t> case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2BA1D-700D-6AAE-A5D2-78BD852BC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dirty="0"/>
                  <a:t>직전 예시를 구현한 </a:t>
                </a:r>
                <a:r>
                  <a:rPr lang="en-US" altLang="ko-KR" sz="2400" dirty="0"/>
                  <a:t>pseudo code</a:t>
                </a:r>
              </a:p>
              <a:p>
                <a:pPr lvl="1"/>
                <a:r>
                  <a:rPr lang="en-US" sz="2000" dirty="0"/>
                  <a:t>1</a:t>
                </a:r>
                <a:r>
                  <a:rPr lang="ko-KR" altLang="en-US" sz="2000" dirty="0"/>
                  <a:t>회 </a:t>
                </a:r>
                <a:r>
                  <a:rPr lang="en-US" altLang="ko-KR" sz="2000" dirty="0"/>
                  <a:t>for-loop </a:t>
                </a:r>
                <a:r>
                  <a:rPr lang="ko-KR" altLang="en-US" sz="2000" dirty="0"/>
                  <a:t>통과 후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(Learning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time</a:t>
                </a:r>
                <a:r>
                  <a:rPr lang="ko-KR" altLang="en-US" sz="2000" dirty="0"/>
                  <a:t>의 값들을 </a:t>
                </a:r>
                <a:r>
                  <a:rPr lang="en-US" altLang="ko-KR" sz="2000" dirty="0"/>
                  <a:t>original parameter</a:t>
                </a:r>
                <a:r>
                  <a:rPr lang="ko-KR" altLang="en-US" sz="2000" dirty="0"/>
                  <a:t>에서 감산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ko-KR" altLang="en-US" sz="2000" dirty="0"/>
                  <a:t>이후 다시 </a:t>
                </a:r>
                <a:r>
                  <a:rPr lang="en-US" altLang="ko-KR" sz="2000" dirty="0"/>
                  <a:t>for-loop </a:t>
                </a:r>
                <a:r>
                  <a:rPr lang="ko-KR" altLang="en-US" sz="2000" dirty="0"/>
                  <a:t>통과하며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감소를 도모함</a:t>
                </a:r>
                <a:endParaRPr lang="en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2BA1D-700D-6AAE-A5D2-78BD852BC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F69F-6A3F-243A-B981-5C05C9B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31D8-FEF3-E9CD-2159-A194B768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Embedded AI LAB, INU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9AA8-A4BF-ED20-1C28-29AC3EF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5</a:t>
            </a:fld>
            <a:endParaRPr lang="en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7F86E-7E40-8156-F7FB-F2DCE5AF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02" y="3844795"/>
            <a:ext cx="2554890" cy="18354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ACAEE1-B283-B6E9-3E93-5159BE366970}"/>
              </a:ext>
            </a:extLst>
          </p:cNvPr>
          <p:cNvCxnSpPr/>
          <p:nvPr/>
        </p:nvCxnSpPr>
        <p:spPr>
          <a:xfrm>
            <a:off x="4677604" y="4847537"/>
            <a:ext cx="1130461" cy="0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7BBB579-816F-CCD5-829A-708778645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078957"/>
            <a:ext cx="5295900" cy="318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2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40CF-9C10-7496-3264-D0C56FC4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Logistic Regression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F793-F094-6786-41A2-7A0A788B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 </a:t>
            </a:r>
            <a:r>
              <a:rPr lang="en-US" altLang="ko-KR" dirty="0"/>
              <a:t>“dz”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맞는 각 요소를 뺄셈하지 않음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Vector </a:t>
            </a:r>
            <a:r>
              <a:rPr lang="ko-KR" altLang="en-US" dirty="0"/>
              <a:t>간 뺄셈을 이용하면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one line</a:t>
            </a:r>
            <a:r>
              <a:rPr lang="ko-KR" altLang="en-US" dirty="0">
                <a:solidFill>
                  <a:schemeClr val="tx1"/>
                </a:solidFill>
              </a:rPr>
              <a:t>으로 </a:t>
            </a:r>
            <a:r>
              <a:rPr lang="ko-KR" altLang="en-US" dirty="0"/>
              <a:t>구현 가능함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DB2C-E0C2-54D9-A833-5BC8C898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B044-BBEA-3637-4BBE-351BE808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19C6-963E-5BC1-8CDF-AF23C9C0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6</a:t>
            </a:fld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0FEC2-7B3A-20EF-DF9B-8B4836692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37" y="3885166"/>
            <a:ext cx="22987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A8E12-D893-D216-644F-9B6066B3E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120" y="3290388"/>
            <a:ext cx="3023080" cy="28026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A8AB0-428C-562B-2B33-ADE5193F5CB7}"/>
              </a:ext>
            </a:extLst>
          </p:cNvPr>
          <p:cNvCxnSpPr/>
          <p:nvPr/>
        </p:nvCxnSpPr>
        <p:spPr>
          <a:xfrm>
            <a:off x="5416952" y="5009582"/>
            <a:ext cx="1130461" cy="0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991B958-03C5-6CE1-F74D-6205F6BF7F4C}"/>
                  </a:ext>
                </a:extLst>
              </p14:cNvPr>
              <p14:cNvContentPartPr/>
              <p14:nvPr/>
            </p14:nvContentPartPr>
            <p14:xfrm>
              <a:off x="7148702" y="5727399"/>
              <a:ext cx="1150920" cy="61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991B958-03C5-6CE1-F74D-6205F6BF7F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5062" y="5619399"/>
                <a:ext cx="1258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157672-9E39-71A4-DC92-7E3D2A9FB1C4}"/>
                  </a:ext>
                </a:extLst>
              </p14:cNvPr>
              <p14:cNvContentPartPr/>
              <p14:nvPr/>
            </p14:nvContentPartPr>
            <p14:xfrm>
              <a:off x="7084982" y="5890479"/>
              <a:ext cx="1260720" cy="30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157672-9E39-71A4-DC92-7E3D2A9FB1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1342" y="5782839"/>
                <a:ext cx="136836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61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7A0D-2C34-B902-D9AE-9756E4CC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Logistic Regression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EF57D-4846-2CCD-B240-8E4D6D65C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Define “dw”</a:t>
                </a:r>
              </a:p>
              <a:p>
                <a:pPr lvl="1"/>
                <a:r>
                  <a:rPr lang="ko-KR" altLang="en-US" dirty="0">
                    <a:solidFill>
                      <a:schemeClr val="tx1"/>
                    </a:solidFill>
                  </a:rPr>
                  <a:t>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를 일일히 곱하지 않음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ko-KR" altLang="en-US" dirty="0">
                    <a:solidFill>
                      <a:schemeClr val="tx1"/>
                    </a:solidFill>
                  </a:rPr>
                  <a:t>행렬 곱을 이용하면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one line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으로 구현 가능함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2"/>
                <a:r>
                  <a:rPr lang="en-US" altLang="ko-KR" dirty="0"/>
                  <a:t>“dz”.Transpose </a:t>
                </a:r>
                <a:r>
                  <a:rPr lang="ko-KR" altLang="en-US" dirty="0"/>
                  <a:t>적용해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1]</m:t>
                    </m:r>
                  </m:oMath>
                </a14:m>
                <a:r>
                  <a:rPr lang="ko-KR" altLang="en-US" dirty="0"/>
                  <a:t>로 바꿔 줌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dirty="0"/>
                  <a:t>행렬곱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K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KR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KR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KR" dirty="0">
                    <a:solidFill>
                      <a:schemeClr val="tx1"/>
                    </a:solidFill>
                  </a:rPr>
                  <a:t>성립함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endParaRPr lang="en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EF57D-4846-2CCD-B240-8E4D6D65C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F1-5C96-66BA-D562-5D0492E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D87A-7D5C-1C13-2911-E01DB70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Embedded AI LAB, INU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E4C1-8251-923E-37F4-03C7353D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7</a:t>
            </a:fld>
            <a:endParaRPr lang="en-K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15142-CCA8-9D16-5BFF-0476A9DF5E0F}"/>
              </a:ext>
            </a:extLst>
          </p:cNvPr>
          <p:cNvCxnSpPr/>
          <p:nvPr/>
        </p:nvCxnSpPr>
        <p:spPr>
          <a:xfrm>
            <a:off x="6828414" y="4874137"/>
            <a:ext cx="1130461" cy="0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B9AF1C-FE81-A213-979C-A897C1FC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724" y="3912700"/>
            <a:ext cx="1738222" cy="2264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3D888-82C6-825A-11BB-9D964F857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690688"/>
            <a:ext cx="3082636" cy="459509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4BC230-F0FB-6E0B-397B-F562AFC1DEBE}"/>
                  </a:ext>
                </a:extLst>
              </p14:cNvPr>
              <p14:cNvContentPartPr/>
              <p14:nvPr/>
            </p14:nvContentPartPr>
            <p14:xfrm>
              <a:off x="8233382" y="4394679"/>
              <a:ext cx="1465200" cy="418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4BC230-F0FB-6E0B-397B-F562AFC1DE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9742" y="4287039"/>
                <a:ext cx="15728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992686-08F0-928F-5031-CBF3856B72D4}"/>
                  </a:ext>
                </a:extLst>
              </p:cNvPr>
              <p:cNvSpPr txBox="1"/>
              <p:nvPr/>
            </p:nvSpPr>
            <p:spPr>
              <a:xfrm>
                <a:off x="1826193" y="5253633"/>
                <a:ext cx="2423847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KR" dirty="0"/>
                  <a:t>X.shape = </a:t>
                </a:r>
                <a14:m>
                  <m:oMath xmlns:m="http://schemas.openxmlformats.org/officeDocument/2006/math">
                    <m:r>
                      <a:rPr lang="en-KR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KR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KR" dirty="0"/>
              </a:p>
              <a:p>
                <a:pPr marL="285750" indent="-285750">
                  <a:buFontTx/>
                  <a:buChar char="-"/>
                </a:pPr>
                <a:r>
                  <a:rPr lang="en-KR" dirty="0"/>
                  <a:t>“dz”.shape = </a:t>
                </a:r>
                <a14:m>
                  <m:oMath xmlns:m="http://schemas.openxmlformats.org/officeDocument/2006/math">
                    <m:r>
                      <a:rPr lang="en-KR" i="1" dirty="0" smtClean="0"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KR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KR" dirty="0"/>
              </a:p>
              <a:p>
                <a:pPr marL="285750" indent="-285750">
                  <a:buFontTx/>
                  <a:buChar char="-"/>
                </a:pPr>
                <a:r>
                  <a:rPr lang="en-KR" dirty="0"/>
                  <a:t>“dz”.T.shape = </a:t>
                </a:r>
                <a14:m>
                  <m:oMath xmlns:m="http://schemas.openxmlformats.org/officeDocument/2006/math">
                    <m:r>
                      <a:rPr lang="en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KR" i="1" dirty="0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992686-08F0-928F-5031-CBF3856B7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193" y="5253633"/>
                <a:ext cx="2423847" cy="923330"/>
              </a:xfrm>
              <a:prstGeom prst="rect">
                <a:avLst/>
              </a:prstGeom>
              <a:blipFill>
                <a:blip r:embed="rId8"/>
                <a:stretch>
                  <a:fillRect l="-2073" t="-2703" b="-94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843-D522-AA93-046F-29DA2CAA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Logistic Regression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274A-5388-D43B-826E-9096F14F9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</a:t>
                </a:r>
                <a:r>
                  <a:rPr lang="en-KR" dirty="0"/>
                  <a:t>efine “db”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의 누적합을 일일히 구하지 않음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np.sum()</a:t>
                </a:r>
                <a:r>
                  <a:rPr lang="ko-KR" altLang="en-US" dirty="0"/>
                  <a:t> 이후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으로 나누어 </a:t>
                </a:r>
                <a:r>
                  <a:rPr lang="en-US" altLang="ko-KR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one line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으로 </a:t>
                </a:r>
                <a:r>
                  <a:rPr lang="ko-KR" altLang="en-US" dirty="0"/>
                  <a:t>평균값을 구함</a:t>
                </a:r>
                <a:r>
                  <a:rPr lang="en-US" altLang="ko-KR" dirty="0"/>
                  <a:t>.</a:t>
                </a:r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274A-5388-D43B-826E-9096F14F9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6AA1-8484-42F2-BD40-6C6DE46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D203-8B36-9C25-9922-B6CFB62C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AI LAB, INU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E63C-BBF4-ACB5-B147-F1B320E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8</a:t>
            </a:fld>
            <a:endParaRPr lang="en-K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613ACA-7569-B3B2-E01A-BF439EE0C393}"/>
              </a:ext>
            </a:extLst>
          </p:cNvPr>
          <p:cNvCxnSpPr/>
          <p:nvPr/>
        </p:nvCxnSpPr>
        <p:spPr>
          <a:xfrm>
            <a:off x="5335928" y="5009583"/>
            <a:ext cx="1130461" cy="0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035CB86-1F1A-56C4-E225-6745BC1C9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86" y="4168775"/>
            <a:ext cx="2946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742E0-7F54-3F78-59F8-657BAAB87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531" y="3429000"/>
            <a:ext cx="1905000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220C50-9917-6250-8A63-62B05C19B787}"/>
                  </a:ext>
                </a:extLst>
              </p14:cNvPr>
              <p14:cNvContentPartPr/>
              <p14:nvPr/>
            </p14:nvContentPartPr>
            <p14:xfrm>
              <a:off x="7902542" y="5265879"/>
              <a:ext cx="1806120" cy="2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220C50-9917-6250-8A63-62B05C19B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8542" y="5157879"/>
                <a:ext cx="19137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D34930-BDEE-47F7-CE97-13CE3F501604}"/>
                  </a:ext>
                </a:extLst>
              </p14:cNvPr>
              <p14:cNvContentPartPr/>
              <p14:nvPr/>
            </p14:nvContentPartPr>
            <p14:xfrm>
              <a:off x="7947902" y="5187039"/>
              <a:ext cx="1853640" cy="262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D34930-BDEE-47F7-CE97-13CE3F5016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4262" y="5079399"/>
                <a:ext cx="1961280" cy="4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44AA-7532-DB5D-48BC-C86CA2F8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대체한 </a:t>
            </a:r>
            <a:r>
              <a:rPr lang="en-US" altLang="ko-KR" dirty="0"/>
              <a:t>pseudo code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우측</a:t>
            </a:r>
            <a:r>
              <a:rPr lang="en-US" altLang="ko-KR" dirty="0"/>
              <a:t>)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B8DF3-0013-7BF3-635D-E33B7DC21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3462" y="1622957"/>
                <a:ext cx="3437681" cy="31147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400" b="1" dirty="0"/>
                  <a:t>	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dot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1" dirty="0"/>
                  <a:t>	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0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ko-KR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0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np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sum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1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ko-KR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1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ko-KR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B8DF3-0013-7BF3-635D-E33B7DC21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3462" y="1622957"/>
                <a:ext cx="3437681" cy="31147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4170-E37C-FD9F-C746-851A3710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B25-AC4F-B742-A32A-DE87B199BA18}" type="datetime4">
              <a:rPr lang="en-US" smtClean="0"/>
              <a:t>July 4, 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A836-FAE8-63DB-32D7-17B40B9B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Embedded AI LAB, INU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F3F9-ADF0-E422-C73F-EC274793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4FBF-4270-2A44-9417-398E7DADF7BB}" type="slidenum">
              <a:rPr lang="en-KR" smtClean="0"/>
              <a:t>9</a:t>
            </a:fld>
            <a:endParaRPr lang="en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F3734-D941-3FB5-CC77-A0C5F8004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9993"/>
            <a:ext cx="5295900" cy="318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8797DC-7D46-C6AB-F116-25851D28B0B1}"/>
              </a:ext>
            </a:extLst>
          </p:cNvPr>
          <p:cNvCxnSpPr>
            <a:cxnSpLocks/>
          </p:cNvCxnSpPr>
          <p:nvPr/>
        </p:nvCxnSpPr>
        <p:spPr>
          <a:xfrm>
            <a:off x="4415260" y="1791684"/>
            <a:ext cx="322837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0B8961-70DB-2B71-5EEC-3F7EAB1DB0AD}"/>
              </a:ext>
            </a:extLst>
          </p:cNvPr>
          <p:cNvCxnSpPr>
            <a:cxnSpLocks/>
          </p:cNvCxnSpPr>
          <p:nvPr/>
        </p:nvCxnSpPr>
        <p:spPr>
          <a:xfrm>
            <a:off x="4415260" y="2731163"/>
            <a:ext cx="322837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B7D6E2-F270-9D5F-073A-9F43AA572758}"/>
              </a:ext>
            </a:extLst>
          </p:cNvPr>
          <p:cNvCxnSpPr>
            <a:cxnSpLocks/>
          </p:cNvCxnSpPr>
          <p:nvPr/>
        </p:nvCxnSpPr>
        <p:spPr>
          <a:xfrm>
            <a:off x="4415260" y="3091906"/>
            <a:ext cx="322837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2970CB-96B3-474F-EA2A-179481C7324D}"/>
              </a:ext>
            </a:extLst>
          </p:cNvPr>
          <p:cNvCxnSpPr>
            <a:cxnSpLocks/>
          </p:cNvCxnSpPr>
          <p:nvPr/>
        </p:nvCxnSpPr>
        <p:spPr>
          <a:xfrm>
            <a:off x="4415260" y="3510524"/>
            <a:ext cx="322837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1814D5-B41A-4D21-0DC4-08FE8559B670}"/>
              </a:ext>
            </a:extLst>
          </p:cNvPr>
          <p:cNvCxnSpPr>
            <a:cxnSpLocks/>
          </p:cNvCxnSpPr>
          <p:nvPr/>
        </p:nvCxnSpPr>
        <p:spPr>
          <a:xfrm>
            <a:off x="4415260" y="2071405"/>
            <a:ext cx="322837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8762AD-561A-D229-8186-13DA396FC3FD}"/>
                  </a:ext>
                </a:extLst>
              </p:cNvPr>
              <p:cNvSpPr txBox="1"/>
              <p:nvPr/>
            </p:nvSpPr>
            <p:spPr>
              <a:xfrm>
                <a:off x="2209800" y="5017413"/>
                <a:ext cx="7611827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Explicit for-loop </a:t>
                </a:r>
                <a:r>
                  <a:rPr lang="ko-KR" altLang="en-US" dirty="0"/>
                  <a:t>대신 </a:t>
                </a:r>
                <a:r>
                  <a:rPr lang="en-US" altLang="ko-KR" dirty="0"/>
                  <a:t>np.dot(), np.sum()</a:t>
                </a:r>
                <a:r>
                  <a:rPr lang="ko-KR" altLang="en-US" dirty="0"/>
                  <a:t>을 사용함으로써 </a:t>
                </a:r>
                <a:r>
                  <a:rPr lang="en-US" altLang="ko-KR" dirty="0"/>
                  <a:t>SIMD</a:t>
                </a:r>
                <a:r>
                  <a:rPr lang="ko-KR" altLang="en-US" dirty="0"/>
                  <a:t>를 구현함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ko-KR" altLang="en-US" dirty="0"/>
                  <a:t> 더 빠른 계산속도를 가질 수 있음</a:t>
                </a:r>
                <a:r>
                  <a:rPr lang="en-US" altLang="ko-KR" dirty="0"/>
                  <a:t>.</a:t>
                </a:r>
              </a:p>
              <a:p>
                <a:endParaRPr lang="en-US" dirty="0"/>
              </a:p>
              <a:p>
                <a:r>
                  <a:rPr lang="ko-KR" altLang="en-US" dirty="0"/>
                  <a:t>이것으로 </a:t>
                </a:r>
                <a:r>
                  <a:rPr lang="en-US" altLang="ko-KR" dirty="0"/>
                  <a:t>training examples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회 </a:t>
                </a:r>
                <a:r>
                  <a:rPr lang="en-US" dirty="0"/>
                  <a:t>Logistic Regression</a:t>
                </a:r>
                <a:r>
                  <a:rPr lang="ko-KR" altLang="en-US" dirty="0"/>
                  <a:t>을 수행한 것이 됨</a:t>
                </a:r>
                <a:r>
                  <a:rPr lang="en-US" altLang="ko-KR" dirty="0"/>
                  <a:t>.</a:t>
                </a:r>
                <a:endParaRPr lang="en-K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8762AD-561A-D229-8186-13DA396F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17413"/>
                <a:ext cx="7611827" cy="1200329"/>
              </a:xfrm>
              <a:prstGeom prst="rect">
                <a:avLst/>
              </a:prstGeom>
              <a:blipFill>
                <a:blip r:embed="rId5"/>
                <a:stretch>
                  <a:fillRect l="-666" t="-2062" b="-6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5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1224</Words>
  <Application>Microsoft Macintosh PowerPoint</Application>
  <PresentationFormat>Widescreen</PresentationFormat>
  <Paragraphs>129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 Neural Networks and Deep Learning (Andrew Ng)  &lt;Python and Vectorization, Week 2&gt;</vt:lpstr>
      <vt:lpstr>What is Vectorization?</vt:lpstr>
      <vt:lpstr>설명에 앞서 Logistic regression이란?</vt:lpstr>
      <vt:lpstr>설명에 앞서 Logistic regression이란?</vt:lpstr>
      <vt:lpstr>When use explicit for-loop in SIMPLE case</vt:lpstr>
      <vt:lpstr>Vectorizing Logistic Regression</vt:lpstr>
      <vt:lpstr>Vectorizing Logistic Regression</vt:lpstr>
      <vt:lpstr>Vectorizing Logistic Regression</vt:lpstr>
      <vt:lpstr>대체한 pseudo code (우측)</vt:lpstr>
      <vt:lpstr>Etc..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- Neural Networks and Deep Learning Week 2</dc:title>
  <dc:creator>이지호</dc:creator>
  <cp:lastModifiedBy>이지호</cp:lastModifiedBy>
  <cp:revision>64</cp:revision>
  <dcterms:created xsi:type="dcterms:W3CDTF">2023-06-22T01:53:31Z</dcterms:created>
  <dcterms:modified xsi:type="dcterms:W3CDTF">2023-07-04T12:39:06Z</dcterms:modified>
</cp:coreProperties>
</file>