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4"/>
  </p:notesMasterIdLst>
  <p:sldIdLst>
    <p:sldId id="261" r:id="rId2"/>
    <p:sldId id="258" r:id="rId3"/>
    <p:sldId id="265" r:id="rId4"/>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47"/>
    <p:restoredTop sz="97725"/>
  </p:normalViewPr>
  <p:slideViewPr>
    <p:cSldViewPr snapToGrid="0">
      <p:cViewPr>
        <p:scale>
          <a:sx n="160" d="100"/>
          <a:sy n="160" d="100"/>
        </p:scale>
        <p:origin x="3504" y="12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60" d="100"/>
          <a:sy n="160" d="100"/>
        </p:scale>
        <p:origin x="337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C5ECE-8D41-F44E-9BEC-57A9A35FF96F}" type="datetimeFigureOut">
              <a:rPr lang="en-KR" smtClean="0"/>
              <a:t>2023/09/14</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B2F57-2C9C-0140-B65C-6AD4CCD79DC6}" type="slidenum">
              <a:rPr lang="en-KR" smtClean="0"/>
              <a:t>‹#›</a:t>
            </a:fld>
            <a:endParaRPr lang="en-KR"/>
          </a:p>
        </p:txBody>
      </p:sp>
    </p:spTree>
    <p:extLst>
      <p:ext uri="{BB962C8B-B14F-4D97-AF65-F5344CB8AC3E}">
        <p14:creationId xmlns:p14="http://schemas.microsoft.com/office/powerpoint/2010/main" val="16954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D87-118F-32F3-2DF1-516742301DA3}"/>
              </a:ext>
            </a:extLst>
          </p:cNvPr>
          <p:cNvSpPr>
            <a:spLocks noGrp="1"/>
          </p:cNvSpPr>
          <p:nvPr>
            <p:ph type="ctrTitle"/>
          </p:nvPr>
        </p:nvSpPr>
        <p:spPr>
          <a:xfrm>
            <a:off x="1524000" y="1122363"/>
            <a:ext cx="9144000" cy="2387600"/>
          </a:xfrm>
        </p:spPr>
        <p:txBody>
          <a:bodyPr anchor="b"/>
          <a:lstStyle>
            <a:lvl1pPr algn="ctr">
              <a:defRPr sz="6000">
                <a:latin typeface="Malgun Gothic" panose="020B0503020000020004" pitchFamily="34" charset="-127"/>
                <a:ea typeface="Malgun Gothic" panose="020B0503020000020004" pitchFamily="34" charset="-127"/>
              </a:defRPr>
            </a:lvl1pPr>
          </a:lstStyle>
          <a:p>
            <a:r>
              <a:rPr lang="en-US" dirty="0"/>
              <a:t>Click to edit Master title style</a:t>
            </a:r>
            <a:endParaRPr lang="en-KR" dirty="0"/>
          </a:p>
        </p:txBody>
      </p:sp>
      <p:sp>
        <p:nvSpPr>
          <p:cNvPr id="3" name="Subtitle 2">
            <a:extLst>
              <a:ext uri="{FF2B5EF4-FFF2-40B4-BE49-F238E27FC236}">
                <a16:creationId xmlns:a16="http://schemas.microsoft.com/office/drawing/2014/main" id="{C190491F-5100-86C0-C445-6CFE6A5B10F5}"/>
              </a:ext>
            </a:extLst>
          </p:cNvPr>
          <p:cNvSpPr>
            <a:spLocks noGrp="1"/>
          </p:cNvSpPr>
          <p:nvPr>
            <p:ph type="subTitle" idx="1"/>
          </p:nvPr>
        </p:nvSpPr>
        <p:spPr>
          <a:xfrm>
            <a:off x="1524000" y="3602038"/>
            <a:ext cx="9144000" cy="1655762"/>
          </a:xfrm>
        </p:spPr>
        <p:txBody>
          <a:bodyPr/>
          <a:lstStyle>
            <a:lvl1pPr marL="0" indent="0" algn="ctr">
              <a:buNone/>
              <a:defRPr sz="2400">
                <a:latin typeface="Malgun Gothic" panose="020B0503020000020004" pitchFamily="34" charset="-127"/>
                <a:ea typeface="Malgun Gothic" panose="020B0503020000020004" pitchFamily="34"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7" name="Date Placeholder 3">
            <a:extLst>
              <a:ext uri="{FF2B5EF4-FFF2-40B4-BE49-F238E27FC236}">
                <a16:creationId xmlns:a16="http://schemas.microsoft.com/office/drawing/2014/main" id="{EBA567DB-CCD2-68F6-F982-1924ABE91A95}"/>
              </a:ext>
            </a:extLst>
          </p:cNvPr>
          <p:cNvSpPr>
            <a:spLocks noGrp="1"/>
          </p:cNvSpPr>
          <p:nvPr>
            <p:ph type="dt" sz="half" idx="10"/>
          </p:nvPr>
        </p:nvSpPr>
        <p:spPr>
          <a:xfrm>
            <a:off x="224028" y="6409368"/>
            <a:ext cx="2743200" cy="365125"/>
          </a:xfrm>
        </p:spPr>
        <p:txBody>
          <a:bodyPr/>
          <a:lstStyle>
            <a:lvl1pPr>
              <a:defRPr>
                <a:latin typeface="Malgun Gothic" panose="020B0503020000020004" pitchFamily="34" charset="-127"/>
                <a:ea typeface="Malgun Gothic" panose="020B0503020000020004" pitchFamily="34" charset="-127"/>
              </a:defRPr>
            </a:lvl1pPr>
          </a:lstStyle>
          <a:p>
            <a:fld id="{07542037-BA65-8547-B14A-720311E3D8D6}" type="datetime4">
              <a:rPr lang="en-US" smtClean="0"/>
              <a:t>September 14, 2023</a:t>
            </a:fld>
            <a:endParaRPr lang="en-KR" dirty="0"/>
          </a:p>
        </p:txBody>
      </p:sp>
      <p:sp>
        <p:nvSpPr>
          <p:cNvPr id="8" name="Footer Placeholder 4">
            <a:extLst>
              <a:ext uri="{FF2B5EF4-FFF2-40B4-BE49-F238E27FC236}">
                <a16:creationId xmlns:a16="http://schemas.microsoft.com/office/drawing/2014/main" id="{5D2EA3C1-C4E7-148E-1244-D8BF56D2D15B}"/>
              </a:ext>
            </a:extLst>
          </p:cNvPr>
          <p:cNvSpPr>
            <a:spLocks noGrp="1"/>
          </p:cNvSpPr>
          <p:nvPr>
            <p:ph type="ftr" sz="quarter" idx="11"/>
          </p:nvPr>
        </p:nvSpPr>
        <p:spPr>
          <a:xfrm>
            <a:off x="4051554" y="6409367"/>
            <a:ext cx="4114800" cy="365125"/>
          </a:xfrm>
        </p:spPr>
        <p:txBody>
          <a:bodyPr/>
          <a:lstStyle>
            <a:lvl1pPr>
              <a:defRPr>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9" name="Slide Number Placeholder 5">
            <a:extLst>
              <a:ext uri="{FF2B5EF4-FFF2-40B4-BE49-F238E27FC236}">
                <a16:creationId xmlns:a16="http://schemas.microsoft.com/office/drawing/2014/main" id="{93642610-D476-0D27-DCEF-2D8DC55DE930}"/>
              </a:ext>
            </a:extLst>
          </p:cNvPr>
          <p:cNvSpPr>
            <a:spLocks noGrp="1"/>
          </p:cNvSpPr>
          <p:nvPr>
            <p:ph type="sldNum" sz="quarter" idx="12"/>
          </p:nvPr>
        </p:nvSpPr>
        <p:spPr>
          <a:xfrm>
            <a:off x="9224772" y="6409367"/>
            <a:ext cx="2743200" cy="365125"/>
          </a:xfrm>
        </p:spPr>
        <p:txBody>
          <a:bodyPr/>
          <a:lstStyle>
            <a:lvl1pPr>
              <a:defRPr>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r>
              <a:rPr lang="en-KR" dirty="0"/>
              <a:t> / </a:t>
            </a:r>
            <a:r>
              <a:rPr lang="en-US" altLang="ko-KR" dirty="0"/>
              <a:t>12</a:t>
            </a:r>
            <a:endParaRPr lang="en-KR" dirty="0"/>
          </a:p>
        </p:txBody>
      </p:sp>
    </p:spTree>
    <p:extLst>
      <p:ext uri="{BB962C8B-B14F-4D97-AF65-F5344CB8AC3E}">
        <p14:creationId xmlns:p14="http://schemas.microsoft.com/office/powerpoint/2010/main" val="23699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2361-561D-64AB-DA80-0240EFC89487}"/>
              </a:ext>
            </a:extLst>
          </p:cNvPr>
          <p:cNvSpPr>
            <a:spLocks noGrp="1"/>
          </p:cNvSpPr>
          <p:nvPr>
            <p:ph type="title"/>
          </p:nvPr>
        </p:nvSpPr>
        <p:spPr>
          <a:xfrm>
            <a:off x="224028" y="139954"/>
            <a:ext cx="11743944" cy="365125"/>
          </a:xfrm>
          <a:ln>
            <a:solidFill>
              <a:schemeClr val="tx1"/>
            </a:solidFill>
          </a:ln>
        </p:spPr>
        <p:txBody>
          <a:bodyPr>
            <a:noAutofit/>
          </a:bodyPr>
          <a:lstStyle>
            <a:lvl1pPr>
              <a:defRPr sz="2000" b="1">
                <a:latin typeface="Malgun Gothic" panose="020B0503020000020004" pitchFamily="34" charset="-127"/>
                <a:ea typeface="Malgun Gothic" panose="020B0503020000020004" pitchFamily="34" charset="-127"/>
              </a:defRPr>
            </a:lvl1pPr>
          </a:lstStyle>
          <a:p>
            <a:r>
              <a:rPr lang="en-US" dirty="0"/>
              <a:t>Click to edit Master title style</a:t>
            </a:r>
            <a:endParaRPr lang="en-KR" dirty="0"/>
          </a:p>
        </p:txBody>
      </p:sp>
      <p:sp>
        <p:nvSpPr>
          <p:cNvPr id="3" name="Content Placeholder 2">
            <a:extLst>
              <a:ext uri="{FF2B5EF4-FFF2-40B4-BE49-F238E27FC236}">
                <a16:creationId xmlns:a16="http://schemas.microsoft.com/office/drawing/2014/main" id="{E9EE2D4C-2F93-4245-9A01-2DF9615A54D8}"/>
              </a:ext>
            </a:extLst>
          </p:cNvPr>
          <p:cNvSpPr>
            <a:spLocks noGrp="1"/>
          </p:cNvSpPr>
          <p:nvPr>
            <p:ph idx="1"/>
          </p:nvPr>
        </p:nvSpPr>
        <p:spPr>
          <a:xfrm>
            <a:off x="224028" y="649224"/>
            <a:ext cx="5871972" cy="5527739"/>
          </a:xfrm>
        </p:spPr>
        <p:txBody>
          <a:bodyPr>
            <a:normAutofit/>
          </a:bodyPr>
          <a:lstStyle>
            <a:lvl1pPr>
              <a:lnSpc>
                <a:spcPct val="150000"/>
              </a:lnSpc>
              <a:defRPr sz="1600">
                <a:latin typeface="Malgun Gothic" panose="020B0503020000020004" pitchFamily="34" charset="-127"/>
                <a:ea typeface="Malgun Gothic" panose="020B0503020000020004" pitchFamily="34" charset="-127"/>
              </a:defRPr>
            </a:lvl1pPr>
            <a:lvl2pPr>
              <a:lnSpc>
                <a:spcPct val="150000"/>
              </a:lnSpc>
              <a:defRPr sz="1400">
                <a:latin typeface="Malgun Gothic" panose="020B0503020000020004" pitchFamily="34" charset="-127"/>
                <a:ea typeface="Malgun Gothic" panose="020B0503020000020004" pitchFamily="34" charset="-127"/>
              </a:defRPr>
            </a:lvl2pPr>
            <a:lvl3pPr>
              <a:lnSpc>
                <a:spcPct val="150000"/>
              </a:lnSpc>
              <a:defRPr sz="1200">
                <a:latin typeface="Malgun Gothic" panose="020B0503020000020004" pitchFamily="34" charset="-127"/>
                <a:ea typeface="Malgun Gothic" panose="020B0503020000020004" pitchFamily="34" charset="-127"/>
              </a:defRPr>
            </a:lvl3pPr>
            <a:lvl4pPr>
              <a:lnSpc>
                <a:spcPct val="150000"/>
              </a:lnSpc>
              <a:defRPr sz="1100">
                <a:latin typeface="Malgun Gothic" panose="020B0503020000020004" pitchFamily="34" charset="-127"/>
                <a:ea typeface="Malgun Gothic" panose="020B0503020000020004" pitchFamily="34" charset="-127"/>
              </a:defRPr>
            </a:lvl4pPr>
            <a:lvl5pPr>
              <a:lnSpc>
                <a:spcPct val="150000"/>
              </a:lnSpc>
              <a:defRPr sz="1100">
                <a:latin typeface="Malgun Gothic" panose="020B0503020000020004" pitchFamily="34" charset="-127"/>
                <a:ea typeface="Malgun Gothic" panose="020B0503020000020004" pitchFamily="34"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4" name="Date Placeholder 3">
            <a:extLst>
              <a:ext uri="{FF2B5EF4-FFF2-40B4-BE49-F238E27FC236}">
                <a16:creationId xmlns:a16="http://schemas.microsoft.com/office/drawing/2014/main" id="{1E7F1F5A-5292-1C89-15F8-FBD9B514D530}"/>
              </a:ext>
            </a:extLst>
          </p:cNvPr>
          <p:cNvSpPr>
            <a:spLocks noGrp="1"/>
          </p:cNvSpPr>
          <p:nvPr>
            <p:ph type="dt" sz="half" idx="10"/>
          </p:nvPr>
        </p:nvSpPr>
        <p:spPr>
          <a:xfrm>
            <a:off x="224028" y="6409368"/>
            <a:ext cx="2743200" cy="365125"/>
          </a:xfrm>
        </p:spPr>
        <p:txBody>
          <a:bodyPr/>
          <a:lstStyle>
            <a:lvl1pPr>
              <a:defRPr>
                <a:latin typeface="Malgun Gothic" panose="020B0503020000020004" pitchFamily="34" charset="-127"/>
                <a:ea typeface="Malgun Gothic" panose="020B0503020000020004" pitchFamily="34" charset="-127"/>
              </a:defRPr>
            </a:lvl1pPr>
          </a:lstStyle>
          <a:p>
            <a:fld id="{17CE9C79-65BB-D141-B716-5859649773B8}" type="datetime4">
              <a:rPr lang="en-US" smtClean="0"/>
              <a:t>September 14, 2023</a:t>
            </a:fld>
            <a:endParaRPr lang="en-KR" dirty="0"/>
          </a:p>
        </p:txBody>
      </p:sp>
      <p:sp>
        <p:nvSpPr>
          <p:cNvPr id="5" name="Footer Placeholder 4">
            <a:extLst>
              <a:ext uri="{FF2B5EF4-FFF2-40B4-BE49-F238E27FC236}">
                <a16:creationId xmlns:a16="http://schemas.microsoft.com/office/drawing/2014/main" id="{B736021D-1529-AB02-FE82-0CC4962BEDF4}"/>
              </a:ext>
            </a:extLst>
          </p:cNvPr>
          <p:cNvSpPr>
            <a:spLocks noGrp="1"/>
          </p:cNvSpPr>
          <p:nvPr>
            <p:ph type="ftr" sz="quarter" idx="11"/>
          </p:nvPr>
        </p:nvSpPr>
        <p:spPr>
          <a:xfrm>
            <a:off x="4051554" y="6409367"/>
            <a:ext cx="4114800" cy="365125"/>
          </a:xfrm>
        </p:spPr>
        <p:txBody>
          <a:bodyPr/>
          <a:lstStyle>
            <a:lvl1pPr>
              <a:defRPr>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6" name="Slide Number Placeholder 5">
            <a:extLst>
              <a:ext uri="{FF2B5EF4-FFF2-40B4-BE49-F238E27FC236}">
                <a16:creationId xmlns:a16="http://schemas.microsoft.com/office/drawing/2014/main" id="{19B9F1B8-DC8D-7537-B97D-0CB33FAB9995}"/>
              </a:ext>
            </a:extLst>
          </p:cNvPr>
          <p:cNvSpPr>
            <a:spLocks noGrp="1"/>
          </p:cNvSpPr>
          <p:nvPr>
            <p:ph type="sldNum" sz="quarter" idx="12"/>
          </p:nvPr>
        </p:nvSpPr>
        <p:spPr>
          <a:xfrm>
            <a:off x="9224772" y="6409367"/>
            <a:ext cx="2743200" cy="365125"/>
          </a:xfrm>
        </p:spPr>
        <p:txBody>
          <a:bodyPr/>
          <a:lstStyle>
            <a:lvl1pPr>
              <a:defRPr>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r>
              <a:rPr lang="en-KR" dirty="0"/>
              <a:t> / </a:t>
            </a:r>
            <a:r>
              <a:rPr lang="en-US" altLang="ko-KR" dirty="0"/>
              <a:t>12</a:t>
            </a:r>
            <a:endParaRPr lang="en-KR" dirty="0"/>
          </a:p>
        </p:txBody>
      </p:sp>
    </p:spTree>
    <p:extLst>
      <p:ext uri="{BB962C8B-B14F-4D97-AF65-F5344CB8AC3E}">
        <p14:creationId xmlns:p14="http://schemas.microsoft.com/office/powerpoint/2010/main" val="2433111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8C8D9-2EA8-6901-4DE5-3647E8E19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2187D1C7-8CB2-5A0C-0FB8-1C21FA96D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062CD956-A804-19E3-CA29-C3415780B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algun Gothic" panose="020B0503020000020004" pitchFamily="34" charset="-127"/>
                <a:ea typeface="Malgun Gothic" panose="020B0503020000020004" pitchFamily="34" charset="-127"/>
              </a:defRPr>
            </a:lvl1pPr>
          </a:lstStyle>
          <a:p>
            <a:fld id="{B29AB76D-4560-AC41-AD13-43A084135A38}" type="datetime4">
              <a:rPr lang="en-US" smtClean="0"/>
              <a:t>September 14, 2023</a:t>
            </a:fld>
            <a:endParaRPr lang="en-KR"/>
          </a:p>
        </p:txBody>
      </p:sp>
      <p:sp>
        <p:nvSpPr>
          <p:cNvPr id="5" name="Footer Placeholder 4">
            <a:extLst>
              <a:ext uri="{FF2B5EF4-FFF2-40B4-BE49-F238E27FC236}">
                <a16:creationId xmlns:a16="http://schemas.microsoft.com/office/drawing/2014/main" id="{7F0F030D-DB97-15D9-674C-8EF0C1541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algun Gothic" panose="020B0503020000020004" pitchFamily="34" charset="-127"/>
                <a:ea typeface="Malgun Gothic" panose="020B0503020000020004" pitchFamily="34" charset="-127"/>
              </a:defRPr>
            </a:lvl1pPr>
          </a:lstStyle>
          <a:p>
            <a:r>
              <a:rPr lang="en-US"/>
              <a:t>Embedded AI LAB, INU</a:t>
            </a:r>
            <a:endParaRPr lang="en-KR" dirty="0"/>
          </a:p>
        </p:txBody>
      </p:sp>
      <p:sp>
        <p:nvSpPr>
          <p:cNvPr id="6" name="Slide Number Placeholder 5">
            <a:extLst>
              <a:ext uri="{FF2B5EF4-FFF2-40B4-BE49-F238E27FC236}">
                <a16:creationId xmlns:a16="http://schemas.microsoft.com/office/drawing/2014/main" id="{46D15D43-008F-2EC3-6FE2-20D1DB1AE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algun Gothic" panose="020B0503020000020004" pitchFamily="34" charset="-127"/>
                <a:ea typeface="Malgun Gothic" panose="020B0503020000020004" pitchFamily="34" charset="-127"/>
              </a:defRPr>
            </a:lvl1pPr>
          </a:lstStyle>
          <a:p>
            <a:fld id="{4253088D-31C3-1E4B-B81E-E383EAC32679}" type="slidenum">
              <a:rPr lang="en-KR" smtClean="0"/>
              <a:pPr/>
              <a:t>‹#›</a:t>
            </a:fld>
            <a:endParaRPr lang="en-KR"/>
          </a:p>
        </p:txBody>
      </p:sp>
    </p:spTree>
    <p:extLst>
      <p:ext uri="{BB962C8B-B14F-4D97-AF65-F5344CB8AC3E}">
        <p14:creationId xmlns:p14="http://schemas.microsoft.com/office/powerpoint/2010/main" val="1927413731"/>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p:txStyles>
    <p:titleStyle>
      <a:lvl1pPr algn="l" defTabSz="914400" rtl="0" eaLnBrk="1" latinLnBrk="0" hangingPunct="1">
        <a:lnSpc>
          <a:spcPct val="90000"/>
        </a:lnSpc>
        <a:spcBef>
          <a:spcPct val="0"/>
        </a:spcBef>
        <a:buNone/>
        <a:defRPr sz="4400" kern="1200">
          <a:solidFill>
            <a:schemeClr val="tx1"/>
          </a:solidFill>
          <a:latin typeface="Malgun Gothic" panose="020B0503020000020004" pitchFamily="34" charset="-127"/>
          <a:ea typeface="Malgun Gothic" panose="020B0503020000020004" pitchFamily="34" charset="-12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ho264@inu.ac.k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6CF203-3BEF-1D7B-1A98-EFF05C0AD2EB}"/>
              </a:ext>
            </a:extLst>
          </p:cNvPr>
          <p:cNvSpPr>
            <a:spLocks noGrp="1"/>
          </p:cNvSpPr>
          <p:nvPr>
            <p:ph type="dt" sz="half" idx="10"/>
          </p:nvPr>
        </p:nvSpPr>
        <p:spPr/>
        <p:txBody>
          <a:bodyPr/>
          <a:lstStyle/>
          <a:p>
            <a:fld id="{F72892EB-FC9C-EF40-ADBE-DEA39D90D528}" type="datetime4">
              <a:rPr lang="en-US" smtClean="0"/>
              <a:t>September 14, 2023</a:t>
            </a:fld>
            <a:endParaRPr lang="en-KR" dirty="0"/>
          </a:p>
        </p:txBody>
      </p:sp>
      <p:sp>
        <p:nvSpPr>
          <p:cNvPr id="5" name="Footer Placeholder 4">
            <a:extLst>
              <a:ext uri="{FF2B5EF4-FFF2-40B4-BE49-F238E27FC236}">
                <a16:creationId xmlns:a16="http://schemas.microsoft.com/office/drawing/2014/main" id="{EA1201A0-F9A1-C0E8-9CAA-6BC0B41844A9}"/>
              </a:ext>
            </a:extLst>
          </p:cNvPr>
          <p:cNvSpPr>
            <a:spLocks noGrp="1"/>
          </p:cNvSpPr>
          <p:nvPr>
            <p:ph type="ftr" sz="quarter" idx="11"/>
          </p:nvPr>
        </p:nvSpPr>
        <p:spPr/>
        <p:txBody>
          <a:bodyPr/>
          <a:lstStyle/>
          <a:p>
            <a:r>
              <a:rPr lang="en-US"/>
              <a:t>Embedded AI LAB, INU</a:t>
            </a:r>
            <a:endParaRPr lang="en-KR" dirty="0"/>
          </a:p>
        </p:txBody>
      </p:sp>
      <p:pic>
        <p:nvPicPr>
          <p:cNvPr id="7" name="Picture 6">
            <a:extLst>
              <a:ext uri="{FF2B5EF4-FFF2-40B4-BE49-F238E27FC236}">
                <a16:creationId xmlns:a16="http://schemas.microsoft.com/office/drawing/2014/main" id="{FA9BF3DB-522F-814A-0F5C-B0F8A59AE8A9}"/>
              </a:ext>
            </a:extLst>
          </p:cNvPr>
          <p:cNvPicPr>
            <a:picLocks noChangeAspect="1"/>
          </p:cNvPicPr>
          <p:nvPr/>
        </p:nvPicPr>
        <p:blipFill>
          <a:blip r:embed="rId2"/>
          <a:stretch>
            <a:fillRect/>
          </a:stretch>
        </p:blipFill>
        <p:spPr>
          <a:xfrm>
            <a:off x="3231641" y="1684113"/>
            <a:ext cx="5728716" cy="2997495"/>
          </a:xfrm>
          <a:prstGeom prst="rect">
            <a:avLst/>
          </a:prstGeom>
          <a:ln>
            <a:solidFill>
              <a:schemeClr val="tx1"/>
            </a:solidFill>
          </a:ln>
        </p:spPr>
      </p:pic>
      <p:sp>
        <p:nvSpPr>
          <p:cNvPr id="8" name="TextBox 7">
            <a:extLst>
              <a:ext uri="{FF2B5EF4-FFF2-40B4-BE49-F238E27FC236}">
                <a16:creationId xmlns:a16="http://schemas.microsoft.com/office/drawing/2014/main" id="{1E4F83B9-2A8F-80B0-A434-7E64F8C51A1C}"/>
              </a:ext>
            </a:extLst>
          </p:cNvPr>
          <p:cNvSpPr txBox="1"/>
          <p:nvPr/>
        </p:nvSpPr>
        <p:spPr>
          <a:xfrm>
            <a:off x="1524000" y="769716"/>
            <a:ext cx="9143999" cy="646331"/>
          </a:xfrm>
          <a:prstGeom prst="rect">
            <a:avLst/>
          </a:prstGeom>
          <a:noFill/>
          <a:ln>
            <a:solidFill>
              <a:schemeClr val="tx1"/>
            </a:solidFill>
          </a:ln>
        </p:spPr>
        <p:txBody>
          <a:bodyPr wrap="square" rtlCol="0">
            <a:spAutoFit/>
          </a:bodyPr>
          <a:lstStyle/>
          <a:p>
            <a:pPr algn="ctr"/>
            <a:r>
              <a:rPr lang="en-KR" sz="3600" dirty="0">
                <a:latin typeface="Malgun Gothic" panose="020B0503020000020004" pitchFamily="34" charset="-127"/>
                <a:ea typeface="Malgun Gothic" panose="020B0503020000020004" pitchFamily="34" charset="-127"/>
              </a:rPr>
              <a:t>Seminar on Deep Learning Papers</a:t>
            </a:r>
          </a:p>
        </p:txBody>
      </p:sp>
      <p:sp>
        <p:nvSpPr>
          <p:cNvPr id="9" name="Subtitle 2">
            <a:extLst>
              <a:ext uri="{FF2B5EF4-FFF2-40B4-BE49-F238E27FC236}">
                <a16:creationId xmlns:a16="http://schemas.microsoft.com/office/drawing/2014/main" id="{B9E96A36-B60F-ED0E-C63A-819887D1CFBB}"/>
              </a:ext>
            </a:extLst>
          </p:cNvPr>
          <p:cNvSpPr txBox="1">
            <a:spLocks/>
          </p:cNvSpPr>
          <p:nvPr/>
        </p:nvSpPr>
        <p:spPr>
          <a:xfrm>
            <a:off x="1524000" y="4988689"/>
            <a:ext cx="9144000" cy="10995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algun Gothic" panose="020B0503020000020004" pitchFamily="34" charset="-127"/>
                <a:ea typeface="Malgun Gothic" panose="020B0503020000020004" pitchFamily="34" charset="-127"/>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algun Gothic" panose="020B0503020000020004" pitchFamily="34" charset="-127"/>
                <a:ea typeface="Malgun Gothic" panose="020B0503020000020004" pitchFamily="34" charset="-127"/>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algun Gothic" panose="020B0503020000020004" pitchFamily="34" charset="-127"/>
                <a:ea typeface="Malgun Gothic" panose="020B0503020000020004" pitchFamily="34" charset="-127"/>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algun Gothic" panose="020B0503020000020004" pitchFamily="34" charset="-127"/>
                <a:ea typeface="Malgun Gothic" panose="020B0503020000020004" pitchFamily="34" charset="-127"/>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algun Gothic" panose="020B0503020000020004" pitchFamily="34" charset="-127"/>
                <a:ea typeface="Malgun Gothic" panose="020B0503020000020004" pitchFamily="34"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1600"/>
              <a:t>JIHO LEE (Undergraduate Student, Junior)</a:t>
            </a:r>
          </a:p>
          <a:p>
            <a:r>
              <a:rPr lang="en-US" altLang="ko-KR" sz="1600">
                <a:hlinkClick r:id="rId3"/>
              </a:rPr>
              <a:t>jiho264@inu.ac.kr</a:t>
            </a:r>
            <a:endParaRPr lang="en-US" altLang="ko-KR" sz="1600"/>
          </a:p>
          <a:p>
            <a:r>
              <a:rPr lang="en-US" altLang="ko-KR" sz="1600"/>
              <a:t>Dept. of Embedded-Systems Engineering, INU</a:t>
            </a:r>
            <a:endParaRPr lang="en-US" altLang="ko-KR" sz="1600" dirty="0"/>
          </a:p>
        </p:txBody>
      </p:sp>
      <p:sp>
        <p:nvSpPr>
          <p:cNvPr id="10" name="Slide Number Placeholder 9">
            <a:extLst>
              <a:ext uri="{FF2B5EF4-FFF2-40B4-BE49-F238E27FC236}">
                <a16:creationId xmlns:a16="http://schemas.microsoft.com/office/drawing/2014/main" id="{FCB1DFE3-3471-CDE7-8799-1B410097AEDF}"/>
              </a:ext>
            </a:extLst>
          </p:cNvPr>
          <p:cNvSpPr>
            <a:spLocks noGrp="1"/>
          </p:cNvSpPr>
          <p:nvPr>
            <p:ph type="sldNum" sz="quarter" idx="12"/>
          </p:nvPr>
        </p:nvSpPr>
        <p:spPr/>
        <p:txBody>
          <a:bodyPr/>
          <a:lstStyle/>
          <a:p>
            <a:fld id="{4253088D-31C3-1E4B-B81E-E383EAC32679}" type="slidenum">
              <a:rPr lang="en-KR" smtClean="0"/>
              <a:pPr/>
              <a:t>1</a:t>
            </a:fld>
            <a:r>
              <a:rPr lang="en-KR"/>
              <a:t> / </a:t>
            </a:r>
            <a:r>
              <a:rPr lang="en-US" altLang="ko-KR"/>
              <a:t>12</a:t>
            </a:r>
            <a:endParaRPr lang="en-KR" dirty="0"/>
          </a:p>
        </p:txBody>
      </p:sp>
    </p:spTree>
    <p:extLst>
      <p:ext uri="{BB962C8B-B14F-4D97-AF65-F5344CB8AC3E}">
        <p14:creationId xmlns:p14="http://schemas.microsoft.com/office/powerpoint/2010/main" val="174484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8" y="649224"/>
            <a:ext cx="6966994"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startAt="2"/>
            </a:pPr>
            <a:r>
              <a:rPr lang="en-US" dirty="0"/>
              <a:t>ILSVRC 2014 Detection Challenge</a:t>
            </a:r>
            <a:r>
              <a:rPr lang="ko-KR" altLang="en-US" dirty="0"/>
              <a:t>는 </a:t>
            </a:r>
            <a:r>
              <a:rPr lang="en-US" altLang="ko-KR" dirty="0"/>
              <a:t>200</a:t>
            </a:r>
            <a:r>
              <a:rPr lang="ko-KR" altLang="en-US" dirty="0"/>
              <a:t>개의 </a:t>
            </a:r>
            <a:r>
              <a:rPr lang="en-US" dirty="0"/>
              <a:t>class </a:t>
            </a:r>
            <a:r>
              <a:rPr lang="ko-KR" altLang="en-US" dirty="0"/>
              <a:t>중에서 </a:t>
            </a:r>
            <a:r>
              <a:rPr lang="en-US" dirty="0"/>
              <a:t>bounding box</a:t>
            </a:r>
            <a:r>
              <a:rPr lang="ko-KR" altLang="en-US" dirty="0" err="1"/>
              <a:t>를</a:t>
            </a:r>
            <a:r>
              <a:rPr lang="ko-KR" altLang="en-US" dirty="0"/>
              <a:t> 생성해야 한다</a:t>
            </a:r>
            <a:r>
              <a:rPr lang="en-US" altLang="ko-KR" dirty="0"/>
              <a:t>. </a:t>
            </a:r>
          </a:p>
          <a:p>
            <a:pPr lvl="2">
              <a:buFont typeface="+mj-lt"/>
              <a:buAutoNum type="arabicPeriod"/>
            </a:pPr>
            <a:r>
              <a:rPr lang="en-US" dirty="0" err="1"/>
              <a:t>mAP</a:t>
            </a:r>
            <a:r>
              <a:rPr lang="en-US" dirty="0"/>
              <a:t>(mean Average Prediction) : </a:t>
            </a:r>
            <a:r>
              <a:rPr lang="ko-KR" altLang="en-US" dirty="0"/>
              <a:t>예측이 </a:t>
            </a:r>
            <a:r>
              <a:rPr lang="en-US" dirty="0"/>
              <a:t>True</a:t>
            </a:r>
            <a:r>
              <a:rPr lang="ko-KR" altLang="en-US" dirty="0"/>
              <a:t>인 비율</a:t>
            </a:r>
            <a:r>
              <a:rPr lang="en-US" altLang="ko-KR" dirty="0"/>
              <a:t>. </a:t>
            </a:r>
            <a:r>
              <a:rPr lang="en-US" dirty="0" err="1"/>
              <a:t>IoU</a:t>
            </a:r>
            <a:r>
              <a:rPr lang="ko-KR" altLang="en-US" dirty="0"/>
              <a:t>가 </a:t>
            </a:r>
            <a:r>
              <a:rPr lang="en-US" altLang="ko-KR" dirty="0"/>
              <a:t>0.5</a:t>
            </a:r>
            <a:r>
              <a:rPr lang="ko-KR" altLang="en-US" dirty="0"/>
              <a:t>이상이면 </a:t>
            </a:r>
            <a:r>
              <a:rPr lang="en-US" dirty="0"/>
              <a:t>True</a:t>
            </a:r>
            <a:r>
              <a:rPr lang="ko-KR" altLang="en-US" dirty="0"/>
              <a:t>로 간주함</a:t>
            </a:r>
            <a:r>
              <a:rPr lang="en-US" altLang="ko-KR" dirty="0"/>
              <a:t>.</a:t>
            </a:r>
          </a:p>
          <a:p>
            <a:pPr lvl="2">
              <a:buFont typeface="+mj-lt"/>
              <a:buAutoNum type="arabicPeriod"/>
            </a:pPr>
            <a:r>
              <a:rPr lang="en-US" dirty="0"/>
              <a:t>GoogLeNet</a:t>
            </a:r>
            <a:r>
              <a:rPr lang="ko-KR" altLang="en-US" dirty="0"/>
              <a:t>은 </a:t>
            </a:r>
            <a:r>
              <a:rPr lang="en-US" dirty="0"/>
              <a:t>single model</a:t>
            </a:r>
            <a:r>
              <a:rPr lang="ko-KR" altLang="en-US" dirty="0"/>
              <a:t>에서는 </a:t>
            </a:r>
            <a:r>
              <a:rPr lang="en-US" dirty="0" err="1"/>
              <a:t>mAP</a:t>
            </a:r>
            <a:r>
              <a:rPr lang="ko-KR" altLang="en-US" dirty="0"/>
              <a:t>가 </a:t>
            </a:r>
            <a:r>
              <a:rPr lang="en-US" altLang="ko-KR" dirty="0"/>
              <a:t>38.02%</a:t>
            </a:r>
            <a:r>
              <a:rPr lang="ko-KR" altLang="en-US" dirty="0"/>
              <a:t>였지만 </a:t>
            </a:r>
            <a:r>
              <a:rPr lang="en-US" dirty="0"/>
              <a:t>ensemble</a:t>
            </a:r>
            <a:r>
              <a:rPr lang="ko-KR" altLang="en-US" dirty="0"/>
              <a:t>로 </a:t>
            </a:r>
            <a:r>
              <a:rPr lang="en-US" altLang="ko-KR" dirty="0"/>
              <a:t>5.88% </a:t>
            </a:r>
            <a:r>
              <a:rPr lang="ko-KR" altLang="en-US" dirty="0"/>
              <a:t>상승했다</a:t>
            </a:r>
            <a:r>
              <a:rPr lang="en-US" altLang="ko-KR" dirty="0"/>
              <a:t>.</a:t>
            </a:r>
          </a:p>
          <a:p>
            <a:pPr lvl="2">
              <a:buFont typeface="+mj-lt"/>
              <a:buAutoNum type="arabicPeriod"/>
            </a:pPr>
            <a:r>
              <a:rPr lang="en-US" dirty="0"/>
              <a:t>Deep Insight</a:t>
            </a:r>
            <a:r>
              <a:rPr lang="ko-KR" altLang="en-US" dirty="0"/>
              <a:t>는 </a:t>
            </a:r>
            <a:r>
              <a:rPr lang="en-US" dirty="0"/>
              <a:t>single model</a:t>
            </a:r>
            <a:r>
              <a:rPr lang="ko-KR" altLang="en-US" dirty="0"/>
              <a:t>에서 </a:t>
            </a:r>
            <a:r>
              <a:rPr lang="en-US" dirty="0" err="1"/>
              <a:t>mAP</a:t>
            </a:r>
            <a:r>
              <a:rPr lang="ko-KR" altLang="en-US" dirty="0"/>
              <a:t>가 </a:t>
            </a:r>
            <a:r>
              <a:rPr lang="en-US" altLang="ko-KR" dirty="0"/>
              <a:t>40.2%</a:t>
            </a:r>
            <a:r>
              <a:rPr lang="ko-KR" altLang="en-US" dirty="0"/>
              <a:t>이지만</a:t>
            </a:r>
            <a:r>
              <a:rPr lang="en-US" altLang="ko-KR" dirty="0"/>
              <a:t>, </a:t>
            </a:r>
            <a:r>
              <a:rPr lang="en-US" dirty="0"/>
              <a:t>ensemble</a:t>
            </a:r>
            <a:r>
              <a:rPr lang="ko-KR" altLang="en-US" dirty="0"/>
              <a:t>을 해도 </a:t>
            </a:r>
            <a:r>
              <a:rPr lang="en-US" altLang="ko-KR" dirty="0"/>
              <a:t>0.3% </a:t>
            </a:r>
            <a:r>
              <a:rPr lang="ko-KR" altLang="en-US" dirty="0"/>
              <a:t>상승에 그쳤다</a:t>
            </a:r>
            <a:r>
              <a:rPr lang="en-US" altLang="ko-KR" dirty="0"/>
              <a:t>.</a:t>
            </a:r>
          </a:p>
          <a:p>
            <a:pPr marL="800100" lvl="1" indent="-342900">
              <a:buFont typeface="+mj-lt"/>
              <a:buAutoNum type="arabicPeriod" startAt="2"/>
            </a:pP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F0D390EF-07E7-0E46-8B1C-A9A51F064AFD}" type="datetime4">
              <a:rPr lang="en-US" smtClean="0"/>
              <a:t>September 14,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pic>
        <p:nvPicPr>
          <p:cNvPr id="7" name="Picture 6">
            <a:extLst>
              <a:ext uri="{FF2B5EF4-FFF2-40B4-BE49-F238E27FC236}">
                <a16:creationId xmlns:a16="http://schemas.microsoft.com/office/drawing/2014/main" id="{724537B7-5895-FBA5-706F-1E03A441A115}"/>
              </a:ext>
            </a:extLst>
          </p:cNvPr>
          <p:cNvPicPr>
            <a:picLocks noChangeAspect="1"/>
          </p:cNvPicPr>
          <p:nvPr/>
        </p:nvPicPr>
        <p:blipFill>
          <a:blip r:embed="rId2"/>
          <a:stretch>
            <a:fillRect/>
          </a:stretch>
        </p:blipFill>
        <p:spPr>
          <a:xfrm>
            <a:off x="7360787" y="737483"/>
            <a:ext cx="4419168" cy="3529717"/>
          </a:xfrm>
          <a:prstGeom prst="rect">
            <a:avLst/>
          </a:prstGeom>
          <a:ln>
            <a:solidFill>
              <a:schemeClr val="tx1"/>
            </a:solidFill>
          </a:ln>
        </p:spPr>
      </p:pic>
      <p:sp>
        <p:nvSpPr>
          <p:cNvPr id="8" name="Slide Number Placeholder 7">
            <a:extLst>
              <a:ext uri="{FF2B5EF4-FFF2-40B4-BE49-F238E27FC236}">
                <a16:creationId xmlns:a16="http://schemas.microsoft.com/office/drawing/2014/main" id="{5730B193-4E39-677E-4A94-7428600D16AE}"/>
              </a:ext>
            </a:extLst>
          </p:cNvPr>
          <p:cNvSpPr>
            <a:spLocks noGrp="1"/>
          </p:cNvSpPr>
          <p:nvPr>
            <p:ph type="sldNum" sz="quarter" idx="12"/>
          </p:nvPr>
        </p:nvSpPr>
        <p:spPr/>
        <p:txBody>
          <a:bodyPr/>
          <a:lstStyle/>
          <a:p>
            <a:fld id="{4253088D-31C3-1E4B-B81E-E383EAC32679}" type="slidenum">
              <a:rPr lang="en-KR" smtClean="0"/>
              <a:pPr/>
              <a:t>10</a:t>
            </a:fld>
            <a:r>
              <a:rPr lang="en-KR"/>
              <a:t> / </a:t>
            </a:r>
            <a:r>
              <a:rPr lang="en-US" altLang="ko-KR"/>
              <a:t>12</a:t>
            </a:r>
            <a:endParaRPr lang="en-KR" dirty="0"/>
          </a:p>
        </p:txBody>
      </p:sp>
    </p:spTree>
    <p:extLst>
      <p:ext uri="{BB962C8B-B14F-4D97-AF65-F5344CB8AC3E}">
        <p14:creationId xmlns:p14="http://schemas.microsoft.com/office/powerpoint/2010/main" val="4588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90B1-FFCC-60FA-1FE1-055BB34B1A05}"/>
              </a:ext>
            </a:extLst>
          </p:cNvPr>
          <p:cNvSpPr>
            <a:spLocks noGrp="1"/>
          </p:cNvSpPr>
          <p:nvPr>
            <p:ph type="title"/>
          </p:nvPr>
        </p:nvSpPr>
        <p:spPr/>
        <p:txBody>
          <a:bodyPr/>
          <a:lstStyle/>
          <a:p>
            <a:r>
              <a:rPr lang="en-US" altLang="ko-KR" dirty="0"/>
              <a:t>3. </a:t>
            </a:r>
            <a:r>
              <a:rPr lang="ko-KR" altLang="en-US" dirty="0"/>
              <a:t>결론</a:t>
            </a:r>
            <a:endParaRPr lang="en-KR" dirty="0"/>
          </a:p>
        </p:txBody>
      </p:sp>
      <p:sp>
        <p:nvSpPr>
          <p:cNvPr id="3" name="Content Placeholder 2">
            <a:extLst>
              <a:ext uri="{FF2B5EF4-FFF2-40B4-BE49-F238E27FC236}">
                <a16:creationId xmlns:a16="http://schemas.microsoft.com/office/drawing/2014/main" id="{9E780F99-460A-8E63-B960-E9388A5E5025}"/>
              </a:ext>
            </a:extLst>
          </p:cNvPr>
          <p:cNvSpPr>
            <a:spLocks noGrp="1"/>
          </p:cNvSpPr>
          <p:nvPr>
            <p:ph idx="1"/>
          </p:nvPr>
        </p:nvSpPr>
        <p:spPr>
          <a:xfrm>
            <a:off x="224027" y="649224"/>
            <a:ext cx="5871973" cy="5527739"/>
          </a:xfrm>
        </p:spPr>
        <p:txBody>
          <a:bodyPr>
            <a:normAutofit/>
          </a:bodyPr>
          <a:lstStyle/>
          <a:p>
            <a:pPr>
              <a:buFont typeface="+mj-lt"/>
              <a:buAutoNum type="arabicPeriod"/>
            </a:pPr>
            <a:r>
              <a:rPr lang="en-US" sz="1200" dirty="0"/>
              <a:t>Our results seem to yield a solid evidence that approximating the expected optimal sparse structure by readily available dense building blocks is a viable method for improving neural networks for computer vision. </a:t>
            </a:r>
          </a:p>
          <a:p>
            <a:pPr lvl="1"/>
            <a:r>
              <a:rPr lang="ko-KR" altLang="en-US" sz="1100" dirty="0"/>
              <a:t>우리의 결과는 </a:t>
            </a:r>
            <a:r>
              <a:rPr lang="en-US" sz="1100" dirty="0"/>
              <a:t>readily available</a:t>
            </a:r>
            <a:r>
              <a:rPr lang="ko-KR" altLang="en-US" sz="1100" dirty="0"/>
              <a:t>한 </a:t>
            </a:r>
            <a:r>
              <a:rPr lang="en-US" sz="1100" dirty="0"/>
              <a:t>dense building blocks</a:t>
            </a:r>
            <a:r>
              <a:rPr lang="ko-KR" altLang="en-US" sz="1100" dirty="0"/>
              <a:t>들로 </a:t>
            </a:r>
            <a:r>
              <a:rPr lang="en-US" sz="1100" dirty="0"/>
              <a:t>optimal sparse structure</a:t>
            </a:r>
            <a:r>
              <a:rPr lang="ko-KR" altLang="en-US" sz="1100" dirty="0"/>
              <a:t>에 근사하는 것을 기대할 수 있다는 강력한 증거로 보이는데</a:t>
            </a:r>
            <a:r>
              <a:rPr lang="en-US" altLang="ko-KR" sz="1100" dirty="0"/>
              <a:t>, </a:t>
            </a:r>
            <a:r>
              <a:rPr lang="en-US" sz="1100" dirty="0"/>
              <a:t>computer vision</a:t>
            </a:r>
            <a:r>
              <a:rPr lang="ko-KR" altLang="en-US" sz="1100" dirty="0"/>
              <a:t>에서 </a:t>
            </a:r>
            <a:r>
              <a:rPr lang="en-US" sz="1100" dirty="0"/>
              <a:t>neural network</a:t>
            </a:r>
            <a:r>
              <a:rPr lang="ko-KR" altLang="en-US" sz="1100" dirty="0" err="1"/>
              <a:t>를</a:t>
            </a:r>
            <a:r>
              <a:rPr lang="ko-KR" altLang="en-US" sz="1100" dirty="0"/>
              <a:t> 향상시키는 데에 실행가능한 방법이다</a:t>
            </a:r>
            <a:r>
              <a:rPr lang="en-US" altLang="ko-KR" sz="1100" dirty="0"/>
              <a:t>.</a:t>
            </a:r>
          </a:p>
          <a:p>
            <a:pPr>
              <a:buFont typeface="+mj-lt"/>
              <a:buAutoNum type="arabicPeriod"/>
            </a:pPr>
            <a:r>
              <a:rPr lang="en-US" sz="1200" dirty="0"/>
              <a:t>The main advantage of this method is a significant quality gain at a modest increase of computational requirements compared to shallower and less wide networks </a:t>
            </a:r>
          </a:p>
          <a:p>
            <a:pPr lvl="1"/>
            <a:r>
              <a:rPr lang="ko-KR" altLang="en-US" sz="1100" dirty="0"/>
              <a:t>이 방법의 가장 큰 장점은</a:t>
            </a:r>
            <a:r>
              <a:rPr lang="en-US" altLang="ko-KR" sz="1100" dirty="0"/>
              <a:t>, </a:t>
            </a:r>
            <a:r>
              <a:rPr lang="en-US" sz="1100" dirty="0"/>
              <a:t>shallow and less wide network</a:t>
            </a:r>
            <a:r>
              <a:rPr lang="ko-KR" altLang="en-US" sz="1100" dirty="0"/>
              <a:t>에 </a:t>
            </a:r>
            <a:r>
              <a:rPr lang="en-US" sz="1100" dirty="0"/>
              <a:t>computational requirements</a:t>
            </a:r>
            <a:r>
              <a:rPr lang="ko-KR" altLang="en-US" sz="1100" dirty="0" err="1"/>
              <a:t>를</a:t>
            </a:r>
            <a:r>
              <a:rPr lang="ko-KR" altLang="en-US" sz="1100" dirty="0"/>
              <a:t> 늘리지 않고 </a:t>
            </a:r>
            <a:r>
              <a:rPr lang="en-US" sz="1100" dirty="0"/>
              <a:t>quality</a:t>
            </a:r>
            <a:r>
              <a:rPr lang="ko-KR" altLang="en-US" sz="1100" dirty="0" err="1"/>
              <a:t>를</a:t>
            </a:r>
            <a:r>
              <a:rPr lang="ko-KR" altLang="en-US" sz="1100" dirty="0"/>
              <a:t> </a:t>
            </a:r>
            <a:r>
              <a:rPr lang="en-US" sz="1100" dirty="0"/>
              <a:t>gain</a:t>
            </a:r>
            <a:r>
              <a:rPr lang="ko-KR" altLang="en-US" sz="1100" dirty="0"/>
              <a:t>시킬 수 있다</a:t>
            </a:r>
            <a:r>
              <a:rPr lang="en-US" altLang="ko-KR" sz="1100" dirty="0"/>
              <a:t>.</a:t>
            </a:r>
          </a:p>
          <a:p>
            <a:endParaRPr lang="en-KR" sz="1200" dirty="0"/>
          </a:p>
        </p:txBody>
      </p:sp>
      <p:sp>
        <p:nvSpPr>
          <p:cNvPr id="4" name="Date Placeholder 3">
            <a:extLst>
              <a:ext uri="{FF2B5EF4-FFF2-40B4-BE49-F238E27FC236}">
                <a16:creationId xmlns:a16="http://schemas.microsoft.com/office/drawing/2014/main" id="{8C51155B-673C-1539-6FBC-6FEE5E93F1B2}"/>
              </a:ext>
            </a:extLst>
          </p:cNvPr>
          <p:cNvSpPr>
            <a:spLocks noGrp="1"/>
          </p:cNvSpPr>
          <p:nvPr>
            <p:ph type="dt" sz="half" idx="10"/>
          </p:nvPr>
        </p:nvSpPr>
        <p:spPr/>
        <p:txBody>
          <a:bodyPr/>
          <a:lstStyle/>
          <a:p>
            <a:fld id="{9136016E-AEC4-FE45-BFE4-CE968406F9A9}" type="datetime4">
              <a:rPr lang="en-US" smtClean="0"/>
              <a:t>September 14, 2023</a:t>
            </a:fld>
            <a:endParaRPr lang="en-KR" dirty="0"/>
          </a:p>
        </p:txBody>
      </p:sp>
      <p:sp>
        <p:nvSpPr>
          <p:cNvPr id="5" name="Footer Placeholder 4">
            <a:extLst>
              <a:ext uri="{FF2B5EF4-FFF2-40B4-BE49-F238E27FC236}">
                <a16:creationId xmlns:a16="http://schemas.microsoft.com/office/drawing/2014/main" id="{18C8E0CF-C8C9-6A10-D0BB-F0DFCB28D395}"/>
              </a:ext>
            </a:extLst>
          </p:cNvPr>
          <p:cNvSpPr>
            <a:spLocks noGrp="1"/>
          </p:cNvSpPr>
          <p:nvPr>
            <p:ph type="ftr" sz="quarter" idx="11"/>
          </p:nvPr>
        </p:nvSpPr>
        <p:spPr/>
        <p:txBody>
          <a:bodyPr/>
          <a:lstStyle/>
          <a:p>
            <a:r>
              <a:rPr lang="en-US"/>
              <a:t>Embedded AI LAB, INU</a:t>
            </a:r>
            <a:endParaRPr lang="en-KR" dirty="0"/>
          </a:p>
        </p:txBody>
      </p:sp>
      <p:sp>
        <p:nvSpPr>
          <p:cNvPr id="7" name="Slide Number Placeholder 6">
            <a:extLst>
              <a:ext uri="{FF2B5EF4-FFF2-40B4-BE49-F238E27FC236}">
                <a16:creationId xmlns:a16="http://schemas.microsoft.com/office/drawing/2014/main" id="{D9F017F3-CC17-B831-EE76-A7444254DBFC}"/>
              </a:ext>
            </a:extLst>
          </p:cNvPr>
          <p:cNvSpPr>
            <a:spLocks noGrp="1"/>
          </p:cNvSpPr>
          <p:nvPr>
            <p:ph type="sldNum" sz="quarter" idx="12"/>
          </p:nvPr>
        </p:nvSpPr>
        <p:spPr/>
        <p:txBody>
          <a:bodyPr/>
          <a:lstStyle/>
          <a:p>
            <a:fld id="{4253088D-31C3-1E4B-B81E-E383EAC32679}" type="slidenum">
              <a:rPr lang="en-KR" smtClean="0"/>
              <a:pPr/>
              <a:t>11</a:t>
            </a:fld>
            <a:r>
              <a:rPr lang="en-KR"/>
              <a:t> / </a:t>
            </a:r>
            <a:r>
              <a:rPr lang="en-US" altLang="ko-KR"/>
              <a:t>12</a:t>
            </a:r>
            <a:endParaRPr lang="en-KR" dirty="0"/>
          </a:p>
        </p:txBody>
      </p:sp>
      <p:sp>
        <p:nvSpPr>
          <p:cNvPr id="8" name="Content Placeholder 2">
            <a:extLst>
              <a:ext uri="{FF2B5EF4-FFF2-40B4-BE49-F238E27FC236}">
                <a16:creationId xmlns:a16="http://schemas.microsoft.com/office/drawing/2014/main" id="{232D0207-A907-5C64-D074-D5103A141BA8}"/>
              </a:ext>
            </a:extLst>
          </p:cNvPr>
          <p:cNvSpPr txBox="1">
            <a:spLocks/>
          </p:cNvSpPr>
          <p:nvPr/>
        </p:nvSpPr>
        <p:spPr>
          <a:xfrm>
            <a:off x="6108954" y="631864"/>
            <a:ext cx="5871973" cy="55277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US" sz="1200" dirty="0"/>
              <a:t>Although it is expected that similar quality of result can be achieved by much more expensive networks of similar depth and width, our approach yields solid evidence that moving to sparser architectures is feasible and useful idea in general. </a:t>
            </a:r>
          </a:p>
          <a:p>
            <a:pPr lvl="1"/>
            <a:r>
              <a:rPr lang="en-US" sz="1100" dirty="0"/>
              <a:t>much more expensive networks of similar depth and width</a:t>
            </a:r>
            <a:r>
              <a:rPr lang="ko-KR" altLang="en-US" sz="1100" dirty="0"/>
              <a:t>로도 </a:t>
            </a:r>
            <a:r>
              <a:rPr lang="en-US" sz="1100" dirty="0"/>
              <a:t>similar quality of result</a:t>
            </a:r>
            <a:r>
              <a:rPr lang="ko-KR" altLang="en-US" sz="1100" dirty="0" err="1"/>
              <a:t>를</a:t>
            </a:r>
            <a:r>
              <a:rPr lang="ko-KR" altLang="en-US" sz="1100" dirty="0"/>
              <a:t> 얻을 수 있을 것으로 예상되지만</a:t>
            </a:r>
            <a:r>
              <a:rPr lang="en-US" altLang="ko-KR" sz="1100" dirty="0"/>
              <a:t>, </a:t>
            </a:r>
            <a:r>
              <a:rPr lang="ko-KR" altLang="en-US" sz="1100" dirty="0"/>
              <a:t>우리의 </a:t>
            </a:r>
            <a:r>
              <a:rPr lang="en-US" sz="1100" dirty="0"/>
              <a:t>approach</a:t>
            </a:r>
            <a:r>
              <a:rPr lang="ko-KR" altLang="en-US" sz="1100" dirty="0"/>
              <a:t>는 </a:t>
            </a:r>
            <a:r>
              <a:rPr lang="en-US" sz="1100" dirty="0"/>
              <a:t>sparser architecture</a:t>
            </a:r>
            <a:r>
              <a:rPr lang="ko-KR" altLang="en-US" sz="1100" dirty="0"/>
              <a:t>로의 전환이 일반적으로 </a:t>
            </a:r>
            <a:r>
              <a:rPr lang="en-US" sz="1100" dirty="0"/>
              <a:t>feasible and useful</a:t>
            </a:r>
            <a:r>
              <a:rPr lang="ko-KR" altLang="en-US" sz="1100" dirty="0"/>
              <a:t>한 </a:t>
            </a:r>
            <a:r>
              <a:rPr lang="en-US" sz="1100" dirty="0"/>
              <a:t>idea</a:t>
            </a:r>
            <a:r>
              <a:rPr lang="ko-KR" altLang="en-US" sz="1100" dirty="0"/>
              <a:t>라는 확실한 </a:t>
            </a:r>
            <a:r>
              <a:rPr lang="en-US" sz="1100" dirty="0"/>
              <a:t>solid evidence</a:t>
            </a:r>
            <a:r>
              <a:rPr lang="ko-KR" altLang="en-US" sz="1100" dirty="0" err="1"/>
              <a:t>를</a:t>
            </a:r>
            <a:r>
              <a:rPr lang="ko-KR" altLang="en-US" sz="1100" dirty="0"/>
              <a:t> 제시한다</a:t>
            </a:r>
            <a:r>
              <a:rPr lang="en-US" altLang="ko-KR" sz="1100" dirty="0"/>
              <a:t>.</a:t>
            </a:r>
          </a:p>
          <a:p>
            <a:endParaRPr lang="en-KR" sz="1200" dirty="0"/>
          </a:p>
        </p:txBody>
      </p:sp>
    </p:spTree>
    <p:extLst>
      <p:ext uri="{BB962C8B-B14F-4D97-AF65-F5344CB8AC3E}">
        <p14:creationId xmlns:p14="http://schemas.microsoft.com/office/powerpoint/2010/main" val="20364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E2BC-AA6D-39E2-4A2D-4CD60A476D3E}"/>
              </a:ext>
            </a:extLst>
          </p:cNvPr>
          <p:cNvSpPr>
            <a:spLocks noGrp="1"/>
          </p:cNvSpPr>
          <p:nvPr>
            <p:ph type="title"/>
          </p:nvPr>
        </p:nvSpPr>
        <p:spPr/>
        <p:txBody>
          <a:bodyPr/>
          <a:lstStyle/>
          <a:p>
            <a:r>
              <a:rPr lang="en-US" altLang="ko-KR" dirty="0"/>
              <a:t>4. </a:t>
            </a:r>
            <a:r>
              <a:rPr lang="ko-KR" altLang="en-US" dirty="0"/>
              <a:t>알게 된 것</a:t>
            </a:r>
            <a:endParaRPr lang="en-KR" dirty="0"/>
          </a:p>
        </p:txBody>
      </p:sp>
      <p:sp>
        <p:nvSpPr>
          <p:cNvPr id="3" name="Content Placeholder 2">
            <a:extLst>
              <a:ext uri="{FF2B5EF4-FFF2-40B4-BE49-F238E27FC236}">
                <a16:creationId xmlns:a16="http://schemas.microsoft.com/office/drawing/2014/main" id="{CB81FBA3-3235-C5BB-1D44-8624C8BD8D2E}"/>
              </a:ext>
            </a:extLst>
          </p:cNvPr>
          <p:cNvSpPr>
            <a:spLocks noGrp="1"/>
          </p:cNvSpPr>
          <p:nvPr>
            <p:ph idx="1"/>
          </p:nvPr>
        </p:nvSpPr>
        <p:spPr>
          <a:xfrm>
            <a:off x="224028" y="649224"/>
            <a:ext cx="5871972" cy="5527739"/>
          </a:xfrm>
        </p:spPr>
        <p:txBody>
          <a:bodyPr>
            <a:normAutofit/>
          </a:bodyPr>
          <a:lstStyle/>
          <a:p>
            <a:pPr>
              <a:lnSpc>
                <a:spcPct val="200000"/>
              </a:lnSpc>
              <a:buFont typeface="+mj-lt"/>
              <a:buAutoNum type="arabicPeriod"/>
            </a:pPr>
            <a:r>
              <a:rPr lang="en-US" sz="1400" dirty="0"/>
              <a:t>parameters </a:t>
            </a:r>
            <a:r>
              <a:rPr lang="ko-KR" altLang="en-US" sz="1400" dirty="0"/>
              <a:t>수 대비 더 높은 </a:t>
            </a:r>
            <a:r>
              <a:rPr lang="en-US" sz="1400" dirty="0"/>
              <a:t>accuracy</a:t>
            </a:r>
            <a:r>
              <a:rPr lang="ko-KR" altLang="en-US" sz="1400" dirty="0" err="1"/>
              <a:t>를</a:t>
            </a:r>
            <a:r>
              <a:rPr lang="ko-KR" altLang="en-US" sz="1400" dirty="0"/>
              <a:t> 가지려면 </a:t>
            </a:r>
            <a:r>
              <a:rPr lang="en-US" sz="1400" dirty="0"/>
              <a:t>representational power</a:t>
            </a:r>
            <a:r>
              <a:rPr lang="ko-KR" altLang="en-US" sz="1400" dirty="0" err="1"/>
              <a:t>를</a:t>
            </a:r>
            <a:r>
              <a:rPr lang="ko-KR" altLang="en-US" sz="1400" dirty="0"/>
              <a:t> 증진시켜야 하며</a:t>
            </a:r>
            <a:r>
              <a:rPr lang="en-US" altLang="ko-KR" sz="1400" dirty="0"/>
              <a:t>, </a:t>
            </a:r>
            <a:r>
              <a:rPr lang="ko-KR" altLang="en-US" sz="1400" dirty="0"/>
              <a:t>그것은 </a:t>
            </a:r>
            <a:r>
              <a:rPr lang="en-US" altLang="ko-KR" sz="1400" dirty="0"/>
              <a:t>(1</a:t>
            </a:r>
            <a:r>
              <a:rPr lang="en-US" sz="1400" dirty="0"/>
              <a:t>x1 conv layer)</a:t>
            </a:r>
            <a:r>
              <a:rPr lang="ko-KR" altLang="en-US" sz="1400" dirty="0"/>
              <a:t>등의 적용으로 얻을 수 있다</a:t>
            </a:r>
            <a:r>
              <a:rPr lang="en-US" altLang="ko-KR" sz="1400" dirty="0"/>
              <a:t>.</a:t>
            </a:r>
          </a:p>
          <a:p>
            <a:pPr lvl="1">
              <a:lnSpc>
                <a:spcPct val="200000"/>
              </a:lnSpc>
            </a:pPr>
            <a:r>
              <a:rPr lang="en-US" altLang="ko-KR" sz="1200" dirty="0" err="1"/>
              <a:t>ReLU</a:t>
            </a:r>
            <a:r>
              <a:rPr lang="en-US" altLang="ko-KR" sz="1200" dirty="0"/>
              <a:t> activation function</a:t>
            </a:r>
            <a:r>
              <a:rPr lang="ko-KR" altLang="en-US" sz="1200" dirty="0"/>
              <a:t>의 적용이 더 발생되기 때문이다</a:t>
            </a:r>
            <a:r>
              <a:rPr lang="en-US" altLang="ko-KR" sz="1200" dirty="0"/>
              <a:t>.</a:t>
            </a:r>
          </a:p>
          <a:p>
            <a:pPr>
              <a:lnSpc>
                <a:spcPct val="200000"/>
              </a:lnSpc>
              <a:buFont typeface="+mj-lt"/>
              <a:buAutoNum type="arabicPeriod"/>
            </a:pPr>
            <a:r>
              <a:rPr lang="ko-KR" altLang="en-US" sz="1400" dirty="0"/>
              <a:t>이전 </a:t>
            </a:r>
            <a:r>
              <a:rPr lang="en-US" sz="1400" dirty="0"/>
              <a:t>VGG-16</a:t>
            </a:r>
            <a:r>
              <a:rPr lang="ko-KR" altLang="en-US" sz="1400" dirty="0"/>
              <a:t>과 비교하면 </a:t>
            </a:r>
            <a:r>
              <a:rPr lang="en-US" sz="1400" dirty="0"/>
              <a:t>GoogLeNet</a:t>
            </a:r>
            <a:r>
              <a:rPr lang="ko-KR" altLang="en-US" sz="1400" dirty="0"/>
              <a:t>은 </a:t>
            </a:r>
            <a:r>
              <a:rPr lang="en-US" sz="1400" dirty="0"/>
              <a:t>parameters </a:t>
            </a:r>
            <a:r>
              <a:rPr lang="ko-KR" altLang="en-US" sz="1400" dirty="0"/>
              <a:t>수가 약 </a:t>
            </a:r>
            <a:r>
              <a:rPr lang="en-US" altLang="ko-KR" sz="1400" dirty="0"/>
              <a:t>1/28</a:t>
            </a:r>
            <a:r>
              <a:rPr lang="ko-KR" altLang="en-US" sz="1400" dirty="0"/>
              <a:t>에 불과하다</a:t>
            </a:r>
            <a:r>
              <a:rPr lang="en-US" altLang="ko-KR" sz="1400" dirty="0"/>
              <a:t>.</a:t>
            </a:r>
            <a:r>
              <a:rPr lang="ko-KR" altLang="en-US" sz="1400" dirty="0"/>
              <a:t> 하지만 이와 별개로</a:t>
            </a:r>
            <a:r>
              <a:rPr lang="en-US" altLang="ko-KR" sz="1400" dirty="0"/>
              <a:t>, </a:t>
            </a:r>
            <a:r>
              <a:rPr lang="ko-KR" altLang="en-US" sz="1400" dirty="0"/>
              <a:t>비슷한 성능을 보이는 것으로 보아</a:t>
            </a:r>
            <a:r>
              <a:rPr lang="en-US" altLang="ko-KR" sz="1400" dirty="0"/>
              <a:t> </a:t>
            </a:r>
            <a:r>
              <a:rPr lang="en-US" sz="1400" dirty="0" err="1"/>
              <a:t>CNN에서</a:t>
            </a:r>
            <a:r>
              <a:rPr lang="ko-KR" altLang="en-US" sz="1400" dirty="0"/>
              <a:t> </a:t>
            </a:r>
            <a:r>
              <a:rPr lang="en-US" sz="1400" dirty="0"/>
              <a:t>depth</a:t>
            </a:r>
            <a:r>
              <a:rPr lang="ko-KR" altLang="en-US" sz="1400" dirty="0"/>
              <a:t>의 중요성은 두 </a:t>
            </a:r>
            <a:r>
              <a:rPr lang="en-US" altLang="ko-KR" sz="1400" dirty="0"/>
              <a:t>network</a:t>
            </a:r>
            <a:r>
              <a:rPr lang="ko-KR" altLang="en-US" sz="1400" dirty="0"/>
              <a:t>에 의해 더할 나위 없이 강조되었다</a:t>
            </a:r>
            <a:r>
              <a:rPr lang="en-US" altLang="ko-KR" sz="1400" dirty="0"/>
              <a:t>.</a:t>
            </a:r>
          </a:p>
        </p:txBody>
      </p:sp>
      <p:sp>
        <p:nvSpPr>
          <p:cNvPr id="4" name="Date Placeholder 3">
            <a:extLst>
              <a:ext uri="{FF2B5EF4-FFF2-40B4-BE49-F238E27FC236}">
                <a16:creationId xmlns:a16="http://schemas.microsoft.com/office/drawing/2014/main" id="{6023B1AD-980B-E20B-0306-3424E10E5526}"/>
              </a:ext>
            </a:extLst>
          </p:cNvPr>
          <p:cNvSpPr>
            <a:spLocks noGrp="1"/>
          </p:cNvSpPr>
          <p:nvPr>
            <p:ph type="dt" sz="half" idx="10"/>
          </p:nvPr>
        </p:nvSpPr>
        <p:spPr/>
        <p:txBody>
          <a:bodyPr/>
          <a:lstStyle/>
          <a:p>
            <a:fld id="{C884CEE8-05D6-4748-8F05-28F672C6D558}" type="datetime4">
              <a:rPr lang="en-US" smtClean="0"/>
              <a:t>September 14, 2023</a:t>
            </a:fld>
            <a:endParaRPr lang="en-KR" dirty="0"/>
          </a:p>
        </p:txBody>
      </p:sp>
      <p:sp>
        <p:nvSpPr>
          <p:cNvPr id="5" name="Footer Placeholder 4">
            <a:extLst>
              <a:ext uri="{FF2B5EF4-FFF2-40B4-BE49-F238E27FC236}">
                <a16:creationId xmlns:a16="http://schemas.microsoft.com/office/drawing/2014/main" id="{E5A02761-0B15-D2EB-B15D-F13B408C7CA1}"/>
              </a:ext>
            </a:extLst>
          </p:cNvPr>
          <p:cNvSpPr>
            <a:spLocks noGrp="1"/>
          </p:cNvSpPr>
          <p:nvPr>
            <p:ph type="ftr" sz="quarter" idx="11"/>
          </p:nvPr>
        </p:nvSpPr>
        <p:spPr/>
        <p:txBody>
          <a:bodyPr/>
          <a:lstStyle/>
          <a:p>
            <a:r>
              <a:rPr lang="en-US"/>
              <a:t>Embedded AI LAB, INU</a:t>
            </a:r>
            <a:endParaRPr lang="en-KR" dirty="0"/>
          </a:p>
        </p:txBody>
      </p:sp>
      <p:sp>
        <p:nvSpPr>
          <p:cNvPr id="7" name="Slide Number Placeholder 6">
            <a:extLst>
              <a:ext uri="{FF2B5EF4-FFF2-40B4-BE49-F238E27FC236}">
                <a16:creationId xmlns:a16="http://schemas.microsoft.com/office/drawing/2014/main" id="{F333A74F-348F-1581-417A-02A34D1D6FA3}"/>
              </a:ext>
            </a:extLst>
          </p:cNvPr>
          <p:cNvSpPr>
            <a:spLocks noGrp="1"/>
          </p:cNvSpPr>
          <p:nvPr>
            <p:ph type="sldNum" sz="quarter" idx="12"/>
          </p:nvPr>
        </p:nvSpPr>
        <p:spPr/>
        <p:txBody>
          <a:bodyPr/>
          <a:lstStyle/>
          <a:p>
            <a:fld id="{4253088D-31C3-1E4B-B81E-E383EAC32679}" type="slidenum">
              <a:rPr lang="en-KR" smtClean="0"/>
              <a:pPr/>
              <a:t>12</a:t>
            </a:fld>
            <a:r>
              <a:rPr lang="en-KR"/>
              <a:t> / </a:t>
            </a:r>
            <a:r>
              <a:rPr lang="en-US" altLang="ko-KR"/>
              <a:t>12</a:t>
            </a:r>
            <a:endParaRPr lang="en-KR" dirty="0"/>
          </a:p>
        </p:txBody>
      </p:sp>
      <p:sp>
        <p:nvSpPr>
          <p:cNvPr id="8" name="Content Placeholder 2">
            <a:extLst>
              <a:ext uri="{FF2B5EF4-FFF2-40B4-BE49-F238E27FC236}">
                <a16:creationId xmlns:a16="http://schemas.microsoft.com/office/drawing/2014/main" id="{87B8D769-F863-E25A-E76F-14D3545558A9}"/>
              </a:ext>
            </a:extLst>
          </p:cNvPr>
          <p:cNvSpPr txBox="1">
            <a:spLocks/>
          </p:cNvSpPr>
          <p:nvPr/>
        </p:nvSpPr>
        <p:spPr>
          <a:xfrm>
            <a:off x="6320028" y="649223"/>
            <a:ext cx="5871972" cy="55277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buFont typeface="+mj-lt"/>
              <a:buAutoNum type="arabicPeriod" startAt="3"/>
            </a:pPr>
            <a:r>
              <a:rPr lang="ko-KR" altLang="en-US" sz="1400" dirty="0"/>
              <a:t>처음부터 끝까지 계속 </a:t>
            </a:r>
            <a:r>
              <a:rPr lang="en-US" sz="1400" dirty="0"/>
              <a:t>conv layers </a:t>
            </a:r>
            <a:r>
              <a:rPr lang="ko-KR" altLang="en-US" sz="1400" dirty="0"/>
              <a:t>이후에 </a:t>
            </a:r>
            <a:r>
              <a:rPr lang="en-US" sz="1400" dirty="0"/>
              <a:t>FC layers</a:t>
            </a:r>
            <a:r>
              <a:rPr lang="ko-KR" altLang="en-US" sz="1400" dirty="0"/>
              <a:t>의 조합 말고</a:t>
            </a:r>
            <a:r>
              <a:rPr lang="en-US" altLang="ko-KR" sz="1400" dirty="0"/>
              <a:t>, </a:t>
            </a:r>
            <a:r>
              <a:rPr lang="en-US" sz="1400" dirty="0"/>
              <a:t>input</a:t>
            </a:r>
            <a:r>
              <a:rPr lang="ko-KR" altLang="en-US" sz="1400" dirty="0"/>
              <a:t>을 여러 방법으로 </a:t>
            </a:r>
            <a:r>
              <a:rPr lang="en-US" sz="1400" dirty="0"/>
              <a:t>convolution</a:t>
            </a:r>
            <a:r>
              <a:rPr lang="ko-KR" altLang="en-US" sz="1400" dirty="0"/>
              <a:t>한 뒤 그것을 합치는 등 상당히 신선한 접근방법을 관찰할 수 있었는데</a:t>
            </a:r>
            <a:r>
              <a:rPr lang="en-US" altLang="ko-KR" sz="1400" dirty="0"/>
              <a:t>,</a:t>
            </a:r>
            <a:r>
              <a:rPr lang="ko-KR" altLang="en-US" sz="1400" dirty="0"/>
              <a:t> 이것도 굉장히 효과적인 접근방법임을 알게 되었다</a:t>
            </a:r>
            <a:r>
              <a:rPr lang="en-US" altLang="ko-KR" sz="1400" dirty="0"/>
              <a:t>.</a:t>
            </a:r>
          </a:p>
          <a:p>
            <a:pPr>
              <a:lnSpc>
                <a:spcPct val="200000"/>
              </a:lnSpc>
              <a:buFont typeface="+mj-lt"/>
              <a:buAutoNum type="arabicPeriod" startAt="3"/>
            </a:pPr>
            <a:r>
              <a:rPr lang="ko-KR" altLang="en-US" sz="1400" dirty="0"/>
              <a:t>소형 </a:t>
            </a:r>
            <a:r>
              <a:rPr lang="en-US" sz="1400" dirty="0"/>
              <a:t>system</a:t>
            </a:r>
            <a:r>
              <a:rPr lang="ko-KR" altLang="en-US" sz="1400" dirty="0"/>
              <a:t>에서도 </a:t>
            </a:r>
            <a:r>
              <a:rPr lang="en-US" sz="1400" dirty="0"/>
              <a:t>CNN</a:t>
            </a:r>
            <a:r>
              <a:rPr lang="ko-KR" altLang="en-US" sz="1400" dirty="0"/>
              <a:t>을 작동시킬 요구가 있을 수 있으며</a:t>
            </a:r>
            <a:r>
              <a:rPr lang="en-US" altLang="ko-KR" sz="1400" dirty="0"/>
              <a:t>, </a:t>
            </a:r>
            <a:r>
              <a:rPr lang="ko-KR" altLang="en-US" sz="1400" dirty="0"/>
              <a:t>이를 위한 연구는 더 어려울 것이라 생각되었다</a:t>
            </a:r>
            <a:r>
              <a:rPr lang="en-US" altLang="ko-KR" sz="1400" dirty="0"/>
              <a:t>. </a:t>
            </a:r>
          </a:p>
          <a:p>
            <a:pPr lvl="1">
              <a:lnSpc>
                <a:spcPct val="200000"/>
              </a:lnSpc>
            </a:pPr>
            <a:r>
              <a:rPr lang="ko-KR" altLang="en-US" sz="1200" dirty="0"/>
              <a:t>컴퓨팅 비용은 거의 무한이라 생각하고 </a:t>
            </a:r>
            <a:r>
              <a:rPr lang="en-US" sz="1200" dirty="0"/>
              <a:t>accuracy</a:t>
            </a:r>
            <a:r>
              <a:rPr lang="ko-KR" altLang="en-US" sz="1200" dirty="0"/>
              <a:t>만을 개선시키기 위해 연구하는 것과 달리</a:t>
            </a:r>
            <a:r>
              <a:rPr lang="en-US" altLang="ko-KR" sz="1200" dirty="0"/>
              <a:t>, </a:t>
            </a:r>
            <a:r>
              <a:rPr lang="ko-KR" altLang="en-US" sz="1200" dirty="0"/>
              <a:t>여러 시행착오를 통해 </a:t>
            </a:r>
            <a:r>
              <a:rPr lang="en-US" altLang="ko-KR" sz="1200" dirty="0"/>
              <a:t>network</a:t>
            </a:r>
            <a:r>
              <a:rPr lang="ko-KR" altLang="en-US" sz="1200" dirty="0"/>
              <a:t>의 소형화와 정확도 사이 어느 미지의 균형을 찾아내야 하기 때문이다</a:t>
            </a:r>
            <a:r>
              <a:rPr lang="en-US" altLang="ko-KR" sz="1200" dirty="0"/>
              <a:t>.</a:t>
            </a:r>
          </a:p>
        </p:txBody>
      </p:sp>
    </p:spTree>
    <p:extLst>
      <p:ext uri="{BB962C8B-B14F-4D97-AF65-F5344CB8AC3E}">
        <p14:creationId xmlns:p14="http://schemas.microsoft.com/office/powerpoint/2010/main" val="354738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A9B-B44F-98AC-82D2-EB16D7173158}"/>
              </a:ext>
            </a:extLst>
          </p:cNvPr>
          <p:cNvSpPr>
            <a:spLocks noGrp="1"/>
          </p:cNvSpPr>
          <p:nvPr>
            <p:ph type="title"/>
          </p:nvPr>
        </p:nvSpPr>
        <p:spPr/>
        <p:txBody>
          <a:bodyPr/>
          <a:lstStyle/>
          <a:p>
            <a:r>
              <a:rPr lang="en-US" altLang="ko-KR" dirty="0"/>
              <a:t>Overview</a:t>
            </a:r>
            <a:endParaRPr lang="en-KR" dirty="0"/>
          </a:p>
        </p:txBody>
      </p:sp>
      <p:sp>
        <p:nvSpPr>
          <p:cNvPr id="3" name="Content Placeholder 2">
            <a:extLst>
              <a:ext uri="{FF2B5EF4-FFF2-40B4-BE49-F238E27FC236}">
                <a16:creationId xmlns:a16="http://schemas.microsoft.com/office/drawing/2014/main" id="{1DAD66B9-5F93-1511-DFDE-16F8E0DFB75E}"/>
              </a:ext>
            </a:extLst>
          </p:cNvPr>
          <p:cNvSpPr>
            <a:spLocks noGrp="1"/>
          </p:cNvSpPr>
          <p:nvPr>
            <p:ph idx="1"/>
          </p:nvPr>
        </p:nvSpPr>
        <p:spPr/>
        <p:txBody>
          <a:bodyPr/>
          <a:lstStyle/>
          <a:p>
            <a:pPr marL="342900" indent="-342900">
              <a:buFont typeface="+mj-lt"/>
              <a:buAutoNum type="arabicPeriod"/>
            </a:pPr>
            <a:r>
              <a:rPr lang="en-KR" dirty="0"/>
              <a:t>서론</a:t>
            </a:r>
          </a:p>
          <a:p>
            <a:pPr marL="800100" lvl="1" indent="-342900">
              <a:buFont typeface="+mj-lt"/>
              <a:buAutoNum type="arabicPeriod"/>
            </a:pPr>
            <a:r>
              <a:rPr lang="en-KR" dirty="0"/>
              <a:t>문제제기</a:t>
            </a:r>
          </a:p>
          <a:p>
            <a:pPr marL="800100" lvl="1" indent="-342900">
              <a:buFont typeface="+mj-lt"/>
              <a:buAutoNum type="arabicPeriod"/>
            </a:pPr>
            <a:r>
              <a:rPr lang="en-KR" dirty="0"/>
              <a:t>아이디어 구상</a:t>
            </a:r>
          </a:p>
          <a:p>
            <a:pPr marL="800100" lvl="1" indent="-342900">
              <a:buFont typeface="+mj-lt"/>
              <a:buAutoNum type="arabicPeriod"/>
            </a:pPr>
            <a:r>
              <a:rPr lang="en-KR" dirty="0"/>
              <a:t>시도해볼 것</a:t>
            </a:r>
          </a:p>
          <a:p>
            <a:pPr marL="342900" indent="-342900">
              <a:buFont typeface="+mj-lt"/>
              <a:buAutoNum type="arabicPeriod"/>
            </a:pPr>
            <a:r>
              <a:rPr lang="en-KR" dirty="0"/>
              <a:t>본론</a:t>
            </a:r>
          </a:p>
          <a:p>
            <a:pPr marL="800100" lvl="1" indent="-342900">
              <a:buFont typeface="+mj-lt"/>
              <a:buAutoNum type="arabicPeriod"/>
            </a:pPr>
            <a:r>
              <a:rPr lang="en-KR" dirty="0"/>
              <a:t>구현</a:t>
            </a:r>
          </a:p>
          <a:p>
            <a:pPr marL="800100" lvl="1" indent="-342900">
              <a:buFont typeface="+mj-lt"/>
              <a:buAutoNum type="arabicPeriod"/>
            </a:pPr>
            <a:r>
              <a:rPr lang="en-KR" dirty="0"/>
              <a:t>실험결과</a:t>
            </a:r>
          </a:p>
          <a:p>
            <a:pPr marL="342900" indent="-342900">
              <a:buFont typeface="+mj-lt"/>
              <a:buAutoNum type="arabicPeriod"/>
            </a:pPr>
            <a:r>
              <a:rPr lang="en-KR" dirty="0"/>
              <a:t>결론</a:t>
            </a:r>
          </a:p>
          <a:p>
            <a:pPr marL="342900" indent="-342900">
              <a:buFont typeface="+mj-lt"/>
              <a:buAutoNum type="arabicPeriod"/>
            </a:pPr>
            <a:r>
              <a:rPr lang="en-KR" dirty="0"/>
              <a:t>알게 된 것</a:t>
            </a:r>
          </a:p>
        </p:txBody>
      </p:sp>
      <p:sp>
        <p:nvSpPr>
          <p:cNvPr id="4" name="Date Placeholder 3">
            <a:extLst>
              <a:ext uri="{FF2B5EF4-FFF2-40B4-BE49-F238E27FC236}">
                <a16:creationId xmlns:a16="http://schemas.microsoft.com/office/drawing/2014/main" id="{0E7CC9EA-010A-B9DF-FDF6-4085E0ACE391}"/>
              </a:ext>
            </a:extLst>
          </p:cNvPr>
          <p:cNvSpPr>
            <a:spLocks noGrp="1"/>
          </p:cNvSpPr>
          <p:nvPr>
            <p:ph type="dt" sz="half" idx="10"/>
          </p:nvPr>
        </p:nvSpPr>
        <p:spPr/>
        <p:txBody>
          <a:bodyPr/>
          <a:lstStyle/>
          <a:p>
            <a:fld id="{E2820A6E-D021-134F-A878-182C9A5518CA}" type="datetime4">
              <a:rPr lang="en-US" smtClean="0"/>
              <a:t>September 14, 2023</a:t>
            </a:fld>
            <a:endParaRPr lang="en-KR" dirty="0"/>
          </a:p>
        </p:txBody>
      </p:sp>
      <p:sp>
        <p:nvSpPr>
          <p:cNvPr id="5" name="Footer Placeholder 4">
            <a:extLst>
              <a:ext uri="{FF2B5EF4-FFF2-40B4-BE49-F238E27FC236}">
                <a16:creationId xmlns:a16="http://schemas.microsoft.com/office/drawing/2014/main" id="{6F521BEF-3F6F-E518-A8FC-1F145CA20FF0}"/>
              </a:ext>
            </a:extLst>
          </p:cNvPr>
          <p:cNvSpPr>
            <a:spLocks noGrp="1"/>
          </p:cNvSpPr>
          <p:nvPr>
            <p:ph type="ftr" sz="quarter" idx="11"/>
          </p:nvPr>
        </p:nvSpPr>
        <p:spPr/>
        <p:txBody>
          <a:bodyPr/>
          <a:lstStyle/>
          <a:p>
            <a:r>
              <a:rPr lang="en-US"/>
              <a:t>Embedded AI LAB, INU</a:t>
            </a:r>
            <a:endParaRPr lang="en-KR" dirty="0"/>
          </a:p>
        </p:txBody>
      </p:sp>
      <p:sp>
        <p:nvSpPr>
          <p:cNvPr id="7" name="Content Placeholder 2">
            <a:extLst>
              <a:ext uri="{FF2B5EF4-FFF2-40B4-BE49-F238E27FC236}">
                <a16:creationId xmlns:a16="http://schemas.microsoft.com/office/drawing/2014/main" id="{2DC18E2A-98D7-76D1-9304-93AAD290EBA9}"/>
              </a:ext>
            </a:extLst>
          </p:cNvPr>
          <p:cNvSpPr txBox="1">
            <a:spLocks/>
          </p:cNvSpPr>
          <p:nvPr/>
        </p:nvSpPr>
        <p:spPr>
          <a:xfrm>
            <a:off x="6096000" y="1002323"/>
            <a:ext cx="5257800" cy="517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algun Gothic" panose="020B0503020000020004" pitchFamily="34" charset="-127"/>
                <a:ea typeface="Malgun Gothic" panose="020B0503020000020004"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algun Gothic" panose="020B0503020000020004" pitchFamily="34" charset="-127"/>
                <a:ea typeface="Malgun Gothic" panose="020B0503020000020004" pitchFamily="34" charset="-127"/>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algun Gothic" panose="020B0503020000020004" pitchFamily="34" charset="-127"/>
                <a:ea typeface="Malgun Gothic" panose="020B0503020000020004" pitchFamily="34" charset="-127"/>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algun Gothic" panose="020B0503020000020004" pitchFamily="34" charset="-127"/>
                <a:ea typeface="Malgun Gothic" panose="020B0503020000020004"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6"/>
            </a:pPr>
            <a:endParaRPr lang="en-KR" dirty="0"/>
          </a:p>
        </p:txBody>
      </p:sp>
      <p:sp>
        <p:nvSpPr>
          <p:cNvPr id="6" name="TextBox 5">
            <a:extLst>
              <a:ext uri="{FF2B5EF4-FFF2-40B4-BE49-F238E27FC236}">
                <a16:creationId xmlns:a16="http://schemas.microsoft.com/office/drawing/2014/main" id="{93A48043-CBF6-AD28-F52F-487A9C777DA5}"/>
              </a:ext>
            </a:extLst>
          </p:cNvPr>
          <p:cNvSpPr txBox="1"/>
          <p:nvPr/>
        </p:nvSpPr>
        <p:spPr>
          <a:xfrm>
            <a:off x="2898648" y="7562088"/>
            <a:ext cx="184731" cy="369332"/>
          </a:xfrm>
          <a:prstGeom prst="rect">
            <a:avLst/>
          </a:prstGeom>
          <a:noFill/>
        </p:spPr>
        <p:txBody>
          <a:bodyPr wrap="none" rtlCol="0">
            <a:spAutoFit/>
          </a:bodyPr>
          <a:lstStyle/>
          <a:p>
            <a:endParaRPr lang="en-KR" dirty="0"/>
          </a:p>
        </p:txBody>
      </p:sp>
      <p:sp>
        <p:nvSpPr>
          <p:cNvPr id="9" name="Slide Number Placeholder 8">
            <a:extLst>
              <a:ext uri="{FF2B5EF4-FFF2-40B4-BE49-F238E27FC236}">
                <a16:creationId xmlns:a16="http://schemas.microsoft.com/office/drawing/2014/main" id="{0FC49DA2-4AA1-505D-581B-72195334EE40}"/>
              </a:ext>
            </a:extLst>
          </p:cNvPr>
          <p:cNvSpPr>
            <a:spLocks noGrp="1"/>
          </p:cNvSpPr>
          <p:nvPr>
            <p:ph type="sldNum" sz="quarter" idx="12"/>
          </p:nvPr>
        </p:nvSpPr>
        <p:spPr/>
        <p:txBody>
          <a:bodyPr/>
          <a:lstStyle/>
          <a:p>
            <a:fld id="{4253088D-31C3-1E4B-B81E-E383EAC32679}" type="slidenum">
              <a:rPr lang="en-KR" smtClean="0"/>
              <a:pPr/>
              <a:t>2</a:t>
            </a:fld>
            <a:r>
              <a:rPr lang="en-KR"/>
              <a:t> / </a:t>
            </a:r>
            <a:r>
              <a:rPr lang="en-US" altLang="ko-KR"/>
              <a:t>12</a:t>
            </a:r>
            <a:endParaRPr lang="en-KR" dirty="0"/>
          </a:p>
        </p:txBody>
      </p:sp>
    </p:spTree>
    <p:extLst>
      <p:ext uri="{BB962C8B-B14F-4D97-AF65-F5344CB8AC3E}">
        <p14:creationId xmlns:p14="http://schemas.microsoft.com/office/powerpoint/2010/main" val="226631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5D59-86BF-DD01-5A80-7E2F3EFBA724}"/>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5C543A92-7CED-F8F5-7FE7-2A761331B617}"/>
              </a:ext>
            </a:extLst>
          </p:cNvPr>
          <p:cNvSpPr>
            <a:spLocks noGrp="1"/>
          </p:cNvSpPr>
          <p:nvPr>
            <p:ph idx="1"/>
          </p:nvPr>
        </p:nvSpPr>
        <p:spPr>
          <a:xfrm>
            <a:off x="224028" y="649224"/>
            <a:ext cx="11743944" cy="5527739"/>
          </a:xfrm>
        </p:spPr>
        <p:txBody>
          <a:bodyPr>
            <a:normAutofit/>
          </a:bodyPr>
          <a:lstStyle/>
          <a:p>
            <a:pPr marL="285750" indent="-285750">
              <a:buFont typeface="+mj-lt"/>
              <a:buAutoNum type="arabicPeriod"/>
            </a:pPr>
            <a:r>
              <a:rPr lang="ko-KR" altLang="en-US" dirty="0"/>
              <a:t>문제 제기 </a:t>
            </a:r>
          </a:p>
          <a:p>
            <a:pPr lvl="1">
              <a:buFont typeface="+mj-lt"/>
              <a:buAutoNum type="arabicPeriod"/>
            </a:pPr>
            <a:r>
              <a:rPr lang="ko-KR" altLang="en-US" dirty="0"/>
              <a:t>최근 </a:t>
            </a:r>
            <a:r>
              <a:rPr lang="en-US" dirty="0"/>
              <a:t>CNN</a:t>
            </a:r>
            <a:r>
              <a:rPr lang="ko-KR" altLang="en-US" dirty="0"/>
              <a:t>의 </a:t>
            </a:r>
            <a:r>
              <a:rPr lang="en-US" dirty="0"/>
              <a:t>image recognition, object detection</a:t>
            </a:r>
            <a:r>
              <a:rPr lang="ko-KR" altLang="en-US" dirty="0"/>
              <a:t>에 대한 성능은 많이 발전했다</a:t>
            </a:r>
            <a:r>
              <a:rPr lang="en-US" altLang="ko-KR" dirty="0"/>
              <a:t>. </a:t>
            </a:r>
          </a:p>
          <a:p>
            <a:pPr lvl="2">
              <a:buFont typeface="+mj-lt"/>
              <a:buAutoNum type="arabicPeriod"/>
            </a:pPr>
            <a:r>
              <a:rPr lang="ko-KR" altLang="en-US" dirty="0"/>
              <a:t>고성능 </a:t>
            </a:r>
            <a:r>
              <a:rPr lang="en-US" dirty="0"/>
              <a:t>Hardware, bigger dataset</a:t>
            </a:r>
            <a:r>
              <a:rPr lang="ko-KR" altLang="en-US" dirty="0"/>
              <a:t>의 등장이 있었다</a:t>
            </a:r>
            <a:r>
              <a:rPr lang="en-US" altLang="ko-KR" dirty="0"/>
              <a:t>.</a:t>
            </a:r>
          </a:p>
          <a:p>
            <a:pPr lvl="2">
              <a:buFont typeface="+mj-lt"/>
              <a:buAutoNum type="arabicPeriod"/>
            </a:pPr>
            <a:r>
              <a:rPr lang="en-US" dirty="0"/>
              <a:t>New algorithm, new idea, new architecture </a:t>
            </a:r>
            <a:r>
              <a:rPr lang="ko-KR" altLang="en-US" dirty="0"/>
              <a:t>에 대한 활발한 연구도 기여했다</a:t>
            </a:r>
            <a:r>
              <a:rPr lang="en-US" altLang="ko-KR" dirty="0"/>
              <a:t>.</a:t>
            </a:r>
          </a:p>
          <a:p>
            <a:pPr lvl="2">
              <a:buFont typeface="+mj-lt"/>
              <a:buAutoNum type="arabicPeriod"/>
            </a:pPr>
            <a:r>
              <a:rPr lang="ko-KR" altLang="en-US" dirty="0"/>
              <a:t>기존 </a:t>
            </a:r>
            <a:r>
              <a:rPr lang="en-US" dirty="0"/>
              <a:t>dataset</a:t>
            </a:r>
            <a:r>
              <a:rPr lang="ko-KR" altLang="en-US" dirty="0"/>
              <a:t>에 대해 좋은 </a:t>
            </a:r>
            <a:r>
              <a:rPr lang="en-US" dirty="0"/>
              <a:t>evaluation</a:t>
            </a:r>
            <a:r>
              <a:rPr lang="ko-KR" altLang="en-US" dirty="0"/>
              <a:t>을 해내기위해 무작정 </a:t>
            </a:r>
            <a:r>
              <a:rPr lang="en-US" dirty="0"/>
              <a:t>layer</a:t>
            </a:r>
            <a:r>
              <a:rPr lang="ko-KR" altLang="en-US" dirty="0"/>
              <a:t>만을 늘리는 시도가 아니라</a:t>
            </a:r>
            <a:r>
              <a:rPr lang="en-US" altLang="ko-KR" dirty="0"/>
              <a:t>, </a:t>
            </a:r>
            <a:r>
              <a:rPr lang="ko-KR" altLang="en-US" dirty="0"/>
              <a:t>효율적인 </a:t>
            </a:r>
            <a:r>
              <a:rPr lang="en-US" dirty="0"/>
              <a:t>architecture</a:t>
            </a:r>
            <a:r>
              <a:rPr lang="ko-KR" altLang="en-US" dirty="0" err="1"/>
              <a:t>를</a:t>
            </a:r>
            <a:r>
              <a:rPr lang="ko-KR" altLang="en-US" dirty="0"/>
              <a:t> 찾기 위한 노력이 있었기 때문이다</a:t>
            </a:r>
            <a:r>
              <a:rPr lang="en-US" altLang="ko-KR" dirty="0"/>
              <a:t>.</a:t>
            </a:r>
          </a:p>
          <a:p>
            <a:pPr lvl="1">
              <a:buFont typeface="+mj-lt"/>
              <a:buAutoNum type="arabicPeriod"/>
            </a:pPr>
            <a:r>
              <a:rPr lang="ko-KR" altLang="en-US" dirty="0"/>
              <a:t>허나</a:t>
            </a:r>
            <a:r>
              <a:rPr lang="en-US" altLang="ko-KR" dirty="0"/>
              <a:t>, </a:t>
            </a:r>
            <a:r>
              <a:rPr lang="en-US" dirty="0"/>
              <a:t>mobile</a:t>
            </a:r>
            <a:r>
              <a:rPr lang="ko-KR" altLang="en-US" dirty="0"/>
              <a:t>이나 </a:t>
            </a:r>
            <a:r>
              <a:rPr lang="en-US" dirty="0"/>
              <a:t>embedded </a:t>
            </a:r>
            <a:r>
              <a:rPr lang="ko-KR" altLang="en-US" dirty="0"/>
              <a:t>환경에서 동작하기 위해선 </a:t>
            </a:r>
            <a:r>
              <a:rPr lang="en-US" dirty="0"/>
              <a:t>model</a:t>
            </a:r>
            <a:r>
              <a:rPr lang="ko-KR" altLang="en-US" dirty="0"/>
              <a:t>의 </a:t>
            </a:r>
            <a:r>
              <a:rPr lang="en-US" dirty="0"/>
              <a:t>size</a:t>
            </a:r>
            <a:r>
              <a:rPr lang="ko-KR" altLang="en-US" dirty="0"/>
              <a:t>에 따른 효율성이 중요하다</a:t>
            </a:r>
            <a:r>
              <a:rPr lang="en-US" altLang="ko-KR" dirty="0"/>
              <a:t>. </a:t>
            </a:r>
          </a:p>
          <a:p>
            <a:pPr lvl="2">
              <a:buFont typeface="+mj-lt"/>
              <a:buAutoNum type="arabicPeriod"/>
            </a:pPr>
            <a:r>
              <a:rPr lang="ko-KR" altLang="en-US" dirty="0"/>
              <a:t>전력 소모량과 메모리 사용량을 고려해야한다</a:t>
            </a:r>
            <a:r>
              <a:rPr lang="en-US" altLang="ko-KR" dirty="0"/>
              <a:t>.</a:t>
            </a:r>
          </a:p>
          <a:p>
            <a:pPr lvl="2">
              <a:buFont typeface="+mj-lt"/>
              <a:buAutoNum type="arabicPeriod"/>
            </a:pPr>
            <a:r>
              <a:rPr lang="ko-KR" altLang="en-US" dirty="0"/>
              <a:t>계획적이지 않은 </a:t>
            </a:r>
            <a:r>
              <a:rPr lang="en-US" dirty="0"/>
              <a:t>layer</a:t>
            </a:r>
            <a:r>
              <a:rPr lang="ko-KR" altLang="en-US" dirty="0"/>
              <a:t>들의 추가는 효율적이지 않다</a:t>
            </a:r>
            <a:r>
              <a:rPr lang="en-US" altLang="ko-KR" dirty="0"/>
              <a:t>.</a:t>
            </a:r>
          </a:p>
          <a:p>
            <a:pPr lvl="2">
              <a:buFont typeface="+mj-lt"/>
              <a:buAutoNum type="arabicPeriod"/>
            </a:pPr>
            <a:r>
              <a:rPr lang="ko-KR" altLang="en-US" dirty="0"/>
              <a:t>그러므로</a:t>
            </a:r>
            <a:r>
              <a:rPr lang="en-US" altLang="ko-KR" dirty="0"/>
              <a:t>, </a:t>
            </a:r>
            <a:r>
              <a:rPr lang="ko-KR" altLang="en-US" dirty="0"/>
              <a:t>무조건적인 </a:t>
            </a:r>
            <a:r>
              <a:rPr lang="en-US" dirty="0"/>
              <a:t>accuracy </a:t>
            </a:r>
            <a:r>
              <a:rPr lang="ko-KR" altLang="en-US" dirty="0"/>
              <a:t>향상을 위해서가 아닌</a:t>
            </a:r>
            <a:r>
              <a:rPr lang="en-US" altLang="ko-KR" dirty="0"/>
              <a:t>, </a:t>
            </a:r>
            <a:r>
              <a:rPr lang="en-US" dirty="0"/>
              <a:t>parameters</a:t>
            </a:r>
            <a:r>
              <a:rPr lang="ko-KR" altLang="en-US" dirty="0" err="1"/>
              <a:t>를</a:t>
            </a:r>
            <a:r>
              <a:rPr lang="ko-KR" altLang="en-US" dirty="0"/>
              <a:t> 줄이는 것도 중요한 연구 과제라고 생각했다</a:t>
            </a:r>
            <a:r>
              <a:rPr lang="en-US" altLang="ko-KR" dirty="0"/>
              <a:t>.</a:t>
            </a:r>
          </a:p>
        </p:txBody>
      </p:sp>
      <p:sp>
        <p:nvSpPr>
          <p:cNvPr id="4" name="Date Placeholder 3">
            <a:extLst>
              <a:ext uri="{FF2B5EF4-FFF2-40B4-BE49-F238E27FC236}">
                <a16:creationId xmlns:a16="http://schemas.microsoft.com/office/drawing/2014/main" id="{E5DFDFB1-F5AB-AF48-4DC3-0A3AA0FB773C}"/>
              </a:ext>
            </a:extLst>
          </p:cNvPr>
          <p:cNvSpPr>
            <a:spLocks noGrp="1"/>
          </p:cNvSpPr>
          <p:nvPr>
            <p:ph type="dt" sz="half" idx="10"/>
          </p:nvPr>
        </p:nvSpPr>
        <p:spPr/>
        <p:txBody>
          <a:bodyPr/>
          <a:lstStyle/>
          <a:p>
            <a:fld id="{A75699AF-0C9B-234E-8CEA-01EC96402C82}" type="datetime4">
              <a:rPr lang="en-US" smtClean="0"/>
              <a:t>September 14, 2023</a:t>
            </a:fld>
            <a:endParaRPr lang="en-KR" dirty="0"/>
          </a:p>
        </p:txBody>
      </p:sp>
      <p:sp>
        <p:nvSpPr>
          <p:cNvPr id="5" name="Footer Placeholder 4">
            <a:extLst>
              <a:ext uri="{FF2B5EF4-FFF2-40B4-BE49-F238E27FC236}">
                <a16:creationId xmlns:a16="http://schemas.microsoft.com/office/drawing/2014/main" id="{C355834D-03FA-920F-0F88-C10FEEDDA138}"/>
              </a:ext>
            </a:extLst>
          </p:cNvPr>
          <p:cNvSpPr>
            <a:spLocks noGrp="1"/>
          </p:cNvSpPr>
          <p:nvPr>
            <p:ph type="ftr" sz="quarter" idx="11"/>
          </p:nvPr>
        </p:nvSpPr>
        <p:spPr/>
        <p:txBody>
          <a:bodyPr/>
          <a:lstStyle/>
          <a:p>
            <a:r>
              <a:rPr lang="en-US"/>
              <a:t>Embedded AI LAB, INU</a:t>
            </a:r>
            <a:endParaRPr lang="en-KR" dirty="0"/>
          </a:p>
        </p:txBody>
      </p:sp>
      <p:sp>
        <p:nvSpPr>
          <p:cNvPr id="7" name="Slide Number Placeholder 6">
            <a:extLst>
              <a:ext uri="{FF2B5EF4-FFF2-40B4-BE49-F238E27FC236}">
                <a16:creationId xmlns:a16="http://schemas.microsoft.com/office/drawing/2014/main" id="{642BC722-6BE8-D1D8-AC7B-7DDE993ECB27}"/>
              </a:ext>
            </a:extLst>
          </p:cNvPr>
          <p:cNvSpPr>
            <a:spLocks noGrp="1"/>
          </p:cNvSpPr>
          <p:nvPr>
            <p:ph type="sldNum" sz="quarter" idx="12"/>
          </p:nvPr>
        </p:nvSpPr>
        <p:spPr/>
        <p:txBody>
          <a:bodyPr/>
          <a:lstStyle/>
          <a:p>
            <a:fld id="{4253088D-31C3-1E4B-B81E-E383EAC32679}" type="slidenum">
              <a:rPr lang="en-KR" smtClean="0"/>
              <a:pPr/>
              <a:t>3</a:t>
            </a:fld>
            <a:r>
              <a:rPr lang="en-KR"/>
              <a:t> / </a:t>
            </a:r>
            <a:r>
              <a:rPr lang="en-US" altLang="ko-KR"/>
              <a:t>12</a:t>
            </a:r>
            <a:endParaRPr lang="en-KR" dirty="0"/>
          </a:p>
        </p:txBody>
      </p:sp>
    </p:spTree>
    <p:extLst>
      <p:ext uri="{BB962C8B-B14F-4D97-AF65-F5344CB8AC3E}">
        <p14:creationId xmlns:p14="http://schemas.microsoft.com/office/powerpoint/2010/main" val="151466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A7A3-D7B1-C6DA-4966-83D2371E6C93}"/>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3908B706-1662-6A84-5D3A-E8BB4DD80B67}"/>
              </a:ext>
            </a:extLst>
          </p:cNvPr>
          <p:cNvSpPr>
            <a:spLocks noGrp="1"/>
          </p:cNvSpPr>
          <p:nvPr>
            <p:ph idx="1"/>
          </p:nvPr>
        </p:nvSpPr>
        <p:spPr>
          <a:xfrm>
            <a:off x="224028" y="649224"/>
            <a:ext cx="11743944" cy="5527739"/>
          </a:xfrm>
        </p:spPr>
        <p:txBody>
          <a:bodyPr>
            <a:normAutofit fontScale="92500" lnSpcReduction="20000"/>
          </a:bodyPr>
          <a:lstStyle/>
          <a:p>
            <a:pPr marL="342900" indent="-342900">
              <a:lnSpc>
                <a:spcPct val="160000"/>
              </a:lnSpc>
              <a:buFont typeface="+mj-lt"/>
              <a:buAutoNum type="arabicPeriod" startAt="2"/>
            </a:pPr>
            <a:r>
              <a:rPr lang="ko-KR" altLang="en-US" dirty="0"/>
              <a:t>아이디어 구상 </a:t>
            </a:r>
          </a:p>
          <a:p>
            <a:pPr marL="800100" lvl="1" indent="-342900">
              <a:lnSpc>
                <a:spcPct val="160000"/>
              </a:lnSpc>
              <a:buFont typeface="+mj-lt"/>
              <a:buAutoNum type="arabicPeriod"/>
            </a:pPr>
            <a:r>
              <a:rPr lang="en-US" dirty="0"/>
              <a:t>LeNet-5</a:t>
            </a:r>
            <a:r>
              <a:rPr lang="ko-KR" altLang="en-US" dirty="0"/>
              <a:t>에서 시작된 </a:t>
            </a:r>
            <a:r>
              <a:rPr lang="en-US" dirty="0"/>
              <a:t>CNN</a:t>
            </a:r>
            <a:r>
              <a:rPr lang="ko-KR" altLang="en-US" dirty="0"/>
              <a:t>들은 지금까지 대부분 </a:t>
            </a:r>
            <a:r>
              <a:rPr lang="en-US" dirty="0"/>
              <a:t>Conv layers </a:t>
            </a:r>
            <a:r>
              <a:rPr lang="ko-KR" altLang="en-US" dirty="0"/>
              <a:t>이후</a:t>
            </a:r>
            <a:r>
              <a:rPr lang="en-US" altLang="ko-KR" dirty="0"/>
              <a:t>, </a:t>
            </a:r>
            <a:r>
              <a:rPr lang="en-US" dirty="0"/>
              <a:t>FC layers </a:t>
            </a:r>
            <a:r>
              <a:rPr lang="ko-KR" altLang="en-US" dirty="0"/>
              <a:t>였다</a:t>
            </a:r>
            <a:r>
              <a:rPr lang="en-US" altLang="ko-KR" dirty="0"/>
              <a:t>. </a:t>
            </a:r>
          </a:p>
          <a:p>
            <a:pPr lvl="2">
              <a:lnSpc>
                <a:spcPct val="160000"/>
              </a:lnSpc>
              <a:buFont typeface="+mj-lt"/>
              <a:buAutoNum type="arabicPeriod"/>
            </a:pPr>
            <a:r>
              <a:rPr lang="en-US" dirty="0"/>
              <a:t>Overfitting</a:t>
            </a:r>
            <a:r>
              <a:rPr lang="ko-KR" altLang="en-US" dirty="0"/>
              <a:t>을 피하기 위해 </a:t>
            </a:r>
            <a:r>
              <a:rPr lang="en-US" dirty="0"/>
              <a:t>dropout</a:t>
            </a:r>
            <a:r>
              <a:rPr lang="ko-KR" altLang="en-US" dirty="0"/>
              <a:t>을 적용하면서 </a:t>
            </a:r>
            <a:r>
              <a:rPr lang="en-US" dirty="0"/>
              <a:t>layer </a:t>
            </a:r>
            <a:r>
              <a:rPr lang="ko-KR" altLang="en-US" dirty="0"/>
              <a:t>수</a:t>
            </a:r>
            <a:r>
              <a:rPr lang="en-US" altLang="ko-KR" dirty="0"/>
              <a:t>, </a:t>
            </a:r>
            <a:r>
              <a:rPr lang="en-US" dirty="0"/>
              <a:t>layer </a:t>
            </a:r>
            <a:r>
              <a:rPr lang="ko-KR" altLang="en-US" dirty="0"/>
              <a:t>크기를 주로 늘리려 했다</a:t>
            </a:r>
            <a:r>
              <a:rPr lang="en-US" altLang="ko-KR" dirty="0"/>
              <a:t>. </a:t>
            </a:r>
          </a:p>
          <a:p>
            <a:pPr lvl="3">
              <a:lnSpc>
                <a:spcPct val="160000"/>
              </a:lnSpc>
              <a:buFont typeface="+mj-lt"/>
              <a:buAutoNum type="arabicPeriod"/>
            </a:pPr>
            <a:r>
              <a:rPr lang="en-US" dirty="0"/>
              <a:t>Depth, width</a:t>
            </a:r>
            <a:r>
              <a:rPr lang="ko-KR" altLang="en-US" dirty="0" err="1"/>
              <a:t>를</a:t>
            </a:r>
            <a:r>
              <a:rPr lang="ko-KR" altLang="en-US" dirty="0"/>
              <a:t> 늘리는 것은 꽤 안전하고 쉬운 방법에 속한다</a:t>
            </a:r>
            <a:r>
              <a:rPr lang="en-US" altLang="ko-KR" dirty="0"/>
              <a:t>. </a:t>
            </a:r>
            <a:r>
              <a:rPr lang="ko-KR" altLang="en-US" dirty="0"/>
              <a:t>하지만</a:t>
            </a:r>
            <a:r>
              <a:rPr lang="en-US" altLang="ko-KR" dirty="0"/>
              <a:t>, </a:t>
            </a:r>
            <a:r>
              <a:rPr lang="ko-KR" altLang="en-US" dirty="0"/>
              <a:t>계산양이 기하급수적으로 증가하며 </a:t>
            </a:r>
            <a:r>
              <a:rPr lang="en-US" dirty="0"/>
              <a:t>parameters</a:t>
            </a:r>
            <a:r>
              <a:rPr lang="ko-KR" altLang="en-US" dirty="0"/>
              <a:t>들이 너무 많은 까닭에 </a:t>
            </a:r>
            <a:r>
              <a:rPr lang="en-US" dirty="0"/>
              <a:t>vanishing</a:t>
            </a:r>
            <a:r>
              <a:rPr lang="ko-KR" altLang="en-US" dirty="0"/>
              <a:t>이 발생하면 계산 낭비마저 발생한다</a:t>
            </a:r>
            <a:r>
              <a:rPr lang="en-US" altLang="ko-KR" dirty="0"/>
              <a:t>.</a:t>
            </a:r>
          </a:p>
          <a:p>
            <a:pPr lvl="3">
              <a:lnSpc>
                <a:spcPct val="160000"/>
              </a:lnSpc>
              <a:buFont typeface="+mj-lt"/>
              <a:buAutoNum type="arabicPeriod"/>
            </a:pPr>
            <a:r>
              <a:rPr lang="en-US" dirty="0"/>
              <a:t>parameters</a:t>
            </a:r>
            <a:r>
              <a:rPr lang="ko-KR" altLang="en-US" dirty="0"/>
              <a:t>가 늘어나는 만큼 학습이 어려워진다</a:t>
            </a:r>
            <a:r>
              <a:rPr lang="en-US" altLang="ko-KR" dirty="0"/>
              <a:t>. </a:t>
            </a:r>
            <a:r>
              <a:rPr lang="en-US" dirty="0"/>
              <a:t>training set</a:t>
            </a:r>
            <a:r>
              <a:rPr lang="ko-KR" altLang="en-US" dirty="0"/>
              <a:t>이 제한적이라면</a:t>
            </a:r>
            <a:r>
              <a:rPr lang="en-US" altLang="ko-KR" dirty="0"/>
              <a:t>, </a:t>
            </a:r>
            <a:r>
              <a:rPr lang="ko-KR" altLang="en-US" dirty="0"/>
              <a:t>이는 더 불리하게 작용한다</a:t>
            </a:r>
            <a:r>
              <a:rPr lang="en-US" altLang="ko-KR" dirty="0"/>
              <a:t>.</a:t>
            </a:r>
          </a:p>
          <a:p>
            <a:pPr lvl="2">
              <a:lnSpc>
                <a:spcPct val="160000"/>
              </a:lnSpc>
              <a:buFont typeface="+mj-lt"/>
              <a:buAutoNum type="arabicPeriod"/>
            </a:pPr>
            <a:r>
              <a:rPr lang="en-US" dirty="0"/>
              <a:t>Max-pooling layer</a:t>
            </a:r>
            <a:r>
              <a:rPr lang="ko-KR" altLang="en-US" dirty="0"/>
              <a:t>는 당시</a:t>
            </a:r>
            <a:r>
              <a:rPr lang="en-US" altLang="ko-KR" dirty="0"/>
              <a:t>, </a:t>
            </a:r>
            <a:r>
              <a:rPr lang="en-US" dirty="0"/>
              <a:t>spatial information</a:t>
            </a:r>
            <a:r>
              <a:rPr lang="ko-KR" altLang="en-US" dirty="0"/>
              <a:t>을 잃을 수 있다는 우려가 있었는데</a:t>
            </a:r>
            <a:r>
              <a:rPr lang="en-US" altLang="ko-KR" dirty="0"/>
              <a:t>, </a:t>
            </a:r>
            <a:r>
              <a:rPr lang="ko-KR" altLang="en-US" dirty="0"/>
              <a:t>적용한 </a:t>
            </a:r>
            <a:r>
              <a:rPr lang="en-US" dirty="0"/>
              <a:t>model</a:t>
            </a:r>
            <a:r>
              <a:rPr lang="ko-KR" altLang="en-US" dirty="0"/>
              <a:t>들은 좋은 결과들을 나타내 주어서 우리도 이용한다</a:t>
            </a:r>
            <a:r>
              <a:rPr lang="en-US" altLang="ko-KR" dirty="0"/>
              <a:t>.</a:t>
            </a:r>
          </a:p>
          <a:p>
            <a:pPr lvl="1">
              <a:lnSpc>
                <a:spcPct val="160000"/>
              </a:lnSpc>
              <a:buFont typeface="+mj-lt"/>
              <a:buAutoNum type="arabicPeriod"/>
            </a:pPr>
            <a:r>
              <a:rPr lang="en-US" dirty="0"/>
              <a:t>Network in network (Lin et al.)</a:t>
            </a:r>
            <a:r>
              <a:rPr lang="ko-KR" altLang="en-US" dirty="0"/>
              <a:t>의 논문에서 </a:t>
            </a:r>
            <a:r>
              <a:rPr lang="en-US" dirty="0"/>
              <a:t>inception</a:t>
            </a:r>
            <a:r>
              <a:rPr lang="ko-KR" altLang="en-US" dirty="0"/>
              <a:t>에 대한 아이디어를 얻었다</a:t>
            </a:r>
            <a:r>
              <a:rPr lang="en-US" altLang="ko-KR" dirty="0"/>
              <a:t>. </a:t>
            </a:r>
            <a:r>
              <a:rPr lang="ko-KR" altLang="en-US" dirty="0"/>
              <a:t>이 </a:t>
            </a:r>
            <a:r>
              <a:rPr lang="en-US" dirty="0"/>
              <a:t>paper</a:t>
            </a:r>
            <a:r>
              <a:rPr lang="ko-KR" altLang="en-US" dirty="0"/>
              <a:t>에 제시된 </a:t>
            </a:r>
            <a:r>
              <a:rPr lang="en-US" dirty="0"/>
              <a:t>model</a:t>
            </a:r>
            <a:r>
              <a:rPr lang="ko-KR" altLang="en-US" dirty="0"/>
              <a:t>은 </a:t>
            </a:r>
            <a:r>
              <a:rPr lang="en-US" dirty="0"/>
              <a:t>CNN</a:t>
            </a:r>
            <a:r>
              <a:rPr lang="ko-KR" altLang="en-US" dirty="0"/>
              <a:t>의 </a:t>
            </a:r>
            <a:r>
              <a:rPr lang="en-US" dirty="0"/>
              <a:t>conv layer </a:t>
            </a:r>
            <a:r>
              <a:rPr lang="ko-KR" altLang="en-US" dirty="0"/>
              <a:t>사이에 </a:t>
            </a:r>
            <a:r>
              <a:rPr lang="en-US" dirty="0"/>
              <a:t>FC layer</a:t>
            </a:r>
            <a:r>
              <a:rPr lang="ko-KR" altLang="en-US" dirty="0" err="1"/>
              <a:t>를</a:t>
            </a:r>
            <a:r>
              <a:rPr lang="ko-KR" altLang="en-US" dirty="0"/>
              <a:t> 추가했다</a:t>
            </a:r>
            <a:r>
              <a:rPr lang="en-US" altLang="ko-KR" dirty="0"/>
              <a:t>. </a:t>
            </a:r>
          </a:p>
          <a:p>
            <a:pPr lvl="2">
              <a:lnSpc>
                <a:spcPct val="160000"/>
              </a:lnSpc>
              <a:buFont typeface="+mj-lt"/>
              <a:buAutoNum type="arabicPeriod"/>
            </a:pPr>
            <a:r>
              <a:rPr lang="en-US" dirty="0"/>
              <a:t>Conv layer</a:t>
            </a:r>
            <a:r>
              <a:rPr lang="ko-KR" altLang="en-US" dirty="0"/>
              <a:t>가 아닌 </a:t>
            </a:r>
            <a:r>
              <a:rPr lang="en-US" dirty="0"/>
              <a:t>FC layer</a:t>
            </a:r>
            <a:r>
              <a:rPr lang="ko-KR" altLang="en-US" dirty="0" err="1"/>
              <a:t>를</a:t>
            </a:r>
            <a:r>
              <a:rPr lang="ko-KR" altLang="en-US" dirty="0"/>
              <a:t> 추가한 것은</a:t>
            </a:r>
            <a:r>
              <a:rPr lang="en-US" altLang="ko-KR" dirty="0"/>
              <a:t>, </a:t>
            </a:r>
            <a:r>
              <a:rPr lang="ko-KR" altLang="en-US" dirty="0"/>
              <a:t>각 </a:t>
            </a:r>
            <a:r>
              <a:rPr lang="en-US" dirty="0"/>
              <a:t>layer</a:t>
            </a:r>
            <a:r>
              <a:rPr lang="ko-KR" altLang="en-US" dirty="0"/>
              <a:t>들의 </a:t>
            </a:r>
            <a:r>
              <a:rPr lang="en-US" dirty="0"/>
              <a:t>representational power</a:t>
            </a:r>
            <a:r>
              <a:rPr lang="ko-KR" altLang="en-US" dirty="0" err="1"/>
              <a:t>를</a:t>
            </a:r>
            <a:r>
              <a:rPr lang="ko-KR" altLang="en-US" dirty="0"/>
              <a:t> 증진시키기 위해 시도되었다</a:t>
            </a:r>
            <a:r>
              <a:rPr lang="en-US" altLang="ko-KR" dirty="0"/>
              <a:t>. </a:t>
            </a:r>
          </a:p>
          <a:p>
            <a:pPr lvl="3">
              <a:lnSpc>
                <a:spcPct val="160000"/>
              </a:lnSpc>
              <a:buFont typeface="+mj-lt"/>
              <a:buAutoNum type="arabicPeriod"/>
            </a:pPr>
            <a:r>
              <a:rPr lang="en-US" dirty="0"/>
              <a:t>FC</a:t>
            </a:r>
            <a:r>
              <a:rPr lang="ko-KR" altLang="en-US" dirty="0"/>
              <a:t>로도 추가적인 연산을 기대할 수 있으며</a:t>
            </a:r>
            <a:r>
              <a:rPr lang="en-US" altLang="ko-KR" dirty="0"/>
              <a:t>, </a:t>
            </a:r>
            <a:r>
              <a:rPr lang="en-US" dirty="0" err="1"/>
              <a:t>ReLU</a:t>
            </a:r>
            <a:r>
              <a:rPr lang="ko-KR" altLang="en-US" dirty="0"/>
              <a:t>도 한 번 더 적용하기 있기 때문에 효과가 있을 것이다</a:t>
            </a:r>
            <a:r>
              <a:rPr lang="en-US" altLang="ko-KR" dirty="0"/>
              <a:t>.</a:t>
            </a:r>
          </a:p>
          <a:p>
            <a:pPr lvl="3">
              <a:lnSpc>
                <a:spcPct val="160000"/>
              </a:lnSpc>
              <a:buFont typeface="+mj-lt"/>
              <a:buAutoNum type="arabicPeriod"/>
            </a:pPr>
            <a:r>
              <a:rPr lang="ko-KR" altLang="en-US" dirty="0"/>
              <a:t>이는 </a:t>
            </a:r>
            <a:r>
              <a:rPr lang="en-US" altLang="ko-KR" dirty="0"/>
              <a:t>(1</a:t>
            </a:r>
            <a:r>
              <a:rPr lang="en-US" dirty="0"/>
              <a:t>x1 conv layer)</a:t>
            </a:r>
            <a:r>
              <a:rPr lang="ko-KR" altLang="en-US" dirty="0"/>
              <a:t>로도 비슷한 효과를 가질 수 있다</a:t>
            </a:r>
            <a:r>
              <a:rPr lang="en-US" altLang="ko-KR" dirty="0"/>
              <a:t>.</a:t>
            </a:r>
          </a:p>
          <a:p>
            <a:pPr lvl="1">
              <a:lnSpc>
                <a:spcPct val="160000"/>
              </a:lnSpc>
              <a:buFont typeface="+mj-lt"/>
              <a:buAutoNum type="arabicPeriod"/>
            </a:pPr>
            <a:r>
              <a:rPr lang="ko-KR" altLang="en-US" dirty="0"/>
              <a:t>계산양을 늘려야</a:t>
            </a:r>
            <a:r>
              <a:rPr lang="en-US" altLang="ko-KR" dirty="0"/>
              <a:t>(=</a:t>
            </a:r>
            <a:r>
              <a:rPr lang="en-US" dirty="0"/>
              <a:t>representational power</a:t>
            </a:r>
            <a:r>
              <a:rPr lang="ko-KR" altLang="en-US" dirty="0" err="1"/>
              <a:t>를</a:t>
            </a:r>
            <a:r>
              <a:rPr lang="ko-KR" altLang="en-US" dirty="0"/>
              <a:t> 증진</a:t>
            </a:r>
            <a:r>
              <a:rPr lang="en-US" altLang="ko-KR" dirty="0"/>
              <a:t>) </a:t>
            </a:r>
            <a:r>
              <a:rPr lang="en-US" dirty="0"/>
              <a:t>accuracy</a:t>
            </a:r>
            <a:r>
              <a:rPr lang="ko-KR" altLang="en-US" dirty="0"/>
              <a:t>가 증가한다</a:t>
            </a:r>
            <a:r>
              <a:rPr lang="en-US" altLang="ko-KR" dirty="0"/>
              <a:t>. </a:t>
            </a:r>
            <a:r>
              <a:rPr lang="ko-KR" altLang="en-US" dirty="0"/>
              <a:t>하지만</a:t>
            </a:r>
            <a:r>
              <a:rPr lang="en-US" altLang="ko-KR" dirty="0"/>
              <a:t>, </a:t>
            </a:r>
            <a:r>
              <a:rPr lang="ko-KR" altLang="en-US" dirty="0"/>
              <a:t>너무 늘리면 안 된다</a:t>
            </a:r>
            <a:r>
              <a:rPr lang="en-US" altLang="ko-KR" dirty="0"/>
              <a:t>. </a:t>
            </a:r>
          </a:p>
          <a:p>
            <a:pPr lvl="2">
              <a:lnSpc>
                <a:spcPct val="160000"/>
              </a:lnSpc>
              <a:buFont typeface="+mj-lt"/>
              <a:buAutoNum type="arabicPeriod"/>
            </a:pPr>
            <a:r>
              <a:rPr lang="ko-KR" altLang="en-US" dirty="0"/>
              <a:t>그러므로 </a:t>
            </a:r>
            <a:r>
              <a:rPr lang="en-US" dirty="0"/>
              <a:t>FC</a:t>
            </a:r>
            <a:r>
              <a:rPr lang="ko-KR" altLang="en-US" dirty="0"/>
              <a:t>가 아닌 </a:t>
            </a:r>
            <a:r>
              <a:rPr lang="en-US" dirty="0"/>
              <a:t>sparse structure</a:t>
            </a:r>
            <a:r>
              <a:rPr lang="ko-KR" altLang="en-US" dirty="0" err="1"/>
              <a:t>를</a:t>
            </a:r>
            <a:r>
              <a:rPr lang="ko-KR" altLang="en-US" dirty="0"/>
              <a:t> 고안한다</a:t>
            </a:r>
            <a:r>
              <a:rPr lang="en-US" altLang="ko-KR" dirty="0"/>
              <a:t>. </a:t>
            </a:r>
          </a:p>
          <a:p>
            <a:pPr lvl="3">
              <a:lnSpc>
                <a:spcPct val="160000"/>
              </a:lnSpc>
              <a:buFont typeface="+mj-lt"/>
              <a:buAutoNum type="arabicPeriod"/>
            </a:pPr>
            <a:r>
              <a:rPr lang="ko-KR" altLang="en-US" dirty="0"/>
              <a:t>산술연산 횟수를 </a:t>
            </a:r>
            <a:r>
              <a:rPr lang="en-US" altLang="ko-KR" dirty="0"/>
              <a:t>1/100</a:t>
            </a:r>
            <a:r>
              <a:rPr lang="ko-KR" altLang="en-US" dirty="0" err="1"/>
              <a:t>으로</a:t>
            </a:r>
            <a:r>
              <a:rPr lang="ko-KR" altLang="en-US" dirty="0"/>
              <a:t> 줄인다 한들</a:t>
            </a:r>
            <a:r>
              <a:rPr lang="en-US" altLang="ko-KR" dirty="0"/>
              <a:t>, </a:t>
            </a:r>
            <a:r>
              <a:rPr lang="en-US" b="1" dirty="0"/>
              <a:t>look-up time + cache miss</a:t>
            </a:r>
            <a:r>
              <a:rPr lang="ko-KR" altLang="en-US" b="1" dirty="0"/>
              <a:t>가 존재하기 때문에 </a:t>
            </a:r>
            <a:r>
              <a:rPr lang="ko-KR" altLang="en-US" dirty="0"/>
              <a:t>실제 </a:t>
            </a:r>
            <a:r>
              <a:rPr lang="ko-KR" altLang="en-US" dirty="0" err="1"/>
              <a:t>연산양</a:t>
            </a:r>
            <a:r>
              <a:rPr lang="ko-KR" altLang="en-US" dirty="0"/>
              <a:t> 감소치만큼 계산시간이 빨라지진 않을 것이다</a:t>
            </a:r>
            <a:r>
              <a:rPr lang="en-US" altLang="ko-KR" dirty="0"/>
              <a:t>.</a:t>
            </a:r>
          </a:p>
          <a:p>
            <a:pPr lvl="3">
              <a:lnSpc>
                <a:spcPct val="160000"/>
              </a:lnSpc>
              <a:buFont typeface="+mj-lt"/>
              <a:buAutoNum type="arabicPeriod"/>
            </a:pPr>
            <a:r>
              <a:rPr lang="ko-KR" altLang="en-US" dirty="0"/>
              <a:t>하지만</a:t>
            </a:r>
            <a:r>
              <a:rPr lang="en-US" altLang="ko-KR" dirty="0"/>
              <a:t>, </a:t>
            </a:r>
            <a:r>
              <a:rPr lang="ko-KR" altLang="en-US" dirty="0"/>
              <a:t>이는 </a:t>
            </a:r>
            <a:r>
              <a:rPr lang="en-US" dirty="0"/>
              <a:t>CPU </a:t>
            </a:r>
            <a:r>
              <a:rPr lang="ko-KR" altLang="en-US" dirty="0"/>
              <a:t>및 </a:t>
            </a:r>
            <a:r>
              <a:rPr lang="en-US" dirty="0"/>
              <a:t>GPU</a:t>
            </a:r>
            <a:r>
              <a:rPr lang="ko-KR" altLang="en-US" dirty="0"/>
              <a:t>의 명령어들을 더 적극적으로 활용하고 최신 라이브러리 등을 이용하면 개선할 수 있을 것이다</a:t>
            </a:r>
            <a:r>
              <a:rPr lang="en-US" altLang="ko-KR" dirty="0"/>
              <a:t>.</a:t>
            </a:r>
          </a:p>
          <a:p>
            <a:pPr lvl="3">
              <a:lnSpc>
                <a:spcPct val="160000"/>
              </a:lnSpc>
              <a:buFont typeface="+mj-lt"/>
              <a:buAutoNum type="arabicPeriod"/>
            </a:pPr>
            <a:r>
              <a:rPr lang="en-US" dirty="0"/>
              <a:t>non-uniform sparse model</a:t>
            </a:r>
            <a:r>
              <a:rPr lang="ko-KR" altLang="en-US" dirty="0"/>
              <a:t>은 더 정교한 엔지니어링</a:t>
            </a:r>
            <a:r>
              <a:rPr lang="en-US" altLang="ko-KR" dirty="0"/>
              <a:t>, </a:t>
            </a:r>
            <a:r>
              <a:rPr lang="en-US" dirty="0"/>
              <a:t>computation infrastructure</a:t>
            </a:r>
            <a:r>
              <a:rPr lang="ko-KR" altLang="en-US" dirty="0"/>
              <a:t>가 요구된다</a:t>
            </a:r>
            <a:r>
              <a:rPr lang="en-US" altLang="ko-KR" dirty="0"/>
              <a:t>.</a:t>
            </a:r>
          </a:p>
          <a:p>
            <a:pPr lvl="4">
              <a:lnSpc>
                <a:spcPct val="160000"/>
              </a:lnSpc>
            </a:pPr>
            <a:r>
              <a:rPr lang="ko-KR" altLang="en-US" dirty="0">
                <a:solidFill>
                  <a:srgbClr val="C00000"/>
                </a:solidFill>
              </a:rPr>
              <a:t>계산 속도를 빠르게 하기 위한 클러스터링 등에 대한 설명이 잠시 등장하는데 이해하기 너무 어려워서 읽고 넘어갔음</a:t>
            </a:r>
            <a:r>
              <a:rPr lang="en-US" altLang="ko-KR" dirty="0">
                <a:solidFill>
                  <a:srgbClr val="C00000"/>
                </a:solidFill>
              </a:rPr>
              <a:t>.</a:t>
            </a:r>
          </a:p>
        </p:txBody>
      </p:sp>
      <p:sp>
        <p:nvSpPr>
          <p:cNvPr id="4" name="Date Placeholder 3">
            <a:extLst>
              <a:ext uri="{FF2B5EF4-FFF2-40B4-BE49-F238E27FC236}">
                <a16:creationId xmlns:a16="http://schemas.microsoft.com/office/drawing/2014/main" id="{0427A79B-073B-CAF3-8BFE-8CE64F055181}"/>
              </a:ext>
            </a:extLst>
          </p:cNvPr>
          <p:cNvSpPr>
            <a:spLocks noGrp="1"/>
          </p:cNvSpPr>
          <p:nvPr>
            <p:ph type="dt" sz="half" idx="10"/>
          </p:nvPr>
        </p:nvSpPr>
        <p:spPr/>
        <p:txBody>
          <a:bodyPr/>
          <a:lstStyle/>
          <a:p>
            <a:fld id="{A0857D25-0C9C-1945-8FCB-25137658894C}" type="datetime4">
              <a:rPr lang="en-US" smtClean="0"/>
              <a:t>September 14, 2023</a:t>
            </a:fld>
            <a:endParaRPr lang="en-KR" dirty="0"/>
          </a:p>
        </p:txBody>
      </p:sp>
      <p:sp>
        <p:nvSpPr>
          <p:cNvPr id="5" name="Footer Placeholder 4">
            <a:extLst>
              <a:ext uri="{FF2B5EF4-FFF2-40B4-BE49-F238E27FC236}">
                <a16:creationId xmlns:a16="http://schemas.microsoft.com/office/drawing/2014/main" id="{AB3A575F-E021-7463-F24C-B9AEBB7A24B7}"/>
              </a:ext>
            </a:extLst>
          </p:cNvPr>
          <p:cNvSpPr>
            <a:spLocks noGrp="1"/>
          </p:cNvSpPr>
          <p:nvPr>
            <p:ph type="ftr" sz="quarter" idx="11"/>
          </p:nvPr>
        </p:nvSpPr>
        <p:spPr/>
        <p:txBody>
          <a:bodyPr/>
          <a:lstStyle/>
          <a:p>
            <a:r>
              <a:rPr lang="en-US"/>
              <a:t>Embedded AI LAB, INU</a:t>
            </a:r>
            <a:endParaRPr lang="en-KR" dirty="0"/>
          </a:p>
        </p:txBody>
      </p:sp>
      <p:sp>
        <p:nvSpPr>
          <p:cNvPr id="7" name="Slide Number Placeholder 6">
            <a:extLst>
              <a:ext uri="{FF2B5EF4-FFF2-40B4-BE49-F238E27FC236}">
                <a16:creationId xmlns:a16="http://schemas.microsoft.com/office/drawing/2014/main" id="{46DC4863-1819-C469-721F-A7A7C3BF530F}"/>
              </a:ext>
            </a:extLst>
          </p:cNvPr>
          <p:cNvSpPr>
            <a:spLocks noGrp="1"/>
          </p:cNvSpPr>
          <p:nvPr>
            <p:ph type="sldNum" sz="quarter" idx="12"/>
          </p:nvPr>
        </p:nvSpPr>
        <p:spPr/>
        <p:txBody>
          <a:bodyPr/>
          <a:lstStyle/>
          <a:p>
            <a:fld id="{4253088D-31C3-1E4B-B81E-E383EAC32679}" type="slidenum">
              <a:rPr lang="en-KR" smtClean="0"/>
              <a:pPr/>
              <a:t>4</a:t>
            </a:fld>
            <a:r>
              <a:rPr lang="en-KR"/>
              <a:t> / </a:t>
            </a:r>
            <a:r>
              <a:rPr lang="en-US" altLang="ko-KR"/>
              <a:t>12</a:t>
            </a:r>
            <a:endParaRPr lang="en-KR" dirty="0"/>
          </a:p>
        </p:txBody>
      </p:sp>
      <p:pic>
        <p:nvPicPr>
          <p:cNvPr id="8" name="Picture 7">
            <a:extLst>
              <a:ext uri="{FF2B5EF4-FFF2-40B4-BE49-F238E27FC236}">
                <a16:creationId xmlns:a16="http://schemas.microsoft.com/office/drawing/2014/main" id="{26528948-5707-55A5-757A-3CA095890B28}"/>
              </a:ext>
            </a:extLst>
          </p:cNvPr>
          <p:cNvPicPr>
            <a:picLocks noChangeAspect="1"/>
          </p:cNvPicPr>
          <p:nvPr/>
        </p:nvPicPr>
        <p:blipFill>
          <a:blip r:embed="rId2"/>
          <a:stretch>
            <a:fillRect/>
          </a:stretch>
        </p:blipFill>
        <p:spPr>
          <a:xfrm>
            <a:off x="8707937" y="3157041"/>
            <a:ext cx="2842658" cy="1039479"/>
          </a:xfrm>
          <a:prstGeom prst="rect">
            <a:avLst/>
          </a:prstGeom>
          <a:ln>
            <a:solidFill>
              <a:schemeClr val="tx1"/>
            </a:solidFill>
          </a:ln>
        </p:spPr>
      </p:pic>
    </p:spTree>
    <p:extLst>
      <p:ext uri="{BB962C8B-B14F-4D97-AF65-F5344CB8AC3E}">
        <p14:creationId xmlns:p14="http://schemas.microsoft.com/office/powerpoint/2010/main" val="135066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072D-26A8-35EE-816F-D64CC813CD63}"/>
              </a:ext>
            </a:extLst>
          </p:cNvPr>
          <p:cNvSpPr>
            <a:spLocks noGrp="1"/>
          </p:cNvSpPr>
          <p:nvPr>
            <p:ph type="title"/>
          </p:nvPr>
        </p:nvSpPr>
        <p:spPr/>
        <p:txBody>
          <a:bodyPr/>
          <a:lstStyle/>
          <a:p>
            <a:r>
              <a:rPr lang="en-US" altLang="ko-KR" dirty="0"/>
              <a:t>1.</a:t>
            </a:r>
            <a:r>
              <a:rPr lang="ko-KR" altLang="en-US" dirty="0"/>
              <a:t> 서론</a:t>
            </a:r>
            <a:endParaRPr lang="en-KR" dirty="0"/>
          </a:p>
        </p:txBody>
      </p:sp>
      <p:sp>
        <p:nvSpPr>
          <p:cNvPr id="3" name="Content Placeholder 2">
            <a:extLst>
              <a:ext uri="{FF2B5EF4-FFF2-40B4-BE49-F238E27FC236}">
                <a16:creationId xmlns:a16="http://schemas.microsoft.com/office/drawing/2014/main" id="{33290DC6-BC5B-5EB3-DF64-0DA945A41509}"/>
              </a:ext>
            </a:extLst>
          </p:cNvPr>
          <p:cNvSpPr>
            <a:spLocks noGrp="1"/>
          </p:cNvSpPr>
          <p:nvPr>
            <p:ph idx="1"/>
          </p:nvPr>
        </p:nvSpPr>
        <p:spPr>
          <a:xfrm>
            <a:off x="224028" y="649224"/>
            <a:ext cx="11743944" cy="5527739"/>
          </a:xfrm>
        </p:spPr>
        <p:txBody>
          <a:bodyPr/>
          <a:lstStyle/>
          <a:p>
            <a:pPr>
              <a:buFont typeface="+mj-lt"/>
              <a:buAutoNum type="arabicPeriod" startAt="3"/>
            </a:pPr>
            <a:r>
              <a:rPr lang="ko-KR" altLang="en-US" dirty="0"/>
              <a:t>시도해볼 것 </a:t>
            </a:r>
          </a:p>
          <a:p>
            <a:pPr marL="800100" lvl="1" indent="-342900">
              <a:buFont typeface="+mj-lt"/>
              <a:buAutoNum type="arabicPeriod"/>
            </a:pPr>
            <a:r>
              <a:rPr lang="en-US" dirty="0"/>
              <a:t>The main idea of the Inception architecture is based on finding out how an optimal local sparse structure in a convolutional vision network can be approximated and covered by readily available dense components </a:t>
            </a:r>
          </a:p>
          <a:p>
            <a:pPr lvl="2">
              <a:buFont typeface="+mj-lt"/>
              <a:buAutoNum type="arabicPeriod"/>
            </a:pPr>
            <a:r>
              <a:rPr lang="en-US" dirty="0"/>
              <a:t>inception layer</a:t>
            </a:r>
            <a:r>
              <a:rPr lang="ko-KR" altLang="en-US" dirty="0" err="1"/>
              <a:t>를</a:t>
            </a:r>
            <a:r>
              <a:rPr lang="ko-KR" altLang="en-US" dirty="0"/>
              <a:t> 제시한다</a:t>
            </a:r>
            <a:r>
              <a:rPr lang="en-US" altLang="ko-KR" dirty="0"/>
              <a:t>.</a:t>
            </a:r>
          </a:p>
          <a:p>
            <a:pPr lvl="2">
              <a:buFont typeface="+mj-lt"/>
              <a:buAutoNum type="arabicPeriod"/>
            </a:pPr>
            <a:r>
              <a:rPr lang="en-US" dirty="0"/>
              <a:t>Fully connected</a:t>
            </a:r>
            <a:r>
              <a:rPr lang="ko-KR" altLang="en-US" dirty="0"/>
              <a:t>가 아닌 </a:t>
            </a:r>
            <a:r>
              <a:rPr lang="en-US" dirty="0"/>
              <a:t>sparse connected</a:t>
            </a:r>
            <a:r>
              <a:rPr lang="ko-KR" altLang="en-US" dirty="0"/>
              <a:t>이다</a:t>
            </a:r>
            <a:r>
              <a:rPr lang="en-US" altLang="ko-KR" dirty="0"/>
              <a:t>.</a:t>
            </a:r>
          </a:p>
          <a:p>
            <a:pPr lvl="2">
              <a:buFont typeface="+mj-lt"/>
              <a:buAutoNum type="arabicPeriod"/>
            </a:pPr>
            <a:r>
              <a:rPr lang="en-US" dirty="0"/>
              <a:t>CNN</a:t>
            </a:r>
            <a:r>
              <a:rPr lang="ko-KR" altLang="en-US" dirty="0"/>
              <a:t>에서의 최적의 </a:t>
            </a:r>
            <a:r>
              <a:rPr lang="en-US" dirty="0"/>
              <a:t>local sparse structure</a:t>
            </a:r>
            <a:r>
              <a:rPr lang="ko-KR" altLang="en-US" dirty="0" err="1"/>
              <a:t>를</a:t>
            </a:r>
            <a:r>
              <a:rPr lang="ko-KR" altLang="en-US" dirty="0"/>
              <a:t> 찾아볼 것이다</a:t>
            </a:r>
            <a:r>
              <a:rPr lang="en-US" altLang="ko-KR" dirty="0"/>
              <a:t>. (</a:t>
            </a:r>
            <a:r>
              <a:rPr lang="en-US" dirty="0"/>
              <a:t>layer</a:t>
            </a:r>
            <a:r>
              <a:rPr lang="ko-KR" altLang="en-US" dirty="0"/>
              <a:t>단위</a:t>
            </a:r>
            <a:r>
              <a:rPr lang="en-US" altLang="ko-KR" dirty="0"/>
              <a:t>)</a:t>
            </a:r>
          </a:p>
          <a:p>
            <a:pPr lvl="2">
              <a:buFont typeface="+mj-lt"/>
              <a:buAutoNum type="arabicPeriod"/>
            </a:pPr>
            <a:r>
              <a:rPr lang="ko-KR" altLang="en-US" dirty="0"/>
              <a:t>최적의 </a:t>
            </a:r>
            <a:r>
              <a:rPr lang="en-US" dirty="0"/>
              <a:t>layer </a:t>
            </a:r>
            <a:r>
              <a:rPr lang="ko-KR" altLang="en-US" dirty="0" err="1"/>
              <a:t>를</a:t>
            </a:r>
            <a:r>
              <a:rPr lang="ko-KR" altLang="en-US" dirty="0"/>
              <a:t> 찾으면</a:t>
            </a:r>
            <a:r>
              <a:rPr lang="en-US" altLang="ko-KR" dirty="0"/>
              <a:t>, </a:t>
            </a:r>
            <a:r>
              <a:rPr lang="ko-KR" altLang="en-US" dirty="0"/>
              <a:t>이를 단순히 반복적으로 구성할 것이다</a:t>
            </a:r>
            <a:r>
              <a:rPr lang="en-US" altLang="ko-KR" dirty="0"/>
              <a:t>.</a:t>
            </a:r>
          </a:p>
          <a:p>
            <a:pPr lvl="3"/>
            <a:r>
              <a:rPr lang="ko-KR" altLang="en-US" dirty="0"/>
              <a:t>오른쪽의 결과물은 많은 시행착오로부터 탄생했다고 한다</a:t>
            </a:r>
            <a:r>
              <a:rPr lang="en-US" altLang="ko-KR" dirty="0"/>
              <a:t>.</a:t>
            </a:r>
          </a:p>
          <a:p>
            <a:pPr>
              <a:buFont typeface="+mj-lt"/>
              <a:buAutoNum type="arabicPeriod" startAt="3"/>
            </a:pPr>
            <a:r>
              <a:rPr lang="en-US" altLang="ko-KR" dirty="0">
                <a:solidFill>
                  <a:srgbClr val="0070C0"/>
                </a:solidFill>
              </a:rPr>
              <a:t>My opinion</a:t>
            </a:r>
          </a:p>
          <a:p>
            <a:pPr lvl="1"/>
            <a:r>
              <a:rPr lang="ko-KR" altLang="en-US" dirty="0">
                <a:solidFill>
                  <a:srgbClr val="0070C0"/>
                </a:solidFill>
              </a:rPr>
              <a:t>여러 방식으로 </a:t>
            </a:r>
            <a:r>
              <a:rPr lang="en-US" altLang="ko-KR" dirty="0">
                <a:solidFill>
                  <a:srgbClr val="0070C0"/>
                </a:solidFill>
              </a:rPr>
              <a:t>feature</a:t>
            </a:r>
            <a:r>
              <a:rPr lang="ko-KR" altLang="en-US" dirty="0" err="1">
                <a:solidFill>
                  <a:srgbClr val="0070C0"/>
                </a:solidFill>
              </a:rPr>
              <a:t>를</a:t>
            </a:r>
            <a:r>
              <a:rPr lang="ko-KR" altLang="en-US" dirty="0">
                <a:solidFill>
                  <a:srgbClr val="0070C0"/>
                </a:solidFill>
              </a:rPr>
              <a:t> 찾고</a:t>
            </a:r>
            <a:r>
              <a:rPr lang="en-US" altLang="ko-KR" dirty="0">
                <a:solidFill>
                  <a:srgbClr val="0070C0"/>
                </a:solidFill>
              </a:rPr>
              <a:t>, </a:t>
            </a:r>
            <a:r>
              <a:rPr lang="ko-KR" altLang="en-US" dirty="0">
                <a:solidFill>
                  <a:srgbClr val="0070C0"/>
                </a:solidFill>
              </a:rPr>
              <a:t>완전히 새롭게 정의된 </a:t>
            </a:r>
            <a:r>
              <a:rPr lang="en-US" altLang="ko-KR" dirty="0">
                <a:solidFill>
                  <a:srgbClr val="0070C0"/>
                </a:solidFill>
              </a:rPr>
              <a:t>Previous layer</a:t>
            </a:r>
            <a:r>
              <a:rPr lang="ko-KR" altLang="en-US" dirty="0">
                <a:solidFill>
                  <a:srgbClr val="0070C0"/>
                </a:solidFill>
              </a:rPr>
              <a:t>의 </a:t>
            </a:r>
            <a:r>
              <a:rPr lang="en-US" altLang="ko-KR" dirty="0">
                <a:solidFill>
                  <a:srgbClr val="0070C0"/>
                </a:solidFill>
              </a:rPr>
              <a:t>input</a:t>
            </a:r>
            <a:r>
              <a:rPr lang="ko-KR" altLang="en-US" dirty="0" err="1">
                <a:solidFill>
                  <a:srgbClr val="0070C0"/>
                </a:solidFill>
              </a:rPr>
              <a:t>으로부터</a:t>
            </a:r>
            <a:r>
              <a:rPr lang="ko-KR" altLang="en-US" dirty="0">
                <a:solidFill>
                  <a:srgbClr val="0070C0"/>
                </a:solidFill>
              </a:rPr>
              <a:t> 다시 똑같은 연산을 </a:t>
            </a:r>
            <a:r>
              <a:rPr lang="ko-KR" altLang="en-US" dirty="0" err="1">
                <a:solidFill>
                  <a:srgbClr val="0070C0"/>
                </a:solidFill>
              </a:rPr>
              <a:t>한다니</a:t>
            </a:r>
            <a:r>
              <a:rPr lang="ko-KR" altLang="en-US" dirty="0">
                <a:solidFill>
                  <a:srgbClr val="0070C0"/>
                </a:solidFill>
              </a:rPr>
              <a:t> 접근 방식이 신기했음</a:t>
            </a:r>
            <a:r>
              <a:rPr lang="en-US" altLang="ko-KR" dirty="0">
                <a:solidFill>
                  <a:srgbClr val="0070C0"/>
                </a:solidFill>
              </a:rPr>
              <a:t>.</a:t>
            </a:r>
          </a:p>
          <a:p>
            <a:pPr lvl="1"/>
            <a:r>
              <a:rPr lang="en-US" altLang="ko-KR" dirty="0">
                <a:solidFill>
                  <a:srgbClr val="0070C0"/>
                </a:solidFill>
              </a:rPr>
              <a:t>3x3 conv</a:t>
            </a:r>
            <a:r>
              <a:rPr lang="ko-KR" altLang="en-US" dirty="0">
                <a:solidFill>
                  <a:srgbClr val="0070C0"/>
                </a:solidFill>
              </a:rPr>
              <a:t>와 </a:t>
            </a:r>
            <a:r>
              <a:rPr lang="en-US" altLang="ko-KR" dirty="0">
                <a:solidFill>
                  <a:srgbClr val="0070C0"/>
                </a:solidFill>
              </a:rPr>
              <a:t>5x5 conv</a:t>
            </a:r>
            <a:r>
              <a:rPr lang="ko-KR" altLang="en-US" dirty="0">
                <a:solidFill>
                  <a:srgbClr val="0070C0"/>
                </a:solidFill>
              </a:rPr>
              <a:t>는 각각 그 </a:t>
            </a:r>
            <a:r>
              <a:rPr lang="en-US" altLang="ko-KR" dirty="0">
                <a:solidFill>
                  <a:srgbClr val="0070C0"/>
                </a:solidFill>
              </a:rPr>
              <a:t>filter</a:t>
            </a:r>
            <a:r>
              <a:rPr lang="ko-KR" altLang="en-US" dirty="0">
                <a:solidFill>
                  <a:srgbClr val="0070C0"/>
                </a:solidFill>
              </a:rPr>
              <a:t>들이 잘 학습할 수 있는 </a:t>
            </a:r>
            <a:r>
              <a:rPr lang="en-US" altLang="ko-KR" dirty="0">
                <a:solidFill>
                  <a:srgbClr val="0070C0"/>
                </a:solidFill>
              </a:rPr>
              <a:t>feature</a:t>
            </a:r>
            <a:r>
              <a:rPr lang="ko-KR" altLang="en-US" dirty="0">
                <a:solidFill>
                  <a:srgbClr val="0070C0"/>
                </a:solidFill>
              </a:rPr>
              <a:t>들을 학습할 것이기에</a:t>
            </a:r>
            <a:r>
              <a:rPr lang="en-US" altLang="ko-KR" dirty="0">
                <a:solidFill>
                  <a:srgbClr val="0070C0"/>
                </a:solidFill>
              </a:rPr>
              <a:t>, complementary</a:t>
            </a:r>
            <a:r>
              <a:rPr lang="ko-KR" altLang="en-US" dirty="0">
                <a:solidFill>
                  <a:srgbClr val="0070C0"/>
                </a:solidFill>
              </a:rPr>
              <a:t>할 것 같다</a:t>
            </a:r>
            <a:r>
              <a:rPr lang="en-US" altLang="ko-KR" dirty="0">
                <a:solidFill>
                  <a:srgbClr val="0070C0"/>
                </a:solidFill>
              </a:rPr>
              <a:t>.</a:t>
            </a:r>
          </a:p>
          <a:p>
            <a:pPr lvl="2"/>
            <a:r>
              <a:rPr lang="en-US" altLang="ko-KR" dirty="0"/>
              <a:t>(</a:t>
            </a:r>
            <a:r>
              <a:rPr lang="ko-KR" altLang="en-US" dirty="0"/>
              <a:t>이하 추가 검색으로 알게 된 사실</a:t>
            </a:r>
            <a:r>
              <a:rPr lang="en-US" altLang="ko-KR" dirty="0"/>
              <a:t>)</a:t>
            </a:r>
          </a:p>
          <a:p>
            <a:pPr lvl="2"/>
            <a:r>
              <a:rPr lang="ko-KR" altLang="en-US" dirty="0"/>
              <a:t>그런데 </a:t>
            </a:r>
            <a:r>
              <a:rPr lang="en-US" altLang="ko-KR" dirty="0"/>
              <a:t>5x5 conv</a:t>
            </a:r>
            <a:r>
              <a:rPr lang="ko-KR" altLang="en-US" dirty="0"/>
              <a:t>는 </a:t>
            </a:r>
            <a:r>
              <a:rPr lang="en-US" altLang="ko-KR" dirty="0"/>
              <a:t>3x3</a:t>
            </a:r>
            <a:r>
              <a:rPr lang="ko-KR" altLang="en-US" dirty="0"/>
              <a:t>과 다른 점이 </a:t>
            </a:r>
            <a:r>
              <a:rPr lang="en-US" altLang="ko-KR" dirty="0"/>
              <a:t>receptive field</a:t>
            </a:r>
            <a:r>
              <a:rPr lang="ko-KR" altLang="en-US" dirty="0"/>
              <a:t>가 더 크다는 점인데</a:t>
            </a:r>
            <a:r>
              <a:rPr lang="en-US" altLang="ko-KR" dirty="0"/>
              <a:t>, </a:t>
            </a:r>
            <a:r>
              <a:rPr lang="ko-KR" altLang="en-US" dirty="0"/>
              <a:t>이것은 </a:t>
            </a:r>
            <a:r>
              <a:rPr lang="en-US" altLang="ko-KR" dirty="0"/>
              <a:t>3x3 conv 2</a:t>
            </a:r>
            <a:r>
              <a:rPr lang="ko-KR" altLang="en-US" dirty="0"/>
              <a:t>회로 대체될 수 있을 것 같다</a:t>
            </a:r>
            <a:r>
              <a:rPr lang="en-US" altLang="ko-KR" dirty="0"/>
              <a:t>.</a:t>
            </a:r>
          </a:p>
          <a:p>
            <a:pPr lvl="2"/>
            <a:r>
              <a:rPr lang="en-US" altLang="ko-KR" dirty="0"/>
              <a:t>V2</a:t>
            </a:r>
            <a:r>
              <a:rPr lang="ko-KR" altLang="en-US" dirty="0"/>
              <a:t>에서는 실제로 그렇게 수정했다고 한다</a:t>
            </a:r>
            <a:r>
              <a:rPr lang="en-US" altLang="ko-KR" dirty="0"/>
              <a:t>.</a:t>
            </a:r>
          </a:p>
          <a:p>
            <a:pPr lvl="1"/>
            <a:endParaRPr lang="en-US" altLang="ko-KR" dirty="0"/>
          </a:p>
          <a:p>
            <a:pPr lvl="1"/>
            <a:endParaRPr lang="en-US" altLang="ko-KR" dirty="0"/>
          </a:p>
          <a:p>
            <a:endParaRPr lang="en-KR" dirty="0"/>
          </a:p>
        </p:txBody>
      </p:sp>
      <p:sp>
        <p:nvSpPr>
          <p:cNvPr id="4" name="Date Placeholder 3">
            <a:extLst>
              <a:ext uri="{FF2B5EF4-FFF2-40B4-BE49-F238E27FC236}">
                <a16:creationId xmlns:a16="http://schemas.microsoft.com/office/drawing/2014/main" id="{47540801-B951-ED97-1E79-DF61D811D531}"/>
              </a:ext>
            </a:extLst>
          </p:cNvPr>
          <p:cNvSpPr>
            <a:spLocks noGrp="1"/>
          </p:cNvSpPr>
          <p:nvPr>
            <p:ph type="dt" sz="half" idx="10"/>
          </p:nvPr>
        </p:nvSpPr>
        <p:spPr/>
        <p:txBody>
          <a:bodyPr/>
          <a:lstStyle/>
          <a:p>
            <a:fld id="{FF434183-046E-A64B-8946-363C8456D821}" type="datetime4">
              <a:rPr lang="en-US" smtClean="0"/>
              <a:t>September 14, 2023</a:t>
            </a:fld>
            <a:endParaRPr lang="en-KR" dirty="0"/>
          </a:p>
        </p:txBody>
      </p:sp>
      <p:sp>
        <p:nvSpPr>
          <p:cNvPr id="5" name="Footer Placeholder 4">
            <a:extLst>
              <a:ext uri="{FF2B5EF4-FFF2-40B4-BE49-F238E27FC236}">
                <a16:creationId xmlns:a16="http://schemas.microsoft.com/office/drawing/2014/main" id="{1E0F10DF-8C86-35A4-011D-E9E592359AD4}"/>
              </a:ext>
            </a:extLst>
          </p:cNvPr>
          <p:cNvSpPr>
            <a:spLocks noGrp="1"/>
          </p:cNvSpPr>
          <p:nvPr>
            <p:ph type="ftr" sz="quarter" idx="11"/>
          </p:nvPr>
        </p:nvSpPr>
        <p:spPr/>
        <p:txBody>
          <a:bodyPr/>
          <a:lstStyle/>
          <a:p>
            <a:r>
              <a:rPr lang="en-US"/>
              <a:t>Embedded AI LAB, INU</a:t>
            </a:r>
            <a:endParaRPr lang="en-KR" dirty="0"/>
          </a:p>
        </p:txBody>
      </p:sp>
      <p:pic>
        <p:nvPicPr>
          <p:cNvPr id="7" name="Picture 6">
            <a:extLst>
              <a:ext uri="{FF2B5EF4-FFF2-40B4-BE49-F238E27FC236}">
                <a16:creationId xmlns:a16="http://schemas.microsoft.com/office/drawing/2014/main" id="{82094D30-60A9-98F4-2CF3-B9362804C968}"/>
              </a:ext>
            </a:extLst>
          </p:cNvPr>
          <p:cNvPicPr>
            <a:picLocks noChangeAspect="1"/>
          </p:cNvPicPr>
          <p:nvPr/>
        </p:nvPicPr>
        <p:blipFill>
          <a:blip r:embed="rId2"/>
          <a:stretch>
            <a:fillRect/>
          </a:stretch>
        </p:blipFill>
        <p:spPr>
          <a:xfrm>
            <a:off x="8840184" y="1611806"/>
            <a:ext cx="3127788" cy="1960313"/>
          </a:xfrm>
          <a:prstGeom prst="rect">
            <a:avLst/>
          </a:prstGeom>
          <a:ln>
            <a:solidFill>
              <a:schemeClr val="tx1"/>
            </a:solidFill>
          </a:ln>
        </p:spPr>
      </p:pic>
      <p:pic>
        <p:nvPicPr>
          <p:cNvPr id="8" name="Picture 7">
            <a:extLst>
              <a:ext uri="{FF2B5EF4-FFF2-40B4-BE49-F238E27FC236}">
                <a16:creationId xmlns:a16="http://schemas.microsoft.com/office/drawing/2014/main" id="{230DDCF8-6C9F-D38B-9D9F-61A9E939EC92}"/>
              </a:ext>
            </a:extLst>
          </p:cNvPr>
          <p:cNvPicPr>
            <a:picLocks noChangeAspect="1"/>
          </p:cNvPicPr>
          <p:nvPr/>
        </p:nvPicPr>
        <p:blipFill>
          <a:blip r:embed="rId3"/>
          <a:stretch>
            <a:fillRect/>
          </a:stretch>
        </p:blipFill>
        <p:spPr>
          <a:xfrm>
            <a:off x="9692350" y="4945711"/>
            <a:ext cx="2275622" cy="1222860"/>
          </a:xfrm>
          <a:prstGeom prst="rect">
            <a:avLst/>
          </a:prstGeom>
          <a:ln>
            <a:solidFill>
              <a:schemeClr val="tx1"/>
            </a:solidFill>
          </a:ln>
        </p:spPr>
      </p:pic>
      <p:sp>
        <p:nvSpPr>
          <p:cNvPr id="9" name="Slide Number Placeholder 8">
            <a:extLst>
              <a:ext uri="{FF2B5EF4-FFF2-40B4-BE49-F238E27FC236}">
                <a16:creationId xmlns:a16="http://schemas.microsoft.com/office/drawing/2014/main" id="{F47EF8AF-240A-13B5-7336-09BFC86034E6}"/>
              </a:ext>
            </a:extLst>
          </p:cNvPr>
          <p:cNvSpPr>
            <a:spLocks noGrp="1"/>
          </p:cNvSpPr>
          <p:nvPr>
            <p:ph type="sldNum" sz="quarter" idx="12"/>
          </p:nvPr>
        </p:nvSpPr>
        <p:spPr/>
        <p:txBody>
          <a:bodyPr/>
          <a:lstStyle/>
          <a:p>
            <a:fld id="{4253088D-31C3-1E4B-B81E-E383EAC32679}" type="slidenum">
              <a:rPr lang="en-KR" smtClean="0"/>
              <a:pPr/>
              <a:t>5</a:t>
            </a:fld>
            <a:r>
              <a:rPr lang="en-KR"/>
              <a:t> / </a:t>
            </a:r>
            <a:r>
              <a:rPr lang="en-US" altLang="ko-KR"/>
              <a:t>12</a:t>
            </a:r>
            <a:endParaRPr lang="en-KR" dirty="0"/>
          </a:p>
        </p:txBody>
      </p:sp>
    </p:spTree>
    <p:extLst>
      <p:ext uri="{BB962C8B-B14F-4D97-AF65-F5344CB8AC3E}">
        <p14:creationId xmlns:p14="http://schemas.microsoft.com/office/powerpoint/2010/main" val="153427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EC58-EC3D-3012-2AB1-CDC9117A4472}"/>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47922E44-C9D6-736F-57F0-41F2111AD575}"/>
              </a:ext>
            </a:extLst>
          </p:cNvPr>
          <p:cNvSpPr>
            <a:spLocks noGrp="1"/>
          </p:cNvSpPr>
          <p:nvPr>
            <p:ph idx="1"/>
          </p:nvPr>
        </p:nvSpPr>
        <p:spPr>
          <a:xfrm>
            <a:off x="224028" y="649224"/>
            <a:ext cx="8570016" cy="5527739"/>
          </a:xfrm>
        </p:spPr>
        <p:txBody>
          <a:bodyPr/>
          <a:lstStyle/>
          <a:p>
            <a:pPr>
              <a:buFont typeface="+mj-lt"/>
              <a:buAutoNum type="arabicPeriod"/>
            </a:pPr>
            <a:r>
              <a:rPr lang="ko-KR" altLang="en-US" dirty="0"/>
              <a:t>구현 </a:t>
            </a:r>
          </a:p>
          <a:p>
            <a:pPr marL="742950" lvl="1" indent="-285750">
              <a:buFont typeface="+mj-lt"/>
              <a:buAutoNum type="arabicPeriod"/>
            </a:pPr>
            <a:r>
              <a:rPr lang="en-US" altLang="ko-KR" dirty="0"/>
              <a:t>(3</a:t>
            </a:r>
            <a:r>
              <a:rPr lang="en-US" dirty="0"/>
              <a:t>x3 conv)</a:t>
            </a:r>
            <a:r>
              <a:rPr lang="ko-KR" altLang="en-US" dirty="0"/>
              <a:t>와 </a:t>
            </a:r>
            <a:r>
              <a:rPr lang="en-US" altLang="ko-KR" dirty="0"/>
              <a:t>(5</a:t>
            </a:r>
            <a:r>
              <a:rPr lang="en-US" dirty="0"/>
              <a:t>x5 conv)</a:t>
            </a:r>
            <a:r>
              <a:rPr lang="ko-KR" altLang="en-US" dirty="0"/>
              <a:t>가 많이 존재하면</a:t>
            </a:r>
            <a:r>
              <a:rPr lang="en-US" altLang="ko-KR" dirty="0"/>
              <a:t>, </a:t>
            </a:r>
            <a:r>
              <a:rPr lang="ko-KR" altLang="en-US" dirty="0"/>
              <a:t>계산양이 큰 폭으로 증가할 것이기에</a:t>
            </a:r>
            <a:r>
              <a:rPr lang="en-US" altLang="ko-KR" dirty="0"/>
              <a:t>, (1</a:t>
            </a:r>
            <a:r>
              <a:rPr lang="en-US" dirty="0"/>
              <a:t>x1 conv)</a:t>
            </a:r>
            <a:r>
              <a:rPr lang="ko-KR" altLang="en-US" dirty="0" err="1"/>
              <a:t>를</a:t>
            </a:r>
            <a:r>
              <a:rPr lang="ko-KR" altLang="en-US" dirty="0"/>
              <a:t> 통해 이들의 </a:t>
            </a:r>
            <a:r>
              <a:rPr lang="en-US" dirty="0"/>
              <a:t>channel</a:t>
            </a:r>
            <a:r>
              <a:rPr lang="ko-KR" altLang="en-US" dirty="0"/>
              <a:t>을 줄여준다</a:t>
            </a:r>
            <a:r>
              <a:rPr lang="en-US" altLang="ko-KR" dirty="0"/>
              <a:t>. </a:t>
            </a:r>
            <a:r>
              <a:rPr lang="en-US" dirty="0" err="1"/>
              <a:t>ReLU</a:t>
            </a:r>
            <a:r>
              <a:rPr lang="en-US" dirty="0"/>
              <a:t> </a:t>
            </a:r>
            <a:r>
              <a:rPr lang="ko-KR" altLang="en-US" dirty="0"/>
              <a:t>적용으로 인한 추가적인 </a:t>
            </a:r>
            <a:r>
              <a:rPr lang="en-US" dirty="0"/>
              <a:t>representational power</a:t>
            </a:r>
            <a:r>
              <a:rPr lang="ko-KR" altLang="en-US" dirty="0"/>
              <a:t>도 기대할 수 있다</a:t>
            </a:r>
            <a:r>
              <a:rPr lang="en-US" altLang="ko-KR" dirty="0"/>
              <a:t>.</a:t>
            </a:r>
          </a:p>
          <a:p>
            <a:pPr marL="742950" lvl="1" indent="-285750">
              <a:buFont typeface="+mj-lt"/>
              <a:buAutoNum type="arabicPeriod"/>
            </a:pPr>
            <a:endParaRPr lang="en-US" altLang="ko-KR" dirty="0"/>
          </a:p>
          <a:p>
            <a:pPr marL="742950" lvl="1" indent="-285750">
              <a:buFont typeface="+mj-lt"/>
              <a:buAutoNum type="arabicPeriod"/>
            </a:pPr>
            <a:endParaRPr lang="en-US" altLang="ko-KR" dirty="0"/>
          </a:p>
          <a:p>
            <a:endParaRPr lang="en-KR" dirty="0"/>
          </a:p>
        </p:txBody>
      </p:sp>
      <p:sp>
        <p:nvSpPr>
          <p:cNvPr id="4" name="Date Placeholder 3">
            <a:extLst>
              <a:ext uri="{FF2B5EF4-FFF2-40B4-BE49-F238E27FC236}">
                <a16:creationId xmlns:a16="http://schemas.microsoft.com/office/drawing/2014/main" id="{EF184A4D-99B6-D708-FBE3-6EB3883F17C6}"/>
              </a:ext>
            </a:extLst>
          </p:cNvPr>
          <p:cNvSpPr>
            <a:spLocks noGrp="1"/>
          </p:cNvSpPr>
          <p:nvPr>
            <p:ph type="dt" sz="half" idx="10"/>
          </p:nvPr>
        </p:nvSpPr>
        <p:spPr/>
        <p:txBody>
          <a:bodyPr/>
          <a:lstStyle/>
          <a:p>
            <a:fld id="{56CA1BEB-BA86-D34A-8294-11A19AD1BDC7}" type="datetime4">
              <a:rPr lang="en-US" smtClean="0"/>
              <a:t>September 14, 2023</a:t>
            </a:fld>
            <a:endParaRPr lang="en-KR" dirty="0"/>
          </a:p>
        </p:txBody>
      </p:sp>
      <p:sp>
        <p:nvSpPr>
          <p:cNvPr id="5" name="Footer Placeholder 4">
            <a:extLst>
              <a:ext uri="{FF2B5EF4-FFF2-40B4-BE49-F238E27FC236}">
                <a16:creationId xmlns:a16="http://schemas.microsoft.com/office/drawing/2014/main" id="{FB8AE986-E01E-2055-98E2-449003EF0812}"/>
              </a:ext>
            </a:extLst>
          </p:cNvPr>
          <p:cNvSpPr>
            <a:spLocks noGrp="1"/>
          </p:cNvSpPr>
          <p:nvPr>
            <p:ph type="ftr" sz="quarter" idx="11"/>
          </p:nvPr>
        </p:nvSpPr>
        <p:spPr/>
        <p:txBody>
          <a:bodyPr/>
          <a:lstStyle/>
          <a:p>
            <a:r>
              <a:rPr lang="en-US"/>
              <a:t>Embedded AI LAB, INU</a:t>
            </a:r>
            <a:endParaRPr lang="en-KR" dirty="0"/>
          </a:p>
        </p:txBody>
      </p:sp>
      <p:pic>
        <p:nvPicPr>
          <p:cNvPr id="8" name="Picture 7">
            <a:extLst>
              <a:ext uri="{FF2B5EF4-FFF2-40B4-BE49-F238E27FC236}">
                <a16:creationId xmlns:a16="http://schemas.microsoft.com/office/drawing/2014/main" id="{B0A77977-EF88-DF3C-C71B-3ECEFF24AD7E}"/>
              </a:ext>
            </a:extLst>
          </p:cNvPr>
          <p:cNvPicPr>
            <a:picLocks noChangeAspect="1"/>
          </p:cNvPicPr>
          <p:nvPr/>
        </p:nvPicPr>
        <p:blipFill>
          <a:blip r:embed="rId2"/>
          <a:stretch>
            <a:fillRect/>
          </a:stretch>
        </p:blipFill>
        <p:spPr>
          <a:xfrm>
            <a:off x="2416016" y="2709334"/>
            <a:ext cx="5953557" cy="2311470"/>
          </a:xfrm>
          <a:prstGeom prst="rect">
            <a:avLst/>
          </a:prstGeom>
          <a:ln>
            <a:solidFill>
              <a:schemeClr val="tx1"/>
            </a:solidFill>
          </a:ln>
        </p:spPr>
      </p:pic>
      <p:pic>
        <p:nvPicPr>
          <p:cNvPr id="9" name="Picture 8">
            <a:extLst>
              <a:ext uri="{FF2B5EF4-FFF2-40B4-BE49-F238E27FC236}">
                <a16:creationId xmlns:a16="http://schemas.microsoft.com/office/drawing/2014/main" id="{8926CBBA-5F9E-D202-D583-B9BFE6FD9D49}"/>
              </a:ext>
            </a:extLst>
          </p:cNvPr>
          <p:cNvPicPr>
            <a:picLocks noChangeAspect="1"/>
          </p:cNvPicPr>
          <p:nvPr/>
        </p:nvPicPr>
        <p:blipFill>
          <a:blip r:embed="rId3"/>
          <a:stretch>
            <a:fillRect/>
          </a:stretch>
        </p:blipFill>
        <p:spPr>
          <a:xfrm>
            <a:off x="9923529" y="545080"/>
            <a:ext cx="2044443" cy="5824285"/>
          </a:xfrm>
          <a:prstGeom prst="rect">
            <a:avLst/>
          </a:prstGeom>
          <a:ln>
            <a:solidFill>
              <a:schemeClr val="tx1"/>
            </a:solidFill>
          </a:ln>
        </p:spPr>
      </p:pic>
      <p:sp>
        <p:nvSpPr>
          <p:cNvPr id="11" name="Slide Number Placeholder 10">
            <a:extLst>
              <a:ext uri="{FF2B5EF4-FFF2-40B4-BE49-F238E27FC236}">
                <a16:creationId xmlns:a16="http://schemas.microsoft.com/office/drawing/2014/main" id="{C383AE81-2307-DF6C-D689-E7D1FDF5563B}"/>
              </a:ext>
            </a:extLst>
          </p:cNvPr>
          <p:cNvSpPr>
            <a:spLocks noGrp="1"/>
          </p:cNvSpPr>
          <p:nvPr>
            <p:ph type="sldNum" sz="quarter" idx="12"/>
          </p:nvPr>
        </p:nvSpPr>
        <p:spPr/>
        <p:txBody>
          <a:bodyPr/>
          <a:lstStyle/>
          <a:p>
            <a:fld id="{4253088D-31C3-1E4B-B81E-E383EAC32679}" type="slidenum">
              <a:rPr lang="en-KR" smtClean="0"/>
              <a:pPr/>
              <a:t>6</a:t>
            </a:fld>
            <a:r>
              <a:rPr lang="en-KR"/>
              <a:t> / </a:t>
            </a:r>
            <a:r>
              <a:rPr lang="en-US" altLang="ko-KR"/>
              <a:t>12</a:t>
            </a:r>
            <a:endParaRPr lang="en-KR" dirty="0"/>
          </a:p>
        </p:txBody>
      </p:sp>
    </p:spTree>
    <p:extLst>
      <p:ext uri="{BB962C8B-B14F-4D97-AF65-F5344CB8AC3E}">
        <p14:creationId xmlns:p14="http://schemas.microsoft.com/office/powerpoint/2010/main" val="407595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EC58-EC3D-3012-2AB1-CDC9117A4472}"/>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47922E44-C9D6-736F-57F0-41F2111AD575}"/>
              </a:ext>
            </a:extLst>
          </p:cNvPr>
          <p:cNvSpPr>
            <a:spLocks noGrp="1"/>
          </p:cNvSpPr>
          <p:nvPr>
            <p:ph idx="1"/>
          </p:nvPr>
        </p:nvSpPr>
        <p:spPr>
          <a:xfrm>
            <a:off x="224028" y="649224"/>
            <a:ext cx="6526728" cy="5527739"/>
          </a:xfrm>
        </p:spPr>
        <p:txBody>
          <a:bodyPr/>
          <a:lstStyle/>
          <a:p>
            <a:pPr>
              <a:buFont typeface="+mj-lt"/>
              <a:buAutoNum type="arabicPeriod"/>
            </a:pPr>
            <a:r>
              <a:rPr lang="ko-KR" altLang="en-US" dirty="0"/>
              <a:t>구현 </a:t>
            </a:r>
            <a:endParaRPr lang="en-US" altLang="ko-KR" dirty="0"/>
          </a:p>
          <a:p>
            <a:pPr lvl="1">
              <a:buFont typeface="+mj-lt"/>
              <a:buAutoNum type="arabicPeriod" startAt="2"/>
            </a:pPr>
            <a:r>
              <a:rPr lang="ko-KR" altLang="en-US" dirty="0"/>
              <a:t>세부정보</a:t>
            </a:r>
          </a:p>
          <a:p>
            <a:pPr marL="1257300" lvl="2" indent="-342900">
              <a:buFont typeface="+mj-lt"/>
              <a:buAutoNum type="arabicPeriod"/>
            </a:pPr>
            <a:r>
              <a:rPr lang="en-US" dirty="0"/>
              <a:t>An average pooling layer with 5×5 filter size and stride 3, resulting in an 4×4×512 output for the (4a), and 4×4×528 for the (4d) stage. </a:t>
            </a:r>
          </a:p>
          <a:p>
            <a:pPr lvl="3"/>
            <a:r>
              <a:rPr lang="en-US" dirty="0"/>
              <a:t>(f=5, s=3)</a:t>
            </a:r>
            <a:r>
              <a:rPr lang="ko-KR" altLang="en-US" dirty="0"/>
              <a:t>의 </a:t>
            </a:r>
            <a:r>
              <a:rPr lang="en-US" dirty="0"/>
              <a:t>avg-pooling layer</a:t>
            </a:r>
            <a:r>
              <a:rPr lang="ko-KR" altLang="en-US" dirty="0"/>
              <a:t>는 </a:t>
            </a:r>
            <a:r>
              <a:rPr lang="en-US" altLang="ko-KR" dirty="0"/>
              <a:t>4</a:t>
            </a:r>
            <a:r>
              <a:rPr lang="en-US" dirty="0"/>
              <a:t>a</a:t>
            </a:r>
            <a:r>
              <a:rPr lang="ko-KR" altLang="en-US" dirty="0"/>
              <a:t>에서 </a:t>
            </a:r>
            <a:r>
              <a:rPr lang="en-US" altLang="ko-KR" dirty="0"/>
              <a:t>4</a:t>
            </a:r>
            <a:r>
              <a:rPr lang="en-US" dirty="0"/>
              <a:t>x4x512</a:t>
            </a:r>
            <a:r>
              <a:rPr lang="ko-KR" altLang="en-US" dirty="0" err="1"/>
              <a:t>를</a:t>
            </a:r>
            <a:r>
              <a:rPr lang="en-US" altLang="ko-KR" dirty="0"/>
              <a:t>, 4</a:t>
            </a:r>
            <a:r>
              <a:rPr lang="en-US" dirty="0"/>
              <a:t>d</a:t>
            </a:r>
            <a:r>
              <a:rPr lang="ko-KR" altLang="en-US" dirty="0"/>
              <a:t>에서 </a:t>
            </a:r>
            <a:r>
              <a:rPr lang="en-US" altLang="ko-KR" dirty="0"/>
              <a:t>4</a:t>
            </a:r>
            <a:r>
              <a:rPr lang="en-US" dirty="0"/>
              <a:t>x4x528</a:t>
            </a:r>
            <a:r>
              <a:rPr lang="ko-KR" altLang="en-US" dirty="0"/>
              <a:t>을 결과로 가진다</a:t>
            </a:r>
            <a:r>
              <a:rPr lang="en-US" altLang="ko-KR" dirty="0"/>
              <a:t>.</a:t>
            </a:r>
          </a:p>
          <a:p>
            <a:pPr lvl="2">
              <a:buFont typeface="+mj-lt"/>
              <a:buAutoNum type="arabicPeriod"/>
            </a:pPr>
            <a:r>
              <a:rPr lang="en-US" dirty="0"/>
              <a:t>A 1×1 convolution with 128 filters for dimension reduction and rectified linear activation. </a:t>
            </a:r>
          </a:p>
          <a:p>
            <a:pPr lvl="3"/>
            <a:r>
              <a:rPr lang="en-US" dirty="0"/>
              <a:t>(1x1 conv)</a:t>
            </a:r>
            <a:r>
              <a:rPr lang="ko-KR" altLang="en-US" dirty="0"/>
              <a:t>는 </a:t>
            </a:r>
            <a:r>
              <a:rPr lang="en-US" dirty="0"/>
              <a:t>dimension </a:t>
            </a:r>
            <a:r>
              <a:rPr lang="ko-KR" altLang="en-US" dirty="0"/>
              <a:t>축소와 </a:t>
            </a:r>
            <a:r>
              <a:rPr lang="en-US" dirty="0" err="1"/>
              <a:t>ReLU</a:t>
            </a:r>
            <a:r>
              <a:rPr lang="en-US" dirty="0"/>
              <a:t> </a:t>
            </a:r>
            <a:r>
              <a:rPr lang="ko-KR" altLang="en-US" dirty="0"/>
              <a:t>적용 효과가 있다</a:t>
            </a:r>
            <a:r>
              <a:rPr lang="en-US" altLang="ko-KR" dirty="0"/>
              <a:t>.</a:t>
            </a:r>
          </a:p>
          <a:p>
            <a:pPr lvl="2">
              <a:buFont typeface="+mj-lt"/>
              <a:buAutoNum type="arabicPeriod"/>
            </a:pPr>
            <a:r>
              <a:rPr lang="en-US" dirty="0"/>
              <a:t>A fully connected layer with 1024 units and rectified linear activation. </a:t>
            </a:r>
          </a:p>
          <a:p>
            <a:pPr lvl="3"/>
            <a:r>
              <a:rPr lang="ko-KR" altLang="en-US" dirty="0"/>
              <a:t>제일 마지막의 </a:t>
            </a:r>
            <a:r>
              <a:rPr lang="en-US" dirty="0"/>
              <a:t>FC layer</a:t>
            </a:r>
            <a:r>
              <a:rPr lang="ko-KR" altLang="en-US" dirty="0"/>
              <a:t>는 </a:t>
            </a:r>
            <a:r>
              <a:rPr lang="en-US" altLang="ko-KR" dirty="0"/>
              <a:t>1024 </a:t>
            </a:r>
            <a:r>
              <a:rPr lang="en-US" dirty="0"/>
              <a:t>unit</a:t>
            </a:r>
            <a:r>
              <a:rPr lang="ko-KR" altLang="en-US" dirty="0"/>
              <a:t>과 </a:t>
            </a:r>
            <a:r>
              <a:rPr lang="en-US" dirty="0" err="1"/>
              <a:t>ReLU</a:t>
            </a:r>
            <a:r>
              <a:rPr lang="ko-KR" altLang="en-US" dirty="0"/>
              <a:t>가 있다</a:t>
            </a:r>
            <a:r>
              <a:rPr lang="en-US" altLang="ko-KR" dirty="0"/>
              <a:t>.</a:t>
            </a:r>
          </a:p>
          <a:p>
            <a:pPr lvl="2">
              <a:buFont typeface="+mj-lt"/>
              <a:buAutoNum type="arabicPeriod"/>
            </a:pPr>
            <a:r>
              <a:rPr lang="en-US" dirty="0"/>
              <a:t>A dropout layer with 70% ratio of dropped outputs.</a:t>
            </a:r>
          </a:p>
          <a:p>
            <a:pPr lvl="2">
              <a:buFont typeface="+mj-lt"/>
              <a:buAutoNum type="arabicPeriod"/>
            </a:pPr>
            <a:r>
              <a:rPr lang="en-US" dirty="0"/>
              <a:t>A linear layer with softmax loss as the classifier (predicting the same 1000 classes as the main classifier, but removed at inference time).</a:t>
            </a:r>
          </a:p>
          <a:p>
            <a:pPr marL="742950" lvl="1" indent="-285750">
              <a:buFont typeface="+mj-lt"/>
              <a:buAutoNum type="arabicPeriod" startAt="2"/>
            </a:pPr>
            <a:endParaRPr lang="en-US" altLang="ko-KR" dirty="0"/>
          </a:p>
          <a:p>
            <a:pPr marL="742950" lvl="1" indent="-285750">
              <a:buFont typeface="+mj-lt"/>
              <a:buAutoNum type="arabicPeriod" startAt="2"/>
            </a:pPr>
            <a:endParaRPr lang="en-US" altLang="ko-KR" dirty="0"/>
          </a:p>
          <a:p>
            <a:endParaRPr lang="en-KR" dirty="0"/>
          </a:p>
        </p:txBody>
      </p:sp>
      <p:sp>
        <p:nvSpPr>
          <p:cNvPr id="4" name="Date Placeholder 3">
            <a:extLst>
              <a:ext uri="{FF2B5EF4-FFF2-40B4-BE49-F238E27FC236}">
                <a16:creationId xmlns:a16="http://schemas.microsoft.com/office/drawing/2014/main" id="{EF184A4D-99B6-D708-FBE3-6EB3883F17C6}"/>
              </a:ext>
            </a:extLst>
          </p:cNvPr>
          <p:cNvSpPr>
            <a:spLocks noGrp="1"/>
          </p:cNvSpPr>
          <p:nvPr>
            <p:ph type="dt" sz="half" idx="10"/>
          </p:nvPr>
        </p:nvSpPr>
        <p:spPr/>
        <p:txBody>
          <a:bodyPr/>
          <a:lstStyle/>
          <a:p>
            <a:fld id="{D9F0E873-E648-924A-946A-014E920A34A6}" type="datetime4">
              <a:rPr lang="en-US" smtClean="0"/>
              <a:t>September 14, 2023</a:t>
            </a:fld>
            <a:endParaRPr lang="en-KR" dirty="0"/>
          </a:p>
        </p:txBody>
      </p:sp>
      <p:sp>
        <p:nvSpPr>
          <p:cNvPr id="5" name="Footer Placeholder 4">
            <a:extLst>
              <a:ext uri="{FF2B5EF4-FFF2-40B4-BE49-F238E27FC236}">
                <a16:creationId xmlns:a16="http://schemas.microsoft.com/office/drawing/2014/main" id="{FB8AE986-E01E-2055-98E2-449003EF0812}"/>
              </a:ext>
            </a:extLst>
          </p:cNvPr>
          <p:cNvSpPr>
            <a:spLocks noGrp="1"/>
          </p:cNvSpPr>
          <p:nvPr>
            <p:ph type="ftr" sz="quarter" idx="11"/>
          </p:nvPr>
        </p:nvSpPr>
        <p:spPr/>
        <p:txBody>
          <a:bodyPr/>
          <a:lstStyle/>
          <a:p>
            <a:r>
              <a:rPr lang="en-US"/>
              <a:t>Embedded AI LAB, INU</a:t>
            </a:r>
            <a:endParaRPr lang="en-KR" dirty="0"/>
          </a:p>
        </p:txBody>
      </p:sp>
      <p:pic>
        <p:nvPicPr>
          <p:cNvPr id="10" name="Picture 9">
            <a:extLst>
              <a:ext uri="{FF2B5EF4-FFF2-40B4-BE49-F238E27FC236}">
                <a16:creationId xmlns:a16="http://schemas.microsoft.com/office/drawing/2014/main" id="{61477F62-40DA-DAD8-A7FD-4AF4E40089D6}"/>
              </a:ext>
            </a:extLst>
          </p:cNvPr>
          <p:cNvPicPr>
            <a:picLocks noChangeAspect="1"/>
          </p:cNvPicPr>
          <p:nvPr/>
        </p:nvPicPr>
        <p:blipFill>
          <a:blip r:embed="rId2"/>
          <a:stretch>
            <a:fillRect/>
          </a:stretch>
        </p:blipFill>
        <p:spPr>
          <a:xfrm>
            <a:off x="7048038" y="1448683"/>
            <a:ext cx="4919934" cy="2835627"/>
          </a:xfrm>
          <a:prstGeom prst="rect">
            <a:avLst/>
          </a:prstGeom>
          <a:ln>
            <a:solidFill>
              <a:schemeClr val="tx1"/>
            </a:solidFill>
          </a:ln>
        </p:spPr>
      </p:pic>
      <p:sp>
        <p:nvSpPr>
          <p:cNvPr id="7" name="Slide Number Placeholder 6">
            <a:extLst>
              <a:ext uri="{FF2B5EF4-FFF2-40B4-BE49-F238E27FC236}">
                <a16:creationId xmlns:a16="http://schemas.microsoft.com/office/drawing/2014/main" id="{B024E629-B7F8-36DD-0C2E-7F969F2B7862}"/>
              </a:ext>
            </a:extLst>
          </p:cNvPr>
          <p:cNvSpPr>
            <a:spLocks noGrp="1"/>
          </p:cNvSpPr>
          <p:nvPr>
            <p:ph type="sldNum" sz="quarter" idx="12"/>
          </p:nvPr>
        </p:nvSpPr>
        <p:spPr/>
        <p:txBody>
          <a:bodyPr/>
          <a:lstStyle/>
          <a:p>
            <a:fld id="{4253088D-31C3-1E4B-B81E-E383EAC32679}" type="slidenum">
              <a:rPr lang="en-KR" smtClean="0"/>
              <a:pPr/>
              <a:t>7</a:t>
            </a:fld>
            <a:r>
              <a:rPr lang="en-KR"/>
              <a:t> / </a:t>
            </a:r>
            <a:r>
              <a:rPr lang="en-US" altLang="ko-KR"/>
              <a:t>12</a:t>
            </a:r>
            <a:endParaRPr lang="en-KR" dirty="0"/>
          </a:p>
        </p:txBody>
      </p:sp>
    </p:spTree>
    <p:extLst>
      <p:ext uri="{BB962C8B-B14F-4D97-AF65-F5344CB8AC3E}">
        <p14:creationId xmlns:p14="http://schemas.microsoft.com/office/powerpoint/2010/main" val="250448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86B0-8DC1-B848-7984-29D8605E9A46}"/>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F8F10312-F13E-E84A-00DB-D14059D490BE}"/>
              </a:ext>
            </a:extLst>
          </p:cNvPr>
          <p:cNvSpPr>
            <a:spLocks noGrp="1"/>
          </p:cNvSpPr>
          <p:nvPr>
            <p:ph idx="1"/>
          </p:nvPr>
        </p:nvSpPr>
        <p:spPr>
          <a:xfrm>
            <a:off x="224028" y="649224"/>
            <a:ext cx="11743944" cy="5527739"/>
          </a:xfrm>
        </p:spPr>
        <p:txBody>
          <a:bodyPr/>
          <a:lstStyle/>
          <a:p>
            <a:pPr marL="342900" indent="-342900">
              <a:buFont typeface="+mj-lt"/>
              <a:buAutoNum type="arabicPeriod"/>
            </a:pPr>
            <a:r>
              <a:rPr lang="ko-KR" altLang="en-US" dirty="0"/>
              <a:t>구현 </a:t>
            </a:r>
            <a:endParaRPr lang="en-US" dirty="0"/>
          </a:p>
          <a:p>
            <a:pPr marL="800100" lvl="1" indent="-342900">
              <a:buFont typeface="+mj-lt"/>
              <a:buAutoNum type="arabicPeriod" startAt="3"/>
            </a:pPr>
            <a:r>
              <a:rPr lang="en-US" dirty="0"/>
              <a:t>training method </a:t>
            </a:r>
          </a:p>
          <a:p>
            <a:pPr marL="1200150" lvl="2" indent="-285750">
              <a:buFont typeface="+mj-lt"/>
              <a:buAutoNum type="arabicPeriod"/>
            </a:pPr>
            <a:r>
              <a:rPr lang="en-US" dirty="0"/>
              <a:t>Our training used asynchronous stochastic gradient descent with 0.9 momentum</a:t>
            </a:r>
          </a:p>
          <a:p>
            <a:pPr marL="1200150" lvl="2" indent="-285750">
              <a:buFont typeface="+mj-lt"/>
              <a:buAutoNum type="arabicPeriod"/>
            </a:pPr>
            <a:r>
              <a:rPr lang="en-US" dirty="0"/>
              <a:t>fixed learning rate schedule (decreasing the learning rate by 4% every 8 epochs) </a:t>
            </a:r>
          </a:p>
          <a:p>
            <a:pPr lvl="3">
              <a:buFont typeface="+mj-lt"/>
              <a:buAutoNum type="arabicPeriod" startAt="4"/>
            </a:pPr>
            <a:r>
              <a:rPr lang="en-US" dirty="0"/>
              <a:t>8epochs</a:t>
            </a:r>
            <a:r>
              <a:rPr lang="ko-KR" altLang="en-US" dirty="0"/>
              <a:t>마다 </a:t>
            </a:r>
            <a:r>
              <a:rPr lang="en-US" altLang="ko-KR" dirty="0"/>
              <a:t>4%</a:t>
            </a:r>
            <a:r>
              <a:rPr lang="ko-KR" altLang="en-US" dirty="0"/>
              <a:t>씩 낮춤</a:t>
            </a:r>
            <a:r>
              <a:rPr lang="en-US" altLang="ko-KR" dirty="0"/>
              <a:t>.</a:t>
            </a:r>
          </a:p>
          <a:p>
            <a:pPr marL="1200150" lvl="2" indent="-285750">
              <a:buFont typeface="+mj-lt"/>
              <a:buAutoNum type="arabicPeriod"/>
            </a:pPr>
            <a:r>
              <a:rPr lang="en-US" dirty="0" err="1"/>
              <a:t>Polyak</a:t>
            </a:r>
            <a:r>
              <a:rPr lang="en-US" dirty="0"/>
              <a:t> averaging was used to create the final model used at inference time. 1.</a:t>
            </a:r>
          </a:p>
          <a:p>
            <a:pPr lvl="1"/>
            <a:endParaRPr lang="en-KR" dirty="0"/>
          </a:p>
        </p:txBody>
      </p:sp>
      <p:sp>
        <p:nvSpPr>
          <p:cNvPr id="4" name="Date Placeholder 3">
            <a:extLst>
              <a:ext uri="{FF2B5EF4-FFF2-40B4-BE49-F238E27FC236}">
                <a16:creationId xmlns:a16="http://schemas.microsoft.com/office/drawing/2014/main" id="{237BCDA6-FE79-DC95-3C6F-08DDAAEEAB76}"/>
              </a:ext>
            </a:extLst>
          </p:cNvPr>
          <p:cNvSpPr>
            <a:spLocks noGrp="1"/>
          </p:cNvSpPr>
          <p:nvPr>
            <p:ph type="dt" sz="half" idx="10"/>
          </p:nvPr>
        </p:nvSpPr>
        <p:spPr/>
        <p:txBody>
          <a:bodyPr/>
          <a:lstStyle/>
          <a:p>
            <a:fld id="{7AD40AA8-706F-F74F-801A-AD5D7616A79D}" type="datetime4">
              <a:rPr lang="en-US" smtClean="0"/>
              <a:t>September 14, 2023</a:t>
            </a:fld>
            <a:endParaRPr lang="en-KR" dirty="0"/>
          </a:p>
        </p:txBody>
      </p:sp>
      <p:sp>
        <p:nvSpPr>
          <p:cNvPr id="5" name="Footer Placeholder 4">
            <a:extLst>
              <a:ext uri="{FF2B5EF4-FFF2-40B4-BE49-F238E27FC236}">
                <a16:creationId xmlns:a16="http://schemas.microsoft.com/office/drawing/2014/main" id="{F13FA85B-C9FE-09E5-1901-685D6EFB9D3D}"/>
              </a:ext>
            </a:extLst>
          </p:cNvPr>
          <p:cNvSpPr>
            <a:spLocks noGrp="1"/>
          </p:cNvSpPr>
          <p:nvPr>
            <p:ph type="ftr" sz="quarter" idx="11"/>
          </p:nvPr>
        </p:nvSpPr>
        <p:spPr/>
        <p:txBody>
          <a:bodyPr/>
          <a:lstStyle/>
          <a:p>
            <a:r>
              <a:rPr lang="en-US"/>
              <a:t>Embedded AI LAB, INU</a:t>
            </a:r>
            <a:endParaRPr lang="en-KR" dirty="0"/>
          </a:p>
        </p:txBody>
      </p:sp>
      <p:sp>
        <p:nvSpPr>
          <p:cNvPr id="7" name="Slide Number Placeholder 6">
            <a:extLst>
              <a:ext uri="{FF2B5EF4-FFF2-40B4-BE49-F238E27FC236}">
                <a16:creationId xmlns:a16="http://schemas.microsoft.com/office/drawing/2014/main" id="{88D69C36-EF77-33DF-284A-F709412FF010}"/>
              </a:ext>
            </a:extLst>
          </p:cNvPr>
          <p:cNvSpPr>
            <a:spLocks noGrp="1"/>
          </p:cNvSpPr>
          <p:nvPr>
            <p:ph type="sldNum" sz="quarter" idx="12"/>
          </p:nvPr>
        </p:nvSpPr>
        <p:spPr/>
        <p:txBody>
          <a:bodyPr/>
          <a:lstStyle/>
          <a:p>
            <a:fld id="{4253088D-31C3-1E4B-B81E-E383EAC32679}" type="slidenum">
              <a:rPr lang="en-KR" smtClean="0"/>
              <a:pPr/>
              <a:t>8</a:t>
            </a:fld>
            <a:r>
              <a:rPr lang="en-KR"/>
              <a:t> / </a:t>
            </a:r>
            <a:r>
              <a:rPr lang="en-US" altLang="ko-KR"/>
              <a:t>12</a:t>
            </a:r>
            <a:endParaRPr lang="en-KR" dirty="0"/>
          </a:p>
        </p:txBody>
      </p:sp>
    </p:spTree>
    <p:extLst>
      <p:ext uri="{BB962C8B-B14F-4D97-AF65-F5344CB8AC3E}">
        <p14:creationId xmlns:p14="http://schemas.microsoft.com/office/powerpoint/2010/main" val="293933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67A-30FB-DDCF-82FF-1291118B9BE0}"/>
              </a:ext>
            </a:extLst>
          </p:cNvPr>
          <p:cNvSpPr>
            <a:spLocks noGrp="1"/>
          </p:cNvSpPr>
          <p:nvPr>
            <p:ph type="title"/>
          </p:nvPr>
        </p:nvSpPr>
        <p:spPr/>
        <p:txBody>
          <a:bodyPr/>
          <a:lstStyle/>
          <a:p>
            <a:r>
              <a:rPr lang="en-US" altLang="ko-KR" dirty="0"/>
              <a:t>2. </a:t>
            </a:r>
            <a:r>
              <a:rPr lang="ko-KR" altLang="en-US" dirty="0"/>
              <a:t>본론</a:t>
            </a:r>
            <a:endParaRPr lang="en-KR" dirty="0"/>
          </a:p>
        </p:txBody>
      </p:sp>
      <p:sp>
        <p:nvSpPr>
          <p:cNvPr id="3" name="Content Placeholder 2">
            <a:extLst>
              <a:ext uri="{FF2B5EF4-FFF2-40B4-BE49-F238E27FC236}">
                <a16:creationId xmlns:a16="http://schemas.microsoft.com/office/drawing/2014/main" id="{3A08A850-F4AF-E461-B46D-8266B96E7117}"/>
              </a:ext>
            </a:extLst>
          </p:cNvPr>
          <p:cNvSpPr>
            <a:spLocks noGrp="1"/>
          </p:cNvSpPr>
          <p:nvPr>
            <p:ph idx="1"/>
          </p:nvPr>
        </p:nvSpPr>
        <p:spPr>
          <a:xfrm>
            <a:off x="224028" y="649224"/>
            <a:ext cx="6966994" cy="5527739"/>
          </a:xfrm>
        </p:spPr>
        <p:txBody>
          <a:bodyPr/>
          <a:lstStyle/>
          <a:p>
            <a:pPr marL="342900" indent="-342900">
              <a:buFont typeface="+mj-lt"/>
              <a:buAutoNum type="arabicPeriod" startAt="2"/>
            </a:pPr>
            <a:r>
              <a:rPr lang="ko-KR" altLang="en-US" dirty="0"/>
              <a:t>실험 결과</a:t>
            </a:r>
            <a:endParaRPr lang="en-US" altLang="ko-KR" dirty="0"/>
          </a:p>
          <a:p>
            <a:pPr marL="800100" lvl="1" indent="-342900">
              <a:buFont typeface="+mj-lt"/>
              <a:buAutoNum type="arabicPeriod"/>
            </a:pPr>
            <a:r>
              <a:rPr lang="en-US" dirty="0"/>
              <a:t>ILSVRC 2014 Classification Challenge</a:t>
            </a:r>
            <a:r>
              <a:rPr lang="ko-KR" altLang="en-US" dirty="0"/>
              <a:t>는 </a:t>
            </a:r>
            <a:r>
              <a:rPr lang="en-US" altLang="ko-KR" dirty="0"/>
              <a:t>1000</a:t>
            </a:r>
            <a:r>
              <a:rPr lang="ko-KR" altLang="en-US" dirty="0"/>
              <a:t>개의 </a:t>
            </a:r>
            <a:r>
              <a:rPr lang="en-US" dirty="0"/>
              <a:t>class</a:t>
            </a:r>
            <a:r>
              <a:rPr lang="ko-KR" altLang="en-US" dirty="0" err="1"/>
              <a:t>를</a:t>
            </a:r>
            <a:r>
              <a:rPr lang="ko-KR" altLang="en-US" dirty="0"/>
              <a:t> 가지는 </a:t>
            </a:r>
            <a:r>
              <a:rPr lang="en-US" dirty="0"/>
              <a:t>dataset</a:t>
            </a:r>
            <a:r>
              <a:rPr lang="ko-KR" altLang="en-US" dirty="0"/>
              <a:t>이며</a:t>
            </a:r>
            <a:r>
              <a:rPr lang="en-US" altLang="ko-KR" dirty="0"/>
              <a:t>, </a:t>
            </a:r>
            <a:r>
              <a:rPr lang="en-US" dirty="0"/>
              <a:t>training set 1.2M, validation set 50K, testing set 100K</a:t>
            </a:r>
            <a:r>
              <a:rPr lang="ko-KR" altLang="en-US" dirty="0"/>
              <a:t>로 구성된다</a:t>
            </a:r>
            <a:r>
              <a:rPr lang="en-US" altLang="ko-KR" dirty="0"/>
              <a:t>.</a:t>
            </a:r>
          </a:p>
          <a:p>
            <a:pPr lvl="2">
              <a:buFont typeface="+mj-lt"/>
              <a:buAutoNum type="arabicPeriod"/>
            </a:pPr>
            <a:r>
              <a:rPr lang="ko-KR" altLang="en-US" dirty="0"/>
              <a:t>동일한 </a:t>
            </a:r>
            <a:r>
              <a:rPr lang="en-US" dirty="0"/>
              <a:t>GoogLeNet </a:t>
            </a:r>
            <a:r>
              <a:rPr lang="ko-KR" altLang="en-US" dirty="0"/>
              <a:t>모델의 </a:t>
            </a:r>
            <a:r>
              <a:rPr lang="en-US" altLang="ko-KR" dirty="0"/>
              <a:t>7</a:t>
            </a:r>
            <a:r>
              <a:rPr lang="ko-KR" altLang="en-US" dirty="0"/>
              <a:t>가지 버전들의 </a:t>
            </a:r>
            <a:r>
              <a:rPr lang="en-US" dirty="0"/>
              <a:t>ensemble</a:t>
            </a:r>
            <a:r>
              <a:rPr lang="ko-KR" altLang="en-US" dirty="0"/>
              <a:t>이 제출되었으며</a:t>
            </a:r>
            <a:r>
              <a:rPr lang="en-US" altLang="ko-KR" dirty="0"/>
              <a:t>, </a:t>
            </a:r>
            <a:r>
              <a:rPr lang="en-US" dirty="0"/>
              <a:t>external data</a:t>
            </a:r>
            <a:r>
              <a:rPr lang="ko-KR" altLang="en-US" dirty="0"/>
              <a:t>는 사용하지 않았음</a:t>
            </a:r>
            <a:r>
              <a:rPr lang="en-US" altLang="ko-KR" dirty="0"/>
              <a:t>. </a:t>
            </a:r>
            <a:r>
              <a:rPr lang="ko-KR" altLang="en-US" dirty="0"/>
              <a:t>모두 동일한 방법으로 </a:t>
            </a:r>
            <a:r>
              <a:rPr lang="en-US" dirty="0"/>
              <a:t>training</a:t>
            </a:r>
            <a:r>
              <a:rPr lang="ko-KR" altLang="en-US" dirty="0"/>
              <a:t>됨</a:t>
            </a:r>
            <a:r>
              <a:rPr lang="en-US" altLang="ko-KR" dirty="0"/>
              <a:t>.</a:t>
            </a:r>
          </a:p>
          <a:p>
            <a:pPr lvl="2">
              <a:buFont typeface="+mj-lt"/>
              <a:buAutoNum type="arabicPeriod"/>
            </a:pPr>
            <a:r>
              <a:rPr lang="en-US" dirty="0"/>
              <a:t>external data</a:t>
            </a:r>
            <a:r>
              <a:rPr lang="ko-KR" altLang="en-US" dirty="0" err="1"/>
              <a:t>를</a:t>
            </a:r>
            <a:r>
              <a:rPr lang="ko-KR" altLang="en-US" dirty="0"/>
              <a:t> 이용한 두 모델보다 </a:t>
            </a:r>
            <a:r>
              <a:rPr lang="en-US" dirty="0"/>
              <a:t>Top-5 error</a:t>
            </a:r>
            <a:r>
              <a:rPr lang="ko-KR" altLang="en-US" dirty="0"/>
              <a:t>가 각각</a:t>
            </a:r>
            <a:r>
              <a:rPr lang="en-US" altLang="ko-KR" dirty="0"/>
              <a:t>, </a:t>
            </a:r>
            <a:r>
              <a:rPr lang="en-US" dirty="0"/>
              <a:t>Super Vision(2012)</a:t>
            </a:r>
            <a:r>
              <a:rPr lang="ko-KR" altLang="en-US" dirty="0"/>
              <a:t>보다 </a:t>
            </a:r>
            <a:r>
              <a:rPr lang="en-US" altLang="ko-KR" dirty="0"/>
              <a:t>56.5%, </a:t>
            </a:r>
            <a:r>
              <a:rPr lang="en-US" dirty="0" err="1"/>
              <a:t>Clarifai</a:t>
            </a:r>
            <a:r>
              <a:rPr lang="en-US" dirty="0"/>
              <a:t>(2013)</a:t>
            </a:r>
            <a:r>
              <a:rPr lang="ko-KR" altLang="en-US" dirty="0"/>
              <a:t>보다 </a:t>
            </a:r>
            <a:r>
              <a:rPr lang="en-US" altLang="ko-KR" dirty="0"/>
              <a:t>40% </a:t>
            </a:r>
            <a:r>
              <a:rPr lang="ko-KR" altLang="en-US" dirty="0"/>
              <a:t>감소했다</a:t>
            </a:r>
            <a:r>
              <a:rPr lang="en-US" altLang="ko-KR" dirty="0"/>
              <a:t>.</a:t>
            </a:r>
          </a:p>
          <a:p>
            <a:pPr marL="800100" lvl="1" indent="-342900">
              <a:buFont typeface="+mj-lt"/>
              <a:buAutoNum type="arabicPeriod"/>
            </a:pPr>
            <a:endParaRPr lang="en-KR" dirty="0"/>
          </a:p>
        </p:txBody>
      </p:sp>
      <p:sp>
        <p:nvSpPr>
          <p:cNvPr id="4" name="Date Placeholder 3">
            <a:extLst>
              <a:ext uri="{FF2B5EF4-FFF2-40B4-BE49-F238E27FC236}">
                <a16:creationId xmlns:a16="http://schemas.microsoft.com/office/drawing/2014/main" id="{1E391685-5739-87B4-8525-BA0FE432D9E7}"/>
              </a:ext>
            </a:extLst>
          </p:cNvPr>
          <p:cNvSpPr>
            <a:spLocks noGrp="1"/>
          </p:cNvSpPr>
          <p:nvPr>
            <p:ph type="dt" sz="half" idx="10"/>
          </p:nvPr>
        </p:nvSpPr>
        <p:spPr/>
        <p:txBody>
          <a:bodyPr/>
          <a:lstStyle/>
          <a:p>
            <a:fld id="{C1CB6F56-E261-E548-8D52-D1ADCBD38DBA}" type="datetime4">
              <a:rPr lang="en-US" smtClean="0"/>
              <a:t>September 14, 2023</a:t>
            </a:fld>
            <a:endParaRPr lang="en-KR" dirty="0"/>
          </a:p>
        </p:txBody>
      </p:sp>
      <p:sp>
        <p:nvSpPr>
          <p:cNvPr id="5" name="Footer Placeholder 4">
            <a:extLst>
              <a:ext uri="{FF2B5EF4-FFF2-40B4-BE49-F238E27FC236}">
                <a16:creationId xmlns:a16="http://schemas.microsoft.com/office/drawing/2014/main" id="{C3ABEE70-13C9-306B-E2FF-8F90D786D04E}"/>
              </a:ext>
            </a:extLst>
          </p:cNvPr>
          <p:cNvSpPr>
            <a:spLocks noGrp="1"/>
          </p:cNvSpPr>
          <p:nvPr>
            <p:ph type="ftr" sz="quarter" idx="11"/>
          </p:nvPr>
        </p:nvSpPr>
        <p:spPr/>
        <p:txBody>
          <a:bodyPr/>
          <a:lstStyle/>
          <a:p>
            <a:r>
              <a:rPr lang="en-US"/>
              <a:t>Embedded AI LAB, INU</a:t>
            </a:r>
            <a:endParaRPr lang="en-KR" dirty="0"/>
          </a:p>
        </p:txBody>
      </p:sp>
      <p:pic>
        <p:nvPicPr>
          <p:cNvPr id="7" name="Picture 6">
            <a:extLst>
              <a:ext uri="{FF2B5EF4-FFF2-40B4-BE49-F238E27FC236}">
                <a16:creationId xmlns:a16="http://schemas.microsoft.com/office/drawing/2014/main" id="{724537B7-5895-FBA5-706F-1E03A441A115}"/>
              </a:ext>
            </a:extLst>
          </p:cNvPr>
          <p:cNvPicPr>
            <a:picLocks noChangeAspect="1"/>
          </p:cNvPicPr>
          <p:nvPr/>
        </p:nvPicPr>
        <p:blipFill>
          <a:blip r:embed="rId2"/>
          <a:stretch>
            <a:fillRect/>
          </a:stretch>
        </p:blipFill>
        <p:spPr>
          <a:xfrm>
            <a:off x="7360787" y="737483"/>
            <a:ext cx="4419168" cy="3529717"/>
          </a:xfrm>
          <a:prstGeom prst="rect">
            <a:avLst/>
          </a:prstGeom>
          <a:ln>
            <a:solidFill>
              <a:schemeClr val="tx1"/>
            </a:solidFill>
          </a:ln>
        </p:spPr>
      </p:pic>
      <p:sp>
        <p:nvSpPr>
          <p:cNvPr id="8" name="Slide Number Placeholder 7">
            <a:extLst>
              <a:ext uri="{FF2B5EF4-FFF2-40B4-BE49-F238E27FC236}">
                <a16:creationId xmlns:a16="http://schemas.microsoft.com/office/drawing/2014/main" id="{211759D6-4989-5AF1-26B7-F88A00119D45}"/>
              </a:ext>
            </a:extLst>
          </p:cNvPr>
          <p:cNvSpPr>
            <a:spLocks noGrp="1"/>
          </p:cNvSpPr>
          <p:nvPr>
            <p:ph type="sldNum" sz="quarter" idx="12"/>
          </p:nvPr>
        </p:nvSpPr>
        <p:spPr/>
        <p:txBody>
          <a:bodyPr/>
          <a:lstStyle/>
          <a:p>
            <a:fld id="{4253088D-31C3-1E4B-B81E-E383EAC32679}" type="slidenum">
              <a:rPr lang="en-KR" smtClean="0"/>
              <a:pPr/>
              <a:t>9</a:t>
            </a:fld>
            <a:r>
              <a:rPr lang="en-KR"/>
              <a:t> / </a:t>
            </a:r>
            <a:r>
              <a:rPr lang="en-US" altLang="ko-KR"/>
              <a:t>12</a:t>
            </a:r>
            <a:endParaRPr lang="en-KR" dirty="0"/>
          </a:p>
        </p:txBody>
      </p:sp>
    </p:spTree>
    <p:extLst>
      <p:ext uri="{BB962C8B-B14F-4D97-AF65-F5344CB8AC3E}">
        <p14:creationId xmlns:p14="http://schemas.microsoft.com/office/powerpoint/2010/main" val="239482394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13243</TotalTime>
  <Words>1491</Words>
  <Application>Microsoft Macintosh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Malgun Gothic</vt:lpstr>
      <vt:lpstr>Arial</vt:lpstr>
      <vt:lpstr>Calibri</vt:lpstr>
      <vt:lpstr>Custom Design</vt:lpstr>
      <vt:lpstr>PowerPoint Presentation</vt:lpstr>
      <vt:lpstr>Overview</vt:lpstr>
      <vt:lpstr>1. 서론</vt:lpstr>
      <vt:lpstr>1. 서론</vt:lpstr>
      <vt:lpstr>1. 서론</vt:lpstr>
      <vt:lpstr>2. 본론</vt:lpstr>
      <vt:lpstr>2. 본론</vt:lpstr>
      <vt:lpstr>2. 본론</vt:lpstr>
      <vt:lpstr>2. 본론</vt:lpstr>
      <vt:lpstr>2. 본론</vt:lpstr>
      <vt:lpstr>3. 결론</vt:lpstr>
      <vt:lpstr>4. 알게 된 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 Neural Networks and Deep Learning Week 2</dc:title>
  <dc:creator>이지호</dc:creator>
  <cp:lastModifiedBy>이지호</cp:lastModifiedBy>
  <cp:revision>680</cp:revision>
  <dcterms:created xsi:type="dcterms:W3CDTF">2023-06-22T01:53:31Z</dcterms:created>
  <dcterms:modified xsi:type="dcterms:W3CDTF">2023-09-14T14:54:38Z</dcterms:modified>
</cp:coreProperties>
</file>