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7"/>
  </p:notesMasterIdLst>
  <p:sldIdLst>
    <p:sldId id="261" r:id="rId2"/>
    <p:sldId id="258" r:id="rId3"/>
    <p:sldId id="265" r:id="rId4"/>
    <p:sldId id="266" r:id="rId5"/>
    <p:sldId id="275" r:id="rId6"/>
    <p:sldId id="276" r:id="rId7"/>
    <p:sldId id="268" r:id="rId8"/>
    <p:sldId id="277" r:id="rId9"/>
    <p:sldId id="269" r:id="rId10"/>
    <p:sldId id="271" r:id="rId11"/>
    <p:sldId id="279" r:id="rId12"/>
    <p:sldId id="280" r:id="rId13"/>
    <p:sldId id="281" r:id="rId14"/>
    <p:sldId id="282" r:id="rId15"/>
    <p:sldId id="273" r:id="rId16"/>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A91665-AAAE-5B42-BD75-8F525825AAF0}">
          <p14:sldIdLst>
            <p14:sldId id="261"/>
            <p14:sldId id="258"/>
            <p14:sldId id="265"/>
            <p14:sldId id="266"/>
            <p14:sldId id="275"/>
            <p14:sldId id="276"/>
          </p14:sldIdLst>
        </p14:section>
        <p14:section name="ㅂㄹ" id="{584D0CC5-22EF-DC46-9C0F-0153C069D64F}">
          <p14:sldIdLst>
            <p14:sldId id="268"/>
            <p14:sldId id="277"/>
            <p14:sldId id="269"/>
            <p14:sldId id="271"/>
            <p14:sldId id="279"/>
            <p14:sldId id="280"/>
            <p14:sldId id="281"/>
            <p14:sldId id="282"/>
          </p14:sldIdLst>
        </p14:section>
        <p14:section name="ㄱㄹ" id="{FE92FD76-6A46-3A4E-A449-2DF88AEB3469}">
          <p14:sldIdLst>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0"/>
    <p:restoredTop sz="96338"/>
  </p:normalViewPr>
  <p:slideViewPr>
    <p:cSldViewPr snapToGrid="0">
      <p:cViewPr>
        <p:scale>
          <a:sx n="150" d="100"/>
          <a:sy n="150" d="100"/>
        </p:scale>
        <p:origin x="2024" y="13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60" d="100"/>
          <a:sy n="160" d="100"/>
        </p:scale>
        <p:origin x="441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C5ECE-8D41-F44E-9BEC-57A9A35FF96F}" type="datetimeFigureOut">
              <a:rPr lang="en-KR" smtClean="0"/>
              <a:t>10/5/23</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B2F57-2C9C-0140-B65C-6AD4CCD79DC6}" type="slidenum">
              <a:rPr lang="en-KR" smtClean="0"/>
              <a:t>‹#›</a:t>
            </a:fld>
            <a:endParaRPr lang="en-KR"/>
          </a:p>
        </p:txBody>
      </p:sp>
    </p:spTree>
    <p:extLst>
      <p:ext uri="{BB962C8B-B14F-4D97-AF65-F5344CB8AC3E}">
        <p14:creationId xmlns:p14="http://schemas.microsoft.com/office/powerpoint/2010/main" val="16954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D87-118F-32F3-2DF1-516742301DA3}"/>
              </a:ext>
            </a:extLst>
          </p:cNvPr>
          <p:cNvSpPr>
            <a:spLocks noGrp="1"/>
          </p:cNvSpPr>
          <p:nvPr>
            <p:ph type="ctrTitle"/>
          </p:nvPr>
        </p:nvSpPr>
        <p:spPr>
          <a:xfrm>
            <a:off x="1524000" y="1122363"/>
            <a:ext cx="9144000" cy="2387600"/>
          </a:xfrm>
        </p:spPr>
        <p:txBody>
          <a:bodyPr anchor="b"/>
          <a:lstStyle>
            <a:lvl1pPr algn="ctr">
              <a:defRPr sz="6000">
                <a:latin typeface="Malgun Gothic" panose="020B0503020000020004" pitchFamily="34" charset="-127"/>
                <a:ea typeface="Malgun Gothic" panose="020B0503020000020004" pitchFamily="34" charset="-127"/>
              </a:defRPr>
            </a:lvl1pPr>
          </a:lstStyle>
          <a:p>
            <a:r>
              <a:rPr lang="en-US" dirty="0"/>
              <a:t>Click to edit Master title style</a:t>
            </a:r>
            <a:endParaRPr lang="en-KR" dirty="0"/>
          </a:p>
        </p:txBody>
      </p:sp>
      <p:sp>
        <p:nvSpPr>
          <p:cNvPr id="3" name="Subtitle 2">
            <a:extLst>
              <a:ext uri="{FF2B5EF4-FFF2-40B4-BE49-F238E27FC236}">
                <a16:creationId xmlns:a16="http://schemas.microsoft.com/office/drawing/2014/main" id="{C190491F-5100-86C0-C445-6CFE6A5B10F5}"/>
              </a:ext>
            </a:extLst>
          </p:cNvPr>
          <p:cNvSpPr>
            <a:spLocks noGrp="1"/>
          </p:cNvSpPr>
          <p:nvPr>
            <p:ph type="subTitle" idx="1"/>
          </p:nvPr>
        </p:nvSpPr>
        <p:spPr>
          <a:xfrm>
            <a:off x="1524000" y="3602038"/>
            <a:ext cx="9144000" cy="1655762"/>
          </a:xfrm>
        </p:spPr>
        <p:txBody>
          <a:bodyPr/>
          <a:lstStyle>
            <a:lvl1pPr marL="0" indent="0" algn="ctr">
              <a:buNone/>
              <a:defRPr sz="2400">
                <a:latin typeface="Malgun Gothic" panose="020B0503020000020004" pitchFamily="34" charset="-127"/>
                <a:ea typeface="Malgun Gothic" panose="020B0503020000020004" pitchFamily="34"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7" name="Date Placeholder 3">
            <a:extLst>
              <a:ext uri="{FF2B5EF4-FFF2-40B4-BE49-F238E27FC236}">
                <a16:creationId xmlns:a16="http://schemas.microsoft.com/office/drawing/2014/main" id="{EBA567DB-CCD2-68F6-F982-1924ABE91A95}"/>
              </a:ext>
            </a:extLst>
          </p:cNvPr>
          <p:cNvSpPr>
            <a:spLocks noGrp="1"/>
          </p:cNvSpPr>
          <p:nvPr>
            <p:ph type="dt" sz="half" idx="10"/>
          </p:nvPr>
        </p:nvSpPr>
        <p:spPr>
          <a:xfrm>
            <a:off x="224028" y="6409368"/>
            <a:ext cx="2743200" cy="365125"/>
          </a:xfrm>
        </p:spPr>
        <p:txBody>
          <a:bodyPr/>
          <a:lstStyle>
            <a:lvl1pPr>
              <a:defRPr>
                <a:latin typeface="Malgun Gothic" panose="020B0503020000020004" pitchFamily="34" charset="-127"/>
                <a:ea typeface="Malgun Gothic" panose="020B0503020000020004" pitchFamily="34" charset="-127"/>
              </a:defRPr>
            </a:lvl1pPr>
          </a:lstStyle>
          <a:p>
            <a:fld id="{9369E374-500D-3A45-8A68-5127047157DC}" type="datetime4">
              <a:rPr lang="en-US" smtClean="0"/>
              <a:t>October 5, 2023</a:t>
            </a:fld>
            <a:endParaRPr lang="en-KR" dirty="0"/>
          </a:p>
        </p:txBody>
      </p:sp>
      <p:sp>
        <p:nvSpPr>
          <p:cNvPr id="8" name="Footer Placeholder 4">
            <a:extLst>
              <a:ext uri="{FF2B5EF4-FFF2-40B4-BE49-F238E27FC236}">
                <a16:creationId xmlns:a16="http://schemas.microsoft.com/office/drawing/2014/main" id="{5D2EA3C1-C4E7-148E-1244-D8BF56D2D15B}"/>
              </a:ext>
            </a:extLst>
          </p:cNvPr>
          <p:cNvSpPr>
            <a:spLocks noGrp="1"/>
          </p:cNvSpPr>
          <p:nvPr>
            <p:ph type="ftr" sz="quarter" idx="11"/>
          </p:nvPr>
        </p:nvSpPr>
        <p:spPr>
          <a:xfrm>
            <a:off x="4051554" y="6409367"/>
            <a:ext cx="4114800" cy="365125"/>
          </a:xfrm>
        </p:spPr>
        <p:txBody>
          <a:bodyPr/>
          <a:lstStyle>
            <a:lvl1pPr>
              <a:defRPr>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9" name="Slide Number Placeholder 5">
            <a:extLst>
              <a:ext uri="{FF2B5EF4-FFF2-40B4-BE49-F238E27FC236}">
                <a16:creationId xmlns:a16="http://schemas.microsoft.com/office/drawing/2014/main" id="{93642610-D476-0D27-DCEF-2D8DC55DE930}"/>
              </a:ext>
            </a:extLst>
          </p:cNvPr>
          <p:cNvSpPr>
            <a:spLocks noGrp="1"/>
          </p:cNvSpPr>
          <p:nvPr>
            <p:ph type="sldNum" sz="quarter" idx="12"/>
          </p:nvPr>
        </p:nvSpPr>
        <p:spPr>
          <a:xfrm>
            <a:off x="9224772" y="6409367"/>
            <a:ext cx="2743200" cy="365125"/>
          </a:xfrm>
        </p:spPr>
        <p:txBody>
          <a:bodyPr/>
          <a:lstStyle>
            <a:lvl1pPr>
              <a:defRPr>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r>
              <a:rPr lang="en-KR" dirty="0"/>
              <a:t> / </a:t>
            </a:r>
            <a:r>
              <a:rPr lang="en-US" altLang="ko-KR" dirty="0"/>
              <a:t>12</a:t>
            </a:r>
            <a:endParaRPr lang="en-KR" dirty="0"/>
          </a:p>
        </p:txBody>
      </p:sp>
    </p:spTree>
    <p:extLst>
      <p:ext uri="{BB962C8B-B14F-4D97-AF65-F5344CB8AC3E}">
        <p14:creationId xmlns:p14="http://schemas.microsoft.com/office/powerpoint/2010/main" val="23699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2361-561D-64AB-DA80-0240EFC89487}"/>
              </a:ext>
            </a:extLst>
          </p:cNvPr>
          <p:cNvSpPr>
            <a:spLocks noGrp="1"/>
          </p:cNvSpPr>
          <p:nvPr>
            <p:ph type="title"/>
          </p:nvPr>
        </p:nvSpPr>
        <p:spPr>
          <a:xfrm>
            <a:off x="224028" y="139954"/>
            <a:ext cx="11743944" cy="365125"/>
          </a:xfrm>
          <a:ln>
            <a:solidFill>
              <a:schemeClr val="tx1"/>
            </a:solidFill>
          </a:ln>
        </p:spPr>
        <p:txBody>
          <a:bodyPr>
            <a:noAutofit/>
          </a:bodyPr>
          <a:lstStyle>
            <a:lvl1pPr>
              <a:defRPr sz="2000" b="1">
                <a:latin typeface="Malgun Gothic" panose="020B0503020000020004" pitchFamily="34" charset="-127"/>
                <a:ea typeface="Malgun Gothic" panose="020B0503020000020004" pitchFamily="34" charset="-127"/>
              </a:defRPr>
            </a:lvl1pPr>
          </a:lstStyle>
          <a:p>
            <a:r>
              <a:rPr lang="en-US" dirty="0"/>
              <a:t>Click to edit Master title style</a:t>
            </a:r>
            <a:endParaRPr lang="en-KR" dirty="0"/>
          </a:p>
        </p:txBody>
      </p:sp>
      <p:sp>
        <p:nvSpPr>
          <p:cNvPr id="3" name="Content Placeholder 2">
            <a:extLst>
              <a:ext uri="{FF2B5EF4-FFF2-40B4-BE49-F238E27FC236}">
                <a16:creationId xmlns:a16="http://schemas.microsoft.com/office/drawing/2014/main" id="{E9EE2D4C-2F93-4245-9A01-2DF9615A54D8}"/>
              </a:ext>
            </a:extLst>
          </p:cNvPr>
          <p:cNvSpPr>
            <a:spLocks noGrp="1"/>
          </p:cNvSpPr>
          <p:nvPr>
            <p:ph idx="1"/>
          </p:nvPr>
        </p:nvSpPr>
        <p:spPr>
          <a:xfrm>
            <a:off x="224028" y="649224"/>
            <a:ext cx="5871972" cy="5527739"/>
          </a:xfrm>
        </p:spPr>
        <p:txBody>
          <a:bodyPr>
            <a:normAutofit/>
          </a:bodyPr>
          <a:lstStyle>
            <a:lvl1pPr>
              <a:lnSpc>
                <a:spcPct val="150000"/>
              </a:lnSpc>
              <a:defRPr sz="1600">
                <a:latin typeface="Malgun Gothic" panose="020B0503020000020004" pitchFamily="34" charset="-127"/>
                <a:ea typeface="Malgun Gothic" panose="020B0503020000020004" pitchFamily="34" charset="-127"/>
              </a:defRPr>
            </a:lvl1pPr>
            <a:lvl2pPr>
              <a:lnSpc>
                <a:spcPct val="150000"/>
              </a:lnSpc>
              <a:defRPr sz="1400">
                <a:latin typeface="Malgun Gothic" panose="020B0503020000020004" pitchFamily="34" charset="-127"/>
                <a:ea typeface="Malgun Gothic" panose="020B0503020000020004" pitchFamily="34" charset="-127"/>
              </a:defRPr>
            </a:lvl2pPr>
            <a:lvl3pPr>
              <a:lnSpc>
                <a:spcPct val="150000"/>
              </a:lnSpc>
              <a:defRPr sz="1200">
                <a:latin typeface="Malgun Gothic" panose="020B0503020000020004" pitchFamily="34" charset="-127"/>
                <a:ea typeface="Malgun Gothic" panose="020B0503020000020004" pitchFamily="34" charset="-127"/>
              </a:defRPr>
            </a:lvl3pPr>
            <a:lvl4pPr>
              <a:lnSpc>
                <a:spcPct val="150000"/>
              </a:lnSpc>
              <a:defRPr sz="1100">
                <a:latin typeface="Malgun Gothic" panose="020B0503020000020004" pitchFamily="34" charset="-127"/>
                <a:ea typeface="Malgun Gothic" panose="020B0503020000020004" pitchFamily="34" charset="-127"/>
              </a:defRPr>
            </a:lvl4pPr>
            <a:lvl5pPr>
              <a:lnSpc>
                <a:spcPct val="150000"/>
              </a:lnSpc>
              <a:defRPr sz="1100">
                <a:latin typeface="Malgun Gothic" panose="020B0503020000020004" pitchFamily="34" charset="-127"/>
                <a:ea typeface="Malgun Gothic" panose="020B0503020000020004" pitchFamily="34"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4" name="Date Placeholder 3">
            <a:extLst>
              <a:ext uri="{FF2B5EF4-FFF2-40B4-BE49-F238E27FC236}">
                <a16:creationId xmlns:a16="http://schemas.microsoft.com/office/drawing/2014/main" id="{1E7F1F5A-5292-1C89-15F8-FBD9B514D530}"/>
              </a:ext>
            </a:extLst>
          </p:cNvPr>
          <p:cNvSpPr>
            <a:spLocks noGrp="1"/>
          </p:cNvSpPr>
          <p:nvPr>
            <p:ph type="dt" sz="half" idx="10"/>
          </p:nvPr>
        </p:nvSpPr>
        <p:spPr>
          <a:xfrm>
            <a:off x="224028" y="6409368"/>
            <a:ext cx="2743200" cy="365125"/>
          </a:xfrm>
        </p:spPr>
        <p:txBody>
          <a:bodyPr/>
          <a:lstStyle>
            <a:lvl1pPr>
              <a:defRPr>
                <a:latin typeface="Malgun Gothic" panose="020B0503020000020004" pitchFamily="34" charset="-127"/>
                <a:ea typeface="Malgun Gothic" panose="020B0503020000020004" pitchFamily="34" charset="-127"/>
              </a:defRPr>
            </a:lvl1pPr>
          </a:lstStyle>
          <a:p>
            <a:fld id="{6E592652-3798-A648-9F9D-5595DDAD9F4E}" type="datetime4">
              <a:rPr lang="en-US" smtClean="0"/>
              <a:t>October 5, 2023</a:t>
            </a:fld>
            <a:endParaRPr lang="en-KR" dirty="0"/>
          </a:p>
        </p:txBody>
      </p:sp>
      <p:sp>
        <p:nvSpPr>
          <p:cNvPr id="5" name="Footer Placeholder 4">
            <a:extLst>
              <a:ext uri="{FF2B5EF4-FFF2-40B4-BE49-F238E27FC236}">
                <a16:creationId xmlns:a16="http://schemas.microsoft.com/office/drawing/2014/main" id="{B736021D-1529-AB02-FE82-0CC4962BEDF4}"/>
              </a:ext>
            </a:extLst>
          </p:cNvPr>
          <p:cNvSpPr>
            <a:spLocks noGrp="1"/>
          </p:cNvSpPr>
          <p:nvPr>
            <p:ph type="ftr" sz="quarter" idx="11"/>
          </p:nvPr>
        </p:nvSpPr>
        <p:spPr>
          <a:xfrm>
            <a:off x="4051554" y="6409367"/>
            <a:ext cx="4114800" cy="365125"/>
          </a:xfrm>
        </p:spPr>
        <p:txBody>
          <a:bodyPr/>
          <a:lstStyle>
            <a:lvl1pPr>
              <a:defRPr>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6" name="Slide Number Placeholder 5">
            <a:extLst>
              <a:ext uri="{FF2B5EF4-FFF2-40B4-BE49-F238E27FC236}">
                <a16:creationId xmlns:a16="http://schemas.microsoft.com/office/drawing/2014/main" id="{19B9F1B8-DC8D-7537-B97D-0CB33FAB9995}"/>
              </a:ext>
            </a:extLst>
          </p:cNvPr>
          <p:cNvSpPr>
            <a:spLocks noGrp="1"/>
          </p:cNvSpPr>
          <p:nvPr>
            <p:ph type="sldNum" sz="quarter" idx="12"/>
          </p:nvPr>
        </p:nvSpPr>
        <p:spPr>
          <a:xfrm>
            <a:off x="9224772" y="6409367"/>
            <a:ext cx="2743200" cy="365125"/>
          </a:xfrm>
        </p:spPr>
        <p:txBody>
          <a:bodyPr/>
          <a:lstStyle>
            <a:lvl1pPr>
              <a:defRPr>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r>
              <a:rPr lang="en-KR" dirty="0"/>
              <a:t> / </a:t>
            </a:r>
            <a:r>
              <a:rPr lang="en-US" altLang="ko-KR" dirty="0"/>
              <a:t>15</a:t>
            </a:r>
            <a:endParaRPr lang="en-KR" dirty="0"/>
          </a:p>
        </p:txBody>
      </p:sp>
    </p:spTree>
    <p:extLst>
      <p:ext uri="{BB962C8B-B14F-4D97-AF65-F5344CB8AC3E}">
        <p14:creationId xmlns:p14="http://schemas.microsoft.com/office/powerpoint/2010/main" val="2433111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8C8D9-2EA8-6901-4DE5-3647E8E19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2187D1C7-8CB2-5A0C-0FB8-1C21FA96D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062CD956-A804-19E3-CA29-C3415780B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algun Gothic" panose="020B0503020000020004" pitchFamily="34" charset="-127"/>
                <a:ea typeface="Malgun Gothic" panose="020B0503020000020004" pitchFamily="34" charset="-127"/>
              </a:defRPr>
            </a:lvl1pPr>
          </a:lstStyle>
          <a:p>
            <a:fld id="{32421081-5E4F-3D48-82D1-0A1164B3D0D4}" type="datetime4">
              <a:rPr lang="en-US" smtClean="0"/>
              <a:t>October 5, 2023</a:t>
            </a:fld>
            <a:endParaRPr lang="en-KR"/>
          </a:p>
        </p:txBody>
      </p:sp>
      <p:sp>
        <p:nvSpPr>
          <p:cNvPr id="5" name="Footer Placeholder 4">
            <a:extLst>
              <a:ext uri="{FF2B5EF4-FFF2-40B4-BE49-F238E27FC236}">
                <a16:creationId xmlns:a16="http://schemas.microsoft.com/office/drawing/2014/main" id="{7F0F030D-DB97-15D9-674C-8EF0C1541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6" name="Slide Number Placeholder 5">
            <a:extLst>
              <a:ext uri="{FF2B5EF4-FFF2-40B4-BE49-F238E27FC236}">
                <a16:creationId xmlns:a16="http://schemas.microsoft.com/office/drawing/2014/main" id="{46D15D43-008F-2EC3-6FE2-20D1DB1AE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endParaRPr lang="en-KR"/>
          </a:p>
        </p:txBody>
      </p:sp>
    </p:spTree>
    <p:extLst>
      <p:ext uri="{BB962C8B-B14F-4D97-AF65-F5344CB8AC3E}">
        <p14:creationId xmlns:p14="http://schemas.microsoft.com/office/powerpoint/2010/main" val="1927413731"/>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p:txStyles>
    <p:titleStyle>
      <a:lvl1pPr algn="l" defTabSz="914400" rtl="0" eaLnBrk="1" latinLnBrk="0" hangingPunct="1">
        <a:lnSpc>
          <a:spcPct val="90000"/>
        </a:lnSpc>
        <a:spcBef>
          <a:spcPct val="0"/>
        </a:spcBef>
        <a:buNone/>
        <a:defRPr sz="4400" kern="1200">
          <a:solidFill>
            <a:schemeClr val="tx1"/>
          </a:solidFill>
          <a:latin typeface="Malgun Gothic" panose="020B0503020000020004" pitchFamily="34" charset="-127"/>
          <a:ea typeface="Malgun Gothic" panose="020B0503020000020004" pitchFamily="34" charset="-12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iho264@inu.ac.k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6CF203-3BEF-1D7B-1A98-EFF05C0AD2EB}"/>
              </a:ext>
            </a:extLst>
          </p:cNvPr>
          <p:cNvSpPr>
            <a:spLocks noGrp="1"/>
          </p:cNvSpPr>
          <p:nvPr>
            <p:ph type="dt" sz="half" idx="10"/>
          </p:nvPr>
        </p:nvSpPr>
        <p:spPr/>
        <p:txBody>
          <a:bodyPr/>
          <a:lstStyle/>
          <a:p>
            <a:fld id="{05EFA007-5E9A-5B4F-9232-82D44E822098}" type="datetime4">
              <a:rPr lang="en-US" smtClean="0"/>
              <a:t>October 5, 2023</a:t>
            </a:fld>
            <a:endParaRPr lang="en-KR" dirty="0"/>
          </a:p>
        </p:txBody>
      </p:sp>
      <p:sp>
        <p:nvSpPr>
          <p:cNvPr id="5" name="Footer Placeholder 4">
            <a:extLst>
              <a:ext uri="{FF2B5EF4-FFF2-40B4-BE49-F238E27FC236}">
                <a16:creationId xmlns:a16="http://schemas.microsoft.com/office/drawing/2014/main" id="{EA1201A0-F9A1-C0E8-9CAA-6BC0B41844A9}"/>
              </a:ext>
            </a:extLst>
          </p:cNvPr>
          <p:cNvSpPr>
            <a:spLocks noGrp="1"/>
          </p:cNvSpPr>
          <p:nvPr>
            <p:ph type="ftr" sz="quarter" idx="11"/>
          </p:nvPr>
        </p:nvSpPr>
        <p:spPr/>
        <p:txBody>
          <a:bodyPr/>
          <a:lstStyle/>
          <a:p>
            <a:r>
              <a:rPr lang="en-US"/>
              <a:t>Embedded AI LAB, INU</a:t>
            </a:r>
            <a:endParaRPr lang="en-KR" dirty="0"/>
          </a:p>
        </p:txBody>
      </p:sp>
      <p:sp>
        <p:nvSpPr>
          <p:cNvPr id="8" name="TextBox 7">
            <a:extLst>
              <a:ext uri="{FF2B5EF4-FFF2-40B4-BE49-F238E27FC236}">
                <a16:creationId xmlns:a16="http://schemas.microsoft.com/office/drawing/2014/main" id="{1E4F83B9-2A8F-80B0-A434-7E64F8C51A1C}"/>
              </a:ext>
            </a:extLst>
          </p:cNvPr>
          <p:cNvSpPr txBox="1"/>
          <p:nvPr/>
        </p:nvSpPr>
        <p:spPr>
          <a:xfrm>
            <a:off x="1524000" y="769716"/>
            <a:ext cx="9143999" cy="646331"/>
          </a:xfrm>
          <a:prstGeom prst="rect">
            <a:avLst/>
          </a:prstGeom>
          <a:noFill/>
          <a:ln>
            <a:solidFill>
              <a:schemeClr val="tx1"/>
            </a:solidFill>
          </a:ln>
        </p:spPr>
        <p:txBody>
          <a:bodyPr wrap="square" rtlCol="0">
            <a:spAutoFit/>
          </a:bodyPr>
          <a:lstStyle/>
          <a:p>
            <a:pPr algn="ctr"/>
            <a:r>
              <a:rPr lang="en-KR" sz="3600" dirty="0">
                <a:latin typeface="Malgun Gothic" panose="020B0503020000020004" pitchFamily="34" charset="-127"/>
                <a:ea typeface="Malgun Gothic" panose="020B0503020000020004" pitchFamily="34" charset="-127"/>
              </a:rPr>
              <a:t>Seminar on Deep Learning Papers</a:t>
            </a:r>
          </a:p>
        </p:txBody>
      </p:sp>
      <p:sp>
        <p:nvSpPr>
          <p:cNvPr id="9" name="Subtitle 2">
            <a:extLst>
              <a:ext uri="{FF2B5EF4-FFF2-40B4-BE49-F238E27FC236}">
                <a16:creationId xmlns:a16="http://schemas.microsoft.com/office/drawing/2014/main" id="{B9E96A36-B60F-ED0E-C63A-819887D1CFBB}"/>
              </a:ext>
            </a:extLst>
          </p:cNvPr>
          <p:cNvSpPr txBox="1">
            <a:spLocks/>
          </p:cNvSpPr>
          <p:nvPr/>
        </p:nvSpPr>
        <p:spPr>
          <a:xfrm>
            <a:off x="1524000" y="4988689"/>
            <a:ext cx="9144000" cy="10995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algun Gothic" panose="020B0503020000020004" pitchFamily="34" charset="-127"/>
                <a:ea typeface="Malgun Gothic" panose="020B0503020000020004" pitchFamily="34" charset="-127"/>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algun Gothic" panose="020B0503020000020004" pitchFamily="34" charset="-127"/>
                <a:ea typeface="Malgun Gothic" panose="020B0503020000020004" pitchFamily="34" charset="-127"/>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algun Gothic" panose="020B0503020000020004" pitchFamily="34" charset="-127"/>
                <a:ea typeface="Malgun Gothic" panose="020B0503020000020004" pitchFamily="34" charset="-127"/>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algun Gothic" panose="020B0503020000020004" pitchFamily="34" charset="-127"/>
                <a:ea typeface="Malgun Gothic" panose="020B0503020000020004" pitchFamily="34" charset="-127"/>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algun Gothic" panose="020B0503020000020004" pitchFamily="34" charset="-127"/>
                <a:ea typeface="Malgun Gothic" panose="020B0503020000020004" pitchFamily="34"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1600"/>
              <a:t>JIHO LEE (Undergraduate Student, Junior)</a:t>
            </a:r>
          </a:p>
          <a:p>
            <a:r>
              <a:rPr lang="en-US" altLang="ko-KR" sz="1600">
                <a:hlinkClick r:id="rId2"/>
              </a:rPr>
              <a:t>jiho264@inu.ac.kr</a:t>
            </a:r>
            <a:endParaRPr lang="en-US" altLang="ko-KR" sz="1600"/>
          </a:p>
          <a:p>
            <a:r>
              <a:rPr lang="en-US" altLang="ko-KR" sz="1600"/>
              <a:t>Dept. of Embedded-Systems Engineering, INU</a:t>
            </a:r>
            <a:endParaRPr lang="en-US" altLang="ko-KR" sz="1600" dirty="0"/>
          </a:p>
        </p:txBody>
      </p:sp>
      <p:pic>
        <p:nvPicPr>
          <p:cNvPr id="2" name="Picture 1">
            <a:extLst>
              <a:ext uri="{FF2B5EF4-FFF2-40B4-BE49-F238E27FC236}">
                <a16:creationId xmlns:a16="http://schemas.microsoft.com/office/drawing/2014/main" id="{BDFDE875-1B8F-63A7-7AB0-0D63E646F86C}"/>
              </a:ext>
            </a:extLst>
          </p:cNvPr>
          <p:cNvPicPr>
            <a:picLocks noChangeAspect="1"/>
          </p:cNvPicPr>
          <p:nvPr/>
        </p:nvPicPr>
        <p:blipFill>
          <a:blip r:embed="rId3"/>
          <a:stretch>
            <a:fillRect/>
          </a:stretch>
        </p:blipFill>
        <p:spPr>
          <a:xfrm>
            <a:off x="2838449" y="1869311"/>
            <a:ext cx="6515100" cy="2108200"/>
          </a:xfrm>
          <a:prstGeom prst="rect">
            <a:avLst/>
          </a:prstGeom>
          <a:ln>
            <a:solidFill>
              <a:schemeClr val="tx1"/>
            </a:solidFill>
          </a:ln>
        </p:spPr>
      </p:pic>
      <p:sp>
        <p:nvSpPr>
          <p:cNvPr id="3" name="TextBox 2">
            <a:extLst>
              <a:ext uri="{FF2B5EF4-FFF2-40B4-BE49-F238E27FC236}">
                <a16:creationId xmlns:a16="http://schemas.microsoft.com/office/drawing/2014/main" id="{3CCED961-5EE0-A3F7-C923-E77511168E78}"/>
              </a:ext>
            </a:extLst>
          </p:cNvPr>
          <p:cNvSpPr txBox="1"/>
          <p:nvPr/>
        </p:nvSpPr>
        <p:spPr>
          <a:xfrm>
            <a:off x="5638982" y="4113768"/>
            <a:ext cx="914033" cy="369332"/>
          </a:xfrm>
          <a:prstGeom prst="rect">
            <a:avLst/>
          </a:prstGeom>
          <a:noFill/>
        </p:spPr>
        <p:txBody>
          <a:bodyPr wrap="none" rtlCol="0">
            <a:spAutoFit/>
          </a:bodyPr>
          <a:lstStyle/>
          <a:p>
            <a:r>
              <a:rPr lang="en-US" dirty="0"/>
              <a:t>&lt;</a:t>
            </a:r>
            <a:r>
              <a:rPr lang="en-KR" dirty="0"/>
              <a:t>CVPR&gt;</a:t>
            </a:r>
          </a:p>
        </p:txBody>
      </p:sp>
      <p:sp>
        <p:nvSpPr>
          <p:cNvPr id="6" name="Slide Number Placeholder 5">
            <a:extLst>
              <a:ext uri="{FF2B5EF4-FFF2-40B4-BE49-F238E27FC236}">
                <a16:creationId xmlns:a16="http://schemas.microsoft.com/office/drawing/2014/main" id="{F666E491-D603-5133-9D17-66C4C9A1B995}"/>
              </a:ext>
            </a:extLst>
          </p:cNvPr>
          <p:cNvSpPr>
            <a:spLocks noGrp="1"/>
          </p:cNvSpPr>
          <p:nvPr>
            <p:ph type="sldNum" sz="quarter" idx="12"/>
          </p:nvPr>
        </p:nvSpPr>
        <p:spPr/>
        <p:txBody>
          <a:bodyPr/>
          <a:lstStyle/>
          <a:p>
            <a:fld id="{4253088D-31C3-1E4B-B81E-E383EAC32679}" type="slidenum">
              <a:rPr lang="en-KR" smtClean="0"/>
              <a:pPr/>
              <a:t>1</a:t>
            </a:fld>
            <a:r>
              <a:rPr lang="en-KR" dirty="0"/>
              <a:t> / </a:t>
            </a:r>
            <a:r>
              <a:rPr lang="en-US" altLang="ko-KR" dirty="0"/>
              <a:t>15</a:t>
            </a:r>
            <a:endParaRPr lang="en-KR" dirty="0"/>
          </a:p>
        </p:txBody>
      </p:sp>
    </p:spTree>
    <p:extLst>
      <p:ext uri="{BB962C8B-B14F-4D97-AF65-F5344CB8AC3E}">
        <p14:creationId xmlns:p14="http://schemas.microsoft.com/office/powerpoint/2010/main" val="174484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7" y="649224"/>
            <a:ext cx="11743943"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a:pPr>
            <a:r>
              <a:rPr lang="en-US" dirty="0"/>
              <a:t>ImageNet classification</a:t>
            </a:r>
          </a:p>
          <a:p>
            <a:pPr lvl="2">
              <a:buFont typeface="+mj-lt"/>
              <a:buAutoNum type="arabicPeriod"/>
            </a:pPr>
            <a:r>
              <a:rPr lang="en-US" dirty="0"/>
              <a:t>layer</a:t>
            </a:r>
            <a:r>
              <a:rPr lang="ko-KR" altLang="en-US" dirty="0" err="1"/>
              <a:t>를</a:t>
            </a:r>
            <a:r>
              <a:rPr lang="ko-KR" altLang="en-US" dirty="0"/>
              <a:t> 늘렸을 경우에 </a:t>
            </a:r>
            <a:r>
              <a:rPr lang="en-US" dirty="0"/>
              <a:t>plain/residual network</a:t>
            </a:r>
            <a:r>
              <a:rPr lang="ko-KR" altLang="en-US" dirty="0"/>
              <a:t>의 차이 </a:t>
            </a:r>
          </a:p>
          <a:p>
            <a:pPr marL="1657350" lvl="3" indent="-285750">
              <a:buFont typeface="+mj-lt"/>
              <a:buAutoNum type="arabicPeriod"/>
            </a:pPr>
            <a:r>
              <a:rPr lang="en-US" dirty="0"/>
              <a:t>plain network</a:t>
            </a:r>
            <a:r>
              <a:rPr lang="ko-KR" altLang="en-US" dirty="0"/>
              <a:t>는 </a:t>
            </a:r>
            <a:r>
              <a:rPr lang="en-US" dirty="0"/>
              <a:t>depth</a:t>
            </a:r>
            <a:r>
              <a:rPr lang="ko-KR" altLang="en-US" dirty="0" err="1"/>
              <a:t>를</a:t>
            </a:r>
            <a:r>
              <a:rPr lang="ko-KR" altLang="en-US" dirty="0"/>
              <a:t> 늘릴 때에 </a:t>
            </a:r>
            <a:r>
              <a:rPr lang="en-US" dirty="0"/>
              <a:t>error</a:t>
            </a:r>
            <a:r>
              <a:rPr lang="ko-KR" altLang="en-US" dirty="0"/>
              <a:t>이 증가했지만</a:t>
            </a:r>
            <a:r>
              <a:rPr lang="en-US" altLang="ko-KR" b="1" dirty="0"/>
              <a:t>, </a:t>
            </a:r>
            <a:r>
              <a:rPr lang="en-US" b="1" dirty="0"/>
              <a:t>residual network</a:t>
            </a:r>
            <a:r>
              <a:rPr lang="ko-KR" altLang="en-US" b="1" dirty="0"/>
              <a:t>는 오히려 감소했다</a:t>
            </a:r>
            <a:r>
              <a:rPr lang="en-US" altLang="ko-KR" b="1" dirty="0"/>
              <a:t>.</a:t>
            </a:r>
          </a:p>
          <a:p>
            <a:pPr marL="1657350" lvl="3" indent="-285750">
              <a:buFont typeface="+mj-lt"/>
              <a:buAutoNum type="arabicPeriod"/>
            </a:pPr>
            <a:r>
              <a:rPr lang="en-US" dirty="0"/>
              <a:t>plain network</a:t>
            </a:r>
            <a:r>
              <a:rPr lang="ko-KR" altLang="en-US" dirty="0"/>
              <a:t>에서는 </a:t>
            </a:r>
            <a:r>
              <a:rPr lang="en-US" dirty="0"/>
              <a:t>degradation</a:t>
            </a:r>
            <a:r>
              <a:rPr lang="ko-KR" altLang="en-US" dirty="0"/>
              <a:t>이 관찰됨</a:t>
            </a:r>
            <a:r>
              <a:rPr lang="en-US" altLang="ko-KR" dirty="0"/>
              <a:t>. </a:t>
            </a:r>
            <a:r>
              <a:rPr lang="ko-KR" altLang="en-US" dirty="0"/>
              <a:t>이는 </a:t>
            </a:r>
            <a:r>
              <a:rPr lang="en-US" dirty="0"/>
              <a:t>vanishing/exploding gradient </a:t>
            </a:r>
            <a:r>
              <a:rPr lang="ko-KR" altLang="en-US" dirty="0"/>
              <a:t>때문인가</a:t>
            </a:r>
            <a:r>
              <a:rPr lang="en-US" altLang="ko-KR" dirty="0"/>
              <a:t>? </a:t>
            </a:r>
          </a:p>
          <a:p>
            <a:pPr lvl="4"/>
            <a:r>
              <a:rPr lang="en-US" b="1" dirty="0"/>
              <a:t>batch normalization</a:t>
            </a:r>
            <a:r>
              <a:rPr lang="ko-KR" altLang="en-US" b="1" dirty="0"/>
              <a:t>을 적용했기 때문에</a:t>
            </a:r>
            <a:r>
              <a:rPr lang="en-US" altLang="ko-KR" b="1" dirty="0"/>
              <a:t>,</a:t>
            </a:r>
            <a:r>
              <a:rPr lang="ko-KR" altLang="en-US" b="1" dirty="0"/>
              <a:t> 이것이 주된 </a:t>
            </a:r>
            <a:r>
              <a:rPr lang="en-US" b="1" dirty="0"/>
              <a:t>degradation</a:t>
            </a:r>
            <a:r>
              <a:rPr lang="ko-KR" altLang="en-US" b="1" dirty="0"/>
              <a:t>의 원인이 아닐 것이다</a:t>
            </a:r>
            <a:r>
              <a:rPr lang="en-US" altLang="ko-KR" b="1" dirty="0"/>
              <a:t>.</a:t>
            </a:r>
          </a:p>
          <a:p>
            <a:pPr marL="1657350" lvl="3" indent="-285750">
              <a:buFont typeface="+mj-lt"/>
              <a:buAutoNum type="arabicPeriod"/>
            </a:pPr>
            <a:r>
              <a:rPr lang="en-US" dirty="0"/>
              <a:t>residual network</a:t>
            </a:r>
            <a:r>
              <a:rPr lang="ko-KR" altLang="en-US" dirty="0"/>
              <a:t>에서는 </a:t>
            </a:r>
            <a:r>
              <a:rPr lang="en-US" dirty="0"/>
              <a:t>degradation</a:t>
            </a:r>
            <a:r>
              <a:rPr lang="ko-KR" altLang="en-US" dirty="0"/>
              <a:t>이 발생하지 않았다</a:t>
            </a:r>
            <a:r>
              <a:rPr lang="en-US" altLang="ko-KR" dirty="0"/>
              <a:t>. </a:t>
            </a:r>
          </a:p>
          <a:p>
            <a:pPr marL="2114550" lvl="4" indent="-285750">
              <a:buFont typeface="+mj-lt"/>
              <a:buAutoNum type="arabicPeriod"/>
            </a:pPr>
            <a:r>
              <a:rPr lang="en-US" altLang="ko-KR" dirty="0"/>
              <a:t>Plain/</a:t>
            </a:r>
            <a:r>
              <a:rPr lang="en-US" altLang="ko-KR" dirty="0" err="1"/>
              <a:t>resnet</a:t>
            </a:r>
            <a:r>
              <a:rPr lang="ko-KR" altLang="en-US" dirty="0"/>
              <a:t> 간의 </a:t>
            </a:r>
            <a:r>
              <a:rPr lang="en-US" altLang="ko-KR" dirty="0"/>
              <a:t>degradation</a:t>
            </a:r>
            <a:r>
              <a:rPr lang="ko-KR" altLang="en-US" dirty="0"/>
              <a:t> 유무이므로</a:t>
            </a:r>
            <a:r>
              <a:rPr lang="en-US" altLang="ko-KR" dirty="0"/>
              <a:t>,</a:t>
            </a:r>
            <a:r>
              <a:rPr lang="ko-KR" altLang="en-US" dirty="0"/>
              <a:t> </a:t>
            </a:r>
            <a:r>
              <a:rPr lang="en-US" dirty="0"/>
              <a:t>residual block</a:t>
            </a:r>
            <a:r>
              <a:rPr lang="ko-KR" altLang="en-US" dirty="0"/>
              <a:t>이 </a:t>
            </a:r>
            <a:r>
              <a:rPr lang="en-US" dirty="0"/>
              <a:t>degradation </a:t>
            </a:r>
            <a:r>
              <a:rPr lang="ko-KR" altLang="en-US" dirty="0"/>
              <a:t>문제를 해결했다고 볼 수 있다</a:t>
            </a:r>
            <a:r>
              <a:rPr lang="en-US" altLang="ko-KR" dirty="0"/>
              <a:t>.</a:t>
            </a:r>
          </a:p>
          <a:p>
            <a:pPr marL="2114550" lvl="4" indent="-285750">
              <a:buFont typeface="+mj-lt"/>
              <a:buAutoNum type="arabicPeriod"/>
            </a:pPr>
            <a:r>
              <a:rPr lang="ko-KR" altLang="en-US" dirty="0"/>
              <a:t>게다가 같은 </a:t>
            </a:r>
            <a:r>
              <a:rPr lang="en-US" dirty="0"/>
              <a:t>layer</a:t>
            </a:r>
            <a:r>
              <a:rPr lang="ko-KR" altLang="en-US" dirty="0"/>
              <a:t>의 </a:t>
            </a:r>
            <a:r>
              <a:rPr lang="ko-KR" altLang="en-US" dirty="0" err="1"/>
              <a:t>갯수</a:t>
            </a:r>
            <a:r>
              <a:rPr lang="ko-KR" altLang="en-US" dirty="0"/>
              <a:t> </a:t>
            </a:r>
            <a:r>
              <a:rPr lang="en-US" dirty="0"/>
              <a:t>network</a:t>
            </a:r>
            <a:r>
              <a:rPr lang="ko-KR" altLang="en-US" dirty="0" err="1"/>
              <a:t>끼리의</a:t>
            </a:r>
            <a:r>
              <a:rPr lang="ko-KR" altLang="en-US" dirty="0"/>
              <a:t> 비교에서</a:t>
            </a:r>
            <a:r>
              <a:rPr lang="en-US" altLang="ko-KR" dirty="0"/>
              <a:t>, </a:t>
            </a:r>
            <a:r>
              <a:rPr lang="en-US" dirty="0" err="1"/>
              <a:t>resnet</a:t>
            </a:r>
            <a:r>
              <a:rPr lang="ko-KR" altLang="en-US" dirty="0"/>
              <a:t>의 수렴 속도가 더 빠른 것도 관찰할 수 있다</a:t>
            </a:r>
            <a:r>
              <a:rPr lang="en-US" altLang="ko-KR" dirty="0"/>
              <a:t>.</a:t>
            </a:r>
          </a:p>
          <a:p>
            <a:pPr marL="800100" lvl="1" indent="-342900">
              <a:buFont typeface="+mj-lt"/>
              <a:buAutoNum type="arabicPeriod"/>
            </a:pP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594B967F-667F-564F-95C7-AA10C6D2D9EA}" type="datetime4">
              <a:rPr lang="en-US" smtClean="0"/>
              <a:t>October 5,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pic>
        <p:nvPicPr>
          <p:cNvPr id="10" name="Picture 9">
            <a:extLst>
              <a:ext uri="{FF2B5EF4-FFF2-40B4-BE49-F238E27FC236}">
                <a16:creationId xmlns:a16="http://schemas.microsoft.com/office/drawing/2014/main" id="{1A5F22C9-13AF-88B1-72FB-41EFD1B3F79C}"/>
              </a:ext>
            </a:extLst>
          </p:cNvPr>
          <p:cNvPicPr>
            <a:picLocks noChangeAspect="1"/>
          </p:cNvPicPr>
          <p:nvPr/>
        </p:nvPicPr>
        <p:blipFill>
          <a:blip r:embed="rId2"/>
          <a:stretch>
            <a:fillRect/>
          </a:stretch>
        </p:blipFill>
        <p:spPr>
          <a:xfrm>
            <a:off x="5359078" y="3855163"/>
            <a:ext cx="6035233" cy="2151277"/>
          </a:xfrm>
          <a:prstGeom prst="rect">
            <a:avLst/>
          </a:prstGeom>
          <a:ln>
            <a:solidFill>
              <a:schemeClr val="tx1"/>
            </a:solidFill>
          </a:ln>
        </p:spPr>
      </p:pic>
      <p:pic>
        <p:nvPicPr>
          <p:cNvPr id="11" name="Picture 10">
            <a:extLst>
              <a:ext uri="{FF2B5EF4-FFF2-40B4-BE49-F238E27FC236}">
                <a16:creationId xmlns:a16="http://schemas.microsoft.com/office/drawing/2014/main" id="{7718288C-642A-83BB-5930-90DEE701A36C}"/>
              </a:ext>
            </a:extLst>
          </p:cNvPr>
          <p:cNvPicPr>
            <a:picLocks noChangeAspect="1"/>
          </p:cNvPicPr>
          <p:nvPr/>
        </p:nvPicPr>
        <p:blipFill>
          <a:blip r:embed="rId3"/>
          <a:stretch>
            <a:fillRect/>
          </a:stretch>
        </p:blipFill>
        <p:spPr>
          <a:xfrm>
            <a:off x="1364249" y="4219580"/>
            <a:ext cx="3613963" cy="1382390"/>
          </a:xfrm>
          <a:prstGeom prst="rect">
            <a:avLst/>
          </a:prstGeom>
          <a:ln>
            <a:solidFill>
              <a:schemeClr val="tx1"/>
            </a:solidFill>
          </a:ln>
        </p:spPr>
      </p:pic>
      <p:sp>
        <p:nvSpPr>
          <p:cNvPr id="6" name="Slide Number Placeholder 5">
            <a:extLst>
              <a:ext uri="{FF2B5EF4-FFF2-40B4-BE49-F238E27FC236}">
                <a16:creationId xmlns:a16="http://schemas.microsoft.com/office/drawing/2014/main" id="{76EB3FE2-6A6F-F731-5B57-CFAF1ABA3BCF}"/>
              </a:ext>
            </a:extLst>
          </p:cNvPr>
          <p:cNvSpPr>
            <a:spLocks noGrp="1"/>
          </p:cNvSpPr>
          <p:nvPr>
            <p:ph type="sldNum" sz="quarter" idx="12"/>
          </p:nvPr>
        </p:nvSpPr>
        <p:spPr/>
        <p:txBody>
          <a:bodyPr/>
          <a:lstStyle/>
          <a:p>
            <a:fld id="{4253088D-31C3-1E4B-B81E-E383EAC32679}" type="slidenum">
              <a:rPr lang="en-KR" smtClean="0"/>
              <a:pPr/>
              <a:t>10</a:t>
            </a:fld>
            <a:r>
              <a:rPr lang="en-KR"/>
              <a:t> / </a:t>
            </a:r>
            <a:r>
              <a:rPr lang="en-US" altLang="ko-KR"/>
              <a:t>15</a:t>
            </a:r>
            <a:endParaRPr lang="en-KR" dirty="0"/>
          </a:p>
        </p:txBody>
      </p:sp>
    </p:spTree>
    <p:extLst>
      <p:ext uri="{BB962C8B-B14F-4D97-AF65-F5344CB8AC3E}">
        <p14:creationId xmlns:p14="http://schemas.microsoft.com/office/powerpoint/2010/main" val="239482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7" y="649224"/>
            <a:ext cx="11743943"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startAt="2"/>
            </a:pPr>
            <a:r>
              <a:rPr lang="en-US" dirty="0"/>
              <a:t>Identity vs. Projection Shortcut : </a:t>
            </a:r>
          </a:p>
          <a:p>
            <a:pPr marL="1257300" lvl="2" indent="-342900">
              <a:buFont typeface="+mj-lt"/>
              <a:buAutoNum type="arabicPeriod"/>
            </a:pPr>
            <a:r>
              <a:rPr lang="en-US" dirty="0"/>
              <a:t>Residual block</a:t>
            </a:r>
            <a:r>
              <a:rPr lang="ko-KR" altLang="en-US" dirty="0"/>
              <a:t>의 “</a:t>
            </a:r>
            <a:r>
              <a:rPr lang="en-US" dirty="0"/>
              <a:t>F(x)+x”</a:t>
            </a:r>
            <a:r>
              <a:rPr lang="ko-KR" altLang="en-US" dirty="0" err="1"/>
              <a:t>를</a:t>
            </a:r>
            <a:r>
              <a:rPr lang="ko-KR" altLang="en-US" dirty="0"/>
              <a:t> 적용할 때의 </a:t>
            </a:r>
            <a:r>
              <a:rPr lang="en-US" dirty="0"/>
              <a:t>x</a:t>
            </a:r>
            <a:r>
              <a:rPr lang="ko-KR" altLang="en-US" dirty="0"/>
              <a:t>의 차원이 다른 경우 </a:t>
            </a:r>
            <a:r>
              <a:rPr lang="en-US" dirty="0"/>
              <a:t>A, B, C</a:t>
            </a:r>
            <a:r>
              <a:rPr lang="ko-KR" altLang="en-US" dirty="0"/>
              <a:t>의 </a:t>
            </a:r>
            <a:r>
              <a:rPr lang="en-US" altLang="ko-KR" dirty="0"/>
              <a:t>3</a:t>
            </a:r>
            <a:r>
              <a:rPr lang="ko-KR" altLang="en-US" dirty="0"/>
              <a:t>가지 방법으로 실험해봤다</a:t>
            </a:r>
            <a:r>
              <a:rPr lang="en-US" altLang="ko-KR" dirty="0"/>
              <a:t>.</a:t>
            </a:r>
          </a:p>
          <a:p>
            <a:pPr marL="1257300" lvl="2" indent="-342900">
              <a:buFont typeface="+mj-lt"/>
              <a:buAutoNum type="arabicPeriod"/>
            </a:pPr>
            <a:r>
              <a:rPr lang="en-US" dirty="0"/>
              <a:t>A : </a:t>
            </a:r>
            <a:r>
              <a:rPr lang="ko-KR" altLang="en-US" dirty="0"/>
              <a:t>차원이 증가했을 때에 </a:t>
            </a:r>
            <a:r>
              <a:rPr lang="en-US" dirty="0"/>
              <a:t>zero padding</a:t>
            </a:r>
            <a:r>
              <a:rPr lang="ko-KR" altLang="en-US" dirty="0"/>
              <a:t>을 적용해</a:t>
            </a:r>
            <a:r>
              <a:rPr lang="en-US" altLang="ko-KR" dirty="0"/>
              <a:t>, </a:t>
            </a:r>
            <a:r>
              <a:rPr lang="ko-KR" altLang="en-US" b="1" dirty="0"/>
              <a:t>모든 </a:t>
            </a:r>
            <a:r>
              <a:rPr lang="en-US" b="1" dirty="0"/>
              <a:t>shortcut</a:t>
            </a:r>
            <a:r>
              <a:rPr lang="ko-KR" altLang="en-US" b="1" dirty="0"/>
              <a:t>에서 </a:t>
            </a:r>
            <a:r>
              <a:rPr lang="en-US" b="1" dirty="0"/>
              <a:t>parameter-free</a:t>
            </a:r>
          </a:p>
          <a:p>
            <a:pPr marL="1257300" lvl="2" indent="-342900">
              <a:buFont typeface="+mj-lt"/>
              <a:buAutoNum type="arabicPeriod"/>
            </a:pPr>
            <a:r>
              <a:rPr lang="en-US" dirty="0"/>
              <a:t>B : </a:t>
            </a:r>
            <a:r>
              <a:rPr lang="ko-KR" altLang="en-US" b="1" dirty="0"/>
              <a:t>차원이 증가했을 때에만 </a:t>
            </a:r>
            <a:r>
              <a:rPr lang="en-US" altLang="ko-KR" b="1" dirty="0"/>
              <a:t>1</a:t>
            </a:r>
            <a:r>
              <a:rPr lang="en-US" b="1" dirty="0"/>
              <a:t>x1 conv</a:t>
            </a:r>
            <a:r>
              <a:rPr lang="ko-KR" altLang="en-US" b="1" dirty="0" err="1"/>
              <a:t>를</a:t>
            </a:r>
            <a:r>
              <a:rPr lang="ko-KR" altLang="en-US" b="1" dirty="0"/>
              <a:t> 적용</a:t>
            </a:r>
            <a:r>
              <a:rPr lang="en-US" altLang="ko-KR" dirty="0"/>
              <a:t>, </a:t>
            </a:r>
            <a:r>
              <a:rPr lang="ko-KR" altLang="en-US" dirty="0"/>
              <a:t>나머지 </a:t>
            </a:r>
            <a:r>
              <a:rPr lang="en-US" dirty="0"/>
              <a:t>shortcut</a:t>
            </a:r>
            <a:r>
              <a:rPr lang="ko-KR" altLang="en-US" dirty="0"/>
              <a:t>에서는 </a:t>
            </a:r>
            <a:r>
              <a:rPr lang="en-US" dirty="0"/>
              <a:t>identity </a:t>
            </a:r>
            <a:r>
              <a:rPr lang="ko-KR" altLang="en-US" dirty="0"/>
              <a:t>적용</a:t>
            </a:r>
            <a:r>
              <a:rPr lang="en-US" altLang="ko-KR" dirty="0"/>
              <a:t>. </a:t>
            </a:r>
          </a:p>
          <a:p>
            <a:pPr lvl="3"/>
            <a:r>
              <a:rPr lang="en-US" dirty="0"/>
              <a:t>B</a:t>
            </a:r>
            <a:r>
              <a:rPr lang="ko-KR" altLang="en-US" dirty="0"/>
              <a:t>는 </a:t>
            </a:r>
            <a:r>
              <a:rPr lang="en-US" dirty="0"/>
              <a:t>A</a:t>
            </a:r>
            <a:r>
              <a:rPr lang="ko-KR" altLang="en-US" dirty="0"/>
              <a:t>보다 성능이 좋다</a:t>
            </a:r>
            <a:r>
              <a:rPr lang="en-US" altLang="ko-KR" dirty="0"/>
              <a:t>. </a:t>
            </a:r>
            <a:r>
              <a:rPr lang="ko-KR" altLang="en-US" dirty="0"/>
              <a:t>그러므로 </a:t>
            </a:r>
            <a:r>
              <a:rPr lang="en-US" dirty="0"/>
              <a:t>zero padding</a:t>
            </a:r>
            <a:r>
              <a:rPr lang="ko-KR" altLang="en-US" dirty="0"/>
              <a:t>은 아무 역할이 없을 것이다</a:t>
            </a:r>
            <a:r>
              <a:rPr lang="en-US" altLang="ko-KR" dirty="0"/>
              <a:t>. 1</a:t>
            </a:r>
            <a:r>
              <a:rPr lang="en-US" dirty="0"/>
              <a:t>x1 conv</a:t>
            </a:r>
            <a:r>
              <a:rPr lang="ko-KR" altLang="en-US" dirty="0"/>
              <a:t>가 추가된 정도만의 향상이 있는 거라 해석한다</a:t>
            </a:r>
            <a:r>
              <a:rPr lang="en-US" altLang="ko-KR" dirty="0"/>
              <a:t>.</a:t>
            </a:r>
          </a:p>
          <a:p>
            <a:pPr lvl="2">
              <a:buFont typeface="+mj-lt"/>
              <a:buAutoNum type="arabicPeriod"/>
            </a:pPr>
            <a:r>
              <a:rPr lang="ko-KR" altLang="en-US" dirty="0"/>
              <a:t>  </a:t>
            </a:r>
            <a:r>
              <a:rPr lang="en-US" dirty="0"/>
              <a:t>C : </a:t>
            </a:r>
            <a:r>
              <a:rPr lang="ko-KR" altLang="en-US" b="1" dirty="0"/>
              <a:t>모든 </a:t>
            </a:r>
            <a:r>
              <a:rPr lang="en-US" b="1" dirty="0"/>
              <a:t>shortcuts</a:t>
            </a:r>
            <a:r>
              <a:rPr lang="ko-KR" altLang="en-US" b="1" dirty="0"/>
              <a:t>에서 </a:t>
            </a:r>
            <a:r>
              <a:rPr lang="en-US" altLang="ko-KR" b="1" dirty="0"/>
              <a:t>1</a:t>
            </a:r>
            <a:r>
              <a:rPr lang="en-US" b="1" dirty="0"/>
              <a:t>x1 conv</a:t>
            </a:r>
            <a:r>
              <a:rPr lang="ko-KR" altLang="en-US" b="1" dirty="0" err="1"/>
              <a:t>를</a:t>
            </a:r>
            <a:r>
              <a:rPr lang="ko-KR" altLang="en-US" b="1" dirty="0"/>
              <a:t> 적용</a:t>
            </a:r>
            <a:r>
              <a:rPr lang="en-US" altLang="ko-KR" b="1" dirty="0"/>
              <a:t>. </a:t>
            </a:r>
          </a:p>
          <a:p>
            <a:pPr lvl="3"/>
            <a:r>
              <a:rPr lang="en-US" altLang="ko-KR" dirty="0"/>
              <a:t>1</a:t>
            </a:r>
            <a:r>
              <a:rPr lang="en-US" dirty="0"/>
              <a:t>x1 conv</a:t>
            </a:r>
            <a:r>
              <a:rPr lang="ko-KR" altLang="en-US" dirty="0"/>
              <a:t>가 모든 </a:t>
            </a:r>
            <a:r>
              <a:rPr lang="en-US" dirty="0"/>
              <a:t>shortcut</a:t>
            </a:r>
            <a:r>
              <a:rPr lang="ko-KR" altLang="en-US" dirty="0"/>
              <a:t>에서 추가되었기 때문에 그 정도의 향상이 있는 거라 해석한다</a:t>
            </a:r>
            <a:r>
              <a:rPr lang="en-US" altLang="ko-KR" dirty="0"/>
              <a:t>.</a:t>
            </a:r>
          </a:p>
          <a:p>
            <a:pPr marL="1200150" lvl="2" indent="-285750">
              <a:buFont typeface="+mj-lt"/>
              <a:buAutoNum type="arabicPeriod"/>
            </a:pPr>
            <a:r>
              <a:rPr lang="en-US" dirty="0"/>
              <a:t>parameters</a:t>
            </a:r>
            <a:r>
              <a:rPr lang="ko-KR" altLang="en-US" dirty="0" err="1"/>
              <a:t>를</a:t>
            </a:r>
            <a:r>
              <a:rPr lang="ko-KR" altLang="en-US" dirty="0"/>
              <a:t> 증가시킬 때 마다 성능이 향상되기는 하나</a:t>
            </a:r>
            <a:r>
              <a:rPr lang="en-US" altLang="ko-KR" dirty="0"/>
              <a:t>, </a:t>
            </a:r>
            <a:r>
              <a:rPr lang="ko-KR" altLang="en-US" dirty="0"/>
              <a:t>그 차이는 컴퓨팅 비용 증가에 비해 미미하기 때문에</a:t>
            </a:r>
            <a:r>
              <a:rPr lang="en-US" altLang="ko-KR" dirty="0"/>
              <a:t>, </a:t>
            </a:r>
            <a:r>
              <a:rPr lang="en-US" b="1" dirty="0"/>
              <a:t>residual learning</a:t>
            </a:r>
            <a:r>
              <a:rPr lang="ko-KR" altLang="en-US" b="1" dirty="0"/>
              <a:t>에서 </a:t>
            </a:r>
            <a:r>
              <a:rPr lang="en-US" altLang="ko-KR" b="1" dirty="0"/>
              <a:t>1</a:t>
            </a:r>
            <a:r>
              <a:rPr lang="en-US" b="1" dirty="0"/>
              <a:t>x1 conv</a:t>
            </a:r>
            <a:r>
              <a:rPr lang="ko-KR" altLang="en-US" b="1" dirty="0"/>
              <a:t>가 필수적이지 않다</a:t>
            </a:r>
            <a:r>
              <a:rPr lang="en-US" altLang="ko-KR" b="1" dirty="0"/>
              <a:t>.</a:t>
            </a:r>
          </a:p>
          <a:p>
            <a:pPr marL="1257300" lvl="2" indent="-342900">
              <a:buFont typeface="+mj-lt"/>
              <a:buAutoNum type="arabicPeriod"/>
            </a:pP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D0BED0AC-9C36-8A42-AB2F-0C05D551BC9B}" type="datetime4">
              <a:rPr lang="en-US" smtClean="0"/>
              <a:t>October 5,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sp>
        <p:nvSpPr>
          <p:cNvPr id="9" name="TextBox 8">
            <a:extLst>
              <a:ext uri="{FF2B5EF4-FFF2-40B4-BE49-F238E27FC236}">
                <a16:creationId xmlns:a16="http://schemas.microsoft.com/office/drawing/2014/main" id="{BD0D2338-1027-6F51-071E-54C68967A57C}"/>
              </a:ext>
            </a:extLst>
          </p:cNvPr>
          <p:cNvSpPr txBox="1"/>
          <p:nvPr/>
        </p:nvSpPr>
        <p:spPr>
          <a:xfrm>
            <a:off x="3078866" y="1412111"/>
            <a:ext cx="184731" cy="369332"/>
          </a:xfrm>
          <a:prstGeom prst="rect">
            <a:avLst/>
          </a:prstGeom>
          <a:noFill/>
        </p:spPr>
        <p:txBody>
          <a:bodyPr wrap="none" rtlCol="0">
            <a:spAutoFit/>
          </a:bodyPr>
          <a:lstStyle/>
          <a:p>
            <a:endParaRPr lang="en-KR" dirty="0"/>
          </a:p>
        </p:txBody>
      </p:sp>
      <p:pic>
        <p:nvPicPr>
          <p:cNvPr id="6" name="Picture 5">
            <a:extLst>
              <a:ext uri="{FF2B5EF4-FFF2-40B4-BE49-F238E27FC236}">
                <a16:creationId xmlns:a16="http://schemas.microsoft.com/office/drawing/2014/main" id="{CD12ACBC-8253-36B3-C915-3B62E46AEC20}"/>
              </a:ext>
            </a:extLst>
          </p:cNvPr>
          <p:cNvPicPr>
            <a:picLocks noChangeAspect="1"/>
          </p:cNvPicPr>
          <p:nvPr/>
        </p:nvPicPr>
        <p:blipFill>
          <a:blip r:embed="rId2"/>
          <a:stretch>
            <a:fillRect/>
          </a:stretch>
        </p:blipFill>
        <p:spPr>
          <a:xfrm>
            <a:off x="7477057" y="3877519"/>
            <a:ext cx="3294471" cy="2331257"/>
          </a:xfrm>
          <a:prstGeom prst="rect">
            <a:avLst/>
          </a:prstGeom>
          <a:ln>
            <a:solidFill>
              <a:schemeClr val="tx1"/>
            </a:solidFill>
          </a:ln>
        </p:spPr>
      </p:pic>
      <p:sp>
        <p:nvSpPr>
          <p:cNvPr id="7" name="Slide Number Placeholder 6">
            <a:extLst>
              <a:ext uri="{FF2B5EF4-FFF2-40B4-BE49-F238E27FC236}">
                <a16:creationId xmlns:a16="http://schemas.microsoft.com/office/drawing/2014/main" id="{17C4AB94-2375-6135-AB3C-1EE39CAD4815}"/>
              </a:ext>
            </a:extLst>
          </p:cNvPr>
          <p:cNvSpPr>
            <a:spLocks noGrp="1"/>
          </p:cNvSpPr>
          <p:nvPr>
            <p:ph type="sldNum" sz="quarter" idx="12"/>
          </p:nvPr>
        </p:nvSpPr>
        <p:spPr/>
        <p:txBody>
          <a:bodyPr/>
          <a:lstStyle/>
          <a:p>
            <a:fld id="{4253088D-31C3-1E4B-B81E-E383EAC32679}" type="slidenum">
              <a:rPr lang="en-KR" smtClean="0"/>
              <a:pPr/>
              <a:t>11</a:t>
            </a:fld>
            <a:r>
              <a:rPr lang="en-KR"/>
              <a:t> / </a:t>
            </a:r>
            <a:r>
              <a:rPr lang="en-US" altLang="ko-KR"/>
              <a:t>15</a:t>
            </a:r>
            <a:endParaRPr lang="en-KR" dirty="0"/>
          </a:p>
        </p:txBody>
      </p:sp>
    </p:spTree>
    <p:extLst>
      <p:ext uri="{BB962C8B-B14F-4D97-AF65-F5344CB8AC3E}">
        <p14:creationId xmlns:p14="http://schemas.microsoft.com/office/powerpoint/2010/main" val="284489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7" y="649224"/>
            <a:ext cx="11743943"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startAt="3"/>
            </a:pPr>
            <a:r>
              <a:rPr lang="en-US" dirty="0"/>
              <a:t>more deeper residual network</a:t>
            </a:r>
          </a:p>
          <a:p>
            <a:pPr lvl="2">
              <a:buFont typeface="+mj-lt"/>
              <a:buAutoNum type="arabicPeriod"/>
            </a:pPr>
            <a:r>
              <a:rPr lang="en-US" dirty="0"/>
              <a:t>Resnet</a:t>
            </a:r>
            <a:r>
              <a:rPr lang="ko-KR" altLang="en-US" dirty="0"/>
              <a:t>의 </a:t>
            </a:r>
            <a:r>
              <a:rPr lang="en-US" dirty="0"/>
              <a:t>weight layer </a:t>
            </a:r>
            <a:r>
              <a:rPr lang="ko-KR" altLang="en-US" dirty="0"/>
              <a:t>수를 </a:t>
            </a:r>
            <a:r>
              <a:rPr lang="en-US" altLang="ko-KR" dirty="0"/>
              <a:t>50, 101, 151</a:t>
            </a:r>
            <a:r>
              <a:rPr lang="ko-KR" altLang="en-US" dirty="0"/>
              <a:t>까지 늘려보니 </a:t>
            </a:r>
            <a:r>
              <a:rPr lang="ko-KR" altLang="en-US" b="1" dirty="0"/>
              <a:t>갈수록 성능이 더 향상되었다</a:t>
            </a:r>
            <a:r>
              <a:rPr lang="en-US" altLang="ko-KR" b="1" dirty="0"/>
              <a:t>.</a:t>
            </a:r>
          </a:p>
          <a:p>
            <a:pPr lvl="2">
              <a:buFont typeface="+mj-lt"/>
              <a:buAutoNum type="arabicPeriod"/>
            </a:pPr>
            <a:r>
              <a:rPr lang="en-US" dirty="0"/>
              <a:t>layer</a:t>
            </a:r>
            <a:r>
              <a:rPr lang="ko-KR" altLang="en-US" dirty="0" err="1"/>
              <a:t>를</a:t>
            </a:r>
            <a:r>
              <a:rPr lang="ko-KR" altLang="en-US" dirty="0"/>
              <a:t> 많이 늘린 </a:t>
            </a:r>
            <a:r>
              <a:rPr lang="en-US" altLang="ko-KR" dirty="0"/>
              <a:t>152-</a:t>
            </a:r>
            <a:r>
              <a:rPr lang="en-US" dirty="0"/>
              <a:t>layer </a:t>
            </a:r>
            <a:r>
              <a:rPr lang="en-US" dirty="0" err="1"/>
              <a:t>resnet</a:t>
            </a:r>
            <a:r>
              <a:rPr lang="en-US" dirty="0"/>
              <a:t>(11.3B FLOPs)</a:t>
            </a:r>
            <a:r>
              <a:rPr lang="ko-KR" altLang="en-US" dirty="0"/>
              <a:t>는</a:t>
            </a:r>
            <a:r>
              <a:rPr lang="en-US" altLang="ko-KR" dirty="0"/>
              <a:t>, </a:t>
            </a:r>
            <a:r>
              <a:rPr lang="en-US" dirty="0"/>
              <a:t>VGG-16/19(15.3/19.6B FLPOPs)</a:t>
            </a:r>
            <a:r>
              <a:rPr lang="ko-KR" altLang="en-US" dirty="0"/>
              <a:t>보다 </a:t>
            </a:r>
            <a:r>
              <a:rPr lang="ko-KR" altLang="en-US" b="1" dirty="0"/>
              <a:t>더 </a:t>
            </a:r>
            <a:r>
              <a:rPr lang="en-US" b="1" dirty="0"/>
              <a:t>lower complexity</a:t>
            </a:r>
            <a:r>
              <a:rPr lang="ko-KR" altLang="en-US" b="1" dirty="0"/>
              <a:t>하다</a:t>
            </a:r>
            <a:r>
              <a:rPr lang="en-US" altLang="ko-KR" b="1" dirty="0"/>
              <a:t>.</a:t>
            </a:r>
          </a:p>
          <a:p>
            <a:pPr marL="1257300" lvl="2" indent="-342900">
              <a:buFont typeface="+mj-lt"/>
              <a:buAutoNum type="arabicPeriod"/>
            </a:pPr>
            <a:endParaRPr lang="en-US" altLang="ko-KR" dirty="0"/>
          </a:p>
          <a:p>
            <a:pPr marL="1257300" lvl="2" indent="-342900">
              <a:buFont typeface="+mj-lt"/>
              <a:buAutoNum type="arabicPeriod"/>
            </a:pP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E81EEC2E-A03A-544C-B251-6E65976538C6}" type="datetime4">
              <a:rPr lang="en-US" smtClean="0"/>
              <a:t>October 5,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sp>
        <p:nvSpPr>
          <p:cNvPr id="9" name="TextBox 8">
            <a:extLst>
              <a:ext uri="{FF2B5EF4-FFF2-40B4-BE49-F238E27FC236}">
                <a16:creationId xmlns:a16="http://schemas.microsoft.com/office/drawing/2014/main" id="{BD0D2338-1027-6F51-071E-54C68967A57C}"/>
              </a:ext>
            </a:extLst>
          </p:cNvPr>
          <p:cNvSpPr txBox="1"/>
          <p:nvPr/>
        </p:nvSpPr>
        <p:spPr>
          <a:xfrm>
            <a:off x="3078866" y="1412111"/>
            <a:ext cx="184731" cy="369332"/>
          </a:xfrm>
          <a:prstGeom prst="rect">
            <a:avLst/>
          </a:prstGeom>
          <a:noFill/>
        </p:spPr>
        <p:txBody>
          <a:bodyPr wrap="none" rtlCol="0">
            <a:spAutoFit/>
          </a:bodyPr>
          <a:lstStyle/>
          <a:p>
            <a:endParaRPr lang="en-KR" dirty="0"/>
          </a:p>
        </p:txBody>
      </p:sp>
      <p:pic>
        <p:nvPicPr>
          <p:cNvPr id="7" name="Picture 6">
            <a:extLst>
              <a:ext uri="{FF2B5EF4-FFF2-40B4-BE49-F238E27FC236}">
                <a16:creationId xmlns:a16="http://schemas.microsoft.com/office/drawing/2014/main" id="{188AC70B-694B-51F9-7851-37AC12AD9591}"/>
              </a:ext>
            </a:extLst>
          </p:cNvPr>
          <p:cNvPicPr>
            <a:picLocks noChangeAspect="1"/>
          </p:cNvPicPr>
          <p:nvPr/>
        </p:nvPicPr>
        <p:blipFill>
          <a:blip r:embed="rId2"/>
          <a:stretch>
            <a:fillRect/>
          </a:stretch>
        </p:blipFill>
        <p:spPr>
          <a:xfrm>
            <a:off x="7917083" y="2321567"/>
            <a:ext cx="3239545" cy="3971598"/>
          </a:xfrm>
          <a:prstGeom prst="rect">
            <a:avLst/>
          </a:prstGeom>
          <a:ln>
            <a:solidFill>
              <a:schemeClr val="tx1"/>
            </a:solidFill>
          </a:ln>
        </p:spPr>
      </p:pic>
      <p:sp>
        <p:nvSpPr>
          <p:cNvPr id="6" name="Slide Number Placeholder 5">
            <a:extLst>
              <a:ext uri="{FF2B5EF4-FFF2-40B4-BE49-F238E27FC236}">
                <a16:creationId xmlns:a16="http://schemas.microsoft.com/office/drawing/2014/main" id="{18FC5FDC-A03D-99D6-3C3B-7EFA86CACA80}"/>
              </a:ext>
            </a:extLst>
          </p:cNvPr>
          <p:cNvSpPr>
            <a:spLocks noGrp="1"/>
          </p:cNvSpPr>
          <p:nvPr>
            <p:ph type="sldNum" sz="quarter" idx="12"/>
          </p:nvPr>
        </p:nvSpPr>
        <p:spPr/>
        <p:txBody>
          <a:bodyPr/>
          <a:lstStyle/>
          <a:p>
            <a:fld id="{4253088D-31C3-1E4B-B81E-E383EAC32679}" type="slidenum">
              <a:rPr lang="en-KR" smtClean="0"/>
              <a:pPr/>
              <a:t>12</a:t>
            </a:fld>
            <a:r>
              <a:rPr lang="en-KR"/>
              <a:t> / </a:t>
            </a:r>
            <a:r>
              <a:rPr lang="en-US" altLang="ko-KR"/>
              <a:t>15</a:t>
            </a:r>
            <a:endParaRPr lang="en-KR" dirty="0"/>
          </a:p>
        </p:txBody>
      </p:sp>
    </p:spTree>
    <p:extLst>
      <p:ext uri="{BB962C8B-B14F-4D97-AF65-F5344CB8AC3E}">
        <p14:creationId xmlns:p14="http://schemas.microsoft.com/office/powerpoint/2010/main" val="4224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7" y="649224"/>
            <a:ext cx="11743943" cy="5527739"/>
          </a:xfrm>
        </p:spPr>
        <p:txBody>
          <a:bodyPr/>
          <a:lstStyle/>
          <a:p>
            <a:pPr marL="342900" indent="-342900">
              <a:buFont typeface="+mj-lt"/>
              <a:buAutoNum type="arabicPeriod" startAt="2"/>
            </a:pPr>
            <a:r>
              <a:rPr lang="ko-KR" altLang="en-US" dirty="0"/>
              <a:t>실험 결과</a:t>
            </a:r>
            <a:endParaRPr lang="en-US" altLang="ko-KR" dirty="0"/>
          </a:p>
          <a:p>
            <a:pPr lvl="1">
              <a:buFont typeface="+mj-lt"/>
              <a:buAutoNum type="arabicPeriod" startAt="4"/>
            </a:pPr>
            <a:r>
              <a:rPr lang="en-US" dirty="0"/>
              <a:t>CIFAR-10 dataset</a:t>
            </a:r>
            <a:r>
              <a:rPr lang="ko-KR" altLang="en-US" dirty="0"/>
              <a:t>에 적용 </a:t>
            </a:r>
          </a:p>
          <a:p>
            <a:pPr marL="1200150" lvl="2" indent="-285750">
              <a:buFont typeface="+mj-lt"/>
              <a:buAutoNum type="arabicPeriod"/>
            </a:pPr>
            <a:r>
              <a:rPr lang="ko-KR" altLang="en-US" dirty="0"/>
              <a:t>왼쪽의 </a:t>
            </a:r>
            <a:r>
              <a:rPr lang="en-US" dirty="0"/>
              <a:t>plain network</a:t>
            </a:r>
            <a:r>
              <a:rPr lang="ko-KR" altLang="en-US" dirty="0"/>
              <a:t>들은 </a:t>
            </a:r>
            <a:r>
              <a:rPr lang="en-US" dirty="0"/>
              <a:t>layer</a:t>
            </a:r>
            <a:r>
              <a:rPr lang="ko-KR" altLang="en-US" dirty="0"/>
              <a:t>가 증가할 때 마다 </a:t>
            </a:r>
            <a:r>
              <a:rPr lang="en-US" dirty="0"/>
              <a:t>error</a:t>
            </a:r>
            <a:r>
              <a:rPr lang="ko-KR" altLang="en-US" dirty="0"/>
              <a:t>이 증가한다</a:t>
            </a:r>
            <a:r>
              <a:rPr lang="en-US" altLang="ko-KR" dirty="0"/>
              <a:t>. </a:t>
            </a:r>
            <a:r>
              <a:rPr lang="ko-KR" altLang="en-US" b="1" dirty="0"/>
              <a:t>하지만 </a:t>
            </a:r>
            <a:r>
              <a:rPr lang="en-US" b="1" dirty="0" err="1"/>
              <a:t>resnet</a:t>
            </a:r>
            <a:r>
              <a:rPr lang="ko-KR" altLang="en-US" b="1" dirty="0"/>
              <a:t>은 </a:t>
            </a:r>
            <a:r>
              <a:rPr lang="en-US" b="1" dirty="0"/>
              <a:t>layer</a:t>
            </a:r>
            <a:r>
              <a:rPr lang="ko-KR" altLang="en-US" b="1" dirty="0"/>
              <a:t>가 증가할 때 마다 </a:t>
            </a:r>
            <a:r>
              <a:rPr lang="en-US" b="1" dirty="0"/>
              <a:t>error</a:t>
            </a:r>
            <a:r>
              <a:rPr lang="ko-KR" altLang="en-US" b="1" dirty="0"/>
              <a:t>가 감소하는 양상을 보이므로</a:t>
            </a:r>
            <a:r>
              <a:rPr lang="en-US" altLang="ko-KR" b="1" dirty="0"/>
              <a:t>, </a:t>
            </a:r>
            <a:r>
              <a:rPr lang="ko-KR" altLang="en-US" b="1" dirty="0"/>
              <a:t>해당 데이터셋에서도 </a:t>
            </a:r>
            <a:r>
              <a:rPr lang="en-US" b="1" dirty="0"/>
              <a:t>residual block</a:t>
            </a:r>
            <a:r>
              <a:rPr lang="ko-KR" altLang="en-US" b="1" dirty="0"/>
              <a:t>의 성능이 입증되었다</a:t>
            </a:r>
            <a:r>
              <a:rPr lang="en-US" altLang="ko-KR" b="1" dirty="0"/>
              <a:t>.</a:t>
            </a:r>
          </a:p>
          <a:p>
            <a:pPr marL="1200150" lvl="2" indent="-285750">
              <a:buFont typeface="+mj-lt"/>
              <a:buAutoNum type="arabicPeriod"/>
            </a:pPr>
            <a:r>
              <a:rPr lang="ko-KR" altLang="en-US" dirty="0"/>
              <a:t>가장 오른쪽에서 </a:t>
            </a:r>
            <a:r>
              <a:rPr lang="en-US" altLang="ko-KR" dirty="0"/>
              <a:t>110-</a:t>
            </a:r>
            <a:r>
              <a:rPr lang="en-US" dirty="0"/>
              <a:t>layer </a:t>
            </a:r>
            <a:r>
              <a:rPr lang="en-US" dirty="0" err="1"/>
              <a:t>resnet</a:t>
            </a:r>
            <a:r>
              <a:rPr lang="ko-KR" altLang="en-US" dirty="0"/>
              <a:t>보다 </a:t>
            </a:r>
            <a:r>
              <a:rPr lang="en-US" altLang="ko-KR" dirty="0"/>
              <a:t>1202-</a:t>
            </a:r>
            <a:r>
              <a:rPr lang="en-US" dirty="0"/>
              <a:t>layer </a:t>
            </a:r>
            <a:r>
              <a:rPr lang="en-US" dirty="0" err="1"/>
              <a:t>resnet</a:t>
            </a:r>
            <a:r>
              <a:rPr lang="ko-KR" altLang="en-US" dirty="0"/>
              <a:t>의 </a:t>
            </a:r>
            <a:r>
              <a:rPr lang="en-US" dirty="0"/>
              <a:t>error</a:t>
            </a:r>
            <a:r>
              <a:rPr lang="ko-KR" altLang="en-US" dirty="0"/>
              <a:t>가 더 높았는데</a:t>
            </a:r>
            <a:r>
              <a:rPr lang="en-US" altLang="ko-KR" dirty="0"/>
              <a:t>, </a:t>
            </a:r>
            <a:r>
              <a:rPr lang="ko-KR" altLang="en-US" dirty="0"/>
              <a:t>저자는 </a:t>
            </a:r>
            <a:r>
              <a:rPr lang="en-US" dirty="0"/>
              <a:t>overfitting</a:t>
            </a:r>
            <a:r>
              <a:rPr lang="ko-KR" altLang="en-US" dirty="0"/>
              <a:t>이 원인일 것이라고 지목한다</a:t>
            </a:r>
            <a:r>
              <a:rPr lang="en-US" altLang="ko-KR" dirty="0"/>
              <a:t>.</a:t>
            </a: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69F71E53-A681-074B-8D19-601970C3D679}" type="datetime4">
              <a:rPr lang="en-US" smtClean="0"/>
              <a:t>October 5,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sp>
        <p:nvSpPr>
          <p:cNvPr id="9" name="TextBox 8">
            <a:extLst>
              <a:ext uri="{FF2B5EF4-FFF2-40B4-BE49-F238E27FC236}">
                <a16:creationId xmlns:a16="http://schemas.microsoft.com/office/drawing/2014/main" id="{BD0D2338-1027-6F51-071E-54C68967A57C}"/>
              </a:ext>
            </a:extLst>
          </p:cNvPr>
          <p:cNvSpPr txBox="1"/>
          <p:nvPr/>
        </p:nvSpPr>
        <p:spPr>
          <a:xfrm>
            <a:off x="3078866" y="1412111"/>
            <a:ext cx="184731" cy="369332"/>
          </a:xfrm>
          <a:prstGeom prst="rect">
            <a:avLst/>
          </a:prstGeom>
          <a:noFill/>
        </p:spPr>
        <p:txBody>
          <a:bodyPr wrap="none" rtlCol="0">
            <a:spAutoFit/>
          </a:bodyPr>
          <a:lstStyle/>
          <a:p>
            <a:endParaRPr lang="en-KR" dirty="0"/>
          </a:p>
        </p:txBody>
      </p:sp>
      <p:pic>
        <p:nvPicPr>
          <p:cNvPr id="6" name="Picture 5">
            <a:extLst>
              <a:ext uri="{FF2B5EF4-FFF2-40B4-BE49-F238E27FC236}">
                <a16:creationId xmlns:a16="http://schemas.microsoft.com/office/drawing/2014/main" id="{F7699C99-D525-B7AE-719D-73194158D36A}"/>
              </a:ext>
            </a:extLst>
          </p:cNvPr>
          <p:cNvPicPr>
            <a:picLocks noChangeAspect="1"/>
          </p:cNvPicPr>
          <p:nvPr/>
        </p:nvPicPr>
        <p:blipFill>
          <a:blip r:embed="rId2"/>
          <a:stretch>
            <a:fillRect/>
          </a:stretch>
        </p:blipFill>
        <p:spPr>
          <a:xfrm>
            <a:off x="2209798" y="3400521"/>
            <a:ext cx="7772400" cy="2045368"/>
          </a:xfrm>
          <a:prstGeom prst="rect">
            <a:avLst/>
          </a:prstGeom>
          <a:ln>
            <a:solidFill>
              <a:schemeClr val="tx1"/>
            </a:solidFill>
          </a:ln>
        </p:spPr>
      </p:pic>
      <p:sp>
        <p:nvSpPr>
          <p:cNvPr id="7" name="Slide Number Placeholder 6">
            <a:extLst>
              <a:ext uri="{FF2B5EF4-FFF2-40B4-BE49-F238E27FC236}">
                <a16:creationId xmlns:a16="http://schemas.microsoft.com/office/drawing/2014/main" id="{98DD250D-7188-1BFE-D75B-8951A483083E}"/>
              </a:ext>
            </a:extLst>
          </p:cNvPr>
          <p:cNvSpPr>
            <a:spLocks noGrp="1"/>
          </p:cNvSpPr>
          <p:nvPr>
            <p:ph type="sldNum" sz="quarter" idx="12"/>
          </p:nvPr>
        </p:nvSpPr>
        <p:spPr/>
        <p:txBody>
          <a:bodyPr/>
          <a:lstStyle/>
          <a:p>
            <a:fld id="{4253088D-31C3-1E4B-B81E-E383EAC32679}" type="slidenum">
              <a:rPr lang="en-KR" smtClean="0"/>
              <a:pPr/>
              <a:t>13</a:t>
            </a:fld>
            <a:r>
              <a:rPr lang="en-KR"/>
              <a:t> / </a:t>
            </a:r>
            <a:r>
              <a:rPr lang="en-US" altLang="ko-KR"/>
              <a:t>15</a:t>
            </a:r>
            <a:endParaRPr lang="en-KR" dirty="0"/>
          </a:p>
        </p:txBody>
      </p:sp>
    </p:spTree>
    <p:extLst>
      <p:ext uri="{BB962C8B-B14F-4D97-AF65-F5344CB8AC3E}">
        <p14:creationId xmlns:p14="http://schemas.microsoft.com/office/powerpoint/2010/main" val="400026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7" y="649224"/>
            <a:ext cx="11743943"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startAt="5"/>
            </a:pPr>
            <a:r>
              <a:rPr lang="en-US" dirty="0"/>
              <a:t>standard deviations of layer responses</a:t>
            </a:r>
          </a:p>
          <a:p>
            <a:pPr lvl="2"/>
            <a:r>
              <a:rPr lang="en-US" dirty="0" err="1"/>
              <a:t>Plain에서</a:t>
            </a:r>
            <a:r>
              <a:rPr lang="en-US" dirty="0"/>
              <a:t> </a:t>
            </a:r>
            <a:r>
              <a:rPr lang="ko-KR" altLang="en-US" dirty="0"/>
              <a:t>보다 </a:t>
            </a:r>
            <a:r>
              <a:rPr lang="en-US" b="1" dirty="0" err="1"/>
              <a:t>resnet에서</a:t>
            </a:r>
            <a:r>
              <a:rPr lang="ko-KR" altLang="en-US" b="1" dirty="0"/>
              <a:t>의 </a:t>
            </a:r>
            <a:r>
              <a:rPr lang="en-US" b="1" dirty="0"/>
              <a:t>std</a:t>
            </a:r>
            <a:r>
              <a:rPr lang="ko-KR" altLang="en-US" b="1" dirty="0"/>
              <a:t>의 진동이 더 적었다</a:t>
            </a:r>
            <a:r>
              <a:rPr lang="en-US" altLang="ko-KR" b="1" dirty="0"/>
              <a:t>.</a:t>
            </a:r>
            <a:r>
              <a:rPr lang="ko-KR" altLang="en-US" b="1" dirty="0"/>
              <a:t> 그러므로</a:t>
            </a:r>
            <a:r>
              <a:rPr lang="en-US" altLang="ko-KR" dirty="0"/>
              <a:t>, </a:t>
            </a:r>
            <a:r>
              <a:rPr lang="en-US" dirty="0"/>
              <a:t>optimize</a:t>
            </a:r>
            <a:r>
              <a:rPr lang="ko-KR" altLang="en-US" dirty="0"/>
              <a:t>에 유리할 것이라고 추측할 수 있다</a:t>
            </a:r>
            <a:r>
              <a:rPr lang="en-US" altLang="ko-KR" dirty="0"/>
              <a:t>.</a:t>
            </a:r>
          </a:p>
          <a:p>
            <a:pPr lvl="2"/>
            <a:r>
              <a:rPr lang="en-US" altLang="ko-KR" dirty="0"/>
              <a:t>(</a:t>
            </a:r>
            <a:r>
              <a:rPr lang="ko-KR" altLang="en-US" dirty="0"/>
              <a:t>내 생각</a:t>
            </a:r>
            <a:r>
              <a:rPr lang="en-US" altLang="ko-KR" dirty="0"/>
              <a:t>)</a:t>
            </a:r>
            <a:r>
              <a:rPr lang="ko-KR" altLang="en-US" dirty="0"/>
              <a:t> </a:t>
            </a:r>
            <a:r>
              <a:rPr lang="en-US" dirty="0"/>
              <a:t>BN</a:t>
            </a:r>
            <a:r>
              <a:rPr lang="ko-KR" altLang="en-US" dirty="0"/>
              <a:t>을 다른 방식으로 적용시킨 효과라고 생각한다</a:t>
            </a:r>
            <a:r>
              <a:rPr lang="en-US" altLang="ko-KR" dirty="0"/>
              <a:t>.</a:t>
            </a: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274EC748-ECC4-374C-A4F8-987129524C6E}" type="datetime4">
              <a:rPr lang="en-US" smtClean="0"/>
              <a:t>October 5,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sp>
        <p:nvSpPr>
          <p:cNvPr id="9" name="TextBox 8">
            <a:extLst>
              <a:ext uri="{FF2B5EF4-FFF2-40B4-BE49-F238E27FC236}">
                <a16:creationId xmlns:a16="http://schemas.microsoft.com/office/drawing/2014/main" id="{BD0D2338-1027-6F51-071E-54C68967A57C}"/>
              </a:ext>
            </a:extLst>
          </p:cNvPr>
          <p:cNvSpPr txBox="1"/>
          <p:nvPr/>
        </p:nvSpPr>
        <p:spPr>
          <a:xfrm>
            <a:off x="3078866" y="1412111"/>
            <a:ext cx="184731" cy="369332"/>
          </a:xfrm>
          <a:prstGeom prst="rect">
            <a:avLst/>
          </a:prstGeom>
          <a:noFill/>
        </p:spPr>
        <p:txBody>
          <a:bodyPr wrap="none" rtlCol="0">
            <a:spAutoFit/>
          </a:bodyPr>
          <a:lstStyle/>
          <a:p>
            <a:endParaRPr lang="en-KR" dirty="0"/>
          </a:p>
        </p:txBody>
      </p:sp>
      <p:pic>
        <p:nvPicPr>
          <p:cNvPr id="7" name="Picture 6">
            <a:extLst>
              <a:ext uri="{FF2B5EF4-FFF2-40B4-BE49-F238E27FC236}">
                <a16:creationId xmlns:a16="http://schemas.microsoft.com/office/drawing/2014/main" id="{7374D89E-012E-F84D-DDE7-BEB16A761BF3}"/>
              </a:ext>
            </a:extLst>
          </p:cNvPr>
          <p:cNvPicPr>
            <a:picLocks noChangeAspect="1"/>
          </p:cNvPicPr>
          <p:nvPr/>
        </p:nvPicPr>
        <p:blipFill>
          <a:blip r:embed="rId2"/>
          <a:stretch>
            <a:fillRect/>
          </a:stretch>
        </p:blipFill>
        <p:spPr>
          <a:xfrm>
            <a:off x="4317357" y="2160904"/>
            <a:ext cx="5182324" cy="3537142"/>
          </a:xfrm>
          <a:prstGeom prst="rect">
            <a:avLst/>
          </a:prstGeom>
          <a:ln>
            <a:solidFill>
              <a:schemeClr val="tx1"/>
            </a:solidFill>
          </a:ln>
        </p:spPr>
      </p:pic>
      <p:sp>
        <p:nvSpPr>
          <p:cNvPr id="6" name="Slide Number Placeholder 5">
            <a:extLst>
              <a:ext uri="{FF2B5EF4-FFF2-40B4-BE49-F238E27FC236}">
                <a16:creationId xmlns:a16="http://schemas.microsoft.com/office/drawing/2014/main" id="{4BFB4BAB-FEC9-53E5-8435-F596B08BC0FA}"/>
              </a:ext>
            </a:extLst>
          </p:cNvPr>
          <p:cNvSpPr>
            <a:spLocks noGrp="1"/>
          </p:cNvSpPr>
          <p:nvPr>
            <p:ph type="sldNum" sz="quarter" idx="12"/>
          </p:nvPr>
        </p:nvSpPr>
        <p:spPr/>
        <p:txBody>
          <a:bodyPr/>
          <a:lstStyle/>
          <a:p>
            <a:fld id="{4253088D-31C3-1E4B-B81E-E383EAC32679}" type="slidenum">
              <a:rPr lang="en-KR" smtClean="0"/>
              <a:pPr/>
              <a:t>14</a:t>
            </a:fld>
            <a:r>
              <a:rPr lang="en-KR"/>
              <a:t> / </a:t>
            </a:r>
            <a:r>
              <a:rPr lang="en-US" altLang="ko-KR"/>
              <a:t>15</a:t>
            </a:r>
            <a:endParaRPr lang="en-KR" dirty="0"/>
          </a:p>
        </p:txBody>
      </p:sp>
    </p:spTree>
    <p:extLst>
      <p:ext uri="{BB962C8B-B14F-4D97-AF65-F5344CB8AC3E}">
        <p14:creationId xmlns:p14="http://schemas.microsoft.com/office/powerpoint/2010/main" val="14034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90B1-FFCC-60FA-1FE1-055BB34B1A05}"/>
              </a:ext>
            </a:extLst>
          </p:cNvPr>
          <p:cNvSpPr>
            <a:spLocks noGrp="1"/>
          </p:cNvSpPr>
          <p:nvPr>
            <p:ph type="title"/>
          </p:nvPr>
        </p:nvSpPr>
        <p:spPr/>
        <p:txBody>
          <a:bodyPr/>
          <a:lstStyle/>
          <a:p>
            <a:r>
              <a:rPr lang="en-US" altLang="ko-KR" dirty="0"/>
              <a:t>3. </a:t>
            </a:r>
            <a:r>
              <a:rPr lang="ko-KR" altLang="en-US" dirty="0"/>
              <a:t>결론</a:t>
            </a:r>
            <a:endParaRPr lang="en-KR" dirty="0"/>
          </a:p>
        </p:txBody>
      </p:sp>
      <p:sp>
        <p:nvSpPr>
          <p:cNvPr id="3" name="Content Placeholder 2">
            <a:extLst>
              <a:ext uri="{FF2B5EF4-FFF2-40B4-BE49-F238E27FC236}">
                <a16:creationId xmlns:a16="http://schemas.microsoft.com/office/drawing/2014/main" id="{9E780F99-460A-8E63-B960-E9388A5E5025}"/>
              </a:ext>
            </a:extLst>
          </p:cNvPr>
          <p:cNvSpPr>
            <a:spLocks noGrp="1"/>
          </p:cNvSpPr>
          <p:nvPr>
            <p:ph idx="1"/>
          </p:nvPr>
        </p:nvSpPr>
        <p:spPr>
          <a:xfrm>
            <a:off x="224027" y="649224"/>
            <a:ext cx="11743944" cy="5527739"/>
          </a:xfrm>
        </p:spPr>
        <p:txBody>
          <a:bodyPr>
            <a:normAutofit/>
          </a:bodyPr>
          <a:lstStyle/>
          <a:p>
            <a:pPr>
              <a:buFont typeface="+mj-lt"/>
              <a:buAutoNum type="arabicPeriod"/>
            </a:pPr>
            <a:r>
              <a:rPr lang="en-US" altLang="ko-KR" dirty="0"/>
              <a:t>CNN</a:t>
            </a:r>
            <a:r>
              <a:rPr lang="ko-KR" altLang="en-US" dirty="0"/>
              <a:t>에서 무조건 </a:t>
            </a:r>
            <a:r>
              <a:rPr lang="en-US" altLang="ko-KR" dirty="0"/>
              <a:t>layer</a:t>
            </a:r>
            <a:r>
              <a:rPr lang="ko-KR" altLang="en-US" dirty="0"/>
              <a:t>들을 추가해 </a:t>
            </a:r>
            <a:r>
              <a:rPr lang="en-US" altLang="ko-KR" dirty="0"/>
              <a:t>depth</a:t>
            </a:r>
            <a:r>
              <a:rPr lang="ko-KR" altLang="en-US" dirty="0" err="1"/>
              <a:t>를</a:t>
            </a:r>
            <a:r>
              <a:rPr lang="ko-KR" altLang="en-US" dirty="0"/>
              <a:t> 늘린다고 해서 </a:t>
            </a:r>
            <a:r>
              <a:rPr lang="en-US" altLang="ko-KR" dirty="0"/>
              <a:t>network</a:t>
            </a:r>
            <a:r>
              <a:rPr lang="ko-KR" altLang="en-US" dirty="0"/>
              <a:t>의 성능이 향상되는 것은 아니다</a:t>
            </a:r>
            <a:r>
              <a:rPr lang="en-US" altLang="ko-KR" dirty="0"/>
              <a:t>. </a:t>
            </a:r>
          </a:p>
          <a:p>
            <a:pPr lvl="1">
              <a:buFont typeface="+mj-lt"/>
              <a:buAutoNum type="arabicPeriod"/>
            </a:pPr>
            <a:r>
              <a:rPr lang="en-US" altLang="ko-KR" sz="1100" dirty="0"/>
              <a:t>Depth</a:t>
            </a:r>
            <a:r>
              <a:rPr lang="ko-KR" altLang="en-US" sz="1100" dirty="0" err="1"/>
              <a:t>를</a:t>
            </a:r>
            <a:r>
              <a:rPr lang="ko-KR" altLang="en-US" sz="1100" dirty="0"/>
              <a:t> 늘리는 것 만으로 달성할 수 있는 한계치가 있으며</a:t>
            </a:r>
            <a:r>
              <a:rPr lang="en-US" altLang="ko-KR" sz="1100" dirty="0"/>
              <a:t>, </a:t>
            </a:r>
            <a:r>
              <a:rPr lang="ko-KR" altLang="en-US" sz="1100" dirty="0"/>
              <a:t>이에 도달했음에도 더 추가하는 것은 </a:t>
            </a:r>
            <a:r>
              <a:rPr lang="en-US" altLang="ko-KR" sz="1100" dirty="0"/>
              <a:t>degradation</a:t>
            </a:r>
            <a:r>
              <a:rPr lang="ko-KR" altLang="en-US" sz="1100" dirty="0"/>
              <a:t>을 초래한다</a:t>
            </a:r>
            <a:r>
              <a:rPr lang="en-US" altLang="ko-KR" sz="1100" dirty="0"/>
              <a:t>.</a:t>
            </a:r>
          </a:p>
          <a:p>
            <a:pPr lvl="1">
              <a:buFont typeface="+mj-lt"/>
              <a:buAutoNum type="arabicPeriod"/>
            </a:pPr>
            <a:r>
              <a:rPr lang="ko-KR" altLang="en-US" sz="1100" dirty="0"/>
              <a:t>만약 </a:t>
            </a:r>
            <a:r>
              <a:rPr lang="en-US" altLang="ko-KR" sz="1100" dirty="0"/>
              <a:t>BN</a:t>
            </a:r>
            <a:r>
              <a:rPr lang="ko-KR" altLang="en-US" sz="1100" dirty="0"/>
              <a:t>을 </a:t>
            </a:r>
            <a:r>
              <a:rPr lang="en-US" altLang="ko-KR" sz="1100" dirty="0"/>
              <a:t>network</a:t>
            </a:r>
            <a:r>
              <a:rPr lang="ko-KR" altLang="en-US" sz="1100" dirty="0"/>
              <a:t> 안에서 이용하고 있다면</a:t>
            </a:r>
            <a:r>
              <a:rPr lang="en-US" altLang="ko-KR" sz="1100" dirty="0"/>
              <a:t>, vanishing/exploding gradients </a:t>
            </a:r>
            <a:r>
              <a:rPr lang="ko-KR" altLang="en-US" sz="1100" dirty="0"/>
              <a:t>문제는 아닐 것이다</a:t>
            </a:r>
            <a:r>
              <a:rPr lang="en-US" altLang="ko-KR" sz="1100" dirty="0"/>
              <a:t>. </a:t>
            </a:r>
          </a:p>
          <a:p>
            <a:pPr lvl="1">
              <a:buFont typeface="+mj-lt"/>
              <a:buAutoNum type="arabicPeriod"/>
            </a:pPr>
            <a:r>
              <a:rPr lang="ko-KR" altLang="en-US" sz="1100" dirty="0"/>
              <a:t>알 수 없는 무엇인가가 학습을 방해하고 있다</a:t>
            </a:r>
            <a:r>
              <a:rPr lang="en-US" altLang="ko-KR" sz="1100" dirty="0"/>
              <a:t>. </a:t>
            </a:r>
          </a:p>
          <a:p>
            <a:pPr marL="914400" lvl="2" indent="0">
              <a:buNone/>
            </a:pPr>
            <a:r>
              <a:rPr lang="en-US" altLang="ko-KR" sz="1000" dirty="0"/>
              <a:t>= optimize</a:t>
            </a:r>
            <a:r>
              <a:rPr lang="ko-KR" altLang="en-US" sz="1000" dirty="0" err="1"/>
              <a:t>를</a:t>
            </a:r>
            <a:r>
              <a:rPr lang="ko-KR" altLang="en-US" sz="1000" dirty="0"/>
              <a:t> 어렵게 한다</a:t>
            </a:r>
            <a:r>
              <a:rPr lang="en-US" altLang="ko-KR" sz="1000" dirty="0"/>
              <a:t>.</a:t>
            </a:r>
          </a:p>
          <a:p>
            <a:pPr>
              <a:buFont typeface="+mj-lt"/>
              <a:buAutoNum type="arabicPeriod"/>
            </a:pPr>
            <a:r>
              <a:rPr lang="en-US" altLang="ko-KR" dirty="0"/>
              <a:t>Residual function</a:t>
            </a:r>
            <a:r>
              <a:rPr lang="ko-KR" altLang="en-US" dirty="0"/>
              <a:t>이라는 방법은 </a:t>
            </a:r>
            <a:r>
              <a:rPr lang="en-US" altLang="ko-KR" dirty="0"/>
              <a:t>degradation</a:t>
            </a:r>
            <a:r>
              <a:rPr lang="ko-KR" altLang="en-US" dirty="0"/>
              <a:t>을 해결하는데 도움이 되었다</a:t>
            </a:r>
            <a:r>
              <a:rPr lang="en-US" altLang="ko-KR" dirty="0"/>
              <a:t>.</a:t>
            </a:r>
          </a:p>
          <a:p>
            <a:pPr lvl="1">
              <a:buFont typeface="+mj-lt"/>
              <a:buAutoNum type="arabicPeriod"/>
            </a:pPr>
            <a:r>
              <a:rPr lang="en-US" altLang="ko-KR" sz="1100" dirty="0"/>
              <a:t>Resnet</a:t>
            </a:r>
            <a:r>
              <a:rPr lang="ko-KR" altLang="en-US" sz="1100" dirty="0"/>
              <a:t>에서는 추가 </a:t>
            </a:r>
            <a:r>
              <a:rPr lang="en-US" altLang="ko-KR" sz="1100" dirty="0"/>
              <a:t>parameters</a:t>
            </a:r>
            <a:r>
              <a:rPr lang="ko-KR" altLang="en-US" sz="1100" dirty="0" err="1"/>
              <a:t>를</a:t>
            </a:r>
            <a:r>
              <a:rPr lang="ko-KR" altLang="en-US" sz="1100" dirty="0"/>
              <a:t> 요구하거나</a:t>
            </a:r>
            <a:r>
              <a:rPr lang="en-US" altLang="ko-KR" sz="1100" dirty="0"/>
              <a:t>,</a:t>
            </a:r>
            <a:r>
              <a:rPr lang="ko-KR" altLang="en-US" sz="1100" dirty="0"/>
              <a:t> </a:t>
            </a:r>
            <a:r>
              <a:rPr lang="en-US" sz="1200" dirty="0"/>
              <a:t>computational</a:t>
            </a:r>
            <a:r>
              <a:rPr lang="en-US" altLang="ko-KR" sz="1100" dirty="0"/>
              <a:t> complexity</a:t>
            </a:r>
            <a:r>
              <a:rPr lang="ko-KR" altLang="en-US" sz="1100" dirty="0"/>
              <a:t> 증가시키지 않으면서 효과적으로 </a:t>
            </a:r>
            <a:r>
              <a:rPr lang="en-US" altLang="ko-KR" sz="1100" dirty="0"/>
              <a:t>deeper network</a:t>
            </a:r>
            <a:r>
              <a:rPr lang="ko-KR" altLang="en-US" sz="1100" dirty="0" err="1"/>
              <a:t>를</a:t>
            </a:r>
            <a:r>
              <a:rPr lang="ko-KR" altLang="en-US" sz="1100" dirty="0"/>
              <a:t> </a:t>
            </a:r>
            <a:r>
              <a:rPr lang="en-US" altLang="ko-KR" sz="1100" dirty="0"/>
              <a:t>optimize </a:t>
            </a:r>
            <a:r>
              <a:rPr lang="ko-KR" altLang="en-US" sz="1100" dirty="0"/>
              <a:t>시켰다</a:t>
            </a:r>
            <a:r>
              <a:rPr lang="en-US" altLang="ko-KR" sz="1100" dirty="0"/>
              <a:t>.</a:t>
            </a:r>
          </a:p>
          <a:p>
            <a:pPr lvl="2"/>
            <a:r>
              <a:rPr lang="en-US" altLang="ko-KR" sz="1000" dirty="0"/>
              <a:t>Plain network</a:t>
            </a:r>
            <a:r>
              <a:rPr lang="ko-KR" altLang="en-US" sz="1000" dirty="0"/>
              <a:t>에서는 </a:t>
            </a:r>
            <a:r>
              <a:rPr lang="en-US" altLang="ko-KR" sz="1000" dirty="0"/>
              <a:t>layer</a:t>
            </a:r>
            <a:r>
              <a:rPr lang="ko-KR" altLang="en-US" sz="1000" dirty="0"/>
              <a:t>가 증가할 수록 </a:t>
            </a:r>
            <a:r>
              <a:rPr lang="en-US" altLang="ko-KR" sz="1000" dirty="0"/>
              <a:t>error</a:t>
            </a:r>
            <a:r>
              <a:rPr lang="ko-KR" altLang="en-US" sz="1000" dirty="0"/>
              <a:t>가 증가했지만</a:t>
            </a:r>
            <a:r>
              <a:rPr lang="en-US" altLang="ko-KR" sz="1000" dirty="0"/>
              <a:t>, Resnet</a:t>
            </a:r>
            <a:r>
              <a:rPr lang="ko-KR" altLang="en-US" sz="1000" dirty="0"/>
              <a:t>에서는 반대로 </a:t>
            </a:r>
            <a:r>
              <a:rPr lang="en-US" altLang="ko-KR" sz="1000" dirty="0"/>
              <a:t>error</a:t>
            </a:r>
            <a:r>
              <a:rPr lang="ko-KR" altLang="en-US" sz="1000" dirty="0"/>
              <a:t>이 감소하는 경향을 보였다</a:t>
            </a:r>
            <a:r>
              <a:rPr lang="en-US" altLang="ko-KR" sz="1000" dirty="0"/>
              <a:t>.</a:t>
            </a:r>
            <a:endParaRPr lang="en-US" altLang="ko-KR" sz="1100" dirty="0"/>
          </a:p>
          <a:p>
            <a:pPr lvl="1">
              <a:buFont typeface="+mj-lt"/>
              <a:buAutoNum type="arabicPeriod"/>
            </a:pPr>
            <a:r>
              <a:rPr lang="en-US" altLang="ko-KR" sz="1100" b="1" dirty="0"/>
              <a:t>Residual function</a:t>
            </a:r>
            <a:r>
              <a:rPr lang="ko-KR" altLang="en-US" sz="1100" b="1" dirty="0"/>
              <a:t>은 </a:t>
            </a:r>
            <a:r>
              <a:rPr lang="en-US" altLang="ko-KR" sz="1100" b="1" dirty="0"/>
              <a:t>std of layer responses </a:t>
            </a:r>
            <a:r>
              <a:rPr lang="ko-KR" altLang="en-US" sz="1100" b="1" dirty="0" err="1"/>
              <a:t>를</a:t>
            </a:r>
            <a:r>
              <a:rPr lang="ko-KR" altLang="en-US" sz="1100" b="1" dirty="0"/>
              <a:t> 작게 만들어주었다</a:t>
            </a:r>
            <a:r>
              <a:rPr lang="en-US" altLang="ko-KR" sz="1100" b="1" dirty="0"/>
              <a:t>.</a:t>
            </a:r>
          </a:p>
          <a:p>
            <a:pPr lvl="2"/>
            <a:r>
              <a:rPr lang="ko-KR" altLang="en-US" sz="1000" b="1" dirty="0"/>
              <a:t>그러므로 </a:t>
            </a:r>
            <a:r>
              <a:rPr lang="en-US" altLang="ko-KR" sz="1000" b="1" dirty="0"/>
              <a:t>plain network</a:t>
            </a:r>
            <a:r>
              <a:rPr lang="ko-KR" altLang="en-US" sz="1000" b="1" dirty="0"/>
              <a:t>보다 </a:t>
            </a:r>
            <a:r>
              <a:rPr lang="en-US" altLang="ko-KR" sz="1000" b="1" dirty="0"/>
              <a:t>optimize</a:t>
            </a:r>
            <a:r>
              <a:rPr lang="ko-KR" altLang="en-US" sz="1000" b="1" dirty="0"/>
              <a:t>하기 원활했을 것이다</a:t>
            </a:r>
            <a:r>
              <a:rPr lang="en-US" altLang="ko-KR" sz="1000" b="1" dirty="0"/>
              <a:t>.</a:t>
            </a:r>
          </a:p>
          <a:p>
            <a:pPr lvl="2"/>
            <a:r>
              <a:rPr lang="en-US" altLang="ko-KR" sz="1000" dirty="0"/>
              <a:t>(</a:t>
            </a:r>
            <a:r>
              <a:rPr lang="ko-KR" altLang="en-US" sz="1000" dirty="0"/>
              <a:t>내 생각</a:t>
            </a:r>
            <a:r>
              <a:rPr lang="en-US" altLang="ko-KR" sz="1000" dirty="0"/>
              <a:t>)</a:t>
            </a:r>
            <a:r>
              <a:rPr lang="ko-KR" altLang="en-US" sz="1000" dirty="0"/>
              <a:t> </a:t>
            </a:r>
            <a:r>
              <a:rPr lang="en-US" sz="1000" dirty="0"/>
              <a:t>BN</a:t>
            </a:r>
            <a:r>
              <a:rPr lang="ko-KR" altLang="en-US" sz="1000" dirty="0"/>
              <a:t>을 다른 방식으로 적용시킨 효과라고 생각한다</a:t>
            </a:r>
            <a:r>
              <a:rPr lang="en-US" altLang="ko-KR" sz="1000" dirty="0"/>
              <a:t>.</a:t>
            </a:r>
            <a:endParaRPr lang="en-US" altLang="ko-KR" sz="1000" b="1" dirty="0"/>
          </a:p>
          <a:p>
            <a:pPr lvl="2">
              <a:buFont typeface="+mj-lt"/>
              <a:buAutoNum type="arabicPeriod"/>
            </a:pPr>
            <a:endParaRPr lang="en-US" altLang="ko-KR" sz="1000" b="1" dirty="0"/>
          </a:p>
          <a:p>
            <a:pPr>
              <a:buFont typeface="+mj-lt"/>
              <a:buAutoNum type="arabicPeriod"/>
            </a:pPr>
            <a:r>
              <a:rPr lang="en-US" altLang="ko-KR" b="1" dirty="0"/>
              <a:t>(my opinion)</a:t>
            </a:r>
          </a:p>
          <a:p>
            <a:pPr lvl="1">
              <a:buFont typeface="+mj-lt"/>
              <a:buAutoNum type="arabicPeriod"/>
            </a:pPr>
            <a:r>
              <a:rPr lang="ko-KR" altLang="en-US" sz="1200" b="1" dirty="0"/>
              <a:t>해당 논문에서 제시한 </a:t>
            </a:r>
            <a:r>
              <a:rPr lang="en-US" altLang="ko-KR" sz="1200" b="1" dirty="0"/>
              <a:t>degradation</a:t>
            </a:r>
            <a:r>
              <a:rPr lang="ko-KR" altLang="en-US" sz="1200" b="1" dirty="0"/>
              <a:t>이라는 문제는 </a:t>
            </a:r>
            <a:r>
              <a:rPr lang="en-US" altLang="ko-KR" sz="1200" b="1" dirty="0"/>
              <a:t>“std of layer responses</a:t>
            </a:r>
            <a:r>
              <a:rPr lang="ko-KR" altLang="en-US" sz="1200" b="1" dirty="0"/>
              <a:t>가 균일하지 않아 학습을 방해</a:t>
            </a:r>
            <a:r>
              <a:rPr lang="en-US" altLang="ko-KR" sz="1200" b="1" dirty="0"/>
              <a:t>”</a:t>
            </a:r>
            <a:r>
              <a:rPr lang="ko-KR" altLang="en-US" sz="1200" b="1" dirty="0"/>
              <a:t>하는 현상을 의미하는 것으로 보인다</a:t>
            </a:r>
            <a:r>
              <a:rPr lang="en-US" altLang="ko-KR" sz="1200" b="1" dirty="0"/>
              <a:t>.</a:t>
            </a:r>
          </a:p>
          <a:p>
            <a:pPr lvl="1">
              <a:buFont typeface="+mj-lt"/>
              <a:buAutoNum type="arabicPeriod"/>
            </a:pPr>
            <a:r>
              <a:rPr lang="en-US" altLang="ko-KR" sz="1200" b="1" dirty="0"/>
              <a:t>Residual function</a:t>
            </a:r>
            <a:r>
              <a:rPr lang="ko-KR" altLang="en-US" sz="1200" b="1" dirty="0"/>
              <a:t>이 </a:t>
            </a:r>
            <a:r>
              <a:rPr lang="en-US" altLang="ko-KR" sz="1200" b="1" dirty="0"/>
              <a:t>std of layer responses</a:t>
            </a:r>
            <a:r>
              <a:rPr lang="ko-KR" altLang="en-US" sz="1200" b="1" dirty="0" err="1"/>
              <a:t>를</a:t>
            </a:r>
            <a:r>
              <a:rPr lang="ko-KR" altLang="en-US" sz="1200" b="1" dirty="0"/>
              <a:t> 줄여주는</a:t>
            </a:r>
            <a:r>
              <a:rPr lang="en-US" altLang="ko-KR" sz="1200" b="1" dirty="0"/>
              <a:t>(</a:t>
            </a:r>
            <a:r>
              <a:rPr lang="ko-KR" altLang="en-US" sz="1200" b="1" dirty="0" err="1"/>
              <a:t>균일화하는</a:t>
            </a:r>
            <a:r>
              <a:rPr lang="en-US" altLang="ko-KR" sz="1200" b="1" dirty="0"/>
              <a:t>)</a:t>
            </a:r>
            <a:r>
              <a:rPr lang="ko-KR" altLang="en-US" sz="1200" b="1" dirty="0"/>
              <a:t> 효과를 관찰할 수 있었지만</a:t>
            </a:r>
            <a:r>
              <a:rPr lang="en-US" altLang="ko-KR" sz="1200" b="1" dirty="0"/>
              <a:t>, </a:t>
            </a:r>
            <a:r>
              <a:rPr lang="ko-KR" altLang="en-US" sz="1200" b="1" dirty="0"/>
              <a:t>어떤 원리인지는 정확히 제시하지 못했다</a:t>
            </a:r>
            <a:r>
              <a:rPr lang="en-US" altLang="ko-KR" sz="1200" b="1" dirty="0"/>
              <a:t>.</a:t>
            </a:r>
          </a:p>
          <a:p>
            <a:pPr>
              <a:buFont typeface="+mj-lt"/>
              <a:buAutoNum type="arabicPeriod"/>
            </a:pPr>
            <a:endParaRPr lang="en-US" altLang="ko-KR" sz="1400" dirty="0"/>
          </a:p>
          <a:p>
            <a:endParaRPr lang="en-KR" dirty="0"/>
          </a:p>
        </p:txBody>
      </p:sp>
      <p:sp>
        <p:nvSpPr>
          <p:cNvPr id="4" name="Date Placeholder 3">
            <a:extLst>
              <a:ext uri="{FF2B5EF4-FFF2-40B4-BE49-F238E27FC236}">
                <a16:creationId xmlns:a16="http://schemas.microsoft.com/office/drawing/2014/main" id="{8C51155B-673C-1539-6FBC-6FEE5E93F1B2}"/>
              </a:ext>
            </a:extLst>
          </p:cNvPr>
          <p:cNvSpPr>
            <a:spLocks noGrp="1"/>
          </p:cNvSpPr>
          <p:nvPr>
            <p:ph type="dt" sz="half" idx="10"/>
          </p:nvPr>
        </p:nvSpPr>
        <p:spPr/>
        <p:txBody>
          <a:bodyPr/>
          <a:lstStyle/>
          <a:p>
            <a:fld id="{2E0DA955-9E4D-F149-8F79-349C53601A04}" type="datetime4">
              <a:rPr lang="en-US" smtClean="0"/>
              <a:t>October 5, 2023</a:t>
            </a:fld>
            <a:endParaRPr lang="en-KR" dirty="0"/>
          </a:p>
        </p:txBody>
      </p:sp>
      <p:sp>
        <p:nvSpPr>
          <p:cNvPr id="5" name="Footer Placeholder 4">
            <a:extLst>
              <a:ext uri="{FF2B5EF4-FFF2-40B4-BE49-F238E27FC236}">
                <a16:creationId xmlns:a16="http://schemas.microsoft.com/office/drawing/2014/main" id="{18C8E0CF-C8C9-6A10-D0BB-F0DFCB28D395}"/>
              </a:ext>
            </a:extLst>
          </p:cNvPr>
          <p:cNvSpPr>
            <a:spLocks noGrp="1"/>
          </p:cNvSpPr>
          <p:nvPr>
            <p:ph type="ftr" sz="quarter" idx="11"/>
          </p:nvPr>
        </p:nvSpPr>
        <p:spPr/>
        <p:txBody>
          <a:bodyPr/>
          <a:lstStyle/>
          <a:p>
            <a:r>
              <a:rPr lang="en-US" dirty="0"/>
              <a:t>Embedded AI LAB, INU</a:t>
            </a:r>
            <a:endParaRPr lang="en-KR" dirty="0"/>
          </a:p>
        </p:txBody>
      </p:sp>
      <p:sp>
        <p:nvSpPr>
          <p:cNvPr id="6" name="Slide Number Placeholder 5">
            <a:extLst>
              <a:ext uri="{FF2B5EF4-FFF2-40B4-BE49-F238E27FC236}">
                <a16:creationId xmlns:a16="http://schemas.microsoft.com/office/drawing/2014/main" id="{FF853423-7773-70E5-506A-1E7F122C6C8C}"/>
              </a:ext>
            </a:extLst>
          </p:cNvPr>
          <p:cNvSpPr>
            <a:spLocks noGrp="1"/>
          </p:cNvSpPr>
          <p:nvPr>
            <p:ph type="sldNum" sz="quarter" idx="12"/>
          </p:nvPr>
        </p:nvSpPr>
        <p:spPr/>
        <p:txBody>
          <a:bodyPr/>
          <a:lstStyle/>
          <a:p>
            <a:fld id="{4253088D-31C3-1E4B-B81E-E383EAC32679}" type="slidenum">
              <a:rPr lang="en-KR" smtClean="0"/>
              <a:pPr/>
              <a:t>15</a:t>
            </a:fld>
            <a:r>
              <a:rPr lang="en-KR"/>
              <a:t> / </a:t>
            </a:r>
            <a:r>
              <a:rPr lang="en-US" altLang="ko-KR"/>
              <a:t>15</a:t>
            </a:r>
            <a:endParaRPr lang="en-KR" dirty="0"/>
          </a:p>
        </p:txBody>
      </p:sp>
    </p:spTree>
    <p:extLst>
      <p:ext uri="{BB962C8B-B14F-4D97-AF65-F5344CB8AC3E}">
        <p14:creationId xmlns:p14="http://schemas.microsoft.com/office/powerpoint/2010/main" val="2036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A9B-B44F-98AC-82D2-EB16D7173158}"/>
              </a:ext>
            </a:extLst>
          </p:cNvPr>
          <p:cNvSpPr>
            <a:spLocks noGrp="1"/>
          </p:cNvSpPr>
          <p:nvPr>
            <p:ph type="title"/>
          </p:nvPr>
        </p:nvSpPr>
        <p:spPr/>
        <p:txBody>
          <a:bodyPr/>
          <a:lstStyle/>
          <a:p>
            <a:r>
              <a:rPr lang="en-US" altLang="ko-KR"/>
              <a:t>Outline</a:t>
            </a:r>
            <a:endParaRPr lang="en-KR" dirty="0"/>
          </a:p>
        </p:txBody>
      </p:sp>
      <p:sp>
        <p:nvSpPr>
          <p:cNvPr id="3" name="Content Placeholder 2">
            <a:extLst>
              <a:ext uri="{FF2B5EF4-FFF2-40B4-BE49-F238E27FC236}">
                <a16:creationId xmlns:a16="http://schemas.microsoft.com/office/drawing/2014/main" id="{1DAD66B9-5F93-1511-DFDE-16F8E0DFB75E}"/>
              </a:ext>
            </a:extLst>
          </p:cNvPr>
          <p:cNvSpPr>
            <a:spLocks noGrp="1"/>
          </p:cNvSpPr>
          <p:nvPr>
            <p:ph idx="1"/>
          </p:nvPr>
        </p:nvSpPr>
        <p:spPr/>
        <p:txBody>
          <a:bodyPr/>
          <a:lstStyle/>
          <a:p>
            <a:pPr marL="342900" indent="-342900">
              <a:buFont typeface="+mj-lt"/>
              <a:buAutoNum type="arabicPeriod"/>
            </a:pPr>
            <a:r>
              <a:rPr lang="en-KR" dirty="0"/>
              <a:t>서론</a:t>
            </a:r>
          </a:p>
          <a:p>
            <a:pPr marL="800100" lvl="1" indent="-342900">
              <a:buFont typeface="+mj-lt"/>
              <a:buAutoNum type="arabicPeriod"/>
            </a:pPr>
            <a:r>
              <a:rPr lang="en-KR" dirty="0"/>
              <a:t>문제제기</a:t>
            </a:r>
          </a:p>
          <a:p>
            <a:pPr marL="800100" lvl="1" indent="-342900">
              <a:buFont typeface="+mj-lt"/>
              <a:buAutoNum type="arabicPeriod"/>
            </a:pPr>
            <a:r>
              <a:rPr lang="en-KR" dirty="0"/>
              <a:t>아이디어 구상</a:t>
            </a:r>
          </a:p>
          <a:p>
            <a:pPr marL="800100" lvl="1" indent="-342900">
              <a:buFont typeface="+mj-lt"/>
              <a:buAutoNum type="arabicPeriod"/>
            </a:pPr>
            <a:r>
              <a:rPr lang="en-KR" dirty="0"/>
              <a:t>시도해볼 것</a:t>
            </a:r>
          </a:p>
          <a:p>
            <a:pPr marL="342900" indent="-342900">
              <a:buFont typeface="+mj-lt"/>
              <a:buAutoNum type="arabicPeriod"/>
            </a:pPr>
            <a:r>
              <a:rPr lang="en-KR" dirty="0"/>
              <a:t>본론</a:t>
            </a:r>
          </a:p>
          <a:p>
            <a:pPr marL="800100" lvl="1" indent="-342900">
              <a:buFont typeface="+mj-lt"/>
              <a:buAutoNum type="arabicPeriod"/>
            </a:pPr>
            <a:r>
              <a:rPr lang="en-KR" dirty="0"/>
              <a:t>구현</a:t>
            </a:r>
          </a:p>
          <a:p>
            <a:pPr marL="800100" lvl="1" indent="-342900">
              <a:buFont typeface="+mj-lt"/>
              <a:buAutoNum type="arabicPeriod"/>
            </a:pPr>
            <a:r>
              <a:rPr lang="en-KR" dirty="0"/>
              <a:t>실험결과</a:t>
            </a:r>
          </a:p>
          <a:p>
            <a:pPr marL="342900" indent="-342900">
              <a:buFont typeface="+mj-lt"/>
              <a:buAutoNum type="arabicPeriod"/>
            </a:pPr>
            <a:r>
              <a:rPr lang="en-KR" dirty="0"/>
              <a:t>결론</a:t>
            </a:r>
          </a:p>
          <a:p>
            <a:pPr marL="342900" indent="-342900">
              <a:buFont typeface="+mj-lt"/>
              <a:buAutoNum type="arabicPeriod"/>
            </a:pPr>
            <a:r>
              <a:rPr lang="en-KR" dirty="0"/>
              <a:t>알게된 것</a:t>
            </a:r>
          </a:p>
        </p:txBody>
      </p:sp>
      <p:sp>
        <p:nvSpPr>
          <p:cNvPr id="4" name="Date Placeholder 3">
            <a:extLst>
              <a:ext uri="{FF2B5EF4-FFF2-40B4-BE49-F238E27FC236}">
                <a16:creationId xmlns:a16="http://schemas.microsoft.com/office/drawing/2014/main" id="{0E7CC9EA-010A-B9DF-FDF6-4085E0ACE391}"/>
              </a:ext>
            </a:extLst>
          </p:cNvPr>
          <p:cNvSpPr>
            <a:spLocks noGrp="1"/>
          </p:cNvSpPr>
          <p:nvPr>
            <p:ph type="dt" sz="half" idx="10"/>
          </p:nvPr>
        </p:nvSpPr>
        <p:spPr/>
        <p:txBody>
          <a:bodyPr/>
          <a:lstStyle/>
          <a:p>
            <a:fld id="{015651F5-E50A-254B-81AE-B0A21C4E6517}" type="datetime4">
              <a:rPr lang="en-US" smtClean="0"/>
              <a:t>October 5, 2023</a:t>
            </a:fld>
            <a:endParaRPr lang="en-KR" dirty="0"/>
          </a:p>
        </p:txBody>
      </p:sp>
      <p:sp>
        <p:nvSpPr>
          <p:cNvPr id="5" name="Footer Placeholder 4">
            <a:extLst>
              <a:ext uri="{FF2B5EF4-FFF2-40B4-BE49-F238E27FC236}">
                <a16:creationId xmlns:a16="http://schemas.microsoft.com/office/drawing/2014/main" id="{6F521BEF-3F6F-E518-A8FC-1F145CA20FF0}"/>
              </a:ext>
            </a:extLst>
          </p:cNvPr>
          <p:cNvSpPr>
            <a:spLocks noGrp="1"/>
          </p:cNvSpPr>
          <p:nvPr>
            <p:ph type="ftr" sz="quarter" idx="11"/>
          </p:nvPr>
        </p:nvSpPr>
        <p:spPr/>
        <p:txBody>
          <a:bodyPr/>
          <a:lstStyle/>
          <a:p>
            <a:r>
              <a:rPr lang="en-US"/>
              <a:t>Embedded AI LAB, INU</a:t>
            </a:r>
            <a:endParaRPr lang="en-KR" dirty="0"/>
          </a:p>
        </p:txBody>
      </p:sp>
      <p:sp>
        <p:nvSpPr>
          <p:cNvPr id="7" name="Content Placeholder 2">
            <a:extLst>
              <a:ext uri="{FF2B5EF4-FFF2-40B4-BE49-F238E27FC236}">
                <a16:creationId xmlns:a16="http://schemas.microsoft.com/office/drawing/2014/main" id="{2DC18E2A-98D7-76D1-9304-93AAD290EBA9}"/>
              </a:ext>
            </a:extLst>
          </p:cNvPr>
          <p:cNvSpPr txBox="1">
            <a:spLocks/>
          </p:cNvSpPr>
          <p:nvPr/>
        </p:nvSpPr>
        <p:spPr>
          <a:xfrm>
            <a:off x="6096000" y="1002323"/>
            <a:ext cx="5257800" cy="517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6"/>
            </a:pPr>
            <a:endParaRPr lang="en-KR" dirty="0"/>
          </a:p>
        </p:txBody>
      </p:sp>
      <p:sp>
        <p:nvSpPr>
          <p:cNvPr id="6" name="TextBox 5">
            <a:extLst>
              <a:ext uri="{FF2B5EF4-FFF2-40B4-BE49-F238E27FC236}">
                <a16:creationId xmlns:a16="http://schemas.microsoft.com/office/drawing/2014/main" id="{93A48043-CBF6-AD28-F52F-487A9C777DA5}"/>
              </a:ext>
            </a:extLst>
          </p:cNvPr>
          <p:cNvSpPr txBox="1"/>
          <p:nvPr/>
        </p:nvSpPr>
        <p:spPr>
          <a:xfrm>
            <a:off x="2898648" y="7562088"/>
            <a:ext cx="184731" cy="369332"/>
          </a:xfrm>
          <a:prstGeom prst="rect">
            <a:avLst/>
          </a:prstGeom>
          <a:noFill/>
        </p:spPr>
        <p:txBody>
          <a:bodyPr wrap="none" rtlCol="0">
            <a:spAutoFit/>
          </a:bodyPr>
          <a:lstStyle/>
          <a:p>
            <a:endParaRPr lang="en-KR" dirty="0"/>
          </a:p>
        </p:txBody>
      </p:sp>
      <p:sp>
        <p:nvSpPr>
          <p:cNvPr id="8" name="Slide Number Placeholder 7">
            <a:extLst>
              <a:ext uri="{FF2B5EF4-FFF2-40B4-BE49-F238E27FC236}">
                <a16:creationId xmlns:a16="http://schemas.microsoft.com/office/drawing/2014/main" id="{68654295-3ED8-93A2-BF93-78ED61E9E2C3}"/>
              </a:ext>
            </a:extLst>
          </p:cNvPr>
          <p:cNvSpPr>
            <a:spLocks noGrp="1"/>
          </p:cNvSpPr>
          <p:nvPr>
            <p:ph type="sldNum" sz="quarter" idx="12"/>
          </p:nvPr>
        </p:nvSpPr>
        <p:spPr/>
        <p:txBody>
          <a:bodyPr/>
          <a:lstStyle/>
          <a:p>
            <a:fld id="{4253088D-31C3-1E4B-B81E-E383EAC32679}" type="slidenum">
              <a:rPr lang="en-KR" smtClean="0"/>
              <a:pPr/>
              <a:t>2</a:t>
            </a:fld>
            <a:r>
              <a:rPr lang="en-KR"/>
              <a:t> / </a:t>
            </a:r>
            <a:r>
              <a:rPr lang="en-US" altLang="ko-KR"/>
              <a:t>15</a:t>
            </a:r>
            <a:endParaRPr lang="en-KR" dirty="0"/>
          </a:p>
        </p:txBody>
      </p:sp>
    </p:spTree>
    <p:extLst>
      <p:ext uri="{BB962C8B-B14F-4D97-AF65-F5344CB8AC3E}">
        <p14:creationId xmlns:p14="http://schemas.microsoft.com/office/powerpoint/2010/main" val="226631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5D59-86BF-DD01-5A80-7E2F3EFBA724}"/>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5C543A92-7CED-F8F5-7FE7-2A761331B617}"/>
              </a:ext>
            </a:extLst>
          </p:cNvPr>
          <p:cNvSpPr>
            <a:spLocks noGrp="1"/>
          </p:cNvSpPr>
          <p:nvPr>
            <p:ph idx="1"/>
          </p:nvPr>
        </p:nvSpPr>
        <p:spPr>
          <a:xfrm>
            <a:off x="224028" y="649224"/>
            <a:ext cx="11743944" cy="5527739"/>
          </a:xfrm>
        </p:spPr>
        <p:txBody>
          <a:bodyPr>
            <a:normAutofit/>
          </a:bodyPr>
          <a:lstStyle/>
          <a:p>
            <a:pPr marL="285750" indent="-285750">
              <a:buFont typeface="+mj-lt"/>
              <a:buAutoNum type="arabicPeriod"/>
            </a:pPr>
            <a:r>
              <a:rPr lang="ko-KR" altLang="en-US" dirty="0"/>
              <a:t>문제 제기 </a:t>
            </a:r>
          </a:p>
          <a:p>
            <a:pPr lvl="1">
              <a:buFont typeface="+mj-lt"/>
              <a:buAutoNum type="arabicPeriod"/>
            </a:pPr>
            <a:r>
              <a:rPr lang="en-US" altLang="ko-KR" dirty="0"/>
              <a:t>Deep convolutional neural networks</a:t>
            </a:r>
            <a:r>
              <a:rPr lang="ko-KR" altLang="en-US" dirty="0"/>
              <a:t>는 </a:t>
            </a:r>
            <a:r>
              <a:rPr lang="en-US" altLang="ko-KR" dirty="0"/>
              <a:t>number of stacked layers(depth)</a:t>
            </a:r>
            <a:r>
              <a:rPr lang="ko-KR" altLang="en-US" dirty="0"/>
              <a:t>가 늘어날 수록 </a:t>
            </a:r>
            <a:r>
              <a:rPr lang="en-US" altLang="ko-KR" dirty="0"/>
              <a:t>classification</a:t>
            </a:r>
            <a:r>
              <a:rPr lang="ko-KR" altLang="en-US" dirty="0"/>
              <a:t>에 대해 좋은 결과를 나타내는 경향이 있지만</a:t>
            </a:r>
            <a:r>
              <a:rPr lang="en-US" altLang="ko-KR" dirty="0"/>
              <a:t>,</a:t>
            </a:r>
            <a:r>
              <a:rPr lang="ko-KR" altLang="en-US" dirty="0"/>
              <a:t> </a:t>
            </a:r>
            <a:r>
              <a:rPr lang="en-US" altLang="ko-KR" b="1" dirty="0"/>
              <a:t>depth</a:t>
            </a:r>
            <a:r>
              <a:rPr lang="ko-KR" altLang="en-US" b="1" dirty="0"/>
              <a:t>가 너무 늘어나면 오히려 </a:t>
            </a:r>
            <a:r>
              <a:rPr lang="en-US" altLang="ko-KR" b="1" dirty="0"/>
              <a:t>Training error</a:t>
            </a:r>
            <a:r>
              <a:rPr lang="ko-KR" altLang="en-US" b="1" dirty="0"/>
              <a:t>이 증가하는 현상이 있음</a:t>
            </a:r>
            <a:r>
              <a:rPr lang="en-US" altLang="ko-KR" b="1" dirty="0"/>
              <a:t>.</a:t>
            </a:r>
          </a:p>
          <a:p>
            <a:pPr lvl="1">
              <a:buFont typeface="+mj-lt"/>
              <a:buAutoNum type="arabicPeriod"/>
            </a:pPr>
            <a:r>
              <a:rPr lang="en-US" altLang="ko-KR" b="1" dirty="0"/>
              <a:t>normalized initialization</a:t>
            </a:r>
            <a:r>
              <a:rPr lang="en-US" altLang="ko-KR" dirty="0"/>
              <a:t> and </a:t>
            </a:r>
            <a:r>
              <a:rPr lang="en-US" altLang="ko-KR" b="1" dirty="0"/>
              <a:t>intermediate normalization layers</a:t>
            </a:r>
            <a:r>
              <a:rPr lang="ko-KR" altLang="en-US" dirty="0"/>
              <a:t>을 이용하므로</a:t>
            </a:r>
            <a:r>
              <a:rPr lang="en-US" altLang="ko-KR" dirty="0"/>
              <a:t>,</a:t>
            </a:r>
            <a:r>
              <a:rPr lang="ko-KR" altLang="en-US" dirty="0"/>
              <a:t> 이 현상은 </a:t>
            </a:r>
            <a:r>
              <a:rPr lang="en-US" altLang="ko-KR" b="1" dirty="0"/>
              <a:t>vanishing/exploding gradients</a:t>
            </a:r>
            <a:r>
              <a:rPr lang="ko-KR" altLang="en-US" dirty="0"/>
              <a:t>이 원인일 가능성은 적을 것이다</a:t>
            </a:r>
            <a:r>
              <a:rPr lang="en-US" altLang="ko-KR" dirty="0"/>
              <a:t>.</a:t>
            </a:r>
          </a:p>
          <a:p>
            <a:pPr lvl="1">
              <a:buFont typeface="+mj-lt"/>
              <a:buAutoNum type="arabicPeriod"/>
            </a:pPr>
            <a:r>
              <a:rPr lang="en-US" altLang="ko-KR" dirty="0"/>
              <a:t>When deeper networks are able to start converging, a degradation problem has been exposed: with the network depth increasing, accuracy gets saturated and then degrades rapidly.</a:t>
            </a:r>
          </a:p>
          <a:p>
            <a:pPr lvl="2"/>
            <a:r>
              <a:rPr lang="en-US" altLang="ko-KR" b="1" dirty="0"/>
              <a:t>Degradation</a:t>
            </a:r>
            <a:r>
              <a:rPr lang="ko-KR" altLang="en-US" dirty="0"/>
              <a:t>은 </a:t>
            </a:r>
            <a:r>
              <a:rPr lang="en-US" altLang="ko-KR" dirty="0"/>
              <a:t>“depth</a:t>
            </a:r>
            <a:r>
              <a:rPr lang="ko-KR" altLang="en-US" dirty="0"/>
              <a:t> 증가에 따른 </a:t>
            </a:r>
            <a:r>
              <a:rPr lang="en-US" altLang="ko-KR" dirty="0"/>
              <a:t>accuracy</a:t>
            </a:r>
            <a:r>
              <a:rPr lang="ko-KR" altLang="en-US" dirty="0"/>
              <a:t>가 포화</a:t>
            </a:r>
            <a:r>
              <a:rPr lang="en-US" altLang="ko-KR" dirty="0"/>
              <a:t>(</a:t>
            </a:r>
            <a:r>
              <a:rPr lang="ko-KR" altLang="en-US" dirty="0"/>
              <a:t>개선정체</a:t>
            </a:r>
            <a:r>
              <a:rPr lang="en-US" altLang="ko-KR" dirty="0"/>
              <a:t>)</a:t>
            </a:r>
            <a:r>
              <a:rPr lang="ko-KR" altLang="en-US" dirty="0"/>
              <a:t>되다가</a:t>
            </a:r>
            <a:r>
              <a:rPr lang="en-US" altLang="ko-KR" dirty="0"/>
              <a:t>,</a:t>
            </a:r>
            <a:r>
              <a:rPr lang="ko-KR" altLang="en-US" dirty="0"/>
              <a:t> 빠르게 떨어진다</a:t>
            </a:r>
            <a:r>
              <a:rPr lang="en-US" altLang="ko-KR" dirty="0"/>
              <a:t>”</a:t>
            </a:r>
            <a:r>
              <a:rPr lang="ko-KR" altLang="en-US" dirty="0"/>
              <a:t>고 표현함</a:t>
            </a:r>
            <a:r>
              <a:rPr lang="en-US" altLang="ko-KR" dirty="0"/>
              <a:t>.</a:t>
            </a:r>
            <a:r>
              <a:rPr lang="ko-KR" altLang="en-US" dirty="0"/>
              <a:t> </a:t>
            </a:r>
            <a:endParaRPr lang="en-US" altLang="ko-KR" dirty="0"/>
          </a:p>
          <a:p>
            <a:pPr lvl="2"/>
            <a:r>
              <a:rPr lang="en-US" altLang="ko-KR" b="1" dirty="0"/>
              <a:t>56-layer</a:t>
            </a:r>
            <a:r>
              <a:rPr lang="ko-KR" altLang="en-US" b="1" dirty="0"/>
              <a:t> </a:t>
            </a:r>
            <a:r>
              <a:rPr lang="en-US" altLang="ko-KR" b="1" dirty="0"/>
              <a:t>network</a:t>
            </a:r>
            <a:r>
              <a:rPr lang="ko-KR" altLang="en-US" b="1" dirty="0"/>
              <a:t>에서 </a:t>
            </a:r>
            <a:r>
              <a:rPr lang="en-US" altLang="ko-KR" b="1" dirty="0"/>
              <a:t>Training/test</a:t>
            </a:r>
            <a:r>
              <a:rPr lang="ko-KR" altLang="en-US" b="1" dirty="0"/>
              <a:t> </a:t>
            </a:r>
            <a:r>
              <a:rPr lang="en-US" altLang="ko-KR" b="1" dirty="0"/>
              <a:t>error</a:t>
            </a:r>
            <a:r>
              <a:rPr lang="ko-KR" altLang="en-US" b="1" dirty="0"/>
              <a:t>이 모두 증가했기 때문에</a:t>
            </a:r>
            <a:r>
              <a:rPr lang="en-US" altLang="ko-KR" b="1" dirty="0"/>
              <a:t>,</a:t>
            </a:r>
            <a:r>
              <a:rPr lang="ko-KR" altLang="en-US" b="1" dirty="0"/>
              <a:t> </a:t>
            </a:r>
            <a:r>
              <a:rPr lang="en-US" altLang="ko-KR" b="1" dirty="0"/>
              <a:t>degradation</a:t>
            </a:r>
            <a:r>
              <a:rPr lang="ko-KR" altLang="en-US" b="1" dirty="0"/>
              <a:t>은 </a:t>
            </a:r>
            <a:r>
              <a:rPr lang="en-US" altLang="ko-KR" b="1" dirty="0"/>
              <a:t>overfitting</a:t>
            </a:r>
            <a:r>
              <a:rPr lang="ko-KR" altLang="en-US" b="1" dirty="0"/>
              <a:t> 때문이 아니다</a:t>
            </a:r>
            <a:r>
              <a:rPr lang="en-US" altLang="ko-KR" b="1" dirty="0"/>
              <a:t>.</a:t>
            </a:r>
          </a:p>
          <a:p>
            <a:pPr lvl="2">
              <a:buFont typeface="+mj-lt"/>
              <a:buAutoNum type="arabicPeriod"/>
            </a:pPr>
            <a:endParaRPr lang="en-US" altLang="ko-KR" dirty="0"/>
          </a:p>
        </p:txBody>
      </p:sp>
      <p:sp>
        <p:nvSpPr>
          <p:cNvPr id="4" name="Date Placeholder 3">
            <a:extLst>
              <a:ext uri="{FF2B5EF4-FFF2-40B4-BE49-F238E27FC236}">
                <a16:creationId xmlns:a16="http://schemas.microsoft.com/office/drawing/2014/main" id="{E5DFDFB1-F5AB-AF48-4DC3-0A3AA0FB773C}"/>
              </a:ext>
            </a:extLst>
          </p:cNvPr>
          <p:cNvSpPr>
            <a:spLocks noGrp="1"/>
          </p:cNvSpPr>
          <p:nvPr>
            <p:ph type="dt" sz="half" idx="10"/>
          </p:nvPr>
        </p:nvSpPr>
        <p:spPr/>
        <p:txBody>
          <a:bodyPr/>
          <a:lstStyle/>
          <a:p>
            <a:fld id="{08B7D171-0599-634F-B438-554A10345B74}" type="datetime4">
              <a:rPr lang="en-US" smtClean="0"/>
              <a:t>October 5, 2023</a:t>
            </a:fld>
            <a:endParaRPr lang="en-KR" dirty="0"/>
          </a:p>
        </p:txBody>
      </p:sp>
      <p:sp>
        <p:nvSpPr>
          <p:cNvPr id="5" name="Footer Placeholder 4">
            <a:extLst>
              <a:ext uri="{FF2B5EF4-FFF2-40B4-BE49-F238E27FC236}">
                <a16:creationId xmlns:a16="http://schemas.microsoft.com/office/drawing/2014/main" id="{C355834D-03FA-920F-0F88-C10FEEDDA138}"/>
              </a:ext>
            </a:extLst>
          </p:cNvPr>
          <p:cNvSpPr>
            <a:spLocks noGrp="1"/>
          </p:cNvSpPr>
          <p:nvPr>
            <p:ph type="ftr" sz="quarter" idx="11"/>
          </p:nvPr>
        </p:nvSpPr>
        <p:spPr/>
        <p:txBody>
          <a:bodyPr/>
          <a:lstStyle/>
          <a:p>
            <a:r>
              <a:rPr lang="en-US"/>
              <a:t>Embedded AI LAB, INU</a:t>
            </a:r>
            <a:endParaRPr lang="en-KR" dirty="0"/>
          </a:p>
        </p:txBody>
      </p:sp>
      <p:pic>
        <p:nvPicPr>
          <p:cNvPr id="6" name="Picture 5">
            <a:extLst>
              <a:ext uri="{FF2B5EF4-FFF2-40B4-BE49-F238E27FC236}">
                <a16:creationId xmlns:a16="http://schemas.microsoft.com/office/drawing/2014/main" id="{4599C3E7-BF96-76FE-4DFA-D97A259F6900}"/>
              </a:ext>
            </a:extLst>
          </p:cNvPr>
          <p:cNvPicPr>
            <a:picLocks noChangeAspect="1"/>
          </p:cNvPicPr>
          <p:nvPr/>
        </p:nvPicPr>
        <p:blipFill rotWithShape="1">
          <a:blip r:embed="rId2"/>
          <a:srcRect l="4425" t="21854" r="10572" b="8301"/>
          <a:stretch/>
        </p:blipFill>
        <p:spPr>
          <a:xfrm>
            <a:off x="8074856" y="3923785"/>
            <a:ext cx="3893116" cy="2038789"/>
          </a:xfrm>
          <a:prstGeom prst="rect">
            <a:avLst/>
          </a:prstGeom>
          <a:ln>
            <a:solidFill>
              <a:schemeClr val="tx1"/>
            </a:solidFill>
          </a:ln>
        </p:spPr>
      </p:pic>
      <p:sp>
        <p:nvSpPr>
          <p:cNvPr id="8" name="Slide Number Placeholder 7">
            <a:extLst>
              <a:ext uri="{FF2B5EF4-FFF2-40B4-BE49-F238E27FC236}">
                <a16:creationId xmlns:a16="http://schemas.microsoft.com/office/drawing/2014/main" id="{AA0D5AAC-44B5-4BBF-F37B-141F5BEE309D}"/>
              </a:ext>
            </a:extLst>
          </p:cNvPr>
          <p:cNvSpPr>
            <a:spLocks noGrp="1"/>
          </p:cNvSpPr>
          <p:nvPr>
            <p:ph type="sldNum" sz="quarter" idx="12"/>
          </p:nvPr>
        </p:nvSpPr>
        <p:spPr/>
        <p:txBody>
          <a:bodyPr/>
          <a:lstStyle/>
          <a:p>
            <a:fld id="{4253088D-31C3-1E4B-B81E-E383EAC32679}" type="slidenum">
              <a:rPr lang="en-KR" smtClean="0"/>
              <a:pPr/>
              <a:t>3</a:t>
            </a:fld>
            <a:r>
              <a:rPr lang="en-KR"/>
              <a:t> / </a:t>
            </a:r>
            <a:r>
              <a:rPr lang="en-US" altLang="ko-KR"/>
              <a:t>15</a:t>
            </a:r>
            <a:endParaRPr lang="en-KR" dirty="0"/>
          </a:p>
        </p:txBody>
      </p:sp>
    </p:spTree>
    <p:extLst>
      <p:ext uri="{BB962C8B-B14F-4D97-AF65-F5344CB8AC3E}">
        <p14:creationId xmlns:p14="http://schemas.microsoft.com/office/powerpoint/2010/main" val="151466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A7A3-D7B1-C6DA-4966-83D2371E6C93}"/>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3908B706-1662-6A84-5D3A-E8BB4DD80B67}"/>
              </a:ext>
            </a:extLst>
          </p:cNvPr>
          <p:cNvSpPr>
            <a:spLocks noGrp="1"/>
          </p:cNvSpPr>
          <p:nvPr>
            <p:ph idx="1"/>
          </p:nvPr>
        </p:nvSpPr>
        <p:spPr>
          <a:xfrm>
            <a:off x="224028" y="649224"/>
            <a:ext cx="11743944" cy="5527739"/>
          </a:xfrm>
        </p:spPr>
        <p:txBody>
          <a:bodyPr>
            <a:normAutofit/>
          </a:bodyPr>
          <a:lstStyle/>
          <a:p>
            <a:pPr marL="342900" indent="-342900">
              <a:lnSpc>
                <a:spcPct val="160000"/>
              </a:lnSpc>
              <a:buFont typeface="+mj-lt"/>
              <a:buAutoNum type="arabicPeriod" startAt="2"/>
            </a:pPr>
            <a:r>
              <a:rPr lang="ko-KR" altLang="en-US" dirty="0"/>
              <a:t>아이디어 구상 </a:t>
            </a:r>
          </a:p>
          <a:p>
            <a:pPr marL="800100" lvl="1" indent="-342900">
              <a:lnSpc>
                <a:spcPct val="160000"/>
              </a:lnSpc>
              <a:buFont typeface="+mj-lt"/>
              <a:buAutoNum type="arabicPeriod"/>
            </a:pPr>
            <a:r>
              <a:rPr lang="en-US" dirty="0"/>
              <a:t>Let us consider </a:t>
            </a:r>
            <a:r>
              <a:rPr lang="en-US" b="1" dirty="0"/>
              <a:t>a shallower architecture </a:t>
            </a:r>
            <a:r>
              <a:rPr lang="en-US" dirty="0"/>
              <a:t>and its </a:t>
            </a:r>
            <a:r>
              <a:rPr lang="en-US" b="1" dirty="0"/>
              <a:t>deeper counterpart </a:t>
            </a:r>
            <a:r>
              <a:rPr lang="en-US" dirty="0"/>
              <a:t>that adds more layers onto it.</a:t>
            </a:r>
          </a:p>
          <a:p>
            <a:pPr marL="1257300" lvl="2" indent="-342900">
              <a:lnSpc>
                <a:spcPct val="160000"/>
              </a:lnSpc>
              <a:buFont typeface="+mj-lt"/>
              <a:buAutoNum type="arabicPeriod"/>
            </a:pPr>
            <a:r>
              <a:rPr lang="en-US" dirty="0"/>
              <a:t>The existence of this constructed solution indicates that a deeper model should produce no higher training error then its shallower counterpart.</a:t>
            </a:r>
          </a:p>
          <a:p>
            <a:pPr marL="1257300" lvl="2" indent="-342900">
              <a:lnSpc>
                <a:spcPct val="160000"/>
              </a:lnSpc>
              <a:buFont typeface="+mj-lt"/>
              <a:buAutoNum type="arabicPeriod"/>
            </a:pPr>
            <a:r>
              <a:rPr lang="en-US" dirty="0"/>
              <a:t>deeper network </a:t>
            </a:r>
            <a:r>
              <a:rPr lang="en-US" dirty="0" err="1"/>
              <a:t>를</a:t>
            </a:r>
            <a:r>
              <a:rPr lang="en-US" dirty="0"/>
              <a:t> </a:t>
            </a:r>
            <a:r>
              <a:rPr lang="en-US" dirty="0" err="1"/>
              <a:t>제작하는데</a:t>
            </a:r>
            <a:r>
              <a:rPr lang="en-US" altLang="ko-KR" dirty="0"/>
              <a:t>, layer</a:t>
            </a:r>
            <a:r>
              <a:rPr lang="ko-KR" altLang="en-US" dirty="0"/>
              <a:t>가 무작정 늘어나면 원활한 학습이 진행되기 어려우니</a:t>
            </a:r>
            <a:r>
              <a:rPr lang="en-US" altLang="ko-KR" dirty="0"/>
              <a:t>,</a:t>
            </a:r>
          </a:p>
          <a:p>
            <a:pPr lvl="3">
              <a:buFont typeface="+mj-lt"/>
              <a:buAutoNum type="arabicPeriod"/>
            </a:pPr>
            <a:r>
              <a:rPr lang="en-US" b="1" dirty="0"/>
              <a:t>model</a:t>
            </a:r>
            <a:r>
              <a:rPr lang="ko-KR" altLang="en-US" b="1" dirty="0"/>
              <a:t>의 중간에 있는 임의의 </a:t>
            </a:r>
            <a:r>
              <a:rPr lang="en-US" b="1" dirty="0"/>
              <a:t>added layers</a:t>
            </a:r>
            <a:r>
              <a:rPr lang="ko-KR" altLang="en-US" b="1" dirty="0"/>
              <a:t>는 </a:t>
            </a:r>
            <a:r>
              <a:rPr lang="en-US" b="1" dirty="0"/>
              <a:t>identity mapping</a:t>
            </a:r>
            <a:r>
              <a:rPr lang="ko-KR" altLang="en-US" b="1" dirty="0"/>
              <a:t>을 진행한다</a:t>
            </a:r>
            <a:r>
              <a:rPr lang="en-US" altLang="ko-KR" b="1" dirty="0"/>
              <a:t>. </a:t>
            </a:r>
            <a:r>
              <a:rPr lang="ko-KR" altLang="en-US" b="1" dirty="0"/>
              <a:t>특정 </a:t>
            </a:r>
            <a:r>
              <a:rPr lang="en-US" b="1" dirty="0"/>
              <a:t>layer</a:t>
            </a:r>
            <a:r>
              <a:rPr lang="ko-KR" altLang="en-US" b="1" dirty="0"/>
              <a:t>의 </a:t>
            </a:r>
            <a:r>
              <a:rPr lang="en-US" b="1" dirty="0"/>
              <a:t>output</a:t>
            </a:r>
            <a:r>
              <a:rPr lang="ko-KR" altLang="en-US" b="1" dirty="0"/>
              <a:t>을 이후 </a:t>
            </a:r>
            <a:r>
              <a:rPr lang="en-US" b="1" dirty="0"/>
              <a:t>layer</a:t>
            </a:r>
            <a:r>
              <a:rPr lang="ko-KR" altLang="en-US" b="1" dirty="0"/>
              <a:t>의 </a:t>
            </a:r>
            <a:r>
              <a:rPr lang="en-US" b="1" dirty="0"/>
              <a:t>output</a:t>
            </a:r>
            <a:r>
              <a:rPr lang="ko-KR" altLang="en-US" b="1" dirty="0"/>
              <a:t>에 그대로 더해준다</a:t>
            </a:r>
            <a:r>
              <a:rPr lang="en-US" altLang="ko-KR" b="1" dirty="0"/>
              <a:t>. </a:t>
            </a:r>
          </a:p>
          <a:p>
            <a:pPr lvl="3">
              <a:buFont typeface="+mj-lt"/>
              <a:buAutoNum type="arabicPeriod"/>
            </a:pPr>
            <a:r>
              <a:rPr lang="en-US" b="1" dirty="0"/>
              <a:t>other layers</a:t>
            </a:r>
            <a:r>
              <a:rPr lang="ko-KR" altLang="en-US" b="1" dirty="0"/>
              <a:t>는 학습된 </a:t>
            </a:r>
            <a:r>
              <a:rPr lang="en-US" b="1" dirty="0"/>
              <a:t>shallower model</a:t>
            </a:r>
            <a:r>
              <a:rPr lang="ko-KR" altLang="en-US" b="1" dirty="0"/>
              <a:t>에서 카피해본다</a:t>
            </a:r>
            <a:r>
              <a:rPr lang="en-US" altLang="ko-KR" b="1" dirty="0"/>
              <a:t>.</a:t>
            </a:r>
          </a:p>
          <a:p>
            <a:pPr lvl="3">
              <a:buFont typeface="+mj-lt"/>
              <a:buAutoNum type="arabicPeriod"/>
            </a:pPr>
            <a:r>
              <a:rPr lang="ko-KR" altLang="en-US" b="1" dirty="0"/>
              <a:t>이러한 방식으로 제작한 </a:t>
            </a:r>
            <a:r>
              <a:rPr lang="en-US" b="1" dirty="0"/>
              <a:t>deeper model</a:t>
            </a:r>
            <a:r>
              <a:rPr lang="ko-KR" altLang="en-US" b="1" dirty="0"/>
              <a:t>은 </a:t>
            </a:r>
            <a:r>
              <a:rPr lang="en-US" b="1" dirty="0"/>
              <a:t>shallower model</a:t>
            </a:r>
            <a:r>
              <a:rPr lang="ko-KR" altLang="en-US" b="1" dirty="0"/>
              <a:t>보다 높지 않은 </a:t>
            </a:r>
            <a:r>
              <a:rPr lang="en-US" b="1" dirty="0"/>
              <a:t>training error</a:t>
            </a:r>
            <a:r>
              <a:rPr lang="ko-KR" altLang="en-US" b="1" dirty="0" err="1"/>
              <a:t>를</a:t>
            </a:r>
            <a:r>
              <a:rPr lang="ko-KR" altLang="en-US" b="1" dirty="0"/>
              <a:t> 나타낼 것이다</a:t>
            </a:r>
            <a:r>
              <a:rPr lang="en-US" altLang="ko-KR" b="1" dirty="0"/>
              <a:t>.</a:t>
            </a:r>
          </a:p>
          <a:p>
            <a:pPr lvl="3">
              <a:buFont typeface="+mj-lt"/>
              <a:buAutoNum type="arabicPeriod"/>
            </a:pPr>
            <a:r>
              <a:rPr lang="en-US" altLang="ko-KR" dirty="0"/>
              <a:t>(</a:t>
            </a:r>
            <a:r>
              <a:rPr lang="ko-KR" altLang="en-US" dirty="0"/>
              <a:t>내 의견</a:t>
            </a:r>
            <a:r>
              <a:rPr lang="en-US" altLang="ko-KR" dirty="0"/>
              <a:t>)</a:t>
            </a:r>
            <a:r>
              <a:rPr lang="ko-KR" altLang="en-US" dirty="0"/>
              <a:t>이미 제작된 </a:t>
            </a:r>
            <a:r>
              <a:rPr lang="en-US" dirty="0"/>
              <a:t>shallower model</a:t>
            </a:r>
            <a:r>
              <a:rPr lang="ko-KR" altLang="en-US" dirty="0"/>
              <a:t>에서 파라미터를 더 추가하지 않았기 때문이다</a:t>
            </a:r>
            <a:r>
              <a:rPr lang="en-US" altLang="ko-KR" dirty="0"/>
              <a:t>. </a:t>
            </a:r>
            <a:r>
              <a:rPr lang="ko-KR" altLang="en-US" dirty="0"/>
              <a:t>하지만 그것이 무조건 발전을 유도한다고 단정지을 수는 없다고 생각한다</a:t>
            </a:r>
            <a:r>
              <a:rPr lang="en-US" altLang="ko-KR" dirty="0"/>
              <a:t>.</a:t>
            </a:r>
          </a:p>
          <a:p>
            <a:pPr lvl="2">
              <a:buFont typeface="+mj-lt"/>
              <a:buAutoNum type="arabicPeriod"/>
            </a:pPr>
            <a:r>
              <a:rPr lang="en-US" dirty="0"/>
              <a:t>But experiments show that our current solvers on hand are unable to find solutions that are comparably good or better than the constructed solution(or unable to do so in feasible time). </a:t>
            </a:r>
          </a:p>
          <a:p>
            <a:pPr lvl="3"/>
            <a:r>
              <a:rPr lang="ko-KR" altLang="en-US" dirty="0"/>
              <a:t>그러나 실험에서는 기존과 비슷하거나 더 좋은 경우를 찾지 못했다</a:t>
            </a:r>
            <a:r>
              <a:rPr lang="en-US" altLang="ko-KR" dirty="0"/>
              <a:t>.</a:t>
            </a:r>
          </a:p>
          <a:p>
            <a:pPr marL="800100" lvl="1" indent="-342900">
              <a:lnSpc>
                <a:spcPct val="160000"/>
              </a:lnSpc>
              <a:buFont typeface="+mj-lt"/>
              <a:buAutoNum type="arabicPeriod"/>
            </a:pPr>
            <a:endParaRPr lang="en-US" altLang="ko-KR" dirty="0"/>
          </a:p>
        </p:txBody>
      </p:sp>
      <p:sp>
        <p:nvSpPr>
          <p:cNvPr id="4" name="Date Placeholder 3">
            <a:extLst>
              <a:ext uri="{FF2B5EF4-FFF2-40B4-BE49-F238E27FC236}">
                <a16:creationId xmlns:a16="http://schemas.microsoft.com/office/drawing/2014/main" id="{0427A79B-073B-CAF3-8BFE-8CE64F055181}"/>
              </a:ext>
            </a:extLst>
          </p:cNvPr>
          <p:cNvSpPr>
            <a:spLocks noGrp="1"/>
          </p:cNvSpPr>
          <p:nvPr>
            <p:ph type="dt" sz="half" idx="10"/>
          </p:nvPr>
        </p:nvSpPr>
        <p:spPr/>
        <p:txBody>
          <a:bodyPr/>
          <a:lstStyle/>
          <a:p>
            <a:fld id="{917B4EEC-F287-5242-A81F-1E526ED773CC}" type="datetime4">
              <a:rPr lang="en-US" smtClean="0"/>
              <a:t>October 5, 2023</a:t>
            </a:fld>
            <a:endParaRPr lang="en-KR" dirty="0"/>
          </a:p>
        </p:txBody>
      </p:sp>
      <p:sp>
        <p:nvSpPr>
          <p:cNvPr id="5" name="Footer Placeholder 4">
            <a:extLst>
              <a:ext uri="{FF2B5EF4-FFF2-40B4-BE49-F238E27FC236}">
                <a16:creationId xmlns:a16="http://schemas.microsoft.com/office/drawing/2014/main" id="{AB3A575F-E021-7463-F24C-B9AEBB7A24B7}"/>
              </a:ext>
            </a:extLst>
          </p:cNvPr>
          <p:cNvSpPr>
            <a:spLocks noGrp="1"/>
          </p:cNvSpPr>
          <p:nvPr>
            <p:ph type="ftr" sz="quarter" idx="11"/>
          </p:nvPr>
        </p:nvSpPr>
        <p:spPr/>
        <p:txBody>
          <a:bodyPr/>
          <a:lstStyle/>
          <a:p>
            <a:r>
              <a:rPr lang="en-US"/>
              <a:t>Embedded AI LAB, INU</a:t>
            </a:r>
            <a:endParaRPr lang="en-KR" dirty="0"/>
          </a:p>
        </p:txBody>
      </p:sp>
      <p:sp>
        <p:nvSpPr>
          <p:cNvPr id="6" name="Slide Number Placeholder 5">
            <a:extLst>
              <a:ext uri="{FF2B5EF4-FFF2-40B4-BE49-F238E27FC236}">
                <a16:creationId xmlns:a16="http://schemas.microsoft.com/office/drawing/2014/main" id="{2C53B90A-8616-E8AD-8F3B-BB37774EC4EB}"/>
              </a:ext>
            </a:extLst>
          </p:cNvPr>
          <p:cNvSpPr>
            <a:spLocks noGrp="1"/>
          </p:cNvSpPr>
          <p:nvPr>
            <p:ph type="sldNum" sz="quarter" idx="12"/>
          </p:nvPr>
        </p:nvSpPr>
        <p:spPr/>
        <p:txBody>
          <a:bodyPr/>
          <a:lstStyle/>
          <a:p>
            <a:fld id="{4253088D-31C3-1E4B-B81E-E383EAC32679}" type="slidenum">
              <a:rPr lang="en-KR" smtClean="0"/>
              <a:pPr/>
              <a:t>4</a:t>
            </a:fld>
            <a:r>
              <a:rPr lang="en-KR"/>
              <a:t> / </a:t>
            </a:r>
            <a:r>
              <a:rPr lang="en-US" altLang="ko-KR"/>
              <a:t>15</a:t>
            </a:r>
            <a:endParaRPr lang="en-KR" dirty="0"/>
          </a:p>
        </p:txBody>
      </p:sp>
      <p:pic>
        <p:nvPicPr>
          <p:cNvPr id="7" name="Picture 6">
            <a:extLst>
              <a:ext uri="{FF2B5EF4-FFF2-40B4-BE49-F238E27FC236}">
                <a16:creationId xmlns:a16="http://schemas.microsoft.com/office/drawing/2014/main" id="{CE1CC03D-DE64-1501-D7A3-73AD4FF75C2D}"/>
              </a:ext>
            </a:extLst>
          </p:cNvPr>
          <p:cNvPicPr>
            <a:picLocks noChangeAspect="1"/>
          </p:cNvPicPr>
          <p:nvPr/>
        </p:nvPicPr>
        <p:blipFill>
          <a:blip r:embed="rId2"/>
          <a:stretch>
            <a:fillRect/>
          </a:stretch>
        </p:blipFill>
        <p:spPr>
          <a:xfrm>
            <a:off x="7606415" y="4058647"/>
            <a:ext cx="2378679" cy="1331506"/>
          </a:xfrm>
          <a:prstGeom prst="rect">
            <a:avLst/>
          </a:prstGeom>
          <a:ln>
            <a:solidFill>
              <a:schemeClr val="tx1"/>
            </a:solidFill>
          </a:ln>
        </p:spPr>
      </p:pic>
    </p:spTree>
    <p:extLst>
      <p:ext uri="{BB962C8B-B14F-4D97-AF65-F5344CB8AC3E}">
        <p14:creationId xmlns:p14="http://schemas.microsoft.com/office/powerpoint/2010/main" val="135066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A7A3-D7B1-C6DA-4966-83D2371E6C93}"/>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3908B706-1662-6A84-5D3A-E8BB4DD80B67}"/>
              </a:ext>
            </a:extLst>
          </p:cNvPr>
          <p:cNvSpPr>
            <a:spLocks noGrp="1"/>
          </p:cNvSpPr>
          <p:nvPr>
            <p:ph idx="1"/>
          </p:nvPr>
        </p:nvSpPr>
        <p:spPr>
          <a:xfrm>
            <a:off x="224028" y="649224"/>
            <a:ext cx="11743944" cy="5527739"/>
          </a:xfrm>
        </p:spPr>
        <p:txBody>
          <a:bodyPr>
            <a:normAutofit lnSpcReduction="10000"/>
          </a:bodyPr>
          <a:lstStyle/>
          <a:p>
            <a:pPr marL="342900" indent="-342900">
              <a:lnSpc>
                <a:spcPct val="160000"/>
              </a:lnSpc>
              <a:buFont typeface="+mj-lt"/>
              <a:buAutoNum type="arabicPeriod" startAt="2"/>
            </a:pPr>
            <a:r>
              <a:rPr lang="ko-KR" altLang="en-US" dirty="0"/>
              <a:t>아이디어 구상 </a:t>
            </a:r>
          </a:p>
          <a:p>
            <a:pPr marL="800100" lvl="1" indent="-342900">
              <a:lnSpc>
                <a:spcPct val="160000"/>
              </a:lnSpc>
              <a:buFont typeface="+mj-lt"/>
              <a:buAutoNum type="arabicPeriod" startAt="2"/>
            </a:pPr>
            <a:r>
              <a:rPr lang="en-US" dirty="0"/>
              <a:t>We address the degradation problem by introducing a deep residual learning framework.</a:t>
            </a:r>
            <a:r>
              <a:rPr lang="ko-KR" altLang="en-US" dirty="0"/>
              <a:t> </a:t>
            </a:r>
            <a:endParaRPr lang="en-US" altLang="ko-KR" dirty="0"/>
          </a:p>
          <a:p>
            <a:pPr marL="1257300" lvl="2" indent="-342900">
              <a:lnSpc>
                <a:spcPct val="160000"/>
              </a:lnSpc>
              <a:buFont typeface="+mj-lt"/>
              <a:buAutoNum type="arabicPeriod"/>
            </a:pPr>
            <a:r>
              <a:rPr lang="en-US" dirty="0"/>
              <a:t>instead of hoping each few stacked layers directly fit a desired underlying mapping, we explicitly let these layers fit a residual mapping.</a:t>
            </a:r>
          </a:p>
          <a:p>
            <a:pPr lvl="2">
              <a:buFont typeface="+mj-lt"/>
              <a:buAutoNum type="arabicPeriod"/>
            </a:pPr>
            <a:r>
              <a:rPr lang="en-US" dirty="0"/>
              <a:t>we hypothesize that it is easier </a:t>
            </a:r>
            <a:r>
              <a:rPr lang="en-US" b="1" dirty="0"/>
              <a:t>to optimize the residual mapping </a:t>
            </a:r>
            <a:r>
              <a:rPr lang="en-US" dirty="0"/>
              <a:t>than </a:t>
            </a:r>
            <a:r>
              <a:rPr lang="en-US" b="1" dirty="0"/>
              <a:t>to optimize the original</a:t>
            </a:r>
            <a:r>
              <a:rPr lang="en-US" dirty="0"/>
              <a:t>, unreferenced mapping. </a:t>
            </a:r>
          </a:p>
          <a:p>
            <a:pPr lvl="3"/>
            <a:r>
              <a:rPr lang="en-US" b="1" dirty="0"/>
              <a:t>unreferenced mapping</a:t>
            </a:r>
            <a:r>
              <a:rPr lang="ko-KR" altLang="en-US" b="1" dirty="0"/>
              <a:t>을 </a:t>
            </a:r>
            <a:r>
              <a:rPr lang="en-US" b="1" dirty="0"/>
              <a:t>optimize</a:t>
            </a:r>
            <a:r>
              <a:rPr lang="ko-KR" altLang="en-US" b="1" dirty="0"/>
              <a:t>하는 것 보다</a:t>
            </a:r>
            <a:r>
              <a:rPr lang="en-US" altLang="ko-KR" b="1" dirty="0"/>
              <a:t>, </a:t>
            </a:r>
            <a:r>
              <a:rPr lang="en-US" b="1" dirty="0"/>
              <a:t>residual mapping</a:t>
            </a:r>
            <a:r>
              <a:rPr lang="ko-KR" altLang="en-US" b="1" dirty="0"/>
              <a:t>을 </a:t>
            </a:r>
            <a:r>
              <a:rPr lang="en-US" b="1" dirty="0"/>
              <a:t>optimize</a:t>
            </a:r>
            <a:r>
              <a:rPr lang="ko-KR" altLang="en-US" b="1" dirty="0"/>
              <a:t>하는 것이 더 쉬울 것이라고 가설을 세웠다</a:t>
            </a:r>
            <a:r>
              <a:rPr lang="en-US" altLang="ko-KR" b="1" dirty="0"/>
              <a:t>.</a:t>
            </a:r>
          </a:p>
          <a:p>
            <a:pPr lvl="2">
              <a:buFont typeface="+mj-lt"/>
              <a:buAutoNum type="arabicPeriod"/>
            </a:pPr>
            <a:r>
              <a:rPr lang="en-US" b="1" u="sng" dirty="0">
                <a:solidFill>
                  <a:schemeClr val="accent5">
                    <a:lumMod val="75000"/>
                  </a:schemeClr>
                </a:solidFill>
              </a:rPr>
              <a:t>Shortcut connections are those skipping one or more layers. </a:t>
            </a:r>
          </a:p>
          <a:p>
            <a:pPr lvl="3"/>
            <a:r>
              <a:rPr lang="ko-KR" altLang="en-US" b="1" u="sng" dirty="0">
                <a:solidFill>
                  <a:schemeClr val="accent5">
                    <a:lumMod val="75000"/>
                  </a:schemeClr>
                </a:solidFill>
              </a:rPr>
              <a:t>하나 </a:t>
            </a:r>
            <a:r>
              <a:rPr lang="en-US" altLang="ko-KR" b="1" u="sng" dirty="0">
                <a:solidFill>
                  <a:schemeClr val="accent5">
                    <a:lumMod val="75000"/>
                  </a:schemeClr>
                </a:solidFill>
              </a:rPr>
              <a:t>or</a:t>
            </a:r>
            <a:r>
              <a:rPr lang="ko-KR" altLang="en-US" b="1" u="sng" dirty="0">
                <a:solidFill>
                  <a:schemeClr val="accent5">
                    <a:lumMod val="75000"/>
                  </a:schemeClr>
                </a:solidFill>
              </a:rPr>
              <a:t> 그 이상의 </a:t>
            </a:r>
            <a:r>
              <a:rPr lang="en-US" b="1" u="sng" dirty="0">
                <a:solidFill>
                  <a:schemeClr val="accent5">
                    <a:lumMod val="75000"/>
                  </a:schemeClr>
                </a:solidFill>
              </a:rPr>
              <a:t>layers</a:t>
            </a:r>
            <a:r>
              <a:rPr lang="ko-KR" altLang="en-US" b="1" u="sng" dirty="0" err="1">
                <a:solidFill>
                  <a:schemeClr val="accent5">
                    <a:lumMod val="75000"/>
                  </a:schemeClr>
                </a:solidFill>
              </a:rPr>
              <a:t>를</a:t>
            </a:r>
            <a:r>
              <a:rPr lang="ko-KR" altLang="en-US" b="1" u="sng" dirty="0">
                <a:solidFill>
                  <a:schemeClr val="accent5">
                    <a:lumMod val="75000"/>
                  </a:schemeClr>
                </a:solidFill>
              </a:rPr>
              <a:t> </a:t>
            </a:r>
            <a:r>
              <a:rPr lang="en-US" b="1" u="sng" dirty="0">
                <a:solidFill>
                  <a:schemeClr val="accent5">
                    <a:lumMod val="75000"/>
                  </a:schemeClr>
                </a:solidFill>
              </a:rPr>
              <a:t>skip</a:t>
            </a:r>
            <a:r>
              <a:rPr lang="ko-KR" altLang="en-US" b="1" u="sng" dirty="0">
                <a:solidFill>
                  <a:schemeClr val="accent5">
                    <a:lumMod val="75000"/>
                  </a:schemeClr>
                </a:solidFill>
              </a:rPr>
              <a:t>해서 그대로 더해준다</a:t>
            </a:r>
            <a:r>
              <a:rPr lang="en-US" altLang="ko-KR" b="1" u="sng" dirty="0">
                <a:solidFill>
                  <a:schemeClr val="accent5">
                    <a:lumMod val="75000"/>
                  </a:schemeClr>
                </a:solidFill>
              </a:rPr>
              <a:t>.</a:t>
            </a:r>
          </a:p>
          <a:p>
            <a:pPr lvl="2">
              <a:buFont typeface="+mj-lt"/>
              <a:buAutoNum type="arabicPeriod"/>
            </a:pPr>
            <a:r>
              <a:rPr lang="en-US" dirty="0"/>
              <a:t>Identity shortcut connections add neither extra parameter nor computational complexity. </a:t>
            </a:r>
          </a:p>
          <a:p>
            <a:pPr lvl="3"/>
            <a:r>
              <a:rPr lang="ko-KR" altLang="en-US" b="1" dirty="0"/>
              <a:t>이 방법은 추가적인 </a:t>
            </a:r>
            <a:r>
              <a:rPr lang="en-US" b="1" dirty="0"/>
              <a:t>parameters</a:t>
            </a:r>
            <a:r>
              <a:rPr lang="ko-KR" altLang="en-US" b="1" dirty="0"/>
              <a:t>나 </a:t>
            </a:r>
            <a:r>
              <a:rPr lang="en-US" b="1" dirty="0"/>
              <a:t>computational complexity</a:t>
            </a:r>
            <a:r>
              <a:rPr lang="ko-KR" altLang="en-US" b="1" dirty="0" err="1"/>
              <a:t>를</a:t>
            </a:r>
            <a:r>
              <a:rPr lang="ko-KR" altLang="en-US" b="1" dirty="0"/>
              <a:t> 가지지 않는다</a:t>
            </a:r>
            <a:r>
              <a:rPr lang="en-US" altLang="ko-KR" b="1" dirty="0"/>
              <a:t>.</a:t>
            </a:r>
          </a:p>
          <a:p>
            <a:pPr lvl="2">
              <a:buFont typeface="+mj-lt"/>
              <a:buAutoNum type="arabicPeriod"/>
            </a:pPr>
            <a:r>
              <a:rPr lang="ko-KR" altLang="en-US" dirty="0"/>
              <a:t>우리는 실험결과로 다음을 알아냈다</a:t>
            </a:r>
            <a:r>
              <a:rPr lang="en-US" altLang="ko-KR" dirty="0"/>
              <a:t>. </a:t>
            </a:r>
          </a:p>
          <a:p>
            <a:pPr lvl="3"/>
            <a:r>
              <a:rPr lang="en-US" dirty="0"/>
              <a:t>Our extremely deep residual nets are easy to optimize, but the counterpart “plain” nets (that simply stack layers) exhibit higher training error when the depth increases; </a:t>
            </a:r>
          </a:p>
          <a:p>
            <a:pPr lvl="4"/>
            <a:r>
              <a:rPr lang="en-US" b="1" dirty="0"/>
              <a:t>plain network</a:t>
            </a:r>
            <a:r>
              <a:rPr lang="ko-KR" altLang="en-US" dirty="0"/>
              <a:t>보다 </a:t>
            </a:r>
            <a:r>
              <a:rPr lang="en-US" b="1" dirty="0"/>
              <a:t>extremely deep residual network</a:t>
            </a:r>
            <a:r>
              <a:rPr lang="ko-KR" altLang="en-US" dirty="0"/>
              <a:t>는 </a:t>
            </a:r>
            <a:r>
              <a:rPr lang="en-US" dirty="0"/>
              <a:t>optimize</a:t>
            </a:r>
            <a:r>
              <a:rPr lang="ko-KR" altLang="en-US" dirty="0"/>
              <a:t>시키기 쉽지 않았고</a:t>
            </a:r>
            <a:r>
              <a:rPr lang="en-US" altLang="ko-KR" dirty="0"/>
              <a:t>, </a:t>
            </a:r>
            <a:r>
              <a:rPr lang="en-US" dirty="0"/>
              <a:t>higher training error</a:t>
            </a:r>
            <a:r>
              <a:rPr lang="ko-KR" altLang="en-US" dirty="0"/>
              <a:t>가 </a:t>
            </a:r>
            <a:r>
              <a:rPr lang="en-US" dirty="0"/>
              <a:t>depth</a:t>
            </a:r>
            <a:r>
              <a:rPr lang="ko-KR" altLang="en-US" dirty="0" err="1"/>
              <a:t>를</a:t>
            </a:r>
            <a:r>
              <a:rPr lang="ko-KR" altLang="en-US" dirty="0"/>
              <a:t> 늘릴 때에 관찰되었다</a:t>
            </a:r>
            <a:r>
              <a:rPr lang="en-US" altLang="ko-KR" dirty="0"/>
              <a:t>.</a:t>
            </a:r>
          </a:p>
          <a:p>
            <a:pPr lvl="4"/>
            <a:r>
              <a:rPr lang="en-US" altLang="ko-KR" dirty="0"/>
              <a:t>(</a:t>
            </a:r>
            <a:r>
              <a:rPr lang="ko-KR" altLang="en-US" dirty="0"/>
              <a:t>내 생각 </a:t>
            </a:r>
            <a:r>
              <a:rPr lang="en-US" altLang="ko-KR" dirty="0"/>
              <a:t>:</a:t>
            </a:r>
            <a:r>
              <a:rPr lang="ko-KR" altLang="en-US" dirty="0"/>
              <a:t> </a:t>
            </a:r>
            <a:r>
              <a:rPr lang="en-US" b="1" dirty="0"/>
              <a:t>extremely deep residual network</a:t>
            </a:r>
            <a:r>
              <a:rPr lang="ko-KR" altLang="en-US" b="1" dirty="0"/>
              <a:t> </a:t>
            </a:r>
            <a:r>
              <a:rPr lang="en-US" altLang="ko-KR" b="1" dirty="0"/>
              <a:t>ex. 1202 layer)</a:t>
            </a:r>
            <a:endParaRPr lang="en-US" altLang="ko-KR" dirty="0"/>
          </a:p>
          <a:p>
            <a:pPr lvl="3"/>
            <a:r>
              <a:rPr lang="en-US" dirty="0"/>
              <a:t>Our deep residual nets can easily enjoy accuracy gains from greatly increased depth, producing results substantially better than previous networks. </a:t>
            </a:r>
          </a:p>
          <a:p>
            <a:pPr lvl="4"/>
            <a:r>
              <a:rPr lang="ko-KR" altLang="en-US" dirty="0"/>
              <a:t>이전의 </a:t>
            </a:r>
            <a:r>
              <a:rPr lang="en-US" dirty="0"/>
              <a:t>simply stack layers</a:t>
            </a:r>
            <a:r>
              <a:rPr lang="ko-KR" altLang="en-US" dirty="0"/>
              <a:t>로 이루어진 </a:t>
            </a:r>
            <a:r>
              <a:rPr lang="en-US" dirty="0"/>
              <a:t>network </a:t>
            </a:r>
            <a:r>
              <a:rPr lang="en-US" dirty="0" err="1"/>
              <a:t>와</a:t>
            </a:r>
            <a:r>
              <a:rPr lang="en-US" dirty="0"/>
              <a:t> </a:t>
            </a:r>
            <a:r>
              <a:rPr lang="en-US" dirty="0" err="1"/>
              <a:t>비교해</a:t>
            </a:r>
            <a:r>
              <a:rPr lang="en-US" altLang="ko-KR" dirty="0"/>
              <a:t>, </a:t>
            </a:r>
            <a:r>
              <a:rPr lang="en-US" b="1" dirty="0"/>
              <a:t>Deep residual network</a:t>
            </a:r>
            <a:r>
              <a:rPr lang="ko-KR" altLang="en-US" dirty="0"/>
              <a:t>는 </a:t>
            </a:r>
            <a:r>
              <a:rPr lang="en-US" dirty="0"/>
              <a:t>depth</a:t>
            </a:r>
            <a:r>
              <a:rPr lang="ko-KR" altLang="en-US" dirty="0" err="1"/>
              <a:t>를</a:t>
            </a:r>
            <a:r>
              <a:rPr lang="ko-KR" altLang="en-US" dirty="0"/>
              <a:t> 상당히 늘릴 때에도 </a:t>
            </a:r>
            <a:r>
              <a:rPr lang="en-US" dirty="0"/>
              <a:t>accuracy </a:t>
            </a:r>
            <a:r>
              <a:rPr lang="ko-KR" altLang="en-US" dirty="0"/>
              <a:t>향상을 얻었다</a:t>
            </a:r>
            <a:r>
              <a:rPr lang="en-US" altLang="ko-KR" dirty="0"/>
              <a:t>.</a:t>
            </a:r>
          </a:p>
          <a:p>
            <a:pPr lvl="3"/>
            <a:r>
              <a:rPr lang="en-US" altLang="ko-KR" dirty="0"/>
              <a:t>(</a:t>
            </a:r>
            <a:r>
              <a:rPr lang="ko-KR" altLang="en-US" dirty="0"/>
              <a:t>내 생각</a:t>
            </a:r>
            <a:r>
              <a:rPr lang="en-US" altLang="ko-KR" dirty="0"/>
              <a:t>)</a:t>
            </a:r>
            <a:r>
              <a:rPr lang="ko-KR" altLang="en-US" dirty="0"/>
              <a:t> </a:t>
            </a:r>
            <a:r>
              <a:rPr lang="en-US" altLang="ko-KR" dirty="0"/>
              <a:t>greatly increased</a:t>
            </a:r>
            <a:r>
              <a:rPr lang="ko-KR" altLang="en-US" dirty="0"/>
              <a:t>는 괜찮고</a:t>
            </a:r>
            <a:r>
              <a:rPr lang="en-US" altLang="ko-KR" dirty="0"/>
              <a:t>,</a:t>
            </a:r>
            <a:r>
              <a:rPr lang="ko-KR" altLang="en-US" dirty="0"/>
              <a:t> </a:t>
            </a:r>
            <a:r>
              <a:rPr lang="en-US" altLang="ko-KR" dirty="0"/>
              <a:t>extremely increased</a:t>
            </a:r>
            <a:r>
              <a:rPr lang="ko-KR" altLang="en-US" dirty="0"/>
              <a:t>는 안 괜찮다</a:t>
            </a:r>
            <a:r>
              <a:rPr lang="en-US" altLang="ko-KR" dirty="0"/>
              <a:t>.</a:t>
            </a:r>
          </a:p>
          <a:p>
            <a:pPr marL="1257300" lvl="2" indent="-342900">
              <a:lnSpc>
                <a:spcPct val="160000"/>
              </a:lnSpc>
              <a:buFont typeface="+mj-lt"/>
              <a:buAutoNum type="arabicPeriod"/>
            </a:pPr>
            <a:endParaRPr lang="en-US" dirty="0"/>
          </a:p>
          <a:p>
            <a:pPr marL="1257300" lvl="2" indent="-342900">
              <a:lnSpc>
                <a:spcPct val="160000"/>
              </a:lnSpc>
              <a:buFont typeface="+mj-lt"/>
              <a:buAutoNum type="arabicPeriod"/>
            </a:pPr>
            <a:endParaRPr lang="en-US" altLang="ko-KR" dirty="0"/>
          </a:p>
        </p:txBody>
      </p:sp>
      <p:sp>
        <p:nvSpPr>
          <p:cNvPr id="4" name="Date Placeholder 3">
            <a:extLst>
              <a:ext uri="{FF2B5EF4-FFF2-40B4-BE49-F238E27FC236}">
                <a16:creationId xmlns:a16="http://schemas.microsoft.com/office/drawing/2014/main" id="{0427A79B-073B-CAF3-8BFE-8CE64F055181}"/>
              </a:ext>
            </a:extLst>
          </p:cNvPr>
          <p:cNvSpPr>
            <a:spLocks noGrp="1"/>
          </p:cNvSpPr>
          <p:nvPr>
            <p:ph type="dt" sz="half" idx="10"/>
          </p:nvPr>
        </p:nvSpPr>
        <p:spPr/>
        <p:txBody>
          <a:bodyPr/>
          <a:lstStyle/>
          <a:p>
            <a:fld id="{DEF48001-294D-534D-9A00-3B9705C0A89C}" type="datetime4">
              <a:rPr lang="en-US" smtClean="0"/>
              <a:t>October 5, 2023</a:t>
            </a:fld>
            <a:endParaRPr lang="en-KR" dirty="0"/>
          </a:p>
        </p:txBody>
      </p:sp>
      <p:sp>
        <p:nvSpPr>
          <p:cNvPr id="5" name="Footer Placeholder 4">
            <a:extLst>
              <a:ext uri="{FF2B5EF4-FFF2-40B4-BE49-F238E27FC236}">
                <a16:creationId xmlns:a16="http://schemas.microsoft.com/office/drawing/2014/main" id="{AB3A575F-E021-7463-F24C-B9AEBB7A24B7}"/>
              </a:ext>
            </a:extLst>
          </p:cNvPr>
          <p:cNvSpPr>
            <a:spLocks noGrp="1"/>
          </p:cNvSpPr>
          <p:nvPr>
            <p:ph type="ftr" sz="quarter" idx="11"/>
          </p:nvPr>
        </p:nvSpPr>
        <p:spPr/>
        <p:txBody>
          <a:bodyPr/>
          <a:lstStyle/>
          <a:p>
            <a:r>
              <a:rPr lang="en-US"/>
              <a:t>Embedded AI LAB, INU</a:t>
            </a:r>
            <a:endParaRPr lang="en-KR" dirty="0"/>
          </a:p>
        </p:txBody>
      </p:sp>
      <p:pic>
        <p:nvPicPr>
          <p:cNvPr id="8" name="Picture 7">
            <a:extLst>
              <a:ext uri="{FF2B5EF4-FFF2-40B4-BE49-F238E27FC236}">
                <a16:creationId xmlns:a16="http://schemas.microsoft.com/office/drawing/2014/main" id="{50A5C4D8-9B66-5DCF-9838-5D5380F215B3}"/>
              </a:ext>
            </a:extLst>
          </p:cNvPr>
          <p:cNvPicPr>
            <a:picLocks noChangeAspect="1"/>
          </p:cNvPicPr>
          <p:nvPr/>
        </p:nvPicPr>
        <p:blipFill>
          <a:blip r:embed="rId2"/>
          <a:stretch>
            <a:fillRect/>
          </a:stretch>
        </p:blipFill>
        <p:spPr>
          <a:xfrm>
            <a:off x="8817148" y="2483847"/>
            <a:ext cx="2378679" cy="1331506"/>
          </a:xfrm>
          <a:prstGeom prst="rect">
            <a:avLst/>
          </a:prstGeom>
          <a:ln>
            <a:solidFill>
              <a:schemeClr val="tx1"/>
            </a:solidFill>
          </a:ln>
        </p:spPr>
      </p:pic>
      <p:sp>
        <p:nvSpPr>
          <p:cNvPr id="6" name="Slide Number Placeholder 5">
            <a:extLst>
              <a:ext uri="{FF2B5EF4-FFF2-40B4-BE49-F238E27FC236}">
                <a16:creationId xmlns:a16="http://schemas.microsoft.com/office/drawing/2014/main" id="{176EBEC3-F717-1C44-664F-CC789B24FF2D}"/>
              </a:ext>
            </a:extLst>
          </p:cNvPr>
          <p:cNvSpPr>
            <a:spLocks noGrp="1"/>
          </p:cNvSpPr>
          <p:nvPr>
            <p:ph type="sldNum" sz="quarter" idx="12"/>
          </p:nvPr>
        </p:nvSpPr>
        <p:spPr/>
        <p:txBody>
          <a:bodyPr/>
          <a:lstStyle/>
          <a:p>
            <a:fld id="{4253088D-31C3-1E4B-B81E-E383EAC32679}" type="slidenum">
              <a:rPr lang="en-KR" smtClean="0"/>
              <a:pPr/>
              <a:t>5</a:t>
            </a:fld>
            <a:r>
              <a:rPr lang="en-KR" dirty="0"/>
              <a:t> / </a:t>
            </a:r>
            <a:r>
              <a:rPr lang="en-US" altLang="ko-KR" dirty="0"/>
              <a:t>15</a:t>
            </a:r>
            <a:endParaRPr lang="en-KR" dirty="0"/>
          </a:p>
        </p:txBody>
      </p:sp>
    </p:spTree>
    <p:extLst>
      <p:ext uri="{BB962C8B-B14F-4D97-AF65-F5344CB8AC3E}">
        <p14:creationId xmlns:p14="http://schemas.microsoft.com/office/powerpoint/2010/main" val="341495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A7A3-D7B1-C6DA-4966-83D2371E6C93}"/>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3908B706-1662-6A84-5D3A-E8BB4DD80B67}"/>
              </a:ext>
            </a:extLst>
          </p:cNvPr>
          <p:cNvSpPr>
            <a:spLocks noGrp="1"/>
          </p:cNvSpPr>
          <p:nvPr>
            <p:ph idx="1"/>
          </p:nvPr>
        </p:nvSpPr>
        <p:spPr>
          <a:xfrm>
            <a:off x="224028" y="649224"/>
            <a:ext cx="11743944" cy="5527739"/>
          </a:xfrm>
        </p:spPr>
        <p:txBody>
          <a:bodyPr>
            <a:normAutofit/>
          </a:bodyPr>
          <a:lstStyle/>
          <a:p>
            <a:pPr marL="342900" indent="-342900">
              <a:lnSpc>
                <a:spcPct val="160000"/>
              </a:lnSpc>
              <a:buFont typeface="+mj-lt"/>
              <a:buAutoNum type="arabicPeriod" startAt="3"/>
            </a:pPr>
            <a:r>
              <a:rPr lang="ko-KR" altLang="en-US" dirty="0"/>
              <a:t>관련연구</a:t>
            </a:r>
            <a:endParaRPr lang="en-US" altLang="ko-KR" dirty="0"/>
          </a:p>
          <a:p>
            <a:pPr marL="800100" lvl="1" indent="-342900">
              <a:buFont typeface="+mj-lt"/>
              <a:buAutoNum type="arabicPeriod"/>
            </a:pPr>
            <a:r>
              <a:rPr lang="en-US" dirty="0"/>
              <a:t>Residual Representations </a:t>
            </a:r>
          </a:p>
          <a:p>
            <a:pPr marL="1200150" lvl="2" indent="-285750">
              <a:buFont typeface="+mj-lt"/>
              <a:buAutoNum type="arabicPeriod"/>
            </a:pPr>
            <a:r>
              <a:rPr lang="ko-KR" altLang="en-US" dirty="0"/>
              <a:t>기존 </a:t>
            </a:r>
            <a:r>
              <a:rPr lang="en-US" dirty="0"/>
              <a:t>image recognition</a:t>
            </a:r>
            <a:r>
              <a:rPr lang="ko-KR" altLang="en-US" dirty="0"/>
              <a:t>에서 </a:t>
            </a:r>
            <a:r>
              <a:rPr lang="en-US" dirty="0"/>
              <a:t>VLAD, Fisher Vector</a:t>
            </a:r>
            <a:r>
              <a:rPr lang="ko-KR" altLang="en-US" dirty="0"/>
              <a:t>이라는 개념이 등장했다</a:t>
            </a:r>
            <a:r>
              <a:rPr lang="en-US" altLang="ko-KR" dirty="0"/>
              <a:t>.</a:t>
            </a:r>
          </a:p>
          <a:p>
            <a:pPr marL="1200150" lvl="2" indent="-285750">
              <a:buFont typeface="+mj-lt"/>
              <a:buAutoNum type="arabicPeriod"/>
            </a:pPr>
            <a:r>
              <a:rPr lang="ko-KR" altLang="en-US" dirty="0"/>
              <a:t>해당 개념을 적용할 때엔</a:t>
            </a:r>
            <a:r>
              <a:rPr lang="en-US" altLang="ko-KR" dirty="0"/>
              <a:t>, </a:t>
            </a:r>
            <a:r>
              <a:rPr lang="ko-KR" altLang="en-US" dirty="0" err="1"/>
              <a:t>편미분</a:t>
            </a:r>
            <a:r>
              <a:rPr lang="ko-KR" altLang="en-US" dirty="0"/>
              <a:t> 방정식의 해를 구해야 했는데 이를 </a:t>
            </a:r>
            <a:r>
              <a:rPr lang="en-US" dirty="0"/>
              <a:t>residual </a:t>
            </a:r>
            <a:r>
              <a:rPr lang="ko-KR" altLang="en-US" dirty="0"/>
              <a:t>기법을 적용해서 풀이하니 기존의 풀이보다 </a:t>
            </a:r>
            <a:r>
              <a:rPr lang="en-US" dirty="0"/>
              <a:t>optimize</a:t>
            </a:r>
            <a:r>
              <a:rPr lang="ko-KR" altLang="en-US" dirty="0"/>
              <a:t>가 간단해 졌다고 한다</a:t>
            </a:r>
            <a:r>
              <a:rPr lang="en-US" altLang="ko-KR" dirty="0"/>
              <a:t>.</a:t>
            </a:r>
          </a:p>
          <a:p>
            <a:pPr lvl="1">
              <a:buFont typeface="+mj-lt"/>
              <a:buAutoNum type="arabicPeriod"/>
            </a:pPr>
            <a:r>
              <a:rPr lang="en-US" dirty="0"/>
              <a:t>Shortcut Connections </a:t>
            </a:r>
          </a:p>
          <a:p>
            <a:pPr marL="1200150" lvl="2" indent="-285750">
              <a:buFont typeface="+mj-lt"/>
              <a:buAutoNum type="arabicPeriod"/>
            </a:pPr>
            <a:r>
              <a:rPr lang="ko-KR" altLang="en-US" dirty="0"/>
              <a:t>기존 </a:t>
            </a:r>
            <a:r>
              <a:rPr lang="en-US" dirty="0"/>
              <a:t>vanishing/exploding gradient </a:t>
            </a:r>
            <a:r>
              <a:rPr lang="ko-KR" altLang="en-US" dirty="0"/>
              <a:t>문제를 해결하기 위해</a:t>
            </a:r>
            <a:r>
              <a:rPr lang="en-US" altLang="ko-KR" dirty="0"/>
              <a:t>, </a:t>
            </a:r>
            <a:r>
              <a:rPr lang="ko-KR" altLang="en-US" dirty="0"/>
              <a:t>중간 몇 </a:t>
            </a:r>
            <a:r>
              <a:rPr lang="en-US" dirty="0"/>
              <a:t>layer</a:t>
            </a:r>
            <a:r>
              <a:rPr lang="ko-KR" altLang="en-US" dirty="0"/>
              <a:t>의 </a:t>
            </a:r>
            <a:r>
              <a:rPr lang="en-US" altLang="ko-KR" dirty="0"/>
              <a:t>output</a:t>
            </a:r>
            <a:r>
              <a:rPr lang="ko-KR" altLang="en-US" dirty="0"/>
              <a:t>을 최종 </a:t>
            </a:r>
            <a:r>
              <a:rPr lang="en-US" dirty="0"/>
              <a:t>classifiers</a:t>
            </a:r>
            <a:r>
              <a:rPr lang="ko-KR" altLang="en-US" dirty="0"/>
              <a:t>에 연결해 성능 향상을 시도한 논문이 있다</a:t>
            </a:r>
            <a:r>
              <a:rPr lang="en-US" altLang="ko-KR" dirty="0"/>
              <a:t>.</a:t>
            </a:r>
          </a:p>
          <a:p>
            <a:pPr marL="1200150" lvl="2" indent="-285750">
              <a:buFont typeface="+mj-lt"/>
              <a:buAutoNum type="arabicPeriod"/>
            </a:pPr>
            <a:r>
              <a:rPr lang="en-US" altLang="ko-KR" dirty="0"/>
              <a:t>“</a:t>
            </a:r>
            <a:r>
              <a:rPr lang="en-US" dirty="0"/>
              <a:t>highway networks”</a:t>
            </a:r>
            <a:r>
              <a:rPr lang="ko-KR" altLang="en-US" dirty="0"/>
              <a:t>라는 방법이 제시되었는데</a:t>
            </a:r>
            <a:r>
              <a:rPr lang="en-US" altLang="ko-KR" dirty="0"/>
              <a:t>, </a:t>
            </a:r>
            <a:r>
              <a:rPr lang="ko-KR" altLang="en-US" dirty="0"/>
              <a:t>이는 </a:t>
            </a:r>
            <a:r>
              <a:rPr lang="en-US" dirty="0"/>
              <a:t>Shortcut connection</a:t>
            </a:r>
            <a:r>
              <a:rPr lang="ko-KR" altLang="en-US" dirty="0"/>
              <a:t>을 구현하기 위한 </a:t>
            </a:r>
            <a:r>
              <a:rPr lang="ko-KR" altLang="en-US" b="1" dirty="0"/>
              <a:t>추가 </a:t>
            </a:r>
            <a:r>
              <a:rPr lang="en-US" b="1" dirty="0"/>
              <a:t>parameter</a:t>
            </a:r>
            <a:r>
              <a:rPr lang="ko-KR" altLang="en-US" b="1" dirty="0"/>
              <a:t>가 필요했으며</a:t>
            </a:r>
            <a:r>
              <a:rPr lang="en-US" altLang="ko-KR" dirty="0"/>
              <a:t>, </a:t>
            </a:r>
            <a:r>
              <a:rPr lang="en-US" dirty="0"/>
              <a:t>depth</a:t>
            </a:r>
            <a:r>
              <a:rPr lang="ko-KR" altLang="en-US" dirty="0" err="1"/>
              <a:t>를</a:t>
            </a:r>
            <a:r>
              <a:rPr lang="ko-KR" altLang="en-US" dirty="0"/>
              <a:t> 극단적으로 늘릴 때의 </a:t>
            </a:r>
            <a:r>
              <a:rPr lang="en-US" dirty="0"/>
              <a:t>accuracy gains</a:t>
            </a:r>
            <a:r>
              <a:rPr lang="ko-KR" altLang="en-US" dirty="0" err="1"/>
              <a:t>를</a:t>
            </a:r>
            <a:r>
              <a:rPr lang="ko-KR" altLang="en-US" dirty="0"/>
              <a:t> 입증하지 않았다</a:t>
            </a:r>
            <a:r>
              <a:rPr lang="en-US" altLang="ko-KR" dirty="0"/>
              <a:t>.</a:t>
            </a:r>
          </a:p>
          <a:p>
            <a:pPr marL="1200150" lvl="2" indent="-285750">
              <a:buFont typeface="+mj-lt"/>
              <a:buAutoNum type="arabicPeriod"/>
            </a:pPr>
            <a:r>
              <a:rPr lang="ko-KR" altLang="en-US" dirty="0"/>
              <a:t>하지만 우리가 시도하는 </a:t>
            </a:r>
            <a:r>
              <a:rPr lang="en-US" dirty="0"/>
              <a:t>identity mapping</a:t>
            </a:r>
            <a:r>
              <a:rPr lang="ko-KR" altLang="en-US" dirty="0"/>
              <a:t>은 추가 </a:t>
            </a:r>
            <a:r>
              <a:rPr lang="en-US" dirty="0"/>
              <a:t>parameters</a:t>
            </a:r>
            <a:r>
              <a:rPr lang="ko-KR" altLang="en-US" dirty="0" err="1"/>
              <a:t>를</a:t>
            </a:r>
            <a:r>
              <a:rPr lang="ko-KR" altLang="en-US" dirty="0"/>
              <a:t> 필요로 하지 않는다</a:t>
            </a:r>
            <a:r>
              <a:rPr lang="en-US" altLang="ko-KR" dirty="0"/>
              <a:t>.</a:t>
            </a:r>
          </a:p>
          <a:p>
            <a:pPr marL="800100" lvl="1" indent="-342900">
              <a:lnSpc>
                <a:spcPct val="160000"/>
              </a:lnSpc>
              <a:buFont typeface="+mj-lt"/>
              <a:buAutoNum type="arabicPeriod" startAt="3"/>
            </a:pPr>
            <a:endParaRPr lang="ko-KR" altLang="en-US" dirty="0"/>
          </a:p>
          <a:p>
            <a:pPr marL="1257300" lvl="2" indent="-342900">
              <a:lnSpc>
                <a:spcPct val="160000"/>
              </a:lnSpc>
              <a:buFont typeface="+mj-lt"/>
              <a:buAutoNum type="arabicPeriod" startAt="2"/>
            </a:pPr>
            <a:endParaRPr lang="en-US" altLang="ko-KR" dirty="0"/>
          </a:p>
        </p:txBody>
      </p:sp>
      <p:sp>
        <p:nvSpPr>
          <p:cNvPr id="4" name="Date Placeholder 3">
            <a:extLst>
              <a:ext uri="{FF2B5EF4-FFF2-40B4-BE49-F238E27FC236}">
                <a16:creationId xmlns:a16="http://schemas.microsoft.com/office/drawing/2014/main" id="{0427A79B-073B-CAF3-8BFE-8CE64F055181}"/>
              </a:ext>
            </a:extLst>
          </p:cNvPr>
          <p:cNvSpPr>
            <a:spLocks noGrp="1"/>
          </p:cNvSpPr>
          <p:nvPr>
            <p:ph type="dt" sz="half" idx="10"/>
          </p:nvPr>
        </p:nvSpPr>
        <p:spPr/>
        <p:txBody>
          <a:bodyPr/>
          <a:lstStyle/>
          <a:p>
            <a:fld id="{50D1B1E2-DA2A-4A43-ACC8-2C22BBCF4C79}" type="datetime4">
              <a:rPr lang="en-US" smtClean="0"/>
              <a:t>October 5, 2023</a:t>
            </a:fld>
            <a:endParaRPr lang="en-KR" dirty="0"/>
          </a:p>
        </p:txBody>
      </p:sp>
      <p:sp>
        <p:nvSpPr>
          <p:cNvPr id="5" name="Footer Placeholder 4">
            <a:extLst>
              <a:ext uri="{FF2B5EF4-FFF2-40B4-BE49-F238E27FC236}">
                <a16:creationId xmlns:a16="http://schemas.microsoft.com/office/drawing/2014/main" id="{AB3A575F-E021-7463-F24C-B9AEBB7A24B7}"/>
              </a:ext>
            </a:extLst>
          </p:cNvPr>
          <p:cNvSpPr>
            <a:spLocks noGrp="1"/>
          </p:cNvSpPr>
          <p:nvPr>
            <p:ph type="ftr" sz="quarter" idx="11"/>
          </p:nvPr>
        </p:nvSpPr>
        <p:spPr/>
        <p:txBody>
          <a:bodyPr/>
          <a:lstStyle/>
          <a:p>
            <a:r>
              <a:rPr lang="en-US"/>
              <a:t>Embedded AI LAB, INU</a:t>
            </a:r>
            <a:endParaRPr lang="en-KR" dirty="0"/>
          </a:p>
        </p:txBody>
      </p:sp>
      <p:sp>
        <p:nvSpPr>
          <p:cNvPr id="6" name="Slide Number Placeholder 5">
            <a:extLst>
              <a:ext uri="{FF2B5EF4-FFF2-40B4-BE49-F238E27FC236}">
                <a16:creationId xmlns:a16="http://schemas.microsoft.com/office/drawing/2014/main" id="{71F305C6-C90A-BE00-0C0E-FB65E1A9007E}"/>
              </a:ext>
            </a:extLst>
          </p:cNvPr>
          <p:cNvSpPr>
            <a:spLocks noGrp="1"/>
          </p:cNvSpPr>
          <p:nvPr>
            <p:ph type="sldNum" sz="quarter" idx="12"/>
          </p:nvPr>
        </p:nvSpPr>
        <p:spPr/>
        <p:txBody>
          <a:bodyPr/>
          <a:lstStyle/>
          <a:p>
            <a:fld id="{4253088D-31C3-1E4B-B81E-E383EAC32679}" type="slidenum">
              <a:rPr lang="en-KR" smtClean="0"/>
              <a:pPr/>
              <a:t>6</a:t>
            </a:fld>
            <a:r>
              <a:rPr lang="en-KR"/>
              <a:t> / </a:t>
            </a:r>
            <a:r>
              <a:rPr lang="en-US" altLang="ko-KR"/>
              <a:t>15</a:t>
            </a:r>
            <a:endParaRPr lang="en-KR" dirty="0"/>
          </a:p>
        </p:txBody>
      </p:sp>
    </p:spTree>
    <p:extLst>
      <p:ext uri="{BB962C8B-B14F-4D97-AF65-F5344CB8AC3E}">
        <p14:creationId xmlns:p14="http://schemas.microsoft.com/office/powerpoint/2010/main" val="98827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EC58-EC3D-3012-2AB1-CDC9117A4472}"/>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47922E44-C9D6-736F-57F0-41F2111AD575}"/>
              </a:ext>
            </a:extLst>
          </p:cNvPr>
          <p:cNvSpPr>
            <a:spLocks noGrp="1"/>
          </p:cNvSpPr>
          <p:nvPr>
            <p:ph idx="1"/>
          </p:nvPr>
        </p:nvSpPr>
        <p:spPr>
          <a:xfrm>
            <a:off x="224027" y="649224"/>
            <a:ext cx="11743943" cy="5527739"/>
          </a:xfrm>
        </p:spPr>
        <p:txBody>
          <a:bodyPr/>
          <a:lstStyle/>
          <a:p>
            <a:pPr>
              <a:buFont typeface="+mj-lt"/>
              <a:buAutoNum type="arabicPeriod"/>
            </a:pPr>
            <a:r>
              <a:rPr lang="ko-KR" altLang="en-US" dirty="0"/>
              <a:t>구현 </a:t>
            </a:r>
          </a:p>
          <a:p>
            <a:pPr marL="742950" lvl="1" indent="-285750">
              <a:buFont typeface="+mj-lt"/>
              <a:buAutoNum type="arabicPeriod"/>
            </a:pPr>
            <a:r>
              <a:rPr lang="en-US" dirty="0"/>
              <a:t>Residual block</a:t>
            </a:r>
          </a:p>
          <a:p>
            <a:pPr lvl="2">
              <a:buFont typeface="+mj-lt"/>
              <a:buAutoNum type="arabicPeriod"/>
            </a:pPr>
            <a:r>
              <a:rPr lang="en-US" dirty="0"/>
              <a:t>network</a:t>
            </a:r>
            <a:r>
              <a:rPr lang="ko-KR" altLang="en-US" dirty="0"/>
              <a:t>의 어느 지점을 예로 든다</a:t>
            </a:r>
            <a:r>
              <a:rPr lang="en-US" altLang="ko-KR" dirty="0"/>
              <a:t>. </a:t>
            </a:r>
            <a:r>
              <a:rPr lang="ko-KR" altLang="en-US" dirty="0"/>
              <a:t>각 </a:t>
            </a:r>
            <a:r>
              <a:rPr lang="en-US" dirty="0"/>
              <a:t>layer</a:t>
            </a:r>
            <a:r>
              <a:rPr lang="ko-KR" altLang="en-US" dirty="0"/>
              <a:t>들은 </a:t>
            </a:r>
            <a:r>
              <a:rPr lang="en-US" dirty="0"/>
              <a:t>input</a:t>
            </a:r>
            <a:r>
              <a:rPr lang="ko-KR" altLang="en-US" dirty="0"/>
              <a:t>에 대해 </a:t>
            </a:r>
            <a:r>
              <a:rPr lang="en-US" dirty="0"/>
              <a:t>weight</a:t>
            </a:r>
            <a:r>
              <a:rPr lang="ko-KR" altLang="en-US" dirty="0" err="1"/>
              <a:t>를</a:t>
            </a:r>
            <a:r>
              <a:rPr lang="ko-KR" altLang="en-US" dirty="0"/>
              <a:t> 적용해 게산하고</a:t>
            </a:r>
            <a:r>
              <a:rPr lang="en-US" altLang="ko-KR" dirty="0"/>
              <a:t>, </a:t>
            </a:r>
            <a:r>
              <a:rPr lang="en-US" dirty="0" err="1"/>
              <a:t>ReLU</a:t>
            </a:r>
            <a:r>
              <a:rPr lang="ko-KR" altLang="en-US" dirty="0" err="1"/>
              <a:t>를</a:t>
            </a:r>
            <a:r>
              <a:rPr lang="ko-KR" altLang="en-US" dirty="0"/>
              <a:t> 통과시킨다</a:t>
            </a:r>
            <a:r>
              <a:rPr lang="en-US" altLang="ko-KR" dirty="0"/>
              <a:t>.</a:t>
            </a:r>
          </a:p>
          <a:p>
            <a:pPr lvl="2">
              <a:buFont typeface="+mj-lt"/>
              <a:buAutoNum type="arabicPeriod"/>
            </a:pPr>
            <a:r>
              <a:rPr lang="ko-KR" altLang="en-US" dirty="0"/>
              <a:t>어느 시점에서의 </a:t>
            </a:r>
            <a:r>
              <a:rPr lang="en-US" dirty="0"/>
              <a:t>input</a:t>
            </a:r>
            <a:r>
              <a:rPr lang="ko-KR" altLang="en-US" dirty="0"/>
              <a:t>은 </a:t>
            </a:r>
            <a:r>
              <a:rPr lang="en-US" dirty="0"/>
              <a:t>x, </a:t>
            </a:r>
            <a:r>
              <a:rPr lang="ko-KR" altLang="en-US" dirty="0"/>
              <a:t>각 </a:t>
            </a:r>
            <a:r>
              <a:rPr lang="en-US" dirty="0"/>
              <a:t>weight layer</a:t>
            </a:r>
            <a:r>
              <a:rPr lang="ko-KR" altLang="en-US" dirty="0"/>
              <a:t>가 하는 연산을 </a:t>
            </a:r>
            <a:r>
              <a:rPr lang="en-US" dirty="0"/>
              <a:t>F(x)</a:t>
            </a:r>
            <a:r>
              <a:rPr lang="ko-KR" altLang="en-US" dirty="0" err="1"/>
              <a:t>라고</a:t>
            </a:r>
            <a:r>
              <a:rPr lang="ko-KR" altLang="en-US" dirty="0"/>
              <a:t> 할 때</a:t>
            </a:r>
            <a:r>
              <a:rPr lang="en-US" altLang="ko-KR" dirty="0"/>
              <a:t>, </a:t>
            </a:r>
            <a:r>
              <a:rPr lang="ko-KR" altLang="en-US" dirty="0"/>
              <a:t>두 </a:t>
            </a:r>
            <a:r>
              <a:rPr lang="en-US" dirty="0"/>
              <a:t>layer</a:t>
            </a:r>
            <a:r>
              <a:rPr lang="ko-KR" altLang="en-US" dirty="0" err="1"/>
              <a:t>를</a:t>
            </a:r>
            <a:r>
              <a:rPr lang="ko-KR" altLang="en-US" dirty="0"/>
              <a:t> 거친 </a:t>
            </a:r>
            <a:r>
              <a:rPr lang="en-US" dirty="0"/>
              <a:t>output</a:t>
            </a:r>
            <a:r>
              <a:rPr lang="ko-KR" altLang="en-US" dirty="0"/>
              <a:t>은 </a:t>
            </a:r>
            <a:r>
              <a:rPr lang="en-US" dirty="0" err="1"/>
              <a:t>ReLU</a:t>
            </a:r>
            <a:r>
              <a:rPr lang="en-US" dirty="0"/>
              <a:t>(F(F(x))+x)</a:t>
            </a:r>
            <a:r>
              <a:rPr lang="ko-KR" altLang="en-US" dirty="0"/>
              <a:t>이다</a:t>
            </a:r>
            <a:r>
              <a:rPr lang="en-US" altLang="ko-KR" dirty="0"/>
              <a:t>.</a:t>
            </a:r>
          </a:p>
          <a:p>
            <a:pPr lvl="2">
              <a:buFont typeface="+mj-lt"/>
              <a:buAutoNum type="arabicPeriod"/>
            </a:pPr>
            <a:r>
              <a:rPr lang="en-US" dirty="0"/>
              <a:t>“+x+</a:t>
            </a:r>
            <a:r>
              <a:rPr lang="ko-KR" altLang="en-US" dirty="0"/>
              <a:t>는 </a:t>
            </a:r>
            <a:r>
              <a:rPr lang="en-US" dirty="0"/>
              <a:t>element wise addition</a:t>
            </a:r>
            <a:r>
              <a:rPr lang="ko-KR" altLang="en-US" dirty="0"/>
              <a:t>이다</a:t>
            </a:r>
            <a:r>
              <a:rPr lang="en-US" altLang="ko-KR" dirty="0"/>
              <a:t>.</a:t>
            </a:r>
          </a:p>
          <a:p>
            <a:pPr lvl="2">
              <a:buFont typeface="+mj-lt"/>
              <a:buAutoNum type="arabicPeriod"/>
            </a:pPr>
            <a:r>
              <a:rPr lang="ko-KR" altLang="en-US" dirty="0"/>
              <a:t>해당 식에서 “</a:t>
            </a:r>
            <a:r>
              <a:rPr lang="en-US" altLang="ko-KR" dirty="0"/>
              <a:t>+</a:t>
            </a:r>
            <a:r>
              <a:rPr lang="en-US" dirty="0"/>
              <a:t>x”</a:t>
            </a:r>
            <a:r>
              <a:rPr lang="ko-KR" altLang="en-US" dirty="0" err="1"/>
              <a:t>를</a:t>
            </a:r>
            <a:r>
              <a:rPr lang="ko-KR" altLang="en-US" dirty="0"/>
              <a:t> 적용하려면 </a:t>
            </a:r>
            <a:r>
              <a:rPr lang="en-US" dirty="0"/>
              <a:t>F(x)</a:t>
            </a:r>
            <a:r>
              <a:rPr lang="ko-KR" altLang="en-US" dirty="0"/>
              <a:t>의 차원과 </a:t>
            </a:r>
            <a:r>
              <a:rPr lang="en-US" dirty="0"/>
              <a:t>x</a:t>
            </a:r>
            <a:r>
              <a:rPr lang="ko-KR" altLang="en-US" dirty="0"/>
              <a:t>의 차원이 일치해야 한다</a:t>
            </a:r>
            <a:r>
              <a:rPr lang="en-US" altLang="ko-KR" dirty="0"/>
              <a:t>. </a:t>
            </a:r>
            <a:r>
              <a:rPr lang="ko-KR" altLang="en-US" dirty="0"/>
              <a:t>이후에서 차원이 증가했을 경우 두 가지 해결 방법이 있다</a:t>
            </a:r>
            <a:r>
              <a:rPr lang="en-US" altLang="ko-KR" dirty="0"/>
              <a:t>. </a:t>
            </a:r>
          </a:p>
          <a:p>
            <a:pPr marL="1657350" lvl="3" indent="-285750">
              <a:buFont typeface="+mj-lt"/>
              <a:buAutoNum type="arabicPeriod"/>
            </a:pPr>
            <a:r>
              <a:rPr lang="en-US" dirty="0"/>
              <a:t>zero padding</a:t>
            </a:r>
            <a:r>
              <a:rPr lang="ko-KR" altLang="en-US" dirty="0"/>
              <a:t>을 추가해 강제로 차원을 맞추는 방법</a:t>
            </a:r>
          </a:p>
          <a:p>
            <a:pPr marL="1657350" lvl="3" indent="-285750">
              <a:buFont typeface="+mj-lt"/>
              <a:buAutoNum type="arabicPeriod"/>
            </a:pPr>
            <a:r>
              <a:rPr lang="en-US" altLang="ko-KR" dirty="0"/>
              <a:t>1</a:t>
            </a:r>
            <a:r>
              <a:rPr lang="en-US" dirty="0"/>
              <a:t>x1 conv(W_s)</a:t>
            </a:r>
            <a:r>
              <a:rPr lang="ko-KR" altLang="en-US" dirty="0" err="1"/>
              <a:t>를</a:t>
            </a:r>
            <a:r>
              <a:rPr lang="ko-KR" altLang="en-US" dirty="0"/>
              <a:t> 이용해 “</a:t>
            </a:r>
            <a:r>
              <a:rPr lang="en-US" altLang="ko-KR" dirty="0"/>
              <a:t>+</a:t>
            </a:r>
            <a:r>
              <a:rPr lang="en-US" dirty="0"/>
              <a:t>W_s dot x”</a:t>
            </a:r>
            <a:r>
              <a:rPr lang="ko-KR" altLang="en-US" dirty="0"/>
              <a:t>로 맞추는 방법이 있다</a:t>
            </a:r>
            <a:r>
              <a:rPr lang="en-US" altLang="ko-KR" dirty="0"/>
              <a:t>. </a:t>
            </a:r>
            <a:r>
              <a:rPr lang="en-US" dirty="0"/>
              <a:t>W_s</a:t>
            </a:r>
            <a:r>
              <a:rPr lang="ko-KR" altLang="en-US" dirty="0"/>
              <a:t>는 오직 차원을 조정하기 위해서만 사용한다</a:t>
            </a:r>
          </a:p>
          <a:p>
            <a:pPr lvl="2">
              <a:buFont typeface="+mj-lt"/>
              <a:buAutoNum type="arabicPeriod"/>
            </a:pPr>
            <a:endParaRPr lang="en-US" altLang="ko-KR" dirty="0"/>
          </a:p>
          <a:p>
            <a:pPr marL="742950" lvl="1" indent="-285750">
              <a:buFont typeface="+mj-lt"/>
              <a:buAutoNum type="arabicPeriod"/>
            </a:pPr>
            <a:endParaRPr lang="en-US" altLang="ko-KR" dirty="0"/>
          </a:p>
          <a:p>
            <a:pPr marL="742950" lvl="1" indent="-285750">
              <a:buFont typeface="+mj-lt"/>
              <a:buAutoNum type="arabicPeriod"/>
            </a:pPr>
            <a:endParaRPr lang="en-US" altLang="ko-KR" dirty="0"/>
          </a:p>
          <a:p>
            <a:endParaRPr lang="en-KR" dirty="0"/>
          </a:p>
        </p:txBody>
      </p:sp>
      <p:sp>
        <p:nvSpPr>
          <p:cNvPr id="4" name="Date Placeholder 3">
            <a:extLst>
              <a:ext uri="{FF2B5EF4-FFF2-40B4-BE49-F238E27FC236}">
                <a16:creationId xmlns:a16="http://schemas.microsoft.com/office/drawing/2014/main" id="{EF184A4D-99B6-D708-FBE3-6EB3883F17C6}"/>
              </a:ext>
            </a:extLst>
          </p:cNvPr>
          <p:cNvSpPr>
            <a:spLocks noGrp="1"/>
          </p:cNvSpPr>
          <p:nvPr>
            <p:ph type="dt" sz="half" idx="10"/>
          </p:nvPr>
        </p:nvSpPr>
        <p:spPr/>
        <p:txBody>
          <a:bodyPr/>
          <a:lstStyle/>
          <a:p>
            <a:fld id="{5A5D2D85-96A7-384D-8759-957F9975FBA2}" type="datetime4">
              <a:rPr lang="en-US" smtClean="0"/>
              <a:t>October 5, 2023</a:t>
            </a:fld>
            <a:endParaRPr lang="en-KR" dirty="0"/>
          </a:p>
        </p:txBody>
      </p:sp>
      <p:sp>
        <p:nvSpPr>
          <p:cNvPr id="5" name="Footer Placeholder 4">
            <a:extLst>
              <a:ext uri="{FF2B5EF4-FFF2-40B4-BE49-F238E27FC236}">
                <a16:creationId xmlns:a16="http://schemas.microsoft.com/office/drawing/2014/main" id="{FB8AE986-E01E-2055-98E2-449003EF0812}"/>
              </a:ext>
            </a:extLst>
          </p:cNvPr>
          <p:cNvSpPr>
            <a:spLocks noGrp="1"/>
          </p:cNvSpPr>
          <p:nvPr>
            <p:ph type="ftr" sz="quarter" idx="11"/>
          </p:nvPr>
        </p:nvSpPr>
        <p:spPr/>
        <p:txBody>
          <a:bodyPr/>
          <a:lstStyle/>
          <a:p>
            <a:r>
              <a:rPr lang="en-US"/>
              <a:t>Embedded AI LAB, INU</a:t>
            </a:r>
            <a:endParaRPr lang="en-KR" dirty="0"/>
          </a:p>
        </p:txBody>
      </p:sp>
      <p:pic>
        <p:nvPicPr>
          <p:cNvPr id="10" name="Picture 9">
            <a:extLst>
              <a:ext uri="{FF2B5EF4-FFF2-40B4-BE49-F238E27FC236}">
                <a16:creationId xmlns:a16="http://schemas.microsoft.com/office/drawing/2014/main" id="{3C7B5DD3-C2D1-E5BA-10A0-C51C424664E7}"/>
              </a:ext>
            </a:extLst>
          </p:cNvPr>
          <p:cNvPicPr>
            <a:picLocks noChangeAspect="1"/>
          </p:cNvPicPr>
          <p:nvPr/>
        </p:nvPicPr>
        <p:blipFill>
          <a:blip r:embed="rId2"/>
          <a:stretch>
            <a:fillRect/>
          </a:stretch>
        </p:blipFill>
        <p:spPr>
          <a:xfrm>
            <a:off x="4247003" y="3729562"/>
            <a:ext cx="3723901" cy="2081003"/>
          </a:xfrm>
          <a:prstGeom prst="rect">
            <a:avLst/>
          </a:prstGeom>
          <a:ln>
            <a:solidFill>
              <a:schemeClr val="tx1"/>
            </a:solidFill>
          </a:ln>
        </p:spPr>
      </p:pic>
      <p:sp>
        <p:nvSpPr>
          <p:cNvPr id="6" name="Slide Number Placeholder 5">
            <a:extLst>
              <a:ext uri="{FF2B5EF4-FFF2-40B4-BE49-F238E27FC236}">
                <a16:creationId xmlns:a16="http://schemas.microsoft.com/office/drawing/2014/main" id="{9C722055-1D58-0B3F-805A-94B4FA66535C}"/>
              </a:ext>
            </a:extLst>
          </p:cNvPr>
          <p:cNvSpPr>
            <a:spLocks noGrp="1"/>
          </p:cNvSpPr>
          <p:nvPr>
            <p:ph type="sldNum" sz="quarter" idx="12"/>
          </p:nvPr>
        </p:nvSpPr>
        <p:spPr/>
        <p:txBody>
          <a:bodyPr/>
          <a:lstStyle/>
          <a:p>
            <a:fld id="{4253088D-31C3-1E4B-B81E-E383EAC32679}" type="slidenum">
              <a:rPr lang="en-KR" smtClean="0"/>
              <a:pPr/>
              <a:t>7</a:t>
            </a:fld>
            <a:r>
              <a:rPr lang="en-KR"/>
              <a:t> / </a:t>
            </a:r>
            <a:r>
              <a:rPr lang="en-US" altLang="ko-KR"/>
              <a:t>15</a:t>
            </a:r>
            <a:endParaRPr lang="en-KR" dirty="0"/>
          </a:p>
        </p:txBody>
      </p:sp>
    </p:spTree>
    <p:extLst>
      <p:ext uri="{BB962C8B-B14F-4D97-AF65-F5344CB8AC3E}">
        <p14:creationId xmlns:p14="http://schemas.microsoft.com/office/powerpoint/2010/main" val="407595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EC58-EC3D-3012-2AB1-CDC9117A4472}"/>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47922E44-C9D6-736F-57F0-41F2111AD575}"/>
              </a:ext>
            </a:extLst>
          </p:cNvPr>
          <p:cNvSpPr>
            <a:spLocks noGrp="1"/>
          </p:cNvSpPr>
          <p:nvPr>
            <p:ph idx="1"/>
          </p:nvPr>
        </p:nvSpPr>
        <p:spPr>
          <a:xfrm>
            <a:off x="224027" y="649224"/>
            <a:ext cx="11743943" cy="5527739"/>
          </a:xfrm>
        </p:spPr>
        <p:txBody>
          <a:bodyPr>
            <a:normAutofit/>
          </a:bodyPr>
          <a:lstStyle/>
          <a:p>
            <a:pPr>
              <a:buFont typeface="+mj-lt"/>
              <a:buAutoNum type="arabicPeriod"/>
            </a:pPr>
            <a:r>
              <a:rPr lang="ko-KR" altLang="en-US" dirty="0"/>
              <a:t>구현 </a:t>
            </a:r>
            <a:endParaRPr lang="en-US" altLang="ko-KR" dirty="0"/>
          </a:p>
          <a:p>
            <a:pPr lvl="1">
              <a:buFont typeface="+mj-lt"/>
              <a:buAutoNum type="arabicPeriod" startAt="2"/>
            </a:pPr>
            <a:r>
              <a:rPr lang="en-US" dirty="0"/>
              <a:t>Network Architectures</a:t>
            </a:r>
          </a:p>
          <a:p>
            <a:pPr marL="742950" lvl="1" indent="-285750">
              <a:buFont typeface="+mj-lt"/>
              <a:buAutoNum type="arabicPeriod" startAt="2"/>
            </a:pPr>
            <a:endParaRPr lang="en-US" altLang="ko-KR" dirty="0"/>
          </a:p>
          <a:p>
            <a:pPr marL="742950" lvl="1" indent="-285750">
              <a:buFont typeface="+mj-lt"/>
              <a:buAutoNum type="arabicPeriod" startAt="2"/>
            </a:pPr>
            <a:endParaRPr lang="en-US" altLang="ko-KR" dirty="0"/>
          </a:p>
          <a:p>
            <a:endParaRPr lang="en-KR" dirty="0"/>
          </a:p>
        </p:txBody>
      </p:sp>
      <p:sp>
        <p:nvSpPr>
          <p:cNvPr id="4" name="Date Placeholder 3">
            <a:extLst>
              <a:ext uri="{FF2B5EF4-FFF2-40B4-BE49-F238E27FC236}">
                <a16:creationId xmlns:a16="http://schemas.microsoft.com/office/drawing/2014/main" id="{EF184A4D-99B6-D708-FBE3-6EB3883F17C6}"/>
              </a:ext>
            </a:extLst>
          </p:cNvPr>
          <p:cNvSpPr>
            <a:spLocks noGrp="1"/>
          </p:cNvSpPr>
          <p:nvPr>
            <p:ph type="dt" sz="half" idx="10"/>
          </p:nvPr>
        </p:nvSpPr>
        <p:spPr/>
        <p:txBody>
          <a:bodyPr/>
          <a:lstStyle/>
          <a:p>
            <a:fld id="{A02DFFBC-826A-4446-B116-4D38AEE21F60}" type="datetime4">
              <a:rPr lang="en-US" smtClean="0"/>
              <a:t>October 5, 2023</a:t>
            </a:fld>
            <a:endParaRPr lang="en-KR" dirty="0"/>
          </a:p>
        </p:txBody>
      </p:sp>
      <p:sp>
        <p:nvSpPr>
          <p:cNvPr id="5" name="Footer Placeholder 4">
            <a:extLst>
              <a:ext uri="{FF2B5EF4-FFF2-40B4-BE49-F238E27FC236}">
                <a16:creationId xmlns:a16="http://schemas.microsoft.com/office/drawing/2014/main" id="{FB8AE986-E01E-2055-98E2-449003EF0812}"/>
              </a:ext>
            </a:extLst>
          </p:cNvPr>
          <p:cNvSpPr>
            <a:spLocks noGrp="1"/>
          </p:cNvSpPr>
          <p:nvPr>
            <p:ph type="ftr" sz="quarter" idx="11"/>
          </p:nvPr>
        </p:nvSpPr>
        <p:spPr/>
        <p:txBody>
          <a:bodyPr/>
          <a:lstStyle/>
          <a:p>
            <a:r>
              <a:rPr lang="en-US"/>
              <a:t>Embedded AI LAB, INU</a:t>
            </a:r>
            <a:endParaRPr lang="en-KR" dirty="0"/>
          </a:p>
        </p:txBody>
      </p:sp>
      <p:pic>
        <p:nvPicPr>
          <p:cNvPr id="8" name="Picture 7">
            <a:extLst>
              <a:ext uri="{FF2B5EF4-FFF2-40B4-BE49-F238E27FC236}">
                <a16:creationId xmlns:a16="http://schemas.microsoft.com/office/drawing/2014/main" id="{ED923D8D-5702-1BC1-7769-E44D24173F2C}"/>
              </a:ext>
            </a:extLst>
          </p:cNvPr>
          <p:cNvPicPr>
            <a:picLocks noChangeAspect="1"/>
          </p:cNvPicPr>
          <p:nvPr/>
        </p:nvPicPr>
        <p:blipFill>
          <a:blip r:embed="rId2"/>
          <a:stretch>
            <a:fillRect/>
          </a:stretch>
        </p:blipFill>
        <p:spPr>
          <a:xfrm>
            <a:off x="7740814" y="0"/>
            <a:ext cx="3019732" cy="6858000"/>
          </a:xfrm>
          <a:prstGeom prst="rect">
            <a:avLst/>
          </a:prstGeom>
          <a:ln>
            <a:solidFill>
              <a:schemeClr val="tx1"/>
            </a:solidFill>
          </a:ln>
        </p:spPr>
      </p:pic>
      <p:pic>
        <p:nvPicPr>
          <p:cNvPr id="9" name="Picture 8">
            <a:extLst>
              <a:ext uri="{FF2B5EF4-FFF2-40B4-BE49-F238E27FC236}">
                <a16:creationId xmlns:a16="http://schemas.microsoft.com/office/drawing/2014/main" id="{B2528754-AFF0-6983-5832-AB3BDF533ABF}"/>
              </a:ext>
            </a:extLst>
          </p:cNvPr>
          <p:cNvPicPr>
            <a:picLocks noChangeAspect="1"/>
          </p:cNvPicPr>
          <p:nvPr/>
        </p:nvPicPr>
        <p:blipFill>
          <a:blip r:embed="rId3"/>
          <a:stretch>
            <a:fillRect/>
          </a:stretch>
        </p:blipFill>
        <p:spPr>
          <a:xfrm>
            <a:off x="3430884" y="5099701"/>
            <a:ext cx="4104235" cy="1165122"/>
          </a:xfrm>
          <a:prstGeom prst="rect">
            <a:avLst/>
          </a:prstGeom>
          <a:ln>
            <a:solidFill>
              <a:schemeClr val="tx1"/>
            </a:solidFill>
          </a:ln>
        </p:spPr>
      </p:pic>
      <p:sp>
        <p:nvSpPr>
          <p:cNvPr id="6" name="Slide Number Placeholder 5">
            <a:extLst>
              <a:ext uri="{FF2B5EF4-FFF2-40B4-BE49-F238E27FC236}">
                <a16:creationId xmlns:a16="http://schemas.microsoft.com/office/drawing/2014/main" id="{3731BDD6-B04A-18F2-8982-240A7DEDB5F3}"/>
              </a:ext>
            </a:extLst>
          </p:cNvPr>
          <p:cNvSpPr>
            <a:spLocks noGrp="1"/>
          </p:cNvSpPr>
          <p:nvPr>
            <p:ph type="sldNum" sz="quarter" idx="12"/>
          </p:nvPr>
        </p:nvSpPr>
        <p:spPr/>
        <p:txBody>
          <a:bodyPr/>
          <a:lstStyle/>
          <a:p>
            <a:fld id="{4253088D-31C3-1E4B-B81E-E383EAC32679}" type="slidenum">
              <a:rPr lang="en-KR" smtClean="0"/>
              <a:pPr/>
              <a:t>8</a:t>
            </a:fld>
            <a:r>
              <a:rPr lang="en-KR"/>
              <a:t> / </a:t>
            </a:r>
            <a:r>
              <a:rPr lang="en-US" altLang="ko-KR"/>
              <a:t>15</a:t>
            </a:r>
            <a:endParaRPr lang="en-KR" dirty="0"/>
          </a:p>
        </p:txBody>
      </p:sp>
      <p:pic>
        <p:nvPicPr>
          <p:cNvPr id="12" name="Picture 11">
            <a:extLst>
              <a:ext uri="{FF2B5EF4-FFF2-40B4-BE49-F238E27FC236}">
                <a16:creationId xmlns:a16="http://schemas.microsoft.com/office/drawing/2014/main" id="{625A31C1-9D60-FABD-1255-12C0A613F0AE}"/>
              </a:ext>
            </a:extLst>
          </p:cNvPr>
          <p:cNvPicPr>
            <a:picLocks noChangeAspect="1"/>
          </p:cNvPicPr>
          <p:nvPr/>
        </p:nvPicPr>
        <p:blipFill rotWithShape="1">
          <a:blip r:embed="rId4"/>
          <a:srcRect l="1516"/>
          <a:stretch/>
        </p:blipFill>
        <p:spPr>
          <a:xfrm>
            <a:off x="1497103" y="2459417"/>
            <a:ext cx="6051550" cy="2495740"/>
          </a:xfrm>
          <a:prstGeom prst="rect">
            <a:avLst/>
          </a:prstGeom>
          <a:ln>
            <a:solidFill>
              <a:schemeClr val="tx1"/>
            </a:solidFill>
          </a:ln>
        </p:spPr>
      </p:pic>
    </p:spTree>
    <p:extLst>
      <p:ext uri="{BB962C8B-B14F-4D97-AF65-F5344CB8AC3E}">
        <p14:creationId xmlns:p14="http://schemas.microsoft.com/office/powerpoint/2010/main" val="65841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EC58-EC3D-3012-2AB1-CDC9117A4472}"/>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47922E44-C9D6-736F-57F0-41F2111AD575}"/>
              </a:ext>
            </a:extLst>
          </p:cNvPr>
          <p:cNvSpPr>
            <a:spLocks noGrp="1"/>
          </p:cNvSpPr>
          <p:nvPr>
            <p:ph idx="1"/>
          </p:nvPr>
        </p:nvSpPr>
        <p:spPr>
          <a:xfrm>
            <a:off x="224027" y="649224"/>
            <a:ext cx="11743943" cy="5527739"/>
          </a:xfrm>
        </p:spPr>
        <p:txBody>
          <a:bodyPr>
            <a:normAutofit/>
          </a:bodyPr>
          <a:lstStyle/>
          <a:p>
            <a:pPr>
              <a:buFont typeface="+mj-lt"/>
              <a:buAutoNum type="arabicPeriod"/>
            </a:pPr>
            <a:r>
              <a:rPr lang="ko-KR" altLang="en-US" dirty="0"/>
              <a:t>구현 </a:t>
            </a:r>
            <a:endParaRPr lang="en-US" altLang="ko-KR" dirty="0"/>
          </a:p>
          <a:p>
            <a:pPr lvl="1">
              <a:buFont typeface="+mj-lt"/>
              <a:buAutoNum type="arabicPeriod" startAt="2"/>
            </a:pPr>
            <a:r>
              <a:rPr lang="en-US" dirty="0"/>
              <a:t>Network Architectures</a:t>
            </a:r>
          </a:p>
          <a:p>
            <a:pPr lvl="2">
              <a:buFont typeface="+mj-lt"/>
              <a:buAutoNum type="arabicPeriod"/>
            </a:pPr>
            <a:r>
              <a:rPr lang="en-US" dirty="0"/>
              <a:t>VGG-19</a:t>
            </a:r>
            <a:r>
              <a:rPr lang="ko-KR" altLang="en-US" dirty="0" err="1"/>
              <a:t>를</a:t>
            </a:r>
            <a:r>
              <a:rPr lang="ko-KR" altLang="en-US" dirty="0"/>
              <a:t> 토대로 두 가지 간단한 법칙을 적용해 </a:t>
            </a:r>
            <a:r>
              <a:rPr lang="en-US" altLang="ko-KR" dirty="0"/>
              <a:t>34-</a:t>
            </a:r>
            <a:r>
              <a:rPr lang="en-US" dirty="0"/>
              <a:t>layer</a:t>
            </a:r>
            <a:r>
              <a:rPr lang="ko-KR" altLang="en-US" dirty="0"/>
              <a:t>의 </a:t>
            </a:r>
            <a:r>
              <a:rPr lang="en-US" dirty="0"/>
              <a:t>plain</a:t>
            </a:r>
            <a:r>
              <a:rPr lang="ko-KR" altLang="en-US" dirty="0"/>
              <a:t>을</a:t>
            </a:r>
            <a:r>
              <a:rPr lang="en-US" altLang="ko-KR" dirty="0"/>
              <a:t>, </a:t>
            </a:r>
            <a:r>
              <a:rPr lang="ko-KR" altLang="en-US" dirty="0"/>
              <a:t>이후에 </a:t>
            </a:r>
            <a:r>
              <a:rPr lang="en-US" dirty="0"/>
              <a:t>residual block</a:t>
            </a:r>
            <a:r>
              <a:rPr lang="ko-KR" altLang="en-US" dirty="0"/>
              <a:t>을 적용해서 </a:t>
            </a:r>
            <a:r>
              <a:rPr lang="en-US" dirty="0"/>
              <a:t>residual network</a:t>
            </a:r>
            <a:r>
              <a:rPr lang="ko-KR" altLang="en-US" dirty="0" err="1"/>
              <a:t>를</a:t>
            </a:r>
            <a:r>
              <a:rPr lang="ko-KR" altLang="en-US" dirty="0"/>
              <a:t> 만들었다</a:t>
            </a:r>
            <a:r>
              <a:rPr lang="en-US" altLang="ko-KR" dirty="0"/>
              <a:t>. </a:t>
            </a:r>
            <a:r>
              <a:rPr lang="ko-KR" altLang="en-US" dirty="0"/>
              <a:t>실선은 동일 차원</a:t>
            </a:r>
            <a:r>
              <a:rPr lang="en-US" altLang="ko-KR" dirty="0"/>
              <a:t>, </a:t>
            </a:r>
            <a:r>
              <a:rPr lang="ko-KR" altLang="en-US" dirty="0"/>
              <a:t>점선은 증가된 차원에 대한 </a:t>
            </a:r>
            <a:r>
              <a:rPr lang="en-US" dirty="0"/>
              <a:t>shortcut connection</a:t>
            </a:r>
            <a:r>
              <a:rPr lang="ko-KR" altLang="en-US" dirty="0"/>
              <a:t>을 나타낸다</a:t>
            </a:r>
            <a:r>
              <a:rPr lang="en-US" altLang="ko-KR" dirty="0"/>
              <a:t>. </a:t>
            </a:r>
          </a:p>
          <a:p>
            <a:pPr marL="1657350" lvl="3" indent="-285750">
              <a:buFont typeface="+mj-lt"/>
              <a:buAutoNum type="arabicPeriod"/>
            </a:pPr>
            <a:r>
              <a:rPr lang="en-US" dirty="0"/>
              <a:t>for the same output feature map size, the layers have the same number of filters</a:t>
            </a:r>
          </a:p>
          <a:p>
            <a:pPr marL="1657350" lvl="3" indent="-285750">
              <a:buFont typeface="+mj-lt"/>
              <a:buAutoNum type="arabicPeriod"/>
            </a:pPr>
            <a:r>
              <a:rPr lang="en-US" dirty="0"/>
              <a:t>if the feature map size is halved, the number of filters is doubled so as to preserve the time complexity per layer </a:t>
            </a:r>
          </a:p>
          <a:p>
            <a:pPr lvl="4"/>
            <a:r>
              <a:rPr lang="en-US" dirty="0"/>
              <a:t>feature map</a:t>
            </a:r>
            <a:r>
              <a:rPr lang="ko-KR" altLang="en-US" dirty="0"/>
              <a:t>의 크기가 반으로 줄을 때 마다</a:t>
            </a:r>
            <a:r>
              <a:rPr lang="en-US" altLang="ko-KR" dirty="0"/>
              <a:t>, </a:t>
            </a:r>
            <a:r>
              <a:rPr lang="en-US" dirty="0"/>
              <a:t>filter </a:t>
            </a:r>
            <a:r>
              <a:rPr lang="ko-KR" altLang="en-US" dirty="0"/>
              <a:t>수를 두배로 늘려 </a:t>
            </a:r>
            <a:r>
              <a:rPr lang="en-US" dirty="0"/>
              <a:t>time complexity</a:t>
            </a:r>
            <a:r>
              <a:rPr lang="ko-KR" altLang="en-US" dirty="0" err="1"/>
              <a:t>를</a:t>
            </a:r>
            <a:r>
              <a:rPr lang="ko-KR" altLang="en-US" dirty="0"/>
              <a:t> 유지했다</a:t>
            </a:r>
            <a:r>
              <a:rPr lang="en-US" altLang="ko-KR" dirty="0"/>
              <a:t>.</a:t>
            </a:r>
          </a:p>
          <a:p>
            <a:pPr marL="742950" lvl="1" indent="-285750">
              <a:buFont typeface="+mj-lt"/>
              <a:buAutoNum type="arabicPeriod" startAt="2"/>
            </a:pPr>
            <a:r>
              <a:rPr lang="ko-KR" altLang="en-US" dirty="0"/>
              <a:t>학습방법</a:t>
            </a:r>
            <a:endParaRPr lang="en-US" altLang="ko-KR" dirty="0"/>
          </a:p>
          <a:p>
            <a:pPr lvl="2">
              <a:buFont typeface="+mj-lt"/>
              <a:buAutoNum type="arabicPeriod"/>
            </a:pPr>
            <a:r>
              <a:rPr lang="en-US" altLang="ko-KR" dirty="0"/>
              <a:t>i</a:t>
            </a:r>
            <a:r>
              <a:rPr lang="en-US" dirty="0"/>
              <a:t>nput image</a:t>
            </a:r>
            <a:r>
              <a:rPr lang="ko-KR" altLang="en-US" dirty="0"/>
              <a:t>는 작은 변의 크기를 </a:t>
            </a:r>
            <a:r>
              <a:rPr lang="en-US" altLang="ko-KR" dirty="0"/>
              <a:t>[256, 480]</a:t>
            </a:r>
            <a:r>
              <a:rPr lang="ko-KR" altLang="en-US" dirty="0"/>
              <a:t>에서 </a:t>
            </a:r>
            <a:r>
              <a:rPr lang="en-US" dirty="0"/>
              <a:t>resize</a:t>
            </a:r>
            <a:r>
              <a:rPr lang="ko-KR" altLang="en-US" dirty="0"/>
              <a:t>했다</a:t>
            </a:r>
            <a:r>
              <a:rPr lang="en-US" altLang="ko-KR" dirty="0"/>
              <a:t>. </a:t>
            </a:r>
            <a:r>
              <a:rPr lang="ko-KR" altLang="en-US" dirty="0"/>
              <a:t>좌우 반전과 </a:t>
            </a:r>
            <a:r>
              <a:rPr lang="en-US" b="1" dirty="0"/>
              <a:t>per-pixel mean subtracted</a:t>
            </a:r>
            <a:r>
              <a:rPr lang="en-US" dirty="0"/>
              <a:t>, </a:t>
            </a:r>
            <a:r>
              <a:rPr lang="en-US" b="1" dirty="0"/>
              <a:t>standard color augmentation</a:t>
            </a:r>
            <a:r>
              <a:rPr lang="ko-KR" altLang="en-US" dirty="0"/>
              <a:t>을 적용했다</a:t>
            </a:r>
            <a:r>
              <a:rPr lang="en-US" altLang="ko-KR" dirty="0"/>
              <a:t>.</a:t>
            </a:r>
          </a:p>
          <a:p>
            <a:pPr lvl="2">
              <a:buFont typeface="+mj-lt"/>
              <a:buAutoNum type="arabicPeriod"/>
            </a:pPr>
            <a:r>
              <a:rPr lang="en-US" dirty="0"/>
              <a:t>We adopt </a:t>
            </a:r>
            <a:r>
              <a:rPr lang="en-US" b="1" dirty="0"/>
              <a:t>batch normalization</a:t>
            </a:r>
            <a:r>
              <a:rPr lang="en-US" dirty="0"/>
              <a:t> right after each convolution and before activation.</a:t>
            </a:r>
          </a:p>
          <a:p>
            <a:pPr lvl="2">
              <a:buFont typeface="+mj-lt"/>
              <a:buAutoNum type="arabicPeriod"/>
            </a:pPr>
            <a:r>
              <a:rPr lang="ko-KR" altLang="en-US" dirty="0"/>
              <a:t>아래 방법으로 </a:t>
            </a:r>
            <a:r>
              <a:rPr lang="en-US" dirty="0"/>
              <a:t>weights</a:t>
            </a:r>
            <a:r>
              <a:rPr lang="ko-KR" altLang="en-US" dirty="0" err="1"/>
              <a:t>를</a:t>
            </a:r>
            <a:r>
              <a:rPr lang="ko-KR" altLang="en-US" dirty="0"/>
              <a:t> </a:t>
            </a:r>
            <a:r>
              <a:rPr lang="en-US" dirty="0"/>
              <a:t>initialize</a:t>
            </a:r>
            <a:r>
              <a:rPr lang="ko-KR" altLang="en-US" dirty="0"/>
              <a:t>하고 </a:t>
            </a:r>
            <a:r>
              <a:rPr lang="en-US" dirty="0"/>
              <a:t>plain/residual network</a:t>
            </a:r>
            <a:r>
              <a:rPr lang="ko-KR" altLang="en-US" dirty="0"/>
              <a:t>들을 처음부터 학습시켰다</a:t>
            </a:r>
            <a:r>
              <a:rPr lang="en-US" altLang="ko-KR" dirty="0"/>
              <a:t>.</a:t>
            </a:r>
          </a:p>
          <a:p>
            <a:pPr lvl="2">
              <a:buFont typeface="+mj-lt"/>
              <a:buAutoNum type="arabicPeriod"/>
            </a:pPr>
            <a:r>
              <a:rPr lang="en-US" dirty="0"/>
              <a:t>We use </a:t>
            </a:r>
            <a:r>
              <a:rPr lang="en-US" b="1" dirty="0"/>
              <a:t>SGD with mini-batch size of 256</a:t>
            </a:r>
          </a:p>
          <a:p>
            <a:pPr lvl="2">
              <a:buFont typeface="+mj-lt"/>
              <a:buAutoNum type="arabicPeriod"/>
            </a:pPr>
            <a:r>
              <a:rPr lang="en-US" dirty="0"/>
              <a:t>the </a:t>
            </a:r>
            <a:r>
              <a:rPr lang="en-US" b="1" dirty="0"/>
              <a:t>Learning rate starts from 0.1 </a:t>
            </a:r>
            <a:r>
              <a:rPr lang="en-US" dirty="0"/>
              <a:t>and is divided by 10 when the error plateaus, and the models are trained for up to 600,000 iterations.</a:t>
            </a:r>
          </a:p>
          <a:p>
            <a:pPr lvl="2">
              <a:buFont typeface="+mj-lt"/>
              <a:buAutoNum type="arabicPeriod"/>
            </a:pPr>
            <a:r>
              <a:rPr lang="en-US" dirty="0"/>
              <a:t>We use </a:t>
            </a:r>
            <a:r>
              <a:rPr lang="en-US" b="1" dirty="0"/>
              <a:t>weight decay of 0.0001 </a:t>
            </a:r>
            <a:r>
              <a:rPr lang="en-US" dirty="0"/>
              <a:t>and </a:t>
            </a:r>
            <a:r>
              <a:rPr lang="en-US" b="1" dirty="0"/>
              <a:t>a momentum of 0.9</a:t>
            </a:r>
          </a:p>
          <a:p>
            <a:pPr lvl="2">
              <a:buFont typeface="+mj-lt"/>
              <a:buAutoNum type="arabicPeriod"/>
            </a:pPr>
            <a:r>
              <a:rPr lang="en-US" dirty="0"/>
              <a:t>We </a:t>
            </a:r>
            <a:r>
              <a:rPr lang="en-US" b="1" dirty="0"/>
              <a:t>do not use dropout.</a:t>
            </a:r>
            <a:endParaRPr lang="en-US" altLang="ko-KR" b="1" dirty="0"/>
          </a:p>
          <a:p>
            <a:pPr marL="742950" lvl="1" indent="-285750">
              <a:buFont typeface="+mj-lt"/>
              <a:buAutoNum type="arabicPeriod" startAt="2"/>
            </a:pPr>
            <a:endParaRPr lang="en-US" altLang="ko-KR" dirty="0"/>
          </a:p>
          <a:p>
            <a:pPr marL="742950" lvl="1" indent="-285750">
              <a:buFont typeface="+mj-lt"/>
              <a:buAutoNum type="arabicPeriod" startAt="2"/>
            </a:pPr>
            <a:endParaRPr lang="en-US" altLang="ko-KR" dirty="0"/>
          </a:p>
          <a:p>
            <a:endParaRPr lang="en-KR" dirty="0"/>
          </a:p>
        </p:txBody>
      </p:sp>
      <p:sp>
        <p:nvSpPr>
          <p:cNvPr id="4" name="Date Placeholder 3">
            <a:extLst>
              <a:ext uri="{FF2B5EF4-FFF2-40B4-BE49-F238E27FC236}">
                <a16:creationId xmlns:a16="http://schemas.microsoft.com/office/drawing/2014/main" id="{EF184A4D-99B6-D708-FBE3-6EB3883F17C6}"/>
              </a:ext>
            </a:extLst>
          </p:cNvPr>
          <p:cNvSpPr>
            <a:spLocks noGrp="1"/>
          </p:cNvSpPr>
          <p:nvPr>
            <p:ph type="dt" sz="half" idx="10"/>
          </p:nvPr>
        </p:nvSpPr>
        <p:spPr/>
        <p:txBody>
          <a:bodyPr/>
          <a:lstStyle/>
          <a:p>
            <a:fld id="{1F31A159-D1D5-DB42-A065-DE9E89BC3D8B}" type="datetime4">
              <a:rPr lang="en-US" smtClean="0"/>
              <a:t>October 5, 2023</a:t>
            </a:fld>
            <a:endParaRPr lang="en-KR" dirty="0"/>
          </a:p>
        </p:txBody>
      </p:sp>
      <p:sp>
        <p:nvSpPr>
          <p:cNvPr id="5" name="Footer Placeholder 4">
            <a:extLst>
              <a:ext uri="{FF2B5EF4-FFF2-40B4-BE49-F238E27FC236}">
                <a16:creationId xmlns:a16="http://schemas.microsoft.com/office/drawing/2014/main" id="{FB8AE986-E01E-2055-98E2-449003EF0812}"/>
              </a:ext>
            </a:extLst>
          </p:cNvPr>
          <p:cNvSpPr>
            <a:spLocks noGrp="1"/>
          </p:cNvSpPr>
          <p:nvPr>
            <p:ph type="ftr" sz="quarter" idx="11"/>
          </p:nvPr>
        </p:nvSpPr>
        <p:spPr/>
        <p:txBody>
          <a:bodyPr/>
          <a:lstStyle/>
          <a:p>
            <a:r>
              <a:rPr lang="en-US"/>
              <a:t>Embedded AI LAB, INU</a:t>
            </a:r>
            <a:endParaRPr lang="en-KR" dirty="0"/>
          </a:p>
        </p:txBody>
      </p:sp>
      <p:pic>
        <p:nvPicPr>
          <p:cNvPr id="6" name="Picture 5">
            <a:extLst>
              <a:ext uri="{FF2B5EF4-FFF2-40B4-BE49-F238E27FC236}">
                <a16:creationId xmlns:a16="http://schemas.microsoft.com/office/drawing/2014/main" id="{76FFA7CB-3771-91D1-72CD-6A10D9E0374F}"/>
              </a:ext>
            </a:extLst>
          </p:cNvPr>
          <p:cNvPicPr>
            <a:picLocks noChangeAspect="1"/>
          </p:cNvPicPr>
          <p:nvPr/>
        </p:nvPicPr>
        <p:blipFill>
          <a:blip r:embed="rId2"/>
          <a:stretch>
            <a:fillRect/>
          </a:stretch>
        </p:blipFill>
        <p:spPr>
          <a:xfrm>
            <a:off x="7587620" y="4138528"/>
            <a:ext cx="3801616" cy="438192"/>
          </a:xfrm>
          <a:prstGeom prst="rect">
            <a:avLst/>
          </a:prstGeom>
          <a:ln>
            <a:solidFill>
              <a:schemeClr val="tx1"/>
            </a:solidFill>
          </a:ln>
        </p:spPr>
      </p:pic>
      <p:sp>
        <p:nvSpPr>
          <p:cNvPr id="8" name="Slide Number Placeholder 7">
            <a:extLst>
              <a:ext uri="{FF2B5EF4-FFF2-40B4-BE49-F238E27FC236}">
                <a16:creationId xmlns:a16="http://schemas.microsoft.com/office/drawing/2014/main" id="{E0782E4E-5B20-0BBA-1788-E4907E6A6A89}"/>
              </a:ext>
            </a:extLst>
          </p:cNvPr>
          <p:cNvSpPr>
            <a:spLocks noGrp="1"/>
          </p:cNvSpPr>
          <p:nvPr>
            <p:ph type="sldNum" sz="quarter" idx="12"/>
          </p:nvPr>
        </p:nvSpPr>
        <p:spPr/>
        <p:txBody>
          <a:bodyPr/>
          <a:lstStyle/>
          <a:p>
            <a:fld id="{4253088D-31C3-1E4B-B81E-E383EAC32679}" type="slidenum">
              <a:rPr lang="en-KR" smtClean="0"/>
              <a:pPr/>
              <a:t>9</a:t>
            </a:fld>
            <a:r>
              <a:rPr lang="en-KR"/>
              <a:t> / </a:t>
            </a:r>
            <a:r>
              <a:rPr lang="en-US" altLang="ko-KR"/>
              <a:t>15</a:t>
            </a:r>
            <a:endParaRPr lang="en-KR" dirty="0"/>
          </a:p>
        </p:txBody>
      </p:sp>
    </p:spTree>
    <p:extLst>
      <p:ext uri="{BB962C8B-B14F-4D97-AF65-F5344CB8AC3E}">
        <p14:creationId xmlns:p14="http://schemas.microsoft.com/office/powerpoint/2010/main" val="250448315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14178</TotalTime>
  <Words>1822</Words>
  <Application>Microsoft Macintosh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Malgun Gothic</vt:lpstr>
      <vt:lpstr>Arial</vt:lpstr>
      <vt:lpstr>Calibri</vt:lpstr>
      <vt:lpstr>Custom Design</vt:lpstr>
      <vt:lpstr>PowerPoint Presentation</vt:lpstr>
      <vt:lpstr>Outline</vt:lpstr>
      <vt:lpstr>1. 서론</vt:lpstr>
      <vt:lpstr>1. 서론</vt:lpstr>
      <vt:lpstr>1. 서론</vt:lpstr>
      <vt:lpstr>1. 서론</vt:lpstr>
      <vt:lpstr>2. 본론</vt:lpstr>
      <vt:lpstr>2. 본론</vt:lpstr>
      <vt:lpstr>2. 본론</vt:lpstr>
      <vt:lpstr>2. 본론</vt:lpstr>
      <vt:lpstr>2. 본론</vt:lpstr>
      <vt:lpstr>2. 본론</vt:lpstr>
      <vt:lpstr>2. 본론</vt:lpstr>
      <vt:lpstr>2. 본론</vt:lpstr>
      <vt:lpstr>3. 결론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 Neural Networks and Deep Learning Week 2</dc:title>
  <dc:creator>이지호</dc:creator>
  <cp:lastModifiedBy>이지호</cp:lastModifiedBy>
  <cp:revision>718</cp:revision>
  <dcterms:created xsi:type="dcterms:W3CDTF">2023-06-22T01:53:31Z</dcterms:created>
  <dcterms:modified xsi:type="dcterms:W3CDTF">2023-10-05T14:24:43Z</dcterms:modified>
</cp:coreProperties>
</file>