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805AD-DBC3-4388-87AA-E08FEC56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4D496F-0F0A-464B-A242-0CD84B84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241A1-E231-4C99-A47E-0E92D3EF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2B29A-8744-48DD-9BC8-329B168D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0A946-FA1E-481B-867B-FE4D6DC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2B01-2AA8-4A64-9933-33ED2DE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64A05-DE80-4B4F-815A-FEF2FDBC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06036-CA28-4705-84FE-DC9FD17F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7BEBE-0FFC-4FF2-B008-FDC3EFF2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9169A-4EDB-4C75-8E65-21F11AE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C33E9-D0A1-4EBB-B10D-54E56BEE8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1D9EE-B4C4-40A1-AE75-F49FC075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AC4B3-1541-4D56-9248-209B1021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70B90-567A-49C2-8853-2B6FC31D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EBDC9-2CD1-434F-9BFC-2B60EC38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001C6-85D2-45BC-BF33-186943B6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9589B-99E9-4C7E-9690-52C607F0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A4E1B-3731-47B5-AB17-437E0B54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266B8-AD5D-4227-A8E8-E6071580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5E4A1-F48C-43A7-A2EB-08BBEDF4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21098-B247-4309-BDB7-1780910E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07188-F55D-4392-B92C-E943681C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1F47F-3217-4FBD-A3FE-88B422E3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43AEA-38EB-4123-8D22-0479AC64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69CE5-DB36-4616-BA57-245282F9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2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D185-630A-442D-A4C4-FD44B8BC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47C4-1F6C-4439-898B-13F392F77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407084-336A-4387-9293-710FFB6DC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A27F-AD97-42D0-A599-F5F7B604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D94E0-E830-4A2F-9038-C24D31E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32846-412E-4797-A351-2F651947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5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9913D-CF82-40AD-B342-BF59A621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F1E04-BE10-4543-85AA-68287D32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7D429-D55E-4C38-8B3B-C3E799D3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DDCE93-142C-4490-8B9D-3ADD13BE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7C1EF-BDD6-4AC1-A430-040560ED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8DC38-26C9-4B12-B435-7614A1E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429406-D92C-4D16-A2A5-7F70AAB1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E5688-EB7A-47C5-A908-8720EB8C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8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735B2-9C1A-45B1-B743-58B81087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1AFD1C-CD9A-412F-A0E1-03D32F8C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21978F-428F-481C-B3D9-EEBE1EC8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F56331-632D-4F9F-9549-E2CFA557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77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EAE4DD-79AE-4984-81B8-0F347916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72237-CC4D-4113-93BF-DE8F2F45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F7681-88A2-4D96-AA06-77EA1E1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A8A21-E81D-455B-8F6F-79E5FBC9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AE56F-A4EA-4B5A-BCC9-D39A5E12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02872-C2CA-4117-971B-A88690D5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26D98-FFFA-4A3F-A2CC-6CD98EC2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4AA8E-FF2F-448F-BF71-280D7AEF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B2830-590D-4590-9892-BB0DC37B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53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834FD-6D97-4429-ADFC-CEB807AF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6A32F5-64F5-4618-A3C7-5BB978AF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8AB0B-F763-4B87-B22D-039597E5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111571-A56A-498A-BC70-D1D8F878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B5275-94D6-4A5F-B5C9-093B84BB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BAEFA-6BB9-44AD-9728-6F72AE42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650B5-69AE-43C0-B613-A479B5E3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91AAD-5B24-4E22-AD65-053A9F83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F52C3-EB8D-4EF0-AC49-7A5F32534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EBEA-586E-4429-953D-7FBFB4C284A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AE738-590F-4C05-86F2-8810B5853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F51BC-BEDD-43E8-A60D-2A90ACC5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48B0-F080-4530-B475-2DCA76E71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29255-0F31-491E-A548-101B0CF40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_02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B44CB-4B01-4193-B920-612C2EE4A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2022_LinearSystems_Part1_1.pdf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p14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하단의 표를</a:t>
            </a:r>
            <a:endParaRPr lang="en-US" altLang="ko-KR" b="0" i="0" dirty="0">
              <a:solidFill>
                <a:srgbClr val="333333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matlab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을 활용하여 그래프로 그릴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16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6C66-92DD-47EE-95B5-538FBEB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365125"/>
            <a:ext cx="10660566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 작성 후 생성된 그래프</a:t>
            </a:r>
            <a:r>
              <a:rPr lang="en-US" altLang="ko-KR" dirty="0"/>
              <a:t>(</a:t>
            </a:r>
            <a:r>
              <a:rPr lang="ko-KR" altLang="en-US" dirty="0"/>
              <a:t>전체화면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C560C4-4DDD-4BA8-94D2-C66BBF2F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1479" y="1334718"/>
            <a:ext cx="8409041" cy="5255651"/>
          </a:xfrm>
        </p:spPr>
      </p:pic>
    </p:spTree>
    <p:extLst>
      <p:ext uri="{BB962C8B-B14F-4D97-AF65-F5344CB8AC3E}">
        <p14:creationId xmlns:p14="http://schemas.microsoft.com/office/powerpoint/2010/main" val="27977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9760-B174-4779-B2A0-E5189ED0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 작성 후 생성된 그래프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1ECE25-909D-40AB-981A-5572A41137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084" y="1372046"/>
            <a:ext cx="5617889" cy="5250007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40BBBD-02F9-4CDD-877B-290C69DCB9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887" y="1333017"/>
            <a:ext cx="5821250" cy="5250007"/>
          </a:xfrm>
        </p:spPr>
      </p:pic>
    </p:spTree>
    <p:extLst>
      <p:ext uri="{BB962C8B-B14F-4D97-AF65-F5344CB8AC3E}">
        <p14:creationId xmlns:p14="http://schemas.microsoft.com/office/powerpoint/2010/main" val="5428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896ED-9877-427C-BEDB-258122B1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::</a:t>
            </a:r>
            <a:r>
              <a:rPr lang="ko-KR" altLang="en-US" dirty="0"/>
              <a:t> 작성한 코드 첨부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34E9580E-83A5-429E-959B-8FE2281E7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195" y="143208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A=[0.7 0.1 0;0.2 0.9 0.2;0.1 0 0.8];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CIR=[25;20;55];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CIR_2004_index=CIR;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x=2004:5:2019;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y=zeros(1,length(x));</a:t>
            </a:r>
          </a:p>
          <a:p>
            <a:pPr marL="0" indent="0">
              <a:buNone/>
            </a:pPr>
            <a:endParaRPr lang="en-US" altLang="ko-KR" sz="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for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=1 : 3 % </a:t>
            </a:r>
            <a:r>
              <a:rPr lang="ko-KR" altLang="en-US" sz="800" b="0" i="0" dirty="0" err="1">
                <a:solidFill>
                  <a:srgbClr val="000000"/>
                </a:solidFill>
                <a:effectLst/>
                <a:latin typeface="Menlo"/>
              </a:rPr>
              <a:t>년도별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C, I, R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  <a:t>값을 구하기 위해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3</a:t>
            </a:r>
            <a: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  <a:t>번</a:t>
            </a:r>
          </a:p>
          <a:p>
            <a:pPr marL="0" indent="0">
              <a:buNone/>
            </a:pPr>
            <a:r>
              <a:rPr lang="ko-KR" altLang="en-US" sz="800" b="0" i="0" dirty="0">
                <a:solidFill>
                  <a:srgbClr val="000000"/>
                </a:solidFill>
                <a:effectLst/>
                <a:latin typeface="Menlo"/>
              </a:rPr>
              <a:t>    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for j=1:length(x)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    y(j)=CIR(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    CIR=A*CIR;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end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CIR=CIR_2004_index;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if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==1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    plot(x,y,'k-o','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markerfacecolor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','black'); hold on;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elseif 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==2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    plot(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x,y,'r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--o');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else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    plot(</a:t>
            </a:r>
            <a:r>
              <a:rPr lang="en-US" altLang="ko-KR" sz="800" b="0" i="0" dirty="0" err="1">
                <a:solidFill>
                  <a:srgbClr val="000000"/>
                </a:solidFill>
                <a:effectLst/>
                <a:latin typeface="Menlo"/>
              </a:rPr>
              <a:t>x,y,'b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-.^'); 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    end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end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legend('C','I','R');</a:t>
            </a:r>
          </a:p>
          <a:p>
            <a:pPr marL="0" indent="0">
              <a:buNone/>
            </a:pPr>
            <a:r>
              <a:rPr lang="en-US" altLang="ko-KR" sz="800" b="0" i="0" dirty="0">
                <a:solidFill>
                  <a:srgbClr val="000000"/>
                </a:solidFill>
                <a:effectLst/>
                <a:latin typeface="Menlo"/>
              </a:rPr>
              <a:t>axis([x(1) x(length(x)) 0 100]); hold off;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099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83048-188B-4E85-8086-9A560C48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521" y="-25647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:: </a:t>
            </a:r>
            <a:r>
              <a:rPr lang="ko-KR" altLang="en-US" dirty="0"/>
              <a:t>코드 설명 </a:t>
            </a:r>
            <a:r>
              <a:rPr lang="en-US" altLang="ko-KR" dirty="0"/>
              <a:t>::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75D0F-8DFE-4421-848F-234BF2D6D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51" y="791737"/>
            <a:ext cx="11351941" cy="58320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A=[0.7 0.1 0;0.2 0.9 0.2;0.1 0 0.8];</a:t>
            </a:r>
          </a:p>
          <a:p>
            <a:pPr marL="0" indent="0">
              <a:buNone/>
            </a:pPr>
            <a:r>
              <a:rPr lang="en-US" altLang="ko-KR" sz="2200" dirty="0"/>
              <a:t>   % A</a:t>
            </a:r>
            <a:r>
              <a:rPr lang="ko-KR" altLang="en-US" sz="2200" dirty="0"/>
              <a:t>는 </a:t>
            </a:r>
            <a:r>
              <a:rPr lang="en-US" altLang="ko-KR" sz="2200" dirty="0"/>
              <a:t>2004</a:t>
            </a:r>
            <a:r>
              <a:rPr lang="ko-KR" altLang="en-US" sz="2200" dirty="0"/>
              <a:t>년 </a:t>
            </a:r>
            <a:r>
              <a:rPr lang="en-US" altLang="ko-KR" sz="2200" dirty="0"/>
              <a:t>Stochastic matrix</a:t>
            </a:r>
            <a:r>
              <a:rPr lang="ko-KR" altLang="en-US" sz="2200" dirty="0"/>
              <a:t>를 따온 행렬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CIR=[25;20;55];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400" dirty="0"/>
              <a:t>% CIR</a:t>
            </a:r>
            <a:r>
              <a:rPr lang="ko-KR" altLang="en-US" sz="2400" dirty="0"/>
              <a:t>는 </a:t>
            </a:r>
            <a:r>
              <a:rPr lang="en-US" altLang="ko-KR" sz="2400" dirty="0"/>
              <a:t>2004</a:t>
            </a:r>
            <a:r>
              <a:rPr lang="ko-KR" altLang="en-US" sz="2400" dirty="0"/>
              <a:t>년 기준 </a:t>
            </a:r>
            <a:r>
              <a:rPr lang="en-US" altLang="ko-KR" sz="2400" dirty="0"/>
              <a:t>C, I, R</a:t>
            </a:r>
            <a:r>
              <a:rPr lang="ko-KR" altLang="en-US" sz="2400" dirty="0"/>
              <a:t>값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nlo"/>
              </a:rPr>
              <a:t>CIR_2004_index=CIR;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% </a:t>
            </a:r>
            <a:r>
              <a:rPr lang="ko-KR" altLang="en-US" sz="2400" dirty="0"/>
              <a:t>추후 </a:t>
            </a:r>
            <a:r>
              <a:rPr lang="en-US" altLang="ko-KR" sz="2400" dirty="0"/>
              <a:t>C, I, R </a:t>
            </a:r>
            <a:r>
              <a:rPr lang="ko-KR" altLang="en-US" sz="2400" dirty="0"/>
              <a:t>마다 각각 </a:t>
            </a:r>
            <a:r>
              <a:rPr lang="en-US" altLang="ko-KR" sz="2400" dirty="0"/>
              <a:t>4</a:t>
            </a:r>
            <a:r>
              <a:rPr lang="ko-KR" altLang="en-US" sz="2400" dirty="0"/>
              <a:t>번의 반복문을 통해 </a:t>
            </a:r>
            <a:r>
              <a:rPr lang="ko-KR" altLang="en-US" sz="2400" dirty="0" err="1"/>
              <a:t>년도별</a:t>
            </a:r>
            <a:r>
              <a:rPr lang="ko-KR" altLang="en-US" sz="2400" dirty="0"/>
              <a:t> </a:t>
            </a:r>
            <a:r>
              <a:rPr lang="en-US" altLang="ko-KR" sz="2400" dirty="0"/>
              <a:t>C, I, R</a:t>
            </a:r>
            <a:r>
              <a:rPr lang="ko-KR" altLang="en-US" sz="2400" dirty="0"/>
              <a:t>값을 구하기 때문에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% C</a:t>
            </a:r>
            <a:r>
              <a:rPr lang="ko-KR" altLang="en-US" sz="2400" dirty="0"/>
              <a:t>에 대한 반복문이 끝나고 </a:t>
            </a:r>
            <a:r>
              <a:rPr lang="en-US" altLang="ko-KR" sz="2400" dirty="0"/>
              <a:t>I</a:t>
            </a:r>
            <a:r>
              <a:rPr lang="ko-KR" altLang="en-US" sz="2400" dirty="0"/>
              <a:t>에 대한 반복문을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% </a:t>
            </a:r>
            <a:r>
              <a:rPr lang="ko-KR" altLang="en-US" sz="2400" dirty="0"/>
              <a:t>시작할 때 </a:t>
            </a:r>
            <a:r>
              <a:rPr lang="en-US" altLang="ko-KR" sz="2400" dirty="0"/>
              <a:t>2019</a:t>
            </a:r>
            <a:r>
              <a:rPr lang="ko-KR" altLang="en-US" sz="2400" dirty="0"/>
              <a:t>년이 아닌 </a:t>
            </a:r>
            <a:r>
              <a:rPr lang="en-US" altLang="ko-KR" sz="2400" dirty="0"/>
              <a:t>2004</a:t>
            </a:r>
            <a:r>
              <a:rPr lang="ko-KR" altLang="en-US" sz="2400" dirty="0"/>
              <a:t>년</a:t>
            </a:r>
            <a:r>
              <a:rPr lang="en-US" altLang="ko-KR" sz="2400" dirty="0"/>
              <a:t>(</a:t>
            </a:r>
            <a:r>
              <a:rPr lang="ko-KR" altLang="en-US" sz="2400" dirty="0"/>
              <a:t>초기</a:t>
            </a:r>
            <a:r>
              <a:rPr lang="en-US" altLang="ko-KR" sz="2400" dirty="0"/>
              <a:t>)</a:t>
            </a:r>
            <a:r>
              <a:rPr lang="ko-KR" altLang="en-US" sz="2400" dirty="0"/>
              <a:t>의 </a:t>
            </a:r>
            <a:r>
              <a:rPr lang="en-US" altLang="ko-KR" sz="2400" dirty="0"/>
              <a:t>I</a:t>
            </a:r>
            <a:r>
              <a:rPr lang="ko-KR" altLang="en-US" sz="2400" dirty="0"/>
              <a:t>값이 필요하기 때문에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% (R</a:t>
            </a:r>
            <a:r>
              <a:rPr lang="ko-KR" altLang="en-US" sz="2400" dirty="0"/>
              <a:t>도 마찬가지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%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enlo"/>
              </a:rPr>
              <a:t>CIR_2004_index </a:t>
            </a:r>
            <a:r>
              <a:rPr lang="ko-KR" altLang="en-US" sz="2400" dirty="0"/>
              <a:t>에 초기값인 </a:t>
            </a:r>
            <a:r>
              <a:rPr lang="en-US" altLang="ko-KR" sz="2400" dirty="0"/>
              <a:t>2004</a:t>
            </a:r>
            <a:r>
              <a:rPr lang="ko-KR" altLang="en-US" sz="2400" dirty="0"/>
              <a:t>년의 </a:t>
            </a:r>
            <a:r>
              <a:rPr lang="en-US" altLang="ko-KR" sz="2400" dirty="0"/>
              <a:t>C, I, R</a:t>
            </a:r>
            <a:r>
              <a:rPr lang="ko-KR" altLang="en-US" sz="2400" dirty="0"/>
              <a:t>값을 저장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enlo"/>
              </a:rPr>
              <a:t>x=2004:5:2019;</a:t>
            </a:r>
          </a:p>
          <a:p>
            <a:pPr marL="0" indent="0">
              <a:buNone/>
            </a:pPr>
            <a:r>
              <a:rPr lang="en-US" altLang="ko-KR" sz="2400" dirty="0"/>
              <a:t>   % x</a:t>
            </a:r>
            <a:r>
              <a:rPr lang="ko-KR" altLang="en-US" sz="2400" dirty="0"/>
              <a:t>축은 </a:t>
            </a:r>
            <a:r>
              <a:rPr lang="en-US" altLang="ko-KR" sz="2400" dirty="0"/>
              <a:t>2004</a:t>
            </a:r>
            <a:r>
              <a:rPr lang="ko-KR" altLang="en-US" sz="2400" dirty="0"/>
              <a:t>년부터 </a:t>
            </a:r>
            <a:r>
              <a:rPr lang="en-US" altLang="ko-KR" sz="2400" dirty="0"/>
              <a:t>5</a:t>
            </a:r>
            <a:r>
              <a:rPr lang="ko-KR" altLang="en-US" sz="2400" dirty="0" err="1"/>
              <a:t>년씩</a:t>
            </a:r>
            <a:r>
              <a:rPr lang="ko-KR" altLang="en-US" sz="2400" dirty="0"/>
              <a:t> 증가하여 </a:t>
            </a:r>
            <a:r>
              <a:rPr lang="en-US" altLang="ko-KR" sz="2400" dirty="0"/>
              <a:t>2019</a:t>
            </a:r>
            <a:r>
              <a:rPr lang="ko-KR" altLang="en-US" sz="2400" dirty="0"/>
              <a:t>년까지 알아봄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y=zeros(1,length(x));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% y(1)~y(4)</a:t>
            </a:r>
            <a:r>
              <a:rPr lang="ko-KR" altLang="en-US" sz="2400" dirty="0"/>
              <a:t>에 </a:t>
            </a:r>
            <a:r>
              <a:rPr lang="en-US" altLang="ko-KR" sz="2400" dirty="0"/>
              <a:t>4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년도별</a:t>
            </a:r>
            <a:r>
              <a:rPr lang="en-US" altLang="ko-KR" sz="2400" dirty="0"/>
              <a:t>(2004 2009 2014 2019) C, I, R</a:t>
            </a:r>
            <a:r>
              <a:rPr lang="ko-KR" altLang="en-US" sz="2400" dirty="0"/>
              <a:t>값을 대입하여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</a:t>
            </a:r>
            <a:r>
              <a:rPr lang="ko-KR" altLang="en-US" sz="2400" dirty="0"/>
              <a:t>그래프를 그릴 예정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% </a:t>
            </a:r>
            <a:r>
              <a:rPr lang="ko-KR" altLang="en-US" sz="2400" dirty="0"/>
              <a:t>추후 </a:t>
            </a:r>
            <a:r>
              <a:rPr lang="en-US" altLang="ko-KR" sz="2400" dirty="0"/>
              <a:t>x</a:t>
            </a:r>
            <a:r>
              <a:rPr lang="ko-KR" altLang="en-US" sz="2400" dirty="0"/>
              <a:t>가 </a:t>
            </a:r>
            <a:r>
              <a:rPr lang="en-US" altLang="ko-KR" sz="2400" dirty="0"/>
              <a:t>2019</a:t>
            </a:r>
            <a:r>
              <a:rPr lang="ko-KR" altLang="en-US" sz="2400" dirty="0" err="1"/>
              <a:t>년까지가</a:t>
            </a:r>
            <a:r>
              <a:rPr lang="ko-KR" altLang="en-US" sz="2400" dirty="0"/>
              <a:t> 아니라 더 많이 알아볼 수 있음으로 코드수정이 쉽게 </a:t>
            </a:r>
            <a:r>
              <a:rPr lang="en-US" altLang="ko-KR" sz="2400" dirty="0"/>
              <a:t>4</a:t>
            </a:r>
            <a:r>
              <a:rPr lang="ko-KR" altLang="en-US" sz="2400" dirty="0"/>
              <a:t>가 아닌 </a:t>
            </a:r>
            <a:r>
              <a:rPr lang="en-US" altLang="ko-KR" sz="2400" dirty="0"/>
              <a:t>length(x)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4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56974CD-BF8B-4AE8-8CEE-10E47E4DF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105" y="463182"/>
            <a:ext cx="11552666" cy="616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=1 : 3  </a:t>
            </a:r>
            <a:r>
              <a:rPr lang="en-US" altLang="ko-KR" sz="1700" dirty="0"/>
              <a:t>% C, I, R</a:t>
            </a:r>
            <a:r>
              <a:rPr lang="ko-KR" altLang="en-US" sz="1700" dirty="0"/>
              <a:t>값을 년도별로 그려야 하기 때문에 </a:t>
            </a:r>
            <a:r>
              <a:rPr lang="en-US" altLang="ko-KR" sz="1700" dirty="0"/>
              <a:t>3</a:t>
            </a:r>
            <a:r>
              <a:rPr lang="ko-KR" altLang="en-US" sz="1700" dirty="0"/>
              <a:t>번 반복</a:t>
            </a:r>
            <a:r>
              <a:rPr lang="en-US" altLang="ko-KR" sz="1700" dirty="0"/>
              <a:t>.</a:t>
            </a:r>
          </a:p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   for 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j=1:length(x)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% 2004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Menlo"/>
              </a:rPr>
              <a:t>년부터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5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년 증가하여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2019</a:t>
            </a:r>
            <a:r>
              <a:rPr lang="ko-KR" altLang="en-US" sz="1700" dirty="0" err="1">
                <a:solidFill>
                  <a:srgbClr val="000000"/>
                </a:solidFill>
                <a:latin typeface="Menlo"/>
              </a:rPr>
              <a:t>년까지임으로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4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번 반복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.</a:t>
            </a:r>
            <a:endParaRPr lang="en-US" altLang="ko-KR" sz="17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      y(j)=CIR(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% y(1)~y(4)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까지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enlo"/>
              </a:rPr>
              <a:t>년도별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C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값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값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, R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값 대입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endParaRPr lang="en-US" altLang="ko-KR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      CIR=A*CIR;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%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직전의 상태와 해당년도의 확률</a:t>
            </a:r>
            <a:r>
              <a:rPr lang="ko-KR" altLang="en-US" sz="1600" dirty="0">
                <a:solidFill>
                  <a:srgbClr val="000000"/>
                </a:solidFill>
                <a:latin typeface="Menlo"/>
              </a:rPr>
              <a:t>행렬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의 곱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		       %  </a:t>
            </a:r>
            <a:r>
              <a:rPr lang="ko-KR" altLang="en-US" sz="1600" dirty="0">
                <a:solidFill>
                  <a:srgbClr val="000000"/>
                </a:solidFill>
                <a:latin typeface="Menlo"/>
              </a:rPr>
              <a:t>이 과정을 통해 해당 년도의 새로운 상태는 그 다음 년도의 직전의 상태로 만든다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   end</a:t>
            </a: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CIR=CIR_2004_index; </a:t>
            </a:r>
            <a:r>
              <a:rPr lang="en-US" altLang="ko-KR" sz="1600" dirty="0"/>
              <a:t>% C</a:t>
            </a:r>
            <a:r>
              <a:rPr lang="ko-KR" altLang="en-US" sz="1600" dirty="0"/>
              <a:t>값 그리면 </a:t>
            </a:r>
            <a:r>
              <a:rPr lang="en-US" altLang="ko-KR" sz="1600" dirty="0"/>
              <a:t>I, I</a:t>
            </a:r>
            <a:r>
              <a:rPr lang="ko-KR" altLang="en-US" sz="1600" dirty="0"/>
              <a:t>값 그리면 </a:t>
            </a:r>
            <a:r>
              <a:rPr lang="en-US" altLang="ko-KR" sz="1600" dirty="0"/>
              <a:t>R</a:t>
            </a:r>
            <a:r>
              <a:rPr lang="ko-KR" altLang="en-US" sz="1600" dirty="0"/>
              <a:t>값을 그려야 하기 때문에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                                   % 2004</a:t>
            </a:r>
            <a:r>
              <a:rPr lang="ko-KR" altLang="en-US" sz="1600" dirty="0"/>
              <a:t>년도 초기의 값으로 다시 세팅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47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3F327B6D-B8B2-4F8C-B05F-65C413523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075" y="357188"/>
            <a:ext cx="11385550" cy="616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==1</a:t>
            </a: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      plot(x,y,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'k-o'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markerfacecolor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'black'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hold 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on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% </a:t>
            </a:r>
            <a:r>
              <a:rPr lang="ko-KR" altLang="en-US" sz="1600" dirty="0" err="1">
                <a:solidFill>
                  <a:srgbClr val="000000"/>
                </a:solidFill>
                <a:latin typeface="Menlo"/>
              </a:rPr>
              <a:t>년도별</a:t>
            </a:r>
            <a:r>
              <a:rPr lang="ko-KR" alt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latin typeface="Menlo"/>
              </a:rPr>
              <a:t>값에 ●으로 점을 찍고 검은색 실선으로 잇고 그래프 그리기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          %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enlo"/>
              </a:rPr>
              <a:t>겹쳐그리기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enlo"/>
              </a:rPr>
              <a:t> 가능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   elseif 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i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==2</a:t>
            </a: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      plot(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x,y,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＇r</a:t>
            </a:r>
            <a:r>
              <a:rPr lang="en-US" altLang="ko-KR" dirty="0">
                <a:solidFill>
                  <a:srgbClr val="AA04F9"/>
                </a:solidFill>
                <a:latin typeface="Menlo"/>
              </a:rPr>
              <a:t>--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o’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Menlo"/>
              </a:rPr>
              <a:t>      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% </a:t>
            </a:r>
            <a:r>
              <a:rPr lang="ko-KR" altLang="en-US" sz="1600" dirty="0" err="1">
                <a:solidFill>
                  <a:srgbClr val="000000"/>
                </a:solidFill>
                <a:latin typeface="Menlo"/>
              </a:rPr>
              <a:t>년도별</a:t>
            </a:r>
            <a:r>
              <a:rPr lang="ko-KR" alt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I</a:t>
            </a:r>
            <a:r>
              <a:rPr lang="ko-KR" altLang="en-US" sz="1600" dirty="0">
                <a:solidFill>
                  <a:srgbClr val="000000"/>
                </a:solidFill>
                <a:latin typeface="Menlo"/>
              </a:rPr>
              <a:t>값에 ○으로 점을 찍고 빨간색 점선으로 잇고 그래프 그리기</a:t>
            </a:r>
            <a:r>
              <a:rPr lang="en-US" altLang="ko-KR" sz="1600" dirty="0">
                <a:solidFill>
                  <a:srgbClr val="000000"/>
                </a:solidFill>
                <a:latin typeface="Menlo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   else</a:t>
            </a:r>
            <a:endParaRPr lang="en-US" altLang="ko-KR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      plot(</a:t>
            </a:r>
            <a:r>
              <a:rPr lang="en-US" altLang="ko-KR" sz="2800" b="0" i="0" dirty="0" err="1">
                <a:solidFill>
                  <a:srgbClr val="000000"/>
                </a:solidFill>
                <a:effectLst/>
                <a:latin typeface="Menlo"/>
              </a:rPr>
              <a:t>x,y,</a:t>
            </a:r>
            <a:r>
              <a:rPr lang="en-US" altLang="ko-KR" sz="2800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'b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-.^’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      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% </a:t>
            </a:r>
            <a:r>
              <a:rPr lang="ko-KR" altLang="en-US" sz="1700" dirty="0" err="1">
                <a:solidFill>
                  <a:srgbClr val="000000"/>
                </a:solidFill>
                <a:latin typeface="Menlo"/>
              </a:rPr>
              <a:t>년도별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R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값에 ▽ 으로 점을 찍고 파란색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-.-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선으로 잇고 그래프 그리기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.</a:t>
            </a:r>
            <a:endParaRPr lang="en-US" altLang="ko-KR" sz="17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   end </a:t>
            </a:r>
            <a:r>
              <a:rPr lang="en-US" altLang="ko-KR" sz="1700" b="0" i="0" u="none" strike="noStrike" dirty="0">
                <a:effectLst/>
                <a:latin typeface="Menlo"/>
              </a:rPr>
              <a:t>% if</a:t>
            </a:r>
            <a:r>
              <a:rPr lang="ko-KR" altLang="en-US" sz="1700" b="0" i="0" u="none" strike="noStrike" dirty="0">
                <a:effectLst/>
                <a:latin typeface="Menlo"/>
              </a:rPr>
              <a:t>문 종료</a:t>
            </a:r>
            <a:r>
              <a:rPr lang="en-US" altLang="ko-KR" sz="1700" b="0" i="0" u="none" strike="noStrike" dirty="0">
                <a:effectLst/>
                <a:latin typeface="Menlo"/>
              </a:rPr>
              <a:t>.</a:t>
            </a:r>
            <a:endParaRPr lang="en-US" altLang="ko-KR" sz="1700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u="none" strike="noStrike" dirty="0">
                <a:solidFill>
                  <a:srgbClr val="0E00FF"/>
                </a:solidFill>
                <a:effectLst/>
                <a:latin typeface="Menlo"/>
              </a:rPr>
              <a:t>end </a:t>
            </a:r>
            <a:r>
              <a:rPr lang="en-US" altLang="ko-KR" sz="1700" b="0" i="0" u="none" strike="noStrike" dirty="0">
                <a:effectLst/>
                <a:latin typeface="Menlo"/>
              </a:rPr>
              <a:t>% for</a:t>
            </a:r>
            <a:r>
              <a:rPr lang="ko-KR" altLang="en-US" sz="1700" b="0" i="0" u="none" strike="noStrike" dirty="0">
                <a:effectLst/>
                <a:latin typeface="Menlo"/>
              </a:rPr>
              <a:t>문은 여기까지</a:t>
            </a:r>
            <a:r>
              <a:rPr lang="en-US" altLang="ko-KR" sz="1700" b="0" i="0" u="none" strike="noStrike" dirty="0">
                <a:effectLst/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legend(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'C'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'I'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altLang="ko-KR" sz="2800" b="0" i="0" u="none" strike="noStrike" dirty="0">
                <a:solidFill>
                  <a:srgbClr val="AA04F9"/>
                </a:solidFill>
                <a:effectLst/>
                <a:latin typeface="Menlo"/>
              </a:rPr>
              <a:t>'R’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);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% 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Menlo"/>
              </a:rPr>
              <a:t>범례로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C, I, R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Menlo"/>
              </a:rPr>
              <a:t>을 그려서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Commercial area,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Industrial area, Residential area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라는 것을 알림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.</a:t>
            </a:r>
            <a:endParaRPr lang="en-US" altLang="ko-KR" sz="17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000000"/>
                </a:solidFill>
                <a:effectLst/>
                <a:latin typeface="Menlo"/>
              </a:rPr>
              <a:t>axis([x(1) x(length(x)) 0 100]);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% x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Menlo"/>
              </a:rPr>
              <a:t>축은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2004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Menlo"/>
              </a:rPr>
              <a:t>년부터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2019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년까지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, y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축은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0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부터 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100</a:t>
            </a:r>
            <a:r>
              <a:rPr lang="ko-KR" altLang="en-US" sz="1700" dirty="0">
                <a:solidFill>
                  <a:srgbClr val="000000"/>
                </a:solidFill>
                <a:latin typeface="Menlo"/>
              </a:rPr>
              <a:t>까지</a:t>
            </a:r>
            <a:r>
              <a:rPr lang="en-US" altLang="ko-KR" sz="1700" dirty="0">
                <a:solidFill>
                  <a:srgbClr val="000000"/>
                </a:solidFill>
                <a:latin typeface="Menlo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Menlo"/>
              </a:rPr>
              <a:t>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enlo"/>
              </a:rPr>
              <a:t>old off;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Menlo"/>
              </a:rPr>
              <a:t>% 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Menlo"/>
              </a:rPr>
              <a:t>겹쳐그리기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Menlo"/>
              </a:rPr>
              <a:t> 해제</a:t>
            </a:r>
            <a:endParaRPr lang="en-US" altLang="ko-KR" sz="17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5255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739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Menlo</vt:lpstr>
      <vt:lpstr>NanumGothic</vt:lpstr>
      <vt:lpstr>맑은 고딕</vt:lpstr>
      <vt:lpstr>Arial</vt:lpstr>
      <vt:lpstr>Office 테마</vt:lpstr>
      <vt:lpstr>과제_02</vt:lpstr>
      <vt:lpstr>:: 코드 작성 후 생성된 그래프(전체화면) ::</vt:lpstr>
      <vt:lpstr>:: 코드 작성 후 생성된 그래프(확대) ::</vt:lpstr>
      <vt:lpstr>:: 작성한 코드 첨부 ::</vt:lpstr>
      <vt:lpstr>:: 코드 설명 ::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이형섭</dc:creator>
  <cp:lastModifiedBy>이형섭</cp:lastModifiedBy>
  <cp:revision>6</cp:revision>
  <dcterms:created xsi:type="dcterms:W3CDTF">2022-03-06T09:45:07Z</dcterms:created>
  <dcterms:modified xsi:type="dcterms:W3CDTF">2022-03-07T11:48:50Z</dcterms:modified>
</cp:coreProperties>
</file>