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B5ADB-64AF-4A2F-BF8C-A9F5D34D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3F9A4-D59D-42FB-9119-99E532CB2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78ED-621D-4D69-B835-AED05ADF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AEA36-53B6-4070-8343-91F1D4D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BA356-C0CC-4335-9EF0-9D4F8649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3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F7AF-8473-4D1B-8F5A-E1D2E7A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ED24B-A4B3-40F4-A9F7-0899A939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2866-E5C9-4E5C-A20A-C81AD0BF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9ABD4-21F8-4875-A6E4-01B2A65C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66316-5B60-4D50-A4B1-C4EB3A38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9179FB-E0B5-484B-8227-5E31AC372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C0280-C51C-4016-860C-9926EEA8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AE0AF-2D3D-4228-8AC9-3AC8AF07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57C30-F6CF-4AF5-9741-22A80A95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3455-BD9B-476C-BCD8-AA936E4A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8AC0-D741-4362-85BB-5FBB3825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AB422-CED3-46E5-A022-E33843AF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D8F95-2F65-4EC6-A644-B1D9196B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D3451-B197-46C0-80A7-BA6041BB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158D-7171-4B1C-B7B4-83B6614F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70B5A-BD49-4B8D-875B-F5D8424E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8E635-83A9-47DF-BCA0-4EC97DB0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55889-763E-4711-B486-407A2BCB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5F6DD-6648-4FB2-9936-911E33D1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BE59F-C818-4CD3-BB38-6A4B2DF7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0985-1AB6-447B-87AB-04DDF70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E6B43-1EEA-44A4-86E7-25F3287C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22B41-5D36-4C23-912E-8F24CDFA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AA781-DD64-4B85-8DE3-638080D8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A5960-E358-4CED-8853-693B0F53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CA6A4-F766-4D36-AA35-716D06AA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7CEC-E858-4DB3-A1DC-9663A696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03A28-1962-49A9-A9E1-2C0F8E6C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9E377-CEDE-4C54-BA09-B9A87C53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EF392-FACD-418E-A3F4-4276E4CF6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8B677-1621-44C1-A993-7ECA2B258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141A7-48F9-4171-B419-1EEB47A7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8346E7-C3E8-43CA-8C23-56E2233C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7B95A-9572-4629-9987-5B1F047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D6F2-74F1-4E89-A944-DA8542B5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9279D-BEFA-4BD8-8E48-68FA5059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09FD8-6C29-408B-9643-FF96ACF4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F25CB-F6B5-4403-A417-1681409A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80F12-EB5D-40F1-8336-9885209B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B6BFD-BE23-4041-86C8-D35DE9E7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AFCB2-19C7-4406-83CF-39F70474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D398-002F-4F2F-9F3C-7959AC62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297A1-A9EB-401C-BABC-D0B003DC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B6457-1DA9-4E6E-BD3D-C676F852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4A502-97B8-4EA5-BD87-014C2141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CBC20-D03B-48CF-B2A1-9FA682C2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73C01-A6FE-4795-A41E-2D0A2166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1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4BED-A945-4FE0-8B7C-7235092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159D8A-021A-4D74-9075-1A86353A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8160F-28DF-49E9-B587-025480B9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E2D4D-EB4F-4B59-8B99-0E2CB49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BBB4A-A099-4A21-9E74-638EC886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D1679-545A-4416-8431-C33B7233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5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CD234-97CA-42D5-8C24-62A7F80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BA847-3A5E-4554-82DE-00B0245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D429-FF35-4A63-B7B4-B12F4387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BD85-71AF-40F8-A1EF-0F09C7760C40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FB250-B16D-40AA-8495-E485EF3E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25532-5453-474C-B499-4FEF00DC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0922-E5B1-4998-8980-E82C20E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8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06F5-EE95-4445-A868-9FF199A6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78488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6ECC8-D966-4D12-8393-21A3818E0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2022_LinearSystems_Part1_1.pdf p30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naiv_gauss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함수 코드에 대해 자세한 설명을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정리하여 제출 할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3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81D-A33D-41E8-9B72-F75C45D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E52E-69A3-41E9-B56C-B4A62D2C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92" y="1056903"/>
            <a:ext cx="11810011" cy="56764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800" b="0" i="0" dirty="0">
                <a:effectLst/>
                <a:latin typeface="Menlo"/>
              </a:rPr>
              <a:t>x = </a:t>
            </a:r>
            <a:r>
              <a:rPr lang="en-US" altLang="ko-KR" sz="1800" b="0" i="0" dirty="0" err="1">
                <a:effectLst/>
                <a:latin typeface="Menlo"/>
              </a:rPr>
              <a:t>naiv_gauss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A,b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n</a:t>
            </a:r>
            <a:r>
              <a:rPr lang="en-US" altLang="ko-KR" sz="1800" dirty="0">
                <a:latin typeface="Menlo"/>
              </a:rPr>
              <a:t> = length(b); x=zeros(</a:t>
            </a:r>
            <a:r>
              <a:rPr lang="en-US" altLang="ko-KR" sz="1800" b="0" i="0" dirty="0">
                <a:effectLst/>
                <a:latin typeface="Menlo"/>
              </a:rPr>
              <a:t>n,1);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>
                <a:effectLst/>
                <a:latin typeface="Menlo"/>
              </a:rPr>
              <a:t>k=1:n-1 </a:t>
            </a:r>
            <a:r>
              <a:rPr lang="en-US" altLang="ko-KR" sz="1800" b="0" i="0" dirty="0">
                <a:solidFill>
                  <a:srgbClr val="028009"/>
                </a:solidFill>
                <a:effectLst/>
                <a:latin typeface="Menlo"/>
              </a:rPr>
              <a:t>% forward elimination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=k+1:n</a:t>
            </a:r>
          </a:p>
          <a:p>
            <a:pPr marL="0" indent="0">
              <a:buNone/>
            </a:pPr>
            <a:r>
              <a:rPr lang="en-US" altLang="ko-KR" sz="1800" b="0" i="0" dirty="0" err="1">
                <a:effectLst/>
                <a:latin typeface="Menlo"/>
              </a:rPr>
              <a:t>xmult</a:t>
            </a:r>
            <a:r>
              <a:rPr lang="en-US" altLang="ko-KR" sz="1800" b="0" i="0" dirty="0">
                <a:effectLst/>
                <a:latin typeface="Menlo"/>
              </a:rPr>
              <a:t> = A(</a:t>
            </a:r>
            <a:r>
              <a:rPr lang="en-US" altLang="ko-KR" sz="1800" b="0" i="0" dirty="0" err="1">
                <a:effectLst/>
                <a:latin typeface="Menlo"/>
              </a:rPr>
              <a:t>i,k</a:t>
            </a:r>
            <a:r>
              <a:rPr lang="en-US" altLang="ko-KR" sz="1800" b="0" i="0" dirty="0">
                <a:effectLst/>
                <a:latin typeface="Menlo"/>
              </a:rPr>
              <a:t>)/A(</a:t>
            </a:r>
            <a:r>
              <a:rPr lang="en-US" altLang="ko-KR" sz="1800" b="0" i="0" dirty="0" err="1">
                <a:effectLst/>
                <a:latin typeface="Menlo"/>
              </a:rPr>
              <a:t>k,k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>
                <a:effectLst/>
                <a:latin typeface="Menlo"/>
              </a:rPr>
              <a:t>j=k+1:n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A(</a:t>
            </a:r>
            <a:r>
              <a:rPr lang="en-US" altLang="ko-KR" sz="1800" b="0" i="0" dirty="0" err="1">
                <a:effectLst/>
                <a:latin typeface="Menlo"/>
              </a:rPr>
              <a:t>i,j</a:t>
            </a:r>
            <a:r>
              <a:rPr lang="en-US" altLang="ko-KR" sz="1800" b="0" i="0" dirty="0">
                <a:effectLst/>
                <a:latin typeface="Menlo"/>
              </a:rPr>
              <a:t>) = A(</a:t>
            </a:r>
            <a:r>
              <a:rPr lang="en-US" altLang="ko-KR" sz="1800" b="0" i="0" dirty="0" err="1">
                <a:effectLst/>
                <a:latin typeface="Menlo"/>
              </a:rPr>
              <a:t>i,j</a:t>
            </a:r>
            <a:r>
              <a:rPr lang="en-US" altLang="ko-KR" sz="1800" b="0" i="0" dirty="0">
                <a:effectLst/>
                <a:latin typeface="Menlo"/>
              </a:rPr>
              <a:t>)-</a:t>
            </a:r>
            <a:r>
              <a:rPr lang="en-US" altLang="ko-KR" sz="1800" b="0" i="0" dirty="0" err="1">
                <a:effectLst/>
                <a:latin typeface="Menlo"/>
              </a:rPr>
              <a:t>xmult</a:t>
            </a:r>
            <a:r>
              <a:rPr lang="en-US" altLang="ko-KR" sz="1800" b="0" i="0" dirty="0">
                <a:effectLst/>
                <a:latin typeface="Menlo"/>
              </a:rPr>
              <a:t>*A(</a:t>
            </a:r>
            <a:r>
              <a:rPr lang="en-US" altLang="ko-KR" sz="1800" b="0" i="0" dirty="0" err="1">
                <a:effectLst/>
                <a:latin typeface="Menlo"/>
              </a:rPr>
              <a:t>k,j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b(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 = b(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)-</a:t>
            </a:r>
            <a:r>
              <a:rPr lang="en-US" altLang="ko-KR" sz="1800" b="0" i="0" dirty="0" err="1">
                <a:effectLst/>
                <a:latin typeface="Menlo"/>
              </a:rPr>
              <a:t>xmult</a:t>
            </a:r>
            <a:r>
              <a:rPr lang="en-US" altLang="ko-KR" sz="1800" b="0" i="0" dirty="0">
                <a:effectLst/>
                <a:latin typeface="Menlo"/>
              </a:rPr>
              <a:t>*b(k);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28009"/>
                </a:solidFill>
                <a:effectLst/>
                <a:latin typeface="Menlo"/>
              </a:rPr>
              <a:t>% back substitution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x(n) = b(n)/A(</a:t>
            </a:r>
            <a:r>
              <a:rPr lang="en-US" altLang="ko-KR" sz="1800" b="0" i="0" dirty="0" err="1">
                <a:effectLst/>
                <a:latin typeface="Menlo"/>
              </a:rPr>
              <a:t>n,n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=n-1:-1:1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sum = b(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sum = sum-A(</a:t>
            </a:r>
            <a:r>
              <a:rPr lang="en-US" altLang="ko-KR" sz="1800" b="0" i="0" dirty="0" err="1">
                <a:effectLst/>
                <a:latin typeface="Menlo"/>
              </a:rPr>
              <a:t>i,j</a:t>
            </a:r>
            <a:r>
              <a:rPr lang="en-US" altLang="ko-KR" sz="1800" b="0" i="0" dirty="0">
                <a:effectLst/>
                <a:latin typeface="Menlo"/>
              </a:rPr>
              <a:t>)*x(j);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x(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 = sum/A(</a:t>
            </a:r>
            <a:r>
              <a:rPr lang="en-US" altLang="ko-KR" sz="1800" b="0" i="0" dirty="0" err="1">
                <a:effectLst/>
                <a:latin typeface="Menlo"/>
              </a:rPr>
              <a:t>i,i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9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81D-A33D-41E8-9B72-F75C45D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코드에 대한 자세한 설명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E52E-69A3-41E9-B56C-B4A62D2C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92" y="1056903"/>
            <a:ext cx="11810011" cy="567640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b="0" i="0" dirty="0">
                <a:effectLst/>
                <a:latin typeface="Menlo"/>
              </a:rPr>
              <a:t>x = </a:t>
            </a:r>
            <a:r>
              <a:rPr lang="en-US" altLang="ko-KR" b="0" i="0" dirty="0" err="1">
                <a:effectLst/>
                <a:latin typeface="Menlo"/>
              </a:rPr>
              <a:t>naiv_gauss</a:t>
            </a:r>
            <a:r>
              <a:rPr lang="en-US" altLang="ko-KR" b="0" i="0" dirty="0">
                <a:effectLst/>
                <a:latin typeface="Menlo"/>
              </a:rPr>
              <a:t>(</a:t>
            </a:r>
            <a:r>
              <a:rPr lang="en-US" altLang="ko-KR" b="0" i="0" dirty="0" err="1">
                <a:effectLst/>
                <a:latin typeface="Menlo"/>
              </a:rPr>
              <a:t>A,b</a:t>
            </a:r>
            <a:r>
              <a:rPr lang="en-US" altLang="ko-KR" b="0" i="0" dirty="0">
                <a:effectLst/>
                <a:latin typeface="Menlo"/>
              </a:rPr>
              <a:t>);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% function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을 함수를 이용하여 </a:t>
            </a:r>
            <a:r>
              <a:rPr lang="en-US" altLang="ko-KR" dirty="0" err="1">
                <a:solidFill>
                  <a:srgbClr val="028009"/>
                </a:solidFill>
                <a:latin typeface="Menlo"/>
              </a:rPr>
              <a:t>naiv_gauss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에 </a:t>
            </a:r>
            <a:r>
              <a:rPr lang="en-US" altLang="ko-KR" dirty="0" err="1">
                <a:solidFill>
                  <a:srgbClr val="028009"/>
                </a:solidFill>
                <a:latin typeface="Menlo"/>
              </a:rPr>
              <a:t>A,b</a:t>
            </a:r>
            <a:r>
              <a:rPr lang="en-US" altLang="ko-KR" dirty="0">
                <a:solidFill>
                  <a:srgbClr val="028009"/>
                </a:solidFill>
                <a:latin typeface="Menlo"/>
              </a:rPr>
              <a:t>				           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를 입력한 결과를 변수 </a:t>
            </a:r>
            <a:r>
              <a:rPr lang="en-US" altLang="ko-KR" dirty="0">
                <a:solidFill>
                  <a:srgbClr val="028009"/>
                </a:solidFill>
                <a:latin typeface="Menlo"/>
              </a:rPr>
              <a:t>x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에 저장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Menlo"/>
              </a:rPr>
              <a:t>n = length(b);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% n : vector </a:t>
            </a:r>
            <a:r>
              <a:rPr lang="en-US" altLang="ko-KR" dirty="0">
                <a:solidFill>
                  <a:srgbClr val="028009"/>
                </a:solidFill>
                <a:latin typeface="Menlo"/>
              </a:rPr>
              <a:t>b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의 길이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, Determined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인 상황에서</a:t>
            </a:r>
            <a:endParaRPr lang="en-US" altLang="ko-KR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28009"/>
                </a:solidFill>
                <a:latin typeface="Menlo"/>
              </a:rPr>
              <a:t>		   % 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방정식의 개수 </a:t>
            </a:r>
            <a:r>
              <a:rPr lang="en-US" altLang="ko-KR" dirty="0">
                <a:solidFill>
                  <a:srgbClr val="028009"/>
                </a:solidFill>
                <a:latin typeface="Menlo"/>
              </a:rPr>
              <a:t>= 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미지수의 개수 </a:t>
            </a:r>
            <a:r>
              <a:rPr lang="en-US" altLang="ko-KR" dirty="0">
                <a:solidFill>
                  <a:srgbClr val="028009"/>
                </a:solidFill>
                <a:latin typeface="Menlo"/>
              </a:rPr>
              <a:t>= n 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이다</a:t>
            </a:r>
            <a:endParaRPr lang="en-US" altLang="ko-KR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Menlo"/>
              </a:rPr>
              <a:t>x = zeros(n,1);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% x : 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방정식의 해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vector, </a:t>
            </a:r>
            <a:r>
              <a:rPr lang="ko-KR" altLang="en-US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후진대입법</a:t>
            </a:r>
            <a:r>
              <a:rPr lang="ko-KR" altLang="en-US" dirty="0" err="1">
                <a:solidFill>
                  <a:srgbClr val="028009"/>
                </a:solidFill>
                <a:latin typeface="Menlo"/>
              </a:rPr>
              <a:t>할</a:t>
            </a:r>
            <a:r>
              <a:rPr lang="ko-KR" altLang="en-US" dirty="0">
                <a:solidFill>
                  <a:srgbClr val="028009"/>
                </a:solidFill>
                <a:latin typeface="Menlo"/>
              </a:rPr>
              <a:t> 때 해를 저장할 변수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, 		       size : n*1, 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해가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n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개이다</a:t>
            </a:r>
            <a:endParaRPr lang="ko-KR" alt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0" i="0" dirty="0">
              <a:effectLst/>
              <a:latin typeface="Menlo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Menl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70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81D-A33D-41E8-9B72-F75C45D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코드에 대한 자세한 설명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E52E-69A3-41E9-B56C-B4A62D2C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94" y="992458"/>
            <a:ext cx="11810011" cy="66795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b="0" i="0" dirty="0">
                <a:effectLst/>
                <a:latin typeface="Menlo"/>
              </a:rPr>
              <a:t>k=1:n-1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5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후진대입법을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 하기 위해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UTM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만들 것이기 때문에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</a:t>
            </a:r>
            <a:r>
              <a:rPr lang="en-US" altLang="ko-KR" sz="25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n,n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은 소거 하지 않을 것이다</a:t>
            </a:r>
            <a:endParaRPr lang="en-US" altLang="ko-KR" sz="25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	              =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pivot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계수가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행부터 마지막행 그 전까지 정해지니까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1~(n-1)</a:t>
            </a:r>
            <a:endParaRPr lang="ko-KR" altLang="en-US" sz="25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Menlo"/>
              </a:rPr>
              <a:t>	</a:t>
            </a:r>
            <a:r>
              <a:rPr lang="nn-NO" altLang="ko-KR" b="0" i="0" dirty="0">
                <a:solidFill>
                  <a:srgbClr val="0E00FF"/>
                </a:solidFill>
                <a:effectLst/>
                <a:latin typeface="Menlo"/>
              </a:rPr>
              <a:t> for </a:t>
            </a:r>
            <a:r>
              <a:rPr lang="nn-NO" altLang="ko-KR" b="0" i="0" dirty="0">
                <a:effectLst/>
                <a:latin typeface="Menlo"/>
              </a:rPr>
              <a:t>i=k+1:n  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% UTM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만들기 위해</a:t>
            </a:r>
            <a:endParaRPr lang="nn-NO" altLang="ko-KR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nn-NO" altLang="ko-KR" sz="2500" u="none" strike="noStrike" dirty="0">
                <a:solidFill>
                  <a:srgbClr val="028009"/>
                </a:solidFill>
                <a:latin typeface="Menlo"/>
              </a:rPr>
              <a:t>		</a:t>
            </a:r>
            <a:r>
              <a:rPr lang="nn-NO" altLang="ko-KR" sz="2500" dirty="0">
                <a:solidFill>
                  <a:srgbClr val="028009"/>
                </a:solidFill>
                <a:latin typeface="Menlo"/>
              </a:rPr>
              <a:t>          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% pivot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계수가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A(1,1)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이면 분자에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A(2,1)~a(n,1)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필요</a:t>
            </a:r>
            <a:endParaRPr lang="en-US" altLang="ko-KR" sz="2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Menlo"/>
              </a:rPr>
              <a:t>		</a:t>
            </a:r>
            <a:r>
              <a:rPr lang="en-US" altLang="ko-KR" sz="2500" dirty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% pivot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계수가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A(2,2)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이면 분자에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A(3,2)~a(n,2)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필요</a:t>
            </a:r>
            <a:endParaRPr lang="en-US" altLang="ko-KR" sz="25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500" u="none" strike="noStrike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ko-KR" sz="2500" dirty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% … 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일반화 시키면</a:t>
            </a:r>
            <a:endParaRPr lang="ko-KR" altLang="en-US" sz="25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		           % pivot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계수가 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A(</a:t>
            </a:r>
            <a:r>
              <a:rPr lang="en-US" altLang="ko-KR" sz="25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k,k</a:t>
            </a:r>
            <a:r>
              <a:rPr lang="en-US" altLang="ko-KR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)</a:t>
            </a:r>
            <a:r>
              <a:rPr lang="ko-KR" altLang="en-US" sz="2500" b="0" i="0" u="none" strike="noStrike" dirty="0">
                <a:solidFill>
                  <a:srgbClr val="028009"/>
                </a:solidFill>
                <a:effectLst/>
                <a:latin typeface="Menlo"/>
              </a:rPr>
              <a:t>이면 분자에 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그 다음 행인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k+1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에서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k+1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번째 열부터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n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까지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element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가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		              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필요하므로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k+1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에서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n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까지 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2500" dirty="0">
                <a:solidFill>
                  <a:srgbClr val="028009"/>
                </a:solidFill>
                <a:latin typeface="Menlo"/>
              </a:rPr>
              <a:t>씩 증가하여 반복하는 것</a:t>
            </a:r>
            <a:r>
              <a:rPr lang="en-US" altLang="ko-KR" sz="2500" dirty="0">
                <a:solidFill>
                  <a:srgbClr val="028009"/>
                </a:solidFill>
                <a:latin typeface="Menlo"/>
              </a:rPr>
              <a:t>.</a:t>
            </a:r>
            <a:endParaRPr lang="en-US" altLang="ko-KR" sz="25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28009"/>
                </a:solidFill>
                <a:latin typeface="Menlo"/>
              </a:rPr>
              <a:t>	</a:t>
            </a:r>
            <a:r>
              <a:rPr lang="en-US" altLang="ko-KR" sz="2900" b="0" i="0" dirty="0">
                <a:effectLst/>
                <a:latin typeface="Menlo"/>
              </a:rPr>
              <a:t> </a:t>
            </a:r>
            <a:r>
              <a:rPr lang="en-US" altLang="ko-KR" sz="2900" b="0" i="0" dirty="0" err="1">
                <a:effectLst/>
                <a:latin typeface="Menlo"/>
              </a:rPr>
              <a:t>xmult</a:t>
            </a:r>
            <a:r>
              <a:rPr lang="en-US" altLang="ko-KR" sz="2900" b="0" i="0" dirty="0">
                <a:effectLst/>
                <a:latin typeface="Menlo"/>
              </a:rPr>
              <a:t> = A(</a:t>
            </a:r>
            <a:r>
              <a:rPr lang="en-US" altLang="ko-KR" sz="2900" b="0" i="0" dirty="0" err="1">
                <a:effectLst/>
                <a:latin typeface="Menlo"/>
              </a:rPr>
              <a:t>i,k</a:t>
            </a:r>
            <a:r>
              <a:rPr lang="en-US" altLang="ko-KR" sz="2900" b="0" i="0" dirty="0">
                <a:effectLst/>
                <a:latin typeface="Menlo"/>
              </a:rPr>
              <a:t>)/A(</a:t>
            </a:r>
            <a:r>
              <a:rPr lang="en-US" altLang="ko-KR" sz="2900" b="0" i="0" dirty="0" err="1">
                <a:effectLst/>
                <a:latin typeface="Menlo"/>
              </a:rPr>
              <a:t>k,k</a:t>
            </a:r>
            <a:r>
              <a:rPr lang="en-US" altLang="ko-KR" sz="2900" b="0" i="0" dirty="0">
                <a:effectLst/>
                <a:latin typeface="Menlo"/>
              </a:rPr>
              <a:t>); </a:t>
            </a:r>
            <a:r>
              <a:rPr lang="en-US" altLang="ko-KR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% n</a:t>
            </a: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번째 행의 </a:t>
            </a:r>
            <a:r>
              <a:rPr lang="en-US" altLang="ko-KR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n-1</a:t>
            </a: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번째 열을 소거하여 </a:t>
            </a:r>
            <a:r>
              <a:rPr lang="en-US" altLang="ko-KR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R(n)(new)</a:t>
            </a: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를</a:t>
            </a:r>
            <a:endParaRPr lang="en-US" altLang="ko-KR" sz="26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en-US" altLang="ko-KR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				</a:t>
            </a: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만들 때 필요한 값</a:t>
            </a:r>
            <a:r>
              <a:rPr lang="en-US" altLang="ko-KR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, </a:t>
            </a:r>
            <a:r>
              <a:rPr lang="ko-KR" altLang="en-US" sz="2600" b="0" i="0" u="none" strike="noStrike" dirty="0">
                <a:solidFill>
                  <a:srgbClr val="028009"/>
                </a:solidFill>
                <a:effectLst/>
                <a:latin typeface="Menlo"/>
              </a:rPr>
              <a:t>나중에 곱해서 계수를 같게 해야함</a:t>
            </a:r>
            <a:endParaRPr lang="en-US" altLang="ko-KR" sz="26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ko-KR" altLang="en-US" sz="26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Menlo"/>
              </a:rPr>
              <a:t>		</a:t>
            </a: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b="0" i="0" dirty="0">
                <a:effectLst/>
                <a:latin typeface="Menlo"/>
              </a:rPr>
              <a:t>j=k+1:n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% k+1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인 이유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: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나중에 </a:t>
            </a:r>
            <a:r>
              <a:rPr lang="ko-KR" altLang="en-US" sz="29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후진대입법할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 때 </a:t>
            </a:r>
            <a:endParaRPr lang="ko-KR" altLang="en-US" sz="29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% n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행의 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n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번째 숫자를 포함한 그 이후 숫자들만 사용할 </a:t>
            </a:r>
            <a:r>
              <a:rPr lang="ko-KR" altLang="en-US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것임으</a:t>
            </a:r>
            <a:r>
              <a:rPr lang="en-US" altLang="ko-KR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 	          </a:t>
            </a:r>
            <a:r>
              <a:rPr lang="ko-KR" altLang="en-US" b="0" i="0" u="none" strike="noStrike" dirty="0">
                <a:solidFill>
                  <a:srgbClr val="028009"/>
                </a:solidFill>
                <a:effectLst/>
                <a:latin typeface="Menlo"/>
              </a:rPr>
              <a:t>로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어차피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0</a:t>
            </a:r>
            <a:r>
              <a:rPr lang="ko-KR" altLang="en-US" sz="2900" dirty="0">
                <a:solidFill>
                  <a:srgbClr val="028009"/>
                </a:solidFill>
                <a:latin typeface="Menlo"/>
              </a:rPr>
              <a:t>을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만들어도 사용하지 않을 것이기 때문에</a:t>
            </a:r>
            <a:endParaRPr lang="ko-KR" altLang="en-US" sz="29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	                    %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불필요한 연산을 하여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0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만들어 가시적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UTM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만들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	   	           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지 않아도 된다</a:t>
            </a:r>
            <a:endParaRPr lang="ko-KR" altLang="en-US" sz="29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% 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나중에 </a:t>
            </a:r>
            <a:r>
              <a:rPr lang="ko-KR" altLang="en-US" sz="29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후진대입법할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 때 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UTM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처럼 사용하면 되기 때문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	</a:t>
            </a:r>
            <a:r>
              <a:rPr lang="ko-KR" altLang="en-US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이다</a:t>
            </a:r>
            <a:r>
              <a:rPr lang="en-US" altLang="ko-KR" sz="2900" b="0" i="0" u="none" strike="noStrike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ko-KR" altLang="en-US" sz="29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dirty="0">
                <a:latin typeface="Menlo"/>
              </a:rPr>
              <a:t>			</a:t>
            </a:r>
            <a:endParaRPr lang="en-US" altLang="ko-KR" b="0" i="0" dirty="0">
              <a:effectLst/>
              <a:latin typeface="Menlo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Menlo"/>
            </a:endParaRPr>
          </a:p>
          <a:p>
            <a:pPr marL="0" indent="0"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nn-NO" altLang="ko-KR" b="0" i="0" dirty="0">
              <a:effectLst/>
              <a:latin typeface="Menlo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Menl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81D-A33D-41E8-9B72-F75C45D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코드에 대한 자세한 설명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E52E-69A3-41E9-B56C-B4A62D2C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94" y="992459"/>
            <a:ext cx="11810011" cy="5653668"/>
          </a:xfrm>
        </p:spPr>
        <p:txBody>
          <a:bodyPr>
            <a:normAutofit/>
          </a:bodyPr>
          <a:lstStyle/>
          <a:p>
            <a:r>
              <a:rPr lang="en-US" altLang="ko-KR" sz="2500" b="0" i="0" dirty="0">
                <a:effectLst/>
                <a:latin typeface="Menlo"/>
              </a:rPr>
              <a:t>A(</a:t>
            </a:r>
            <a:r>
              <a:rPr lang="en-US" altLang="ko-KR" sz="2500" b="0" i="0" dirty="0" err="1">
                <a:effectLst/>
                <a:latin typeface="Menlo"/>
              </a:rPr>
              <a:t>i,j</a:t>
            </a:r>
            <a:r>
              <a:rPr lang="en-US" altLang="ko-KR" sz="2500" b="0" i="0" dirty="0">
                <a:effectLst/>
                <a:latin typeface="Menlo"/>
              </a:rPr>
              <a:t>) = A(</a:t>
            </a:r>
            <a:r>
              <a:rPr lang="en-US" altLang="ko-KR" sz="2500" b="0" i="0" dirty="0" err="1">
                <a:effectLst/>
                <a:latin typeface="Menlo"/>
              </a:rPr>
              <a:t>i,j</a:t>
            </a:r>
            <a:r>
              <a:rPr lang="en-US" altLang="ko-KR" sz="2500" b="0" i="0" dirty="0">
                <a:effectLst/>
                <a:latin typeface="Menlo"/>
              </a:rPr>
              <a:t>)-</a:t>
            </a:r>
            <a:r>
              <a:rPr lang="en-US" altLang="ko-KR" sz="2500" b="0" i="0" dirty="0" err="1">
                <a:effectLst/>
                <a:latin typeface="Menlo"/>
              </a:rPr>
              <a:t>xmult</a:t>
            </a:r>
            <a:r>
              <a:rPr lang="en-US" altLang="ko-KR" sz="2500" b="0" i="0" dirty="0">
                <a:effectLst/>
                <a:latin typeface="Menlo"/>
              </a:rPr>
              <a:t>*A(</a:t>
            </a:r>
            <a:r>
              <a:rPr lang="en-US" altLang="ko-KR" sz="2500" b="0" i="0" dirty="0" err="1">
                <a:effectLst/>
                <a:latin typeface="Menlo"/>
              </a:rPr>
              <a:t>k,j</a:t>
            </a:r>
            <a:r>
              <a:rPr lang="en-US" altLang="ko-KR" sz="2400" b="0" i="0" dirty="0">
                <a:effectLst/>
                <a:latin typeface="Menlo"/>
              </a:rPr>
              <a:t>);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R(2,1)(new)=R(2,1)(old)-(A(2,1)/A(1,1)*A(1,1))</a:t>
            </a:r>
            <a:endParaRPr lang="en-US" altLang="ko-KR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     % R(2,2)(new)=R(2,2)(old)-(A(2,1)/A(1,1)*A(1,2)) ...</a:t>
            </a:r>
            <a:endParaRPr lang="en-US" altLang="ko-KR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     %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이처럼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pivot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방정식을 통해 </a:t>
            </a:r>
            <a:endParaRPr lang="ko-KR" altLang="en-US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			            % R(2)~R(n)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를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새로운 방정식으로 바꿔서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UTM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을 만든다</a:t>
            </a:r>
            <a:endParaRPr lang="en-US" altLang="ko-KR" sz="24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500" b="0" i="0" u="none" strike="noStrike" dirty="0">
                <a:solidFill>
                  <a:srgbClr val="0E00FF"/>
                </a:solidFill>
                <a:effectLst/>
                <a:latin typeface="Menlo"/>
              </a:rPr>
              <a:t>end 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% j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에 대한 </a:t>
            </a:r>
            <a:r>
              <a:rPr lang="ko-KR" altLang="en-US" sz="21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반복문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 종료</a:t>
            </a:r>
            <a:endParaRPr lang="en-US" altLang="ko-KR" sz="21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500" b="0" i="0" dirty="0">
                <a:effectLst/>
                <a:latin typeface="Menlo"/>
              </a:rPr>
              <a:t>B(</a:t>
            </a:r>
            <a:r>
              <a:rPr lang="en-US" altLang="ko-KR" sz="2500" b="0" i="0" dirty="0" err="1">
                <a:effectLst/>
                <a:latin typeface="Menlo"/>
              </a:rPr>
              <a:t>i</a:t>
            </a:r>
            <a:r>
              <a:rPr lang="en-US" altLang="ko-KR" sz="2500" b="0" i="0" dirty="0">
                <a:effectLst/>
                <a:latin typeface="Menlo"/>
              </a:rPr>
              <a:t>) = b(</a:t>
            </a:r>
            <a:r>
              <a:rPr lang="en-US" altLang="ko-KR" sz="2500" b="0" i="0" dirty="0" err="1">
                <a:effectLst/>
                <a:latin typeface="Menlo"/>
              </a:rPr>
              <a:t>i</a:t>
            </a:r>
            <a:r>
              <a:rPr lang="en-US" altLang="ko-KR" sz="2500" b="0" i="0" dirty="0">
                <a:effectLst/>
                <a:latin typeface="Menlo"/>
              </a:rPr>
              <a:t>)-</a:t>
            </a:r>
            <a:r>
              <a:rPr lang="en-US" altLang="ko-KR" sz="2500" b="0" i="0" dirty="0" err="1">
                <a:effectLst/>
                <a:latin typeface="Menlo"/>
              </a:rPr>
              <a:t>xmult</a:t>
            </a:r>
            <a:r>
              <a:rPr lang="en-US" altLang="ko-KR" sz="2500" b="0" i="0" dirty="0">
                <a:effectLst/>
                <a:latin typeface="Menlo"/>
              </a:rPr>
              <a:t>*b(k);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RHS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값이 있는 </a:t>
            </a:r>
            <a:r>
              <a:rPr lang="en-US" altLang="ko-KR" sz="2400" dirty="0" err="1">
                <a:solidFill>
                  <a:srgbClr val="028009"/>
                </a:solidFill>
                <a:latin typeface="Menlo"/>
              </a:rPr>
              <a:t>vecto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도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pivot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방정식을 통해 새로운 값으로 바꾼다</a:t>
            </a:r>
            <a:endParaRPr lang="en-US" altLang="ko-KR" sz="24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28009"/>
                </a:solidFill>
                <a:effectLst/>
                <a:latin typeface="Menlo"/>
              </a:rPr>
              <a:t>			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 % j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에 대한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for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문에 들어있지 않는 이유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			 %  j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반복문은 열이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2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개 이상 있는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2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차원인 계수행렬의 방정식을</a:t>
            </a:r>
            <a:endParaRPr lang="en-US" altLang="ko-KR" sz="24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28009"/>
                </a:solidFill>
                <a:effectLst/>
                <a:latin typeface="Menlo"/>
              </a:rPr>
              <a:t>			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 % 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새로운 방정식으로 만들어주는 과정이고</a:t>
            </a:r>
            <a:endParaRPr lang="en-US" altLang="ko-KR" sz="24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28009"/>
                </a:solidFill>
                <a:effectLst/>
                <a:latin typeface="Menlo"/>
              </a:rPr>
              <a:t>			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 % b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는 열이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개인 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1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차원이므로 또다른 반복문이 </a:t>
            </a:r>
            <a:r>
              <a:rPr lang="ko-KR" altLang="en-US" sz="2400" dirty="0" err="1">
                <a:solidFill>
                  <a:srgbClr val="028009"/>
                </a:solidFill>
                <a:latin typeface="Menlo"/>
              </a:rPr>
              <a:t>필요없다</a:t>
            </a:r>
            <a:r>
              <a:rPr lang="en-US" altLang="ko-KR" sz="2400" dirty="0">
                <a:solidFill>
                  <a:srgbClr val="028009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E00FF"/>
                </a:solidFill>
                <a:effectLst/>
                <a:latin typeface="Menlo"/>
              </a:rPr>
              <a:t>end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altLang="ko-KR" sz="2400" dirty="0" err="1">
                <a:solidFill>
                  <a:srgbClr val="028009"/>
                </a:solidFill>
                <a:latin typeface="Menlo"/>
              </a:rPr>
              <a:t>i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에 대한 </a:t>
            </a:r>
            <a:r>
              <a:rPr lang="ko-KR" altLang="en-US" sz="2400" dirty="0" err="1">
                <a:solidFill>
                  <a:srgbClr val="028009"/>
                </a:solidFill>
                <a:latin typeface="Menlo"/>
              </a:rPr>
              <a:t>반복문</a:t>
            </a:r>
            <a:r>
              <a:rPr lang="ko-KR" altLang="en-US" sz="2400" dirty="0">
                <a:solidFill>
                  <a:srgbClr val="028009"/>
                </a:solidFill>
                <a:latin typeface="Menlo"/>
              </a:rPr>
              <a:t> 끝</a:t>
            </a:r>
            <a:endParaRPr lang="en-US" altLang="ko-KR" sz="2400" dirty="0">
              <a:solidFill>
                <a:srgbClr val="028009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ko-KR" sz="2400" b="0" i="0" u="none" strike="noStrike" dirty="0">
                <a:solidFill>
                  <a:srgbClr val="0E00FF"/>
                </a:solidFill>
                <a:effectLst/>
                <a:latin typeface="Menlo"/>
              </a:rPr>
              <a:t>end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k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에 대한 </a:t>
            </a:r>
            <a:r>
              <a:rPr lang="ko-KR" altLang="en-US" sz="2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반복문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 끝</a:t>
            </a:r>
            <a:endParaRPr lang="en-US" altLang="ko-KR" sz="25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US" altLang="ko-KR" sz="2500" b="0" i="0" dirty="0">
              <a:effectLst/>
              <a:latin typeface="Menl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7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81D-A33D-41E8-9B72-F75C45D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코드에 대한 자세한 설명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E52E-69A3-41E9-B56C-B4A62D2C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94" y="992458"/>
            <a:ext cx="11810011" cy="6244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2500" b="0" i="0" dirty="0">
                <a:effectLst/>
                <a:latin typeface="Menlo"/>
              </a:rPr>
              <a:t>x(n) = b(n)/A(n,n);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마지막 행은 간단하게 구할 수 있으니까 미리 해를 구함</a:t>
            </a:r>
            <a:endParaRPr lang="ko-KR" altLang="en-US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2500" b="0" i="0" dirty="0" err="1">
                <a:effectLst/>
                <a:latin typeface="Menlo"/>
              </a:rPr>
              <a:t>i</a:t>
            </a:r>
            <a:r>
              <a:rPr lang="en-US" altLang="ko-KR" sz="2500" b="0" i="0" dirty="0">
                <a:effectLst/>
                <a:latin typeface="Menlo"/>
              </a:rPr>
              <a:t>=n-1:-</a:t>
            </a:r>
            <a:r>
              <a:rPr lang="en-US" altLang="ko-KR" sz="2400" b="0" i="0" dirty="0">
                <a:effectLst/>
                <a:latin typeface="Menlo"/>
              </a:rPr>
              <a:t>1:1 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마지막행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(x(n))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은 구했으니까 이전 행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(x(n-1))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부터 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x(1)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까지 </a:t>
            </a:r>
            <a:r>
              <a:rPr lang="en-US" altLang="ko-KR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n-1</a:t>
            </a:r>
            <a:r>
              <a:rPr lang="ko-KR" altLang="en-US" sz="2100" b="0" i="0" u="none" strike="noStrike" dirty="0">
                <a:solidFill>
                  <a:srgbClr val="028009"/>
                </a:solidFill>
                <a:effectLst/>
                <a:latin typeface="Menlo"/>
              </a:rPr>
              <a:t>개의 해를 구할 것임</a:t>
            </a:r>
            <a:endParaRPr lang="pt-BR" altLang="ko-KR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Menlo"/>
              </a:rPr>
              <a:t>	</a:t>
            </a:r>
            <a:r>
              <a:rPr lang="en-US" altLang="ko-KR" sz="2500" b="0" i="0" dirty="0">
                <a:effectLst/>
                <a:latin typeface="Menlo"/>
              </a:rPr>
              <a:t>sum = b(</a:t>
            </a:r>
            <a:r>
              <a:rPr lang="en-US" altLang="ko-KR" sz="2500" b="0" i="0" dirty="0" err="1">
                <a:effectLst/>
                <a:latin typeface="Menlo"/>
              </a:rPr>
              <a:t>i</a:t>
            </a:r>
            <a:r>
              <a:rPr lang="en-US" altLang="ko-KR" sz="2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0E00FF"/>
                </a:solidFill>
                <a:effectLst/>
                <a:latin typeface="Menlo"/>
              </a:rPr>
              <a:t>	for </a:t>
            </a:r>
            <a:r>
              <a:rPr lang="en-US" altLang="ko-KR" sz="2500" b="0" i="0" dirty="0"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2500" b="0" i="0" dirty="0">
                <a:effectLst/>
                <a:latin typeface="Menlo"/>
              </a:rPr>
              <a:t>		sum = sum-A(</a:t>
            </a:r>
            <a:r>
              <a:rPr lang="en-US" altLang="ko-KR" sz="2500" b="0" i="0" dirty="0" err="1">
                <a:effectLst/>
                <a:latin typeface="Menlo"/>
              </a:rPr>
              <a:t>i,j</a:t>
            </a:r>
            <a:r>
              <a:rPr lang="en-US" altLang="ko-KR" sz="2500" b="0" i="0" dirty="0">
                <a:effectLst/>
                <a:latin typeface="Menlo"/>
              </a:rPr>
              <a:t>)*x(j);	</a:t>
            </a: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0E00FF"/>
                </a:solidFill>
                <a:effectLst/>
                <a:latin typeface="Menlo"/>
              </a:rPr>
              <a:t>	end					</a:t>
            </a:r>
            <a:r>
              <a:rPr lang="ko-KR" altLang="en-US" sz="2500" b="0" i="0" dirty="0">
                <a:solidFill>
                  <a:srgbClr val="0E00FF"/>
                </a:solidFill>
                <a:effectLst/>
                <a:latin typeface="Menlo"/>
              </a:rPr>
              <a:t>다음 슬라이드에 직접 일반화 식을 도출하는 </a:t>
            </a:r>
            <a:r>
              <a:rPr lang="en-US" altLang="ko-KR" sz="2500" b="0" i="0" dirty="0">
                <a:solidFill>
                  <a:srgbClr val="0E00FF"/>
                </a:solidFill>
                <a:effectLst/>
                <a:latin typeface="Menlo"/>
              </a:rPr>
              <a:t>						</a:t>
            </a:r>
            <a:r>
              <a:rPr lang="ko-KR" altLang="en-US" sz="2500" b="0" i="0" dirty="0">
                <a:solidFill>
                  <a:srgbClr val="0E00FF"/>
                </a:solidFill>
                <a:effectLst/>
                <a:latin typeface="Menlo"/>
              </a:rPr>
              <a:t>과정과 함께 설명해드리겠습니다</a:t>
            </a:r>
            <a:endParaRPr lang="en-US" altLang="ko-KR" sz="25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500" b="0" i="0" dirty="0">
                <a:effectLst/>
                <a:latin typeface="Menlo"/>
              </a:rPr>
              <a:t>	x(</a:t>
            </a:r>
            <a:r>
              <a:rPr lang="en-US" altLang="ko-KR" sz="2500" b="0" i="0" dirty="0" err="1">
                <a:effectLst/>
                <a:latin typeface="Menlo"/>
              </a:rPr>
              <a:t>i</a:t>
            </a:r>
            <a:r>
              <a:rPr lang="en-US" altLang="ko-KR" sz="2500" b="0" i="0" dirty="0">
                <a:effectLst/>
                <a:latin typeface="Menlo"/>
              </a:rPr>
              <a:t>) = sum/A(</a:t>
            </a:r>
            <a:r>
              <a:rPr lang="en-US" altLang="ko-KR" sz="2500" b="0" i="0" dirty="0" err="1">
                <a:effectLst/>
                <a:latin typeface="Menlo"/>
              </a:rPr>
              <a:t>i,i</a:t>
            </a:r>
            <a:r>
              <a:rPr lang="en-US" altLang="ko-KR" sz="25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2500" b="0" i="0" dirty="0">
                <a:effectLst/>
                <a:latin typeface="Menlo"/>
              </a:rPr>
              <a:t>end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7FEA60AF-6557-4AE2-B291-112A1C8694D3}"/>
              </a:ext>
            </a:extLst>
          </p:cNvPr>
          <p:cNvSpPr/>
          <p:nvPr/>
        </p:nvSpPr>
        <p:spPr>
          <a:xfrm>
            <a:off x="4839629" y="1984917"/>
            <a:ext cx="457200" cy="27208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9197-39C0-4F9A-BA3B-FD26A1E5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00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 err="1"/>
              <a:t>후진대입법</a:t>
            </a:r>
            <a:r>
              <a:rPr lang="ko-KR" altLang="en-US" dirty="0"/>
              <a:t> 일반화 식 도출 과정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07BF3-48B3-4E2E-A8E6-826C042E4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29" y="1800148"/>
            <a:ext cx="3733799" cy="34855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300" b="0" i="0" dirty="0">
                <a:effectLst/>
                <a:latin typeface="Menlo"/>
              </a:rPr>
              <a:t>sum = b(</a:t>
            </a:r>
            <a:r>
              <a:rPr lang="en-US" altLang="ko-KR" sz="2300" b="0" i="0" dirty="0" err="1">
                <a:effectLst/>
                <a:latin typeface="Menlo"/>
              </a:rPr>
              <a:t>i</a:t>
            </a:r>
            <a:r>
              <a:rPr lang="en-US" altLang="ko-KR" sz="23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23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2300" b="0" i="0" dirty="0">
                <a:effectLst/>
                <a:latin typeface="Menlo"/>
              </a:rPr>
              <a:t>j=i+1:n</a:t>
            </a:r>
          </a:p>
          <a:p>
            <a:pPr marL="0" indent="0">
              <a:buNone/>
            </a:pPr>
            <a:r>
              <a:rPr lang="en-US" altLang="ko-KR" sz="2300" b="0" i="0" dirty="0">
                <a:effectLst/>
                <a:latin typeface="Menlo"/>
              </a:rPr>
              <a:t>	sum = sum-A(</a:t>
            </a:r>
            <a:r>
              <a:rPr lang="en-US" altLang="ko-KR" sz="2300" b="0" i="0" dirty="0" err="1">
                <a:effectLst/>
                <a:latin typeface="Menlo"/>
              </a:rPr>
              <a:t>i,j</a:t>
            </a:r>
            <a:r>
              <a:rPr lang="en-US" altLang="ko-KR" sz="2300" b="0" i="0" dirty="0">
                <a:effectLst/>
                <a:latin typeface="Menlo"/>
              </a:rPr>
              <a:t>)*x(j);</a:t>
            </a:r>
          </a:p>
          <a:p>
            <a:pPr marL="0" indent="0">
              <a:buNone/>
            </a:pPr>
            <a:r>
              <a:rPr lang="en-US" altLang="ko-KR" sz="2300" b="0" i="0" dirty="0">
                <a:solidFill>
                  <a:srgbClr val="0E00FF"/>
                </a:solidFill>
                <a:effectLst/>
                <a:latin typeface="Menlo"/>
              </a:rPr>
              <a:t>end			</a:t>
            </a:r>
            <a:endParaRPr lang="en-US" altLang="ko-KR" sz="23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300" b="0" i="0" dirty="0">
                <a:effectLst/>
                <a:latin typeface="Menlo"/>
              </a:rPr>
              <a:t>x(</a:t>
            </a:r>
            <a:r>
              <a:rPr lang="en-US" altLang="ko-KR" sz="2300" b="0" i="0" dirty="0" err="1">
                <a:effectLst/>
                <a:latin typeface="Menlo"/>
              </a:rPr>
              <a:t>i</a:t>
            </a:r>
            <a:r>
              <a:rPr lang="en-US" altLang="ko-KR" sz="2300" b="0" i="0" dirty="0">
                <a:effectLst/>
                <a:latin typeface="Menlo"/>
              </a:rPr>
              <a:t>) = sum/A(</a:t>
            </a:r>
            <a:r>
              <a:rPr lang="en-US" altLang="ko-KR" sz="2300" b="0" i="0" dirty="0" err="1">
                <a:effectLst/>
                <a:latin typeface="Menlo"/>
              </a:rPr>
              <a:t>i,i</a:t>
            </a:r>
            <a:r>
              <a:rPr lang="en-US" altLang="ko-KR" sz="2300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C1322A-A06C-4E82-9366-62087FEBCC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1108" y="37043"/>
            <a:ext cx="5489092" cy="6783914"/>
          </a:xfrm>
        </p:spPr>
      </p:pic>
    </p:spTree>
    <p:extLst>
      <p:ext uri="{BB962C8B-B14F-4D97-AF65-F5344CB8AC3E}">
        <p14:creationId xmlns:p14="http://schemas.microsoft.com/office/powerpoint/2010/main" val="17018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69197-39C0-4F9A-BA3B-FD26A1E5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14604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:: </a:t>
            </a:r>
            <a:r>
              <a:rPr lang="ko-KR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코드에 대한 자세한 설명 </a:t>
            </a:r>
            <a:r>
              <a:rPr lang="en-US" altLang="ko-KR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07BF3-48B3-4E2E-A8E6-826C042E4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593" y="1933676"/>
            <a:ext cx="3973689" cy="49243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latinLnBrk="0">
              <a:buNone/>
            </a:pPr>
            <a:endParaRPr lang="en-US" altLang="ko-KR" sz="2200" b="0" i="0" dirty="0">
              <a:effectLst/>
            </a:endParaRPr>
          </a:p>
          <a:p>
            <a:pPr marL="0" indent="0" latinLnBrk="0">
              <a:buNone/>
            </a:pPr>
            <a:endParaRPr lang="en-US" altLang="ko-KR" sz="2200" dirty="0"/>
          </a:p>
          <a:p>
            <a:pPr marL="0" indent="0" latinLnBrk="0">
              <a:buNone/>
            </a:pPr>
            <a:r>
              <a:rPr lang="en-US" altLang="ko-KR" sz="2200" b="0" i="0" dirty="0">
                <a:effectLst/>
              </a:rPr>
              <a:t>sum = b(</a:t>
            </a:r>
            <a:r>
              <a:rPr lang="en-US" altLang="ko-KR" sz="2200" b="0" i="0" dirty="0" err="1">
                <a:effectLst/>
              </a:rPr>
              <a:t>i</a:t>
            </a:r>
            <a:r>
              <a:rPr lang="en-US" altLang="ko-KR" sz="2200" b="0" i="0" dirty="0">
                <a:effectLst/>
              </a:rPr>
              <a:t>);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일반식의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1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    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	            	          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부분</a:t>
            </a:r>
            <a:endParaRPr lang="en-US" altLang="ko-KR" sz="2200" b="0" i="0" dirty="0">
              <a:effectLst/>
            </a:endParaRPr>
          </a:p>
          <a:p>
            <a:pPr marL="0" indent="0" latinLnBrk="0">
              <a:buNone/>
            </a:pPr>
            <a:r>
              <a:rPr lang="en-US" altLang="ko-KR" sz="2200" dirty="0"/>
              <a:t>   </a:t>
            </a:r>
            <a:r>
              <a:rPr lang="en-US" altLang="ko-KR" sz="2200" b="0" i="0" dirty="0">
                <a:effectLst/>
              </a:rPr>
              <a:t>for j=i+1:n </a:t>
            </a:r>
          </a:p>
          <a:p>
            <a:pPr marL="0" indent="0" latinLnBrk="0">
              <a:buNone/>
            </a:pPr>
            <a:r>
              <a:rPr lang="en-US" altLang="ko-KR" sz="2000" b="0" i="0" u="none" strike="noStrike" dirty="0">
                <a:solidFill>
                  <a:srgbClr val="028009"/>
                </a:solidFill>
                <a:effectLst/>
                <a:latin typeface="Menlo"/>
              </a:rPr>
              <a:t>     % </a:t>
            </a:r>
            <a:r>
              <a:rPr lang="ko-KR" altLang="en-US" sz="2000" b="0" i="0" u="none" strike="noStrike" dirty="0">
                <a:solidFill>
                  <a:srgbClr val="028009"/>
                </a:solidFill>
                <a:effectLst/>
                <a:latin typeface="Menlo"/>
              </a:rPr>
              <a:t>일반식의 시그마 부분          </a:t>
            </a:r>
            <a:r>
              <a:rPr lang="en-US" altLang="ko-KR" sz="2000" dirty="0">
                <a:solidFill>
                  <a:srgbClr val="028009"/>
                </a:solidFill>
                <a:latin typeface="Menlo"/>
              </a:rPr>
              <a:t>                               	</a:t>
            </a:r>
            <a:r>
              <a:rPr lang="en-US" altLang="ko-KR" sz="2200" b="0" i="0" dirty="0">
                <a:effectLst/>
              </a:rPr>
              <a:t>sum = sum-A(</a:t>
            </a:r>
            <a:r>
              <a:rPr lang="en-US" altLang="ko-KR" sz="2200" b="0" i="0" dirty="0" err="1">
                <a:effectLst/>
              </a:rPr>
              <a:t>i,j</a:t>
            </a:r>
            <a:r>
              <a:rPr lang="en-US" altLang="ko-KR" sz="2200" b="0" i="0" dirty="0">
                <a:effectLst/>
              </a:rPr>
              <a:t>)*x(j); </a:t>
            </a:r>
          </a:p>
          <a:p>
            <a:pPr marL="0" indent="0" latinLnBrk="0">
              <a:buNone/>
            </a:pPr>
            <a:r>
              <a:rPr lang="en-US" altLang="ko-KR" sz="2000" b="0" i="0" u="none" strike="noStrike" dirty="0">
                <a:solidFill>
                  <a:srgbClr val="028009"/>
                </a:solidFill>
                <a:effectLst/>
                <a:latin typeface="Menlo"/>
              </a:rPr>
              <a:t>                 % </a:t>
            </a:r>
            <a:r>
              <a:rPr lang="ko-KR" altLang="en-US" sz="2000" b="0" i="0" u="none" strike="noStrike" dirty="0">
                <a:solidFill>
                  <a:srgbClr val="028009"/>
                </a:solidFill>
                <a:effectLst/>
                <a:latin typeface="Menlo"/>
              </a:rPr>
              <a:t>일반식의 </a:t>
            </a:r>
            <a:r>
              <a:rPr lang="en-US" altLang="ko-KR" sz="2000" dirty="0">
                <a:solidFill>
                  <a:srgbClr val="028009"/>
                </a:solidFill>
                <a:latin typeface="Menlo"/>
              </a:rPr>
              <a:t>2</a:t>
            </a:r>
            <a:r>
              <a:rPr lang="ko-KR" altLang="en-US" sz="20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부분</a:t>
            </a:r>
            <a:endParaRPr lang="en-US" altLang="ko-KR" sz="20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 latinLnBrk="0">
              <a:buNone/>
            </a:pPr>
            <a:r>
              <a:rPr lang="en-US" altLang="ko-KR" sz="2200" dirty="0"/>
              <a:t>   </a:t>
            </a:r>
            <a:r>
              <a:rPr lang="en-US" altLang="ko-KR" sz="2200" b="0" i="0" dirty="0">
                <a:effectLst/>
              </a:rPr>
              <a:t>end		</a:t>
            </a:r>
          </a:p>
          <a:p>
            <a:pPr marL="0" indent="0" latinLnBrk="0">
              <a:buNone/>
            </a:pPr>
            <a:r>
              <a:rPr lang="en-US" altLang="ko-KR" sz="2200" b="0" i="0" dirty="0">
                <a:effectLst/>
              </a:rPr>
              <a:t>x(</a:t>
            </a:r>
            <a:r>
              <a:rPr lang="en-US" altLang="ko-KR" sz="2200" b="0" i="0" dirty="0" err="1">
                <a:effectLst/>
              </a:rPr>
              <a:t>i</a:t>
            </a:r>
            <a:r>
              <a:rPr lang="en-US" altLang="ko-KR" sz="2200" b="0" i="0" dirty="0">
                <a:effectLst/>
              </a:rPr>
              <a:t>) = sum/A(</a:t>
            </a:r>
            <a:r>
              <a:rPr lang="en-US" altLang="ko-KR" sz="2200" dirty="0" err="1"/>
              <a:t>i</a:t>
            </a:r>
            <a:r>
              <a:rPr lang="en-US" altLang="ko-KR" sz="2200" b="0" i="0" dirty="0" err="1">
                <a:effectLst/>
              </a:rPr>
              <a:t>,i</a:t>
            </a:r>
            <a:r>
              <a:rPr lang="en-US" altLang="ko-KR" sz="2200" b="0" i="0" dirty="0">
                <a:effectLst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일반식의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3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부분</a:t>
            </a:r>
            <a:r>
              <a:rPr lang="en-US" altLang="ko-KR" sz="2400" b="0" i="0" dirty="0">
                <a:effectLst/>
              </a:rPr>
              <a:t>	</a:t>
            </a:r>
          </a:p>
          <a:p>
            <a:pPr marL="0" indent="0" latinLnBrk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2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번 부분을 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A(</a:t>
            </a:r>
            <a:r>
              <a:rPr lang="en-US" altLang="ko-KR" sz="2400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i,i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)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로 나누면</a:t>
            </a:r>
            <a:endParaRPr lang="en-US" altLang="ko-KR" sz="2400" b="0" i="0" u="none" strike="noStrike" dirty="0">
              <a:solidFill>
                <a:srgbClr val="028009"/>
              </a:solidFill>
              <a:effectLst/>
              <a:latin typeface="Menlo"/>
            </a:endParaRPr>
          </a:p>
          <a:p>
            <a:pPr marL="0" indent="0" latinLnBrk="0">
              <a:buNone/>
            </a:pP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ko-KR" altLang="en-US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해를 얻을 수 있다</a:t>
            </a:r>
            <a:r>
              <a:rPr lang="en-US" altLang="ko-KR" sz="2400" b="0" i="0" u="none" strike="noStrike" dirty="0">
                <a:solidFill>
                  <a:srgbClr val="028009"/>
                </a:solidFill>
                <a:effectLst/>
                <a:latin typeface="Menlo"/>
              </a:rPr>
              <a:t>.</a:t>
            </a:r>
          </a:p>
          <a:p>
            <a:pPr marL="0" indent="0" latinLnBrk="0">
              <a:buNone/>
            </a:pPr>
            <a:endParaRPr lang="en-US" altLang="ko-KR" sz="2400" b="0" i="0" dirty="0">
              <a:effectLst/>
            </a:endParaRPr>
          </a:p>
          <a:p>
            <a:pPr marL="0" indent="0" latinLnBrk="0">
              <a:buNone/>
            </a:pPr>
            <a:endParaRPr lang="en-US" altLang="ko-KR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C1322A-A06C-4E82-9366-62087FEBCC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44282" y="1405501"/>
            <a:ext cx="7924934" cy="48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1099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Menlo</vt:lpstr>
      <vt:lpstr>NanumGothic</vt:lpstr>
      <vt:lpstr>맑은 고딕</vt:lpstr>
      <vt:lpstr>Arial</vt:lpstr>
      <vt:lpstr>Office 테마</vt:lpstr>
      <vt:lpstr>201901766_이형섭_과제03</vt:lpstr>
      <vt:lpstr>:: 코드 ::</vt:lpstr>
      <vt:lpstr>:: 코드에 대한 자세한 설명 ::</vt:lpstr>
      <vt:lpstr>:: 코드에 대한 자세한 설명 ::</vt:lpstr>
      <vt:lpstr>:: 코드에 대한 자세한 설명 ::</vt:lpstr>
      <vt:lpstr>:: 코드에 대한 자세한 설명 ::</vt:lpstr>
      <vt:lpstr>:: 후진대입법 일반화 식 도출 과정::</vt:lpstr>
      <vt:lpstr>:: 코드에 대한 자세한 설명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201901766_이형섭_과제03</dc:title>
  <dc:creator>이형섭</dc:creator>
  <cp:lastModifiedBy>이형섭</cp:lastModifiedBy>
  <cp:revision>3</cp:revision>
  <dcterms:created xsi:type="dcterms:W3CDTF">2022-03-11T07:17:55Z</dcterms:created>
  <dcterms:modified xsi:type="dcterms:W3CDTF">2022-03-13T06:12:17Z</dcterms:modified>
</cp:coreProperties>
</file>