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5" r:id="rId8"/>
    <p:sldId id="259" r:id="rId9"/>
    <p:sldId id="260" r:id="rId10"/>
    <p:sldId id="266" r:id="rId11"/>
    <p:sldId id="267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0B08B-CE23-4593-A2E7-93481A00F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62D7B7-C129-4007-9729-CE640CC99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659CE-38E8-4156-A493-12C953F5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D8C8-5F18-4BE4-BB64-898E6FBFED9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722DCD-B1AF-4A03-B987-4A59866A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B09AD-BCFD-484D-A297-939D8F55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1998-80B3-4920-A118-C00B5A390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8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3A9C3-7795-4BB3-AC26-6B8A4EF7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7F0524-8273-423B-B9A8-25173AB52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07720-91FD-41D4-9EAF-E3DBF1C0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D8C8-5F18-4BE4-BB64-898E6FBFED9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14378-C816-455A-9F29-78840B3E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18958-3D15-4427-A1EB-14CC80E4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1998-80B3-4920-A118-C00B5A390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5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D8925F-CFB4-4B6A-8F72-C99A649AA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028CD3-96E0-424A-A226-F419227A1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4C6DC-7DF8-4F08-8010-D00447AF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D8C8-5F18-4BE4-BB64-898E6FBFED9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56720-314C-4007-AC15-5D9E13CF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83AD4-C88C-415F-A61C-C47DBE54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1998-80B3-4920-A118-C00B5A390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9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B1569-79DB-4B3C-ACEF-CF7FB7C2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60F95-F717-41E0-AAE8-B8CBF889D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B9457-3DEE-4696-8B22-42124AE4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D8C8-5F18-4BE4-BB64-898E6FBFED9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C5F73-4FD0-4CD8-92E6-8EEFB7D6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A681B-3F39-4D5E-842A-DDFC853E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1998-80B3-4920-A118-C00B5A390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26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ABBC1-E1F5-4D94-AA12-55E024FC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754084-14DB-4032-A3FE-FAFDAB56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261D9-F92C-40DB-8F34-A8485881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D8C8-5F18-4BE4-BB64-898E6FBFED9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155FD-5C08-4D40-9AC4-F7352858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C0356-6C92-46B4-A170-3431CFFD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1998-80B3-4920-A118-C00B5A390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1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8BD6B-17E5-4E9F-B93D-06B0B55B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90D84-5077-49A5-B88F-93E7F620F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FC75C9-1503-4B8B-A80F-AD185620E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3CB118-6E96-4CA2-9D60-5E37DD70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D8C8-5F18-4BE4-BB64-898E6FBFED9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7DDFEA-9318-46D5-883D-52A3F8FC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54896-8D0E-41B3-9F18-9CDB4DC9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1998-80B3-4920-A118-C00B5A390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38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4A435-B669-4535-A406-BEF0B277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FC03DE-B762-4F68-BF24-6C3F2B952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E63EFA-2F8C-475A-9F0E-69DE0E9D2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94D788-9CEB-4967-8554-76F936254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4E5FC3-B0A2-4730-90E5-37B71F8EC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99AE08-0317-424F-B5B8-2AFC5B87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D8C8-5F18-4BE4-BB64-898E6FBFED9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452915-16C0-4AE2-AEB0-53F9143B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6AFB32-63B5-460D-9758-EDCF705B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1998-80B3-4920-A118-C00B5A390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6762F-6ECA-4285-8CA7-3192BED1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12E6C0-9B84-4166-B5AE-85A7B774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D8C8-5F18-4BE4-BB64-898E6FBFED9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044C39-8570-4F90-8A61-115421B6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EA3FA4-CB8A-4EB2-95AB-DCBCAA1E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1998-80B3-4920-A118-C00B5A390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78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651D4C-0896-4403-866C-14D3A8D3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D8C8-5F18-4BE4-BB64-898E6FBFED9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9275D-EABB-45A4-9F37-2F90E29C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C12B1F-381D-409F-A3B6-36E3A90D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1998-80B3-4920-A118-C00B5A390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1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55AA9-FDA0-48D2-B7D8-381DFA38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6A926-2788-4B6F-8CE0-4EC11DCC6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416FE8-F497-41B1-B2DC-51A2FF9F7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C5308-3A86-41FC-981A-DFE2DD02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D8C8-5F18-4BE4-BB64-898E6FBFED9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B646DD-32E2-4496-9BD3-2B79EFA2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38D05-6C91-4FEC-9A2C-5451E792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1998-80B3-4920-A118-C00B5A390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31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D4494-3901-4E3A-BED7-1F33BA0D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90533C-749C-46E9-85E6-3CDE05B30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B65FF6-AB34-4962-A1BB-D85C6F1BD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3273D3-E977-4F64-91BF-1ED2A8F1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D8C8-5F18-4BE4-BB64-898E6FBFED9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702AB1-A64B-4642-BB26-B1D6F0F4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5DC7-4CA9-4E74-AB78-A85FFADB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1998-80B3-4920-A118-C00B5A390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3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F237CA-4453-4EC4-8B7F-20272DB71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943D9-F2CA-44B5-8A69-6E2F70DD7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2393C-80B6-4B80-8566-5C833BC72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6D8C8-5F18-4BE4-BB64-898E6FBFED9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18EF6-38AA-45E6-8D63-64A7B6188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8B801-E241-4D65-88D5-1807060DE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71998-80B3-4920-A118-C00B5A390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93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0231A-E851-4A69-BE9B-AEE1E1FE8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056" y="-239297"/>
            <a:ext cx="9597887" cy="2387600"/>
          </a:xfrm>
        </p:spPr>
        <p:txBody>
          <a:bodyPr/>
          <a:lstStyle/>
          <a:p>
            <a:r>
              <a:rPr lang="en-US" altLang="ko-KR" dirty="0"/>
              <a:t>201901766_</a:t>
            </a:r>
            <a:r>
              <a:rPr lang="ko-KR" altLang="en-US" dirty="0"/>
              <a:t>이형섭</a:t>
            </a:r>
            <a:r>
              <a:rPr lang="en-US" altLang="ko-KR" dirty="0"/>
              <a:t>_</a:t>
            </a:r>
            <a:r>
              <a:rPr lang="ko-KR" altLang="en-US" dirty="0"/>
              <a:t>과제</a:t>
            </a: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8FB902-249A-4223-9822-2F13F201B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4843"/>
            <a:ext cx="9144000" cy="413467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▶ 과제</a:t>
            </a:r>
            <a:r>
              <a:rPr lang="en-US" altLang="ko-KR" dirty="0"/>
              <a:t>04_01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무수히 많은 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유일 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&amp;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해가 존재하지 않는 경우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3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가지에 대한 가우스 소거법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Matlab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프로그램을 작성하고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, p31 – 33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의 예를 적용하였을 때의 출력을 과제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ppt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에 첨부할 것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. </a:t>
            </a:r>
          </a:p>
          <a:p>
            <a:pPr algn="just">
              <a:lnSpc>
                <a:spcPct val="150000"/>
              </a:lnSpc>
            </a:pPr>
            <a:r>
              <a:rPr lang="ko-KR" altLang="en-US" dirty="0"/>
              <a:t>▶ 과제</a:t>
            </a:r>
            <a:r>
              <a:rPr lang="en-US" altLang="ko-KR" dirty="0"/>
              <a:t>04_02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p31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의 무한히 많은 해가 존재하는 경우의 행렬을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Matlab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rref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에 입력하였을 출력되는 결과를 캡처하여 과제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ppt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에 </a:t>
            </a:r>
            <a:r>
              <a:rPr lang="ko-KR" altLang="en-US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첨부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할 것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(p39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참고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). </a:t>
            </a:r>
          </a:p>
          <a:p>
            <a:pPr algn="just">
              <a:lnSpc>
                <a:spcPct val="150000"/>
              </a:lnSpc>
            </a:pPr>
            <a:r>
              <a:rPr lang="ko-KR" altLang="en-US" dirty="0"/>
              <a:t>▶ 과제</a:t>
            </a:r>
            <a:r>
              <a:rPr lang="en-US" altLang="ko-KR" dirty="0"/>
              <a:t>04_03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p36, p44, p</a:t>
            </a:r>
            <a:r>
              <a:rPr lang="en-US" altLang="ko-KR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45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예제를 손으로 풀이하고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사진찍어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 과제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ppt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에 첨부 할 것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117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09B95-0F03-4A3F-8389-28E25F5A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1144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 </a:t>
            </a:r>
            <a:r>
              <a:rPr lang="en-US" altLang="ko-KR" dirty="0"/>
              <a:t>04_03_p36 ::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B4A203F-5656-4828-A653-F8A9756DB5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7709" y="821619"/>
            <a:ext cx="4696582" cy="6036381"/>
          </a:xfrm>
        </p:spPr>
      </p:pic>
    </p:spTree>
    <p:extLst>
      <p:ext uri="{BB962C8B-B14F-4D97-AF65-F5344CB8AC3E}">
        <p14:creationId xmlns:p14="http://schemas.microsoft.com/office/powerpoint/2010/main" val="581990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09B95-0F03-4A3F-8389-28E25F5A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580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 </a:t>
            </a:r>
            <a:r>
              <a:rPr lang="en-US" altLang="ko-KR" dirty="0"/>
              <a:t>04_03_p44 ::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B4A203F-5656-4828-A653-F8A9756DB5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1146" y="901951"/>
            <a:ext cx="6029708" cy="5901832"/>
          </a:xfrm>
        </p:spPr>
      </p:pic>
    </p:spTree>
    <p:extLst>
      <p:ext uri="{BB962C8B-B14F-4D97-AF65-F5344CB8AC3E}">
        <p14:creationId xmlns:p14="http://schemas.microsoft.com/office/powerpoint/2010/main" val="121790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09B95-0F03-4A3F-8389-28E25F5A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7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 </a:t>
            </a:r>
            <a:r>
              <a:rPr lang="en-US" altLang="ko-KR" dirty="0"/>
              <a:t>04_03_p45 ::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B4A203F-5656-4828-A653-F8A9756DB5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2430" y="1079662"/>
            <a:ext cx="5067139" cy="5731265"/>
          </a:xfrm>
        </p:spPr>
      </p:pic>
    </p:spTree>
    <p:extLst>
      <p:ext uri="{BB962C8B-B14F-4D97-AF65-F5344CB8AC3E}">
        <p14:creationId xmlns:p14="http://schemas.microsoft.com/office/powerpoint/2010/main" val="115341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09B95-0F03-4A3F-8389-28E25F5A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7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 </a:t>
            </a:r>
            <a:r>
              <a:rPr lang="en-US" altLang="ko-KR" dirty="0"/>
              <a:t>04_01_</a:t>
            </a:r>
            <a:r>
              <a:rPr lang="ko-KR" altLang="en-US" dirty="0"/>
              <a:t>코드</a:t>
            </a:r>
            <a:r>
              <a:rPr lang="en-US" altLang="ko-KR" dirty="0"/>
              <a:t> ::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E7E0C-6438-4A54-99C7-2A303E4C1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50373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/>
              </a:rPr>
              <a:t>A=…………;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/>
              </a:rPr>
              <a:t>b=………..;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% n : </a:t>
            </a:r>
            <a:r>
              <a:rPr lang="ko-KR" altLang="en-US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방정식의 개수 </a:t>
            </a:r>
            <a:r>
              <a:rPr lang="en-US" altLang="ko-KR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= </a:t>
            </a:r>
            <a:r>
              <a:rPr lang="ko-KR" altLang="en-US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행의 개수</a:t>
            </a:r>
            <a:endParaRPr lang="ko-KR" altLang="en-US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n=length(b);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en-US" altLang="ko-KR" sz="800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nb</a:t>
            </a:r>
            <a:r>
              <a:rPr lang="en-US" altLang="ko-KR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 : </a:t>
            </a:r>
            <a:r>
              <a:rPr lang="ko-KR" altLang="en-US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미지수의 개수 </a:t>
            </a:r>
            <a:r>
              <a:rPr lang="en-US" altLang="ko-KR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= </a:t>
            </a:r>
            <a:r>
              <a:rPr lang="ko-KR" altLang="en-US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해의 개수 </a:t>
            </a:r>
            <a:r>
              <a:rPr lang="en-US" altLang="ko-KR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= </a:t>
            </a:r>
            <a:r>
              <a:rPr lang="ko-KR" altLang="en-US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계수행렬 </a:t>
            </a:r>
            <a:r>
              <a:rPr lang="en-US" altLang="ko-KR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A</a:t>
            </a:r>
            <a:r>
              <a:rPr lang="ko-KR" altLang="en-US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의 길이</a:t>
            </a:r>
            <a:endParaRPr lang="ko-KR" altLang="en-US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nb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=length(A);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temp=[];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=1:n-1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	for 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j=i+1:n 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pivot_eq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=A(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j,i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)/A(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i,i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		for 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z=i+1:nb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		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j,z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)=A(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j,z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)-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pivot_eq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*A(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i,z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		end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	b(j,1)=b(j,1)-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pivot_eq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*b(i,1);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	end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A,b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n,nb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)=round(A(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n,nb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),14);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b(n,1)=round(b(n,1),14); 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A ,b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if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((A(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n,nb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)==0 &amp;&amp; b(n,1)==0) || 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nb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&gt;n)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disp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altLang="ko-KR" sz="800" b="0" i="0" u="none" strike="noStrike" dirty="0">
                <a:solidFill>
                  <a:srgbClr val="AA04F9"/>
                </a:solidFill>
                <a:effectLst/>
                <a:latin typeface="Menlo"/>
              </a:rPr>
              <a:t>'Too many solutions'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if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(A(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n,nb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)==0 &amp;&amp; (b(n,1)~=0))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disp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altLang="ko-KR" sz="800" b="0" i="0" u="none" strike="noStrike" dirty="0">
                <a:solidFill>
                  <a:srgbClr val="AA04F9"/>
                </a:solidFill>
                <a:effectLst/>
                <a:latin typeface="Menlo"/>
              </a:rPr>
              <a:t>'No solutions(</a:t>
            </a:r>
            <a:r>
              <a:rPr lang="ko-KR" altLang="en-US" sz="800" b="0" i="0" u="none" strike="noStrike" dirty="0">
                <a:solidFill>
                  <a:srgbClr val="AA04F9"/>
                </a:solidFill>
                <a:effectLst/>
                <a:latin typeface="Menlo"/>
              </a:rPr>
              <a:t>입력인수를 다시 </a:t>
            </a:r>
            <a:r>
              <a:rPr lang="ko-KR" altLang="en-US" sz="800" b="0" i="0" u="none" strike="noStrike" dirty="0" err="1">
                <a:solidFill>
                  <a:srgbClr val="AA04F9"/>
                </a:solidFill>
                <a:effectLst/>
                <a:latin typeface="Menlo"/>
              </a:rPr>
              <a:t>확인하시오</a:t>
            </a:r>
            <a:r>
              <a:rPr lang="en-US" altLang="ko-KR" sz="800" b="0" i="0" u="none" strike="noStrike" dirty="0">
                <a:solidFill>
                  <a:srgbClr val="AA04F9"/>
                </a:solidFill>
                <a:effectLst/>
                <a:latin typeface="Menlo"/>
              </a:rPr>
              <a:t>)’</a:t>
            </a:r>
            <a:endParaRPr lang="ko-KR" altLang="en-US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	return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rgbClr val="0E00FF"/>
                </a:solidFill>
                <a:latin typeface="Menlo"/>
              </a:rPr>
              <a:t>e</a:t>
            </a: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nd</a:t>
            </a:r>
            <a:endParaRPr lang="en-US" altLang="ko-KR" sz="800" u="none" strike="noStrike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x=zeros(n,1);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x(n)= b(n)/A(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n,n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=n-1:-1:1 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	x(i,1)=b(i,1); 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	sum=0;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	for 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j=i+1:n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		sum=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sum+A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i,j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)*x(j,1);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	end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x(i,1)=(x(i,1)-sum)/A(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i,i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x </a:t>
            </a:r>
            <a:r>
              <a:rPr lang="en-US" altLang="ko-KR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출력</a:t>
            </a:r>
            <a:endParaRPr lang="ko-KR" altLang="en-US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endParaRPr lang="ko-KR" altLang="en-US" sz="800" b="0" i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94D95E-3E88-404F-BC48-115A9B83F2B6}"/>
              </a:ext>
            </a:extLst>
          </p:cNvPr>
          <p:cNvSpPr txBox="1"/>
          <p:nvPr/>
        </p:nvSpPr>
        <p:spPr>
          <a:xfrm>
            <a:off x="5256144" y="1456289"/>
            <a:ext cx="609765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200" dirty="0"/>
              <a:t>무수히 많은 해인 경우 </a:t>
            </a:r>
            <a:r>
              <a:rPr lang="en-US" altLang="ko-KR" sz="2200" dirty="0"/>
              <a:t>p.31</a:t>
            </a:r>
          </a:p>
          <a:p>
            <a:r>
              <a:rPr lang="en-US" altLang="ko-KR" sz="2200" dirty="0">
                <a:highlight>
                  <a:srgbClr val="FFFF00"/>
                </a:highlight>
              </a:rPr>
              <a:t>A=[3 2 2 -5;0.6 1.5 1.5 -5.4;1.2 -0.3 -0.3 2.4];</a:t>
            </a:r>
          </a:p>
          <a:p>
            <a:r>
              <a:rPr lang="en-US" altLang="ko-KR" sz="2200" dirty="0">
                <a:highlight>
                  <a:srgbClr val="FFFF00"/>
                </a:highlight>
              </a:rPr>
              <a:t>b=[8;2.7;2.1];</a:t>
            </a:r>
          </a:p>
          <a:p>
            <a:r>
              <a:rPr lang="en-US" altLang="ko-KR" sz="2200" dirty="0"/>
              <a:t>(</a:t>
            </a:r>
            <a:r>
              <a:rPr lang="ko-KR" altLang="en-US" sz="2200" dirty="0"/>
              <a:t>왼쪽 코드 </a:t>
            </a:r>
            <a:r>
              <a:rPr lang="ko-KR" altLang="en-US" sz="2200" dirty="0" err="1"/>
              <a:t>노란줄에</a:t>
            </a:r>
            <a:r>
              <a:rPr lang="ko-KR" altLang="en-US" sz="2200" dirty="0"/>
              <a:t> 쓰시면 됩니다</a:t>
            </a:r>
            <a:r>
              <a:rPr lang="en-US" altLang="ko-KR" sz="2200" dirty="0"/>
              <a:t>.)</a:t>
            </a:r>
          </a:p>
          <a:p>
            <a:endParaRPr lang="en-US" altLang="ko-KR" sz="2200" dirty="0"/>
          </a:p>
          <a:p>
            <a:r>
              <a:rPr lang="en-US" altLang="ko-KR" sz="2200" dirty="0"/>
              <a:t>2. </a:t>
            </a:r>
            <a:r>
              <a:rPr lang="ko-KR" altLang="en-US" sz="2200" dirty="0"/>
              <a:t>유일 해가 존재하는 경우 </a:t>
            </a:r>
            <a:r>
              <a:rPr lang="en-US" altLang="ko-KR" sz="2200" dirty="0"/>
              <a:t>p.32</a:t>
            </a:r>
          </a:p>
          <a:p>
            <a:r>
              <a:rPr lang="en-US" altLang="ko-KR" sz="2200" dirty="0">
                <a:highlight>
                  <a:srgbClr val="FFFF00"/>
                </a:highlight>
              </a:rPr>
              <a:t>A=[-1 1 2;3 -1 1;-1 3 4];</a:t>
            </a:r>
          </a:p>
          <a:p>
            <a:r>
              <a:rPr lang="en-US" altLang="ko-KR" sz="2200" dirty="0">
                <a:highlight>
                  <a:srgbClr val="FFFF00"/>
                </a:highlight>
              </a:rPr>
              <a:t>b=[2;6;4];</a:t>
            </a:r>
          </a:p>
          <a:p>
            <a:r>
              <a:rPr lang="en-US" altLang="ko-KR" sz="2200" dirty="0"/>
              <a:t>(</a:t>
            </a:r>
            <a:r>
              <a:rPr lang="ko-KR" altLang="en-US" sz="2200" dirty="0"/>
              <a:t>왼쪽 코드 </a:t>
            </a:r>
            <a:r>
              <a:rPr lang="ko-KR" altLang="en-US" sz="2200" dirty="0" err="1"/>
              <a:t>노란줄에</a:t>
            </a:r>
            <a:r>
              <a:rPr lang="ko-KR" altLang="en-US" sz="2200" dirty="0"/>
              <a:t> 쓰시면 됩니다</a:t>
            </a:r>
            <a:r>
              <a:rPr lang="en-US" altLang="ko-KR" sz="2200" dirty="0"/>
              <a:t>.)</a:t>
            </a:r>
          </a:p>
          <a:p>
            <a:endParaRPr lang="en-US" altLang="ko-KR" sz="2200" dirty="0"/>
          </a:p>
          <a:p>
            <a:r>
              <a:rPr lang="en-US" altLang="ko-KR" sz="2200" dirty="0"/>
              <a:t>3. </a:t>
            </a:r>
            <a:r>
              <a:rPr lang="ko-KR" altLang="en-US" sz="2200" dirty="0"/>
              <a:t>해가 존재하지 않는 경우 </a:t>
            </a:r>
            <a:r>
              <a:rPr lang="en-US" altLang="ko-KR" sz="2200" dirty="0"/>
              <a:t>p.33</a:t>
            </a:r>
          </a:p>
          <a:p>
            <a:r>
              <a:rPr lang="en-US" altLang="ko-KR" sz="2200" dirty="0">
                <a:highlight>
                  <a:srgbClr val="FFFF00"/>
                </a:highlight>
              </a:rPr>
              <a:t>A=[3 2 1;2 1 1;6 2 4]; </a:t>
            </a:r>
          </a:p>
          <a:p>
            <a:r>
              <a:rPr lang="en-US" altLang="ko-KR" sz="2200" dirty="0">
                <a:highlight>
                  <a:srgbClr val="FFFF00"/>
                </a:highlight>
              </a:rPr>
              <a:t>b=[3;0;6];</a:t>
            </a:r>
          </a:p>
          <a:p>
            <a:r>
              <a:rPr lang="en-US" altLang="ko-KR" sz="2200" dirty="0"/>
              <a:t>(</a:t>
            </a:r>
            <a:r>
              <a:rPr lang="ko-KR" altLang="en-US" sz="2200" dirty="0"/>
              <a:t>왼쪽 코드 </a:t>
            </a:r>
            <a:r>
              <a:rPr lang="ko-KR" altLang="en-US" sz="2200" dirty="0" err="1"/>
              <a:t>노란줄에</a:t>
            </a:r>
            <a:r>
              <a:rPr lang="ko-KR" altLang="en-US" sz="2200" dirty="0"/>
              <a:t> 쓰시면 됩니다</a:t>
            </a:r>
            <a:r>
              <a:rPr lang="en-US" altLang="ko-KR" sz="22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42908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09B95-0F03-4A3F-8389-28E25F5A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7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 </a:t>
            </a:r>
            <a:r>
              <a:rPr lang="en-US" altLang="ko-KR" dirty="0"/>
              <a:t>04_01_</a:t>
            </a:r>
            <a:r>
              <a:rPr lang="ko-KR" altLang="en-US" dirty="0"/>
              <a:t>무수히 많은 해 </a:t>
            </a:r>
            <a:r>
              <a:rPr lang="en-US" altLang="ko-KR" dirty="0"/>
              <a:t>::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E7E0C-6438-4A54-99C7-2A303E4C1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719" y="1170884"/>
            <a:ext cx="2543991" cy="5004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/>
              </a:rPr>
              <a:t>A=[3 2 2 -5;0.6 1.5 1.5 -5.4;1.2 -0.3 -0.3 2.4];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/>
              </a:rPr>
              <a:t>b=[8;2.7;2.1];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% n : </a:t>
            </a:r>
            <a:r>
              <a:rPr lang="ko-KR" altLang="en-US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방정식의 개수 </a:t>
            </a:r>
            <a:r>
              <a:rPr lang="en-US" altLang="ko-KR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= </a:t>
            </a:r>
            <a:r>
              <a:rPr lang="ko-KR" altLang="en-US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행의 개수</a:t>
            </a:r>
            <a:endParaRPr lang="ko-KR" altLang="en-US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n=length(b);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en-US" altLang="ko-KR" sz="800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nb</a:t>
            </a:r>
            <a:r>
              <a:rPr lang="en-US" altLang="ko-KR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 : </a:t>
            </a:r>
            <a:r>
              <a:rPr lang="ko-KR" altLang="en-US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미지수의 개수 </a:t>
            </a:r>
            <a:r>
              <a:rPr lang="en-US" altLang="ko-KR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= </a:t>
            </a:r>
            <a:r>
              <a:rPr lang="ko-KR" altLang="en-US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해의 개수 </a:t>
            </a:r>
            <a:r>
              <a:rPr lang="en-US" altLang="ko-KR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= </a:t>
            </a:r>
            <a:r>
              <a:rPr lang="ko-KR" altLang="en-US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계수행렬 </a:t>
            </a:r>
            <a:r>
              <a:rPr lang="en-US" altLang="ko-KR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A</a:t>
            </a:r>
            <a:r>
              <a:rPr lang="ko-KR" altLang="en-US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의 길이</a:t>
            </a:r>
            <a:endParaRPr lang="ko-KR" altLang="en-US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nb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=length(A);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temp=[];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=1:n-1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j=i+1:n </a:t>
            </a:r>
          </a:p>
          <a:p>
            <a:pPr marL="0" indent="0">
              <a:buNone/>
            </a:pP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pivot_eq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=A(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j,i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)/A(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i,i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z=i+1:nb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j,z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)=A(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j,z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)-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pivot_eq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*A(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i,z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b(j,1)=b(j,1)-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pivot_eq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*b(i,1);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A,b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n,nb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)=round(A(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n,nb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),14);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b(n,1)=round(b(n,1),14); 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A ,b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if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((A(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n,nb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)==0 &amp;&amp; b(n,1)==0) || 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nb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&gt;n)</a:t>
            </a:r>
          </a:p>
          <a:p>
            <a:pPr marL="0" indent="0">
              <a:buNone/>
            </a:pP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disp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altLang="ko-KR" sz="800" b="0" i="0" u="none" strike="noStrike" dirty="0">
                <a:solidFill>
                  <a:srgbClr val="AA04F9"/>
                </a:solidFill>
                <a:effectLst/>
                <a:latin typeface="Menlo"/>
              </a:rPr>
              <a:t>'Too many solutions'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if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(A(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n,nb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)==0 &amp;&amp; (b(n,1)~=0))</a:t>
            </a:r>
          </a:p>
          <a:p>
            <a:pPr marL="0" indent="0">
              <a:buNone/>
            </a:pP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disp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altLang="ko-KR" sz="800" b="0" i="0" u="none" strike="noStrike" dirty="0">
                <a:solidFill>
                  <a:srgbClr val="AA04F9"/>
                </a:solidFill>
                <a:effectLst/>
                <a:latin typeface="Menlo"/>
              </a:rPr>
              <a:t>'No solutions(</a:t>
            </a:r>
            <a:r>
              <a:rPr lang="ko-KR" altLang="en-US" sz="800" b="0" i="0" u="none" strike="noStrike" dirty="0">
                <a:solidFill>
                  <a:srgbClr val="AA04F9"/>
                </a:solidFill>
                <a:effectLst/>
                <a:latin typeface="Menlo"/>
              </a:rPr>
              <a:t>입력인수를 다시 </a:t>
            </a:r>
            <a:r>
              <a:rPr lang="ko-KR" altLang="en-US" sz="800" b="0" i="0" u="none" strike="noStrike" dirty="0" err="1">
                <a:solidFill>
                  <a:srgbClr val="AA04F9"/>
                </a:solidFill>
                <a:effectLst/>
                <a:latin typeface="Menlo"/>
              </a:rPr>
              <a:t>확인하시오</a:t>
            </a:r>
            <a:r>
              <a:rPr lang="en-US" altLang="ko-KR" sz="800" b="0" i="0" u="none" strike="noStrike" dirty="0">
                <a:solidFill>
                  <a:srgbClr val="AA04F9"/>
                </a:solidFill>
                <a:effectLst/>
                <a:latin typeface="Menlo"/>
              </a:rPr>
              <a:t>)'</a:t>
            </a:r>
            <a:endParaRPr lang="ko-KR" altLang="en-US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return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x=zeros(n,1);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x(n)= b(n)/A(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n,n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=n-1:-1:1 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x(i,1)=b(i,1); 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sum=0;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j=i+1:n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sum=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sum+A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i,j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)*x(j,1);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x(i,1)=(x(i,1)-sum)/A(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i,i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x </a:t>
            </a:r>
            <a:r>
              <a:rPr lang="en-US" altLang="ko-KR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출력</a:t>
            </a:r>
            <a:endParaRPr lang="ko-KR" altLang="en-US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br>
              <a:rPr lang="ko-KR" altLang="en-US" sz="800" b="0" i="0" dirty="0">
                <a:solidFill>
                  <a:srgbClr val="000000"/>
                </a:solidFill>
                <a:effectLst/>
                <a:latin typeface="Menlo"/>
              </a:rPr>
            </a:br>
            <a:br>
              <a:rPr lang="ko-KR" altLang="en-US" sz="800" b="0" i="0" dirty="0">
                <a:solidFill>
                  <a:srgbClr val="000000"/>
                </a:solidFill>
                <a:effectLst/>
                <a:latin typeface="Menlo"/>
              </a:rPr>
            </a:br>
            <a:endParaRPr lang="ko-KR" altLang="en-US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br>
              <a:rPr lang="ko-KR" altLang="en-US" sz="800" b="0" i="0" dirty="0">
                <a:solidFill>
                  <a:srgbClr val="000000"/>
                </a:solidFill>
                <a:effectLst/>
                <a:latin typeface="Menlo"/>
              </a:rPr>
            </a:br>
            <a:br>
              <a:rPr lang="ko-KR" altLang="en-US" sz="800" b="0" i="0" dirty="0">
                <a:solidFill>
                  <a:srgbClr val="000000"/>
                </a:solidFill>
                <a:effectLst/>
                <a:latin typeface="Menlo"/>
              </a:rPr>
            </a:br>
            <a:endParaRPr lang="ko-KR" altLang="en-US" sz="800" b="0" i="0" dirty="0">
              <a:solidFill>
                <a:srgbClr val="000000"/>
              </a:solidFill>
              <a:effectLst/>
              <a:latin typeface="Menlo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B4A203F-5656-4828-A653-F8A9756DB5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8909" y="1073150"/>
            <a:ext cx="9016492" cy="5735844"/>
          </a:xfrm>
        </p:spPr>
      </p:pic>
    </p:spTree>
    <p:extLst>
      <p:ext uri="{BB962C8B-B14F-4D97-AF65-F5344CB8AC3E}">
        <p14:creationId xmlns:p14="http://schemas.microsoft.com/office/powerpoint/2010/main" val="347238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09B95-0F03-4A3F-8389-28E25F5A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7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 </a:t>
            </a:r>
            <a:r>
              <a:rPr lang="en-US" altLang="ko-KR" dirty="0"/>
              <a:t>04_01_</a:t>
            </a:r>
            <a:r>
              <a:rPr lang="ko-KR" altLang="en-US" dirty="0"/>
              <a:t>추가된 코드 설명</a:t>
            </a:r>
            <a:r>
              <a:rPr lang="en-US" altLang="ko-KR" dirty="0"/>
              <a:t>(1) ::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E7E0C-6438-4A54-99C7-2A303E4C1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50373"/>
            <a:ext cx="5181600" cy="5445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기존 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Gauss Elimination 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코드에서 추가된 점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해가 무한한 경우 </a:t>
            </a:r>
            <a:r>
              <a:rPr lang="en-US" altLang="ko-KR" sz="1400" dirty="0">
                <a:solidFill>
                  <a:srgbClr val="000000"/>
                </a:solidFill>
                <a:latin typeface="Menlo"/>
              </a:rPr>
              <a:t>Too many solutions</a:t>
            </a:r>
            <a:r>
              <a:rPr lang="ko-KR" altLang="en-US" sz="1400" dirty="0">
                <a:solidFill>
                  <a:srgbClr val="000000"/>
                </a:solidFill>
                <a:latin typeface="Menlo"/>
              </a:rPr>
              <a:t>를 출력하기 위한 코드</a:t>
            </a:r>
            <a:endParaRPr lang="en-US" altLang="ko-KR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altLang="ko-KR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해가 무한히 많은 경우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,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if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 문을 사용하여 출력하기 위해 </a:t>
            </a:r>
            <a:endParaRPr lang="en-US" altLang="ko-KR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If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문의 조건을 설정해야 한다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.</a:t>
            </a:r>
          </a:p>
          <a:p>
            <a:pPr marL="0" indent="0">
              <a:buNone/>
            </a:pP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교재를 참고하여 조건을 세웠다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.</a:t>
            </a:r>
          </a:p>
          <a:p>
            <a:pPr marL="0" indent="0">
              <a:buNone/>
            </a:pPr>
            <a:r>
              <a:rPr lang="ko-KR" altLang="en-US" sz="1500" dirty="0">
                <a:solidFill>
                  <a:srgbClr val="000000"/>
                </a:solidFill>
                <a:highlight>
                  <a:srgbClr val="00FF00"/>
                </a:highlight>
                <a:latin typeface="Menlo"/>
              </a:rPr>
              <a:t>조건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00FF00"/>
                </a:highlight>
                <a:latin typeface="Menlo"/>
              </a:rPr>
              <a:t>1) 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첨가행렬의 마지막행의 모든 요소가 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0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인 경우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.</a:t>
            </a:r>
          </a:p>
          <a:p>
            <a:pPr marL="0" indent="0">
              <a:buNone/>
            </a:pPr>
            <a:r>
              <a:rPr lang="ko-KR" altLang="en-US" sz="1500" dirty="0">
                <a:solidFill>
                  <a:srgbClr val="000000"/>
                </a:solidFill>
                <a:highlight>
                  <a:srgbClr val="FF0000"/>
                </a:highlight>
                <a:latin typeface="Menlo"/>
              </a:rPr>
              <a:t>조건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0000"/>
                </a:highlight>
                <a:latin typeface="Menlo"/>
              </a:rPr>
              <a:t>2) 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또는 미지수 개수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ko-KR" sz="1500" dirty="0" err="1">
                <a:solidFill>
                  <a:srgbClr val="000000"/>
                </a:solidFill>
                <a:latin typeface="Menlo"/>
              </a:rPr>
              <a:t>nb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)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가 방정식 개수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(n)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보다 많은 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                     Under-determined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의 경우</a:t>
            </a:r>
            <a:endParaRPr lang="en-US" altLang="ko-KR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altLang="ko-KR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조건 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00FF00"/>
                </a:highlight>
                <a:latin typeface="Menlo"/>
              </a:rPr>
              <a:t>1)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0000"/>
                </a:highlight>
                <a:latin typeface="Menlo"/>
              </a:rPr>
              <a:t>2)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로 코드를 작성하였다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.</a:t>
            </a:r>
          </a:p>
          <a:p>
            <a:pPr marL="0" indent="0">
              <a:buNone/>
            </a:pPr>
            <a:endParaRPr lang="en-US" altLang="ko-KR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ko-KR" sz="1600" b="0" i="0" u="none" strike="noStrike" dirty="0">
                <a:solidFill>
                  <a:srgbClr val="0E00FF"/>
                </a:solidFill>
                <a:effectLst/>
                <a:latin typeface="Menlo"/>
              </a:rPr>
              <a:t>if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/>
              </a:rPr>
              <a:t>(A(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/>
              </a:rPr>
              <a:t>n,nb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/>
              </a:rPr>
              <a:t>)==0 &amp;&amp; b(n,1)==0)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Menlo"/>
              </a:rPr>
              <a:t>||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Menlo"/>
              </a:rPr>
              <a:t>nb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Menlo"/>
              </a:rPr>
              <a:t>&gt;n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Menlo"/>
              </a:rPr>
              <a:t>    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Menlo"/>
              </a:rPr>
              <a:t>disp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altLang="ko-KR" sz="1600" b="0" i="0" u="none" strike="noStrike" dirty="0">
                <a:solidFill>
                  <a:srgbClr val="AA04F9"/>
                </a:solidFill>
                <a:effectLst/>
                <a:latin typeface="Menlo"/>
              </a:rPr>
              <a:t>'Too many solutions'</a:t>
            </a:r>
            <a:endParaRPr lang="en-US" altLang="ko-KR" sz="16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6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600" b="0" i="0" dirty="0">
              <a:solidFill>
                <a:srgbClr val="000000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17578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09B95-0F03-4A3F-8389-28E25F5A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7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 </a:t>
            </a:r>
            <a:r>
              <a:rPr lang="en-US" altLang="ko-KR" dirty="0"/>
              <a:t>04_01_</a:t>
            </a:r>
            <a:r>
              <a:rPr lang="ko-KR" altLang="en-US" dirty="0"/>
              <a:t>유일해 </a:t>
            </a:r>
            <a:r>
              <a:rPr lang="en-US" altLang="ko-KR" dirty="0"/>
              <a:t>::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E7E0C-6438-4A54-99C7-2A303E4C1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0269" y="1172817"/>
            <a:ext cx="2543991" cy="5004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altLang="ko-KR" sz="1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/>
              </a:rPr>
              <a:t>A=[-1 1 2;3 -1 1;-1 3 4];</a:t>
            </a:r>
          </a:p>
          <a:p>
            <a:pPr marL="0" indent="0">
              <a:buNone/>
            </a:pPr>
            <a:r>
              <a:rPr lang="pt-BR" altLang="ko-KR" sz="1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/>
              </a:rPr>
              <a:t>b=[2;6;4];</a:t>
            </a:r>
          </a:p>
          <a:p>
            <a:pPr marL="0" indent="0">
              <a:buNone/>
            </a:pPr>
            <a:r>
              <a:rPr lang="en-US" altLang="ko-KR" sz="1000" b="0" i="0" u="none" strike="noStrike" dirty="0">
                <a:solidFill>
                  <a:srgbClr val="028009"/>
                </a:solidFill>
                <a:effectLst/>
                <a:latin typeface="Menlo"/>
              </a:rPr>
              <a:t>% n : </a:t>
            </a:r>
            <a:r>
              <a:rPr lang="ko-KR" altLang="en-US" sz="1000" b="0" i="0" u="none" strike="noStrike" dirty="0">
                <a:solidFill>
                  <a:srgbClr val="028009"/>
                </a:solidFill>
                <a:effectLst/>
                <a:latin typeface="Menlo"/>
              </a:rPr>
              <a:t>방정식의 개수 </a:t>
            </a:r>
            <a:r>
              <a:rPr lang="en-US" altLang="ko-KR" sz="1000" b="0" i="0" u="none" strike="noStrike" dirty="0">
                <a:solidFill>
                  <a:srgbClr val="028009"/>
                </a:solidFill>
                <a:effectLst/>
                <a:latin typeface="Menlo"/>
              </a:rPr>
              <a:t>= </a:t>
            </a:r>
            <a:r>
              <a:rPr lang="ko-KR" altLang="en-US" sz="1000" b="0" i="0" u="none" strike="noStrike" dirty="0">
                <a:solidFill>
                  <a:srgbClr val="028009"/>
                </a:solidFill>
                <a:effectLst/>
                <a:latin typeface="Menlo"/>
              </a:rPr>
              <a:t>행의 개수</a:t>
            </a:r>
            <a:endParaRPr lang="ko-KR" altLang="en-US" sz="10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n=length(b);</a:t>
            </a:r>
          </a:p>
          <a:p>
            <a:pPr marL="0" indent="0">
              <a:buNone/>
            </a:pPr>
            <a:r>
              <a:rPr lang="en-US" altLang="ko-KR" sz="10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en-US" altLang="ko-KR" sz="1000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nb</a:t>
            </a:r>
            <a:r>
              <a:rPr lang="en-US" altLang="ko-KR" sz="1000" b="0" i="0" u="none" strike="noStrike" dirty="0">
                <a:solidFill>
                  <a:srgbClr val="028009"/>
                </a:solidFill>
                <a:effectLst/>
                <a:latin typeface="Menlo"/>
              </a:rPr>
              <a:t> : </a:t>
            </a:r>
            <a:r>
              <a:rPr lang="ko-KR" altLang="en-US" sz="1000" b="0" i="0" u="none" strike="noStrike" dirty="0">
                <a:solidFill>
                  <a:srgbClr val="028009"/>
                </a:solidFill>
                <a:effectLst/>
                <a:latin typeface="Menlo"/>
              </a:rPr>
              <a:t>미지수의 개수 </a:t>
            </a:r>
            <a:r>
              <a:rPr lang="en-US" altLang="ko-KR" sz="1000" b="0" i="0" u="none" strike="noStrike" dirty="0">
                <a:solidFill>
                  <a:srgbClr val="028009"/>
                </a:solidFill>
                <a:effectLst/>
                <a:latin typeface="Menlo"/>
              </a:rPr>
              <a:t>= </a:t>
            </a:r>
            <a:r>
              <a:rPr lang="ko-KR" altLang="en-US" sz="1000" b="0" i="0" u="none" strike="noStrike" dirty="0">
                <a:solidFill>
                  <a:srgbClr val="028009"/>
                </a:solidFill>
                <a:effectLst/>
                <a:latin typeface="Menlo"/>
              </a:rPr>
              <a:t>해의 개수 </a:t>
            </a:r>
            <a:r>
              <a:rPr lang="en-US" altLang="ko-KR" sz="1000" b="0" i="0" u="none" strike="noStrike" dirty="0">
                <a:solidFill>
                  <a:srgbClr val="028009"/>
                </a:solidFill>
                <a:effectLst/>
                <a:latin typeface="Menlo"/>
              </a:rPr>
              <a:t>= </a:t>
            </a:r>
            <a:r>
              <a:rPr lang="ko-KR" altLang="en-US" sz="1000" b="0" i="0" u="none" strike="noStrike" dirty="0">
                <a:solidFill>
                  <a:srgbClr val="028009"/>
                </a:solidFill>
                <a:effectLst/>
                <a:latin typeface="Menlo"/>
              </a:rPr>
              <a:t>계수행렬 </a:t>
            </a:r>
            <a:r>
              <a:rPr lang="en-US" altLang="ko-KR" sz="1000" b="0" i="0" u="none" strike="noStrike" dirty="0">
                <a:solidFill>
                  <a:srgbClr val="028009"/>
                </a:solidFill>
                <a:effectLst/>
                <a:latin typeface="Menlo"/>
              </a:rPr>
              <a:t>A</a:t>
            </a:r>
            <a:r>
              <a:rPr lang="ko-KR" altLang="en-US" sz="1000" b="0" i="0" u="none" strike="noStrike" dirty="0">
                <a:solidFill>
                  <a:srgbClr val="028009"/>
                </a:solidFill>
                <a:effectLst/>
                <a:latin typeface="Menlo"/>
              </a:rPr>
              <a:t>의 길이</a:t>
            </a:r>
            <a:endParaRPr lang="ko-KR" altLang="en-US" sz="10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Menlo"/>
              </a:rPr>
              <a:t>nb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=length(A);</a:t>
            </a:r>
          </a:p>
          <a:p>
            <a:pPr marL="0" indent="0">
              <a:buNone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temp=[];</a:t>
            </a:r>
          </a:p>
          <a:p>
            <a:pPr marL="0" indent="0">
              <a:buNone/>
            </a:pPr>
            <a:r>
              <a:rPr lang="en-US" altLang="ko-KR" sz="1000" b="0" i="0" u="none" strike="noStrike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=1:n-1</a:t>
            </a:r>
          </a:p>
          <a:p>
            <a:pPr marL="0" indent="0">
              <a:buNone/>
            </a:pPr>
            <a:r>
              <a:rPr lang="en-US" altLang="ko-KR" sz="1000" b="0" i="0" u="none" strike="noStrike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j=i+1:n </a:t>
            </a:r>
          </a:p>
          <a:p>
            <a:pPr marL="0" indent="0">
              <a:buNone/>
            </a:pP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Menlo"/>
              </a:rPr>
              <a:t>pivot_eq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=A(</a:t>
            </a: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Menlo"/>
              </a:rPr>
              <a:t>j,i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)/A(</a:t>
            </a: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Menlo"/>
              </a:rPr>
              <a:t>i,i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ko-KR" sz="1000" b="0" i="0" u="none" strike="noStrike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z=i+1:nb</a:t>
            </a:r>
          </a:p>
          <a:p>
            <a:pPr marL="0" indent="0">
              <a:buNone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A(</a:t>
            </a: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Menlo"/>
              </a:rPr>
              <a:t>j,z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)=A(</a:t>
            </a: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Menlo"/>
              </a:rPr>
              <a:t>j,z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)-</a:t>
            </a: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Menlo"/>
              </a:rPr>
              <a:t>pivot_eq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*A(</a:t>
            </a: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Menlo"/>
              </a:rPr>
              <a:t>i,z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ko-KR" sz="10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0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b(j,1)=b(j,1)-</a:t>
            </a: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Menlo"/>
              </a:rPr>
              <a:t>pivot_eq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*b(i,1);</a:t>
            </a:r>
          </a:p>
          <a:p>
            <a:pPr marL="0" indent="0">
              <a:buNone/>
            </a:pPr>
            <a:r>
              <a:rPr lang="en-US" altLang="ko-KR" sz="10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0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0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0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Menlo"/>
              </a:rPr>
              <a:t>A,b</a:t>
            </a:r>
            <a:endParaRPr lang="en-US" altLang="ko-KR" sz="10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A(</a:t>
            </a: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Menlo"/>
              </a:rPr>
              <a:t>n,nb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)=round(A(</a:t>
            </a: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Menlo"/>
              </a:rPr>
              <a:t>n,nb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),14);</a:t>
            </a:r>
          </a:p>
          <a:p>
            <a:pPr marL="0" indent="0">
              <a:buNone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b(n,1)=round(b(n,1),14); </a:t>
            </a:r>
          </a:p>
          <a:p>
            <a:pPr marL="0" indent="0">
              <a:buNone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A ,b</a:t>
            </a:r>
          </a:p>
          <a:p>
            <a:pPr marL="0" indent="0">
              <a:buNone/>
            </a:pPr>
            <a:r>
              <a:rPr lang="en-US" altLang="ko-KR" sz="1000" b="0" i="0" u="none" strike="noStrike" dirty="0">
                <a:solidFill>
                  <a:srgbClr val="0E00FF"/>
                </a:solidFill>
                <a:effectLst/>
                <a:latin typeface="Menlo"/>
              </a:rPr>
              <a:t>if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((A(</a:t>
            </a: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Menlo"/>
              </a:rPr>
              <a:t>n,nb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)==0 &amp;&amp; b(n,1)==0) || </a:t>
            </a: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Menlo"/>
              </a:rPr>
              <a:t>nb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&gt;n)</a:t>
            </a:r>
          </a:p>
          <a:p>
            <a:pPr marL="0" indent="0">
              <a:buNone/>
            </a:pP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Menlo"/>
              </a:rPr>
              <a:t>disp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altLang="ko-KR" sz="1000" b="0" i="0" u="none" strike="noStrike" dirty="0">
                <a:solidFill>
                  <a:srgbClr val="AA04F9"/>
                </a:solidFill>
                <a:effectLst/>
                <a:latin typeface="Menlo"/>
              </a:rPr>
              <a:t>'Too many solutions'</a:t>
            </a:r>
            <a:endParaRPr lang="en-US" altLang="ko-KR" sz="10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0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0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000" b="0" i="0" u="none" strike="noStrike" dirty="0">
                <a:solidFill>
                  <a:srgbClr val="0E00FF"/>
                </a:solidFill>
                <a:effectLst/>
                <a:latin typeface="Menlo"/>
              </a:rPr>
              <a:t>if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(A(</a:t>
            </a: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Menlo"/>
              </a:rPr>
              <a:t>n,nb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)==0 &amp;&amp; (b(n,1)~=0))</a:t>
            </a:r>
          </a:p>
          <a:p>
            <a:pPr marL="0" indent="0">
              <a:buNone/>
            </a:pP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Menlo"/>
              </a:rPr>
              <a:t>disp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altLang="ko-KR" sz="1000" b="0" i="0" u="none" strike="noStrike" dirty="0">
                <a:solidFill>
                  <a:srgbClr val="AA04F9"/>
                </a:solidFill>
                <a:effectLst/>
                <a:latin typeface="Menlo"/>
              </a:rPr>
              <a:t>'No solutions(</a:t>
            </a:r>
            <a:r>
              <a:rPr lang="ko-KR" altLang="en-US" sz="1000" b="0" i="0" u="none" strike="noStrike" dirty="0">
                <a:solidFill>
                  <a:srgbClr val="AA04F9"/>
                </a:solidFill>
                <a:effectLst/>
                <a:latin typeface="Menlo"/>
              </a:rPr>
              <a:t>입력인수를 다시 </a:t>
            </a:r>
            <a:r>
              <a:rPr lang="ko-KR" altLang="en-US" sz="1000" b="0" i="0" u="none" strike="noStrike" dirty="0" err="1">
                <a:solidFill>
                  <a:srgbClr val="AA04F9"/>
                </a:solidFill>
                <a:effectLst/>
                <a:latin typeface="Menlo"/>
              </a:rPr>
              <a:t>확인하시오</a:t>
            </a:r>
            <a:r>
              <a:rPr lang="en-US" altLang="ko-KR" sz="1000" b="0" i="0" u="none" strike="noStrike" dirty="0">
                <a:solidFill>
                  <a:srgbClr val="AA04F9"/>
                </a:solidFill>
                <a:effectLst/>
                <a:latin typeface="Menlo"/>
              </a:rPr>
              <a:t>)'</a:t>
            </a:r>
            <a:endParaRPr lang="ko-KR" altLang="en-US" sz="10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000" b="0" i="0" u="none" strike="noStrike" dirty="0">
                <a:solidFill>
                  <a:srgbClr val="0E00FF"/>
                </a:solidFill>
                <a:effectLst/>
                <a:latin typeface="Menlo"/>
              </a:rPr>
              <a:t>return</a:t>
            </a:r>
            <a:endParaRPr lang="en-US" altLang="ko-KR" sz="10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0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0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x=zeros(n,1);</a:t>
            </a:r>
          </a:p>
          <a:p>
            <a:pPr marL="0" indent="0">
              <a:buNone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x(n)= b(n)/A(</a:t>
            </a: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Menlo"/>
              </a:rPr>
              <a:t>n,n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ko-KR" sz="1000" b="0" i="0" u="none" strike="noStrike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=n-1:-1:1 </a:t>
            </a:r>
          </a:p>
          <a:p>
            <a:pPr marL="0" indent="0">
              <a:buNone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x(i,1)=b(i,1); </a:t>
            </a:r>
          </a:p>
          <a:p>
            <a:pPr marL="0" indent="0">
              <a:buNone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sum=0;</a:t>
            </a:r>
          </a:p>
          <a:p>
            <a:pPr marL="0" indent="0">
              <a:buNone/>
            </a:pPr>
            <a:r>
              <a:rPr lang="en-US" altLang="ko-KR" sz="1000" b="0" i="0" u="none" strike="noStrike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j=i+1:n</a:t>
            </a:r>
          </a:p>
          <a:p>
            <a:pPr marL="0" indent="0">
              <a:buNone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sum=</a:t>
            </a: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Menlo"/>
              </a:rPr>
              <a:t>sum+A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Menlo"/>
              </a:rPr>
              <a:t>i,j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)*x(j,1);</a:t>
            </a:r>
          </a:p>
          <a:p>
            <a:pPr marL="0" indent="0">
              <a:buNone/>
            </a:pPr>
            <a:r>
              <a:rPr lang="en-US" altLang="ko-KR" sz="10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0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x(i,1)=(x(i,1)-sum)/A(</a:t>
            </a: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Menlo"/>
              </a:rPr>
              <a:t>i,i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</a:p>
          <a:p>
            <a:pPr marL="0" indent="0">
              <a:buNone/>
            </a:pPr>
            <a:r>
              <a:rPr lang="en-US" altLang="ko-KR" sz="10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0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Menlo"/>
              </a:rPr>
              <a:t>x </a:t>
            </a:r>
            <a:r>
              <a:rPr lang="en-US" altLang="ko-KR" sz="10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1000" b="0" i="0" u="none" strike="noStrike" dirty="0">
                <a:solidFill>
                  <a:srgbClr val="028009"/>
                </a:solidFill>
                <a:effectLst/>
                <a:latin typeface="Menlo"/>
              </a:rPr>
              <a:t>출력</a:t>
            </a:r>
            <a:endParaRPr lang="ko-KR" altLang="en-US" sz="10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br>
              <a:rPr lang="ko-KR" altLang="en-US" sz="1000" b="0" i="0" dirty="0">
                <a:solidFill>
                  <a:srgbClr val="000000"/>
                </a:solidFill>
                <a:effectLst/>
                <a:latin typeface="Menlo"/>
              </a:rPr>
            </a:br>
            <a:br>
              <a:rPr lang="ko-KR" altLang="en-US" sz="1000" b="0" i="0" dirty="0">
                <a:solidFill>
                  <a:srgbClr val="000000"/>
                </a:solidFill>
                <a:effectLst/>
                <a:latin typeface="Menlo"/>
              </a:rPr>
            </a:br>
            <a:endParaRPr lang="ko-KR" altLang="en-US" sz="10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br>
              <a:rPr lang="ko-KR" altLang="en-US" sz="1000" b="0" i="0" dirty="0">
                <a:solidFill>
                  <a:srgbClr val="000000"/>
                </a:solidFill>
                <a:effectLst/>
                <a:latin typeface="Menlo"/>
              </a:rPr>
            </a:br>
            <a:br>
              <a:rPr lang="ko-KR" altLang="en-US" sz="1000" b="0" i="0" dirty="0">
                <a:solidFill>
                  <a:srgbClr val="000000"/>
                </a:solidFill>
                <a:effectLst/>
                <a:latin typeface="Menlo"/>
              </a:rPr>
            </a:br>
            <a:endParaRPr lang="ko-KR" altLang="en-US" sz="1000" b="0" i="0" dirty="0">
              <a:solidFill>
                <a:srgbClr val="000000"/>
              </a:solidFill>
              <a:effectLst/>
              <a:latin typeface="Menlo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B4A203F-5656-4828-A653-F8A9756DB5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1893" y="1172817"/>
            <a:ext cx="7521024" cy="5638109"/>
          </a:xfrm>
        </p:spPr>
      </p:pic>
    </p:spTree>
    <p:extLst>
      <p:ext uri="{BB962C8B-B14F-4D97-AF65-F5344CB8AC3E}">
        <p14:creationId xmlns:p14="http://schemas.microsoft.com/office/powerpoint/2010/main" val="203357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09B95-0F03-4A3F-8389-28E25F5A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7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 </a:t>
            </a:r>
            <a:r>
              <a:rPr lang="en-US" altLang="ko-KR" dirty="0"/>
              <a:t>04_01_</a:t>
            </a:r>
            <a:r>
              <a:rPr lang="ko-KR" altLang="en-US" dirty="0"/>
              <a:t>해가 존재하지 않는 경우</a:t>
            </a:r>
            <a:r>
              <a:rPr lang="en-US" altLang="ko-KR" dirty="0"/>
              <a:t> ::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E7E0C-6438-4A54-99C7-2A303E4C1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0269" y="1172817"/>
            <a:ext cx="2543991" cy="5004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altLang="ko-KR" sz="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/>
              </a:rPr>
              <a:t>A=[3 2 1;2 1 1;6 2 4]; </a:t>
            </a:r>
          </a:p>
          <a:p>
            <a:pPr marL="0" indent="0">
              <a:buNone/>
            </a:pPr>
            <a:r>
              <a:rPr lang="pt-BR" altLang="ko-KR" sz="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/>
              </a:rPr>
              <a:t>b=[3;0;6];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% n : </a:t>
            </a:r>
            <a:r>
              <a:rPr lang="ko-KR" altLang="en-US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방정식의 개수 </a:t>
            </a:r>
            <a:r>
              <a:rPr lang="en-US" altLang="ko-KR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= </a:t>
            </a:r>
            <a:r>
              <a:rPr lang="ko-KR" altLang="en-US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행의 개수</a:t>
            </a:r>
            <a:endParaRPr lang="ko-KR" altLang="en-US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n=length(b);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en-US" altLang="ko-KR" sz="800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nb</a:t>
            </a:r>
            <a:r>
              <a:rPr lang="en-US" altLang="ko-KR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 : </a:t>
            </a:r>
            <a:r>
              <a:rPr lang="ko-KR" altLang="en-US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미지수의 개수 </a:t>
            </a:r>
            <a:r>
              <a:rPr lang="en-US" altLang="ko-KR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= </a:t>
            </a:r>
            <a:r>
              <a:rPr lang="ko-KR" altLang="en-US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해의 개수 </a:t>
            </a:r>
            <a:r>
              <a:rPr lang="en-US" altLang="ko-KR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= </a:t>
            </a:r>
            <a:r>
              <a:rPr lang="ko-KR" altLang="en-US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계수행렬 </a:t>
            </a:r>
            <a:r>
              <a:rPr lang="en-US" altLang="ko-KR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A</a:t>
            </a:r>
            <a:r>
              <a:rPr lang="ko-KR" altLang="en-US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의 길이</a:t>
            </a:r>
            <a:endParaRPr lang="ko-KR" altLang="en-US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nb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=length(A);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temp=[];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=1:n-1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j=i+1:n </a:t>
            </a:r>
          </a:p>
          <a:p>
            <a:pPr marL="0" indent="0">
              <a:buNone/>
            </a:pP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pivot_eq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=A(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j,i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)/A(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i,i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z=i+1:nb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j,z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)=A(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j,z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)-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pivot_eq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*A(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i,z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b(j,1)=b(j,1)-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pivot_eq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*b(i,1);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A,b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n,nb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)=round(A(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n,nb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),14);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b(n,1)=round(b(n,1),14); 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A ,b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if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((A(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n,nb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)==0 &amp;&amp; b(n,1)==0) || 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nb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&gt;n)</a:t>
            </a:r>
          </a:p>
          <a:p>
            <a:pPr marL="0" indent="0">
              <a:buNone/>
            </a:pP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disp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altLang="ko-KR" sz="800" b="0" i="0" u="none" strike="noStrike" dirty="0">
                <a:solidFill>
                  <a:srgbClr val="AA04F9"/>
                </a:solidFill>
                <a:effectLst/>
                <a:latin typeface="Menlo"/>
              </a:rPr>
              <a:t>'Too many solutions'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if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(A(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n,nb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)==0 &amp;&amp; (b(n,1)~=0))</a:t>
            </a:r>
          </a:p>
          <a:p>
            <a:pPr marL="0" indent="0">
              <a:buNone/>
            </a:pP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disp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altLang="ko-KR" sz="800" b="0" i="0" u="none" strike="noStrike" dirty="0">
                <a:solidFill>
                  <a:srgbClr val="AA04F9"/>
                </a:solidFill>
                <a:effectLst/>
                <a:latin typeface="Menlo"/>
              </a:rPr>
              <a:t>'No solutions(</a:t>
            </a:r>
            <a:r>
              <a:rPr lang="ko-KR" altLang="en-US" sz="800" b="0" i="0" u="none" strike="noStrike" dirty="0">
                <a:solidFill>
                  <a:srgbClr val="AA04F9"/>
                </a:solidFill>
                <a:effectLst/>
                <a:latin typeface="Menlo"/>
              </a:rPr>
              <a:t>입력인수를 다시 </a:t>
            </a:r>
            <a:r>
              <a:rPr lang="ko-KR" altLang="en-US" sz="800" b="0" i="0" u="none" strike="noStrike" dirty="0" err="1">
                <a:solidFill>
                  <a:srgbClr val="AA04F9"/>
                </a:solidFill>
                <a:effectLst/>
                <a:latin typeface="Menlo"/>
              </a:rPr>
              <a:t>확인하시오</a:t>
            </a:r>
            <a:r>
              <a:rPr lang="en-US" altLang="ko-KR" sz="800" b="0" i="0" u="none" strike="noStrike" dirty="0">
                <a:solidFill>
                  <a:srgbClr val="AA04F9"/>
                </a:solidFill>
                <a:effectLst/>
                <a:latin typeface="Menlo"/>
              </a:rPr>
              <a:t>)'</a:t>
            </a:r>
            <a:endParaRPr lang="ko-KR" altLang="en-US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return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x=zeros(n,1);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x(n)= b(n)/A(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n,n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=n-1:-1:1 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x(i,1)=b(i,1); 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sum=0;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j=i+1:n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sum=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sum+A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i,j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)*x(j,1);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x(i,1)=(x(i,1)-sum)/A(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i,i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</a:p>
          <a:p>
            <a:pPr marL="0" indent="0">
              <a:buNone/>
            </a:pPr>
            <a:r>
              <a:rPr lang="en-US" altLang="ko-KR" sz="8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x </a:t>
            </a:r>
            <a:r>
              <a:rPr lang="en-US" altLang="ko-KR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800" b="0" i="0" u="none" strike="noStrike" dirty="0">
                <a:solidFill>
                  <a:srgbClr val="028009"/>
                </a:solidFill>
                <a:effectLst/>
                <a:latin typeface="Menlo"/>
              </a:rPr>
              <a:t>출력</a:t>
            </a:r>
            <a:endParaRPr lang="ko-KR" altLang="en-US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br>
              <a:rPr lang="ko-KR" altLang="en-US" sz="800" b="0" i="0" dirty="0">
                <a:solidFill>
                  <a:srgbClr val="000000"/>
                </a:solidFill>
                <a:effectLst/>
                <a:latin typeface="Menlo"/>
              </a:rPr>
            </a:br>
            <a:br>
              <a:rPr lang="ko-KR" altLang="en-US" sz="800" b="0" i="0" dirty="0">
                <a:solidFill>
                  <a:srgbClr val="000000"/>
                </a:solidFill>
                <a:effectLst/>
                <a:latin typeface="Menlo"/>
              </a:rPr>
            </a:br>
            <a:endParaRPr lang="ko-KR" altLang="en-US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br>
              <a:rPr lang="ko-KR" altLang="en-US" sz="800" b="0" i="0" dirty="0">
                <a:solidFill>
                  <a:srgbClr val="000000"/>
                </a:solidFill>
                <a:effectLst/>
                <a:latin typeface="Menlo"/>
              </a:rPr>
            </a:br>
            <a:br>
              <a:rPr lang="ko-KR" altLang="en-US" sz="800" b="0" i="0" dirty="0">
                <a:solidFill>
                  <a:srgbClr val="000000"/>
                </a:solidFill>
                <a:effectLst/>
                <a:latin typeface="Menlo"/>
              </a:rPr>
            </a:br>
            <a:endParaRPr lang="ko-KR" altLang="en-US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endParaRPr lang="ko-KR" altLang="en-US" sz="800" b="0" i="0" dirty="0">
              <a:solidFill>
                <a:srgbClr val="000000"/>
              </a:solidFill>
              <a:effectLst/>
              <a:latin typeface="Menlo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B4A203F-5656-4828-A653-F8A9756DB5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1243" y="1172817"/>
            <a:ext cx="8722023" cy="5638109"/>
          </a:xfrm>
        </p:spPr>
      </p:pic>
    </p:spTree>
    <p:extLst>
      <p:ext uri="{BB962C8B-B14F-4D97-AF65-F5344CB8AC3E}">
        <p14:creationId xmlns:p14="http://schemas.microsoft.com/office/powerpoint/2010/main" val="22016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09B95-0F03-4A3F-8389-28E25F5A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7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 </a:t>
            </a:r>
            <a:r>
              <a:rPr lang="en-US" altLang="ko-KR" dirty="0"/>
              <a:t>04_01_</a:t>
            </a:r>
            <a:r>
              <a:rPr lang="ko-KR" altLang="en-US" dirty="0"/>
              <a:t>추가된 코드 설명</a:t>
            </a:r>
            <a:r>
              <a:rPr lang="en-US" altLang="ko-KR" dirty="0"/>
              <a:t>(2) ::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E7E0C-6438-4A54-99C7-2A303E4C1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5200" y="1074014"/>
            <a:ext cx="5181600" cy="54454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기존 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Gauss Elimination 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코드에서 추가된 점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b="0" i="0" dirty="0">
                <a:solidFill>
                  <a:srgbClr val="000000"/>
                </a:solidFill>
                <a:effectLst/>
                <a:latin typeface="Menlo"/>
              </a:rPr>
              <a:t>2.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Menlo"/>
              </a:rPr>
              <a:t>해가 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없는 경우 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“No solutions”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를 출력하기 위한 코드</a:t>
            </a:r>
            <a:endParaRPr lang="en-US" altLang="ko-KR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해가 없는 경우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,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if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 문을 사용하여 출력하기 위해 </a:t>
            </a:r>
            <a:endParaRPr lang="en-US" altLang="ko-KR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If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문의 조건을 설정해야 한다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교재를 참고하여 조건을 세웠다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500" dirty="0">
                <a:solidFill>
                  <a:srgbClr val="000000"/>
                </a:solidFill>
                <a:highlight>
                  <a:srgbClr val="00FF00"/>
                </a:highlight>
                <a:latin typeface="Menlo"/>
              </a:rPr>
              <a:t>조건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00FF00"/>
                </a:highlight>
                <a:latin typeface="Menlo"/>
              </a:rPr>
              <a:t>1) </a:t>
            </a:r>
            <a:r>
              <a:rPr lang="ko-KR" altLang="en-US" sz="1400" dirty="0">
                <a:solidFill>
                  <a:srgbClr val="000000"/>
                </a:solidFill>
                <a:latin typeface="Menlo"/>
              </a:rPr>
              <a:t>계수행렬의 마지막행의 모든 요소가 </a:t>
            </a:r>
            <a:r>
              <a:rPr lang="en-US" altLang="ko-KR" sz="1400" dirty="0">
                <a:solidFill>
                  <a:srgbClr val="000000"/>
                </a:solidFill>
                <a:latin typeface="Menlo"/>
              </a:rPr>
              <a:t>0</a:t>
            </a:r>
            <a:r>
              <a:rPr lang="ko-KR" altLang="en-US" sz="1400" dirty="0">
                <a:solidFill>
                  <a:srgbClr val="000000"/>
                </a:solidFill>
                <a:latin typeface="Menlo"/>
              </a:rPr>
              <a:t>인 경우</a:t>
            </a:r>
            <a:r>
              <a:rPr lang="en-US" altLang="ko-KR" sz="1400" dirty="0">
                <a:solidFill>
                  <a:srgbClr val="000000"/>
                </a:solidFill>
                <a:latin typeface="Menlo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500" dirty="0">
                <a:solidFill>
                  <a:srgbClr val="000000"/>
                </a:solidFill>
                <a:highlight>
                  <a:srgbClr val="FF0000"/>
                </a:highlight>
                <a:latin typeface="Menlo"/>
              </a:rPr>
              <a:t>조건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0000"/>
                </a:highlight>
                <a:latin typeface="Menlo"/>
              </a:rPr>
              <a:t>2) </a:t>
            </a:r>
            <a:r>
              <a:rPr lang="ko-KR" altLang="en-US" sz="1400" dirty="0">
                <a:solidFill>
                  <a:srgbClr val="000000"/>
                </a:solidFill>
                <a:latin typeface="Menlo"/>
              </a:rPr>
              <a:t>그리고 </a:t>
            </a:r>
            <a:r>
              <a:rPr lang="en-US" altLang="ko-KR" sz="1400" dirty="0">
                <a:solidFill>
                  <a:srgbClr val="000000"/>
                </a:solidFill>
                <a:latin typeface="Menlo"/>
              </a:rPr>
              <a:t>RHS</a:t>
            </a:r>
            <a:r>
              <a:rPr lang="ko-KR" altLang="en-US" sz="1400" dirty="0">
                <a:solidFill>
                  <a:srgbClr val="000000"/>
                </a:solidFill>
                <a:latin typeface="Menlo"/>
              </a:rPr>
              <a:t>가 있는 </a:t>
            </a:r>
            <a:r>
              <a:rPr lang="en-US" altLang="ko-KR" sz="1400" dirty="0">
                <a:solidFill>
                  <a:srgbClr val="000000"/>
                </a:solidFill>
                <a:latin typeface="Menlo"/>
              </a:rPr>
              <a:t>vector</a:t>
            </a:r>
            <a:r>
              <a:rPr lang="ko-KR" altLang="en-US" sz="1400" dirty="0">
                <a:solidFill>
                  <a:srgbClr val="000000"/>
                </a:solidFill>
                <a:latin typeface="Menlo"/>
              </a:rPr>
              <a:t>의 마지막 행이 </a:t>
            </a:r>
            <a:r>
              <a:rPr lang="en-US" altLang="ko-KR" sz="1400" dirty="0">
                <a:solidFill>
                  <a:srgbClr val="000000"/>
                </a:solidFill>
                <a:latin typeface="Menlo"/>
              </a:rPr>
              <a:t>0</a:t>
            </a:r>
            <a:r>
              <a:rPr lang="ko-KR" altLang="en-US" sz="1400" dirty="0">
                <a:solidFill>
                  <a:srgbClr val="000000"/>
                </a:solidFill>
                <a:latin typeface="Menlo"/>
              </a:rPr>
              <a:t>이 아닌 경우</a:t>
            </a:r>
            <a:endParaRPr lang="en-US" altLang="ko-KR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위 조건들은 방정식이 성립하지 않아 해가 있을 수 없다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조건 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00FF00"/>
                </a:highlight>
                <a:latin typeface="Menlo"/>
              </a:rPr>
              <a:t>1)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0000"/>
                </a:highlight>
                <a:latin typeface="Menlo"/>
              </a:rPr>
              <a:t>2)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로 코드를 작성하였다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.</a:t>
            </a:r>
          </a:p>
          <a:p>
            <a:pPr marL="0" indent="0">
              <a:buNone/>
            </a:pPr>
            <a:endParaRPr lang="en-US" altLang="ko-KR" sz="13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ko-KR" sz="1300" b="0" i="0" u="none" strike="noStrike" dirty="0">
                <a:solidFill>
                  <a:srgbClr val="0E00FF"/>
                </a:solidFill>
                <a:effectLst/>
                <a:latin typeface="Menlo"/>
              </a:rPr>
              <a:t>if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/>
              </a:rPr>
              <a:t>A(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/>
              </a:rPr>
              <a:t>n,nb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/>
              </a:rPr>
              <a:t>)==0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Menlo"/>
              </a:rPr>
              <a:t>&amp;&amp; (b(n,1)~=0)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     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disp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altLang="ko-KR" sz="1300" b="0" i="0" u="none" strike="noStrike" dirty="0">
                <a:solidFill>
                  <a:srgbClr val="AA04F9"/>
                </a:solidFill>
                <a:effectLst/>
                <a:latin typeface="Menlo"/>
              </a:rPr>
              <a:t>'No solutions(</a:t>
            </a:r>
            <a:r>
              <a:rPr lang="ko-KR" altLang="en-US" sz="1300" b="0" i="0" u="none" strike="noStrike" dirty="0">
                <a:solidFill>
                  <a:srgbClr val="AA04F9"/>
                </a:solidFill>
                <a:effectLst/>
                <a:latin typeface="Menlo"/>
              </a:rPr>
              <a:t>입력인수를 다시 </a:t>
            </a:r>
            <a:r>
              <a:rPr lang="ko-KR" altLang="en-US" sz="1300" b="0" i="0" u="none" strike="noStrike" dirty="0" err="1">
                <a:solidFill>
                  <a:srgbClr val="AA04F9"/>
                </a:solidFill>
                <a:effectLst/>
                <a:latin typeface="Menlo"/>
              </a:rPr>
              <a:t>확인하시오</a:t>
            </a:r>
            <a:r>
              <a:rPr lang="en-US" altLang="ko-KR" sz="1300" b="0" i="0" u="none" strike="noStrike" dirty="0">
                <a:solidFill>
                  <a:srgbClr val="AA04F9"/>
                </a:solidFill>
                <a:effectLst/>
                <a:latin typeface="Menlo"/>
              </a:rPr>
              <a:t>)’</a:t>
            </a:r>
            <a:endParaRPr lang="ko-KR" altLang="en-US" sz="13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300" b="0" i="0" u="none" strike="noStrike" dirty="0">
                <a:solidFill>
                  <a:srgbClr val="0E00FF"/>
                </a:solidFill>
                <a:effectLst/>
                <a:latin typeface="Menlo"/>
              </a:rPr>
              <a:t>     return</a:t>
            </a:r>
            <a:endParaRPr lang="en-US" altLang="ko-KR" sz="13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3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300" b="0" i="0" dirty="0">
              <a:solidFill>
                <a:srgbClr val="000000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55851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09B95-0F03-4A3F-8389-28E25F5A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7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 </a:t>
            </a:r>
            <a:r>
              <a:rPr lang="en-US" altLang="ko-KR" dirty="0"/>
              <a:t>04_01_</a:t>
            </a:r>
            <a:r>
              <a:rPr lang="ko-KR" altLang="en-US" dirty="0"/>
              <a:t>추가된 코드 설명</a:t>
            </a:r>
            <a:r>
              <a:rPr lang="en-US" altLang="ko-KR" dirty="0"/>
              <a:t>(3) ::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90F6EC3-43AA-45CC-8652-7FD70AA1E9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7003" y="1372636"/>
            <a:ext cx="1887155" cy="1653349"/>
          </a:xfr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1E7110A-455C-44ED-B467-6E645E36776A}"/>
              </a:ext>
            </a:extLst>
          </p:cNvPr>
          <p:cNvSpPr txBox="1">
            <a:spLocks/>
          </p:cNvSpPr>
          <p:nvPr/>
        </p:nvSpPr>
        <p:spPr>
          <a:xfrm>
            <a:off x="533399" y="1041401"/>
            <a:ext cx="5181600" cy="581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기존 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Gauss Elimination 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코드에서 추가된 점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3. 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해가 없는 경우 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“No solutions”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를 출력하기 위한 코드</a:t>
            </a:r>
            <a:endParaRPr lang="en-US" altLang="ko-KR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pt-BR" altLang="ko-KR" sz="1300" b="0" i="0" dirty="0">
                <a:solidFill>
                  <a:srgbClr val="000000"/>
                </a:solidFill>
                <a:effectLst/>
                <a:latin typeface="Menlo"/>
              </a:rPr>
              <a:t>A(n,nb)=round(A(n,nb),14);</a:t>
            </a:r>
          </a:p>
          <a:p>
            <a:pPr marL="0" indent="0">
              <a:buNone/>
            </a:pPr>
            <a:r>
              <a:rPr lang="pt-BR" altLang="ko-KR" sz="1300" b="0" i="0" dirty="0">
                <a:solidFill>
                  <a:srgbClr val="000000"/>
                </a:solidFill>
                <a:effectLst/>
                <a:latin typeface="Menlo"/>
              </a:rPr>
              <a:t>b(n,1)=round(b(n,1),14); </a:t>
            </a:r>
          </a:p>
          <a:p>
            <a:pPr marL="0" indent="0">
              <a:buNone/>
            </a:pPr>
            <a:endParaRPr lang="pt-BR" altLang="ko-KR" sz="11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ko-KR" altLang="en-US" sz="1500" b="1" i="0" dirty="0">
                <a:solidFill>
                  <a:srgbClr val="000000"/>
                </a:solidFill>
                <a:effectLst/>
                <a:latin typeface="Menlo"/>
              </a:rPr>
              <a:t>위의 두 줄을 추가한 이유</a:t>
            </a:r>
            <a:r>
              <a:rPr lang="en-US" altLang="ko-KR" sz="1500" b="1" i="0" dirty="0">
                <a:solidFill>
                  <a:srgbClr val="000000"/>
                </a:solidFill>
                <a:effectLst/>
                <a:latin typeface="Menlo"/>
              </a:rPr>
              <a:t>? : </a:t>
            </a:r>
          </a:p>
          <a:p>
            <a:pPr marL="0" indent="0">
              <a:buNone/>
            </a:pPr>
            <a:r>
              <a:rPr lang="en-US" altLang="ko-KR" sz="1400" b="0" i="0" dirty="0" err="1">
                <a:solidFill>
                  <a:srgbClr val="FF0000"/>
                </a:solidFill>
                <a:effectLst/>
                <a:latin typeface="Menlo"/>
              </a:rPr>
              <a:t>Matlab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은 계산 </a:t>
            </a:r>
            <a:r>
              <a:rPr lang="ko-KR" altLang="en-US" sz="1400" dirty="0">
                <a:solidFill>
                  <a:srgbClr val="FF0000"/>
                </a:solidFill>
                <a:latin typeface="Menlo"/>
              </a:rPr>
              <a:t>정밀도</a:t>
            </a:r>
            <a:r>
              <a:rPr lang="en-US" altLang="ko-KR" sz="1400" dirty="0">
                <a:solidFill>
                  <a:srgbClr val="FF0000"/>
                </a:solidFill>
                <a:latin typeface="Menlo"/>
              </a:rPr>
              <a:t>(precision)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가 매우 높아서</a:t>
            </a:r>
          </a:p>
          <a:p>
            <a:pPr marL="0" indent="0"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1/3 = 0.3333...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을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Menlo"/>
              </a:rPr>
              <a:t>소숫점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16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자리까지 계산해준다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. </a:t>
            </a:r>
          </a:p>
          <a:p>
            <a:pPr marL="0" indent="0">
              <a:buNone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따라서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A(2,2)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pivot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계수가 될 때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pivot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방정식은 </a:t>
            </a:r>
          </a:p>
          <a:p>
            <a:pPr marL="0" indent="0"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A(3,2)/A(2,2)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가 딱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6.0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이 아니라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6.000000000000002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가 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.</a:t>
            </a:r>
          </a:p>
          <a:p>
            <a:pPr marL="0" indent="0"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 (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그림 참고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그래서 교재와 같이 일반적인 계산을 하기에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precision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이 </a:t>
            </a:r>
            <a:r>
              <a:rPr lang="ko-KR" altLang="en-US" sz="1400" dirty="0">
                <a:solidFill>
                  <a:srgbClr val="000000"/>
                </a:solidFill>
                <a:latin typeface="Menlo"/>
              </a:rPr>
              <a:t>매우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높기 때문에</a:t>
            </a:r>
          </a:p>
          <a:p>
            <a:pPr marL="0" indent="0">
              <a:buNone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방정식의 해가 없는 경우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A(3,2)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A(3,3)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0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이 아니라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Menlo"/>
              </a:rPr>
              <a:t>0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Menlo"/>
              </a:rPr>
              <a:t>의 근사치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가 나오게 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. (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그림 참고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</a:p>
          <a:p>
            <a:pPr marL="0" indent="0">
              <a:buNone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하지만 우리가 하는 일반적인 계산은 위와 같은 아주 작은 오차를 줄여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0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을 만들어도 문제가 없기 때문에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0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근사치를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0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으로 만들되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</a:p>
          <a:p>
            <a:pPr marL="0" indent="0">
              <a:buNone/>
            </a:pPr>
            <a:r>
              <a:rPr lang="ko-KR" altLang="en-US" sz="1400" b="0" i="0" dirty="0">
                <a:solidFill>
                  <a:srgbClr val="FF0000"/>
                </a:solidFill>
                <a:effectLst/>
                <a:latin typeface="Menlo"/>
              </a:rPr>
              <a:t>오차가 거의 없도록 </a:t>
            </a:r>
            <a:r>
              <a:rPr lang="ko-KR" altLang="en-US" sz="1400" b="0" i="0" dirty="0" err="1">
                <a:solidFill>
                  <a:srgbClr val="FF0000"/>
                </a:solidFill>
                <a:effectLst/>
                <a:latin typeface="Menlo"/>
              </a:rPr>
              <a:t>소숫점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Menlo"/>
              </a:rPr>
              <a:t>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Menlo"/>
              </a:rPr>
              <a:t>14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Menlo"/>
              </a:rPr>
              <a:t>번째 자리에서 반올림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Menlo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Menlo"/>
              </a:rPr>
              <a:t>round</a:t>
            </a:r>
            <a:r>
              <a:rPr lang="ko-KR" altLang="en-US" sz="1400" dirty="0">
                <a:solidFill>
                  <a:srgbClr val="FF0000"/>
                </a:solidFill>
                <a:latin typeface="Menlo"/>
              </a:rPr>
              <a:t>함수 이용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Menlo"/>
              </a:rPr>
              <a:t>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을 한 것이다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. (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enlo"/>
              </a:rPr>
              <a:t>그림 참고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AA7485-000B-42D2-8E38-BA697B56F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7003" y="3025985"/>
            <a:ext cx="2436471" cy="16342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B37C50C-C458-411B-8743-1942DD16C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7003" y="4796950"/>
            <a:ext cx="4087364" cy="1865108"/>
          </a:xfrm>
          <a:prstGeom prst="rect">
            <a:avLst/>
          </a:prstGeom>
        </p:spPr>
      </p:pic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AADC338-2D2A-47E8-B426-5162D606459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627633" y="2199311"/>
            <a:ext cx="4849370" cy="24608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4F7A0B99-C1F2-41C9-89F5-703BC54B7970}"/>
              </a:ext>
            </a:extLst>
          </p:cNvPr>
          <p:cNvCxnSpPr>
            <a:cxnSpLocks/>
          </p:cNvCxnSpPr>
          <p:nvPr/>
        </p:nvCxnSpPr>
        <p:spPr>
          <a:xfrm flipV="1">
            <a:off x="2802467" y="3832016"/>
            <a:ext cx="3592395" cy="18651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9E2AD3DF-826F-47EC-85BA-8B08F3B8734F}"/>
              </a:ext>
            </a:extLst>
          </p:cNvPr>
          <p:cNvCxnSpPr>
            <a:cxnSpLocks/>
          </p:cNvCxnSpPr>
          <p:nvPr/>
        </p:nvCxnSpPr>
        <p:spPr>
          <a:xfrm flipV="1">
            <a:off x="3005667" y="6118306"/>
            <a:ext cx="7255603" cy="5731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50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09B95-0F03-4A3F-8389-28E25F5A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42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 </a:t>
            </a:r>
            <a:r>
              <a:rPr lang="en-US" altLang="ko-KR" dirty="0"/>
              <a:t>04_02::</a:t>
            </a:r>
            <a:br>
              <a:rPr lang="en-US" altLang="ko-KR" dirty="0"/>
            </a:br>
            <a:r>
              <a:rPr lang="en-US" altLang="ko-KR" sz="22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p.31</a:t>
            </a:r>
            <a:r>
              <a:rPr lang="ko-KR" altLang="en-US" sz="22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의 무한히 많은 해가 존재하는 경우의 행렬을 </a:t>
            </a:r>
            <a:br>
              <a:rPr lang="en-US" altLang="ko-KR" sz="22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</a:br>
            <a:r>
              <a:rPr lang="en-US" altLang="ko-KR" sz="2200" b="0" i="0" dirty="0" err="1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Matlab</a:t>
            </a:r>
            <a:r>
              <a:rPr lang="en-US" altLang="ko-KR" sz="22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r>
              <a:rPr lang="en-US" altLang="ko-KR" sz="2200" b="0" i="0" dirty="0" err="1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rref</a:t>
            </a:r>
            <a:r>
              <a:rPr lang="en-US" altLang="ko-KR" sz="22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r>
              <a:rPr lang="ko-KR" altLang="en-US" sz="22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에 입력하였을 때 출력되는 결과를 캡처</a:t>
            </a:r>
            <a:endParaRPr lang="ko-KR" altLang="en-US" sz="22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B4A203F-5656-4828-A653-F8A9756DB5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26" y="2309043"/>
            <a:ext cx="11999347" cy="2239913"/>
          </a:xfrm>
        </p:spPr>
      </p:pic>
    </p:spTree>
    <p:extLst>
      <p:ext uri="{BB962C8B-B14F-4D97-AF65-F5344CB8AC3E}">
        <p14:creationId xmlns:p14="http://schemas.microsoft.com/office/powerpoint/2010/main" val="208985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D549B326AB88E45897709B2C053AFA1" ma:contentTypeVersion="2" ma:contentTypeDescription="새 문서를 만듭니다." ma:contentTypeScope="" ma:versionID="9f9db5706c94c8605aa328259227850d">
  <xsd:schema xmlns:xsd="http://www.w3.org/2001/XMLSchema" xmlns:xs="http://www.w3.org/2001/XMLSchema" xmlns:p="http://schemas.microsoft.com/office/2006/metadata/properties" xmlns:ns3="1de17ace-59db-4142-a632-bc5123fcfecb" targetNamespace="http://schemas.microsoft.com/office/2006/metadata/properties" ma:root="true" ma:fieldsID="da10d560ebb9d1113d891e1e7052dba3" ns3:_="">
    <xsd:import namespace="1de17ace-59db-4142-a632-bc5123fcfe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17ace-59db-4142-a632-bc5123fcf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0235C4-D284-457E-855E-989697D369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3D2478-3322-4CDE-931C-CAAE621D13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e17ace-59db-4142-a632-bc5123fcfe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4BB681-9F66-4C0D-9B06-1F01BD0AFAD7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1de17ace-59db-4142-a632-bc5123fcfec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2036</Words>
  <Application>Microsoft Office PowerPoint</Application>
  <PresentationFormat>와이드스크린</PresentationFormat>
  <Paragraphs>232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Menlo</vt:lpstr>
      <vt:lpstr>NanumGothic</vt:lpstr>
      <vt:lpstr>맑은 고딕</vt:lpstr>
      <vt:lpstr>Arial</vt:lpstr>
      <vt:lpstr>Office 테마</vt:lpstr>
      <vt:lpstr>201901766_이형섭_과제04</vt:lpstr>
      <vt:lpstr>:: 과제 04_01_코드 ::</vt:lpstr>
      <vt:lpstr>:: 과제 04_01_무수히 많은 해 ::</vt:lpstr>
      <vt:lpstr>:: 과제 04_01_추가된 코드 설명(1) ::</vt:lpstr>
      <vt:lpstr>:: 과제 04_01_유일해 ::</vt:lpstr>
      <vt:lpstr>:: 과제 04_01_해가 존재하지 않는 경우 ::</vt:lpstr>
      <vt:lpstr>:: 과제 04_01_추가된 코드 설명(2) ::</vt:lpstr>
      <vt:lpstr>:: 과제 04_01_추가된 코드 설명(3) ::</vt:lpstr>
      <vt:lpstr>:: 과제 04_02:: p.31의 무한히 많은 해가 존재하는 경우의 행렬을  Matlab rref 에 입력하였을 때 출력되는 결과를 캡처</vt:lpstr>
      <vt:lpstr>:: 과제 04_03_p36 ::</vt:lpstr>
      <vt:lpstr>:: 과제 04_03_p44 ::</vt:lpstr>
      <vt:lpstr>:: 과제 04_03_p45 ::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201901766_이형섭_과제04</dc:title>
  <dc:creator>이형섭</dc:creator>
  <cp:lastModifiedBy>이형섭</cp:lastModifiedBy>
  <cp:revision>4</cp:revision>
  <dcterms:created xsi:type="dcterms:W3CDTF">2022-03-13T06:14:52Z</dcterms:created>
  <dcterms:modified xsi:type="dcterms:W3CDTF">2022-03-15T12:25:51Z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0x0101003D549B326AB88E45897709B2C053AFA1</vt:lpwstr>
  </property>
</Properties>
</file>