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1" r:id="rId5"/>
    <p:sldId id="260" r:id="rId6"/>
    <p:sldId id="262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34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01E9F-41BB-415D-9E2F-166F21DE1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F46CBA-EFB0-40F5-8F76-9F6796E6B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0321A9-C622-41F3-B4ED-14F098519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7D6F-54E3-4F8B-AF48-CB426CF958B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4B96F-EDC1-4C4D-AD4B-6913554C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42D79-C250-48BE-8349-1584F447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3F5A-77EC-49EF-A3E1-85CB9E07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69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8B4F2-7B07-41F6-B530-6BBD0C7B0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871CD1-B289-4964-9D15-FD4CC1F2D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F0ADF-F9F0-441F-8849-4A79000D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7D6F-54E3-4F8B-AF48-CB426CF958B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A4ABAA-E84D-4AB7-ABC1-867B5254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226DC-BBAA-4DDB-9B1E-90A5452B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3F5A-77EC-49EF-A3E1-85CB9E07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50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5C6445-102D-46E8-8EA6-8D3D15420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C01F1B-7C8D-4F46-B936-72BCD7B13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5E6DAD-397B-4CFD-A68D-F369DD37E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7D6F-54E3-4F8B-AF48-CB426CF958B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0462E6-CB99-4D67-878E-AA4F81A7A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5E0868-D09D-4E3C-B1E5-EF2C1FF1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3F5A-77EC-49EF-A3E1-85CB9E07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81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735C7-EDEF-4411-9B5E-2F1EBCC9B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B45A58-9937-4971-847C-59910CC45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351D1-110F-4590-BA65-92EF9182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7D6F-54E3-4F8B-AF48-CB426CF958B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54558-5D8A-4091-B46F-1B0AB00F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3AD219-C652-4450-98F9-B44FF4B1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3F5A-77EC-49EF-A3E1-85CB9E07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57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4BE72-4AB2-4A47-83E6-455D9599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6E353F-A51B-4F1A-8BD9-21F9B2B62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DF9DBD-14F5-43DB-9BA4-2D4CF6A7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7D6F-54E3-4F8B-AF48-CB426CF958B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32CFB8-4157-4F72-AF74-AD017BC0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781C7-8008-42D3-B44C-DB047855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3F5A-77EC-49EF-A3E1-85CB9E07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8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AC638-BE27-44DC-B17B-64323A33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49FE7F-15AD-494A-972D-0147DB6A0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C1E746-AC95-4B20-9605-A7D853618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F888A6-FE18-4915-B685-343B46060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7D6F-54E3-4F8B-AF48-CB426CF958B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A1586F-7120-4AE2-BCF7-84ED43C1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54CF49-9B28-4922-96C8-E6F0F77A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3F5A-77EC-49EF-A3E1-85CB9E07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13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04588-3888-4104-A18C-C6F62CA5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FBB243-5972-4867-A5B1-2C5FEB3BD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BCF9BD-D33E-48F2-BA0A-DB414411E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691175-62A8-4079-A6D5-44D2940D5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3FA6EF-8D39-469B-8D56-E8BC98D44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7CDB54-CF90-482C-A197-110E313F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7D6F-54E3-4F8B-AF48-CB426CF958B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9504B1-40E4-4981-AAFA-FFD5CBDE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C07606-85B7-4D43-985B-17ED4B45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3F5A-77EC-49EF-A3E1-85CB9E07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26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31CE9-09B6-455D-8E79-48B6CF52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66AC88-708E-4DA6-8752-F6274F06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7D6F-54E3-4F8B-AF48-CB426CF958B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0F784D-9E87-4C6A-9D1E-07957DA61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5D6835-6337-4C0D-A1BF-EA2A4935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3F5A-77EC-49EF-A3E1-85CB9E07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51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CCC413-225B-4E8C-9179-C5E8FA186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7D6F-54E3-4F8B-AF48-CB426CF958B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036CFE-C31C-4352-BB37-7E12F6BB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EAC698-94EF-4BC9-BA2A-03585F00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3F5A-77EC-49EF-A3E1-85CB9E07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30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CCC42-B993-4DFF-964F-7324234D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5CF532-1D6B-4D19-90C1-0F119F1C8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8D386E-9CBB-4CBC-A667-2DB3A9B91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A4B503-8325-44E7-92CF-A4A741837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7D6F-54E3-4F8B-AF48-CB426CF958B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65BD55-8B84-4B4E-8611-396A0D16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557A00-7697-4A70-B9A7-E8472BA4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3F5A-77EC-49EF-A3E1-85CB9E07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75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0CF83-525E-425A-B534-784E83DCE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FB43EC-9058-4C2B-A295-04609C5DD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F8D804-0B89-42D3-BC09-FCC9473B2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725711-3482-4867-A401-1F09CBD4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7D6F-54E3-4F8B-AF48-CB426CF958B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5C65F4-15C1-436F-A3D3-0097E4AD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EC4019-D9E9-480A-9336-F0F6C926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3F5A-77EC-49EF-A3E1-85CB9E07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28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CCF0CB-CD70-4339-A0D7-AA961B56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F62AB0-B2D6-4328-BF47-382A8EA41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18159-5116-4C26-BACA-3A5AD8794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87D6F-54E3-4F8B-AF48-CB426CF958B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CA3860-C159-41F6-89B8-46AA2180B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6281B4-5ED5-40E5-8705-EAD528300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53F5A-77EC-49EF-A3E1-85CB9E07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83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EEB76-2612-4EFB-BC0C-1D023B763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3163" y="243588"/>
            <a:ext cx="9365673" cy="2387600"/>
          </a:xfrm>
        </p:spPr>
        <p:txBody>
          <a:bodyPr/>
          <a:lstStyle/>
          <a:p>
            <a:r>
              <a:rPr lang="en-US" altLang="ko-KR" dirty="0"/>
              <a:t>201901766_</a:t>
            </a:r>
            <a:r>
              <a:rPr lang="ko-KR" altLang="en-US" dirty="0"/>
              <a:t>이형섭</a:t>
            </a:r>
            <a:r>
              <a:rPr lang="en-US" altLang="ko-KR" dirty="0"/>
              <a:t>_</a:t>
            </a:r>
            <a:r>
              <a:rPr lang="ko-KR" altLang="en-US" dirty="0"/>
              <a:t>과제</a:t>
            </a:r>
            <a:r>
              <a:rPr lang="en-US" altLang="ko-KR" dirty="0"/>
              <a:t>07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5D2E28-DCCA-4E44-A1C5-D6CEC6519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501" y="2945081"/>
            <a:ext cx="9144000" cy="3811979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sz="4000" dirty="0">
                <a:effectLst/>
                <a:latin typeface="NanumGothic" pitchFamily="2" charset="-127"/>
                <a:ea typeface="NanumGothic" pitchFamily="2" charset="-127"/>
              </a:rPr>
              <a:t>1. </a:t>
            </a:r>
            <a:r>
              <a:rPr lang="en-US" altLang="ko-KR" sz="4000" dirty="0" err="1">
                <a:effectLst/>
                <a:latin typeface="NanumGothic" pitchFamily="2" charset="-127"/>
                <a:ea typeface="NanumGothic" pitchFamily="2" charset="-127"/>
              </a:rPr>
              <a:t>arccos</a:t>
            </a:r>
            <a:r>
              <a:rPr lang="en-US" altLang="ko-KR" sz="4000" dirty="0">
                <a:effectLst/>
                <a:latin typeface="NanumGothic" pitchFamily="2" charset="-127"/>
                <a:ea typeface="NanumGothic" pitchFamily="2" charset="-127"/>
              </a:rPr>
              <a:t> </a:t>
            </a:r>
            <a:r>
              <a:rPr lang="ko-KR" altLang="en-US" sz="4000" dirty="0">
                <a:effectLst/>
                <a:latin typeface="NanumGothic" pitchFamily="2" charset="-127"/>
                <a:ea typeface="NanumGothic" pitchFamily="2" charset="-127"/>
              </a:rPr>
              <a:t>함수 그래프를 </a:t>
            </a:r>
            <a:r>
              <a:rPr lang="en-US" altLang="ko-KR" sz="4000" dirty="0" err="1">
                <a:effectLst/>
                <a:latin typeface="NanumGothic" pitchFamily="2" charset="-127"/>
                <a:ea typeface="NanumGothic" pitchFamily="2" charset="-127"/>
              </a:rPr>
              <a:t>matlab</a:t>
            </a:r>
            <a:r>
              <a:rPr lang="en-US" altLang="ko-KR" sz="4000" dirty="0">
                <a:effectLst/>
                <a:latin typeface="NanumGothic" pitchFamily="2" charset="-127"/>
                <a:ea typeface="NanumGothic" pitchFamily="2" charset="-127"/>
              </a:rPr>
              <a:t> </a:t>
            </a:r>
            <a:r>
              <a:rPr lang="ko-KR" altLang="en-US" sz="4000" dirty="0">
                <a:effectLst/>
                <a:latin typeface="NanumGothic" pitchFamily="2" charset="-127"/>
                <a:ea typeface="NanumGothic" pitchFamily="2" charset="-127"/>
              </a:rPr>
              <a:t>으로 그리고 캡처하여 과제 </a:t>
            </a:r>
            <a:r>
              <a:rPr lang="en-US" altLang="ko-KR" sz="4000" dirty="0">
                <a:effectLst/>
                <a:latin typeface="NanumGothic" pitchFamily="2" charset="-127"/>
                <a:ea typeface="NanumGothic" pitchFamily="2" charset="-127"/>
              </a:rPr>
              <a:t>ppt </a:t>
            </a:r>
            <a:r>
              <a:rPr lang="ko-KR" altLang="en-US" sz="4000" dirty="0">
                <a:effectLst/>
                <a:latin typeface="NanumGothic" pitchFamily="2" charset="-127"/>
                <a:ea typeface="NanumGothic" pitchFamily="2" charset="-127"/>
              </a:rPr>
              <a:t>에 첨부할 것</a:t>
            </a:r>
            <a:r>
              <a:rPr lang="en-US" altLang="ko-KR" sz="4000" dirty="0">
                <a:effectLst/>
                <a:latin typeface="NanumGothic" pitchFamily="2" charset="-127"/>
                <a:ea typeface="NanumGothic" pitchFamily="2" charset="-127"/>
              </a:rPr>
              <a:t>. 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endParaRPr lang="en-US" altLang="ko-KR" sz="4000" dirty="0">
              <a:effectLst/>
              <a:latin typeface="NanumGothic" pitchFamily="2" charset="-127"/>
              <a:ea typeface="NanumGothic" pitchFamily="2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4000" dirty="0">
                <a:effectLst/>
                <a:latin typeface="NanumGothic" pitchFamily="2" charset="-127"/>
                <a:ea typeface="NanumGothic" pitchFamily="2" charset="-127"/>
              </a:rPr>
              <a:t>2. </a:t>
            </a:r>
            <a:r>
              <a:rPr lang="ko-KR" altLang="en-US" sz="4000" dirty="0">
                <a:effectLst/>
                <a:latin typeface="NanumGothic" pitchFamily="2" charset="-127"/>
                <a:ea typeface="NanumGothic" pitchFamily="2" charset="-127"/>
              </a:rPr>
              <a:t>강의노트 </a:t>
            </a:r>
            <a:r>
              <a:rPr lang="en-US" altLang="ko-KR" sz="4000" dirty="0">
                <a:effectLst/>
                <a:latin typeface="NanumGothic" pitchFamily="2" charset="-127"/>
                <a:ea typeface="NanumGothic" pitchFamily="2" charset="-127"/>
              </a:rPr>
              <a:t>p10 - 12 </a:t>
            </a:r>
            <a:r>
              <a:rPr lang="ko-KR" altLang="en-US" sz="4000" dirty="0">
                <a:effectLst/>
                <a:latin typeface="NanumGothic" pitchFamily="2" charset="-127"/>
                <a:ea typeface="NanumGothic" pitchFamily="2" charset="-127"/>
              </a:rPr>
              <a:t>에 나오는 문제들을 손으로 풀고 사진 찍어서 과제 </a:t>
            </a:r>
            <a:r>
              <a:rPr lang="en-US" altLang="ko-KR" sz="4000" dirty="0">
                <a:effectLst/>
                <a:latin typeface="NanumGothic" pitchFamily="2" charset="-127"/>
                <a:ea typeface="NanumGothic" pitchFamily="2" charset="-127"/>
              </a:rPr>
              <a:t>ppt </a:t>
            </a:r>
            <a:r>
              <a:rPr lang="ko-KR" altLang="en-US" sz="4000" dirty="0">
                <a:effectLst/>
                <a:latin typeface="NanumGothic" pitchFamily="2" charset="-127"/>
                <a:ea typeface="NanumGothic" pitchFamily="2" charset="-127"/>
              </a:rPr>
              <a:t>에 첨부할 것</a:t>
            </a:r>
            <a:r>
              <a:rPr lang="en-US" altLang="ko-KR" sz="4000" dirty="0">
                <a:effectLst/>
                <a:latin typeface="NanumGothic" pitchFamily="2" charset="-127"/>
                <a:ea typeface="NanumGothic" pitchFamily="2" charset="-127"/>
              </a:rPr>
              <a:t>. </a:t>
            </a:r>
          </a:p>
          <a:p>
            <a:pPr>
              <a:lnSpc>
                <a:spcPct val="170000"/>
              </a:lnSpc>
            </a:pPr>
            <a:r>
              <a:rPr lang="en-US" altLang="ko-KR" sz="4000" dirty="0">
                <a:effectLst/>
                <a:latin typeface="NanumGothic" pitchFamily="2" charset="-127"/>
                <a:ea typeface="NanumGothic" pitchFamily="2" charset="-127"/>
              </a:rPr>
              <a:t>   </a:t>
            </a:r>
            <a:r>
              <a:rPr lang="ko-KR" altLang="en-US" sz="4000" dirty="0">
                <a:effectLst/>
                <a:latin typeface="NanumGothic" pitchFamily="2" charset="-127"/>
                <a:ea typeface="NanumGothic" pitchFamily="2" charset="-127"/>
              </a:rPr>
              <a:t>또한 </a:t>
            </a:r>
            <a:r>
              <a:rPr lang="en-US" altLang="ko-KR" sz="4000" dirty="0" err="1">
                <a:effectLst/>
                <a:latin typeface="NanumGothic" pitchFamily="2" charset="-127"/>
                <a:ea typeface="NanumGothic" pitchFamily="2" charset="-127"/>
              </a:rPr>
              <a:t>matlab</a:t>
            </a:r>
            <a:r>
              <a:rPr lang="ko-KR" altLang="en-US" sz="4000" dirty="0">
                <a:effectLst/>
                <a:latin typeface="NanumGothic" pitchFamily="2" charset="-127"/>
                <a:ea typeface="NanumGothic" pitchFamily="2" charset="-127"/>
              </a:rPr>
              <a:t>으로 같은 문제들을 계산해보고 손으로 풀었을 때와 결과를 비교 할 것</a:t>
            </a:r>
            <a:r>
              <a:rPr lang="en-US" altLang="ko-KR" sz="4000" dirty="0">
                <a:effectLst/>
                <a:latin typeface="NanumGothic" pitchFamily="2" charset="-127"/>
                <a:ea typeface="NanumGothic" pitchFamily="2" charset="-127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altLang="ko-KR" sz="4000" dirty="0">
                <a:effectLst/>
                <a:latin typeface="NanumGothic" pitchFamily="2" charset="-127"/>
                <a:ea typeface="NanumGothic" pitchFamily="2" charset="-127"/>
              </a:rPr>
              <a:t>  </a:t>
            </a:r>
          </a:p>
          <a:p>
            <a:pPr>
              <a:lnSpc>
                <a:spcPct val="170000"/>
              </a:lnSpc>
            </a:pPr>
            <a:r>
              <a:rPr lang="en-US" altLang="ko-KR" sz="4000" dirty="0">
                <a:effectLst/>
                <a:latin typeface="NanumGothic" pitchFamily="2" charset="-127"/>
                <a:ea typeface="NanumGothic" pitchFamily="2" charset="-127"/>
              </a:rPr>
              <a:t>3. p12 </a:t>
            </a:r>
            <a:r>
              <a:rPr lang="ko-KR" altLang="en-US" sz="4000" dirty="0">
                <a:effectLst/>
                <a:latin typeface="NanumGothic" pitchFamily="2" charset="-127"/>
                <a:ea typeface="NanumGothic" pitchFamily="2" charset="-127"/>
              </a:rPr>
              <a:t>의 두 </a:t>
            </a:r>
            <a:r>
              <a:rPr lang="en-US" altLang="ko-KR" sz="4000" dirty="0">
                <a:effectLst/>
                <a:latin typeface="NanumGothic" pitchFamily="2" charset="-127"/>
                <a:ea typeface="NanumGothic" pitchFamily="2" charset="-127"/>
              </a:rPr>
              <a:t>vector </a:t>
            </a:r>
            <a:r>
              <a:rPr lang="en-US" altLang="ko-KR" sz="4000" b="1" dirty="0">
                <a:effectLst/>
                <a:latin typeface="NanumGothic" pitchFamily="2" charset="-127"/>
                <a:ea typeface="NanumGothic" pitchFamily="2" charset="-127"/>
              </a:rPr>
              <a:t>a</a:t>
            </a:r>
            <a:r>
              <a:rPr lang="ko-KR" altLang="en-US" sz="4000" dirty="0">
                <a:effectLst/>
                <a:latin typeface="NanumGothic" pitchFamily="2" charset="-127"/>
                <a:ea typeface="NanumGothic" pitchFamily="2" charset="-127"/>
              </a:rPr>
              <a:t> </a:t>
            </a:r>
            <a:r>
              <a:rPr lang="en-US" altLang="ko-KR" sz="4000" dirty="0">
                <a:effectLst/>
                <a:latin typeface="NanumGothic" pitchFamily="2" charset="-127"/>
                <a:ea typeface="NanumGothic" pitchFamily="2" charset="-127"/>
              </a:rPr>
              <a:t>&amp; </a:t>
            </a:r>
            <a:r>
              <a:rPr lang="en-US" altLang="ko-KR" sz="4000" b="1" dirty="0">
                <a:effectLst/>
                <a:latin typeface="NanumGothic" pitchFamily="2" charset="-127"/>
                <a:ea typeface="NanumGothic" pitchFamily="2" charset="-127"/>
              </a:rPr>
              <a:t>b</a:t>
            </a:r>
            <a:r>
              <a:rPr lang="ko-KR" altLang="en-US" sz="4000" dirty="0">
                <a:effectLst/>
                <a:latin typeface="NanumGothic" pitchFamily="2" charset="-127"/>
                <a:ea typeface="NanumGothic" pitchFamily="2" charset="-127"/>
              </a:rPr>
              <a:t> 와 </a:t>
            </a:r>
            <a:r>
              <a:rPr lang="en-US" altLang="ko-KR" sz="4000" dirty="0">
                <a:effectLst/>
                <a:latin typeface="NanumGothic" pitchFamily="2" charset="-127"/>
                <a:ea typeface="NanumGothic" pitchFamily="2" charset="-127"/>
              </a:rPr>
              <a:t>cross product vector </a:t>
            </a:r>
            <a:r>
              <a:rPr lang="en-US" altLang="ko-KR" sz="4000" b="1" dirty="0">
                <a:effectLst/>
                <a:latin typeface="NanumGothic" pitchFamily="2" charset="-127"/>
                <a:ea typeface="NanumGothic" pitchFamily="2" charset="-127"/>
              </a:rPr>
              <a:t>a x b</a:t>
            </a:r>
            <a:r>
              <a:rPr lang="ko-KR" altLang="en-US" sz="4000" dirty="0">
                <a:effectLst/>
                <a:latin typeface="NanumGothic" pitchFamily="2" charset="-127"/>
                <a:ea typeface="NanumGothic" pitchFamily="2" charset="-127"/>
              </a:rPr>
              <a:t> 를 </a:t>
            </a:r>
            <a:r>
              <a:rPr lang="en-US" altLang="ko-KR" sz="4000" dirty="0">
                <a:effectLst/>
                <a:latin typeface="NanumGothic" pitchFamily="2" charset="-127"/>
                <a:ea typeface="NanumGothic" pitchFamily="2" charset="-127"/>
              </a:rPr>
              <a:t>3D </a:t>
            </a:r>
            <a:r>
              <a:rPr lang="ko-KR" altLang="en-US" sz="4000" dirty="0">
                <a:effectLst/>
                <a:latin typeface="NanumGothic" pitchFamily="2" charset="-127"/>
                <a:ea typeface="NanumGothic" pitchFamily="2" charset="-127"/>
              </a:rPr>
              <a:t>좌표계에 나타낼 것</a:t>
            </a:r>
            <a:r>
              <a:rPr lang="en-US" altLang="ko-KR" sz="4000" dirty="0">
                <a:effectLst/>
                <a:latin typeface="NanumGothic" pitchFamily="2" charset="-127"/>
                <a:ea typeface="NanumGothic" pitchFamily="2" charset="-127"/>
              </a:rPr>
              <a:t>. </a:t>
            </a:r>
          </a:p>
          <a:p>
            <a:pPr>
              <a:lnSpc>
                <a:spcPct val="170000"/>
              </a:lnSpc>
            </a:pPr>
            <a:r>
              <a:rPr lang="en-US" altLang="ko-KR" sz="4000" dirty="0">
                <a:effectLst/>
                <a:latin typeface="NanumGothic" pitchFamily="2" charset="-127"/>
                <a:ea typeface="NanumGothic" pitchFamily="2" charset="-127"/>
              </a:rPr>
              <a:t>   </a:t>
            </a:r>
            <a:r>
              <a:rPr lang="ko-KR" altLang="en-US" sz="4000" dirty="0">
                <a:effectLst/>
                <a:latin typeface="NanumGothic" pitchFamily="2" charset="-127"/>
                <a:ea typeface="NanumGothic" pitchFamily="2" charset="-127"/>
              </a:rPr>
              <a:t>손으로 깔끔하게 직접 그린 그림과 </a:t>
            </a:r>
            <a:r>
              <a:rPr lang="en-US" altLang="ko-KR" sz="4000" dirty="0" err="1">
                <a:effectLst/>
                <a:latin typeface="NanumGothic" pitchFamily="2" charset="-127"/>
                <a:ea typeface="NanumGothic" pitchFamily="2" charset="-127"/>
              </a:rPr>
              <a:t>matlab</a:t>
            </a:r>
            <a:r>
              <a:rPr lang="en-US" altLang="ko-KR" sz="4000" dirty="0">
                <a:effectLst/>
                <a:latin typeface="NanumGothic" pitchFamily="2" charset="-127"/>
                <a:ea typeface="NanumGothic" pitchFamily="2" charset="-127"/>
              </a:rPr>
              <a:t> </a:t>
            </a:r>
            <a:r>
              <a:rPr lang="ko-KR" altLang="en-US" sz="4000" dirty="0">
                <a:effectLst/>
                <a:latin typeface="NanumGothic" pitchFamily="2" charset="-127"/>
                <a:ea typeface="NanumGothic" pitchFamily="2" charset="-127"/>
              </a:rPr>
              <a:t>으로 그린 그림 두가지를 과제 </a:t>
            </a:r>
            <a:r>
              <a:rPr lang="en-US" altLang="ko-KR" sz="4000" dirty="0">
                <a:effectLst/>
                <a:latin typeface="NanumGothic" pitchFamily="2" charset="-127"/>
                <a:ea typeface="NanumGothic" pitchFamily="2" charset="-127"/>
              </a:rPr>
              <a:t>ppt </a:t>
            </a:r>
            <a:r>
              <a:rPr lang="ko-KR" altLang="en-US" sz="4000" dirty="0">
                <a:effectLst/>
                <a:latin typeface="NanumGothic" pitchFamily="2" charset="-127"/>
                <a:ea typeface="NanumGothic" pitchFamily="2" charset="-127"/>
              </a:rPr>
              <a:t>에 첨부할 것</a:t>
            </a:r>
            <a:r>
              <a:rPr lang="en-US" altLang="ko-KR" sz="4000" dirty="0">
                <a:effectLst/>
                <a:latin typeface="NanumGothic" pitchFamily="2" charset="-127"/>
                <a:ea typeface="NanumGothic" pitchFamily="2" charset="-127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979195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C765B-62E6-41D8-BB7F-D36E460DD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과제</a:t>
            </a:r>
            <a:r>
              <a:rPr lang="en-US" altLang="ko-KR" dirty="0"/>
              <a:t>07_3_3_</a:t>
            </a:r>
            <a:r>
              <a:rPr lang="ko-KR" altLang="en-US" dirty="0"/>
              <a:t>코드설명</a:t>
            </a:r>
            <a:r>
              <a:rPr lang="en-US" altLang="ko-KR" dirty="0"/>
              <a:t>::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75E6D0-0B2B-43E5-A2AD-AED0810C7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3745" y="923141"/>
            <a:ext cx="4990605" cy="57769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a=[-2 1 -1]'</a:t>
            </a:r>
          </a:p>
          <a:p>
            <a:pPr marL="0" indent="0">
              <a:buNone/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b=[1 -2 3]'</a:t>
            </a:r>
          </a:p>
          <a:p>
            <a:pPr marL="0" indent="0">
              <a:buNone/>
            </a:pP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Menlo"/>
              </a:rPr>
              <a:t>ab_crossprod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=cross(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Menlo"/>
              </a:rPr>
              <a:t>a,b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altLang="ko-KR" sz="1200" b="0" i="0" dirty="0">
                <a:solidFill>
                  <a:schemeClr val="accent6"/>
                </a:solidFill>
                <a:effectLst/>
                <a:latin typeface="Menlo"/>
              </a:rPr>
              <a:t> % </a:t>
            </a:r>
            <a:r>
              <a:rPr lang="ko-KR" altLang="en-US" sz="1200" b="0" i="0" dirty="0">
                <a:solidFill>
                  <a:schemeClr val="accent6"/>
                </a:solidFill>
                <a:effectLst/>
                <a:latin typeface="Menlo"/>
              </a:rPr>
              <a:t>행렬 </a:t>
            </a:r>
            <a:r>
              <a:rPr lang="en-US" altLang="ko-KR" sz="1200" b="0" i="0" dirty="0">
                <a:solidFill>
                  <a:schemeClr val="accent6"/>
                </a:solidFill>
                <a:effectLst/>
                <a:latin typeface="Menlo"/>
              </a:rPr>
              <a:t>a</a:t>
            </a:r>
            <a:r>
              <a:rPr lang="ko-KR" altLang="en-US" sz="1200" b="0" i="0" dirty="0">
                <a:solidFill>
                  <a:schemeClr val="accent6"/>
                </a:solidFill>
                <a:effectLst/>
                <a:latin typeface="Menlo"/>
              </a:rPr>
              <a:t>는 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vector a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가 원점에서 어디를 가리키는지 나타내는 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(x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좌표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, y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좌표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, z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좌표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) 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이다</a:t>
            </a:r>
            <a:endParaRPr lang="en-US" altLang="ko-KR" sz="1200" b="0" i="0" dirty="0">
              <a:solidFill>
                <a:schemeClr val="accent6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200" b="0" i="0" dirty="0">
                <a:solidFill>
                  <a:schemeClr val="accent6"/>
                </a:solidFill>
                <a:effectLst/>
                <a:latin typeface="Menlo"/>
              </a:rPr>
              <a:t>% </a:t>
            </a:r>
            <a:r>
              <a:rPr lang="ko-KR" altLang="en-US" sz="1200" b="0" i="0" dirty="0">
                <a:solidFill>
                  <a:schemeClr val="accent6"/>
                </a:solidFill>
                <a:effectLst/>
                <a:latin typeface="Menlo"/>
              </a:rPr>
              <a:t>행렬 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b</a:t>
            </a:r>
            <a:r>
              <a:rPr lang="ko-KR" altLang="en-US" sz="1200" b="0" i="0" dirty="0">
                <a:solidFill>
                  <a:schemeClr val="accent6"/>
                </a:solidFill>
                <a:effectLst/>
                <a:latin typeface="Menlo"/>
              </a:rPr>
              <a:t>는 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vector b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가 원점에서 어디를 가리키는지 나타내는 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(x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좌표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, y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좌표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, z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좌표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) 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이다</a:t>
            </a:r>
            <a:endParaRPr lang="en-US" altLang="ko-KR" sz="1200" b="0" i="0" dirty="0">
              <a:solidFill>
                <a:schemeClr val="accent6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200" b="0" i="0" dirty="0">
                <a:solidFill>
                  <a:schemeClr val="accent6"/>
                </a:solidFill>
                <a:effectLst/>
                <a:latin typeface="Menlo"/>
              </a:rPr>
              <a:t>% </a:t>
            </a:r>
            <a:r>
              <a:rPr lang="ko-KR" altLang="en-US" sz="1200" b="0" i="0" dirty="0">
                <a:solidFill>
                  <a:schemeClr val="accent6"/>
                </a:solidFill>
                <a:effectLst/>
                <a:latin typeface="Menlo"/>
              </a:rPr>
              <a:t>행렬 </a:t>
            </a:r>
            <a:r>
              <a:rPr lang="en-US" altLang="ko-KR" sz="1200" b="0" i="0" dirty="0" err="1">
                <a:solidFill>
                  <a:schemeClr val="accent6"/>
                </a:solidFill>
                <a:effectLst/>
                <a:latin typeface="Menlo"/>
              </a:rPr>
              <a:t>ab_crossprod</a:t>
            </a:r>
            <a:r>
              <a:rPr lang="ko-KR" altLang="en-US" sz="1200" b="0" i="0" dirty="0">
                <a:solidFill>
                  <a:schemeClr val="accent6"/>
                </a:solidFill>
                <a:effectLst/>
                <a:latin typeface="Menlo"/>
              </a:rPr>
              <a:t>는 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vector a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와 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vector b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를 </a:t>
            </a:r>
            <a:r>
              <a:rPr lang="ko-KR" altLang="en-US" sz="1200" dirty="0" err="1">
                <a:solidFill>
                  <a:schemeClr val="accent6"/>
                </a:solidFill>
                <a:latin typeface="Menlo"/>
              </a:rPr>
              <a:t>외적한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 값을 저장하는 변수이고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, 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이 또한 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vector </a:t>
            </a:r>
            <a:r>
              <a:rPr lang="en-US" altLang="ko-KR" sz="1200" dirty="0" err="1">
                <a:solidFill>
                  <a:schemeClr val="accent6"/>
                </a:solidFill>
                <a:latin typeface="Menlo"/>
              </a:rPr>
              <a:t>ab_cross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가 원점에서 어디를 가리키는 나타내는 </a:t>
            </a:r>
            <a:r>
              <a:rPr lang="ko-KR" altLang="en-US" sz="1200" dirty="0" err="1">
                <a:solidFill>
                  <a:schemeClr val="accent6"/>
                </a:solidFill>
                <a:latin typeface="Menlo"/>
              </a:rPr>
              <a:t>나타내는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 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(x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좌표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, y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좌표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, z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좌표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) 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이다</a:t>
            </a:r>
            <a:endParaRPr lang="en-US" altLang="ko-KR" sz="1200" b="0" i="0" dirty="0">
              <a:solidFill>
                <a:schemeClr val="accent6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200" b="0" i="0" dirty="0">
                <a:solidFill>
                  <a:schemeClr val="accent6"/>
                </a:solidFill>
                <a:effectLst/>
                <a:latin typeface="Menlo"/>
              </a:rPr>
              <a:t>% vector</a:t>
            </a:r>
            <a:r>
              <a:rPr lang="ko-KR" altLang="en-US" sz="1200" b="0" i="0" dirty="0">
                <a:solidFill>
                  <a:schemeClr val="accent6"/>
                </a:solidFill>
                <a:effectLst/>
                <a:latin typeface="Menlo"/>
              </a:rPr>
              <a:t>는 방향이 있으므로 원점에서부터 어디</a:t>
            </a:r>
            <a:r>
              <a:rPr lang="en-US" altLang="ko-KR" sz="1200" b="0" i="0" dirty="0">
                <a:solidFill>
                  <a:schemeClr val="accent6"/>
                </a:solidFill>
                <a:effectLst/>
                <a:latin typeface="Menlo"/>
              </a:rPr>
              <a:t>(</a:t>
            </a:r>
            <a:r>
              <a:rPr lang="en-US" altLang="ko-KR" sz="1200" b="0" i="0" dirty="0" err="1">
                <a:solidFill>
                  <a:schemeClr val="accent6"/>
                </a:solidFill>
                <a:effectLst/>
                <a:latin typeface="Menlo"/>
              </a:rPr>
              <a:t>aXb</a:t>
            </a:r>
            <a:r>
              <a:rPr lang="en-US" altLang="ko-KR" sz="1200" b="0" i="0" dirty="0">
                <a:solidFill>
                  <a:schemeClr val="accent6"/>
                </a:solidFill>
                <a:effectLst/>
                <a:latin typeface="Menlo"/>
              </a:rPr>
              <a:t>)</a:t>
            </a:r>
            <a:r>
              <a:rPr lang="ko-KR" altLang="en-US" sz="1200" b="0" i="0" dirty="0">
                <a:solidFill>
                  <a:schemeClr val="accent6"/>
                </a:solidFill>
                <a:effectLst/>
                <a:latin typeface="Menlo"/>
              </a:rPr>
              <a:t>를 가리키는지 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알기 위해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 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원점과 가리키는 곳의 좌표를 </a:t>
            </a:r>
            <a:r>
              <a:rPr lang="en-US" altLang="ko-KR" sz="1200" dirty="0" err="1">
                <a:solidFill>
                  <a:schemeClr val="accent6"/>
                </a:solidFill>
                <a:latin typeface="Menlo"/>
              </a:rPr>
              <a:t>ab_x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, </a:t>
            </a:r>
            <a:r>
              <a:rPr lang="en-US" altLang="ko-KR" sz="1200" dirty="0" err="1">
                <a:solidFill>
                  <a:schemeClr val="accent6"/>
                </a:solidFill>
                <a:latin typeface="Menlo"/>
              </a:rPr>
              <a:t>ab_y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, </a:t>
            </a:r>
            <a:r>
              <a:rPr lang="en-US" altLang="ko-KR" sz="1200" dirty="0" err="1">
                <a:solidFill>
                  <a:schemeClr val="accent6"/>
                </a:solidFill>
                <a:latin typeface="Menlo"/>
              </a:rPr>
              <a:t>ab_z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에 입력</a:t>
            </a:r>
            <a:b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</a:br>
            <a:endParaRPr lang="en-US" altLang="ko-KR" sz="12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figure(1);</a:t>
            </a:r>
          </a:p>
          <a:p>
            <a:pPr marL="0" indent="0">
              <a:buNone/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hold </a:t>
            </a:r>
            <a:r>
              <a:rPr lang="en-US" altLang="ko-KR" sz="1200" b="0" i="0" u="none" strike="noStrike" dirty="0">
                <a:solidFill>
                  <a:srgbClr val="AA04F9"/>
                </a:solidFill>
                <a:effectLst/>
                <a:latin typeface="Menlo"/>
              </a:rPr>
              <a:t>on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r>
              <a:rPr lang="en-US" altLang="ko-KR" sz="1200" b="0" i="0" dirty="0">
                <a:solidFill>
                  <a:schemeClr val="accent6"/>
                </a:solidFill>
                <a:effectLst/>
                <a:latin typeface="Menlo"/>
              </a:rPr>
              <a:t>% </a:t>
            </a:r>
            <a:r>
              <a:rPr lang="ko-KR" altLang="en-US" sz="1200" b="0" i="0" dirty="0" err="1">
                <a:solidFill>
                  <a:schemeClr val="accent6"/>
                </a:solidFill>
                <a:effectLst/>
                <a:latin typeface="Menlo"/>
              </a:rPr>
              <a:t>겹쳐그리기</a:t>
            </a:r>
            <a:r>
              <a:rPr lang="ko-KR" altLang="en-US" sz="1200" b="0" i="0" dirty="0">
                <a:solidFill>
                  <a:schemeClr val="accent6"/>
                </a:solidFill>
                <a:effectLst/>
                <a:latin typeface="Menlo"/>
              </a:rPr>
              <a:t> 가능</a:t>
            </a:r>
            <a:endParaRPr lang="en-US" altLang="ko-KR" sz="1200" b="0" i="0" dirty="0">
              <a:solidFill>
                <a:schemeClr val="accent6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h1=quiver3(0,0,0,a(1),a(2),a(3),</a:t>
            </a:r>
            <a:r>
              <a:rPr lang="en-US" altLang="ko-KR" sz="1200" b="0" i="0" u="none" strike="noStrike" dirty="0">
                <a:solidFill>
                  <a:srgbClr val="AA04F9"/>
                </a:solidFill>
                <a:effectLst/>
                <a:latin typeface="Menlo"/>
              </a:rPr>
              <a:t>'b-'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US" altLang="ko-KR" sz="1200" b="0" i="0" u="none" strike="noStrike" dirty="0">
                <a:solidFill>
                  <a:srgbClr val="AA04F9"/>
                </a:solidFill>
                <a:effectLst/>
                <a:latin typeface="Menlo"/>
              </a:rPr>
              <a:t>'LineWidth'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,2); </a:t>
            </a:r>
          </a:p>
          <a:p>
            <a:pPr marL="0" indent="0">
              <a:buNone/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h2=quiver3(0,0,0,b(1),b(2),b(3),</a:t>
            </a:r>
            <a:r>
              <a:rPr lang="en-US" altLang="ko-KR" sz="1200" b="0" i="0" u="none" strike="noStrike" dirty="0">
                <a:solidFill>
                  <a:srgbClr val="AA04F9"/>
                </a:solidFill>
                <a:effectLst/>
                <a:latin typeface="Menlo"/>
              </a:rPr>
              <a:t>'r-'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US" altLang="ko-KR" sz="1200" b="0" i="0" u="none" strike="noStrike" dirty="0">
                <a:solidFill>
                  <a:srgbClr val="AA04F9"/>
                </a:solidFill>
                <a:effectLst/>
                <a:latin typeface="Menlo"/>
              </a:rPr>
              <a:t>'LineWidth'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,2); </a:t>
            </a:r>
          </a:p>
          <a:p>
            <a:pPr marL="0" indent="0">
              <a:buNone/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h3=quiver3(0,0,0,ab_crossprod(1),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Menlo"/>
              </a:rPr>
              <a:t>ab_crossprod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(2),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Menlo"/>
              </a:rPr>
              <a:t>ab_crossprod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(3),</a:t>
            </a:r>
            <a:r>
              <a:rPr lang="en-US" altLang="ko-KR" sz="1200" b="0" i="0" u="none" strike="noStrike" dirty="0">
                <a:solidFill>
                  <a:srgbClr val="AA04F9"/>
                </a:solidFill>
                <a:effectLst/>
                <a:latin typeface="Menlo"/>
              </a:rPr>
              <a:t>'k-'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US" altLang="ko-KR" sz="1200" b="0" i="0" u="none" strike="noStrike" dirty="0">
                <a:solidFill>
                  <a:srgbClr val="AA04F9"/>
                </a:solidFill>
                <a:effectLst/>
                <a:latin typeface="Menlo"/>
              </a:rPr>
              <a:t>'LineWidth'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,2); </a:t>
            </a:r>
          </a:p>
          <a:p>
            <a:pPr marL="0" indent="0">
              <a:buNone/>
            </a:pPr>
            <a:r>
              <a:rPr lang="en-US" altLang="ko-KR" sz="1200" b="0" i="0" dirty="0">
                <a:solidFill>
                  <a:schemeClr val="accent6"/>
                </a:solidFill>
                <a:effectLst/>
                <a:latin typeface="Menlo"/>
              </a:rPr>
              <a:t>% quiver3</a:t>
            </a:r>
            <a:r>
              <a:rPr lang="ko-KR" altLang="en-US" sz="1200" b="0" i="0" dirty="0">
                <a:solidFill>
                  <a:schemeClr val="accent6"/>
                </a:solidFill>
                <a:effectLst/>
                <a:latin typeface="Menlo"/>
              </a:rPr>
              <a:t>는 </a:t>
            </a:r>
            <a:r>
              <a:rPr lang="en-US" altLang="ko-KR" sz="1200" dirty="0" err="1">
                <a:solidFill>
                  <a:schemeClr val="accent6"/>
                </a:solidFill>
                <a:latin typeface="Menlo"/>
              </a:rPr>
              <a:t>matlab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에서 제공하는 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3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차원 벡터 플롯 함수이다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%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 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vector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 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a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는 </a:t>
            </a:r>
            <a:r>
              <a:rPr lang="ko-KR" altLang="en-US" sz="1200" dirty="0" err="1">
                <a:solidFill>
                  <a:schemeClr val="accent6"/>
                </a:solidFill>
                <a:latin typeface="Menlo"/>
              </a:rPr>
              <a:t>파란실선으로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 표시하고 선의 굵기를 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2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로 지정한다</a:t>
            </a:r>
            <a:endParaRPr lang="en-US" altLang="ko-KR" sz="1200" dirty="0">
              <a:solidFill>
                <a:schemeClr val="accent6"/>
              </a:solidFill>
              <a:latin typeface="Menlo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%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 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vector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 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b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는 </a:t>
            </a:r>
            <a:r>
              <a:rPr lang="ko-KR" altLang="en-US" sz="1200" dirty="0" err="1">
                <a:solidFill>
                  <a:schemeClr val="accent6"/>
                </a:solidFill>
                <a:latin typeface="Menlo"/>
              </a:rPr>
              <a:t>빨간실선으로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 표시하고 선의 굵기를 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2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로 지정한다</a:t>
            </a:r>
            <a:endParaRPr lang="en-US" altLang="ko-KR" sz="1200" b="0" i="0" dirty="0">
              <a:solidFill>
                <a:schemeClr val="accent6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%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 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vector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 </a:t>
            </a:r>
            <a:r>
              <a:rPr lang="en-US" altLang="ko-KR" sz="1200" dirty="0" err="1">
                <a:solidFill>
                  <a:schemeClr val="accent6"/>
                </a:solidFill>
                <a:latin typeface="Menlo"/>
              </a:rPr>
              <a:t>ab_crossprod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는 </a:t>
            </a:r>
            <a:r>
              <a:rPr lang="ko-KR" altLang="en-US" sz="1200" dirty="0" err="1">
                <a:solidFill>
                  <a:schemeClr val="accent6"/>
                </a:solidFill>
                <a:latin typeface="Menlo"/>
              </a:rPr>
              <a:t>검정실선으로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 표시하고 선의 굵기를 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2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로 지정한다</a:t>
            </a:r>
            <a:endParaRPr lang="en-US" altLang="ko-KR" sz="1200" b="0" i="0" dirty="0">
              <a:solidFill>
                <a:srgbClr val="000000"/>
              </a:solidFill>
              <a:effectLst/>
              <a:latin typeface="Menlo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C7DF78-90FD-43F3-896C-FAC4CD4D1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134096"/>
            <a:ext cx="5985933" cy="5795157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ko-KR" sz="2800" b="0" i="0" dirty="0">
                <a:solidFill>
                  <a:srgbClr val="000000"/>
                </a:solidFill>
                <a:effectLst/>
                <a:latin typeface="Menlo"/>
              </a:rPr>
              <a:t>plot3(0,0,0,</a:t>
            </a:r>
            <a:r>
              <a:rPr lang="en-US" altLang="ko-KR" sz="2800" b="0" i="0" u="none" strike="noStrike" dirty="0">
                <a:solidFill>
                  <a:srgbClr val="AA04F9"/>
                </a:solidFill>
                <a:effectLst/>
                <a:latin typeface="Menlo"/>
              </a:rPr>
              <a:t>'o'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US" altLang="ko-KR" sz="2800" b="0" i="0" u="none" strike="noStrike" dirty="0">
                <a:solidFill>
                  <a:srgbClr val="AA04F9"/>
                </a:solidFill>
                <a:effectLst/>
                <a:latin typeface="Menlo"/>
              </a:rPr>
              <a:t>'MarkerFaceColor'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US" altLang="ko-KR" sz="2800" b="0" i="0" u="none" strike="noStrike" dirty="0">
                <a:solidFill>
                  <a:srgbClr val="AA04F9"/>
                </a:solidFill>
                <a:effectLst/>
                <a:latin typeface="Menlo"/>
              </a:rPr>
              <a:t>'k’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Menlo"/>
              </a:rPr>
              <a:t>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2800" b="0" i="0" dirty="0">
                <a:solidFill>
                  <a:schemeClr val="accent6"/>
                </a:solidFill>
                <a:effectLst/>
                <a:latin typeface="Menlo"/>
              </a:rPr>
              <a:t>% </a:t>
            </a:r>
            <a:r>
              <a:rPr lang="ko-KR" altLang="en-US" dirty="0">
                <a:solidFill>
                  <a:schemeClr val="accent6"/>
                </a:solidFill>
                <a:latin typeface="Menlo"/>
              </a:rPr>
              <a:t>원점이 어딘지 확인하기 위해 검은색 점을 찍어준다</a:t>
            </a:r>
            <a:br>
              <a:rPr lang="en-US" altLang="ko-KR" sz="2800" b="0" i="0" dirty="0">
                <a:solidFill>
                  <a:srgbClr val="000000"/>
                </a:solidFill>
                <a:effectLst/>
                <a:latin typeface="Menlo"/>
              </a:rPr>
            </a:br>
            <a:br>
              <a:rPr lang="en-US" altLang="ko-KR" sz="2800" b="0" i="0" dirty="0">
                <a:solidFill>
                  <a:srgbClr val="000000"/>
                </a:solidFill>
                <a:effectLst/>
                <a:latin typeface="Menlo"/>
              </a:rPr>
            </a:br>
            <a:r>
              <a:rPr lang="en-US" altLang="ko-KR" sz="2800" b="0" i="0" dirty="0">
                <a:solidFill>
                  <a:srgbClr val="000000"/>
                </a:solidFill>
                <a:effectLst/>
                <a:latin typeface="Menlo"/>
              </a:rPr>
              <a:t>legend([h1 h2 h3],{</a:t>
            </a:r>
            <a:r>
              <a:rPr lang="en-US" altLang="ko-KR" sz="2800" b="0" i="0" u="none" strike="noStrike" dirty="0">
                <a:solidFill>
                  <a:srgbClr val="AA04F9"/>
                </a:solidFill>
                <a:effectLst/>
                <a:latin typeface="Menlo"/>
              </a:rPr>
              <a:t>'vector </a:t>
            </a:r>
            <a:r>
              <a:rPr lang="en-US" altLang="ko-KR" sz="2800" b="0" i="0" u="none" strike="noStrike" dirty="0" err="1">
                <a:solidFill>
                  <a:srgbClr val="AA04F9"/>
                </a:solidFill>
                <a:effectLst/>
                <a:latin typeface="Menlo"/>
              </a:rPr>
              <a:t>a'</a:t>
            </a:r>
            <a:r>
              <a:rPr lang="en-US" altLang="ko-KR" sz="2800" b="0" i="0" dirty="0" err="1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US" altLang="ko-KR" sz="2800" b="0" i="0" u="none" strike="noStrike" dirty="0" err="1">
                <a:solidFill>
                  <a:srgbClr val="AA04F9"/>
                </a:solidFill>
                <a:effectLst/>
                <a:latin typeface="Menlo"/>
              </a:rPr>
              <a:t>'vector</a:t>
            </a:r>
            <a:r>
              <a:rPr lang="en-US" altLang="ko-KR" sz="2800" b="0" i="0" u="none" strike="noStrike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en-US" altLang="ko-KR" sz="2800" b="0" i="0" u="none" strike="noStrike" dirty="0" err="1">
                <a:solidFill>
                  <a:srgbClr val="AA04F9"/>
                </a:solidFill>
                <a:effectLst/>
                <a:latin typeface="Menlo"/>
              </a:rPr>
              <a:t>b'</a:t>
            </a:r>
            <a:r>
              <a:rPr lang="en-US" altLang="ko-KR" sz="2800" b="0" i="0" dirty="0" err="1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US" altLang="ko-KR" sz="2800" b="0" i="0" u="none" strike="noStrike" dirty="0" err="1">
                <a:solidFill>
                  <a:srgbClr val="AA04F9"/>
                </a:solidFill>
                <a:effectLst/>
                <a:latin typeface="Menlo"/>
              </a:rPr>
              <a:t>'vector</a:t>
            </a:r>
            <a:r>
              <a:rPr lang="en-US" altLang="ko-KR" sz="2800" b="0" i="0" u="none" strike="noStrike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en-US" altLang="ko-KR" sz="2800" b="0" i="0" u="none" strike="noStrike" dirty="0" err="1">
                <a:solidFill>
                  <a:srgbClr val="AA04F9"/>
                </a:solidFill>
                <a:effectLst/>
                <a:latin typeface="Menlo"/>
              </a:rPr>
              <a:t>aXb</a:t>
            </a:r>
            <a:r>
              <a:rPr lang="en-US" altLang="ko-KR" sz="2800" b="0" i="0" u="none" strike="noStrike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Menlo"/>
              </a:rPr>
              <a:t>},</a:t>
            </a:r>
            <a:r>
              <a:rPr lang="en-US" altLang="ko-KR" sz="2800" b="0" i="0" u="none" strike="noStrike" dirty="0">
                <a:solidFill>
                  <a:srgbClr val="AA04F9"/>
                </a:solidFill>
                <a:effectLst/>
                <a:latin typeface="Menlo"/>
              </a:rPr>
              <a:t>'location'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US" altLang="ko-KR" sz="2800" b="0" i="0" u="none" strike="noStrike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altLang="ko-KR" sz="2800" b="0" i="0" u="none" strike="noStrike" dirty="0" err="1">
                <a:solidFill>
                  <a:srgbClr val="AA04F9"/>
                </a:solidFill>
                <a:effectLst/>
                <a:latin typeface="Menlo"/>
              </a:rPr>
              <a:t>eastoutside</a:t>
            </a:r>
            <a:r>
              <a:rPr lang="en-US" altLang="ko-KR" sz="2800" b="0" i="0" u="none" strike="noStrike" dirty="0">
                <a:solidFill>
                  <a:srgbClr val="AA04F9"/>
                </a:solidFill>
                <a:effectLst/>
                <a:latin typeface="Menlo"/>
              </a:rPr>
              <a:t>’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Menlo"/>
              </a:rPr>
              <a:t>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>
                <a:solidFill>
                  <a:schemeClr val="accent6"/>
                </a:solidFill>
                <a:latin typeface="Menlo"/>
              </a:rPr>
              <a:t>% </a:t>
            </a:r>
            <a:r>
              <a:rPr lang="ko-KR" altLang="en-US" dirty="0">
                <a:solidFill>
                  <a:schemeClr val="accent6"/>
                </a:solidFill>
                <a:latin typeface="Menlo"/>
              </a:rPr>
              <a:t>범례에 어떤 화살표가 어떤 </a:t>
            </a:r>
            <a:r>
              <a:rPr lang="en-US" altLang="ko-KR" dirty="0">
                <a:solidFill>
                  <a:schemeClr val="accent6"/>
                </a:solidFill>
                <a:latin typeface="Menlo"/>
              </a:rPr>
              <a:t>vector</a:t>
            </a:r>
            <a:r>
              <a:rPr lang="ko-KR" altLang="en-US" dirty="0">
                <a:solidFill>
                  <a:schemeClr val="accent6"/>
                </a:solidFill>
                <a:latin typeface="Menlo"/>
              </a:rPr>
              <a:t>인지 알기 쉽게 </a:t>
            </a:r>
            <a:r>
              <a:rPr lang="en-US" altLang="ko-KR" dirty="0">
                <a:solidFill>
                  <a:schemeClr val="accent6"/>
                </a:solidFill>
                <a:latin typeface="Menlo"/>
              </a:rPr>
              <a:t>vector a, vector b, vector </a:t>
            </a:r>
            <a:r>
              <a:rPr lang="en-US" altLang="ko-KR" dirty="0" err="1">
                <a:solidFill>
                  <a:schemeClr val="accent6"/>
                </a:solidFill>
                <a:latin typeface="Menlo"/>
              </a:rPr>
              <a:t>aXb</a:t>
            </a:r>
            <a:r>
              <a:rPr lang="ko-KR" altLang="en-US" dirty="0">
                <a:solidFill>
                  <a:schemeClr val="accent6"/>
                </a:solidFill>
                <a:latin typeface="Menlo"/>
              </a:rPr>
              <a:t>를 추가해준다</a:t>
            </a:r>
            <a:r>
              <a:rPr lang="en-US" altLang="ko-KR" dirty="0">
                <a:solidFill>
                  <a:schemeClr val="accent6"/>
                </a:solidFill>
                <a:latin typeface="Menlo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2800" b="0" i="0" dirty="0">
                <a:solidFill>
                  <a:schemeClr val="accent6"/>
                </a:solidFill>
                <a:effectLst/>
                <a:latin typeface="Menlo"/>
              </a:rPr>
              <a:t>% </a:t>
            </a:r>
            <a:r>
              <a:rPr lang="ko-KR" altLang="en-US" sz="2800" b="0" i="0" dirty="0">
                <a:solidFill>
                  <a:schemeClr val="accent6"/>
                </a:solidFill>
                <a:effectLst/>
                <a:latin typeface="Menlo"/>
              </a:rPr>
              <a:t>그냥 </a:t>
            </a:r>
            <a:r>
              <a:rPr lang="en-US" altLang="ko-KR" dirty="0">
                <a:solidFill>
                  <a:schemeClr val="accent6"/>
                </a:solidFill>
                <a:latin typeface="Menlo"/>
              </a:rPr>
              <a:t>legend</a:t>
            </a:r>
            <a:r>
              <a:rPr lang="ko-KR" altLang="en-US" dirty="0">
                <a:solidFill>
                  <a:schemeClr val="accent6"/>
                </a:solidFill>
                <a:latin typeface="Menlo"/>
              </a:rPr>
              <a:t>를 하면 원점과 </a:t>
            </a:r>
            <a:r>
              <a:rPr lang="en-US" altLang="ko-KR" dirty="0">
                <a:solidFill>
                  <a:schemeClr val="accent6"/>
                </a:solidFill>
                <a:latin typeface="Menlo"/>
              </a:rPr>
              <a:t>vector</a:t>
            </a:r>
            <a:r>
              <a:rPr lang="ko-KR" altLang="en-US" dirty="0">
                <a:solidFill>
                  <a:schemeClr val="accent6"/>
                </a:solidFill>
                <a:latin typeface="Menlo"/>
              </a:rPr>
              <a:t>가 가리키는 곳까지 범례에 추가되기 때문에</a:t>
            </a:r>
            <a:endParaRPr lang="en-US" altLang="ko-KR" dirty="0">
              <a:solidFill>
                <a:schemeClr val="accent6"/>
              </a:solidFill>
              <a:latin typeface="Menlo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2800" b="0" i="0" dirty="0">
                <a:solidFill>
                  <a:schemeClr val="accent6"/>
                </a:solidFill>
                <a:effectLst/>
                <a:latin typeface="Menlo"/>
              </a:rPr>
              <a:t>% vector</a:t>
            </a:r>
            <a:r>
              <a:rPr lang="ko-KR" altLang="en-US" sz="2800" b="0" i="0" dirty="0">
                <a:solidFill>
                  <a:schemeClr val="accent6"/>
                </a:solidFill>
                <a:effectLst/>
                <a:latin typeface="Menlo"/>
              </a:rPr>
              <a:t>들만 </a:t>
            </a:r>
            <a:r>
              <a:rPr lang="en-US" altLang="ko-KR" sz="2800" b="0" i="0" dirty="0">
                <a:solidFill>
                  <a:schemeClr val="accent6"/>
                </a:solidFill>
                <a:effectLst/>
                <a:latin typeface="Menlo"/>
              </a:rPr>
              <a:t>h1 h2 h3</a:t>
            </a:r>
            <a:r>
              <a:rPr lang="ko-KR" altLang="en-US" sz="2800" b="0" i="0" dirty="0">
                <a:solidFill>
                  <a:schemeClr val="accent6"/>
                </a:solidFill>
                <a:effectLst/>
                <a:latin typeface="Menlo"/>
              </a:rPr>
              <a:t>변수에 저</a:t>
            </a:r>
            <a:r>
              <a:rPr lang="ko-KR" altLang="en-US" dirty="0">
                <a:solidFill>
                  <a:schemeClr val="accent6"/>
                </a:solidFill>
                <a:latin typeface="Menlo"/>
              </a:rPr>
              <a:t>장하여 범례에 추가해준다</a:t>
            </a:r>
            <a:endParaRPr lang="en-US" altLang="ko-KR" dirty="0">
              <a:solidFill>
                <a:schemeClr val="accent6"/>
              </a:solidFill>
              <a:latin typeface="Menlo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ko-KR" sz="2800" b="0" i="0" dirty="0">
              <a:solidFill>
                <a:schemeClr val="accent6"/>
              </a:solidFill>
              <a:effectLst/>
              <a:latin typeface="Menlo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2800" b="0" i="0" dirty="0">
                <a:solidFill>
                  <a:srgbClr val="000000"/>
                </a:solidFill>
                <a:effectLst/>
                <a:latin typeface="Menlo"/>
              </a:rPr>
              <a:t>view(3);grid </a:t>
            </a:r>
            <a:r>
              <a:rPr lang="en-US" altLang="ko-KR" sz="2800" b="0" i="0" u="none" strike="noStrike" dirty="0">
                <a:solidFill>
                  <a:srgbClr val="AA04F9"/>
                </a:solidFill>
                <a:effectLst/>
                <a:latin typeface="Menlo"/>
              </a:rPr>
              <a:t>on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2800" b="0" i="0" dirty="0">
                <a:solidFill>
                  <a:schemeClr val="accent6"/>
                </a:solidFill>
                <a:effectLst/>
                <a:latin typeface="Menlo"/>
              </a:rPr>
              <a:t>% 3</a:t>
            </a:r>
            <a:r>
              <a:rPr lang="ko-KR" altLang="en-US" sz="2800" b="0" i="0" dirty="0">
                <a:solidFill>
                  <a:schemeClr val="accent6"/>
                </a:solidFill>
                <a:effectLst/>
                <a:latin typeface="Menlo"/>
              </a:rPr>
              <a:t>차원으로 보고 격자를 생성한다</a:t>
            </a:r>
            <a:endParaRPr lang="en-US" altLang="ko-KR" sz="2800" b="0" i="0" dirty="0">
              <a:solidFill>
                <a:schemeClr val="accent6"/>
              </a:solidFill>
              <a:effectLst/>
              <a:latin typeface="Menlo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2800" b="0" i="0" dirty="0" err="1">
                <a:solidFill>
                  <a:srgbClr val="000000"/>
                </a:solidFill>
                <a:effectLst/>
                <a:latin typeface="Menlo"/>
              </a:rPr>
              <a:t>xlabel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altLang="ko-KR" sz="2800" b="0" i="0" u="none" strike="noStrike" dirty="0">
                <a:solidFill>
                  <a:srgbClr val="AA04F9"/>
                </a:solidFill>
                <a:effectLst/>
                <a:latin typeface="Menlo"/>
              </a:rPr>
              <a:t>'x'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r>
              <a:rPr lang="en-US" altLang="ko-KR" sz="2800" b="0" i="0" dirty="0" err="1">
                <a:solidFill>
                  <a:srgbClr val="000000"/>
                </a:solidFill>
                <a:effectLst/>
                <a:latin typeface="Menlo"/>
              </a:rPr>
              <a:t>ylabel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altLang="ko-KR" sz="2800" b="0" i="0" u="none" strike="noStrike" dirty="0">
                <a:solidFill>
                  <a:srgbClr val="AA04F9"/>
                </a:solidFill>
                <a:effectLst/>
                <a:latin typeface="Menlo"/>
              </a:rPr>
              <a:t>'y'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r>
              <a:rPr lang="en-US" altLang="ko-KR" sz="2800" b="0" i="0" dirty="0" err="1">
                <a:solidFill>
                  <a:srgbClr val="000000"/>
                </a:solidFill>
                <a:effectLst/>
                <a:latin typeface="Menlo"/>
              </a:rPr>
              <a:t>zlabel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altLang="ko-KR" sz="2800" b="0" i="0" u="none" strike="noStrike" dirty="0">
                <a:solidFill>
                  <a:srgbClr val="AA04F9"/>
                </a:solidFill>
                <a:effectLst/>
                <a:latin typeface="Menlo"/>
              </a:rPr>
              <a:t>'z’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2800" b="0" i="0" dirty="0">
                <a:solidFill>
                  <a:schemeClr val="accent6"/>
                </a:solidFill>
                <a:effectLst/>
                <a:latin typeface="Menlo"/>
              </a:rPr>
              <a:t>% </a:t>
            </a:r>
            <a:r>
              <a:rPr lang="en-US" altLang="ko-KR" dirty="0">
                <a:solidFill>
                  <a:schemeClr val="accent6"/>
                </a:solidFill>
                <a:latin typeface="Menlo"/>
              </a:rPr>
              <a:t>x</a:t>
            </a:r>
            <a:r>
              <a:rPr lang="ko-KR" altLang="en-US" dirty="0">
                <a:solidFill>
                  <a:schemeClr val="accent6"/>
                </a:solidFill>
                <a:latin typeface="Menlo"/>
              </a:rPr>
              <a:t>축에 </a:t>
            </a:r>
            <a:r>
              <a:rPr lang="en-US" altLang="ko-KR" dirty="0">
                <a:solidFill>
                  <a:schemeClr val="accent6"/>
                </a:solidFill>
                <a:latin typeface="Menlo"/>
              </a:rPr>
              <a:t>x, y</a:t>
            </a:r>
            <a:r>
              <a:rPr lang="ko-KR" altLang="en-US" dirty="0">
                <a:solidFill>
                  <a:schemeClr val="accent6"/>
                </a:solidFill>
                <a:latin typeface="Menlo"/>
              </a:rPr>
              <a:t>축에 </a:t>
            </a:r>
            <a:r>
              <a:rPr lang="en-US" altLang="ko-KR" dirty="0">
                <a:solidFill>
                  <a:schemeClr val="accent6"/>
                </a:solidFill>
                <a:latin typeface="Menlo"/>
              </a:rPr>
              <a:t>y, z</a:t>
            </a:r>
            <a:r>
              <a:rPr lang="ko-KR" altLang="en-US" dirty="0">
                <a:solidFill>
                  <a:schemeClr val="accent6"/>
                </a:solidFill>
                <a:latin typeface="Menlo"/>
              </a:rPr>
              <a:t>축에 </a:t>
            </a:r>
            <a:r>
              <a:rPr lang="en-US" altLang="ko-KR" dirty="0">
                <a:solidFill>
                  <a:schemeClr val="accent6"/>
                </a:solidFill>
                <a:latin typeface="Menlo"/>
              </a:rPr>
              <a:t>z</a:t>
            </a:r>
            <a:r>
              <a:rPr lang="ko-KR" altLang="en-US" dirty="0">
                <a:solidFill>
                  <a:schemeClr val="accent6"/>
                </a:solidFill>
                <a:latin typeface="Menlo"/>
              </a:rPr>
              <a:t>를 표시한다</a:t>
            </a:r>
            <a:br>
              <a:rPr lang="en-US" altLang="ko-KR" sz="2800" b="0" i="0" dirty="0">
                <a:solidFill>
                  <a:schemeClr val="accent6"/>
                </a:solidFill>
                <a:effectLst/>
                <a:latin typeface="Menlo"/>
              </a:rPr>
            </a:br>
            <a:endParaRPr lang="en-US" altLang="ko-KR" sz="2800" b="0" i="0" dirty="0">
              <a:solidFill>
                <a:schemeClr val="accent6"/>
              </a:solidFill>
              <a:effectLst/>
              <a:latin typeface="Menlo"/>
            </a:endParaRPr>
          </a:p>
          <a:p>
            <a:pPr marL="0" indent="0">
              <a:lnSpc>
                <a:spcPct val="17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98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02708-2868-4E40-9641-96D2B718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과제</a:t>
            </a:r>
            <a:r>
              <a:rPr lang="en-US" altLang="ko-KR" dirty="0"/>
              <a:t>07_1 ::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7505079-3E0A-4DE3-A072-B84FD6C218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749" y="1068388"/>
            <a:ext cx="11972502" cy="5668167"/>
          </a:xfrm>
        </p:spPr>
      </p:pic>
    </p:spTree>
    <p:extLst>
      <p:ext uri="{BB962C8B-B14F-4D97-AF65-F5344CB8AC3E}">
        <p14:creationId xmlns:p14="http://schemas.microsoft.com/office/powerpoint/2010/main" val="60612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C765B-62E6-41D8-BB7F-D36E460DD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과제</a:t>
            </a:r>
            <a:r>
              <a:rPr lang="en-US" altLang="ko-KR" dirty="0"/>
              <a:t>07_1_</a:t>
            </a:r>
            <a:r>
              <a:rPr lang="ko-KR" altLang="en-US" dirty="0"/>
              <a:t>코드설명</a:t>
            </a:r>
            <a:r>
              <a:rPr lang="en-US" altLang="ko-KR" dirty="0"/>
              <a:t>::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75E6D0-0B2B-43E5-A2AD-AED0810C7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3745" y="923141"/>
            <a:ext cx="4990605" cy="53316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altLang="ko-KR" sz="1200" b="0" i="0" dirty="0">
                <a:solidFill>
                  <a:srgbClr val="000000"/>
                </a:solidFill>
                <a:effectLst/>
                <a:latin typeface="Menlo"/>
              </a:rPr>
              <a:t>x=-1:0.01:1;</a:t>
            </a:r>
          </a:p>
          <a:p>
            <a:pPr marL="0" indent="0">
              <a:buNone/>
            </a:pPr>
            <a:r>
              <a:rPr lang="es-ES" altLang="ko-KR" sz="1200" b="0" i="0" dirty="0">
                <a:solidFill>
                  <a:srgbClr val="000000"/>
                </a:solidFill>
                <a:effectLst/>
                <a:latin typeface="Menlo"/>
              </a:rPr>
              <a:t>y=acos(x);</a:t>
            </a:r>
          </a:p>
          <a:p>
            <a:pPr marL="0" indent="0">
              <a:buNone/>
            </a:pPr>
            <a:r>
              <a:rPr lang="en-US" altLang="ko-KR" sz="1200" b="0" i="0" dirty="0">
                <a:solidFill>
                  <a:schemeClr val="accent6"/>
                </a:solidFill>
                <a:effectLst/>
                <a:latin typeface="Menlo"/>
              </a:rPr>
              <a:t> %</a:t>
            </a:r>
            <a:r>
              <a:rPr lang="ko-KR" altLang="en-US" sz="1200" b="0" i="0" dirty="0">
                <a:solidFill>
                  <a:schemeClr val="accent6"/>
                </a:solidFill>
                <a:effectLst/>
                <a:latin typeface="Menlo"/>
              </a:rPr>
              <a:t> </a:t>
            </a:r>
            <a:r>
              <a:rPr lang="en-US" altLang="ko-KR" sz="1200" b="0" i="0" dirty="0">
                <a:solidFill>
                  <a:schemeClr val="accent6"/>
                </a:solidFill>
                <a:effectLst/>
                <a:latin typeface="Menlo"/>
              </a:rPr>
              <a:t>x</a:t>
            </a:r>
            <a:r>
              <a:rPr lang="ko-KR" altLang="en-US" sz="1200" b="0" i="0" dirty="0">
                <a:solidFill>
                  <a:schemeClr val="accent6"/>
                </a:solidFill>
                <a:effectLst/>
                <a:latin typeface="Menlo"/>
              </a:rPr>
              <a:t>는 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-1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부터 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1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까지 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0.01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간격으로 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sampling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할 것입니다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.</a:t>
            </a:r>
          </a:p>
          <a:p>
            <a:pPr marL="0" indent="0">
              <a:buNone/>
            </a:pPr>
            <a:r>
              <a:rPr lang="en-US" altLang="ko-KR" sz="1200" b="0" i="0" dirty="0">
                <a:solidFill>
                  <a:schemeClr val="accent6"/>
                </a:solidFill>
                <a:effectLst/>
                <a:latin typeface="Menlo"/>
              </a:rPr>
              <a:t>% y</a:t>
            </a:r>
            <a:r>
              <a:rPr lang="ko-KR" altLang="en-US" sz="1200" b="0" i="0" dirty="0">
                <a:solidFill>
                  <a:schemeClr val="accent6"/>
                </a:solidFill>
                <a:effectLst/>
                <a:latin typeface="Menlo"/>
              </a:rPr>
              <a:t>는 </a:t>
            </a:r>
            <a:r>
              <a:rPr lang="en-US" altLang="ko-KR" sz="1200" dirty="0" err="1">
                <a:solidFill>
                  <a:schemeClr val="accent6"/>
                </a:solidFill>
                <a:latin typeface="Menlo"/>
              </a:rPr>
              <a:t>arccos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(x)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의 값을 저장할 변수입니다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.</a:t>
            </a:r>
            <a:endParaRPr lang="en-US" altLang="ko-KR" sz="1200" b="0" i="0" dirty="0">
              <a:solidFill>
                <a:schemeClr val="accent6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hold </a:t>
            </a:r>
            <a:r>
              <a:rPr lang="en-US" altLang="ko-KR" sz="1200" b="0" i="0" u="none" strike="noStrike" dirty="0">
                <a:solidFill>
                  <a:srgbClr val="AA04F9"/>
                </a:solidFill>
                <a:effectLst/>
                <a:latin typeface="Menlo"/>
              </a:rPr>
              <a:t>on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r>
              <a:rPr lang="en-US" altLang="ko-KR" sz="1200" b="0" i="0" dirty="0">
                <a:solidFill>
                  <a:schemeClr val="accent6"/>
                </a:solidFill>
                <a:effectLst/>
                <a:latin typeface="Menlo"/>
              </a:rPr>
              <a:t>% </a:t>
            </a:r>
            <a:r>
              <a:rPr lang="ko-KR" altLang="en-US" sz="1200" b="0" i="0" dirty="0" err="1">
                <a:solidFill>
                  <a:schemeClr val="accent6"/>
                </a:solidFill>
                <a:effectLst/>
                <a:latin typeface="Menlo"/>
              </a:rPr>
              <a:t>겹쳐그리기</a:t>
            </a:r>
            <a:r>
              <a:rPr lang="ko-KR" altLang="en-US" sz="1200" b="0" i="0" dirty="0">
                <a:solidFill>
                  <a:schemeClr val="accent6"/>
                </a:solidFill>
                <a:effectLst/>
                <a:latin typeface="Menlo"/>
              </a:rPr>
              <a:t> 가능</a:t>
            </a:r>
            <a:endParaRPr lang="en-US" altLang="ko-KR" sz="12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Menlo"/>
              </a:rPr>
              <a:t>xlabel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altLang="ko-KR" sz="1200" b="0" i="0" u="none" strike="noStrike" dirty="0">
                <a:solidFill>
                  <a:srgbClr val="AA04F9"/>
                </a:solidFill>
                <a:effectLst/>
                <a:latin typeface="Menlo"/>
              </a:rPr>
              <a:t>'x'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);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Menlo"/>
              </a:rPr>
              <a:t>ylabel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altLang="ko-KR" sz="1200" b="0" i="0" u="none" strike="noStrike" dirty="0">
                <a:solidFill>
                  <a:srgbClr val="AA04F9"/>
                </a:solidFill>
                <a:effectLst/>
                <a:latin typeface="Menlo"/>
              </a:rPr>
              <a:t>'y’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r>
              <a:rPr lang="en-US" altLang="ko-KR" sz="1200" b="0" i="0" dirty="0">
                <a:solidFill>
                  <a:schemeClr val="accent6"/>
                </a:solidFill>
                <a:effectLst/>
                <a:latin typeface="Menlo"/>
              </a:rPr>
              <a:t>% x</a:t>
            </a:r>
            <a:r>
              <a:rPr lang="ko-KR" altLang="en-US" sz="1200" b="0" i="0" dirty="0">
                <a:solidFill>
                  <a:schemeClr val="accent6"/>
                </a:solidFill>
                <a:effectLst/>
                <a:latin typeface="Menlo"/>
              </a:rPr>
              <a:t>축 라벨에 </a:t>
            </a:r>
            <a:r>
              <a:rPr lang="en-US" altLang="ko-KR" sz="1200" b="0" i="0" dirty="0">
                <a:solidFill>
                  <a:schemeClr val="accent6"/>
                </a:solidFill>
                <a:effectLst/>
                <a:latin typeface="Menlo"/>
              </a:rPr>
              <a:t>x</a:t>
            </a:r>
            <a:r>
              <a:rPr lang="ko-KR" altLang="en-US" sz="1200" b="0" i="0" dirty="0">
                <a:solidFill>
                  <a:schemeClr val="accent6"/>
                </a:solidFill>
                <a:effectLst/>
                <a:latin typeface="Menlo"/>
              </a:rPr>
              <a:t>표시</a:t>
            </a:r>
            <a:r>
              <a:rPr lang="en-US" altLang="ko-KR" sz="1200" b="0" i="0" dirty="0">
                <a:solidFill>
                  <a:schemeClr val="accent6"/>
                </a:solidFill>
                <a:effectLst/>
                <a:latin typeface="Menlo"/>
              </a:rPr>
              <a:t>, y</a:t>
            </a:r>
            <a:r>
              <a:rPr lang="ko-KR" altLang="en-US" sz="1200" b="0" i="0" dirty="0">
                <a:solidFill>
                  <a:schemeClr val="accent6"/>
                </a:solidFill>
                <a:effectLst/>
                <a:latin typeface="Menlo"/>
              </a:rPr>
              <a:t>축 라벨에 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y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표시</a:t>
            </a:r>
            <a:endParaRPr lang="en-US" altLang="ko-KR" sz="12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axis([-1.5 2 0 pi]); </a:t>
            </a:r>
            <a:r>
              <a:rPr lang="en-US" altLang="ko-KR" sz="1200" b="0" i="0" dirty="0">
                <a:solidFill>
                  <a:schemeClr val="accent6"/>
                </a:solidFill>
                <a:effectLst/>
                <a:latin typeface="Menlo"/>
              </a:rPr>
              <a:t>% x</a:t>
            </a:r>
            <a:r>
              <a:rPr lang="ko-KR" altLang="en-US" sz="1200" b="0" i="0" dirty="0">
                <a:solidFill>
                  <a:schemeClr val="accent6"/>
                </a:solidFill>
                <a:effectLst/>
                <a:latin typeface="Menlo"/>
              </a:rPr>
              <a:t>축은 </a:t>
            </a:r>
            <a:r>
              <a:rPr lang="en-US" altLang="ko-KR" sz="1200" b="0" i="0" dirty="0">
                <a:solidFill>
                  <a:schemeClr val="accent6"/>
                </a:solidFill>
                <a:effectLst/>
                <a:latin typeface="Menlo"/>
              </a:rPr>
              <a:t>-1.5</a:t>
            </a:r>
            <a:r>
              <a:rPr lang="ko-KR" altLang="en-US" sz="1200" b="0" i="0" dirty="0">
                <a:solidFill>
                  <a:schemeClr val="accent6"/>
                </a:solidFill>
                <a:effectLst/>
                <a:latin typeface="Menlo"/>
              </a:rPr>
              <a:t>부터 </a:t>
            </a:r>
            <a:r>
              <a:rPr lang="en-US" altLang="ko-KR" sz="1200" b="0" i="0" dirty="0">
                <a:solidFill>
                  <a:schemeClr val="accent6"/>
                </a:solidFill>
                <a:effectLst/>
                <a:latin typeface="Menlo"/>
              </a:rPr>
              <a:t>2</a:t>
            </a:r>
            <a:r>
              <a:rPr lang="ko-KR" altLang="en-US" sz="1200" b="0" i="0" dirty="0">
                <a:solidFill>
                  <a:schemeClr val="accent6"/>
                </a:solidFill>
                <a:effectLst/>
                <a:latin typeface="Menlo"/>
              </a:rPr>
              <a:t>까지 나타내고</a:t>
            </a:r>
            <a:r>
              <a:rPr lang="en-US" altLang="ko-KR" sz="1200" b="0" i="0" dirty="0">
                <a:solidFill>
                  <a:schemeClr val="accent6"/>
                </a:solidFill>
                <a:effectLst/>
                <a:latin typeface="Menlo"/>
              </a:rPr>
              <a:t>, 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0 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부터 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pi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까지 나타냅니다</a:t>
            </a:r>
            <a:endParaRPr lang="en-US" altLang="ko-KR" sz="1200" dirty="0">
              <a:solidFill>
                <a:schemeClr val="accent6"/>
              </a:solidFill>
              <a:latin typeface="Menlo"/>
            </a:endParaRPr>
          </a:p>
          <a:p>
            <a:pPr marL="0" indent="0">
              <a:buNone/>
            </a:pP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Menlo"/>
              </a:rPr>
              <a:t>xticks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([-1.5:0.5:2]);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Menlo"/>
              </a:rPr>
              <a:t>yticks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([0:pi/5:pi]); </a:t>
            </a:r>
            <a:r>
              <a:rPr lang="en-US" altLang="ko-KR" sz="1200" b="0" i="0" dirty="0">
                <a:solidFill>
                  <a:schemeClr val="accent6"/>
                </a:solidFill>
                <a:effectLst/>
                <a:latin typeface="Menlo"/>
              </a:rPr>
              <a:t>% x</a:t>
            </a:r>
            <a:r>
              <a:rPr lang="ko-KR" altLang="en-US" sz="1200" b="0" i="0" dirty="0">
                <a:solidFill>
                  <a:schemeClr val="accent6"/>
                </a:solidFill>
                <a:effectLst/>
                <a:latin typeface="Menlo"/>
              </a:rPr>
              <a:t>축 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눈금</a:t>
            </a:r>
            <a:r>
              <a:rPr lang="ko-KR" altLang="en-US" sz="1200" b="0" i="0" dirty="0">
                <a:solidFill>
                  <a:schemeClr val="accent6"/>
                </a:solidFill>
                <a:effectLst/>
                <a:latin typeface="Menlo"/>
              </a:rPr>
              <a:t>은 </a:t>
            </a:r>
            <a:r>
              <a:rPr lang="en-US" altLang="ko-KR" sz="1200" b="0" i="0" dirty="0">
                <a:solidFill>
                  <a:schemeClr val="accent6"/>
                </a:solidFill>
                <a:effectLst/>
                <a:latin typeface="Menlo"/>
              </a:rPr>
              <a:t>-1.5</a:t>
            </a:r>
            <a:r>
              <a:rPr lang="ko-KR" altLang="en-US" sz="1200" b="0" i="0" dirty="0">
                <a:solidFill>
                  <a:schemeClr val="accent6"/>
                </a:solidFill>
                <a:effectLst/>
                <a:latin typeface="Menlo"/>
              </a:rPr>
              <a:t>부터 </a:t>
            </a:r>
            <a:r>
              <a:rPr lang="en-US" altLang="ko-KR" sz="1200" b="0" i="0" dirty="0">
                <a:solidFill>
                  <a:schemeClr val="accent6"/>
                </a:solidFill>
                <a:effectLst/>
                <a:latin typeface="Menlo"/>
              </a:rPr>
              <a:t>2</a:t>
            </a:r>
            <a:r>
              <a:rPr lang="ko-KR" altLang="en-US" sz="1200" b="0" i="0" dirty="0">
                <a:solidFill>
                  <a:schemeClr val="accent6"/>
                </a:solidFill>
                <a:effectLst/>
                <a:latin typeface="Menlo"/>
              </a:rPr>
              <a:t>까지 </a:t>
            </a:r>
            <a:r>
              <a:rPr lang="en-US" altLang="ko-KR" sz="1200" b="0" i="0" dirty="0">
                <a:solidFill>
                  <a:schemeClr val="accent6"/>
                </a:solidFill>
                <a:effectLst/>
                <a:latin typeface="Menlo"/>
              </a:rPr>
              <a:t>0.5 </a:t>
            </a:r>
            <a:r>
              <a:rPr lang="ko-KR" altLang="en-US" sz="1200" b="0" i="0" dirty="0">
                <a:solidFill>
                  <a:schemeClr val="accent6"/>
                </a:solidFill>
                <a:effectLst/>
                <a:latin typeface="Menlo"/>
              </a:rPr>
              <a:t>간격으로 표시할 것이고</a:t>
            </a:r>
            <a:r>
              <a:rPr lang="en-US" altLang="ko-KR" sz="1200" b="0" i="0" dirty="0">
                <a:solidFill>
                  <a:schemeClr val="accent6"/>
                </a:solidFill>
                <a:effectLst/>
                <a:latin typeface="Menlo"/>
              </a:rPr>
              <a:t>, y</a:t>
            </a:r>
            <a:r>
              <a:rPr lang="ko-KR" altLang="en-US" sz="1200" b="0" i="0" dirty="0">
                <a:solidFill>
                  <a:schemeClr val="accent6"/>
                </a:solidFill>
                <a:effectLst/>
                <a:latin typeface="Menlo"/>
              </a:rPr>
              <a:t>축 눈금은 </a:t>
            </a:r>
            <a:r>
              <a:rPr lang="en-US" altLang="ko-KR" sz="1200" b="0" i="0" dirty="0">
                <a:solidFill>
                  <a:schemeClr val="accent6"/>
                </a:solidFill>
                <a:effectLst/>
                <a:latin typeface="Menlo"/>
              </a:rPr>
              <a:t>0</a:t>
            </a:r>
            <a:r>
              <a:rPr lang="ko-KR" altLang="en-US" sz="1200" b="0" i="0" dirty="0">
                <a:solidFill>
                  <a:schemeClr val="accent6"/>
                </a:solidFill>
                <a:effectLst/>
                <a:latin typeface="Menlo"/>
              </a:rPr>
              <a:t>부터 </a:t>
            </a:r>
            <a:r>
              <a:rPr lang="en-US" altLang="ko-KR" sz="1200" b="0" i="0" dirty="0">
                <a:solidFill>
                  <a:schemeClr val="accent6"/>
                </a:solidFill>
                <a:effectLst/>
                <a:latin typeface="Menlo"/>
              </a:rPr>
              <a:t>pi</a:t>
            </a:r>
            <a:r>
              <a:rPr lang="ko-KR" altLang="en-US" sz="1200" b="0" i="0" dirty="0">
                <a:solidFill>
                  <a:schemeClr val="accent6"/>
                </a:solidFill>
                <a:effectLst/>
                <a:latin typeface="Menlo"/>
              </a:rPr>
              <a:t>까지 </a:t>
            </a:r>
            <a:r>
              <a:rPr lang="en-US" altLang="ko-KR" sz="1200" b="0" i="0" dirty="0">
                <a:solidFill>
                  <a:schemeClr val="accent6"/>
                </a:solidFill>
                <a:effectLst/>
                <a:latin typeface="Menlo"/>
              </a:rPr>
              <a:t>pi/5</a:t>
            </a:r>
            <a:r>
              <a:rPr lang="ko-KR" altLang="en-US" sz="1200" b="0" i="0" dirty="0">
                <a:solidFill>
                  <a:schemeClr val="accent6"/>
                </a:solidFill>
                <a:effectLst/>
                <a:latin typeface="Menlo"/>
              </a:rPr>
              <a:t>간격으로 표시할 것입니다</a:t>
            </a:r>
            <a:r>
              <a:rPr lang="en-US" altLang="ko-KR" sz="1200" b="0" i="0" dirty="0">
                <a:solidFill>
                  <a:schemeClr val="accent6"/>
                </a:solidFill>
                <a:effectLst/>
                <a:latin typeface="Menlo"/>
              </a:rPr>
              <a:t>.</a:t>
            </a:r>
          </a:p>
          <a:p>
            <a:pPr marL="0" indent="0">
              <a:buNone/>
            </a:pP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Menlo"/>
              </a:rPr>
              <a:t>yticklabels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({</a:t>
            </a:r>
            <a:r>
              <a:rPr lang="en-US" altLang="ko-KR" sz="1200" b="0" i="0" u="none" strike="noStrike" dirty="0">
                <a:solidFill>
                  <a:srgbClr val="AA04F9"/>
                </a:solidFill>
                <a:effectLst/>
                <a:latin typeface="Menlo"/>
              </a:rPr>
              <a:t>'0'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US" altLang="ko-KR" sz="1200" b="0" i="0" u="none" strike="noStrike" dirty="0">
                <a:solidFill>
                  <a:srgbClr val="AA04F9"/>
                </a:solidFill>
                <a:effectLst/>
                <a:latin typeface="Menlo"/>
              </a:rPr>
              <a:t>'\pi/5'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US" altLang="ko-KR" sz="1200" b="0" i="0" u="none" strike="noStrike" dirty="0">
                <a:solidFill>
                  <a:srgbClr val="AA04F9"/>
                </a:solidFill>
                <a:effectLst/>
                <a:latin typeface="Menlo"/>
              </a:rPr>
              <a:t>'2\pi/5'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US" altLang="ko-KR" sz="1200" b="0" i="0" u="none" strike="noStrike" dirty="0">
                <a:solidFill>
                  <a:srgbClr val="AA04F9"/>
                </a:solidFill>
                <a:effectLst/>
                <a:latin typeface="Menlo"/>
              </a:rPr>
              <a:t>'3\pi/5'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US" altLang="ko-KR" sz="1200" b="0" i="0" u="none" strike="noStrike" dirty="0">
                <a:solidFill>
                  <a:srgbClr val="AA04F9"/>
                </a:solidFill>
                <a:effectLst/>
                <a:latin typeface="Menlo"/>
              </a:rPr>
              <a:t>'4\pi/5'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US" altLang="ko-KR" sz="1200" b="0" i="0" u="none" strike="noStrike" dirty="0">
                <a:solidFill>
                  <a:srgbClr val="AA04F9"/>
                </a:solidFill>
                <a:effectLst/>
                <a:latin typeface="Menlo"/>
              </a:rPr>
              <a:t>'\pi’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}) ]); </a:t>
            </a:r>
            <a:r>
              <a:rPr lang="en-US" altLang="ko-KR" sz="1200" b="0" i="0" dirty="0">
                <a:solidFill>
                  <a:schemeClr val="accent6"/>
                </a:solidFill>
                <a:effectLst/>
                <a:latin typeface="Menlo"/>
              </a:rPr>
              <a:t>% y</a:t>
            </a:r>
            <a:r>
              <a:rPr lang="ko-KR" altLang="en-US" sz="1200" b="0" i="0" dirty="0">
                <a:solidFill>
                  <a:schemeClr val="accent6"/>
                </a:solidFill>
                <a:effectLst/>
                <a:latin typeface="Menlo"/>
              </a:rPr>
              <a:t>축 눈금 라벨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의 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pi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를</a:t>
            </a:r>
            <a:r>
              <a:rPr lang="ko-KR" altLang="en-US" sz="1200" b="0" i="0" dirty="0">
                <a:solidFill>
                  <a:schemeClr val="accent6"/>
                </a:solidFill>
                <a:effectLst/>
                <a:latin typeface="Menlo"/>
              </a:rPr>
              <a:t> 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이탤릭체로 표시할 것이다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.</a:t>
            </a:r>
            <a:endParaRPr lang="en-US" altLang="ko-KR" sz="12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grid </a:t>
            </a:r>
            <a:r>
              <a:rPr lang="en-US" altLang="ko-KR" sz="1200" b="0" i="0" u="none" strike="noStrike" dirty="0">
                <a:solidFill>
                  <a:srgbClr val="AA04F9"/>
                </a:solidFill>
                <a:effectLst/>
                <a:latin typeface="Menlo"/>
              </a:rPr>
              <a:t>on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r>
              <a:rPr lang="en-US" altLang="ko-KR" sz="1200" b="0" i="0" dirty="0">
                <a:solidFill>
                  <a:schemeClr val="accent6"/>
                </a:solidFill>
                <a:effectLst/>
                <a:latin typeface="Menlo"/>
              </a:rPr>
              <a:t>% </a:t>
            </a:r>
            <a:r>
              <a:rPr lang="ko-KR" altLang="en-US" sz="1200" b="0" i="0" dirty="0">
                <a:solidFill>
                  <a:schemeClr val="accent6"/>
                </a:solidFill>
                <a:effectLst/>
                <a:latin typeface="Menlo"/>
              </a:rPr>
              <a:t>격자를 그립니다</a:t>
            </a:r>
            <a:endParaRPr lang="en-US" altLang="ko-KR" sz="12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plot(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Menlo"/>
              </a:rPr>
              <a:t>x,y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r>
              <a:rPr lang="en-US" altLang="ko-KR" sz="1200" b="0" i="0" dirty="0">
                <a:solidFill>
                  <a:schemeClr val="accent6"/>
                </a:solidFill>
                <a:effectLst/>
                <a:latin typeface="Menlo"/>
              </a:rPr>
              <a:t>% x</a:t>
            </a:r>
            <a:r>
              <a:rPr lang="ko-KR" altLang="en-US" sz="1200" b="0" i="0" dirty="0">
                <a:solidFill>
                  <a:schemeClr val="accent6"/>
                </a:solidFill>
                <a:effectLst/>
                <a:latin typeface="Menlo"/>
              </a:rPr>
              <a:t>에 대한 </a:t>
            </a:r>
            <a:r>
              <a:rPr lang="en-US" altLang="ko-KR" sz="1200" b="0" i="0" dirty="0">
                <a:solidFill>
                  <a:schemeClr val="accent6"/>
                </a:solidFill>
                <a:effectLst/>
                <a:latin typeface="Menlo"/>
              </a:rPr>
              <a:t>y</a:t>
            </a:r>
            <a:r>
              <a:rPr lang="ko-KR" altLang="en-US" sz="1200" b="0" i="0" dirty="0">
                <a:solidFill>
                  <a:schemeClr val="accent6"/>
                </a:solidFill>
                <a:effectLst/>
                <a:latin typeface="Menlo"/>
              </a:rPr>
              <a:t>값을 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plot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하여 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arc cos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함수를 그립니다</a:t>
            </a:r>
            <a:endParaRPr lang="en-US" altLang="ko-KR" sz="12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pt-BR" altLang="ko-KR" sz="1200" b="0" i="0" dirty="0">
                <a:solidFill>
                  <a:srgbClr val="000000"/>
                </a:solidFill>
                <a:effectLst/>
                <a:latin typeface="Menlo"/>
              </a:rPr>
              <a:t>a=[-2 1 -1]’ </a:t>
            </a:r>
            <a:r>
              <a:rPr lang="en-US" altLang="ko-KR" sz="1200" b="0" i="0" dirty="0">
                <a:solidFill>
                  <a:schemeClr val="accent6"/>
                </a:solidFill>
                <a:effectLst/>
                <a:latin typeface="Menlo"/>
              </a:rPr>
              <a:t>% </a:t>
            </a:r>
            <a:r>
              <a:rPr lang="en-US" altLang="ko-KR" sz="1200" dirty="0" err="1">
                <a:solidFill>
                  <a:schemeClr val="accent6"/>
                </a:solidFill>
                <a:latin typeface="Menlo"/>
              </a:rPr>
              <a:t>vecotr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 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a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 생성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.</a:t>
            </a:r>
            <a:r>
              <a:rPr lang="ko-KR" altLang="en-US" sz="1200" b="0" i="0" dirty="0">
                <a:solidFill>
                  <a:schemeClr val="accent6"/>
                </a:solidFill>
                <a:effectLst/>
                <a:latin typeface="Menlo"/>
              </a:rPr>
              <a:t>  </a:t>
            </a:r>
            <a:endParaRPr lang="en-US" altLang="ko-KR" sz="1200" b="0" i="0" dirty="0">
              <a:solidFill>
                <a:schemeClr val="accent6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pt-BR" altLang="ko-KR" sz="1200" b="0" i="0" dirty="0">
                <a:solidFill>
                  <a:srgbClr val="000000"/>
                </a:solidFill>
                <a:effectLst/>
                <a:latin typeface="Menlo"/>
              </a:rPr>
              <a:t>b=[1 -2 3]’ </a:t>
            </a:r>
            <a:r>
              <a:rPr lang="en-US" altLang="ko-KR" sz="1200" b="0" i="0" dirty="0">
                <a:solidFill>
                  <a:schemeClr val="accent6"/>
                </a:solidFill>
                <a:effectLst/>
                <a:latin typeface="Menlo"/>
              </a:rPr>
              <a:t>% </a:t>
            </a:r>
            <a:r>
              <a:rPr lang="en-US" altLang="ko-KR" sz="1200" dirty="0" err="1">
                <a:solidFill>
                  <a:schemeClr val="accent6"/>
                </a:solidFill>
                <a:latin typeface="Menlo"/>
              </a:rPr>
              <a:t>vecotr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 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b</a:t>
            </a:r>
            <a:r>
              <a:rPr lang="ko-KR" altLang="en-US" sz="1200" dirty="0">
                <a:solidFill>
                  <a:schemeClr val="accent6"/>
                </a:solidFill>
                <a:latin typeface="Menlo"/>
              </a:rPr>
              <a:t> 생성</a:t>
            </a:r>
            <a:r>
              <a:rPr lang="en-US" altLang="ko-KR" sz="1200" dirty="0">
                <a:solidFill>
                  <a:schemeClr val="accent6"/>
                </a:solidFill>
                <a:latin typeface="Menlo"/>
              </a:rPr>
              <a:t>.</a:t>
            </a:r>
            <a:r>
              <a:rPr lang="ko-KR" altLang="en-US" sz="1200" b="0" i="0" dirty="0">
                <a:solidFill>
                  <a:schemeClr val="accent6"/>
                </a:solidFill>
                <a:effectLst/>
                <a:latin typeface="Menlo"/>
              </a:rPr>
              <a:t>  </a:t>
            </a:r>
            <a:endParaRPr lang="en-US" altLang="ko-KR" sz="1200" b="0" i="0" dirty="0">
              <a:solidFill>
                <a:schemeClr val="accent6"/>
              </a:solidFill>
              <a:effectLst/>
              <a:latin typeface="Menlo"/>
            </a:endParaRPr>
          </a:p>
          <a:p>
            <a:pPr marL="0" indent="0">
              <a:buNone/>
            </a:pPr>
            <a:endParaRPr lang="pt-BR" altLang="ko-KR" sz="11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endParaRPr lang="en-US" altLang="ko-KR" sz="1100" b="0" i="0" dirty="0">
              <a:solidFill>
                <a:srgbClr val="000000"/>
              </a:solidFill>
              <a:effectLst/>
              <a:latin typeface="Menlo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C7DF78-90FD-43F3-896C-FAC4CD4D1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134096"/>
            <a:ext cx="5985933" cy="5795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x2=a'*b/(norm(a,2)*norm(b,2)) </a:t>
            </a:r>
            <a:r>
              <a:rPr lang="en-US" altLang="ko-KR" sz="1200" b="0" i="0" u="none" strike="noStrike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en-US" altLang="ko-KR" sz="1200" dirty="0">
                <a:solidFill>
                  <a:srgbClr val="028009"/>
                </a:solidFill>
                <a:latin typeface="Menlo"/>
              </a:rPr>
              <a:t>vector a</a:t>
            </a:r>
            <a:r>
              <a:rPr lang="ko-KR" altLang="en-US" sz="1200" dirty="0">
                <a:solidFill>
                  <a:srgbClr val="028009"/>
                </a:solidFill>
                <a:latin typeface="Menlo"/>
              </a:rPr>
              <a:t>와 </a:t>
            </a:r>
            <a:r>
              <a:rPr lang="en-US" altLang="ko-KR" sz="1200" dirty="0">
                <a:solidFill>
                  <a:srgbClr val="028009"/>
                </a:solidFill>
                <a:latin typeface="Menlo"/>
              </a:rPr>
              <a:t>vector b</a:t>
            </a:r>
            <a:r>
              <a:rPr lang="ko-KR" altLang="en-US" sz="1200" dirty="0">
                <a:solidFill>
                  <a:srgbClr val="028009"/>
                </a:solidFill>
                <a:latin typeface="Menlo"/>
              </a:rPr>
              <a:t>의 내적을 이용하여 </a:t>
            </a:r>
            <a:r>
              <a:rPr lang="en-US" altLang="ko-KR" sz="1200" dirty="0">
                <a:solidFill>
                  <a:srgbClr val="028009"/>
                </a:solidFill>
                <a:latin typeface="Menlo"/>
              </a:rPr>
              <a:t>cos(theta)</a:t>
            </a:r>
            <a:r>
              <a:rPr lang="ko-KR" altLang="en-US" sz="1200" dirty="0">
                <a:solidFill>
                  <a:srgbClr val="028009"/>
                </a:solidFill>
                <a:latin typeface="Menlo"/>
              </a:rPr>
              <a:t>의 값을 </a:t>
            </a:r>
            <a:r>
              <a:rPr lang="en-US" altLang="ko-KR" sz="1200" dirty="0">
                <a:solidFill>
                  <a:srgbClr val="028009"/>
                </a:solidFill>
                <a:latin typeface="Menlo"/>
              </a:rPr>
              <a:t>x2</a:t>
            </a:r>
            <a:r>
              <a:rPr lang="ko-KR" altLang="en-US" sz="1200" dirty="0">
                <a:solidFill>
                  <a:srgbClr val="028009"/>
                </a:solidFill>
                <a:latin typeface="Menlo"/>
              </a:rPr>
              <a:t>에 저장합니다</a:t>
            </a:r>
            <a:endParaRPr lang="ko-KR" altLang="en-US" sz="12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endParaRPr lang="en-US" altLang="ko-KR" sz="12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theta=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Menlo"/>
              </a:rPr>
              <a:t>acos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(x2) </a:t>
            </a:r>
            <a:r>
              <a:rPr lang="en-US" altLang="ko-KR" sz="1200" b="0" i="0" u="none" strike="noStrike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ko-KR" altLang="en-US" sz="1200" b="0" i="0" u="none" strike="noStrike" dirty="0">
                <a:solidFill>
                  <a:srgbClr val="028009"/>
                </a:solidFill>
                <a:effectLst/>
                <a:latin typeface="Menlo"/>
              </a:rPr>
              <a:t>바로 위 코드에 구한 </a:t>
            </a:r>
            <a:r>
              <a:rPr lang="en-US" altLang="ko-KR" sz="1200" b="0" i="0" u="none" strike="noStrike" dirty="0">
                <a:solidFill>
                  <a:srgbClr val="028009"/>
                </a:solidFill>
                <a:effectLst/>
                <a:latin typeface="Menlo"/>
              </a:rPr>
              <a:t>x2</a:t>
            </a:r>
            <a:r>
              <a:rPr lang="ko-KR" altLang="en-US" sz="1200" b="0" i="0" u="none" strike="noStrike" dirty="0">
                <a:solidFill>
                  <a:srgbClr val="028009"/>
                </a:solidFill>
                <a:effectLst/>
                <a:latin typeface="Menlo"/>
              </a:rPr>
              <a:t>에 </a:t>
            </a:r>
            <a:r>
              <a:rPr lang="en-US" altLang="ko-KR" sz="1200" dirty="0">
                <a:solidFill>
                  <a:srgbClr val="028009"/>
                </a:solidFill>
                <a:latin typeface="Menlo"/>
              </a:rPr>
              <a:t>arc cos</a:t>
            </a:r>
            <a:r>
              <a:rPr lang="ko-KR" altLang="en-US" sz="1200" dirty="0">
                <a:solidFill>
                  <a:srgbClr val="028009"/>
                </a:solidFill>
                <a:latin typeface="Menlo"/>
              </a:rPr>
              <a:t>을 곱해 </a:t>
            </a:r>
            <a:r>
              <a:rPr lang="en-US" altLang="ko-KR" sz="1200" dirty="0">
                <a:solidFill>
                  <a:srgbClr val="028009"/>
                </a:solidFill>
                <a:latin typeface="Menlo"/>
              </a:rPr>
              <a:t>cos</a:t>
            </a:r>
            <a:r>
              <a:rPr lang="ko-KR" altLang="en-US" sz="1200" dirty="0">
                <a:solidFill>
                  <a:srgbClr val="028009"/>
                </a:solidFill>
                <a:latin typeface="Menlo"/>
              </a:rPr>
              <a:t>을 없애서 </a:t>
            </a:r>
            <a:r>
              <a:rPr lang="en-US" altLang="ko-KR" sz="1200" dirty="0">
                <a:solidFill>
                  <a:srgbClr val="028009"/>
                </a:solidFill>
                <a:latin typeface="Menlo"/>
              </a:rPr>
              <a:t>theta </a:t>
            </a:r>
            <a:r>
              <a:rPr lang="ko-KR" altLang="en-US" sz="1200" dirty="0">
                <a:solidFill>
                  <a:srgbClr val="028009"/>
                </a:solidFill>
                <a:latin typeface="Menlo"/>
              </a:rPr>
              <a:t>값을 구합니다</a:t>
            </a:r>
            <a:r>
              <a:rPr lang="en-US" altLang="ko-KR" sz="1200" dirty="0">
                <a:solidFill>
                  <a:srgbClr val="028009"/>
                </a:solidFill>
                <a:latin typeface="Menlo"/>
              </a:rPr>
              <a:t>.</a:t>
            </a:r>
            <a:endParaRPr lang="en-US" altLang="ko-KR" sz="12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plot(x2,theta,</a:t>
            </a:r>
            <a:r>
              <a:rPr lang="en-US" altLang="ko-KR" sz="1200" b="0" i="0" u="none" strike="noStrike" dirty="0">
                <a:solidFill>
                  <a:srgbClr val="AA04F9"/>
                </a:solidFill>
                <a:effectLst/>
                <a:latin typeface="Menlo"/>
              </a:rPr>
              <a:t>’o’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r>
              <a:rPr lang="en-US" altLang="ko-KR" sz="1200" b="0" i="0" u="none" strike="noStrike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en-US" altLang="ko-KR" sz="1200" b="0" i="0" u="none" strike="noStrike" dirty="0" err="1">
                <a:solidFill>
                  <a:srgbClr val="028009"/>
                </a:solidFill>
                <a:effectLst/>
                <a:latin typeface="Menlo"/>
              </a:rPr>
              <a:t>arccos</a:t>
            </a:r>
            <a:r>
              <a:rPr lang="en-US" altLang="ko-KR" sz="1200" b="0" i="0" u="none" strike="noStrike" dirty="0">
                <a:solidFill>
                  <a:srgbClr val="028009"/>
                </a:solidFill>
                <a:effectLst/>
                <a:latin typeface="Menlo"/>
              </a:rPr>
              <a:t> </a:t>
            </a:r>
            <a:r>
              <a:rPr lang="ko-KR" altLang="en-US" sz="1200" b="0" i="0" u="none" strike="noStrike" dirty="0">
                <a:solidFill>
                  <a:srgbClr val="028009"/>
                </a:solidFill>
                <a:effectLst/>
                <a:latin typeface="Menlo"/>
              </a:rPr>
              <a:t>그래프에 </a:t>
            </a:r>
            <a:r>
              <a:rPr lang="en-US" altLang="ko-KR" sz="1200" b="0" i="0" u="none" strike="noStrike" dirty="0">
                <a:solidFill>
                  <a:srgbClr val="028009"/>
                </a:solidFill>
                <a:effectLst/>
                <a:latin typeface="Menlo"/>
              </a:rPr>
              <a:t>theta</a:t>
            </a:r>
            <a:r>
              <a:rPr lang="ko-KR" altLang="en-US" sz="1200" b="0" i="0" u="none" strike="noStrike" dirty="0">
                <a:solidFill>
                  <a:srgbClr val="028009"/>
                </a:solidFill>
                <a:effectLst/>
                <a:latin typeface="Menlo"/>
              </a:rPr>
              <a:t>값이 </a:t>
            </a:r>
            <a:r>
              <a:rPr lang="ko-KR" altLang="en-US" sz="1200" b="0" i="0" u="none" strike="noStrike" dirty="0" err="1">
                <a:solidFill>
                  <a:srgbClr val="028009"/>
                </a:solidFill>
                <a:effectLst/>
                <a:latin typeface="Menlo"/>
              </a:rPr>
              <a:t>어딨는지</a:t>
            </a:r>
            <a:r>
              <a:rPr lang="ko-KR" altLang="en-US" sz="1200" b="0" i="0" u="none" strike="noStrike" dirty="0">
                <a:solidFill>
                  <a:srgbClr val="028009"/>
                </a:solidFill>
                <a:effectLst/>
                <a:latin typeface="Menlo"/>
              </a:rPr>
              <a:t> 확인하기 위하여 </a:t>
            </a:r>
            <a:r>
              <a:rPr lang="ko-KR" altLang="en-US" sz="1200" dirty="0">
                <a:solidFill>
                  <a:srgbClr val="028009"/>
                </a:solidFill>
                <a:latin typeface="Menlo"/>
              </a:rPr>
              <a:t>점을 찍습니다</a:t>
            </a:r>
            <a:endParaRPr lang="en-US" altLang="ko-KR" sz="12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endParaRPr lang="en-US" altLang="ko-KR" sz="12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Plot([x2 x2],[0 theta],</a:t>
            </a:r>
            <a:r>
              <a:rPr lang="en-US" altLang="ko-KR" sz="1200" b="0" i="0" u="none" strike="noStrike" dirty="0">
                <a:solidFill>
                  <a:srgbClr val="AA04F9"/>
                </a:solidFill>
                <a:effectLst/>
                <a:latin typeface="Menlo"/>
              </a:rPr>
              <a:t>’r-’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</a:p>
          <a:p>
            <a:pPr marL="0" indent="0">
              <a:buNone/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plot([0 x2],[theta theta],</a:t>
            </a:r>
            <a:r>
              <a:rPr lang="en-US" altLang="ko-KR" sz="1200" b="0" i="0" u="none" strike="noStrike" dirty="0">
                <a:solidFill>
                  <a:srgbClr val="AA04F9"/>
                </a:solidFill>
                <a:effectLst/>
                <a:latin typeface="Menlo"/>
              </a:rPr>
              <a:t>'r-’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ko-KR" sz="1200" b="0" i="0" u="none" strike="noStrike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ko-KR" altLang="en-US" sz="1200" b="0" i="0" u="none" strike="noStrike" dirty="0">
                <a:solidFill>
                  <a:srgbClr val="028009"/>
                </a:solidFill>
                <a:effectLst/>
                <a:latin typeface="Menlo"/>
              </a:rPr>
              <a:t>점이 찍힌 위치가 제대로 된 위치인지 또 확인하기 위하여 </a:t>
            </a:r>
            <a:r>
              <a:rPr lang="en-US" altLang="ko-KR" sz="1200" b="0" i="0" u="none" strike="noStrike" dirty="0">
                <a:solidFill>
                  <a:srgbClr val="028009"/>
                </a:solidFill>
                <a:effectLst/>
                <a:latin typeface="Menlo"/>
              </a:rPr>
              <a:t>x</a:t>
            </a:r>
            <a:r>
              <a:rPr lang="ko-KR" altLang="en-US" sz="1200" b="0" i="0" u="none" strike="noStrike" dirty="0">
                <a:solidFill>
                  <a:srgbClr val="028009"/>
                </a:solidFill>
                <a:effectLst/>
                <a:latin typeface="Menlo"/>
              </a:rPr>
              <a:t>축의 </a:t>
            </a:r>
            <a:r>
              <a:rPr lang="en-US" altLang="ko-KR" sz="1200" b="0" i="0" u="none" strike="noStrike" dirty="0">
                <a:solidFill>
                  <a:srgbClr val="028009"/>
                </a:solidFill>
                <a:effectLst/>
                <a:latin typeface="Menlo"/>
              </a:rPr>
              <a:t>x2</a:t>
            </a:r>
            <a:r>
              <a:rPr lang="ko-KR" altLang="en-US" sz="1200" b="0" i="0" u="none" strike="noStrike" dirty="0">
                <a:solidFill>
                  <a:srgbClr val="028009"/>
                </a:solidFill>
                <a:effectLst/>
                <a:latin typeface="Menlo"/>
              </a:rPr>
              <a:t>점과 연결하고</a:t>
            </a:r>
            <a:endParaRPr lang="en-US" altLang="ko-KR" sz="1200" b="0" i="0" u="none" strike="noStrike" dirty="0">
              <a:solidFill>
                <a:srgbClr val="028009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028009"/>
                </a:solidFill>
                <a:latin typeface="Menlo"/>
              </a:rPr>
              <a:t>Y</a:t>
            </a:r>
            <a:r>
              <a:rPr lang="ko-KR" altLang="en-US" sz="1200" dirty="0">
                <a:solidFill>
                  <a:srgbClr val="028009"/>
                </a:solidFill>
                <a:latin typeface="Menlo"/>
              </a:rPr>
              <a:t>축의 </a:t>
            </a:r>
            <a:r>
              <a:rPr lang="en-US" altLang="ko-KR" sz="1200" dirty="0">
                <a:solidFill>
                  <a:srgbClr val="028009"/>
                </a:solidFill>
                <a:latin typeface="Menlo"/>
              </a:rPr>
              <a:t>theta</a:t>
            </a:r>
            <a:r>
              <a:rPr lang="ko-KR" altLang="en-US" sz="1200" dirty="0">
                <a:solidFill>
                  <a:srgbClr val="028009"/>
                </a:solidFill>
                <a:latin typeface="Menlo"/>
              </a:rPr>
              <a:t>값과 연결하여 두 선이 연결하는지 확인합니다</a:t>
            </a:r>
            <a:r>
              <a:rPr lang="en-US" altLang="ko-KR" sz="1200" dirty="0">
                <a:solidFill>
                  <a:srgbClr val="028009"/>
                </a:solidFill>
                <a:latin typeface="Menlo"/>
              </a:rPr>
              <a:t>.</a:t>
            </a:r>
            <a:endParaRPr lang="en-US" altLang="ko-KR" sz="12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legend(</a:t>
            </a:r>
            <a:r>
              <a:rPr lang="en-US" altLang="ko-KR" sz="1200" b="0" i="0" u="none" strike="noStrike" dirty="0">
                <a:solidFill>
                  <a:srgbClr val="AA04F9"/>
                </a:solidFill>
                <a:effectLst/>
                <a:latin typeface="Menlo"/>
              </a:rPr>
              <a:t>'f(x)=</a:t>
            </a:r>
            <a:r>
              <a:rPr lang="en-US" altLang="ko-KR" sz="1200" b="0" i="0" u="none" strike="noStrike" dirty="0" err="1">
                <a:solidFill>
                  <a:srgbClr val="AA04F9"/>
                </a:solidFill>
                <a:effectLst/>
                <a:latin typeface="Menlo"/>
              </a:rPr>
              <a:t>arccos</a:t>
            </a:r>
            <a:r>
              <a:rPr lang="en-US" altLang="ko-KR" sz="1200" b="0" i="0" u="none" strike="noStrike" dirty="0">
                <a:solidFill>
                  <a:srgbClr val="AA04F9"/>
                </a:solidFill>
                <a:effectLst/>
                <a:latin typeface="Menlo"/>
              </a:rPr>
              <a:t>(x)'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US" altLang="ko-KR" sz="1200" b="0" i="0" u="none" strike="noStrike" dirty="0">
                <a:solidFill>
                  <a:srgbClr val="AA04F9"/>
                </a:solidFill>
                <a:effectLst/>
                <a:latin typeface="Menlo"/>
              </a:rPr>
              <a:t>'(x2,theta)’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ko-KR" sz="1200" b="0" i="0" u="none" strike="noStrike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ko-KR" altLang="en-US" sz="1200" dirty="0">
                <a:solidFill>
                  <a:srgbClr val="028009"/>
                </a:solidFill>
                <a:latin typeface="Menlo"/>
              </a:rPr>
              <a:t>범례에 </a:t>
            </a:r>
            <a:r>
              <a:rPr lang="en-US" altLang="ko-KR" sz="1200" dirty="0" err="1">
                <a:solidFill>
                  <a:srgbClr val="028009"/>
                </a:solidFill>
                <a:latin typeface="Menlo"/>
              </a:rPr>
              <a:t>arccos</a:t>
            </a:r>
            <a:r>
              <a:rPr lang="en-US" altLang="ko-KR" sz="1200" dirty="0">
                <a:solidFill>
                  <a:srgbClr val="028009"/>
                </a:solidFill>
                <a:latin typeface="Menlo"/>
              </a:rPr>
              <a:t> </a:t>
            </a:r>
            <a:r>
              <a:rPr lang="ko-KR" altLang="en-US" sz="1200" dirty="0">
                <a:solidFill>
                  <a:srgbClr val="028009"/>
                </a:solidFill>
                <a:latin typeface="Menlo"/>
              </a:rPr>
              <a:t>그래프와 </a:t>
            </a:r>
            <a:r>
              <a:rPr lang="en-US" altLang="ko-KR" sz="1200" dirty="0">
                <a:solidFill>
                  <a:srgbClr val="028009"/>
                </a:solidFill>
                <a:latin typeface="Menlo"/>
              </a:rPr>
              <a:t>theta</a:t>
            </a:r>
            <a:r>
              <a:rPr lang="ko-KR" altLang="en-US" sz="1200" dirty="0">
                <a:solidFill>
                  <a:srgbClr val="028009"/>
                </a:solidFill>
                <a:latin typeface="Menlo"/>
              </a:rPr>
              <a:t>값을 확인하기 위해 찍은 점을 보기 쉽게 </a:t>
            </a:r>
            <a:r>
              <a:rPr lang="ko-KR" altLang="en-US" sz="1200" dirty="0" err="1">
                <a:solidFill>
                  <a:srgbClr val="028009"/>
                </a:solidFill>
                <a:latin typeface="Menlo"/>
              </a:rPr>
              <a:t>나타내었습니다</a:t>
            </a:r>
            <a:endParaRPr lang="en-US" altLang="ko-KR" sz="12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degree=theta*180/pi</a:t>
            </a:r>
          </a:p>
          <a:p>
            <a:pPr marL="0" indent="0">
              <a:buNone/>
            </a:pPr>
            <a:r>
              <a:rPr lang="en-US" altLang="ko-KR" sz="1200" b="0" i="0" u="none" strike="noStrike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ko-KR" altLang="en-US" sz="1200" b="0" i="0" u="none" strike="noStrike" dirty="0">
                <a:solidFill>
                  <a:srgbClr val="028009"/>
                </a:solidFill>
                <a:effectLst/>
                <a:latin typeface="Menlo"/>
              </a:rPr>
              <a:t>추가적으로 </a:t>
            </a:r>
            <a:r>
              <a:rPr lang="en-US" altLang="ko-KR" sz="1200" dirty="0">
                <a:solidFill>
                  <a:srgbClr val="028009"/>
                </a:solidFill>
                <a:latin typeface="Menlo"/>
              </a:rPr>
              <a:t>radian</a:t>
            </a:r>
            <a:r>
              <a:rPr lang="ko-KR" altLang="en-US" sz="1200" dirty="0">
                <a:solidFill>
                  <a:srgbClr val="028009"/>
                </a:solidFill>
                <a:latin typeface="Menlo"/>
              </a:rPr>
              <a:t>인 </a:t>
            </a:r>
            <a:r>
              <a:rPr lang="en-US" altLang="ko-KR" sz="1200" dirty="0">
                <a:solidFill>
                  <a:srgbClr val="028009"/>
                </a:solidFill>
                <a:latin typeface="Menlo"/>
              </a:rPr>
              <a:t>theta</a:t>
            </a:r>
            <a:r>
              <a:rPr lang="ko-KR" altLang="en-US" sz="1200" dirty="0">
                <a:solidFill>
                  <a:srgbClr val="028009"/>
                </a:solidFill>
                <a:latin typeface="Menlo"/>
              </a:rPr>
              <a:t>를 </a:t>
            </a:r>
            <a:r>
              <a:rPr lang="en-US" altLang="ko-KR" sz="1200" dirty="0">
                <a:solidFill>
                  <a:srgbClr val="028009"/>
                </a:solidFill>
                <a:latin typeface="Menlo"/>
              </a:rPr>
              <a:t>degree</a:t>
            </a:r>
            <a:r>
              <a:rPr lang="ko-KR" altLang="en-US" sz="1200" dirty="0">
                <a:solidFill>
                  <a:srgbClr val="028009"/>
                </a:solidFill>
                <a:latin typeface="Menlo"/>
              </a:rPr>
              <a:t>로 바꾸어 확인해봤습니다</a:t>
            </a:r>
            <a:r>
              <a:rPr lang="en-US" altLang="ko-KR" sz="1200" dirty="0">
                <a:solidFill>
                  <a:srgbClr val="028009"/>
                </a:solidFill>
                <a:latin typeface="Menlo"/>
              </a:rPr>
              <a:t>.</a:t>
            </a:r>
            <a:endParaRPr lang="en-US" altLang="ko-KR" sz="1200" b="0" i="0" dirty="0">
              <a:solidFill>
                <a:srgbClr val="000000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64745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C765B-62E6-41D8-BB7F-D36E460DD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과제</a:t>
            </a:r>
            <a:r>
              <a:rPr lang="en-US" altLang="ko-KR" dirty="0"/>
              <a:t>07_2_p10::</a:t>
            </a:r>
            <a:endParaRPr lang="ko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1176DFEA-791D-4F32-AC8C-B89AFBB8E3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9" y="1193800"/>
            <a:ext cx="5344389" cy="4932063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EE3A616-8F65-47F5-B26D-25B7196D79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212" y="1057194"/>
            <a:ext cx="4991100" cy="5512456"/>
          </a:xfr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FBFB5BAF-BDC0-4D64-AD97-66F80A8878EB}"/>
              </a:ext>
            </a:extLst>
          </p:cNvPr>
          <p:cNvSpPr/>
          <p:nvPr/>
        </p:nvSpPr>
        <p:spPr>
          <a:xfrm>
            <a:off x="505257" y="5114925"/>
            <a:ext cx="2621756" cy="9072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A5886E0-76BC-4652-A354-E6705D66E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329" y="5561893"/>
            <a:ext cx="1582159" cy="920576"/>
          </a:xfrm>
          <a:prstGeom prst="rect">
            <a:avLst/>
          </a:prstGeom>
        </p:spPr>
      </p:pic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0C9AE902-94CD-4E51-9A74-97A11B662F25}"/>
              </a:ext>
            </a:extLst>
          </p:cNvPr>
          <p:cNvCxnSpPr/>
          <p:nvPr/>
        </p:nvCxnSpPr>
        <p:spPr>
          <a:xfrm>
            <a:off x="3127013" y="5568553"/>
            <a:ext cx="3968493" cy="45362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042335-27AF-427A-B63A-AF7C0B289FF6}"/>
              </a:ext>
            </a:extLst>
          </p:cNvPr>
          <p:cNvSpPr txBox="1"/>
          <p:nvPr/>
        </p:nvSpPr>
        <p:spPr>
          <a:xfrm>
            <a:off x="4571894" y="5941197"/>
            <a:ext cx="193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비교 </a:t>
            </a:r>
            <a:r>
              <a:rPr lang="en-US" altLang="ko-KR" dirty="0"/>
              <a:t>: </a:t>
            </a:r>
            <a:r>
              <a:rPr lang="ko-KR" altLang="en-US" dirty="0"/>
              <a:t>같다</a:t>
            </a:r>
          </a:p>
        </p:txBody>
      </p:sp>
    </p:spTree>
    <p:extLst>
      <p:ext uri="{BB962C8B-B14F-4D97-AF65-F5344CB8AC3E}">
        <p14:creationId xmlns:p14="http://schemas.microsoft.com/office/powerpoint/2010/main" val="190080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C765B-62E6-41D8-BB7F-D36E460DD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과제</a:t>
            </a:r>
            <a:r>
              <a:rPr lang="en-US" altLang="ko-KR" dirty="0"/>
              <a:t>07_2_p11::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F4AA53C-A996-4746-8C1E-D0A7DF09CC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5715" y="977976"/>
            <a:ext cx="4456452" cy="5646413"/>
          </a:xfrm>
        </p:spPr>
      </p:pic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EF0FB355-B5B7-4E97-9036-2C97D8FEF6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639" y="1630118"/>
            <a:ext cx="6849651" cy="4098717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C99499-2F47-4ACF-BE27-7D7906B37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912" y="5602646"/>
            <a:ext cx="3991491" cy="13951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605ACE1-28E7-4EA9-BFD9-540897A24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4043" y="4940388"/>
            <a:ext cx="1694045" cy="920576"/>
          </a:xfrm>
          <a:prstGeom prst="rect">
            <a:avLst/>
          </a:prstGeom>
        </p:spPr>
      </p:pic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41D5823A-504E-42FB-A25E-E0D32E56EB33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995403" y="5400676"/>
            <a:ext cx="4498640" cy="89955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EB33CC-38EA-492E-B657-0EB117E89E03}"/>
              </a:ext>
            </a:extLst>
          </p:cNvPr>
          <p:cNvSpPr txBox="1"/>
          <p:nvPr/>
        </p:nvSpPr>
        <p:spPr>
          <a:xfrm>
            <a:off x="6274130" y="6114190"/>
            <a:ext cx="3129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결과 비교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Matlab</a:t>
            </a:r>
            <a:r>
              <a:rPr lang="ko-KR" altLang="en-US" sz="1200" dirty="0"/>
              <a:t>의 정밀도처럼 완벽하게 계산할 수는 없지만</a:t>
            </a:r>
            <a:r>
              <a:rPr lang="en-US" altLang="ko-KR" sz="1200" dirty="0"/>
              <a:t> </a:t>
            </a:r>
            <a:r>
              <a:rPr lang="ko-KR" altLang="en-US" sz="1200" dirty="0"/>
              <a:t>같다고 볼 수 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9909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C765B-62E6-41D8-BB7F-D36E460DD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과제</a:t>
            </a:r>
            <a:r>
              <a:rPr lang="en-US" altLang="ko-KR" dirty="0"/>
              <a:t>07_2_p12::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F4AA53C-A996-4746-8C1E-D0A7DF09CC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525" y="1424724"/>
            <a:ext cx="4456452" cy="4920298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F0FB355-B5B7-4E97-9036-2C97D8FEF6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1533" y="1616525"/>
            <a:ext cx="6751942" cy="4275985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EB33CC-38EA-492E-B657-0EB117E89E03}"/>
              </a:ext>
            </a:extLst>
          </p:cNvPr>
          <p:cNvSpPr txBox="1"/>
          <p:nvPr/>
        </p:nvSpPr>
        <p:spPr>
          <a:xfrm>
            <a:off x="5159828" y="5892510"/>
            <a:ext cx="34774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결과 비교 </a:t>
            </a:r>
            <a:r>
              <a:rPr lang="en-US" altLang="ko-KR" sz="1500" dirty="0"/>
              <a:t>: </a:t>
            </a:r>
            <a:r>
              <a:rPr lang="ko-KR" altLang="en-US" sz="1500" dirty="0"/>
              <a:t>같다</a:t>
            </a:r>
          </a:p>
        </p:txBody>
      </p:sp>
    </p:spTree>
    <p:extLst>
      <p:ext uri="{BB962C8B-B14F-4D97-AF65-F5344CB8AC3E}">
        <p14:creationId xmlns:p14="http://schemas.microsoft.com/office/powerpoint/2010/main" val="305753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C765B-62E6-41D8-BB7F-D36E460DD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과제</a:t>
            </a:r>
            <a:r>
              <a:rPr lang="en-US" altLang="ko-KR" dirty="0"/>
              <a:t>07_3_1::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F4AA53C-A996-4746-8C1E-D0A7DF09CC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5737" y="1093013"/>
            <a:ext cx="4980523" cy="5683459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41A0C-4D6F-4E15-A318-164D96E62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9851" y="3417676"/>
            <a:ext cx="2906486" cy="90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손으로 그린 그림입니다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05630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C765B-62E6-41D8-BB7F-D36E460DD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과제</a:t>
            </a:r>
            <a:r>
              <a:rPr lang="en-US" altLang="ko-KR" dirty="0"/>
              <a:t>07_3_2::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F0FB355-B5B7-4E97-9036-2C97D8FEF6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542" y="1136648"/>
            <a:ext cx="11944689" cy="5374167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75E6D0-0B2B-43E5-A2AD-AED0810C7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6664" y="5094413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 err="1"/>
              <a:t>Matlab</a:t>
            </a:r>
            <a:r>
              <a:rPr lang="ko-KR" altLang="en-US" sz="2500" dirty="0"/>
              <a:t>으로 그린 그래프입니다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269808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C765B-62E6-41D8-BB7F-D36E460DD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과제</a:t>
            </a:r>
            <a:r>
              <a:rPr lang="en-US" altLang="ko-KR" dirty="0"/>
              <a:t>07_3_2::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F0FB355-B5B7-4E97-9036-2C97D8FEF6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204468"/>
            <a:ext cx="12185560" cy="4953530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75E6D0-0B2B-43E5-A2AD-AED0810C7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7901" y="4810148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900" dirty="0"/>
              <a:t>각각의 벡터가 제대로 된 좌표를 가리켰는지 확인하기 위해 좌표 사진도 첨부했습니다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64715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958</Words>
  <Application>Microsoft Office PowerPoint</Application>
  <PresentationFormat>와이드스크린</PresentationFormat>
  <Paragraphs>75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Menlo</vt:lpstr>
      <vt:lpstr>NanumGothic</vt:lpstr>
      <vt:lpstr>맑은 고딕</vt:lpstr>
      <vt:lpstr>Arial</vt:lpstr>
      <vt:lpstr>Office 테마</vt:lpstr>
      <vt:lpstr>201901766_이형섭_과제07</vt:lpstr>
      <vt:lpstr>:: 과제07_1 ::</vt:lpstr>
      <vt:lpstr>:: 과제07_1_코드설명::</vt:lpstr>
      <vt:lpstr>:: 과제07_2_p10::</vt:lpstr>
      <vt:lpstr>:: 과제07_2_p11::</vt:lpstr>
      <vt:lpstr>:: 과제07_2_p12::</vt:lpstr>
      <vt:lpstr>:: 과제07_3_1::</vt:lpstr>
      <vt:lpstr>:: 과제07_3_2::</vt:lpstr>
      <vt:lpstr>:: 과제07_3_2::</vt:lpstr>
      <vt:lpstr>:: 과제07_3_3_코드설명::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201901766_이형섭_과제07</dc:title>
  <dc:creator>이형섭</dc:creator>
  <cp:lastModifiedBy>이형섭</cp:lastModifiedBy>
  <cp:revision>7</cp:revision>
  <dcterms:created xsi:type="dcterms:W3CDTF">2022-03-24T13:16:03Z</dcterms:created>
  <dcterms:modified xsi:type="dcterms:W3CDTF">2022-03-29T10:48:56Z</dcterms:modified>
</cp:coreProperties>
</file>