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C933E-45B7-40F3-A820-2E968615C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BD20E-5735-4A21-8573-1DB21624E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3665C-89D7-44BB-95A5-C0D37429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545F-6912-4D07-9381-58CD57824E4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889B6-2EFC-431D-8E37-928337DB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8CD4D-AF1A-46DF-8665-0C269021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D9E-1496-4FA3-9148-B5C6F7EB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7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ADF28-A0D6-4FF2-A1DA-C0F49AFD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9B4434-800D-4304-BA08-23DE0197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21F77-2712-4ABC-B87B-2D7FE6CF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545F-6912-4D07-9381-58CD57824E4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BD755-8EF7-460D-99D6-DEDECE1E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8D3F0-77A1-4520-B2D9-5ED9252E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D9E-1496-4FA3-9148-B5C6F7EB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F867C-7FBA-40FC-8821-31D0E2A84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7831FD-7ACF-4214-9110-E54A1500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36C39-55CC-481B-887B-293BAC26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545F-6912-4D07-9381-58CD57824E4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FB33B-2441-4729-965B-581EB297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0DB29-B6FC-46A3-9957-06448869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D9E-1496-4FA3-9148-B5C6F7EB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1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81295-79FD-42CA-8C7C-941907CA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CEA30-A2E7-4B3B-8074-88D2E41E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6D95F-7BB8-4C1F-ABF0-27D7E6CE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545F-6912-4D07-9381-58CD57824E4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54B98-C98E-4EAA-A9A1-22487835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913B1-0B13-4DA1-92AB-386260D5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D9E-1496-4FA3-9148-B5C6F7EB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8C52A-A920-4708-9095-80F0B8A4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43700-F930-4406-B283-263AD78FC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71CB7-5B56-4C08-B40B-C5C7B74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545F-6912-4D07-9381-58CD57824E4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55EB0-1D83-4339-A334-C3342F7F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7A4BB-7C35-4741-AAFB-365CF003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D9E-1496-4FA3-9148-B5C6F7EB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8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379DB-905E-4557-B6DC-F5B4578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12A9E-DF0A-439A-94CC-2491AD830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D29691-14BE-420C-B19A-71972038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B172E-9AB3-4E36-BB31-158C8FBA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545F-6912-4D07-9381-58CD57824E4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B7DF5-8AFF-4491-92E3-8E6DFCF7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680EF-EFD5-43DE-9DE4-19D83F99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D9E-1496-4FA3-9148-B5C6F7EB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62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D3EEF-3D33-447F-A76C-F4E87567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5F46E-4658-415B-A2DC-A9CBA2EBD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A43D9-AAF9-4704-A40B-BD55295E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4DA841-F9F3-4CD6-A3CF-FBCA86B6F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F4261B-957B-4CF8-A618-957397B1C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8F3CE4-F929-4190-94AA-8C906F97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545F-6912-4D07-9381-58CD57824E4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F3E0EB-1F75-44E9-8442-6B96D9FE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D88DC-3344-4148-A38E-B535289D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D9E-1496-4FA3-9148-B5C6F7EB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B3AA3-F364-41D5-BD7B-C095A8F7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05B363-AECB-4A9B-8A3A-56F8E7E7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545F-6912-4D07-9381-58CD57824E4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ADA42-9BF4-40AB-8649-E6E2B185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286AFE-0700-44E3-A955-72EC6701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D9E-1496-4FA3-9148-B5C6F7EB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6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302E61-E024-4CA1-954E-9CAEA2B5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545F-6912-4D07-9381-58CD57824E4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A96ABB-B657-4B27-986C-9D3DF5A0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ABBB43-CA6C-420A-9606-592343C7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D9E-1496-4FA3-9148-B5C6F7EB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F0BF6-4AEF-491D-87A5-EEF81FA4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A765D-ADE3-4127-A959-D8063A63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ABAC6-E74B-4A6F-96C1-19C7CEBB6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AFC6BC-9340-4A06-A65B-99D62E58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545F-6912-4D07-9381-58CD57824E4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416F8-F054-488A-90E5-ED6E81F0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C22FF-FA55-4973-A624-014C5F81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D9E-1496-4FA3-9148-B5C6F7EB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1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8811E-3771-44B8-B093-21818970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D3228E-A2A9-491A-9730-3A13D5A34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61A424-167F-4136-8F10-427256D4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667E29-A602-4E96-A3D5-5B6A65D6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545F-6912-4D07-9381-58CD57824E4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404D1-0E3F-4AAC-A101-360D802A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3543FB-DD82-40EE-880F-B74A5363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D9E-1496-4FA3-9148-B5C6F7EB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7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A94EAD-18E2-4231-9D35-436C9917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EE4FB-4218-41D0-8291-B35B05C06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1A141-5BEE-422A-8B6B-9E323B4F8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D545F-6912-4D07-9381-58CD57824E4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8FE9B-92AB-4FB9-B068-E6902CDF0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BAB9-BFED-46C3-88B8-74140300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BD9E-1496-4FA3-9148-B5C6F7EB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0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62FED-8D8B-46D8-B1EA-A54D91186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18" y="715158"/>
            <a:ext cx="9377363" cy="2387600"/>
          </a:xfrm>
        </p:spPr>
        <p:txBody>
          <a:bodyPr/>
          <a:lstStyle/>
          <a:p>
            <a:r>
              <a:rPr lang="en-US" altLang="ko-KR" dirty="0"/>
              <a:t>201901766_</a:t>
            </a:r>
            <a:r>
              <a:rPr lang="ko-KR" altLang="en-US" dirty="0"/>
              <a:t>이형섭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08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CD0D40-EFF6-4F4D-BED2-1C615EC87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070"/>
            <a:ext cx="9144000" cy="2387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▶</a:t>
            </a:r>
            <a:r>
              <a:rPr lang="en-US" altLang="ko-KR" dirty="0"/>
              <a:t>08_</a:t>
            </a:r>
            <a:r>
              <a:rPr lang="en-US" altLang="ko-KR" dirty="0">
                <a:effectLst/>
                <a:latin typeface="NanumGothic" pitchFamily="2" charset="-127"/>
                <a:ea typeface="NanumGothic" pitchFamily="2" charset="-127"/>
              </a:rPr>
              <a:t>1 : </a:t>
            </a:r>
            <a:r>
              <a:rPr lang="ko-KR" altLang="en-US" dirty="0">
                <a:effectLst/>
                <a:latin typeface="NanumGothic" pitchFamily="2" charset="-127"/>
                <a:ea typeface="NanumGothic" pitchFamily="2" charset="-127"/>
              </a:rPr>
              <a:t>강의노트 </a:t>
            </a:r>
            <a:r>
              <a:rPr lang="en-US" altLang="ko-KR" dirty="0" err="1">
                <a:effectLst/>
                <a:latin typeface="NanumGothic" pitchFamily="2" charset="-127"/>
                <a:ea typeface="NanumGothic" pitchFamily="2" charset="-127"/>
              </a:rPr>
              <a:t>Linear_Systems</a:t>
            </a:r>
            <a:r>
              <a:rPr lang="en-US" altLang="ko-KR" dirty="0">
                <a:effectLst/>
                <a:latin typeface="NanumGothic" pitchFamily="2" charset="-127"/>
                <a:ea typeface="NanumGothic" pitchFamily="2" charset="-127"/>
              </a:rPr>
              <a:t> Part1_12</a:t>
            </a:r>
            <a:r>
              <a:rPr lang="ko-KR" altLang="en-US" dirty="0">
                <a:effectLst/>
                <a:latin typeface="NanumGothic" pitchFamily="2" charset="-127"/>
                <a:ea typeface="NanumGothic" pitchFamily="2" charset="-127"/>
              </a:rPr>
              <a:t>에서 </a:t>
            </a:r>
            <a:r>
              <a:rPr lang="en-US" altLang="ko-KR" dirty="0">
                <a:effectLst/>
                <a:latin typeface="NanumGothic" pitchFamily="2" charset="-127"/>
                <a:ea typeface="NanumGothic" pitchFamily="2" charset="-127"/>
              </a:rPr>
              <a:t>p21</a:t>
            </a:r>
            <a:r>
              <a:rPr lang="ko-KR" altLang="en-US" dirty="0">
                <a:effectLst/>
                <a:latin typeface="NanumGothic" pitchFamily="2" charset="-127"/>
                <a:ea typeface="NanumGothic" pitchFamily="2" charset="-127"/>
              </a:rPr>
              <a:t>의 </a:t>
            </a:r>
            <a:r>
              <a:rPr lang="en-US" altLang="ko-KR" dirty="0">
                <a:effectLst/>
                <a:latin typeface="NanumGothic" pitchFamily="2" charset="-127"/>
                <a:ea typeface="NanumGothic" pitchFamily="2" charset="-127"/>
              </a:rPr>
              <a:t>gradient of the cost function</a:t>
            </a:r>
            <a:r>
              <a:rPr lang="ko-KR" altLang="en-US" dirty="0">
                <a:effectLst/>
                <a:latin typeface="NanumGothic" pitchFamily="2" charset="-127"/>
                <a:ea typeface="NanumGothic" pitchFamily="2" charset="-127"/>
              </a:rPr>
              <a:t>이 계산되는 과정을 손으로 풀고 사진 찍어서 첨부 할 것</a:t>
            </a:r>
            <a:r>
              <a:rPr lang="en-US" altLang="ko-KR" dirty="0">
                <a:effectLst/>
                <a:latin typeface="NanumGothic" pitchFamily="2" charset="-127"/>
                <a:ea typeface="NanumGothic" pitchFamily="2" charset="-127"/>
              </a:rPr>
              <a:t>. </a:t>
            </a:r>
          </a:p>
          <a:p>
            <a:pPr>
              <a:lnSpc>
                <a:spcPct val="160000"/>
              </a:lnSpc>
            </a:pPr>
            <a:endParaRPr lang="en-US" altLang="ko-KR" dirty="0">
              <a:effectLst/>
              <a:latin typeface="NanumGothic" pitchFamily="2" charset="-127"/>
              <a:ea typeface="NanumGothic" pitchFamily="2" charset="-127"/>
            </a:endParaRPr>
          </a:p>
          <a:p>
            <a:pPr>
              <a:lnSpc>
                <a:spcPct val="160000"/>
              </a:lnSpc>
            </a:pPr>
            <a:r>
              <a:rPr lang="ko-KR" altLang="en-US" dirty="0"/>
              <a:t>▶</a:t>
            </a:r>
            <a:r>
              <a:rPr lang="en-US" altLang="ko-KR" dirty="0"/>
              <a:t>08_</a:t>
            </a:r>
            <a:r>
              <a:rPr lang="en-US" altLang="ko-KR" dirty="0">
                <a:latin typeface="NanumGothic" pitchFamily="2" charset="-127"/>
                <a:ea typeface="NanumGothic" pitchFamily="2" charset="-127"/>
              </a:rPr>
              <a:t>2</a:t>
            </a:r>
            <a:r>
              <a:rPr lang="en-US" altLang="ko-KR" dirty="0">
                <a:effectLst/>
                <a:latin typeface="NanumGothic" pitchFamily="2" charset="-127"/>
                <a:ea typeface="NanumGothic" pitchFamily="2" charset="-127"/>
              </a:rPr>
              <a:t> : p22</a:t>
            </a:r>
            <a:r>
              <a:rPr lang="ko-KR" altLang="en-US" dirty="0">
                <a:effectLst/>
                <a:latin typeface="NanumGothic" pitchFamily="2" charset="-127"/>
                <a:ea typeface="NanumGothic" pitchFamily="2" charset="-127"/>
              </a:rPr>
              <a:t>에 나오는 예제 </a:t>
            </a:r>
            <a:r>
              <a:rPr lang="en-US" altLang="ko-KR" dirty="0">
                <a:effectLst/>
                <a:latin typeface="NanumGothic" pitchFamily="2" charset="-127"/>
                <a:ea typeface="NanumGothic" pitchFamily="2" charset="-127"/>
              </a:rPr>
              <a:t>2</a:t>
            </a:r>
            <a:r>
              <a:rPr lang="ko-KR" altLang="en-US" dirty="0">
                <a:effectLst/>
                <a:latin typeface="NanumGothic" pitchFamily="2" charset="-127"/>
                <a:ea typeface="NanumGothic" pitchFamily="2" charset="-127"/>
              </a:rPr>
              <a:t>가지를 손으로 풀어서 사진 찍어 첨부 할 것</a:t>
            </a:r>
            <a:r>
              <a:rPr lang="en-US" altLang="ko-KR" dirty="0">
                <a:effectLst/>
                <a:latin typeface="NanumGothic" pitchFamily="2" charset="-127"/>
                <a:ea typeface="NanumGothic" pitchFamily="2" charset="-127"/>
              </a:rPr>
              <a:t>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79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25F5E-8D2A-4E39-BE3D-BC9FF37F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255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US" altLang="ko-KR" dirty="0"/>
            </a:br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08_01 ::</a:t>
            </a:r>
            <a:br>
              <a:rPr lang="en-US" altLang="ko-KR" dirty="0"/>
            </a:br>
            <a:r>
              <a:rPr lang="en-US" altLang="ko-KR" sz="2200" dirty="0"/>
              <a:t>Gradient of the cost function</a:t>
            </a:r>
            <a:r>
              <a:rPr lang="ko-KR" altLang="en-US" sz="2200" dirty="0"/>
              <a:t>을 구하기 위한 계산 과정</a:t>
            </a:r>
            <a:br>
              <a:rPr lang="en-US" altLang="ko-KR" sz="2200" dirty="0"/>
            </a:br>
            <a:endParaRPr lang="ko-KR" altLang="en-US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55961-BC41-4551-9F33-C77AB40CC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488407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500" dirty="0"/>
              <a:t>Gradient of the cost function</a:t>
            </a:r>
            <a:r>
              <a:rPr lang="ko-KR" altLang="en-US" sz="2500" dirty="0"/>
              <a:t>을 </a:t>
            </a:r>
            <a:endParaRPr lang="en-US" altLang="ko-KR" sz="25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500" dirty="0"/>
              <a:t>구하기 위해 알아야 할 사전 지식이 많기 때문에 순차적으로 접근하여 구한다</a:t>
            </a:r>
            <a:r>
              <a:rPr lang="en-US" altLang="ko-KR" sz="2500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6DCC0C-2BC2-4AC8-AA04-9D223E096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2488407"/>
            <a:ext cx="5181600" cy="4640490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1. FIR Filter</a:t>
            </a:r>
            <a:r>
              <a:rPr lang="ko-KR" altLang="en-US" dirty="0"/>
              <a:t>구조와 식 유도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400" dirty="0"/>
              <a:t>2. Wiener Filter</a:t>
            </a:r>
            <a:r>
              <a:rPr lang="ko-KR" altLang="en-US" sz="2400" dirty="0"/>
              <a:t>와 </a:t>
            </a:r>
            <a:r>
              <a:rPr lang="en-US" altLang="ko-KR" sz="2400" dirty="0"/>
              <a:t>Cost Function </a:t>
            </a:r>
            <a:r>
              <a:rPr lang="en-US" altLang="ko-KR" dirty="0"/>
              <a:t>3. Cost Function</a:t>
            </a:r>
            <a:r>
              <a:rPr lang="ko-KR" altLang="en-US" dirty="0"/>
              <a:t> 유도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4. Cost Function</a:t>
            </a:r>
            <a:r>
              <a:rPr lang="ko-KR" altLang="en-US" dirty="0"/>
              <a:t>의 </a:t>
            </a:r>
            <a:r>
              <a:rPr lang="en-US" altLang="ko-KR" dirty="0"/>
              <a:t>Gradient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02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25F5E-8D2A-4E39-BE3D-BC9FF37F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255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US" altLang="ko-KR" dirty="0"/>
            </a:br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08_01 ::</a:t>
            </a:r>
            <a:br>
              <a:rPr lang="en-US" altLang="ko-KR" dirty="0"/>
            </a:br>
            <a:r>
              <a:rPr lang="en-US" altLang="ko-KR" sz="2200" dirty="0"/>
              <a:t>1. FIR Filter</a:t>
            </a:r>
            <a:r>
              <a:rPr lang="ko-KR" altLang="en-US" sz="2200" dirty="0"/>
              <a:t>구조와 식 유도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55961-BC41-4551-9F33-C77AB40CC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508" y="1677184"/>
            <a:ext cx="3932311" cy="390208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FIR Filter</a:t>
            </a:r>
            <a:r>
              <a:rPr lang="ko-KR" altLang="en-US" sz="2000" dirty="0"/>
              <a:t>는 입력 </a:t>
            </a:r>
            <a:r>
              <a:rPr lang="en-US" altLang="ko-KR" sz="2000" dirty="0"/>
              <a:t>x(n)</a:t>
            </a:r>
            <a:r>
              <a:rPr lang="ko-KR" altLang="en-US" sz="2000" dirty="0"/>
              <a:t>에 대하여 원하는 출력 </a:t>
            </a:r>
            <a:r>
              <a:rPr lang="en-US" altLang="ko-KR" sz="2000" dirty="0"/>
              <a:t>y(n)</a:t>
            </a:r>
            <a:r>
              <a:rPr lang="ko-KR" altLang="en-US" sz="2000" dirty="0"/>
              <a:t>을 만들기 위해 연산을 거치는 </a:t>
            </a:r>
            <a:r>
              <a:rPr lang="en-US" altLang="ko-KR" sz="2000" dirty="0"/>
              <a:t>Filter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FIR Filter </a:t>
            </a:r>
            <a:r>
              <a:rPr lang="ko-KR" altLang="en-US" sz="2000" dirty="0"/>
              <a:t>구조는 </a:t>
            </a:r>
            <a:r>
              <a:rPr lang="en-US" altLang="ko-KR" sz="2000" dirty="0"/>
              <a:t>&lt;</a:t>
            </a:r>
            <a:r>
              <a:rPr lang="ko-KR" altLang="en-US" sz="2000" dirty="0"/>
              <a:t>그림</a:t>
            </a:r>
            <a:r>
              <a:rPr lang="en-US" altLang="ko-KR" sz="2000" dirty="0"/>
              <a:t>1&gt;</a:t>
            </a:r>
            <a:r>
              <a:rPr lang="ko-KR" altLang="en-US" sz="2000" dirty="0"/>
              <a:t>과 같이 되어 있고</a:t>
            </a:r>
            <a:r>
              <a:rPr lang="en-US" altLang="ko-KR" sz="20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x(n)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y(n)</a:t>
            </a:r>
            <a:r>
              <a:rPr lang="ko-KR" altLang="en-US" sz="2000" dirty="0"/>
              <a:t> 식은 </a:t>
            </a:r>
            <a:r>
              <a:rPr lang="en-US" altLang="ko-KR" sz="2000" dirty="0"/>
              <a:t>&lt;</a:t>
            </a:r>
            <a:r>
              <a:rPr lang="ko-KR" altLang="en-US" sz="2000" dirty="0"/>
              <a:t>그림</a:t>
            </a:r>
            <a:r>
              <a:rPr lang="en-US" altLang="ko-KR" sz="2000" dirty="0"/>
              <a:t>2&gt;</a:t>
            </a:r>
            <a:r>
              <a:rPr lang="ko-KR" altLang="en-US" sz="2000" dirty="0"/>
              <a:t>와 같이 유도되어 진다</a:t>
            </a:r>
            <a:r>
              <a:rPr lang="en-US" altLang="ko-KR" sz="2000" dirty="0"/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72C58D2-3597-431E-B069-3A0237B659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58" y="1677183"/>
            <a:ext cx="3870048" cy="4230697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53EEA1-AA19-4CFB-B9C3-B987BAE95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8089" y="3000375"/>
            <a:ext cx="4550568" cy="2857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01F203-B015-41F9-9851-0721354429E1}"/>
              </a:ext>
            </a:extLst>
          </p:cNvPr>
          <p:cNvSpPr txBox="1"/>
          <p:nvPr/>
        </p:nvSpPr>
        <p:spPr>
          <a:xfrm>
            <a:off x="5352286" y="6004645"/>
            <a:ext cx="235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▲ 그림</a:t>
            </a:r>
            <a:r>
              <a:rPr lang="en-US" altLang="ko-KR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40B3A-68C2-4076-89E2-230E9CA3C5B2}"/>
              </a:ext>
            </a:extLst>
          </p:cNvPr>
          <p:cNvSpPr txBox="1"/>
          <p:nvPr/>
        </p:nvSpPr>
        <p:spPr>
          <a:xfrm>
            <a:off x="9037930" y="6004645"/>
            <a:ext cx="235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▲ 그림</a:t>
            </a:r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621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25F5E-8D2A-4E39-BE3D-BC9FF37F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255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US" altLang="ko-KR" dirty="0"/>
            </a:br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08_01 ::</a:t>
            </a:r>
            <a:br>
              <a:rPr lang="en-US" altLang="ko-KR" dirty="0"/>
            </a:br>
            <a:r>
              <a:rPr lang="en-US" altLang="ko-KR" sz="2200" dirty="0"/>
              <a:t>2. Wiener Filter</a:t>
            </a:r>
            <a:r>
              <a:rPr lang="ko-KR" altLang="en-US" sz="2200" dirty="0"/>
              <a:t>와 </a:t>
            </a:r>
            <a:r>
              <a:rPr lang="en-US" altLang="ko-KR" sz="2200" dirty="0"/>
              <a:t>Cost Function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55961-BC41-4551-9F33-C77AB40CC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507" y="1677183"/>
            <a:ext cx="5278583" cy="50264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Wiener </a:t>
            </a:r>
            <a:r>
              <a:rPr lang="ko-KR" altLang="en-US" sz="1800" dirty="0"/>
              <a:t>필터의 구조는 </a:t>
            </a:r>
            <a:r>
              <a:rPr lang="en-US" altLang="ko-KR" sz="1800" dirty="0"/>
              <a:t>&lt;</a:t>
            </a:r>
            <a:r>
              <a:rPr lang="ko-KR" altLang="en-US" sz="1800" dirty="0"/>
              <a:t>그림</a:t>
            </a:r>
            <a:r>
              <a:rPr lang="en-US" altLang="ko-KR" sz="1800" dirty="0"/>
              <a:t>3&gt;</a:t>
            </a:r>
            <a:r>
              <a:rPr lang="ko-KR" altLang="en-US" sz="1800" dirty="0"/>
              <a:t>과 같이 되어있다</a:t>
            </a:r>
            <a:r>
              <a:rPr lang="en-US" altLang="ko-KR" sz="1800" dirty="0"/>
              <a:t>. &lt;</a:t>
            </a:r>
            <a:r>
              <a:rPr lang="ko-KR" altLang="en-US" sz="1800" dirty="0"/>
              <a:t>그림</a:t>
            </a:r>
            <a:r>
              <a:rPr lang="en-US" altLang="ko-KR" sz="1800" dirty="0"/>
              <a:t>3&gt;</a:t>
            </a:r>
            <a:r>
              <a:rPr lang="ko-KR" altLang="en-US" sz="1800" dirty="0"/>
              <a:t>에서 알 수 있듯이 </a:t>
            </a:r>
            <a:r>
              <a:rPr lang="en-US" altLang="ko-KR" sz="1800" dirty="0"/>
              <a:t>desired signal: d(n)</a:t>
            </a:r>
            <a:r>
              <a:rPr lang="ko-KR" altLang="en-US" sz="1800" dirty="0"/>
              <a:t>에서 </a:t>
            </a:r>
            <a:r>
              <a:rPr lang="en-US" altLang="ko-KR" sz="1800" dirty="0"/>
              <a:t>FIR </a:t>
            </a:r>
            <a:r>
              <a:rPr lang="ko-KR" altLang="en-US" sz="1800" dirty="0"/>
              <a:t>필터의 출력</a:t>
            </a:r>
            <a:r>
              <a:rPr lang="en-US" altLang="ko-KR" sz="1800" dirty="0"/>
              <a:t>: y(n)</a:t>
            </a:r>
            <a:r>
              <a:rPr lang="ko-KR" altLang="en-US" sz="1800" dirty="0"/>
              <a:t>을 빼서 </a:t>
            </a:r>
            <a:r>
              <a:rPr lang="en-US" altLang="ko-KR" sz="1800" dirty="0"/>
              <a:t>Error signal:</a:t>
            </a:r>
            <a:r>
              <a:rPr lang="ko-KR" altLang="en-US" sz="1800" dirty="0"/>
              <a:t> </a:t>
            </a:r>
            <a:r>
              <a:rPr lang="en-US" altLang="ko-KR" sz="1800" dirty="0"/>
              <a:t>e(n)</a:t>
            </a:r>
            <a:r>
              <a:rPr lang="ko-KR" altLang="en-US" sz="1800" dirty="0"/>
              <a:t>값을 만든다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=&gt; </a:t>
            </a:r>
            <a:r>
              <a:rPr lang="en-US" altLang="ko-KR" sz="1800" dirty="0">
                <a:highlight>
                  <a:srgbClr val="FFFF00"/>
                </a:highlight>
              </a:rPr>
              <a:t>e(n)=d(n)-y(n)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원하는 출력과 같을수록 </a:t>
            </a:r>
            <a:r>
              <a:rPr lang="en-US" altLang="ko-KR" sz="1800" dirty="0"/>
              <a:t>e(n)</a:t>
            </a:r>
            <a:r>
              <a:rPr lang="ko-KR" altLang="en-US" sz="1800" dirty="0"/>
              <a:t>값은 </a:t>
            </a:r>
            <a:r>
              <a:rPr lang="en-US" altLang="ko-KR" sz="1800" dirty="0"/>
              <a:t>0</a:t>
            </a:r>
            <a:r>
              <a:rPr lang="ko-KR" altLang="en-US" sz="1800" dirty="0"/>
              <a:t>에 가까워진다</a:t>
            </a:r>
            <a:r>
              <a:rPr lang="en-US" altLang="ko-KR" sz="18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이렇듯 원하는 출력에 가깝게 만들어주는 필터를 </a:t>
            </a:r>
            <a:r>
              <a:rPr lang="en-US" altLang="ko-KR" sz="1800" dirty="0"/>
              <a:t>Wiener Filter(Optimal filter, </a:t>
            </a:r>
            <a:r>
              <a:rPr lang="ko-KR" altLang="en-US" sz="1800" dirty="0"/>
              <a:t>그림의 </a:t>
            </a:r>
            <a:r>
              <a:rPr lang="en-US" altLang="ko-KR" sz="1800" dirty="0" err="1"/>
              <a:t>wopt</a:t>
            </a:r>
            <a:r>
              <a:rPr lang="en-US" altLang="ko-KR" sz="1800" dirty="0"/>
              <a:t>)</a:t>
            </a:r>
            <a:r>
              <a:rPr lang="ko-KR" altLang="en-US" sz="1800" dirty="0"/>
              <a:t>라고 한다</a:t>
            </a:r>
            <a:r>
              <a:rPr lang="en-US" altLang="ko-KR" sz="1800" dirty="0"/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72C58D2-3597-431E-B069-3A0237B659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4242" y="4630847"/>
            <a:ext cx="6174325" cy="170344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01F203-B015-41F9-9851-0721354429E1}"/>
              </a:ext>
            </a:extLst>
          </p:cNvPr>
          <p:cNvSpPr txBox="1"/>
          <p:nvPr/>
        </p:nvSpPr>
        <p:spPr>
          <a:xfrm>
            <a:off x="7875793" y="6334289"/>
            <a:ext cx="235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▲ 그림</a:t>
            </a:r>
            <a:r>
              <a:rPr lang="en-US" altLang="ko-KR" dirty="0"/>
              <a:t>3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11719C8-2A20-4937-AAC9-94208C852521}"/>
              </a:ext>
            </a:extLst>
          </p:cNvPr>
          <p:cNvSpPr txBox="1">
            <a:spLocks/>
          </p:cNvSpPr>
          <p:nvPr/>
        </p:nvSpPr>
        <p:spPr>
          <a:xfrm>
            <a:off x="6154242" y="1643927"/>
            <a:ext cx="4901685" cy="254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Cost Function</a:t>
            </a:r>
            <a:r>
              <a:rPr lang="ko-KR" altLang="en-US" sz="2000" dirty="0"/>
              <a:t>은 </a:t>
            </a:r>
            <a:r>
              <a:rPr lang="en-US" altLang="ko-KR" sz="2000" dirty="0"/>
              <a:t>e(n)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기댓값</a:t>
            </a:r>
            <a:r>
              <a:rPr lang="en-US" altLang="ko-KR" sz="2000" dirty="0"/>
              <a:t>(</a:t>
            </a:r>
            <a:r>
              <a:rPr lang="ko-KR" altLang="en-US" sz="2000" dirty="0"/>
              <a:t>평균</a:t>
            </a:r>
            <a:r>
              <a:rPr lang="en-US" altLang="ko-KR" sz="2000" dirty="0"/>
              <a:t>)</a:t>
            </a:r>
            <a:r>
              <a:rPr lang="ko-KR" altLang="en-US" sz="2000" dirty="0"/>
              <a:t>을 나타내는 함수이다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Cost Function</a:t>
            </a:r>
            <a:r>
              <a:rPr lang="ko-KR" altLang="en-US" sz="2000" dirty="0"/>
              <a:t>을 </a:t>
            </a:r>
            <a:r>
              <a:rPr lang="en-US" altLang="ko-KR" sz="2000" dirty="0"/>
              <a:t>J</a:t>
            </a:r>
            <a:r>
              <a:rPr lang="ko-KR" altLang="en-US" sz="2000" dirty="0"/>
              <a:t>라 할 것이고</a:t>
            </a:r>
            <a:r>
              <a:rPr lang="en-US" altLang="ko-KR" sz="2000" dirty="0"/>
              <a:t> </a:t>
            </a:r>
            <a:r>
              <a:rPr lang="ko-KR" altLang="en-US" sz="2000" dirty="0"/>
              <a:t>따라서 </a:t>
            </a:r>
            <a:r>
              <a:rPr lang="en-US" altLang="ko-KR" sz="2000" dirty="0">
                <a:highlight>
                  <a:srgbClr val="FFFF00"/>
                </a:highlight>
              </a:rPr>
              <a:t>J=E[e(n)^2] </a:t>
            </a:r>
            <a:r>
              <a:rPr lang="ko-KR" altLang="en-US" sz="2000" dirty="0"/>
              <a:t>이라고 할 수 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이제 </a:t>
            </a:r>
            <a:r>
              <a:rPr lang="en-US" altLang="ko-KR" sz="2000" dirty="0"/>
              <a:t>e(n)^2</a:t>
            </a:r>
            <a:r>
              <a:rPr lang="ko-KR" altLang="en-US" sz="2000" dirty="0"/>
              <a:t>을 구하여 </a:t>
            </a:r>
            <a:r>
              <a:rPr lang="en-US" altLang="ko-KR" sz="2000" dirty="0"/>
              <a:t>Cost Function(=J)</a:t>
            </a:r>
            <a:r>
              <a:rPr lang="ko-KR" altLang="en-US" sz="2000" dirty="0"/>
              <a:t>를 유도할 것이다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4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25F5E-8D2A-4E39-BE3D-BC9FF37F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255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US" altLang="ko-KR" dirty="0"/>
            </a:br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08_01 ::</a:t>
            </a:r>
            <a:br>
              <a:rPr lang="en-US" altLang="ko-KR" dirty="0"/>
            </a:br>
            <a:r>
              <a:rPr lang="en-US" altLang="ko-KR" sz="2200" dirty="0"/>
              <a:t>3. Cost Function </a:t>
            </a:r>
            <a:r>
              <a:rPr lang="ko-KR" altLang="en-US" sz="2200" dirty="0"/>
              <a:t>유도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72C58D2-3597-431E-B069-3A0237B659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856" y="1844530"/>
            <a:ext cx="6116565" cy="4412081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53EEA1-AA19-4CFB-B9C3-B987BAE95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3496" y="1444921"/>
            <a:ext cx="5372366" cy="530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2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25F5E-8D2A-4E39-BE3D-BC9FF37F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255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US" altLang="ko-KR" dirty="0"/>
            </a:br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08_01 ::</a:t>
            </a:r>
            <a:br>
              <a:rPr lang="en-US" altLang="ko-KR" dirty="0"/>
            </a:br>
            <a:r>
              <a:rPr lang="en-US" altLang="ko-KR" sz="2200" dirty="0"/>
              <a:t>4. Cost Function</a:t>
            </a:r>
            <a:r>
              <a:rPr lang="ko-KR" altLang="en-US" sz="2200" dirty="0"/>
              <a:t>의 </a:t>
            </a:r>
            <a:r>
              <a:rPr lang="en-US" altLang="ko-KR" sz="2200" dirty="0"/>
              <a:t>Gradient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72C58D2-3597-431E-B069-3A0237B659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961" y="1417339"/>
            <a:ext cx="4825560" cy="5422406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4A3752-BB40-4318-B261-9E97953C3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447" y="1588695"/>
            <a:ext cx="3681872" cy="2260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84DAA5-3FD6-4748-A4B6-F5F9A8BCE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447" y="4210662"/>
            <a:ext cx="4018934" cy="226100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0C3141D-2FBA-4F13-9EB8-3E065A25BFF3}"/>
              </a:ext>
            </a:extLst>
          </p:cNvPr>
          <p:cNvSpPr/>
          <p:nvPr/>
        </p:nvSpPr>
        <p:spPr>
          <a:xfrm>
            <a:off x="3521965" y="3384282"/>
            <a:ext cx="2164556" cy="3714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249708-573F-4B0B-AD71-2711EDA61727}"/>
              </a:ext>
            </a:extLst>
          </p:cNvPr>
          <p:cNvSpPr/>
          <p:nvPr/>
        </p:nvSpPr>
        <p:spPr>
          <a:xfrm>
            <a:off x="1732750" y="4670775"/>
            <a:ext cx="2164556" cy="3714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B7E288E2-2CE0-49D4-91FF-7F8B198ADE6D}"/>
              </a:ext>
            </a:extLst>
          </p:cNvPr>
          <p:cNvCxnSpPr/>
          <p:nvPr/>
        </p:nvCxnSpPr>
        <p:spPr>
          <a:xfrm flipV="1">
            <a:off x="3901044" y="1900052"/>
            <a:ext cx="3075709" cy="295695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5C1D08F-4EA0-4617-A0CF-0E5311D0186C}"/>
              </a:ext>
            </a:extLst>
          </p:cNvPr>
          <p:cNvCxnSpPr>
            <a:stCxn id="9" idx="6"/>
          </p:cNvCxnSpPr>
          <p:nvPr/>
        </p:nvCxnSpPr>
        <p:spPr>
          <a:xfrm>
            <a:off x="5686521" y="3570020"/>
            <a:ext cx="1242731" cy="8925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6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25F5E-8D2A-4E39-BE3D-BC9FF37F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256"/>
            <a:ext cx="10515600" cy="131394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08_02 ::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53EEA1-AA19-4CFB-B9C3-B987BAE9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8362" y="1177514"/>
            <a:ext cx="4355275" cy="553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379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NanumGothic</vt:lpstr>
      <vt:lpstr>맑은 고딕</vt:lpstr>
      <vt:lpstr>Arial</vt:lpstr>
      <vt:lpstr>Office 테마</vt:lpstr>
      <vt:lpstr>201901766_이형섭_과제08</vt:lpstr>
      <vt:lpstr> :: 과제 08_01 :: Gradient of the cost function을 구하기 위한 계산 과정 </vt:lpstr>
      <vt:lpstr> :: 과제 08_01 :: 1. FIR Filter구조와 식 유도 </vt:lpstr>
      <vt:lpstr> :: 과제 08_01 :: 2. Wiener Filter와 Cost Function </vt:lpstr>
      <vt:lpstr> :: 과제 08_01 :: 3. Cost Function 유도 </vt:lpstr>
      <vt:lpstr> :: 과제 08_01 :: 4. Cost Function의 Gradient </vt:lpstr>
      <vt:lpstr>:: 과제 08_02 ::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201901766_이형섭_과제08</dc:title>
  <dc:creator>이형섭</dc:creator>
  <cp:lastModifiedBy>이형섭</cp:lastModifiedBy>
  <cp:revision>3</cp:revision>
  <dcterms:created xsi:type="dcterms:W3CDTF">2022-03-27T06:01:26Z</dcterms:created>
  <dcterms:modified xsi:type="dcterms:W3CDTF">2022-03-31T11:06:24Z</dcterms:modified>
</cp:coreProperties>
</file>