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8DC19-12AB-47D1-A403-CE25BCE8D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652D61-3A2A-49B7-828F-1D9DF724A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6C81D-22D0-4B95-993A-2E2ABB8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384-709A-4039-B34B-5A7F2468DA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DA868-ADCB-4D62-ACE2-2985410E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D9B13-39FB-4181-A6BD-9658A466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8D2-AAE2-42FD-B6B2-78DAE4E48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4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777E7-9BA9-4B6D-AE1F-3DFD60B6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B7240-F7F6-4CFA-894D-8C7DCB52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0E158-980A-4DF3-9D5C-1C2A0181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384-709A-4039-B34B-5A7F2468DA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9FBD3-901F-4C81-A31A-63F41417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41DD9-CB2E-4D95-8251-1E4B68B3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8D2-AAE2-42FD-B6B2-78DAE4E48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0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E189C2-0F28-458B-B6EA-51E37B037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97DEB-5AF1-41B3-81A9-1F06A4467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23767-C5BE-4719-BA18-2CDAB7F3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384-709A-4039-B34B-5A7F2468DA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DD23-0911-4FC2-BDD5-695DD559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8978F-54EB-409B-9403-56024FAB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8D2-AAE2-42FD-B6B2-78DAE4E48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9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EF9AB-61D4-4EFE-A35C-6C81C4BA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2B352-5A79-415C-812F-0A608B01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D0ADD-9405-47BA-9AFD-2813D3BD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384-709A-4039-B34B-5A7F2468DA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0C708-795D-493C-89BD-B96EE984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E78A1-A075-4E3A-8197-2760489D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8D2-AAE2-42FD-B6B2-78DAE4E48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4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1162-D187-425F-999F-6BB2179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2166A-838E-47F7-BCD4-EAF20306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90394-3717-40A3-91B1-4B003450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384-709A-4039-B34B-5A7F2468DA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74435-9436-4802-91A6-8B76E576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071FD-C1B9-4D29-A872-F80D3F37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8D2-AAE2-42FD-B6B2-78DAE4E48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7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331CF-0F19-40E3-A312-D29DC9AF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0E841-243F-4B63-B625-58698F241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C56067-EB1D-4CA1-B040-0F77DE324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8E254E-9BAD-4501-84FC-506BEF1E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384-709A-4039-B34B-5A7F2468DA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FAD15-E20B-4494-9029-D3D760E9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A10B6-81D1-442D-95B9-4362C83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8D2-AAE2-42FD-B6B2-78DAE4E48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92438-8D74-473E-A197-DB4EC679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133C5-A0AA-4290-83EE-EBB9D9C2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00AAB3-CADC-41B1-BD91-2557E44C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69D219-6B5A-4D7F-82BE-2E1E8ABE7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378F0B-2BEE-4B02-8AAC-ED84A5EAA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0D0D99-A9D0-4E9D-82BC-A09F9E40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384-709A-4039-B34B-5A7F2468DA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C8E042-3471-48A4-9B8E-5CD7CF37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D8FDC0-485B-40F1-AD98-E44A557F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8D2-AAE2-42FD-B6B2-78DAE4E48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4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6DBE3-2D2B-49D0-8BDA-42B67EBD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5C9C94-44E7-4755-AC44-E7FC1376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384-709A-4039-B34B-5A7F2468DA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C7A03D-956A-436D-9684-ADEEC510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1CBB71-9E7D-4A24-868A-EA346D46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8D2-AAE2-42FD-B6B2-78DAE4E48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0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ADE63-2ACE-4761-A9D8-754A50B5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384-709A-4039-B34B-5A7F2468DA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25B3F-CC39-4307-89DB-732E6321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80A8C1-D2AC-4E7A-9E9C-6FF9A60B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8D2-AAE2-42FD-B6B2-78DAE4E48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2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3092C-1A8E-4A29-91BF-F0D69FB3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7345F-43FF-49F0-95EA-29250A67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E7C7E2-FF42-4530-8AB5-6767DE6E3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75F3A-BA23-4E43-8CBF-BE8F136C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384-709A-4039-B34B-5A7F2468DA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D961F-7176-42FF-A5D2-4B5EE77E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037CC-9D44-419F-AFAF-B694149E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8D2-AAE2-42FD-B6B2-78DAE4E48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1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123CC-E2AD-4E25-84AA-3234E80F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CFC03D-76AA-471C-BFE3-676ED093D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87DC4-1C3E-4ED0-A2A2-8D8DEF6D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25081-EB42-488C-94EA-5DC1361C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384-709A-4039-B34B-5A7F2468DA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141346-40CB-4E70-B08B-255F53B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DBD20-5553-442E-BA47-8AB4CCE6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D8D2-AAE2-42FD-B6B2-78DAE4E48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9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0F378C-6973-4B4C-8D89-E6BF47AD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ADBB6-CE4C-4B20-937D-198566E2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78F43-320F-4AF4-A1D3-26BDD144C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FF384-709A-4039-B34B-5A7F2468DA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5AD53-039B-4415-B98B-A0CFC482E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FADA5-4032-4B34-869C-C5613E557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D8D2-AAE2-42FD-B6B2-78DAE4E48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2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B11AE-4CFC-4CB7-9EC3-255D51720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065" y="0"/>
            <a:ext cx="9477375" cy="2387600"/>
          </a:xfrm>
        </p:spPr>
        <p:txBody>
          <a:bodyPr/>
          <a:lstStyle/>
          <a:p>
            <a:r>
              <a:rPr lang="en-US" altLang="ko-KR" dirty="0"/>
              <a:t>201901766_</a:t>
            </a:r>
            <a:r>
              <a:rPr lang="ko-KR" altLang="en-US" dirty="0"/>
              <a:t>이형섭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09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011D92-4594-4ECA-9455-2C734CECB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8056"/>
            <a:ext cx="9144000" cy="3465705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ko-KR" altLang="en-US" sz="200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▶</a:t>
            </a:r>
            <a:r>
              <a:rPr lang="en-US" altLang="ko-KR" sz="200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09_01 :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p23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의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matlab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코드에서 수업시간에 교수님께서 말씀하신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6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개의 질문에 대한 설명을 과제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ppt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정리 할 것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 </a:t>
            </a:r>
          </a:p>
          <a:p>
            <a:pPr algn="l">
              <a:lnSpc>
                <a:spcPct val="170000"/>
              </a:lnSpc>
            </a:pPr>
            <a:endParaRPr lang="en-US" altLang="ko-KR" sz="2000" b="0" i="0" dirty="0">
              <a:solidFill>
                <a:srgbClr val="333333"/>
              </a:solidFill>
              <a:effectLst/>
              <a:latin typeface="NanumGothic" pitchFamily="2" charset="-127"/>
              <a:ea typeface="NanumGothic" pitchFamily="2" charset="-127"/>
            </a:endParaRPr>
          </a:p>
          <a:p>
            <a:pPr algn="l">
              <a:lnSpc>
                <a:spcPct val="170000"/>
              </a:lnSpc>
            </a:pPr>
            <a:r>
              <a:rPr lang="ko-KR" altLang="en-US" sz="200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▶</a:t>
            </a:r>
            <a:r>
              <a:rPr lang="en-US" altLang="ko-KR" sz="200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09_02 :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 p26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나오는 예제의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Matlab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코드를 실행하여 결과를 확인하고 과제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ppt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정리 할 것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 </a:t>
            </a:r>
          </a:p>
          <a:p>
            <a:pPr algn="l">
              <a:lnSpc>
                <a:spcPct val="170000"/>
              </a:lnSpc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이때 코드 설명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교수님이 수업시간에 강조하신 설명 및 자신의 해석이 포함되어야 함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 </a:t>
            </a:r>
          </a:p>
          <a:p>
            <a:pPr>
              <a:lnSpc>
                <a:spcPct val="17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265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2BD36-AE8B-42DA-B3F0-41E79BF5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8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09_02 ::</a:t>
            </a:r>
            <a:br>
              <a:rPr lang="en-US" altLang="ko-KR" dirty="0"/>
            </a:br>
            <a:r>
              <a:rPr lang="en-US" altLang="ko-KR" sz="2000" dirty="0"/>
              <a:t>5. Filtering</a:t>
            </a:r>
            <a:r>
              <a:rPr lang="ko-KR" altLang="en-US" sz="2000" dirty="0"/>
              <a:t>된 </a:t>
            </a:r>
            <a:r>
              <a:rPr lang="en-US" altLang="ko-KR" sz="2000" dirty="0"/>
              <a:t>reference signal</a:t>
            </a:r>
            <a:r>
              <a:rPr lang="ko-KR" altLang="en-US" sz="2000" dirty="0"/>
              <a:t>의 </a:t>
            </a:r>
            <a:r>
              <a:rPr lang="en-US" altLang="ko-KR" sz="2000" dirty="0"/>
              <a:t>error signal </a:t>
            </a:r>
            <a:r>
              <a:rPr lang="ko-KR" altLang="en-US" sz="2000" dirty="0"/>
              <a:t>구하기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3096AD8-DB65-492D-9E48-538D9B006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4232" y="1450282"/>
            <a:ext cx="4552007" cy="3957435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4D64FEF-E93E-4F6A-ADDC-66246CF1E32A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776844" y="1742557"/>
            <a:ext cx="5319156" cy="473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% error signal 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구하는 과정은 간단하다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.</a:t>
            </a:r>
            <a:endParaRPr lang="en-US" altLang="ko-KR" sz="14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Error signal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을 저장할 변수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: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e, e= desired signal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에서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x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에서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filtering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된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signal y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를 </a:t>
            </a:r>
            <a:r>
              <a:rPr lang="ko-KR" altLang="en-US" sz="1400" dirty="0" err="1">
                <a:solidFill>
                  <a:srgbClr val="028009"/>
                </a:solidFill>
                <a:latin typeface="Menlo"/>
              </a:rPr>
              <a:t>빼주면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 금방 만들 수 있다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28009"/>
                </a:solidFill>
                <a:effectLst/>
                <a:latin typeface="Menlo"/>
              </a:rPr>
              <a:t>-&gt;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e=d-y</a:t>
            </a:r>
            <a:endParaRPr lang="en-US" altLang="ko-KR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figure(4);</a:t>
            </a: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e=d-y; 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% error signal 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구하는 코드</a:t>
            </a:r>
            <a:endParaRPr lang="en-US" altLang="ko-KR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plot(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Menlo"/>
              </a:rPr>
              <a:t>t,e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grid </a:t>
            </a:r>
            <a:r>
              <a:rPr lang="en-US" altLang="ko-KR" sz="14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; grid </a:t>
            </a:r>
            <a:r>
              <a:rPr lang="en-US" altLang="ko-KR" sz="1400" b="0" i="0" u="none" strike="noStrike" dirty="0">
                <a:solidFill>
                  <a:srgbClr val="AA04F9"/>
                </a:solidFill>
                <a:effectLst/>
                <a:latin typeface="Menlo"/>
              </a:rPr>
              <a:t>minor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; box </a:t>
            </a:r>
            <a:r>
              <a:rPr lang="en-US" altLang="ko-KR" sz="14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Menlo"/>
              </a:rPr>
              <a:t>xlim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([4.5 5]);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Menlo"/>
              </a:rPr>
              <a:t>ylim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([-0.3 0.3])</a:t>
            </a:r>
          </a:p>
          <a:p>
            <a:pPr marL="0" indent="0">
              <a:buNone/>
            </a:pP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Menlo"/>
              </a:rPr>
              <a:t>xlabel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400" b="0" i="0" u="none" strike="noStrike" dirty="0">
                <a:solidFill>
                  <a:srgbClr val="AA04F9"/>
                </a:solidFill>
                <a:effectLst/>
                <a:latin typeface="Menlo"/>
              </a:rPr>
              <a:t>'Time(sec)'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Menlo"/>
              </a:rPr>
              <a:t>ylabel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400" b="0" i="0" u="none" strike="noStrike" dirty="0">
                <a:solidFill>
                  <a:srgbClr val="AA04F9"/>
                </a:solidFill>
                <a:effectLst/>
                <a:latin typeface="Menlo"/>
              </a:rPr>
              <a:t>‘e’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endParaRPr lang="en-US" altLang="ko-KR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MSE=mean(e.^2) </a:t>
            </a:r>
          </a:p>
          <a:p>
            <a:pPr marL="0" indent="0">
              <a:buNone/>
            </a:pP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altLang="ko-KR" sz="14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mse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(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mean square error signal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)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은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error signal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의 </a:t>
            </a:r>
            <a:r>
              <a:rPr lang="ko-KR" altLang="en-US" sz="1400" dirty="0" err="1">
                <a:solidFill>
                  <a:srgbClr val="028009"/>
                </a:solidFill>
                <a:latin typeface="Menlo"/>
              </a:rPr>
              <a:t>기대값을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 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계산하는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cost function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이다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. MSE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가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0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에 가까울수록 </a:t>
            </a:r>
            <a:r>
              <a:rPr lang="en-US" altLang="ko-KR" sz="1400" dirty="0" err="1">
                <a:solidFill>
                  <a:srgbClr val="028009"/>
                </a:solidFill>
                <a:latin typeface="Menlo"/>
              </a:rPr>
              <a:t>w_filter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의 개수를 최소화 할 수 있다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. 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이에 대한 내용은 다음 슬라이드에서 다룰 것이다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.</a:t>
            </a:r>
            <a:endParaRPr lang="en-US" altLang="ko-KR" sz="14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11" name="내용 개체 틀 12">
            <a:extLst>
              <a:ext uri="{FF2B5EF4-FFF2-40B4-BE49-F238E27FC236}">
                <a16:creationId xmlns:a16="http://schemas.microsoft.com/office/drawing/2014/main" id="{DA5359FC-DAA1-487C-BA18-ABA8FC8214CF}"/>
              </a:ext>
            </a:extLst>
          </p:cNvPr>
          <p:cNvSpPr txBox="1">
            <a:spLocks/>
          </p:cNvSpPr>
          <p:nvPr/>
        </p:nvSpPr>
        <p:spPr>
          <a:xfrm>
            <a:off x="6474232" y="5522264"/>
            <a:ext cx="5961093" cy="3231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▲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error signal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을 나타낸 그래프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, MSE(Cost Function)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값 도출 </a:t>
            </a:r>
            <a:endParaRPr lang="en-US" altLang="ko-KR" sz="15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0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2BD36-AE8B-42DA-B3F0-41E79BF5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8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09_02 ::</a:t>
            </a:r>
            <a:br>
              <a:rPr lang="en-US" altLang="ko-KR" dirty="0"/>
            </a:br>
            <a:r>
              <a:rPr lang="en-US" altLang="ko-KR" sz="2000" dirty="0"/>
              <a:t>6. Wiener filter</a:t>
            </a:r>
            <a:r>
              <a:rPr lang="ko-KR" altLang="en-US" sz="2000" dirty="0"/>
              <a:t> 개수에 대한 </a:t>
            </a:r>
            <a:r>
              <a:rPr lang="en-US" altLang="ko-KR" sz="2000" dirty="0"/>
              <a:t>Cost Function</a:t>
            </a:r>
            <a:r>
              <a:rPr lang="ko-KR" altLang="en-US" sz="2000" dirty="0"/>
              <a:t> 그래프</a:t>
            </a:r>
            <a:r>
              <a:rPr lang="en-US" altLang="ko-KR" sz="2000" dirty="0"/>
              <a:t>, </a:t>
            </a:r>
            <a:r>
              <a:rPr lang="ko-KR" altLang="en-US" sz="2000" dirty="0"/>
              <a:t>공학적 의미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4D64FEF-E93E-4F6A-ADDC-66246CF1E32A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15289" y="882586"/>
            <a:ext cx="4020785" cy="605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clear </a:t>
            </a:r>
            <a:r>
              <a:rPr lang="en-US" altLang="ko-KR" sz="400" b="0" i="0" u="none" strike="noStrike" dirty="0">
                <a:solidFill>
                  <a:srgbClr val="AA04F9"/>
                </a:solidFill>
                <a:effectLst/>
                <a:latin typeface="Menlo"/>
              </a:rPr>
              <a:t>all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clc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fs=1000; </a:t>
            </a:r>
            <a:r>
              <a:rPr lang="en-US" altLang="ko-KR" sz="400" b="0" i="0" u="none" strike="noStrike" dirty="0">
                <a:solidFill>
                  <a:srgbClr val="028009"/>
                </a:solidFill>
                <a:effectLst/>
                <a:latin typeface="Menlo"/>
              </a:rPr>
              <a:t>% sampling </a:t>
            </a:r>
            <a:r>
              <a:rPr lang="en-US" altLang="ko-KR" sz="4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freq</a:t>
            </a:r>
            <a:r>
              <a:rPr lang="en-US" altLang="ko-KR" sz="400" b="0" i="0" u="none" strike="noStrike" dirty="0">
                <a:solidFill>
                  <a:srgbClr val="028009"/>
                </a:solidFill>
                <a:effectLst/>
                <a:latin typeface="Menlo"/>
              </a:rPr>
              <a:t> [HZ]</a:t>
            </a:r>
            <a:endParaRPr lang="en-US" altLang="ko-KR" sz="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Tmax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=5; </a:t>
            </a:r>
            <a:r>
              <a:rPr lang="en-US" altLang="ko-KR" sz="400" b="0" i="0" u="none" strike="noStrike" dirty="0">
                <a:solidFill>
                  <a:srgbClr val="028009"/>
                </a:solidFill>
                <a:effectLst/>
                <a:latin typeface="Menlo"/>
              </a:rPr>
              <a:t>% signal length [sec]</a:t>
            </a:r>
            <a:endParaRPr lang="en-US" altLang="ko-KR" sz="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T=[0:1/fs:Tmax-1/fs]; </a:t>
            </a:r>
            <a:r>
              <a:rPr lang="en-US" altLang="ko-KR" sz="400" b="0" i="0" u="none" strike="noStrike" dirty="0">
                <a:solidFill>
                  <a:srgbClr val="028009"/>
                </a:solidFill>
                <a:effectLst/>
                <a:latin typeface="Menlo"/>
              </a:rPr>
              <a:t>% signal sample </a:t>
            </a:r>
            <a:r>
              <a:rPr lang="en-US" altLang="ko-KR" sz="4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idx</a:t>
            </a:r>
            <a:r>
              <a:rPr lang="en-US" altLang="ko-KR" sz="400" b="0" i="0" u="none" strike="noStrike" dirty="0">
                <a:solidFill>
                  <a:srgbClr val="028009"/>
                </a:solidFill>
                <a:effectLst/>
                <a:latin typeface="Menlo"/>
              </a:rPr>
              <a:t> [sample(fs=1000)]</a:t>
            </a:r>
            <a:endParaRPr lang="en-US" altLang="ko-KR" sz="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F=5; </a:t>
            </a:r>
            <a:r>
              <a:rPr lang="en-US" altLang="ko-KR" sz="400" b="0" i="0" u="none" strike="noStrike" dirty="0">
                <a:solidFill>
                  <a:srgbClr val="028009"/>
                </a:solidFill>
                <a:effectLst/>
                <a:latin typeface="Menlo"/>
              </a:rPr>
              <a:t>% signal </a:t>
            </a:r>
            <a:r>
              <a:rPr lang="en-US" altLang="ko-KR" sz="4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freq</a:t>
            </a:r>
            <a:r>
              <a:rPr lang="en-US" altLang="ko-KR" sz="400" b="0" i="0" u="none" strike="noStrike" dirty="0">
                <a:solidFill>
                  <a:srgbClr val="028009"/>
                </a:solidFill>
                <a:effectLst/>
                <a:latin typeface="Menlo"/>
              </a:rPr>
              <a:t> [HZ]</a:t>
            </a:r>
            <a:endParaRPr lang="en-US" altLang="ko-KR" sz="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X=sin(2*pi*f.*t)+0.50*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randn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(1,length(t)); </a:t>
            </a:r>
            <a:r>
              <a:rPr lang="en-US" altLang="ko-KR" sz="400" b="0" i="0" u="none" strike="noStrike" dirty="0">
                <a:solidFill>
                  <a:srgbClr val="028009"/>
                </a:solidFill>
                <a:effectLst/>
                <a:latin typeface="Menlo"/>
              </a:rPr>
              <a:t>% random noise</a:t>
            </a:r>
            <a:endParaRPr lang="en-US" altLang="ko-KR" sz="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D=sin(2*pi*f.*t); </a:t>
            </a:r>
            <a:r>
              <a:rPr lang="en-US" altLang="ko-KR" sz="400" b="0" i="0" u="none" strike="noStrike" dirty="0">
                <a:solidFill>
                  <a:srgbClr val="028009"/>
                </a:solidFill>
                <a:effectLst/>
                <a:latin typeface="Menlo"/>
              </a:rPr>
              <a:t>% desired signal d</a:t>
            </a:r>
            <a:endParaRPr lang="en-US" altLang="ko-KR" sz="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filter_L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=1:10:300;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MSE=[];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N=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numel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(d);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r=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xcorr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(x);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p=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xcorr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d,x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LL = 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filter_L</a:t>
            </a:r>
            <a:endParaRPr lang="en-US" altLang="ko-KR" sz="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filter_length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=LL;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=1:1:filter_length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rxx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)=r(N+i-1);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Rxx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toeplitz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rxx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=1:1:filter_length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pxd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)=p(N+i-1);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w_filter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=(inv(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Rxx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))*</a:t>
            </a:r>
            <a:r>
              <a:rPr lang="en-US" altLang="ko-KR" sz="400" b="0" i="0" dirty="0" err="1">
                <a:solidFill>
                  <a:srgbClr val="000000"/>
                </a:solidFill>
                <a:effectLst/>
                <a:latin typeface="Menlo"/>
              </a:rPr>
              <a:t>pxd</a:t>
            </a: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';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y=filter(w_filter,1,x);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e=d-y;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dirty="0">
                <a:solidFill>
                  <a:srgbClr val="000000"/>
                </a:solidFill>
                <a:effectLst/>
                <a:latin typeface="Menlo"/>
              </a:rPr>
              <a:t>MSE=[MSE mean(e.^2);];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4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figure(4); </a:t>
            </a: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Menlo"/>
              </a:rPr>
              <a:t>clf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plot(filter_L,MSE,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'b'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'LineWidth'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grid 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; grid 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minor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; box 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Menlo"/>
              </a:rPr>
              <a:t>xlabel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'Wiener filter length(sample)'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Menlo"/>
              </a:rPr>
              <a:t>ylabel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'MSE'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80795236-D33C-4423-98C6-FCC78BE5B6A4}"/>
              </a:ext>
            </a:extLst>
          </p:cNvPr>
          <p:cNvSpPr/>
          <p:nvPr/>
        </p:nvSpPr>
        <p:spPr>
          <a:xfrm>
            <a:off x="1538596" y="907386"/>
            <a:ext cx="112815" cy="1217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4418E5D8-306F-48B1-9D7C-CC051080FED4}"/>
              </a:ext>
            </a:extLst>
          </p:cNvPr>
          <p:cNvSpPr/>
          <p:nvPr/>
        </p:nvSpPr>
        <p:spPr>
          <a:xfrm>
            <a:off x="694707" y="2250374"/>
            <a:ext cx="143494" cy="3426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12">
            <a:extLst>
              <a:ext uri="{FF2B5EF4-FFF2-40B4-BE49-F238E27FC236}">
                <a16:creationId xmlns:a16="http://schemas.microsoft.com/office/drawing/2014/main" id="{B957A4C4-D52D-4265-8662-531463A5E98F}"/>
              </a:ext>
            </a:extLst>
          </p:cNvPr>
          <p:cNvSpPr txBox="1">
            <a:spLocks/>
          </p:cNvSpPr>
          <p:nvPr/>
        </p:nvSpPr>
        <p:spPr>
          <a:xfrm>
            <a:off x="1651411" y="1354413"/>
            <a:ext cx="5961093" cy="3231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목차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1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에서와 똑같은 과정으로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x, d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를 얻는다</a:t>
            </a:r>
            <a:endParaRPr lang="en-US" altLang="ko-KR" sz="15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10" name="내용 개체 틀 12">
            <a:extLst>
              <a:ext uri="{FF2B5EF4-FFF2-40B4-BE49-F238E27FC236}">
                <a16:creationId xmlns:a16="http://schemas.microsoft.com/office/drawing/2014/main" id="{3631B724-7EED-48E7-986A-E03564E8B331}"/>
              </a:ext>
            </a:extLst>
          </p:cNvPr>
          <p:cNvSpPr txBox="1">
            <a:spLocks/>
          </p:cNvSpPr>
          <p:nvPr/>
        </p:nvSpPr>
        <p:spPr>
          <a:xfrm>
            <a:off x="915390" y="3622270"/>
            <a:ext cx="6227618" cy="68223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목차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2, 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목차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5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와 똑같은 과정으로 </a:t>
            </a:r>
            <a:r>
              <a:rPr lang="en-US" altLang="ko-KR" sz="1500" dirty="0" err="1">
                <a:solidFill>
                  <a:srgbClr val="000000"/>
                </a:solidFill>
                <a:latin typeface="Menlo"/>
              </a:rPr>
              <a:t>w_filter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, e, MSE(cost function)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을 얻는다</a:t>
            </a:r>
            <a:endParaRPr lang="en-US" altLang="ko-KR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altLang="ko-KR" sz="1500" dirty="0" err="1">
                <a:solidFill>
                  <a:srgbClr val="000000"/>
                </a:solidFill>
                <a:latin typeface="Menlo"/>
              </a:rPr>
              <a:t>filter_L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은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wiener filter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의 개수이다</a:t>
            </a:r>
            <a:endParaRPr lang="en-US" altLang="ko-KR" sz="15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AD4AE5D4-38B0-45C8-B361-8E9F35BD7EDE}"/>
              </a:ext>
            </a:extLst>
          </p:cNvPr>
          <p:cNvSpPr/>
          <p:nvPr/>
        </p:nvSpPr>
        <p:spPr>
          <a:xfrm>
            <a:off x="3056659" y="5902036"/>
            <a:ext cx="45719" cy="8649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12">
            <a:extLst>
              <a:ext uri="{FF2B5EF4-FFF2-40B4-BE49-F238E27FC236}">
                <a16:creationId xmlns:a16="http://schemas.microsoft.com/office/drawing/2014/main" id="{A7EA4586-C12D-40B2-95D3-33316ADC9806}"/>
              </a:ext>
            </a:extLst>
          </p:cNvPr>
          <p:cNvSpPr txBox="1">
            <a:spLocks/>
          </p:cNvSpPr>
          <p:nvPr/>
        </p:nvSpPr>
        <p:spPr>
          <a:xfrm>
            <a:off x="3280508" y="5816689"/>
            <a:ext cx="8030739" cy="104131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중요한 부분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은 이 부분으로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이 그래프를 왜 그리는지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?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5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그래프가 의미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하는 것은 무엇인지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? 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를 알아낼 수 있다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. (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다음 슬라이드에서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335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2BD36-AE8B-42DA-B3F0-41E79BF5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8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09_02 ::</a:t>
            </a:r>
            <a:br>
              <a:rPr lang="en-US" altLang="ko-KR" dirty="0"/>
            </a:br>
            <a:r>
              <a:rPr lang="en-US" altLang="ko-KR" sz="2000" dirty="0"/>
              <a:t>6. Wiener filter</a:t>
            </a:r>
            <a:r>
              <a:rPr lang="ko-KR" altLang="en-US" sz="2000" dirty="0"/>
              <a:t> 개수에 대한 </a:t>
            </a:r>
            <a:r>
              <a:rPr lang="en-US" altLang="ko-KR" sz="2000" dirty="0"/>
              <a:t>Cost Function</a:t>
            </a:r>
            <a:r>
              <a:rPr lang="ko-KR" altLang="en-US" sz="2000" dirty="0"/>
              <a:t> 그래프</a:t>
            </a:r>
            <a:r>
              <a:rPr lang="en-US" altLang="ko-KR" sz="2000" dirty="0"/>
              <a:t>, </a:t>
            </a:r>
            <a:r>
              <a:rPr lang="ko-KR" altLang="en-US" sz="2000" dirty="0"/>
              <a:t>공학적 의미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3096AD8-DB65-492D-9E48-538D9B006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0481" y="1380707"/>
            <a:ext cx="4552007" cy="3404949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4D64FEF-E93E-4F6A-ADDC-66246CF1E32A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47452" y="1159750"/>
            <a:ext cx="4552007" cy="4691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05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050" b="0" i="0" u="none" strike="noStrike" dirty="0">
                <a:solidFill>
                  <a:srgbClr val="028009"/>
                </a:solidFill>
                <a:effectLst/>
                <a:latin typeface="Menlo"/>
              </a:rPr>
              <a:t>여기서 중요한 것은 그래프의 의미이다</a:t>
            </a:r>
            <a:r>
              <a:rPr lang="en-US" altLang="ko-KR" sz="1050" b="0" i="0" u="none" strike="noStrike" dirty="0">
                <a:solidFill>
                  <a:srgbClr val="028009"/>
                </a:solidFill>
                <a:effectLst/>
                <a:latin typeface="Menlo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50" dirty="0">
                <a:solidFill>
                  <a:srgbClr val="028009"/>
                </a:solidFill>
                <a:latin typeface="Menlo"/>
              </a:rPr>
              <a:t>% </a:t>
            </a:r>
            <a:r>
              <a:rPr lang="ko-KR" altLang="en-US" sz="1050" dirty="0">
                <a:solidFill>
                  <a:srgbClr val="028009"/>
                </a:solidFill>
                <a:latin typeface="Menlo"/>
              </a:rPr>
              <a:t>이 그래프를 그리는 이유에 대해 살펴볼 것이다</a:t>
            </a:r>
            <a:r>
              <a:rPr lang="en-US" altLang="ko-KR" sz="1050" dirty="0">
                <a:solidFill>
                  <a:srgbClr val="028009"/>
                </a:solidFill>
                <a:latin typeface="Menlo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5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050" b="0" i="0" dirty="0">
                <a:solidFill>
                  <a:srgbClr val="028009"/>
                </a:solidFill>
                <a:effectLst/>
                <a:latin typeface="Menlo"/>
              </a:rPr>
              <a:t>그러기 위해 </a:t>
            </a:r>
            <a:r>
              <a:rPr lang="en-US" altLang="ko-KR" sz="1050" b="0" i="0" dirty="0">
                <a:solidFill>
                  <a:srgbClr val="028009"/>
                </a:solidFill>
                <a:effectLst/>
                <a:latin typeface="Menlo"/>
              </a:rPr>
              <a:t>plot() </a:t>
            </a:r>
            <a:r>
              <a:rPr lang="ko-KR" altLang="en-US" sz="1050" b="0" i="0" dirty="0">
                <a:solidFill>
                  <a:srgbClr val="028009"/>
                </a:solidFill>
                <a:effectLst/>
                <a:latin typeface="Menlo"/>
              </a:rPr>
              <a:t>부분을 봐야 한다</a:t>
            </a:r>
            <a:endParaRPr lang="en-US" altLang="ko-KR" sz="105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figure(4); </a:t>
            </a: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Menlo"/>
              </a:rPr>
              <a:t>clf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plot(filter_L,MSE,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'b'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'LineWidth’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altLang="ko-KR" sz="12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filter_L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은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error signal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을 도출하는 데에 쓰인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filter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의 개수이다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.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앞 슬라이드에서 알 수 있듯이</a:t>
            </a:r>
            <a:endParaRPr lang="en-US" altLang="ko-KR" sz="12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% </a:t>
            </a:r>
            <a:r>
              <a:rPr lang="en-US" altLang="ko-KR" sz="1200" dirty="0" err="1">
                <a:solidFill>
                  <a:srgbClr val="028009"/>
                </a:solidFill>
                <a:latin typeface="Menlo"/>
              </a:rPr>
              <a:t>filter_L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=1:10:300 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으로</a:t>
            </a:r>
            <a:endParaRPr lang="en-US" altLang="ko-KR" sz="1200" dirty="0">
              <a:solidFill>
                <a:srgbClr val="028009"/>
              </a:solidFill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200" b="0" i="0" dirty="0">
                <a:solidFill>
                  <a:srgbClr val="028009"/>
                </a:solidFill>
                <a:effectLst/>
                <a:latin typeface="Menlo"/>
              </a:rPr>
              <a:t>필터가 </a:t>
            </a:r>
            <a:r>
              <a:rPr lang="en-US" altLang="ko-KR" sz="1200" b="0" i="0" dirty="0">
                <a:solidFill>
                  <a:srgbClr val="028009"/>
                </a:solidFill>
                <a:effectLst/>
                <a:latin typeface="Menlo"/>
              </a:rPr>
              <a:t>1</a:t>
            </a:r>
            <a:r>
              <a:rPr lang="ko-KR" altLang="en-US" sz="1200" b="0" i="0" dirty="0">
                <a:solidFill>
                  <a:srgbClr val="028009"/>
                </a:solidFill>
                <a:effectLst/>
                <a:latin typeface="Menlo"/>
              </a:rPr>
              <a:t>개 </a:t>
            </a:r>
            <a:r>
              <a:rPr lang="ko-KR" altLang="en-US" sz="1200" b="0" i="0" dirty="0" err="1">
                <a:solidFill>
                  <a:srgbClr val="028009"/>
                </a:solidFill>
                <a:effectLst/>
                <a:latin typeface="Menlo"/>
              </a:rPr>
              <a:t>일때</a:t>
            </a:r>
            <a:r>
              <a:rPr lang="ko-KR" altLang="en-US" sz="12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en-US" altLang="ko-KR" sz="1200" b="0" i="0" dirty="0">
                <a:solidFill>
                  <a:srgbClr val="028009"/>
                </a:solidFill>
                <a:effectLst/>
                <a:latin typeface="Menlo"/>
              </a:rPr>
              <a:t>MSE</a:t>
            </a:r>
            <a:r>
              <a:rPr lang="ko-KR" altLang="en-US" sz="1200" b="0" i="0" dirty="0">
                <a:solidFill>
                  <a:srgbClr val="028009"/>
                </a:solidFill>
                <a:effectLst/>
                <a:latin typeface="Menlo"/>
              </a:rPr>
              <a:t>의 값</a:t>
            </a:r>
            <a:r>
              <a:rPr lang="en-US" altLang="ko-KR" sz="1200" b="0" i="0" dirty="0">
                <a:solidFill>
                  <a:srgbClr val="028009"/>
                </a:solidFill>
                <a:effectLst/>
                <a:latin typeface="Menlo"/>
              </a:rPr>
              <a:t>, 11</a:t>
            </a:r>
            <a:r>
              <a:rPr lang="ko-KR" altLang="en-US" sz="1200" b="0" i="0" dirty="0">
                <a:solidFill>
                  <a:srgbClr val="028009"/>
                </a:solidFill>
                <a:effectLst/>
                <a:latin typeface="Menlo"/>
              </a:rPr>
              <a:t>일 때 </a:t>
            </a:r>
            <a:r>
              <a:rPr lang="en-US" altLang="ko-KR" sz="1200" b="0" i="0" dirty="0">
                <a:solidFill>
                  <a:srgbClr val="028009"/>
                </a:solidFill>
                <a:effectLst/>
                <a:latin typeface="Menlo"/>
              </a:rPr>
              <a:t>MSE</a:t>
            </a:r>
            <a:r>
              <a:rPr lang="ko-KR" altLang="en-US" sz="1200" b="0" i="0" dirty="0">
                <a:solidFill>
                  <a:srgbClr val="028009"/>
                </a:solidFill>
                <a:effectLst/>
                <a:latin typeface="Menlo"/>
              </a:rPr>
              <a:t>의 값 </a:t>
            </a:r>
            <a:r>
              <a:rPr lang="en-US" altLang="ko-KR" sz="1200" b="0" i="0" dirty="0">
                <a:solidFill>
                  <a:srgbClr val="028009"/>
                </a:solidFill>
                <a:effectLst/>
                <a:latin typeface="Menlo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% … 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필터가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291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개일 때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MSE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의 값을 그래프로 나타낼 것이다</a:t>
            </a:r>
            <a:endParaRPr lang="en-US" altLang="ko-KR" sz="10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grid 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; grid 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minor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; box 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Menlo"/>
              </a:rPr>
              <a:t>xlabel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'Wiener filter length(sample)'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Menlo"/>
              </a:rPr>
              <a:t>ylabel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050" b="0" i="0" u="none" strike="noStrike" dirty="0">
                <a:solidFill>
                  <a:srgbClr val="AA04F9"/>
                </a:solidFill>
                <a:effectLst/>
                <a:latin typeface="Menlo"/>
              </a:rPr>
              <a:t>'MSE'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28009"/>
                </a:solidFill>
                <a:latin typeface="Menlo"/>
              </a:rPr>
              <a:t>% </a:t>
            </a:r>
            <a:r>
              <a:rPr lang="ko-KR" altLang="en-US" sz="1050" dirty="0">
                <a:solidFill>
                  <a:srgbClr val="028009"/>
                </a:solidFill>
                <a:latin typeface="Menlo"/>
              </a:rPr>
              <a:t>따라서 이 그래프는</a:t>
            </a:r>
            <a:endParaRPr lang="en-US" altLang="ko-KR" sz="1050" dirty="0">
              <a:solidFill>
                <a:srgbClr val="028009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050" dirty="0">
                <a:solidFill>
                  <a:srgbClr val="028009"/>
                </a:solidFill>
                <a:latin typeface="Menlo"/>
              </a:rPr>
              <a:t>% filter</a:t>
            </a:r>
            <a:r>
              <a:rPr lang="ko-KR" altLang="en-US" sz="1050" dirty="0">
                <a:solidFill>
                  <a:srgbClr val="028009"/>
                </a:solidFill>
                <a:latin typeface="Menlo"/>
              </a:rPr>
              <a:t>의 개수가 달라질 때마다</a:t>
            </a:r>
            <a:endParaRPr lang="en-US" altLang="ko-KR" sz="1050" dirty="0">
              <a:solidFill>
                <a:srgbClr val="028009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05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altLang="ko-KR" sz="1050" dirty="0">
                <a:solidFill>
                  <a:srgbClr val="028009"/>
                </a:solidFill>
                <a:latin typeface="Menlo"/>
              </a:rPr>
              <a:t>MSE(Cost Function)</a:t>
            </a:r>
            <a:r>
              <a:rPr lang="ko-KR" altLang="en-US" sz="1050" dirty="0">
                <a:solidFill>
                  <a:srgbClr val="028009"/>
                </a:solidFill>
                <a:latin typeface="Menlo"/>
              </a:rPr>
              <a:t>값을 그래프로 나타낸 것이다</a:t>
            </a:r>
            <a:r>
              <a:rPr lang="en-US" altLang="ko-KR" sz="1050" dirty="0">
                <a:solidFill>
                  <a:srgbClr val="028009"/>
                </a:solidFill>
                <a:latin typeface="Menlo"/>
              </a:rPr>
              <a:t>(</a:t>
            </a:r>
            <a:r>
              <a:rPr lang="ko-KR" altLang="en-US" sz="1050" dirty="0">
                <a:solidFill>
                  <a:srgbClr val="028009"/>
                </a:solidFill>
                <a:latin typeface="Menlo"/>
              </a:rPr>
              <a:t>그림 참고</a:t>
            </a:r>
            <a:r>
              <a:rPr lang="en-US" altLang="ko-KR" sz="1050" dirty="0">
                <a:solidFill>
                  <a:srgbClr val="028009"/>
                </a:solidFill>
                <a:latin typeface="Menlo"/>
              </a:rPr>
              <a:t>)</a:t>
            </a:r>
            <a:endParaRPr lang="en-US" altLang="ko-KR" sz="1050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11" name="내용 개체 틀 12">
            <a:extLst>
              <a:ext uri="{FF2B5EF4-FFF2-40B4-BE49-F238E27FC236}">
                <a16:creationId xmlns:a16="http://schemas.microsoft.com/office/drawing/2014/main" id="{DA5359FC-DAA1-487C-BA18-ABA8FC8214CF}"/>
              </a:ext>
            </a:extLst>
          </p:cNvPr>
          <p:cNvSpPr txBox="1">
            <a:spLocks/>
          </p:cNvSpPr>
          <p:nvPr/>
        </p:nvSpPr>
        <p:spPr>
          <a:xfrm>
            <a:off x="6450481" y="1159749"/>
            <a:ext cx="5961093" cy="3231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▼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 Wiener filter 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개수를 계속 다르게 했을 때마다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MSE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값을 그린 그래프</a:t>
            </a:r>
            <a:endParaRPr lang="en-US" altLang="ko-KR" sz="1500" dirty="0">
              <a:solidFill>
                <a:srgbClr val="000000"/>
              </a:solidFill>
              <a:latin typeface="Menl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DD82F6-21F5-4FB9-A359-BB03402A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2" y="4084419"/>
            <a:ext cx="6474232" cy="59693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E64CB89-4443-4628-AD88-18C395379448}"/>
              </a:ext>
            </a:extLst>
          </p:cNvPr>
          <p:cNvSpPr/>
          <p:nvPr/>
        </p:nvSpPr>
        <p:spPr>
          <a:xfrm>
            <a:off x="3081647" y="5557652"/>
            <a:ext cx="736270" cy="293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8F9A9BDA-6EC5-475B-96AC-433D3694EF1C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2945740" y="2193509"/>
            <a:ext cx="4376918" cy="2632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12">
            <a:extLst>
              <a:ext uri="{FF2B5EF4-FFF2-40B4-BE49-F238E27FC236}">
                <a16:creationId xmlns:a16="http://schemas.microsoft.com/office/drawing/2014/main" id="{7EE707F6-DEAA-45F3-8F80-5B15F5F437E7}"/>
              </a:ext>
            </a:extLst>
          </p:cNvPr>
          <p:cNvSpPr txBox="1">
            <a:spLocks/>
          </p:cNvSpPr>
          <p:nvPr/>
        </p:nvSpPr>
        <p:spPr>
          <a:xfrm>
            <a:off x="6140605" y="4966176"/>
            <a:ext cx="5961093" cy="176971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위 그래프를 그린 의미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그래프에서 알 수 있듯이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wiener filter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가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100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개일 때와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291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개일 때의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Cost Function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은 크게 차이가 없다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.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물론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wiener filter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의 개수가 많으면 많을 수록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MSE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은 아주 미세하게 작아지겠지만</a:t>
            </a:r>
            <a:endParaRPr lang="en-US" altLang="ko-KR" sz="1200" dirty="0">
              <a:solidFill>
                <a:srgbClr val="000000"/>
              </a:solidFill>
              <a:highlight>
                <a:srgbClr val="FFFF00"/>
              </a:highlight>
              <a:latin typeface="Menlo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최적화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(optimization)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의 측면에서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filter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개수 대비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Cost Function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filter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가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100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개일 때가 더 효율적이라고 판단할 수 있다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.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따라서 이 그래프를 그린 이유는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Cost function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을 구하는 데에 최적화된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Wiener filter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 개수를 찾고자 한 것이기 때문이다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Menl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13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2BD36-AE8B-42DA-B3F0-41E79BF5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8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09_01_1 ::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7509FD0E-F3B3-4B15-AA3A-3C1634A146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981683"/>
            <a:ext cx="5032856" cy="5803129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23096AD8-DB65-492D-9E48-538D9B006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26" y="981683"/>
            <a:ext cx="5161808" cy="2611469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A1CFE0-7CC4-4917-A695-C95279D36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4294" y="3593152"/>
            <a:ext cx="4378146" cy="3220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1C52C7-90E3-4204-A671-2890C5668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5317" y="3771021"/>
            <a:ext cx="3765245" cy="10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2BD36-AE8B-42DA-B3F0-41E79BF5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2374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09_01_2 ::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7509FD0E-F3B3-4B15-AA3A-3C1634A146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0" y="1090373"/>
            <a:ext cx="4716180" cy="5437986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3096AD8-DB65-492D-9E48-538D9B006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090373"/>
            <a:ext cx="4716180" cy="295677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A1CFE0-7CC4-4917-A695-C95279D36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047149"/>
            <a:ext cx="4716180" cy="27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5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2BD36-AE8B-42DA-B3F0-41E79BF5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14" y="-136124"/>
            <a:ext cx="10182101" cy="1288031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09_01_3 ::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7509FD0E-F3B3-4B15-AA3A-3C1634A146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2" y="1090373"/>
            <a:ext cx="4373823" cy="5043232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3096AD8-DB65-492D-9E48-538D9B006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9932" y="838412"/>
            <a:ext cx="4690348" cy="188539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A1CFE0-7CC4-4917-A695-C95279D36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9932" y="2810238"/>
            <a:ext cx="5260363" cy="40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0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5B31A-8EE6-4A3D-9E6B-ABDC46E6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25" y="0"/>
            <a:ext cx="10515600" cy="174274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09_02 ::</a:t>
            </a:r>
            <a:br>
              <a:rPr lang="en-US" altLang="ko-KR" dirty="0"/>
            </a:br>
            <a:r>
              <a:rPr lang="en-US" altLang="ko-KR" sz="3000" dirty="0"/>
              <a:t>-</a:t>
            </a:r>
            <a:r>
              <a:rPr lang="ko-KR" altLang="en-US" sz="3000" dirty="0"/>
              <a:t>과제</a:t>
            </a:r>
            <a:r>
              <a:rPr lang="en-US" altLang="ko-KR" sz="3000" dirty="0"/>
              <a:t>09_02</a:t>
            </a:r>
            <a:r>
              <a:rPr lang="ko-KR" altLang="en-US" sz="3000" dirty="0"/>
              <a:t>의 중점</a:t>
            </a:r>
            <a:r>
              <a:rPr lang="en-US" altLang="ko-KR" sz="3000" dirty="0"/>
              <a:t>,</a:t>
            </a:r>
            <a:r>
              <a:rPr lang="ko-KR" altLang="en-US" sz="3000" dirty="0"/>
              <a:t> 목차</a:t>
            </a:r>
            <a:r>
              <a:rPr lang="en-US" altLang="ko-KR" sz="3000" dirty="0"/>
              <a:t>-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DBB0D-BFEE-4458-ADEA-1CCCEAEE8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151" y="1487179"/>
            <a:ext cx="11839698" cy="524613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u="sng" dirty="0"/>
              <a:t>중점 </a:t>
            </a:r>
            <a:r>
              <a:rPr lang="en-US" altLang="ko-KR" u="sng" dirty="0"/>
              <a:t>: </a:t>
            </a:r>
            <a:r>
              <a:rPr lang="ko-KR" altLang="en-US" dirty="0"/>
              <a:t>목차와 같은 과정을 하는 이유가 무엇인가</a:t>
            </a:r>
            <a:r>
              <a:rPr lang="en-US" altLang="ko-KR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코드에 대한 세세한 이해와 설명보다는 전체적인 의미</a:t>
            </a:r>
            <a:r>
              <a:rPr lang="en-US" altLang="ko-KR" dirty="0"/>
              <a:t>, </a:t>
            </a:r>
            <a:r>
              <a:rPr lang="en-US" altLang="ko-KR" dirty="0" err="1"/>
              <a:t>weiner</a:t>
            </a:r>
            <a:r>
              <a:rPr lang="en-US" altLang="ko-KR" dirty="0"/>
              <a:t> filter</a:t>
            </a:r>
            <a:r>
              <a:rPr lang="ko-KR" altLang="en-US" dirty="0"/>
              <a:t>의 공학적 의미에 대해서 알아볼 것이다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u="sng" dirty="0"/>
              <a:t>목차 </a:t>
            </a:r>
            <a:r>
              <a:rPr lang="en-US" altLang="ko-KR" u="sng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노이즈가 섞인 </a:t>
            </a:r>
            <a:r>
              <a:rPr lang="en-US" altLang="ko-KR" dirty="0"/>
              <a:t>sin</a:t>
            </a:r>
            <a:r>
              <a:rPr lang="ko-KR" altLang="en-US" dirty="0"/>
              <a:t>파형이 나오도록 </a:t>
            </a:r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signal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2. Reference signal</a:t>
            </a:r>
            <a:r>
              <a:rPr lang="ko-KR" altLang="en-US" dirty="0"/>
              <a:t>과 </a:t>
            </a:r>
            <a:r>
              <a:rPr lang="en-US" altLang="ko-KR" dirty="0"/>
              <a:t>desired signal(sin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함께 그래프로 출력해보기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 Wiener filter (</a:t>
            </a:r>
            <a:r>
              <a:rPr lang="en-US" altLang="ko-KR" dirty="0" err="1"/>
              <a:t>Wopt</a:t>
            </a:r>
            <a:r>
              <a:rPr lang="en-US" altLang="ko-KR" dirty="0"/>
              <a:t>) </a:t>
            </a:r>
            <a:r>
              <a:rPr lang="ko-KR" altLang="en-US" dirty="0"/>
              <a:t>값을 도출 및 그래프 출력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/>
              <a:t>노이즈 섞인 </a:t>
            </a:r>
            <a:r>
              <a:rPr lang="en-US" altLang="ko-KR" dirty="0"/>
              <a:t>reference signal</a:t>
            </a:r>
            <a:r>
              <a:rPr lang="ko-KR" altLang="en-US" dirty="0"/>
              <a:t>을 </a:t>
            </a:r>
            <a:r>
              <a:rPr lang="en-US" altLang="ko-KR" dirty="0"/>
              <a:t>wiener filter</a:t>
            </a:r>
            <a:r>
              <a:rPr lang="ko-KR" altLang="en-US" dirty="0"/>
              <a:t>를 통해 </a:t>
            </a:r>
            <a:r>
              <a:rPr lang="en-US" altLang="ko-KR" dirty="0"/>
              <a:t>filtering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5. Filtering</a:t>
            </a:r>
            <a:r>
              <a:rPr lang="ko-KR" altLang="en-US" dirty="0"/>
              <a:t>된 </a:t>
            </a:r>
            <a:r>
              <a:rPr lang="en-US" altLang="ko-KR" dirty="0"/>
              <a:t>reference signal</a:t>
            </a:r>
            <a:r>
              <a:rPr lang="ko-KR" altLang="en-US" dirty="0"/>
              <a:t>의 </a:t>
            </a:r>
            <a:r>
              <a:rPr lang="en-US" altLang="ko-KR" dirty="0"/>
              <a:t>error signal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6. Wiener filter</a:t>
            </a:r>
            <a:r>
              <a:rPr lang="ko-KR" altLang="en-US" dirty="0"/>
              <a:t> 개수에 대한 </a:t>
            </a:r>
            <a:r>
              <a:rPr lang="en-US" altLang="ko-KR" dirty="0"/>
              <a:t>Cost Function</a:t>
            </a:r>
            <a:r>
              <a:rPr lang="ko-KR" altLang="en-US" dirty="0"/>
              <a:t> 그래프</a:t>
            </a:r>
            <a:r>
              <a:rPr lang="en-US" altLang="ko-KR" dirty="0"/>
              <a:t>, </a:t>
            </a:r>
            <a:r>
              <a:rPr lang="ko-KR" altLang="en-US" dirty="0"/>
              <a:t>공학적 의미</a:t>
            </a:r>
          </a:p>
        </p:txBody>
      </p:sp>
    </p:spTree>
    <p:extLst>
      <p:ext uri="{BB962C8B-B14F-4D97-AF65-F5344CB8AC3E}">
        <p14:creationId xmlns:p14="http://schemas.microsoft.com/office/powerpoint/2010/main" val="226008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2BD36-AE8B-42DA-B3F0-41E79BF5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8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09_02 ::</a:t>
            </a:r>
            <a:br>
              <a:rPr lang="en-US" altLang="ko-KR" dirty="0"/>
            </a:br>
            <a:r>
              <a:rPr lang="en-US" altLang="ko-KR" sz="2200" dirty="0"/>
              <a:t>1. </a:t>
            </a:r>
            <a:r>
              <a:rPr lang="ko-KR" altLang="en-US" sz="2200" dirty="0"/>
              <a:t>노이즈가 섞인 </a:t>
            </a:r>
            <a:r>
              <a:rPr lang="en-US" altLang="ko-KR" sz="2200" dirty="0"/>
              <a:t>sin</a:t>
            </a:r>
            <a:r>
              <a:rPr lang="ko-KR" altLang="en-US" sz="2200" dirty="0"/>
              <a:t>파형이 나오도록 </a:t>
            </a:r>
            <a:r>
              <a:rPr lang="en-US" altLang="ko-KR" sz="2200" dirty="0"/>
              <a:t>reference</a:t>
            </a:r>
            <a:r>
              <a:rPr lang="ko-KR" altLang="en-US" sz="2200" dirty="0"/>
              <a:t> </a:t>
            </a:r>
            <a:r>
              <a:rPr lang="en-US" altLang="ko-KR" sz="2200" dirty="0"/>
              <a:t>signal</a:t>
            </a:r>
            <a:r>
              <a:rPr lang="ko-KR" altLang="en-US" sz="2200" dirty="0"/>
              <a:t> 만들기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3096AD8-DB65-492D-9E48-538D9B006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0088" y="1397920"/>
            <a:ext cx="4888021" cy="5418009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4D64FEF-E93E-4F6A-ADDC-66246CF1E32A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374257" y="927137"/>
            <a:ext cx="5543479" cy="585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clear </a:t>
            </a:r>
            <a:r>
              <a:rPr lang="en-US" altLang="ko-KR" sz="1400" b="0" i="0" u="none" strike="noStrike" dirty="0">
                <a:solidFill>
                  <a:srgbClr val="AA04F9"/>
                </a:solidFill>
                <a:effectLst/>
                <a:latin typeface="Menlo"/>
              </a:rPr>
              <a:t>all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Menlo"/>
              </a:rPr>
              <a:t>clc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fs=1000; 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추후 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0.2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초 동안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1000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번 샘플링하기 위해 필요한 변수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i="0" dirty="0">
                <a:solidFill>
                  <a:srgbClr val="028009"/>
                </a:solidFill>
                <a:effectLst/>
                <a:latin typeface="Menlo"/>
              </a:rPr>
              <a:t>Sin</a:t>
            </a:r>
            <a:r>
              <a:rPr lang="ko-KR" altLang="en-US" sz="1400" b="0" i="0" dirty="0">
                <a:solidFill>
                  <a:srgbClr val="028009"/>
                </a:solidFill>
                <a:effectLst/>
                <a:latin typeface="Menlo"/>
              </a:rPr>
              <a:t>그래프 하나를 그릴 때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1000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번 </a:t>
            </a:r>
            <a:r>
              <a:rPr lang="ko-KR" altLang="en-US" sz="1400" dirty="0" err="1">
                <a:solidFill>
                  <a:srgbClr val="028009"/>
                </a:solidFill>
                <a:latin typeface="Menlo"/>
              </a:rPr>
              <a:t>샘플링하여</a:t>
            </a:r>
            <a:r>
              <a:rPr lang="en-US" altLang="ko-KR" sz="14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그릴 것이다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.</a:t>
            </a:r>
            <a:endParaRPr lang="en-US" altLang="ko-KR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Menlo"/>
              </a:rPr>
              <a:t>Tmax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=5; 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1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초 동안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5000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번의 샘플링을 하기 위해 필요한 변수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b="0" i="0" dirty="0">
                <a:solidFill>
                  <a:srgbClr val="028009"/>
                </a:solidFill>
                <a:effectLst/>
                <a:latin typeface="Menlo"/>
              </a:rPr>
              <a:t>바로 다음 코드에서 </a:t>
            </a:r>
            <a:r>
              <a:rPr lang="en-US" altLang="ko-KR" sz="1400" b="0" i="0" dirty="0">
                <a:solidFill>
                  <a:srgbClr val="028009"/>
                </a:solidFill>
                <a:effectLst/>
                <a:latin typeface="Menlo"/>
              </a:rPr>
              <a:t>0.2</a:t>
            </a:r>
            <a:r>
              <a:rPr lang="ko-KR" altLang="en-US" sz="1400" b="0" i="0" dirty="0">
                <a:solidFill>
                  <a:srgbClr val="028009"/>
                </a:solidFill>
                <a:effectLst/>
                <a:latin typeface="Menlo"/>
              </a:rPr>
              <a:t>초에 </a:t>
            </a:r>
            <a:r>
              <a:rPr lang="en-US" altLang="ko-KR" sz="1400" b="0" i="0" dirty="0">
                <a:solidFill>
                  <a:srgbClr val="028009"/>
                </a:solidFill>
                <a:effectLst/>
                <a:latin typeface="Menlo"/>
              </a:rPr>
              <a:t>1000</a:t>
            </a:r>
            <a:r>
              <a:rPr lang="ko-KR" altLang="en-US" sz="1400" b="0" i="0" dirty="0">
                <a:solidFill>
                  <a:srgbClr val="028009"/>
                </a:solidFill>
                <a:effectLst/>
                <a:latin typeface="Menlo"/>
              </a:rPr>
              <a:t>번 샘플링하기 위해 만든 </a:t>
            </a:r>
            <a:r>
              <a:rPr lang="en-US" altLang="ko-KR" sz="1400" b="0" i="0" dirty="0">
                <a:solidFill>
                  <a:srgbClr val="028009"/>
                </a:solidFill>
                <a:effectLst/>
                <a:latin typeface="Menlo"/>
              </a:rPr>
              <a:t>fs</a:t>
            </a:r>
            <a:r>
              <a:rPr lang="ko-KR" altLang="en-US" sz="1400" b="0" i="0" dirty="0">
                <a:solidFill>
                  <a:srgbClr val="028009"/>
                </a:solidFill>
                <a:effectLst/>
                <a:latin typeface="Menlo"/>
              </a:rPr>
              <a:t>와 </a:t>
            </a:r>
            <a:r>
              <a:rPr lang="en-US" altLang="ko-KR" sz="1400" b="0" i="0" dirty="0" err="1">
                <a:solidFill>
                  <a:srgbClr val="028009"/>
                </a:solidFill>
                <a:effectLst/>
                <a:latin typeface="Menlo"/>
              </a:rPr>
              <a:t>Tmax</a:t>
            </a:r>
            <a:r>
              <a:rPr lang="ko-KR" altLang="en-US" sz="1400" b="0" i="0" dirty="0">
                <a:solidFill>
                  <a:srgbClr val="028009"/>
                </a:solidFill>
                <a:effectLst/>
                <a:latin typeface="Menlo"/>
              </a:rPr>
              <a:t>를 갖고 </a:t>
            </a:r>
            <a:r>
              <a:rPr lang="en-US" altLang="ko-KR" sz="1400" b="0" i="0" dirty="0">
                <a:solidFill>
                  <a:srgbClr val="028009"/>
                </a:solidFill>
                <a:effectLst/>
                <a:latin typeface="Menlo"/>
              </a:rPr>
              <a:t>1</a:t>
            </a:r>
            <a:r>
              <a:rPr lang="ko-KR" altLang="en-US" sz="1400" b="0" i="0" dirty="0">
                <a:solidFill>
                  <a:srgbClr val="028009"/>
                </a:solidFill>
                <a:effectLst/>
                <a:latin typeface="Menlo"/>
              </a:rPr>
              <a:t>초에 </a:t>
            </a:r>
            <a:r>
              <a:rPr lang="en-US" altLang="ko-KR" sz="1400" b="0" i="0" dirty="0">
                <a:solidFill>
                  <a:srgbClr val="028009"/>
                </a:solidFill>
                <a:effectLst/>
                <a:latin typeface="Menlo"/>
              </a:rPr>
              <a:t>5000</a:t>
            </a:r>
            <a:r>
              <a:rPr lang="ko-KR" altLang="en-US" sz="1400" b="0" i="0" dirty="0">
                <a:solidFill>
                  <a:srgbClr val="028009"/>
                </a:solidFill>
                <a:effectLst/>
                <a:latin typeface="Menlo"/>
              </a:rPr>
              <a:t>번 샘플링을 하도록 만든다</a:t>
            </a:r>
            <a:r>
              <a:rPr lang="en-US" altLang="ko-KR" sz="14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en-US" altLang="ko-KR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t=[0:1/fs:Tmax-1/fs]; </a:t>
            </a:r>
            <a:endParaRPr lang="en-US" altLang="ko-KR" sz="14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% Tmax-1/fs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를 함으로써 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t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는 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1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초에 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5000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번 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sampling 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한다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나중에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1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초 동안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5</a:t>
            </a:r>
            <a:r>
              <a:rPr lang="en-US" altLang="ko-KR" sz="1400" b="0" i="0" dirty="0">
                <a:solidFill>
                  <a:srgbClr val="028009"/>
                </a:solidFill>
                <a:effectLst/>
                <a:latin typeface="Menlo"/>
              </a:rPr>
              <a:t>000</a:t>
            </a:r>
            <a:r>
              <a:rPr lang="ko-KR" altLang="en-US" sz="1400" b="0" i="0" dirty="0">
                <a:solidFill>
                  <a:srgbClr val="028009"/>
                </a:solidFill>
                <a:effectLst/>
                <a:latin typeface="Menlo"/>
              </a:rPr>
              <a:t>번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sampling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시켜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sin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그래프를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5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개 그릴 것임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% 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위 과정을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5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번 할 것임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. 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바로 다음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(f=5)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% 0.2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초에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1000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번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, 1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초에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5000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번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, 5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초에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25000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번 </a:t>
            </a:r>
            <a:endParaRPr lang="en-US" altLang="ko-KR" sz="1400" dirty="0">
              <a:solidFill>
                <a:srgbClr val="028009"/>
              </a:solidFill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f=5; 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정현파의 주파수를 의미하고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, 1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초에 같은 파형을 반복하는 회수이다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. 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따라서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1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초에 나오는 파형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(sin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그래프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5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개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)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을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5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번 반복할 것이다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. Signal </a:t>
            </a:r>
            <a:r>
              <a:rPr lang="en-US" altLang="ko-KR" sz="1400" dirty="0" err="1">
                <a:solidFill>
                  <a:srgbClr val="028009"/>
                </a:solidFill>
                <a:latin typeface="Menlo"/>
              </a:rPr>
              <a:t>freq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 [Hz]</a:t>
            </a:r>
            <a:endParaRPr lang="en-US" altLang="ko-KR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x=sin(2*pi*f.*t)+0.50*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Menlo"/>
              </a:rPr>
              <a:t>randn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enlo"/>
              </a:rPr>
              <a:t>(1,length(t));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위에서 구한대로 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5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초 동안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25,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000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번 </a:t>
            </a:r>
            <a:r>
              <a:rPr lang="ko-KR" altLang="en-US" sz="14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샘플링하여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 만들 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noise</a:t>
            </a:r>
            <a:r>
              <a:rPr lang="ko-KR" altLang="en-US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그래프이다</a:t>
            </a:r>
            <a:r>
              <a:rPr lang="en-US" altLang="ko-KR" sz="1400" b="0" i="0" u="none" strike="noStrike" dirty="0">
                <a:solidFill>
                  <a:srgbClr val="028009"/>
                </a:solidFill>
                <a:effectLst/>
                <a:latin typeface="Menlo"/>
              </a:rPr>
              <a:t>.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Noise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는 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0.50*</a:t>
            </a:r>
            <a:r>
              <a:rPr lang="en-US" altLang="ko-KR" sz="1400" dirty="0" err="1">
                <a:solidFill>
                  <a:srgbClr val="028009"/>
                </a:solidFill>
                <a:latin typeface="Menlo"/>
              </a:rPr>
              <a:t>randn</a:t>
            </a:r>
            <a:r>
              <a:rPr lang="en-US" altLang="ko-KR" sz="1400" dirty="0">
                <a:solidFill>
                  <a:srgbClr val="028009"/>
                </a:solidFill>
                <a:latin typeface="Menlo"/>
              </a:rPr>
              <a:t>(1,length(t))</a:t>
            </a:r>
            <a:r>
              <a:rPr lang="ko-KR" altLang="en-US" sz="1400" dirty="0">
                <a:solidFill>
                  <a:srgbClr val="028009"/>
                </a:solidFill>
                <a:latin typeface="Menlo"/>
              </a:rPr>
              <a:t>를 통해 만들어낸다</a:t>
            </a:r>
            <a:endParaRPr lang="en-US" altLang="ko-KR" sz="1400" dirty="0">
              <a:solidFill>
                <a:srgbClr val="028009"/>
              </a:solidFill>
              <a:latin typeface="Menl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i="0" dirty="0" err="1">
                <a:solidFill>
                  <a:srgbClr val="028009"/>
                </a:solidFill>
                <a:effectLst/>
                <a:latin typeface="Menlo"/>
              </a:rPr>
              <a:t>Randn</a:t>
            </a:r>
            <a:r>
              <a:rPr lang="ko-KR" altLang="en-US" sz="1400" b="0" i="0" dirty="0">
                <a:solidFill>
                  <a:srgbClr val="028009"/>
                </a:solidFill>
                <a:effectLst/>
                <a:latin typeface="Menlo"/>
              </a:rPr>
              <a:t>은 </a:t>
            </a:r>
            <a:r>
              <a:rPr lang="en-US" altLang="ko-KR" sz="1400" b="0" i="0" dirty="0">
                <a:solidFill>
                  <a:srgbClr val="028009"/>
                </a:solidFill>
                <a:effectLst/>
                <a:latin typeface="Menlo"/>
              </a:rPr>
              <a:t>1 x 5000</a:t>
            </a:r>
            <a:r>
              <a:rPr lang="ko-KR" altLang="en-US" sz="1400" b="0" i="0" dirty="0">
                <a:solidFill>
                  <a:srgbClr val="028009"/>
                </a:solidFill>
                <a:effectLst/>
                <a:latin typeface="Menlo"/>
              </a:rPr>
              <a:t>의 난수를 발생시키고 난수의 크기가 너무 크면 노이즈가 크기 때문에 </a:t>
            </a:r>
            <a:r>
              <a:rPr lang="en-US" altLang="ko-KR" sz="1400" b="0" i="0" dirty="0">
                <a:solidFill>
                  <a:srgbClr val="028009"/>
                </a:solidFill>
                <a:effectLst/>
                <a:latin typeface="Menlo"/>
              </a:rPr>
              <a:t>0.5</a:t>
            </a:r>
            <a:r>
              <a:rPr lang="ko-KR" altLang="en-US" sz="1400" b="0" i="0" dirty="0">
                <a:solidFill>
                  <a:srgbClr val="028009"/>
                </a:solidFill>
                <a:effectLst/>
                <a:latin typeface="Menlo"/>
              </a:rPr>
              <a:t>를 곱해 노이즈를 줄여준다</a:t>
            </a:r>
            <a:endParaRPr lang="en-US" altLang="ko-KR" sz="14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7" name="내용 개체 틀 12">
            <a:extLst>
              <a:ext uri="{FF2B5EF4-FFF2-40B4-BE49-F238E27FC236}">
                <a16:creationId xmlns:a16="http://schemas.microsoft.com/office/drawing/2014/main" id="{1277345A-76A5-4679-96C4-2C1004F983D6}"/>
              </a:ext>
            </a:extLst>
          </p:cNvPr>
          <p:cNvSpPr txBox="1">
            <a:spLocks/>
          </p:cNvSpPr>
          <p:nvPr/>
        </p:nvSpPr>
        <p:spPr>
          <a:xfrm>
            <a:off x="6428694" y="1071976"/>
            <a:ext cx="5543479" cy="3231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▼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그림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1)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 왼쪽 코드를 그림으로 쉽게 보조설명 </a:t>
            </a:r>
            <a:endParaRPr lang="en-US" altLang="ko-KR" sz="15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3634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2BD36-AE8B-42DA-B3F0-41E79BF5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8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09_02 ::</a:t>
            </a:r>
            <a:br>
              <a:rPr lang="en-US" altLang="ko-KR" dirty="0"/>
            </a:br>
            <a:r>
              <a:rPr lang="en-US" altLang="ko-KR" sz="2000" dirty="0"/>
              <a:t>2. Reference signal</a:t>
            </a:r>
            <a:r>
              <a:rPr lang="ko-KR" altLang="en-US" sz="2000" dirty="0"/>
              <a:t>과 </a:t>
            </a:r>
            <a:r>
              <a:rPr lang="en-US" altLang="ko-KR" sz="2000" dirty="0"/>
              <a:t>desired signal(sin</a:t>
            </a:r>
            <a:r>
              <a:rPr lang="ko-KR" altLang="en-US" sz="2000" dirty="0"/>
              <a:t>함수</a:t>
            </a:r>
            <a:r>
              <a:rPr lang="en-US" altLang="ko-KR" sz="2000" dirty="0"/>
              <a:t>)</a:t>
            </a:r>
            <a:r>
              <a:rPr lang="ko-KR" altLang="en-US" sz="2000" dirty="0"/>
              <a:t>함께 그래프로 출력해보기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3096AD8-DB65-492D-9E48-538D9B006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07" y="922325"/>
            <a:ext cx="3996383" cy="314202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A1CFE0-7CC4-4917-A695-C95279D3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822" y="3954700"/>
            <a:ext cx="3992102" cy="26692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1C52C7-90E3-4204-A671-2890C5668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8190" y="1336353"/>
            <a:ext cx="3699727" cy="4989817"/>
          </a:xfrm>
          <a:prstGeom prst="rect">
            <a:avLst/>
          </a:prstGeo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4D64FEF-E93E-4F6A-ADDC-66246CF1E32A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7628" y="922325"/>
            <a:ext cx="4553198" cy="589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앞서 목차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1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에서 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random noise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된 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reference signal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을 만들었으니</a:t>
            </a:r>
            <a:endParaRPr lang="en-US" altLang="ko-KR" sz="12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% 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이제 우리가 원하는 모양의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sin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함수 그래프인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desired signal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을 </a:t>
            </a:r>
            <a:endParaRPr lang="en-US" altLang="ko-KR" sz="1200" dirty="0">
              <a:solidFill>
                <a:srgbClr val="028009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함께 그래프로 나타내어 비교해볼 것이다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figure(1);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clf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hold 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d=sin(2*pi*f.*t); </a:t>
            </a:r>
          </a:p>
          <a:p>
            <a:pPr marL="0" indent="0">
              <a:buNone/>
            </a:pP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% desired signal d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를 만드는 과정이다</a:t>
            </a:r>
            <a:endParaRPr lang="en-US" altLang="ko-KR" sz="12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% desired signal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은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random noise 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그래프처럼 복잡하지 않고</a:t>
            </a:r>
            <a:endParaRPr lang="en-US" altLang="ko-KR" sz="1200" dirty="0">
              <a:solidFill>
                <a:srgbClr val="028009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200" b="0" i="0" dirty="0">
                <a:solidFill>
                  <a:srgbClr val="028009"/>
                </a:solidFill>
                <a:effectLst/>
                <a:latin typeface="Menlo"/>
              </a:rPr>
              <a:t>그저 </a:t>
            </a:r>
            <a:r>
              <a:rPr lang="en-US" altLang="ko-KR" sz="1200" b="0" i="0" dirty="0">
                <a:solidFill>
                  <a:srgbClr val="028009"/>
                </a:solidFill>
                <a:effectLst/>
                <a:latin typeface="Menlo"/>
              </a:rPr>
              <a:t>sin</a:t>
            </a:r>
            <a:r>
              <a:rPr lang="ko-KR" altLang="en-US" sz="1200" b="0" i="0" dirty="0">
                <a:solidFill>
                  <a:srgbClr val="028009"/>
                </a:solidFill>
                <a:effectLst/>
                <a:latin typeface="Menlo"/>
              </a:rPr>
              <a:t>함수이기 때문에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enlo"/>
                <a:ea typeface="맑은 고딕" panose="020B0503020000020004" pitchFamily="50" charset="-127"/>
                <a:cs typeface="+mn-cs"/>
              </a:rPr>
              <a:t>+0.50*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enlo"/>
                <a:ea typeface="맑은 고딕" panose="020B0503020000020004" pitchFamily="50" charset="-127"/>
                <a:cs typeface="+mn-cs"/>
              </a:rPr>
              <a:t>randn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enlo"/>
                <a:ea typeface="맑은 고딕" panose="020B0503020000020004" pitchFamily="50" charset="-127"/>
                <a:cs typeface="+mn-cs"/>
              </a:rPr>
              <a:t>(1,length(t))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enlo"/>
                <a:ea typeface="맑은 고딕" panose="020B0503020000020004" pitchFamily="50" charset="-127"/>
                <a:cs typeface="+mn-cs"/>
              </a:rPr>
              <a:t>를 추가하지 않았다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enlo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sz="1200" b="0" i="0" dirty="0">
              <a:solidFill>
                <a:schemeClr val="accent6">
                  <a:lumMod val="75000"/>
                </a:schemeClr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plot(t,x,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'k'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'LineWidth'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,0.75)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plot(t,d,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'r'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'Linewidth'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,2)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grid 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; grid 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minor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; box 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xlim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([0 1]) </a:t>
            </a:r>
          </a:p>
          <a:p>
            <a:pPr marL="0" indent="0">
              <a:buNone/>
            </a:pP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altLang="ko-KR" sz="12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matlab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에서 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x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축을 </a:t>
            </a:r>
            <a:r>
              <a:rPr lang="ko-KR" altLang="en-US" sz="12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보여줄때</a:t>
            </a:r>
            <a:r>
              <a:rPr lang="ko-KR" altLang="en-US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 </a:t>
            </a:r>
            <a:endParaRPr lang="en-US" altLang="ko-KR" sz="12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% </a:t>
            </a:r>
            <a:r>
              <a:rPr lang="en-US" altLang="ko-KR" sz="12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xlim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([0 1])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 그리고 </a:t>
            </a:r>
            <a:r>
              <a:rPr lang="en-US" altLang="ko-KR" sz="12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xlim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([-1 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6</a:t>
            </a:r>
            <a:r>
              <a:rPr lang="en-US" altLang="ko-KR" sz="1200" b="0" i="0" u="none" strike="noStrike" dirty="0">
                <a:solidFill>
                  <a:srgbClr val="028009"/>
                </a:solidFill>
                <a:effectLst/>
                <a:latin typeface="Menlo"/>
              </a:rPr>
              <a:t>]) 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까지 보여주도록 작성하면 목차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1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에서 그림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1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처럼 실제로 되고 있는지 확인할 수 있다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. (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그림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2 </a:t>
            </a:r>
            <a:r>
              <a:rPr lang="ko-KR" altLang="en-US" sz="1200" dirty="0">
                <a:solidFill>
                  <a:srgbClr val="028009"/>
                </a:solidFill>
                <a:latin typeface="Menlo"/>
              </a:rPr>
              <a:t>참고</a:t>
            </a:r>
            <a:r>
              <a:rPr lang="en-US" altLang="ko-KR" sz="1200" dirty="0">
                <a:solidFill>
                  <a:srgbClr val="028009"/>
                </a:solidFill>
                <a:latin typeface="Menlo"/>
              </a:rPr>
              <a:t>)</a:t>
            </a:r>
            <a:endParaRPr lang="en-US" altLang="ko-KR" sz="12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ylim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([-2.5 2.5])</a:t>
            </a:r>
          </a:p>
          <a:p>
            <a:pPr marL="0" indent="0">
              <a:buNone/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xlabel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'Time(sec)'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ylabel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'Amplitude'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legend(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altLang="ko-KR" sz="12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x'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2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'd</a:t>
            </a:r>
            <a:r>
              <a:rPr lang="en-US" altLang="ko-KR" sz="1200" b="0" i="0" u="none" strike="noStrike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</p:txBody>
      </p:sp>
      <p:sp>
        <p:nvSpPr>
          <p:cNvPr id="7" name="내용 개체 틀 12">
            <a:extLst>
              <a:ext uri="{FF2B5EF4-FFF2-40B4-BE49-F238E27FC236}">
                <a16:creationId xmlns:a16="http://schemas.microsoft.com/office/drawing/2014/main" id="{3104A17A-0FC8-419D-8ADE-C0B4C8588E01}"/>
              </a:ext>
            </a:extLst>
          </p:cNvPr>
          <p:cNvSpPr txBox="1">
            <a:spLocks/>
          </p:cNvSpPr>
          <p:nvPr/>
        </p:nvSpPr>
        <p:spPr>
          <a:xfrm>
            <a:off x="4831462" y="6528148"/>
            <a:ext cx="5543479" cy="3231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▲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그림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2)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 그림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1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과 같이 되고 있는지 확인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(O)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 </a:t>
            </a:r>
            <a:endParaRPr lang="en-US" altLang="ko-KR" sz="15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8BD4BA4-F0AD-4511-B274-728F76211957}"/>
              </a:ext>
            </a:extLst>
          </p:cNvPr>
          <p:cNvSpPr/>
          <p:nvPr/>
        </p:nvSpPr>
        <p:spPr>
          <a:xfrm>
            <a:off x="3323587" y="5309158"/>
            <a:ext cx="1116280" cy="4249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09BC1147-F8DF-429D-A221-1689F27285FD}"/>
              </a:ext>
            </a:extLst>
          </p:cNvPr>
          <p:cNvCxnSpPr>
            <a:stCxn id="3" idx="4"/>
            <a:endCxn id="7" idx="1"/>
          </p:cNvCxnSpPr>
          <p:nvPr/>
        </p:nvCxnSpPr>
        <p:spPr>
          <a:xfrm rot="16200000" flipH="1">
            <a:off x="3878804" y="5737073"/>
            <a:ext cx="955580" cy="9497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2">
            <a:extLst>
              <a:ext uri="{FF2B5EF4-FFF2-40B4-BE49-F238E27FC236}">
                <a16:creationId xmlns:a16="http://schemas.microsoft.com/office/drawing/2014/main" id="{19A91E22-5610-493F-BC84-A85FBD4AE28E}"/>
              </a:ext>
            </a:extLst>
          </p:cNvPr>
          <p:cNvSpPr txBox="1">
            <a:spLocks/>
          </p:cNvSpPr>
          <p:nvPr/>
        </p:nvSpPr>
        <p:spPr>
          <a:xfrm>
            <a:off x="9702140" y="1038563"/>
            <a:ext cx="3546630" cy="3231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▼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그림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33693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2BD36-AE8B-42DA-B3F0-41E79BF5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8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09_02 ::</a:t>
            </a:r>
            <a:br>
              <a:rPr lang="en-US" altLang="ko-KR" dirty="0"/>
            </a:br>
            <a:r>
              <a:rPr lang="en-US" altLang="ko-KR" sz="2000" dirty="0"/>
              <a:t>3. Wiener filter (</a:t>
            </a:r>
            <a:r>
              <a:rPr lang="en-US" altLang="ko-KR" sz="2000" dirty="0" err="1"/>
              <a:t>Wopt</a:t>
            </a:r>
            <a:r>
              <a:rPr lang="en-US" altLang="ko-KR" sz="2000" dirty="0"/>
              <a:t>) </a:t>
            </a:r>
            <a:r>
              <a:rPr lang="ko-KR" altLang="en-US" sz="2000" dirty="0"/>
              <a:t>값을 도출 및 그래프 출력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3096AD8-DB65-492D-9E48-538D9B006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7527" y="1680395"/>
            <a:ext cx="5202473" cy="4171997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4D64FEF-E93E-4F6A-ADDC-66246CF1E32A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95010" y="1130939"/>
            <a:ext cx="5468580" cy="5734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400" b="1" i="0" u="none" strike="noStrike" dirty="0">
                <a:solidFill>
                  <a:srgbClr val="028009"/>
                </a:solidFill>
                <a:effectLst/>
                <a:latin typeface="Menlo"/>
              </a:rPr>
              <a:t>%% Wiener filter</a:t>
            </a:r>
            <a:r>
              <a:rPr lang="ko-KR" altLang="en-US" sz="1400" b="1" dirty="0">
                <a:solidFill>
                  <a:srgbClr val="028009"/>
                </a:solidFill>
                <a:latin typeface="Menlo"/>
              </a:rPr>
              <a:t>값을 도출하는 과정은 과제</a:t>
            </a:r>
            <a:r>
              <a:rPr lang="en-US" altLang="ko-KR" sz="1400" b="1" dirty="0">
                <a:solidFill>
                  <a:srgbClr val="028009"/>
                </a:solidFill>
                <a:latin typeface="Menlo"/>
              </a:rPr>
              <a:t>09_01</a:t>
            </a:r>
            <a:r>
              <a:rPr lang="ko-KR" altLang="en-US" sz="1400" b="1" dirty="0">
                <a:solidFill>
                  <a:srgbClr val="028009"/>
                </a:solidFill>
                <a:latin typeface="Menlo"/>
              </a:rPr>
              <a:t>과 똑같은 </a:t>
            </a:r>
            <a:r>
              <a:rPr lang="en-US" altLang="ko-KR" sz="1400" b="1" dirty="0">
                <a:solidFill>
                  <a:srgbClr val="028009"/>
                </a:solidFill>
                <a:latin typeface="Menlo"/>
              </a:rPr>
              <a:t>logic</a:t>
            </a:r>
            <a:r>
              <a:rPr lang="ko-KR" altLang="en-US" sz="1400" b="1" dirty="0">
                <a:solidFill>
                  <a:srgbClr val="028009"/>
                </a:solidFill>
                <a:latin typeface="Menlo"/>
              </a:rPr>
              <a:t>이다</a:t>
            </a:r>
            <a:r>
              <a:rPr lang="en-US" altLang="ko-KR" sz="1400" b="1" dirty="0">
                <a:solidFill>
                  <a:srgbClr val="028009"/>
                </a:solidFill>
                <a:latin typeface="Menlo"/>
              </a:rPr>
              <a:t>. </a:t>
            </a:r>
            <a:endParaRPr lang="en-US" altLang="ko-KR" sz="1400" b="1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Filter_length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=100; </a:t>
            </a:r>
            <a:r>
              <a:rPr lang="en-US" altLang="ko-KR" sz="1300" b="0" i="0" u="none" strike="noStrike" dirty="0">
                <a:solidFill>
                  <a:srgbClr val="028009"/>
                </a:solidFill>
                <a:effectLst/>
                <a:latin typeface="Menlo"/>
              </a:rPr>
              <a:t>% Wiener filter length [sample]</a:t>
            </a:r>
            <a:endParaRPr lang="en-US" altLang="ko-KR" sz="13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N=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numel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r>
              <a:rPr lang="en-US" altLang="ko-KR" sz="1300" b="0" i="0" u="none" strike="noStrike" dirty="0">
                <a:solidFill>
                  <a:srgbClr val="028009"/>
                </a:solidFill>
                <a:effectLst/>
                <a:latin typeface="Menlo"/>
              </a:rPr>
              <a:t>% d signal length</a:t>
            </a:r>
            <a:endParaRPr lang="en-US" altLang="ko-KR" sz="13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R=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xcorr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(x); </a:t>
            </a:r>
            <a:r>
              <a:rPr lang="en-US" altLang="ko-KR" sz="1300" b="0" i="0" u="none" strike="noStrike" dirty="0">
                <a:solidFill>
                  <a:srgbClr val="028009"/>
                </a:solidFill>
                <a:effectLst/>
                <a:latin typeface="Menlo"/>
              </a:rPr>
              <a:t>% auto-correlation of x</a:t>
            </a:r>
            <a:endParaRPr lang="en-US" altLang="ko-KR" sz="13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=1:1:filter_length</a:t>
            </a:r>
          </a:p>
          <a:p>
            <a:pPr marL="0" indent="0">
              <a:buNone/>
            </a:pP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Rxx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)=r(N+i-1);</a:t>
            </a:r>
          </a:p>
          <a:p>
            <a:pPr marL="0" indent="0">
              <a:buNone/>
            </a:pPr>
            <a:r>
              <a:rPr lang="en-US" altLang="ko-KR" sz="13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3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Rxx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=Toeplitz(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rxx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1300" b="0" i="0" u="none" strike="noStrike" dirty="0">
                <a:solidFill>
                  <a:srgbClr val="028009"/>
                </a:solidFill>
                <a:effectLst/>
                <a:latin typeface="Menlo"/>
              </a:rPr>
              <a:t>% Toeplitz matrix with </a:t>
            </a:r>
            <a:r>
              <a:rPr lang="en-US" altLang="ko-KR" sz="13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rxx</a:t>
            </a:r>
            <a:endParaRPr lang="en-US" altLang="ko-KR" sz="13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P=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xcorr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d,x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1300" b="0" i="0" u="none" strike="noStrike" dirty="0">
                <a:solidFill>
                  <a:srgbClr val="028009"/>
                </a:solidFill>
                <a:effectLst/>
                <a:latin typeface="Menlo"/>
              </a:rPr>
              <a:t>% cross-correlation of x &amp; d</a:t>
            </a:r>
            <a:endParaRPr lang="en-US" altLang="ko-KR" sz="13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=1:1:filter_length</a:t>
            </a:r>
          </a:p>
          <a:p>
            <a:pPr marL="0" indent="0">
              <a:buNone/>
            </a:pP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Pxd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)=p(N+i-1);</a:t>
            </a:r>
          </a:p>
          <a:p>
            <a:pPr marL="0" indent="0">
              <a:buNone/>
            </a:pPr>
            <a:r>
              <a:rPr lang="en-US" altLang="ko-KR" sz="1300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3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W_filter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=(inv(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Rxx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))*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pxd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’; </a:t>
            </a:r>
            <a:r>
              <a:rPr lang="en-US" altLang="ko-KR" sz="1300" b="0" i="0" u="none" strike="noStrike" dirty="0">
                <a:solidFill>
                  <a:srgbClr val="028009"/>
                </a:solidFill>
                <a:effectLst/>
                <a:latin typeface="Menlo"/>
              </a:rPr>
              <a:t>% optimal filter</a:t>
            </a:r>
            <a:endParaRPr lang="en-US" altLang="ko-KR" sz="1300" dirty="0">
              <a:solidFill>
                <a:srgbClr val="028009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400" b="1" i="0" u="none" strike="noStrike" dirty="0">
                <a:solidFill>
                  <a:srgbClr val="028009"/>
                </a:solidFill>
                <a:effectLst/>
                <a:latin typeface="Menlo"/>
              </a:rPr>
              <a:t>%% Wiener filter</a:t>
            </a:r>
            <a:r>
              <a:rPr lang="ko-KR" altLang="en-US" sz="1400" b="1" dirty="0">
                <a:solidFill>
                  <a:srgbClr val="028009"/>
                </a:solidFill>
                <a:latin typeface="Menlo"/>
              </a:rPr>
              <a:t>를 그래프로 출력하여 눈으로 확인</a:t>
            </a:r>
            <a:r>
              <a:rPr lang="en-US" altLang="ko-KR" sz="1400" b="1" dirty="0">
                <a:solidFill>
                  <a:srgbClr val="028009"/>
                </a:solidFill>
                <a:latin typeface="Menlo"/>
              </a:rPr>
              <a:t>.</a:t>
            </a:r>
            <a:endParaRPr lang="en-US" altLang="ko-KR" sz="1400" b="1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figure(2); 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clf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plot(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w_filter,</a:t>
            </a:r>
            <a:r>
              <a:rPr lang="en-US" altLang="ko-KR" sz="13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'o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grid 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; grid 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minor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; box 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xlabel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'Sample(fs=1000 Hz)'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ylabel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'Wiener filter'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319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2BD36-AE8B-42DA-B3F0-41E79BF5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8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09_02 ::</a:t>
            </a:r>
            <a:br>
              <a:rPr lang="en-US" altLang="ko-KR" dirty="0"/>
            </a:br>
            <a:r>
              <a:rPr lang="en-US" altLang="ko-KR" sz="2000" dirty="0"/>
              <a:t>4. </a:t>
            </a:r>
            <a:r>
              <a:rPr lang="ko-KR" altLang="en-US" sz="2000" dirty="0"/>
              <a:t>노이즈 섞인 </a:t>
            </a:r>
            <a:r>
              <a:rPr lang="en-US" altLang="ko-KR" sz="2000" dirty="0"/>
              <a:t>reference signal</a:t>
            </a:r>
            <a:r>
              <a:rPr lang="ko-KR" altLang="en-US" sz="2000" dirty="0"/>
              <a:t>을 </a:t>
            </a:r>
            <a:r>
              <a:rPr lang="en-US" altLang="ko-KR" sz="2000" dirty="0"/>
              <a:t>wiener filter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filtering</a:t>
            </a:r>
            <a:r>
              <a:rPr lang="ko-KR" altLang="en-US" sz="2000" dirty="0"/>
              <a:t>하기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3096AD8-DB65-492D-9E48-538D9B006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327" y="2235481"/>
            <a:ext cx="5202473" cy="2057161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4D64FEF-E93E-4F6A-ADDC-66246CF1E32A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5321" y="917183"/>
            <a:ext cx="6543296" cy="6309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y=filter(w_filter,1,x); </a:t>
            </a:r>
            <a:r>
              <a:rPr lang="en-US" altLang="ko-KR" sz="1300" b="0" i="0" u="none" strike="noStrike" dirty="0">
                <a:solidFill>
                  <a:srgbClr val="028009"/>
                </a:solidFill>
                <a:effectLst/>
                <a:latin typeface="Menlo"/>
              </a:rPr>
              <a:t>% filters reference signal</a:t>
            </a:r>
          </a:p>
          <a:p>
            <a:pPr marL="0" indent="0">
              <a:buNone/>
            </a:pP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% </a:t>
            </a:r>
            <a:r>
              <a:rPr lang="en-US" altLang="ko-KR" sz="1300" dirty="0" err="1">
                <a:solidFill>
                  <a:srgbClr val="028009"/>
                </a:solidFill>
                <a:latin typeface="Menlo"/>
              </a:rPr>
              <a:t>matlab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 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제공함수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filter()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을 이용하여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 random noise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인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reference signal(x)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를 목차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3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에서 구한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wiener filter 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값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(</a:t>
            </a:r>
            <a:r>
              <a:rPr lang="en-US" altLang="ko-KR" sz="1300" dirty="0" err="1">
                <a:solidFill>
                  <a:srgbClr val="028009"/>
                </a:solidFill>
                <a:latin typeface="Menlo"/>
              </a:rPr>
              <a:t>w_filter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)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과 곱하여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output signal(y)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을 구한다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. </a:t>
            </a:r>
          </a:p>
          <a:p>
            <a:pPr marL="0" indent="0">
              <a:buNone/>
            </a:pPr>
            <a:endParaRPr lang="en-US" altLang="ko-KR" sz="1300" b="0" i="0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figure(3); subplot(2,1,1); hold 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% 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이제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filtering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하기 전인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input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x(reference signal)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 그래프와</a:t>
            </a:r>
            <a:endParaRPr lang="en-US" altLang="ko-KR" sz="1300" dirty="0">
              <a:solidFill>
                <a:srgbClr val="028009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300" b="0" i="0" dirty="0">
                <a:solidFill>
                  <a:srgbClr val="028009"/>
                </a:solidFill>
                <a:effectLst/>
                <a:latin typeface="Menlo"/>
              </a:rPr>
              <a:t>우리가 이상적으로 원했던 파형인 </a:t>
            </a:r>
            <a:r>
              <a:rPr lang="en-US" altLang="ko-KR" sz="1300" b="0" i="0" dirty="0">
                <a:solidFill>
                  <a:srgbClr val="028009"/>
                </a:solidFill>
                <a:effectLst/>
                <a:latin typeface="Menlo"/>
              </a:rPr>
              <a:t>d(desired signal=sin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함수</a:t>
            </a:r>
            <a:r>
              <a:rPr lang="en-US" altLang="ko-KR" sz="1300" b="0" i="0" dirty="0">
                <a:solidFill>
                  <a:srgbClr val="028009"/>
                </a:solidFill>
                <a:effectLst/>
                <a:latin typeface="Menlo"/>
              </a:rPr>
              <a:t>)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그래프와</a:t>
            </a:r>
            <a:endParaRPr lang="en-US" altLang="ko-KR" sz="1300" b="0" i="0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28009"/>
                </a:solidFill>
                <a:effectLst/>
                <a:latin typeface="Menlo"/>
              </a:rPr>
              <a:t>% x</a:t>
            </a:r>
            <a:r>
              <a:rPr lang="ko-KR" altLang="en-US" sz="1300" b="0" i="0" dirty="0">
                <a:solidFill>
                  <a:srgbClr val="028009"/>
                </a:solidFill>
                <a:effectLst/>
                <a:latin typeface="Menlo"/>
              </a:rPr>
              <a:t>를 </a:t>
            </a:r>
            <a:r>
              <a:rPr lang="en-US" altLang="ko-KR" sz="1300" b="0" i="0" dirty="0">
                <a:solidFill>
                  <a:srgbClr val="028009"/>
                </a:solidFill>
                <a:effectLst/>
                <a:latin typeface="Menlo"/>
              </a:rPr>
              <a:t>d</a:t>
            </a:r>
            <a:r>
              <a:rPr lang="ko-KR" altLang="en-US" sz="1300" b="0" i="0" dirty="0">
                <a:solidFill>
                  <a:srgbClr val="028009"/>
                </a:solidFill>
                <a:effectLst/>
                <a:latin typeface="Menlo"/>
              </a:rPr>
              <a:t>에 가깝도록 </a:t>
            </a:r>
            <a:r>
              <a:rPr lang="en-US" altLang="ko-KR" sz="1300" dirty="0" err="1">
                <a:solidFill>
                  <a:srgbClr val="028009"/>
                </a:solidFill>
                <a:latin typeface="Menlo"/>
              </a:rPr>
              <a:t>w_filter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를 통해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filtering</a:t>
            </a:r>
            <a:r>
              <a:rPr lang="ko-KR" altLang="en-US" sz="1300" b="0" i="0" dirty="0">
                <a:solidFill>
                  <a:srgbClr val="028009"/>
                </a:solidFill>
                <a:effectLst/>
                <a:latin typeface="Menlo"/>
              </a:rPr>
              <a:t>한 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y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의 그래프가 </a:t>
            </a:r>
            <a:endParaRPr lang="en-US" altLang="ko-KR" sz="1300" dirty="0">
              <a:solidFill>
                <a:srgbClr val="028009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1300" b="0" i="0" dirty="0">
                <a:solidFill>
                  <a:srgbClr val="028009"/>
                </a:solidFill>
                <a:effectLst/>
                <a:latin typeface="Menlo"/>
              </a:rPr>
              <a:t>어떻게 </a:t>
            </a:r>
            <a:r>
              <a:rPr lang="en-US" altLang="ko-KR" sz="1300" b="0" i="0" u="sng" dirty="0">
                <a:solidFill>
                  <a:srgbClr val="028009"/>
                </a:solidFill>
                <a:effectLst/>
                <a:latin typeface="Menlo"/>
              </a:rPr>
              <a:t>filtering </a:t>
            </a:r>
            <a:r>
              <a:rPr lang="ko-KR" altLang="en-US" sz="1300" b="0" i="0" u="sng" dirty="0">
                <a:solidFill>
                  <a:srgbClr val="028009"/>
                </a:solidFill>
                <a:effectLst/>
                <a:latin typeface="Menlo"/>
              </a:rPr>
              <a:t>되었는지 </a:t>
            </a:r>
            <a:r>
              <a:rPr lang="ko-KR" altLang="en-US" sz="1300" b="0" i="0" dirty="0">
                <a:solidFill>
                  <a:srgbClr val="028009"/>
                </a:solidFill>
                <a:effectLst/>
                <a:latin typeface="Menlo"/>
              </a:rPr>
              <a:t>한꺼번에 나타내어 비교할 것이다</a:t>
            </a:r>
            <a:r>
              <a:rPr lang="en-US" altLang="ko-KR" sz="13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en-US" altLang="ko-KR" sz="13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Plot(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t,x,</a:t>
            </a:r>
            <a:r>
              <a:rPr lang="en-US" altLang="ko-KR" sz="13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’k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—’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% filtering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하기 전인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input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x(reference signal)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는 검은색 점선으로 표시</a:t>
            </a:r>
            <a:endParaRPr lang="en-US" altLang="ko-KR" sz="1300" dirty="0">
              <a:solidFill>
                <a:srgbClr val="028009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Plot(t,d,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’r’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’LineWidth’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,2)</a:t>
            </a:r>
          </a:p>
          <a:p>
            <a:pPr marL="0" indent="0">
              <a:buNone/>
            </a:pP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% 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우리가 이상적으로 원했던 파형인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d(sin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함수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)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는 빨간색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(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굵기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2)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으로 표시</a:t>
            </a:r>
            <a:endParaRPr lang="en-US" altLang="ko-KR" sz="13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Plot(t,y,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’b’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’LineWidth’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,2)</a:t>
            </a:r>
          </a:p>
          <a:p>
            <a:pPr marL="0" indent="0">
              <a:buNone/>
            </a:pP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% x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를 </a:t>
            </a:r>
            <a:r>
              <a:rPr lang="en-US" altLang="ko-KR" sz="1300" dirty="0" err="1">
                <a:solidFill>
                  <a:srgbClr val="028009"/>
                </a:solidFill>
                <a:latin typeface="Menlo"/>
              </a:rPr>
              <a:t>w_filter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를 통해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filtering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한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y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는 파란색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(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굵기 </a:t>
            </a:r>
            <a:r>
              <a:rPr lang="en-US" altLang="ko-KR" sz="1300" dirty="0">
                <a:solidFill>
                  <a:srgbClr val="028009"/>
                </a:solidFill>
                <a:latin typeface="Menlo"/>
              </a:rPr>
              <a:t>2)</a:t>
            </a:r>
            <a:r>
              <a:rPr lang="ko-KR" altLang="en-US" sz="1300" dirty="0">
                <a:solidFill>
                  <a:srgbClr val="028009"/>
                </a:solidFill>
                <a:latin typeface="Menlo"/>
              </a:rPr>
              <a:t>으로 표시 </a:t>
            </a:r>
            <a:endParaRPr lang="en-US" altLang="ko-KR" sz="13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grid 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; grid 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minor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; box 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xlim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([4.5 5]); 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ylim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([-2.5 2.5])</a:t>
            </a:r>
          </a:p>
          <a:p>
            <a:pPr marL="0" indent="0">
              <a:buNone/>
            </a:pP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xlabel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'Time(sec)'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ylabel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'Amplitude'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legend(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altLang="ko-KR" sz="13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x'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3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'd'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13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'y</a:t>
            </a:r>
            <a:r>
              <a:rPr lang="en-US" altLang="ko-KR" sz="1300" b="0" i="0" u="none" strike="noStrike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Menlo"/>
              </a:rPr>
              <a:t>subplot(2,1,2);</a:t>
            </a:r>
          </a:p>
          <a:p>
            <a:pPr marL="0" indent="0">
              <a:buNone/>
            </a:pPr>
            <a:endParaRPr lang="en-US" altLang="ko-KR" sz="13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6" name="내용 개체 틀 12">
            <a:extLst>
              <a:ext uri="{FF2B5EF4-FFF2-40B4-BE49-F238E27FC236}">
                <a16:creationId xmlns:a16="http://schemas.microsoft.com/office/drawing/2014/main" id="{E9354813-222C-4ADB-9033-ABEEBD70692D}"/>
              </a:ext>
            </a:extLst>
          </p:cNvPr>
          <p:cNvSpPr txBox="1">
            <a:spLocks/>
          </p:cNvSpPr>
          <p:nvPr/>
        </p:nvSpPr>
        <p:spPr>
          <a:xfrm>
            <a:off x="6230907" y="4292642"/>
            <a:ext cx="5961093" cy="114390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▲ 위와 같은 그래프를 통해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random noise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인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reference signal x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가 </a:t>
            </a:r>
            <a:endParaRPr lang="en-US" altLang="ko-KR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500" dirty="0" err="1">
                <a:solidFill>
                  <a:srgbClr val="000000"/>
                </a:solidFill>
                <a:latin typeface="Menlo"/>
              </a:rPr>
              <a:t>w_filter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를 곱하여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filtering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를 통해 이상적으로 원했던 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d(sin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함수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) signal</a:t>
            </a:r>
            <a:r>
              <a:rPr lang="ko-KR" altLang="en-US" sz="1500" dirty="0">
                <a:solidFill>
                  <a:srgbClr val="000000"/>
                </a:solidFill>
                <a:latin typeface="Menlo"/>
              </a:rPr>
              <a:t>과 완전히 일치하지는 않지만 유사하게 만들어졌다는 것을 확인할 수 있다</a:t>
            </a:r>
            <a:r>
              <a:rPr lang="en-US" altLang="ko-KR" sz="1500" dirty="0">
                <a:solidFill>
                  <a:srgbClr val="000000"/>
                </a:solidFill>
                <a:latin typeface="Menl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21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1922</Words>
  <Application>Microsoft Office PowerPoint</Application>
  <PresentationFormat>와이드스크린</PresentationFormat>
  <Paragraphs>172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Menlo</vt:lpstr>
      <vt:lpstr>NanumGothic</vt:lpstr>
      <vt:lpstr>맑은 고딕</vt:lpstr>
      <vt:lpstr>Arial</vt:lpstr>
      <vt:lpstr>Office 테마</vt:lpstr>
      <vt:lpstr>201901766_이형섭_과제09</vt:lpstr>
      <vt:lpstr>:: 과제09_01_1 ::</vt:lpstr>
      <vt:lpstr>:: 과제09_01_2 ::</vt:lpstr>
      <vt:lpstr>:: 과제09_01_3 ::</vt:lpstr>
      <vt:lpstr>:: 과제09_02 :: -과제09_02의 중점, 목차-</vt:lpstr>
      <vt:lpstr>:: 과제09_02 :: 1. 노이즈가 섞인 sin파형이 나오도록 reference signal 만들기</vt:lpstr>
      <vt:lpstr>:: 과제09_02 :: 2. Reference signal과 desired signal(sin함수)함께 그래프로 출력해보기</vt:lpstr>
      <vt:lpstr>:: 과제09_02 :: 3. Wiener filter (Wopt) 값을 도출 및 그래프 출력</vt:lpstr>
      <vt:lpstr>:: 과제09_02 :: 4. 노이즈 섞인 reference signal을 wiener filter를 통해 filtering하기 </vt:lpstr>
      <vt:lpstr>:: 과제09_02 :: 5. Filtering된 reference signal의 error signal 구하기</vt:lpstr>
      <vt:lpstr>:: 과제09_02 :: 6. Wiener filter 개수에 대한 Cost Function 그래프, 공학적 의미</vt:lpstr>
      <vt:lpstr>:: 과제09_02 :: 6. Wiener filter 개수에 대한 Cost Function 그래프, 공학적 의미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201901766_이형섭_과제09</dc:title>
  <dc:creator>이형섭</dc:creator>
  <cp:lastModifiedBy>이형섭</cp:lastModifiedBy>
  <cp:revision>7</cp:revision>
  <dcterms:created xsi:type="dcterms:W3CDTF">2022-03-31T11:28:19Z</dcterms:created>
  <dcterms:modified xsi:type="dcterms:W3CDTF">2022-04-05T14:53:21Z</dcterms:modified>
</cp:coreProperties>
</file>