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60" r:id="rId3"/>
    <p:sldId id="271" r:id="rId4"/>
    <p:sldId id="274" r:id="rId5"/>
    <p:sldId id="272" r:id="rId6"/>
    <p:sldId id="283" r:id="rId7"/>
    <p:sldId id="275" r:id="rId8"/>
    <p:sldId id="278" r:id="rId9"/>
    <p:sldId id="280" r:id="rId10"/>
    <p:sldId id="277" r:id="rId11"/>
    <p:sldId id="284" r:id="rId12"/>
    <p:sldId id="276" r:id="rId13"/>
    <p:sldId id="282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BD"/>
    <a:srgbClr val="F12340"/>
    <a:srgbClr val="202226"/>
    <a:srgbClr val="6991B1"/>
    <a:srgbClr val="F3B67F"/>
    <a:srgbClr val="496E8D"/>
    <a:srgbClr val="ED903B"/>
    <a:srgbClr val="5B9DD4"/>
    <a:srgbClr val="E97B17"/>
    <a:srgbClr val="F1A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0" autoAdjust="0"/>
    <p:restoredTop sz="94532" autoAdjust="0"/>
  </p:normalViewPr>
  <p:slideViewPr>
    <p:cSldViewPr snapToGrid="0" showGuides="1">
      <p:cViewPr varScale="1">
        <p:scale>
          <a:sx n="66" d="100"/>
          <a:sy n="66" d="100"/>
        </p:scale>
        <p:origin x="76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1981-9474-4D97-80AC-5D495B7BD1E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DA00-6DB2-4877-AE34-C73AE3B64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1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38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1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2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7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4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5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92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2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5631-4D48-4F2C-B2A0-FABB3E6B010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8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5.png"/><Relationship Id="rId11" Type="http://schemas.openxmlformats.org/officeDocument/2006/relationships/image" Target="../media/image1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07643" y="2643133"/>
            <a:ext cx="7393857" cy="823665"/>
            <a:chOff x="2772697" y="2605548"/>
            <a:chExt cx="7393857" cy="823665"/>
          </a:xfrm>
        </p:grpSpPr>
        <p:sp>
          <p:nvSpPr>
            <p:cNvPr id="46" name="직사각형 45"/>
            <p:cNvSpPr/>
            <p:nvPr/>
          </p:nvSpPr>
          <p:spPr>
            <a:xfrm>
              <a:off x="2772697" y="2605548"/>
              <a:ext cx="7393857" cy="775117"/>
            </a:xfrm>
            <a:prstGeom prst="rect">
              <a:avLst/>
            </a:prstGeom>
            <a:solidFill>
              <a:srgbClr val="FAB2BD"/>
            </a:solidFill>
            <a:ln>
              <a:solidFill>
                <a:srgbClr val="FAB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AB2BD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10937" y="2659772"/>
              <a:ext cx="61173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flat" dir="t"/>
              </a:scene3d>
              <a:sp3d extrusionH="158750" prstMaterial="matte">
                <a:extrusionClr>
                  <a:schemeClr val="tx1"/>
                </a:extrusionClr>
              </a:sp3d>
            </a:bodyPr>
            <a:lstStyle/>
            <a:p>
              <a:pPr algn="ctr"/>
              <a:r>
                <a:rPr lang="ko-KR" altLang="en-US" sz="4400" dirty="0" smtClean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사용자와 제품 추천 </a:t>
              </a:r>
              <a:r>
                <a:rPr lang="ko-KR" altLang="en-US" sz="4400" dirty="0" smtClean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알고리즘</a:t>
              </a:r>
              <a:endParaRPr lang="en-US" altLang="ko-KR" sz="4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12483" y="2095476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종합설계 프로젝트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산학분반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52852" y="3626695"/>
            <a:ext cx="352372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 </a:t>
            </a:r>
            <a:r>
              <a:rPr lang="en-US" altLang="ko-KR" sz="23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26</a:t>
            </a:r>
            <a:r>
              <a:rPr lang="ko-KR" altLang="en-US" sz="23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ko-KR" altLang="en-US" sz="23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제로파운더스</a:t>
            </a:r>
            <a:r>
              <a:rPr lang="ko-KR" altLang="en-US" sz="23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조 </a:t>
            </a:r>
            <a:r>
              <a:rPr lang="en-US" altLang="ko-KR" sz="23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endParaRPr lang="ko-KR" altLang="en-US" sz="23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AB2B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476451" y="4483405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20143097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이현지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이등변 삼각형 76"/>
          <p:cNvSpPr/>
          <p:nvPr/>
        </p:nvSpPr>
        <p:spPr>
          <a:xfrm flipV="1">
            <a:off x="6107414" y="4182688"/>
            <a:ext cx="194310" cy="81282"/>
          </a:xfrm>
          <a:prstGeom prst="triangle">
            <a:avLst/>
          </a:prstGeom>
          <a:solidFill>
            <a:srgbClr val="FAB2BD"/>
          </a:solidFill>
          <a:ln>
            <a:solidFill>
              <a:srgbClr val="FAB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994427" y="1669390"/>
            <a:ext cx="420286" cy="150177"/>
            <a:chOff x="5887444" y="1995688"/>
            <a:chExt cx="420286" cy="150177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5887444" y="2019490"/>
              <a:ext cx="0" cy="102574"/>
            </a:xfrm>
            <a:prstGeom prst="line">
              <a:avLst/>
            </a:prstGeom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6097587" y="1995688"/>
              <a:ext cx="0" cy="150177"/>
            </a:xfrm>
            <a:prstGeom prst="line">
              <a:avLst/>
            </a:prstGeom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6307730" y="2019488"/>
              <a:ext cx="0" cy="102574"/>
            </a:xfrm>
            <a:prstGeom prst="line">
              <a:avLst/>
            </a:prstGeom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5998844" y="5093135"/>
            <a:ext cx="420286" cy="150177"/>
            <a:chOff x="5885857" y="4737577"/>
            <a:chExt cx="420286" cy="150177"/>
          </a:xfrm>
        </p:grpSpPr>
        <p:cxnSp>
          <p:nvCxnSpPr>
            <p:cNvPr id="129" name="직선 연결선 128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오디오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9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04"/>
    </mc:Choice>
    <mc:Fallback>
      <p:transition spd="slow" advTm="98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190811" y="461141"/>
            <a:ext cx="1845375" cy="553998"/>
            <a:chOff x="5621930" y="543217"/>
            <a:chExt cx="948139" cy="553998"/>
          </a:xfrm>
          <a:solidFill>
            <a:srgbClr val="FAB2BD"/>
          </a:solidFill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26730" y="543217"/>
              <a:ext cx="338539" cy="553998"/>
            </a:xfrm>
            <a:prstGeom prst="rect">
              <a:avLst/>
            </a:prstGeom>
            <a:grpFill/>
            <a:ln>
              <a:solidFill>
                <a:srgbClr val="FAB2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286992" y="6440454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26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ko-KR" altLang="en-US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제로파운더스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조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AB2B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6" y="3798780"/>
            <a:ext cx="2720463" cy="195429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164913" y="5888637"/>
            <a:ext cx="11031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</a:t>
            </a:r>
            <a:endParaRPr lang="en-US" altLang="ko-KR" sz="3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019" y="3422110"/>
            <a:ext cx="1313160" cy="1313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26" y="3561944"/>
            <a:ext cx="1313160" cy="13131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26" y="4356176"/>
            <a:ext cx="1313160" cy="1313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79" y="4475806"/>
            <a:ext cx="1313160" cy="131316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9031910" y="5809170"/>
            <a:ext cx="18245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PRODUCT</a:t>
            </a:r>
            <a:endParaRPr lang="en-US" altLang="ko-KR" sz="3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705" y="1995198"/>
            <a:ext cx="1904207" cy="190420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474145" y="3941525"/>
            <a:ext cx="15103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  <a:endParaRPr lang="en-US" altLang="ko-KR" sz="3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 rot="19667972">
            <a:off x="3366034" y="3170543"/>
            <a:ext cx="1814971" cy="39548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19718384" flipH="1">
            <a:off x="3540391" y="3508684"/>
            <a:ext cx="1847341" cy="40821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0800000" flipH="1" flipV="1">
            <a:off x="4523210" y="4977521"/>
            <a:ext cx="3399440" cy="565864"/>
          </a:xfrm>
          <a:prstGeom prst="rightArrow">
            <a:avLst>
              <a:gd name="adj1" fmla="val 44200"/>
              <a:gd name="adj2" fmla="val 5725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0800000" flipV="1">
            <a:off x="4497272" y="5418120"/>
            <a:ext cx="3339421" cy="573799"/>
          </a:xfrm>
          <a:prstGeom prst="rightArrow">
            <a:avLst>
              <a:gd name="adj1" fmla="val 44200"/>
              <a:gd name="adj2" fmla="val 5725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1932028" flipV="1">
            <a:off x="7149583" y="3092873"/>
            <a:ext cx="1814971" cy="39548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881616" flipH="1" flipV="1">
            <a:off x="6915302" y="3357838"/>
            <a:ext cx="1847341" cy="40821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24871" y="1279718"/>
            <a:ext cx="19656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</a:t>
            </a:r>
            <a:r>
              <a:rPr lang="ko-KR" altLang="en-US" sz="4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</a:t>
            </a:r>
            <a:endParaRPr lang="en-US" altLang="ko-KR" sz="40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오디오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0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"/>
    </mc:Choice>
    <mc:Fallback>
      <p:transition spd="slow" advTm="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13865" y="1196032"/>
            <a:ext cx="200086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4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내용</a:t>
            </a:r>
            <a:endParaRPr lang="en-US" altLang="ko-KR" sz="4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90811" y="461141"/>
            <a:ext cx="1845375" cy="553998"/>
            <a:chOff x="5621930" y="543217"/>
            <a:chExt cx="948139" cy="553998"/>
          </a:xfrm>
          <a:solidFill>
            <a:srgbClr val="FAB2BD"/>
          </a:solidFill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26730" y="543217"/>
              <a:ext cx="338539" cy="553998"/>
            </a:xfrm>
            <a:prstGeom prst="rect">
              <a:avLst/>
            </a:prstGeom>
            <a:grpFill/>
            <a:ln>
              <a:solidFill>
                <a:srgbClr val="FAB2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50" charset="-127"/>
                <a:ea typeface="inherit"/>
              </a:rPr>
              <a:t>recommendation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442586" y="2642750"/>
            <a:ext cx="2558381" cy="1644451"/>
          </a:xfrm>
          <a:prstGeom prst="roundRect">
            <a:avLst>
              <a:gd name="adj" fmla="val 10187"/>
            </a:avLst>
          </a:prstGeom>
          <a:solidFill>
            <a:srgbClr val="FAB2BD">
              <a:alpha val="58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AB2BD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156212" y="4623058"/>
            <a:ext cx="2558381" cy="1644451"/>
          </a:xfrm>
          <a:prstGeom prst="roundRect">
            <a:avLst>
              <a:gd name="adj" fmla="val 10187"/>
            </a:avLst>
          </a:prstGeom>
          <a:solidFill>
            <a:schemeClr val="accent2">
              <a:lumMod val="40000"/>
              <a:lumOff val="60000"/>
              <a:alpha val="58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AB2BD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087748" y="4623058"/>
            <a:ext cx="2254579" cy="1644451"/>
          </a:xfrm>
          <a:prstGeom prst="roundRect">
            <a:avLst>
              <a:gd name="adj" fmla="val 10187"/>
            </a:avLst>
          </a:prstGeom>
          <a:solidFill>
            <a:schemeClr val="accent6">
              <a:lumMod val="40000"/>
              <a:lumOff val="60000"/>
              <a:alpha val="58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AB2BD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84046" y="2242795"/>
            <a:ext cx="5686593" cy="4318133"/>
          </a:xfrm>
          <a:prstGeom prst="roundRect">
            <a:avLst>
              <a:gd name="adj" fmla="val 10187"/>
            </a:avLst>
          </a:prstGeom>
          <a:noFill/>
          <a:ln w="508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228692" y="3187976"/>
            <a:ext cx="9861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</a:t>
            </a:r>
            <a:endParaRPr lang="en-US" altLang="ko-KR" sz="3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671026" y="5168284"/>
            <a:ext cx="15287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Product</a:t>
            </a:r>
            <a:endParaRPr lang="en-US" altLang="ko-KR" sz="3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40813" y="5147065"/>
            <a:ext cx="13484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  <a:endParaRPr lang="en-US" altLang="ko-KR" sz="3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619734" y="3134910"/>
            <a:ext cx="2873297" cy="3226543"/>
          </a:xfrm>
          <a:prstGeom prst="roundRect">
            <a:avLst>
              <a:gd name="adj" fmla="val 10187"/>
            </a:avLst>
          </a:prstGeom>
          <a:noFill/>
          <a:ln w="508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917649" y="3990740"/>
            <a:ext cx="2215718" cy="1514885"/>
          </a:xfrm>
          <a:prstGeom prst="roundRect">
            <a:avLst>
              <a:gd name="adj" fmla="val 10187"/>
            </a:avLst>
          </a:prstGeom>
          <a:solidFill>
            <a:schemeClr val="accent1">
              <a:lumMod val="40000"/>
              <a:lumOff val="60000"/>
              <a:alpha val="58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AB2BD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90102" y="4401861"/>
            <a:ext cx="18149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Hardware</a:t>
            </a:r>
          </a:p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endParaRPr lang="en-US" altLang="ko-KR" sz="3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오디오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4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"/>
    </mc:Choice>
    <mc:Fallback>
      <p:transition spd="slow" advTm="2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13865" y="1196032"/>
            <a:ext cx="200086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4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내용</a:t>
            </a:r>
            <a:endParaRPr lang="en-US" altLang="ko-KR" sz="4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90811" y="461141"/>
            <a:ext cx="1845375" cy="553998"/>
            <a:chOff x="5621930" y="543217"/>
            <a:chExt cx="948139" cy="553998"/>
          </a:xfrm>
          <a:solidFill>
            <a:srgbClr val="FAB2BD"/>
          </a:solidFill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26730" y="543217"/>
              <a:ext cx="338539" cy="553998"/>
            </a:xfrm>
            <a:prstGeom prst="rect">
              <a:avLst/>
            </a:prstGeom>
            <a:grpFill/>
            <a:ln>
              <a:solidFill>
                <a:srgbClr val="FAB2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텍스트 상자 25"/>
          <p:cNvSpPr txBox="1"/>
          <p:nvPr/>
        </p:nvSpPr>
        <p:spPr>
          <a:xfrm>
            <a:off x="183858" y="3522606"/>
            <a:ext cx="1324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PRODUCT</a:t>
            </a:r>
            <a:r>
              <a:rPr kumimoji="1" lang="en-US" altLang="ko-KR" sz="2000" b="1" dirty="0" smtClean="0"/>
              <a:t>/</a:t>
            </a:r>
          </a:p>
          <a:p>
            <a:r>
              <a:rPr kumimoji="1" lang="en-US" altLang="ko-KR" sz="2000" b="1" dirty="0" smtClean="0">
                <a:solidFill>
                  <a:srgbClr val="FAB2BD"/>
                </a:solidFill>
              </a:rPr>
              <a:t>USER</a:t>
            </a:r>
            <a:r>
              <a:rPr kumimoji="1" lang="en-US" altLang="ko-KR" sz="2000" b="1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endParaRPr kumimoji="1"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kumimoji="1"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REVIEW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211102" y="1933415"/>
            <a:ext cx="3412327" cy="4627513"/>
          </a:xfrm>
          <a:prstGeom prst="roundRect">
            <a:avLst>
              <a:gd name="adj" fmla="val 10187"/>
            </a:avLst>
          </a:prstGeom>
          <a:noFill/>
          <a:ln w="508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597296" y="4059934"/>
            <a:ext cx="506185" cy="0"/>
          </a:xfrm>
          <a:prstGeom prst="straightConnector1">
            <a:avLst/>
          </a:prstGeom>
          <a:ln w="104775">
            <a:solidFill>
              <a:schemeClr val="tx1">
                <a:lumMod val="65000"/>
                <a:lumOff val="35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918573" y="4049321"/>
            <a:ext cx="506185" cy="0"/>
          </a:xfrm>
          <a:prstGeom prst="straightConnector1">
            <a:avLst/>
          </a:prstGeom>
          <a:ln w="104775">
            <a:solidFill>
              <a:schemeClr val="tx1">
                <a:lumMod val="65000"/>
                <a:lumOff val="35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739568" y="1996326"/>
            <a:ext cx="3412327" cy="4627513"/>
          </a:xfrm>
          <a:prstGeom prst="roundRect">
            <a:avLst>
              <a:gd name="adj" fmla="val 10187"/>
            </a:avLst>
          </a:prstGeom>
          <a:noFill/>
          <a:ln w="508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0259514" y="4059934"/>
            <a:ext cx="506185" cy="0"/>
          </a:xfrm>
          <a:prstGeom prst="straightConnector1">
            <a:avLst/>
          </a:prstGeom>
          <a:ln w="104775">
            <a:solidFill>
              <a:schemeClr val="tx1">
                <a:lumMod val="65000"/>
                <a:lumOff val="35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505504" y="2302829"/>
            <a:ext cx="2854999" cy="1867090"/>
          </a:xfrm>
          <a:prstGeom prst="roundRect">
            <a:avLst>
              <a:gd name="adj" fmla="val 10187"/>
            </a:avLst>
          </a:prstGeom>
          <a:solidFill>
            <a:srgbClr val="FAB2BD">
              <a:alpha val="58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AB2BD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18232" y="2302829"/>
            <a:ext cx="1486041" cy="1746492"/>
          </a:xfrm>
          <a:prstGeom prst="roundRect">
            <a:avLst>
              <a:gd name="adj" fmla="val 10187"/>
            </a:avLst>
          </a:prstGeom>
          <a:solidFill>
            <a:srgbClr val="FAB2BD">
              <a:alpha val="58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AB2BD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504273" y="2313442"/>
            <a:ext cx="1446729" cy="1746492"/>
          </a:xfrm>
          <a:prstGeom prst="roundRect">
            <a:avLst>
              <a:gd name="adj" fmla="val 10187"/>
            </a:avLst>
          </a:prstGeom>
          <a:solidFill>
            <a:srgbClr val="FAB2BD">
              <a:alpha val="58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AB2BD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471269" y="4431878"/>
            <a:ext cx="2854999" cy="1867090"/>
          </a:xfrm>
          <a:prstGeom prst="roundRect">
            <a:avLst>
              <a:gd name="adj" fmla="val 10187"/>
            </a:avLst>
          </a:prstGeom>
          <a:solidFill>
            <a:schemeClr val="accent2">
              <a:lumMod val="40000"/>
              <a:lumOff val="60000"/>
              <a:alpha val="58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AB2BD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69263" y="2760308"/>
            <a:ext cx="19843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 Data</a:t>
            </a:r>
          </a:p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</a:p>
          <a:p>
            <a:pPr algn="ctr"/>
            <a:r>
              <a:rPr lang="ko-KR" altLang="ko-KR" sz="20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Avoidance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Data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25913" y="5165368"/>
            <a:ext cx="1943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PRODUCT DATA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309594" y="2797080"/>
            <a:ext cx="7982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</a:t>
            </a:r>
          </a:p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Liking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68405" y="2797080"/>
            <a:ext cx="7184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</a:t>
            </a:r>
          </a:p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Skin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018232" y="4421053"/>
            <a:ext cx="1535210" cy="1867090"/>
          </a:xfrm>
          <a:prstGeom prst="roundRect">
            <a:avLst>
              <a:gd name="adj" fmla="val 10187"/>
            </a:avLst>
          </a:prstGeom>
          <a:solidFill>
            <a:schemeClr val="accent6">
              <a:lumMod val="40000"/>
              <a:lumOff val="60000"/>
              <a:alpha val="58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AB2BD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205804" y="5099990"/>
            <a:ext cx="10711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553442" y="4421053"/>
            <a:ext cx="1388263" cy="1867090"/>
          </a:xfrm>
          <a:prstGeom prst="roundRect">
            <a:avLst>
              <a:gd name="adj" fmla="val 10187"/>
            </a:avLst>
          </a:prstGeom>
          <a:solidFill>
            <a:schemeClr val="accent2">
              <a:lumMod val="40000"/>
              <a:lumOff val="60000"/>
              <a:alpha val="58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AB2BD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609484" y="5014595"/>
            <a:ext cx="1332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PRODUCT </a:t>
            </a:r>
          </a:p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3917700" y="3820206"/>
            <a:ext cx="8218" cy="1137507"/>
          </a:xfrm>
          <a:prstGeom prst="straightConnector1">
            <a:avLst/>
          </a:prstGeom>
          <a:ln w="76200">
            <a:solidFill>
              <a:srgbClr val="FF2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8524076" y="3635626"/>
            <a:ext cx="8218" cy="1137507"/>
          </a:xfrm>
          <a:prstGeom prst="straightConnector1">
            <a:avLst/>
          </a:prstGeom>
          <a:ln w="76200">
            <a:solidFill>
              <a:srgbClr val="FF2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텍스트 상자 32"/>
          <p:cNvSpPr txBox="1"/>
          <p:nvPr/>
        </p:nvSpPr>
        <p:spPr>
          <a:xfrm>
            <a:off x="2333796" y="1765543"/>
            <a:ext cx="31280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1step 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Avoidance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repulsion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텍스트 상자 32"/>
          <p:cNvSpPr txBox="1"/>
          <p:nvPr/>
        </p:nvSpPr>
        <p:spPr>
          <a:xfrm>
            <a:off x="7213506" y="1821392"/>
            <a:ext cx="2464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: Ranking System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텍스트 상자 32"/>
          <p:cNvSpPr txBox="1"/>
          <p:nvPr/>
        </p:nvSpPr>
        <p:spPr>
          <a:xfrm>
            <a:off x="10471726" y="3709234"/>
            <a:ext cx="197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Recommended</a:t>
            </a:r>
          </a:p>
          <a:p>
            <a:pPr algn="ctr">
              <a:defRPr/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Product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50" charset="-127"/>
                <a:ea typeface="inherit"/>
              </a:rPr>
              <a:t>recommendation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오디오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40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"/>
    </mc:Choice>
    <mc:Fallback>
      <p:transition spd="slow" advTm="2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13865" y="1196032"/>
            <a:ext cx="201850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4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일정</a:t>
            </a:r>
            <a:endParaRPr lang="en-US" altLang="ko-KR" sz="4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90811" y="461141"/>
            <a:ext cx="1845375" cy="553998"/>
            <a:chOff x="5621930" y="543217"/>
            <a:chExt cx="948139" cy="553998"/>
          </a:xfrm>
          <a:solidFill>
            <a:srgbClr val="FAB2BD"/>
          </a:solidFill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26730" y="543217"/>
              <a:ext cx="338539" cy="553998"/>
            </a:xfrm>
            <a:prstGeom prst="rect">
              <a:avLst/>
            </a:prstGeom>
            <a:grpFill/>
            <a:ln>
              <a:solidFill>
                <a:srgbClr val="FAB2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3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286992" y="6440454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26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ko-KR" altLang="en-US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제로파운더스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조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AB2B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25142"/>
              </p:ext>
            </p:extLst>
          </p:nvPr>
        </p:nvGraphicFramePr>
        <p:xfrm>
          <a:off x="953729" y="2349909"/>
          <a:ext cx="10412360" cy="34914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95696"/>
                <a:gridCol w="3974429"/>
                <a:gridCol w="808447"/>
                <a:gridCol w="808447"/>
                <a:gridCol w="808447"/>
                <a:gridCol w="808447"/>
                <a:gridCol w="808447"/>
              </a:tblGrid>
              <a:tr h="412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항목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세부내용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r>
                        <a:rPr lang="ko-KR" altLang="en-US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월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r>
                        <a:rPr lang="ko-KR" altLang="en-US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월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r>
                        <a:rPr lang="ko-KR" altLang="en-US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월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월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</a:t>
                      </a:r>
                      <a:r>
                        <a:rPr lang="ko-KR" altLang="en-US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월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/>
                    </a:solidFill>
                  </a:tcPr>
                </a:tc>
              </a:tr>
              <a:tr h="1957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뷰티케어</a:t>
                      </a:r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기획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추천 알고리즘 리서치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1234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1234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</a:tr>
              <a:tr h="195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뷰티케어</a:t>
                      </a:r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기획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1234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1234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</a:tr>
              <a:tr h="391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알고리즘 기획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추천 알고리즘 기획 </a:t>
                      </a:r>
                      <a:r>
                        <a:rPr lang="en-US" altLang="ko-KR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 </a:t>
                      </a:r>
                      <a:r>
                        <a:rPr lang="ko-KR" altLang="en-US" sz="2000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시물레이션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1234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</a:tr>
              <a:tr h="1957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DB</a:t>
                      </a:r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설계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하드웨어 서버 </a:t>
                      </a:r>
                      <a:r>
                        <a:rPr lang="en-US" altLang="ko-KR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DB</a:t>
                      </a:r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설계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1234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</a:tr>
              <a:tr h="195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분석용 </a:t>
                      </a:r>
                      <a:r>
                        <a:rPr lang="en-US" altLang="ko-KR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DB</a:t>
                      </a:r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설계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1234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</a:tr>
              <a:tr h="391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알고리즘 구현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유저</a:t>
                      </a:r>
                      <a:r>
                        <a:rPr lang="en-US" altLang="ko-KR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후기</a:t>
                      </a:r>
                      <a:r>
                        <a:rPr lang="en-US" altLang="ko-KR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제품 점수랭킹 추천 알고리즘 구현 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1234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12340">
                        <a:alpha val="48000"/>
                      </a:srgbClr>
                    </a:solidFill>
                  </a:tcPr>
                </a:tc>
              </a:tr>
              <a:tr h="391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테스트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알고리즘 테스트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AB2BD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rgbClr val="F12340">
                        <a:alpha val="48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3" name="오디오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59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"/>
    </mc:Choice>
    <mc:Fallback>
      <p:transition spd="slow" advTm="2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5887444" y="253765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97587" y="251384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7730" y="253764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918558" y="3326554"/>
            <a:ext cx="4660844" cy="928740"/>
            <a:chOff x="4675389" y="3326554"/>
            <a:chExt cx="2844396" cy="928740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5885857" y="413358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6096000" y="410511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6306143" y="413358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4675389" y="3326554"/>
              <a:ext cx="2844396" cy="708610"/>
            </a:xfrm>
            <a:prstGeom prst="rect">
              <a:avLst/>
            </a:prstGeom>
            <a:solidFill>
              <a:srgbClr val="FAB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23180" y="3326554"/>
              <a:ext cx="7456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flat" dir="t"/>
              </a:scene3d>
              <a:sp3d extrusionH="158750" prstMaterial="matte">
                <a:extrusionClr>
                  <a:schemeClr val="tx1"/>
                </a:extrusionClr>
              </a:sp3d>
            </a:bodyPr>
            <a:lstStyle/>
            <a:p>
              <a:pPr algn="ctr"/>
              <a:r>
                <a:rPr lang="en-US" altLang="ko-KR" sz="4400" dirty="0" err="1" smtClean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QnA</a:t>
              </a:r>
              <a:endParaRPr lang="en-US" altLang="ko-KR" sz="4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334401" y="2849050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AB2B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rot="293649">
            <a:off x="8479329" y="3091488"/>
            <a:ext cx="283224" cy="260668"/>
            <a:chOff x="7481885" y="3068907"/>
            <a:chExt cx="283224" cy="260668"/>
          </a:xfrm>
          <a:solidFill>
            <a:srgbClr val="FAB2BD"/>
          </a:solidFill>
        </p:grpSpPr>
        <p:sp>
          <p:nvSpPr>
            <p:cNvPr id="5" name="모서리가 둥근 직사각형 4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 flipH="1">
            <a:off x="3736016" y="2992410"/>
            <a:ext cx="221824" cy="204158"/>
            <a:chOff x="7481885" y="3068907"/>
            <a:chExt cx="283224" cy="260668"/>
          </a:xfrm>
          <a:solidFill>
            <a:srgbClr val="FAB2BD"/>
          </a:solidFill>
        </p:grpSpPr>
        <p:sp>
          <p:nvSpPr>
            <p:cNvPr id="114" name="모서리가 둥근 직사각형 113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오디오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6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"/>
    </mc:Choice>
    <mc:Fallback>
      <p:transition spd="slow" advTm="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076688" y="1697122"/>
            <a:ext cx="2021324" cy="6771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3800" spc="-1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3800" spc="-1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60650" y="2748576"/>
            <a:ext cx="187262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 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  <a:endParaRPr lang="en-US" altLang="ko-KR" sz="20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60650" y="3441811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 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목표</a:t>
            </a:r>
            <a:endParaRPr lang="en-US" altLang="ko-KR" sz="20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60650" y="4135046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 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내용</a:t>
            </a:r>
            <a:endParaRPr lang="en-US" altLang="ko-KR" sz="20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60650" y="4828280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04. 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</a:t>
            </a:r>
            <a:r>
              <a:rPr lang="ko-KR" altLang="en-US" sz="20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일정헿</a:t>
            </a:r>
            <a:endParaRPr lang="en-US" altLang="ko-KR" sz="20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851917" y="1957363"/>
            <a:ext cx="80632" cy="4900637"/>
            <a:chOff x="8291359" y="1957363"/>
            <a:chExt cx="80632" cy="4900637"/>
          </a:xfrm>
          <a:solidFill>
            <a:srgbClr val="FAB2BD"/>
          </a:solidFill>
        </p:grpSpPr>
        <p:sp>
          <p:nvSpPr>
            <p:cNvPr id="2" name="타원 1"/>
            <p:cNvSpPr/>
            <p:nvPr/>
          </p:nvSpPr>
          <p:spPr>
            <a:xfrm>
              <a:off x="8291359" y="1957363"/>
              <a:ext cx="80632" cy="73302"/>
            </a:xfrm>
            <a:prstGeom prst="ellipse">
              <a:avLst/>
            </a:prstGeom>
            <a:grpFill/>
            <a:ln w="41275">
              <a:solidFill>
                <a:srgbClr val="FAB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8331675" y="2030665"/>
              <a:ext cx="0" cy="4827335"/>
            </a:xfrm>
            <a:prstGeom prst="line">
              <a:avLst/>
            </a:prstGeom>
            <a:grpFill/>
            <a:ln w="25400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오디오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7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7"/>
    </mc:Choice>
    <mc:Fallback>
      <p:transition spd="slow" advTm="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712313" y="1174819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4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  <a:endParaRPr lang="en-US" altLang="ko-KR" sz="40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90811" y="461141"/>
            <a:ext cx="1845375" cy="553998"/>
            <a:chOff x="5621930" y="543217"/>
            <a:chExt cx="948139" cy="553998"/>
          </a:xfrm>
          <a:solidFill>
            <a:srgbClr val="FAB2BD"/>
          </a:solidFill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26730" y="543217"/>
              <a:ext cx="338539" cy="553998"/>
            </a:xfrm>
            <a:prstGeom prst="rect">
              <a:avLst/>
            </a:prstGeom>
            <a:grpFill/>
            <a:ln>
              <a:solidFill>
                <a:srgbClr val="FAB2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286992" y="6440454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26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ko-KR" altLang="en-US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제로파운더스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조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AB2B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5" name="내용 개체 틀 3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22" y="4272626"/>
            <a:ext cx="2049505" cy="18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14" y="4272626"/>
            <a:ext cx="1800000" cy="18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847" y="4272626"/>
            <a:ext cx="1800000" cy="1800000"/>
          </a:xfrm>
          <a:prstGeom prst="rect">
            <a:avLst/>
          </a:prstGeom>
        </p:spPr>
      </p:pic>
      <p:sp>
        <p:nvSpPr>
          <p:cNvPr id="2" name="구름 모양 설명선 1"/>
          <p:cNvSpPr/>
          <p:nvPr/>
        </p:nvSpPr>
        <p:spPr>
          <a:xfrm>
            <a:off x="1582994" y="2064774"/>
            <a:ext cx="2567264" cy="1860501"/>
          </a:xfrm>
          <a:prstGeom prst="cloudCallout">
            <a:avLst>
              <a:gd name="adj1" fmla="val 17273"/>
              <a:gd name="adj2" fmla="val 64970"/>
            </a:avLst>
          </a:prstGeom>
          <a:solidFill>
            <a:schemeClr val="bg1"/>
          </a:solidFill>
          <a:ln w="28575">
            <a:solidFill>
              <a:srgbClr val="FAB2BD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구름 모양 설명선 13"/>
          <p:cNvSpPr/>
          <p:nvPr/>
        </p:nvSpPr>
        <p:spPr>
          <a:xfrm>
            <a:off x="5067181" y="2042385"/>
            <a:ext cx="2206481" cy="1759986"/>
          </a:xfrm>
          <a:prstGeom prst="cloudCallout">
            <a:avLst>
              <a:gd name="adj1" fmla="val 8112"/>
              <a:gd name="adj2" fmla="val 67613"/>
            </a:avLst>
          </a:prstGeom>
          <a:solidFill>
            <a:schemeClr val="bg1"/>
          </a:solidFill>
          <a:ln w="28575">
            <a:solidFill>
              <a:srgbClr val="FAB2BD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구름 모양 설명선 14"/>
          <p:cNvSpPr/>
          <p:nvPr/>
        </p:nvSpPr>
        <p:spPr>
          <a:xfrm>
            <a:off x="8390846" y="2042385"/>
            <a:ext cx="2188663" cy="1759986"/>
          </a:xfrm>
          <a:prstGeom prst="cloudCallout">
            <a:avLst>
              <a:gd name="adj1" fmla="val -13417"/>
              <a:gd name="adj2" fmla="val 67084"/>
            </a:avLst>
          </a:prstGeom>
          <a:solidFill>
            <a:schemeClr val="bg1"/>
          </a:solidFill>
          <a:ln w="28575">
            <a:solidFill>
              <a:srgbClr val="FAB2BD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70" y="2071588"/>
            <a:ext cx="1119604" cy="11196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655" y="2298916"/>
            <a:ext cx="1124913" cy="11249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734" y="2363075"/>
            <a:ext cx="1068847" cy="10688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63" y="2509776"/>
            <a:ext cx="1292595" cy="1292595"/>
          </a:xfrm>
          <a:prstGeom prst="rect">
            <a:avLst/>
          </a:prstGeom>
        </p:spPr>
      </p:pic>
      <p:pic>
        <p:nvPicPr>
          <p:cNvPr id="10" name="오디오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5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6"/>
    </mc:Choice>
    <mc:Fallback>
      <p:transition spd="slow" advTm="2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712313" y="1174819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4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  <a:endParaRPr lang="en-US" altLang="ko-KR" sz="40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90811" y="461141"/>
            <a:ext cx="1845375" cy="553998"/>
            <a:chOff x="5621930" y="543217"/>
            <a:chExt cx="948139" cy="553998"/>
          </a:xfrm>
          <a:solidFill>
            <a:srgbClr val="FAB2BD"/>
          </a:solidFill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26730" y="543217"/>
              <a:ext cx="338539" cy="553998"/>
            </a:xfrm>
            <a:prstGeom prst="rect">
              <a:avLst/>
            </a:prstGeom>
            <a:grpFill/>
            <a:ln>
              <a:solidFill>
                <a:srgbClr val="FAB2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286992" y="6440454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26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ko-KR" altLang="en-US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제로파운더스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조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AB2B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98" y="2056858"/>
            <a:ext cx="3141894" cy="33294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50" y="1882705"/>
            <a:ext cx="3807250" cy="3807250"/>
          </a:xfrm>
          <a:prstGeom prst="rect">
            <a:avLst/>
          </a:prstGeom>
        </p:spPr>
      </p:pic>
      <p:pic>
        <p:nvPicPr>
          <p:cNvPr id="2" name="오디오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7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"/>
    </mc:Choice>
    <mc:Fallback>
      <p:transition spd="slow" advTm="1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769016" y="1214255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4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  <a:endParaRPr lang="en-US" altLang="ko-KR" sz="40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90811" y="461141"/>
            <a:ext cx="1845375" cy="553998"/>
            <a:chOff x="5621930" y="543217"/>
            <a:chExt cx="948139" cy="553998"/>
          </a:xfrm>
          <a:solidFill>
            <a:srgbClr val="FAB2BD"/>
          </a:solidFill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26730" y="543217"/>
              <a:ext cx="338539" cy="553998"/>
            </a:xfrm>
            <a:prstGeom prst="rect">
              <a:avLst/>
            </a:prstGeom>
            <a:grpFill/>
            <a:ln>
              <a:solidFill>
                <a:srgbClr val="FAB2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286992" y="6440454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26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ko-KR" altLang="en-US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제로파운더스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조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AB2B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5" name="내용 개체 틀 3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60" y="2811436"/>
            <a:ext cx="2475187" cy="21738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5" t="29992" r="72366" b="5757"/>
          <a:stretch/>
        </p:blipFill>
        <p:spPr>
          <a:xfrm rot="5400000">
            <a:off x="4035921" y="3348213"/>
            <a:ext cx="784377" cy="188468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70" y="2307816"/>
            <a:ext cx="4585543" cy="288889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65212" y="2279241"/>
            <a:ext cx="4622190" cy="3663062"/>
          </a:xfrm>
          <a:prstGeom prst="rect">
            <a:avLst/>
          </a:prstGeom>
          <a:noFill/>
          <a:ln w="412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51523" y="2247233"/>
            <a:ext cx="4622190" cy="3663062"/>
          </a:xfrm>
          <a:prstGeom prst="rect">
            <a:avLst/>
          </a:prstGeom>
          <a:noFill/>
          <a:ln w="412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16374" y="5196708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하드웨어로 자가진단하고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03276" y="5196708"/>
            <a:ext cx="2518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지속가능한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뷰티케어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서비스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9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"/>
    </mc:Choice>
    <mc:Fallback>
      <p:transition spd="slow" advTm="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769016" y="1214255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4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  <a:endParaRPr lang="en-US" altLang="ko-KR" sz="40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90811" y="461141"/>
            <a:ext cx="1845375" cy="553998"/>
            <a:chOff x="5621930" y="543217"/>
            <a:chExt cx="948139" cy="553998"/>
          </a:xfrm>
          <a:solidFill>
            <a:srgbClr val="FAB2BD"/>
          </a:solidFill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26730" y="543217"/>
              <a:ext cx="338539" cy="553998"/>
            </a:xfrm>
            <a:prstGeom prst="rect">
              <a:avLst/>
            </a:prstGeom>
            <a:grpFill/>
            <a:ln>
              <a:solidFill>
                <a:srgbClr val="FAB2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286992" y="6440454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26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ko-KR" altLang="en-US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제로파운더스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조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AB2B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5" name="내용 개체 틀 3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60" y="2811436"/>
            <a:ext cx="2475187" cy="21738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5" t="29992" r="72366" b="5757"/>
          <a:stretch/>
        </p:blipFill>
        <p:spPr>
          <a:xfrm rot="5400000">
            <a:off x="4035921" y="3348213"/>
            <a:ext cx="784377" cy="188468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70" y="2307816"/>
            <a:ext cx="4585543" cy="288889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65212" y="2279241"/>
            <a:ext cx="4622190" cy="3663062"/>
          </a:xfrm>
          <a:prstGeom prst="rect">
            <a:avLst/>
          </a:prstGeom>
          <a:noFill/>
          <a:ln w="412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51523" y="2247233"/>
            <a:ext cx="4622190" cy="3663062"/>
          </a:xfrm>
          <a:prstGeom prst="rect">
            <a:avLst/>
          </a:prstGeom>
          <a:noFill/>
          <a:ln w="412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16374" y="5196708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하드웨어로 자가진단하고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03276" y="5196708"/>
            <a:ext cx="2518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지속가능한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뷰티케어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서비스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7" t="2989" r="5026"/>
          <a:stretch/>
        </p:blipFill>
        <p:spPr>
          <a:xfrm>
            <a:off x="9564550" y="540161"/>
            <a:ext cx="2005780" cy="4542549"/>
          </a:xfrm>
          <a:prstGeom prst="rect">
            <a:avLst/>
          </a:prstGeom>
        </p:spPr>
      </p:pic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3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"/>
    </mc:Choice>
    <mc:Fallback>
      <p:transition spd="slow" advTm="1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066576" y="1248970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목표 </a:t>
            </a:r>
            <a:endParaRPr lang="en-US" altLang="ko-KR" sz="40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90811" y="461141"/>
            <a:ext cx="1845375" cy="553998"/>
            <a:chOff x="5621930" y="543217"/>
            <a:chExt cx="948139" cy="553998"/>
          </a:xfrm>
          <a:solidFill>
            <a:srgbClr val="FAB2BD"/>
          </a:solidFill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26730" y="543217"/>
              <a:ext cx="338539" cy="553998"/>
            </a:xfrm>
            <a:prstGeom prst="rect">
              <a:avLst/>
            </a:prstGeom>
            <a:grpFill/>
            <a:ln>
              <a:solidFill>
                <a:srgbClr val="FAB2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286992" y="6440454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26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ko-KR" altLang="en-US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제로파운더스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조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AB2B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1" y="3834675"/>
            <a:ext cx="2720463" cy="195429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954672" y="2546281"/>
            <a:ext cx="17944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 data</a:t>
            </a:r>
          </a:p>
          <a:p>
            <a:pPr algn="ct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ko-KR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Avoidance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data</a:t>
            </a:r>
            <a:endParaRPr lang="ko-KR" altLang="ko-KR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019" y="3422110"/>
            <a:ext cx="1313160" cy="1313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26" y="3561944"/>
            <a:ext cx="1313160" cy="13131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26" y="4356176"/>
            <a:ext cx="1313160" cy="1313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79" y="4475806"/>
            <a:ext cx="1313160" cy="131316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9031910" y="5809170"/>
            <a:ext cx="18245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PRODUCT</a:t>
            </a:r>
            <a:endParaRPr lang="en-US" altLang="ko-KR" sz="3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705" y="1995198"/>
            <a:ext cx="1904207" cy="190420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474145" y="3941525"/>
            <a:ext cx="15103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  <a:endParaRPr lang="en-US" altLang="ko-KR" sz="3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84942" y="2171629"/>
            <a:ext cx="936211" cy="1941737"/>
            <a:chOff x="898229" y="2276302"/>
            <a:chExt cx="1157426" cy="2406009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229" y="2276302"/>
              <a:ext cx="1157426" cy="115742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229" y="3524885"/>
              <a:ext cx="1157426" cy="1157426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/>
        </p:nvSpPr>
        <p:spPr>
          <a:xfrm>
            <a:off x="4945626" y="1789472"/>
            <a:ext cx="2635386" cy="270605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497494" y="3233580"/>
            <a:ext cx="2947253" cy="312958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117318" y="6013092"/>
            <a:ext cx="11031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</a:t>
            </a:r>
            <a:endParaRPr lang="en-US" altLang="ko-KR" sz="3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오디오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5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"/>
    </mc:Choice>
    <mc:Fallback>
      <p:transition spd="slow" advTm="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4871" y="1279718"/>
            <a:ext cx="19656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</a:t>
            </a:r>
            <a:r>
              <a:rPr lang="ko-KR" altLang="en-US" sz="4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</a:t>
            </a:r>
            <a:endParaRPr lang="en-US" altLang="ko-KR" sz="40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90811" y="461141"/>
            <a:ext cx="1845375" cy="553998"/>
            <a:chOff x="5621930" y="543217"/>
            <a:chExt cx="948139" cy="553998"/>
          </a:xfrm>
          <a:solidFill>
            <a:srgbClr val="FAB2BD"/>
          </a:solidFill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26730" y="543217"/>
              <a:ext cx="338539" cy="553998"/>
            </a:xfrm>
            <a:prstGeom prst="rect">
              <a:avLst/>
            </a:prstGeom>
            <a:grpFill/>
            <a:ln>
              <a:solidFill>
                <a:srgbClr val="FAB2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286992" y="6440454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26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ko-KR" altLang="en-US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제로파운더스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조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AB2B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1" y="3834675"/>
            <a:ext cx="2720463" cy="195429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164913" y="5888637"/>
            <a:ext cx="11031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</a:t>
            </a:r>
            <a:endParaRPr lang="en-US" altLang="ko-KR" sz="3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019" y="3422110"/>
            <a:ext cx="1313160" cy="1313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26" y="3561944"/>
            <a:ext cx="1313160" cy="13131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26" y="4356176"/>
            <a:ext cx="1313160" cy="1313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79" y="4475806"/>
            <a:ext cx="1313160" cy="131316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9031910" y="5809170"/>
            <a:ext cx="18245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PRODUCT</a:t>
            </a:r>
            <a:endParaRPr lang="en-US" altLang="ko-KR" sz="3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705" y="1995198"/>
            <a:ext cx="1904207" cy="190420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474145" y="3941525"/>
            <a:ext cx="15103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  <a:endParaRPr lang="en-US" altLang="ko-KR" sz="3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497494" y="3233580"/>
            <a:ext cx="2947253" cy="312958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19667972">
            <a:off x="3410048" y="3269851"/>
            <a:ext cx="1814971" cy="39548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오디오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"/>
    </mc:Choice>
    <mc:Fallback>
      <p:transition spd="slow" advTm="1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190811" y="461141"/>
            <a:ext cx="1845375" cy="553998"/>
            <a:chOff x="5621930" y="543217"/>
            <a:chExt cx="948139" cy="553998"/>
          </a:xfrm>
          <a:solidFill>
            <a:srgbClr val="FAB2BD"/>
          </a:solidFill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26730" y="543217"/>
              <a:ext cx="338539" cy="553998"/>
            </a:xfrm>
            <a:prstGeom prst="rect">
              <a:avLst/>
            </a:prstGeom>
            <a:grpFill/>
            <a:ln>
              <a:solidFill>
                <a:srgbClr val="FAB2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grpFill/>
            <a:ln w="28575" cap="rnd">
              <a:solidFill>
                <a:srgbClr val="FAB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286992" y="6440454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26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ko-KR" altLang="en-US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제로파운더스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AB2B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조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AB2B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6" y="3798780"/>
            <a:ext cx="2720463" cy="195429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164913" y="5888637"/>
            <a:ext cx="11031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</a:t>
            </a:r>
            <a:endParaRPr lang="en-US" altLang="ko-KR" sz="3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019" y="3422110"/>
            <a:ext cx="1313160" cy="1313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26" y="3561944"/>
            <a:ext cx="1313160" cy="13131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26" y="4356176"/>
            <a:ext cx="1313160" cy="1313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79" y="4475806"/>
            <a:ext cx="1313160" cy="131316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9031910" y="5809170"/>
            <a:ext cx="18245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PRODUCT</a:t>
            </a:r>
            <a:endParaRPr lang="en-US" altLang="ko-KR" sz="3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705" y="1995198"/>
            <a:ext cx="1904207" cy="190420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474145" y="3941525"/>
            <a:ext cx="15103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  <a:endParaRPr lang="en-US" altLang="ko-KR" sz="3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1881616">
            <a:off x="7068476" y="3478829"/>
            <a:ext cx="1814971" cy="39548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9667972">
            <a:off x="3380588" y="3170543"/>
            <a:ext cx="1814971" cy="395483"/>
          </a:xfrm>
          <a:prstGeom prst="rightArrow">
            <a:avLst/>
          </a:prstGeom>
          <a:solidFill>
            <a:schemeClr val="bg2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925852" y="3310309"/>
            <a:ext cx="2782340" cy="2903677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714515" y="4279211"/>
            <a:ext cx="211337" cy="182259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19718384" flipH="1">
            <a:off x="3556368" y="3517309"/>
            <a:ext cx="1814971" cy="39548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124871" y="1279718"/>
            <a:ext cx="19656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</a:t>
            </a:r>
            <a:r>
              <a:rPr lang="ko-KR" altLang="en-US" sz="4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</a:t>
            </a:r>
            <a:endParaRPr lang="en-US" altLang="ko-KR" sz="40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오디오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5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4"/>
    </mc:Choice>
    <mc:Fallback>
      <p:transition spd="slow" advTm="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821</TotalTime>
  <Words>221</Words>
  <Application>Microsoft Office PowerPoint</Application>
  <PresentationFormat>와이드스크린</PresentationFormat>
  <Paragraphs>105</Paragraphs>
  <Slides>14</Slides>
  <Notes>0</Notes>
  <HiddenSlides>0</HiddenSlides>
  <MMClips>14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Arial Unicode MS</vt:lpstr>
      <vt:lpstr>inherit</vt:lpstr>
      <vt:lpstr>맑은 고딕</vt:lpstr>
      <vt:lpstr>배달의민족 주아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민병조</dc:creator>
  <cp:lastModifiedBy>hyunji Lee</cp:lastModifiedBy>
  <cp:revision>72</cp:revision>
  <dcterms:created xsi:type="dcterms:W3CDTF">2018-01-25T08:40:34Z</dcterms:created>
  <dcterms:modified xsi:type="dcterms:W3CDTF">2018-03-09T07:02:29Z</dcterms:modified>
</cp:coreProperties>
</file>