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64" r:id="rId4"/>
    <p:sldId id="273" r:id="rId5"/>
    <p:sldId id="274" r:id="rId6"/>
    <p:sldId id="275" r:id="rId7"/>
    <p:sldId id="276" r:id="rId8"/>
    <p:sldId id="260" r:id="rId9"/>
    <p:sldId id="265" r:id="rId10"/>
    <p:sldId id="266" r:id="rId11"/>
    <p:sldId id="267" r:id="rId12"/>
    <p:sldId id="261" r:id="rId13"/>
    <p:sldId id="262" r:id="rId14"/>
    <p:sldId id="272" r:id="rId15"/>
    <p:sldId id="263" r:id="rId16"/>
    <p:sldId id="277" r:id="rId17"/>
    <p:sldId id="278" r:id="rId18"/>
    <p:sldId id="279" r:id="rId19"/>
    <p:sldId id="270" r:id="rId20"/>
    <p:sldId id="2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tjr4596" initials="k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AD508-62E3-4747-87BD-04D35DF6E4E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63F296E-7BCA-4BC9-9F60-9033F7D1EA9C}">
      <dgm:prSet phldrT="[텍스트]"/>
      <dgm:spPr/>
      <dgm:t>
        <a:bodyPr/>
        <a:lstStyle/>
        <a:p>
          <a:pPr latinLnBrk="1"/>
          <a:r>
            <a:rPr lang="en-US" altLang="ko-KR" dirty="0" smtClean="0"/>
            <a:t>Where?</a:t>
          </a:r>
          <a:endParaRPr lang="ko-KR" altLang="en-US" dirty="0"/>
        </a:p>
      </dgm:t>
    </dgm:pt>
    <dgm:pt modelId="{3E749D60-F504-4267-9313-8E5389ECC5E1}" type="parTrans" cxnId="{B72F53BF-B37B-42C0-BE53-3ED08CD46BAB}">
      <dgm:prSet/>
      <dgm:spPr/>
      <dgm:t>
        <a:bodyPr/>
        <a:lstStyle/>
        <a:p>
          <a:pPr latinLnBrk="1"/>
          <a:endParaRPr lang="ko-KR" altLang="en-US"/>
        </a:p>
      </dgm:t>
    </dgm:pt>
    <dgm:pt modelId="{642577CE-16D7-4458-9F27-C4E837DB7B0C}" type="sibTrans" cxnId="{B72F53BF-B37B-42C0-BE53-3ED08CD46BAB}">
      <dgm:prSet/>
      <dgm:spPr/>
      <dgm:t>
        <a:bodyPr/>
        <a:lstStyle/>
        <a:p>
          <a:pPr latinLnBrk="1"/>
          <a:endParaRPr lang="ko-KR" altLang="en-US"/>
        </a:p>
      </dgm:t>
    </dgm:pt>
    <dgm:pt modelId="{6C06FE39-07A4-410D-B19F-F5F6C48CEE66}">
      <dgm:prSet phldrT="[텍스트]"/>
      <dgm:spPr/>
      <dgm:t>
        <a:bodyPr/>
        <a:lstStyle/>
        <a:p>
          <a:pPr latinLnBrk="1"/>
          <a:r>
            <a:rPr lang="ko-KR" altLang="en-US" dirty="0" smtClean="0"/>
            <a:t>유동인구 多</a:t>
          </a:r>
          <a:endParaRPr lang="ko-KR" altLang="en-US" dirty="0"/>
        </a:p>
      </dgm:t>
    </dgm:pt>
    <dgm:pt modelId="{68741905-55EF-4AE5-B9F1-C84F63C99B29}" type="parTrans" cxnId="{1E03E2C2-377A-442F-8188-E571FBFD6B61}">
      <dgm:prSet/>
      <dgm:spPr/>
      <dgm:t>
        <a:bodyPr/>
        <a:lstStyle/>
        <a:p>
          <a:pPr latinLnBrk="1"/>
          <a:endParaRPr lang="ko-KR" altLang="en-US"/>
        </a:p>
      </dgm:t>
    </dgm:pt>
    <dgm:pt modelId="{6FA6351E-6B7A-47E2-A65B-9B43C5B56428}" type="sibTrans" cxnId="{1E03E2C2-377A-442F-8188-E571FBFD6B61}">
      <dgm:prSet/>
      <dgm:spPr/>
      <dgm:t>
        <a:bodyPr/>
        <a:lstStyle/>
        <a:p>
          <a:pPr latinLnBrk="1"/>
          <a:endParaRPr lang="ko-KR" altLang="en-US"/>
        </a:p>
      </dgm:t>
    </dgm:pt>
    <dgm:pt modelId="{E95F91FB-798F-4AEB-8F70-E748C9592466}">
      <dgm:prSet phldrT="[텍스트]"/>
      <dgm:spPr/>
      <dgm:t>
        <a:bodyPr/>
        <a:lstStyle/>
        <a:p>
          <a:pPr latinLnBrk="1"/>
          <a:r>
            <a:rPr lang="en-US" altLang="ko-KR" dirty="0" smtClean="0"/>
            <a:t>What?</a:t>
          </a:r>
          <a:endParaRPr lang="ko-KR" altLang="en-US" dirty="0"/>
        </a:p>
      </dgm:t>
    </dgm:pt>
    <dgm:pt modelId="{A25536FB-D385-4D6A-89EA-4BB2600CBBAF}" type="parTrans" cxnId="{B5E56A77-CE5A-47F7-9172-05E0A7675F3D}">
      <dgm:prSet/>
      <dgm:spPr/>
      <dgm:t>
        <a:bodyPr/>
        <a:lstStyle/>
        <a:p>
          <a:pPr latinLnBrk="1"/>
          <a:endParaRPr lang="ko-KR" altLang="en-US"/>
        </a:p>
      </dgm:t>
    </dgm:pt>
    <dgm:pt modelId="{96AA5347-849C-4071-8505-7F43CB6CB035}" type="sibTrans" cxnId="{B5E56A77-CE5A-47F7-9172-05E0A7675F3D}">
      <dgm:prSet/>
      <dgm:spPr/>
      <dgm:t>
        <a:bodyPr/>
        <a:lstStyle/>
        <a:p>
          <a:pPr latinLnBrk="1"/>
          <a:endParaRPr lang="ko-KR" altLang="en-US"/>
        </a:p>
      </dgm:t>
    </dgm:pt>
    <dgm:pt modelId="{92F13B7F-869F-4E80-8369-BF8B7B211970}">
      <dgm:prSet phldrT="[텍스트]"/>
      <dgm:spPr/>
      <dgm:t>
        <a:bodyPr/>
        <a:lstStyle/>
        <a:p>
          <a:pPr latinLnBrk="1"/>
          <a:r>
            <a:rPr lang="ko-KR" altLang="en-US" dirty="0" smtClean="0"/>
            <a:t>주차 공간 찾기가 어려움</a:t>
          </a:r>
          <a:endParaRPr lang="ko-KR" altLang="en-US" dirty="0"/>
        </a:p>
      </dgm:t>
    </dgm:pt>
    <dgm:pt modelId="{BDB57A48-68C4-49AC-A249-3E04C6C5CE91}" type="parTrans" cxnId="{A2C12556-CFAA-43DB-90AA-B53230B37457}">
      <dgm:prSet/>
      <dgm:spPr/>
      <dgm:t>
        <a:bodyPr/>
        <a:lstStyle/>
        <a:p>
          <a:pPr latinLnBrk="1"/>
          <a:endParaRPr lang="ko-KR" altLang="en-US"/>
        </a:p>
      </dgm:t>
    </dgm:pt>
    <dgm:pt modelId="{96D450F5-22A1-4630-9F41-45269A029CCE}" type="sibTrans" cxnId="{A2C12556-CFAA-43DB-90AA-B53230B37457}">
      <dgm:prSet/>
      <dgm:spPr/>
      <dgm:t>
        <a:bodyPr/>
        <a:lstStyle/>
        <a:p>
          <a:pPr latinLnBrk="1"/>
          <a:endParaRPr lang="ko-KR" altLang="en-US"/>
        </a:p>
      </dgm:t>
    </dgm:pt>
    <dgm:pt modelId="{8ED55DED-6D83-47D4-8C14-51431F1692E5}">
      <dgm:prSet phldrT="[텍스트]"/>
      <dgm:spPr/>
      <dgm:t>
        <a:bodyPr/>
        <a:lstStyle/>
        <a:p>
          <a:pPr latinLnBrk="1"/>
          <a:r>
            <a:rPr lang="ko-KR" altLang="en-US" dirty="0" smtClean="0"/>
            <a:t>주차 공간 망각</a:t>
          </a:r>
          <a:endParaRPr lang="ko-KR" altLang="en-US" dirty="0"/>
        </a:p>
      </dgm:t>
    </dgm:pt>
    <dgm:pt modelId="{A9CC1B35-5A61-42CF-B8D2-11BBFF1A7CCA}" type="parTrans" cxnId="{6480F1CB-5910-45AA-8A08-881DC51644F4}">
      <dgm:prSet/>
      <dgm:spPr/>
      <dgm:t>
        <a:bodyPr/>
        <a:lstStyle/>
        <a:p>
          <a:pPr latinLnBrk="1"/>
          <a:endParaRPr lang="ko-KR" altLang="en-US"/>
        </a:p>
      </dgm:t>
    </dgm:pt>
    <dgm:pt modelId="{800895B7-8359-4B76-B55E-30FD843EB12E}" type="sibTrans" cxnId="{6480F1CB-5910-45AA-8A08-881DC51644F4}">
      <dgm:prSet/>
      <dgm:spPr/>
      <dgm:t>
        <a:bodyPr/>
        <a:lstStyle/>
        <a:p>
          <a:pPr latinLnBrk="1"/>
          <a:endParaRPr lang="ko-KR" altLang="en-US"/>
        </a:p>
      </dgm:t>
    </dgm:pt>
    <dgm:pt modelId="{5C437B54-B523-4213-B1EF-9739D7386467}">
      <dgm:prSet phldrT="[텍스트]"/>
      <dgm:spPr/>
      <dgm:t>
        <a:bodyPr/>
        <a:lstStyle/>
        <a:p>
          <a:pPr latinLnBrk="1"/>
          <a:r>
            <a:rPr lang="en-US" altLang="ko-KR" dirty="0" smtClean="0"/>
            <a:t>How?</a:t>
          </a:r>
          <a:endParaRPr lang="ko-KR" altLang="en-US" dirty="0"/>
        </a:p>
      </dgm:t>
    </dgm:pt>
    <dgm:pt modelId="{8D3CC055-996A-4A29-9BF5-E94B451E2447}" type="parTrans" cxnId="{FC756B8E-55EB-4FFF-BE29-B2BC7B1E777C}">
      <dgm:prSet/>
      <dgm:spPr/>
      <dgm:t>
        <a:bodyPr/>
        <a:lstStyle/>
        <a:p>
          <a:pPr latinLnBrk="1"/>
          <a:endParaRPr lang="ko-KR" altLang="en-US"/>
        </a:p>
      </dgm:t>
    </dgm:pt>
    <dgm:pt modelId="{B37946D0-C0E0-4352-B14F-3EDD1F90AD70}" type="sibTrans" cxnId="{FC756B8E-55EB-4FFF-BE29-B2BC7B1E777C}">
      <dgm:prSet/>
      <dgm:spPr/>
      <dgm:t>
        <a:bodyPr/>
        <a:lstStyle/>
        <a:p>
          <a:pPr latinLnBrk="1"/>
          <a:endParaRPr lang="ko-KR" altLang="en-US"/>
        </a:p>
      </dgm:t>
    </dgm:pt>
    <dgm:pt modelId="{EC7A73F5-0A7E-4EB8-A1E1-06423D539D18}">
      <dgm:prSet phldrT="[텍스트]"/>
      <dgm:spPr/>
      <dgm:t>
        <a:bodyPr/>
        <a:lstStyle/>
        <a:p>
          <a:pPr latinLnBrk="1"/>
          <a:r>
            <a:rPr lang="ko-KR" altLang="en-US" dirty="0" smtClean="0"/>
            <a:t>차단기와 센서를 이용</a:t>
          </a:r>
          <a:endParaRPr lang="ko-KR" altLang="en-US" dirty="0"/>
        </a:p>
      </dgm:t>
    </dgm:pt>
    <dgm:pt modelId="{F77A7C7D-8077-4D28-9A54-748E7F2A43A2}" type="parTrans" cxnId="{5DCC90C5-330D-4B7C-9DE6-0E197D380FED}">
      <dgm:prSet/>
      <dgm:spPr/>
      <dgm:t>
        <a:bodyPr/>
        <a:lstStyle/>
        <a:p>
          <a:pPr latinLnBrk="1"/>
          <a:endParaRPr lang="ko-KR" altLang="en-US"/>
        </a:p>
      </dgm:t>
    </dgm:pt>
    <dgm:pt modelId="{F83F0138-694C-4633-A778-CA1A6FBA0E59}" type="sibTrans" cxnId="{5DCC90C5-330D-4B7C-9DE6-0E197D380FED}">
      <dgm:prSet/>
      <dgm:spPr/>
      <dgm:t>
        <a:bodyPr/>
        <a:lstStyle/>
        <a:p>
          <a:pPr latinLnBrk="1"/>
          <a:endParaRPr lang="ko-KR" altLang="en-US"/>
        </a:p>
      </dgm:t>
    </dgm:pt>
    <dgm:pt modelId="{7DD63121-FFB4-4D50-82FF-A1776F57E13E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사용자에게 알림 서비스 제공</a:t>
          </a:r>
          <a:endParaRPr lang="ko-KR" altLang="en-US" dirty="0"/>
        </a:p>
      </dgm:t>
    </dgm:pt>
    <dgm:pt modelId="{B5A01C69-8DF4-42A5-9639-B2D892340D6A}" type="parTrans" cxnId="{636F4922-DB61-45EE-87CF-3EF748D73439}">
      <dgm:prSet/>
      <dgm:spPr/>
      <dgm:t>
        <a:bodyPr/>
        <a:lstStyle/>
        <a:p>
          <a:pPr latinLnBrk="1"/>
          <a:endParaRPr lang="ko-KR" altLang="en-US"/>
        </a:p>
      </dgm:t>
    </dgm:pt>
    <dgm:pt modelId="{8F76E868-BA6A-4593-8FC1-04295529898E}" type="sibTrans" cxnId="{636F4922-DB61-45EE-87CF-3EF748D73439}">
      <dgm:prSet/>
      <dgm:spPr/>
      <dgm:t>
        <a:bodyPr/>
        <a:lstStyle/>
        <a:p>
          <a:pPr latinLnBrk="1"/>
          <a:endParaRPr lang="ko-KR" altLang="en-US"/>
        </a:p>
      </dgm:t>
    </dgm:pt>
    <dgm:pt modelId="{9F44B7F5-DCD4-4FA4-8790-F1AACC1F4DFA}">
      <dgm:prSet phldrT="[텍스트]"/>
      <dgm:spPr/>
      <dgm:t>
        <a:bodyPr/>
        <a:lstStyle/>
        <a:p>
          <a:pPr latinLnBrk="1"/>
          <a:r>
            <a:rPr lang="ko-KR" altLang="en-US" dirty="0" smtClean="0"/>
            <a:t>백화점</a:t>
          </a:r>
          <a:r>
            <a:rPr lang="en-US" altLang="ko-KR" dirty="0" smtClean="0"/>
            <a:t>, </a:t>
          </a:r>
          <a:r>
            <a:rPr lang="ko-KR" altLang="en-US" dirty="0" smtClean="0"/>
            <a:t>공항 등 대형 주차장</a:t>
          </a:r>
          <a:endParaRPr lang="ko-KR" altLang="en-US" dirty="0"/>
        </a:p>
      </dgm:t>
    </dgm:pt>
    <dgm:pt modelId="{BA146FD0-CCEA-4FE2-897D-4E5517F71FE9}" type="sibTrans" cxnId="{BF1B8C39-C69D-4BA8-8B8D-5753ED51297B}">
      <dgm:prSet/>
      <dgm:spPr/>
      <dgm:t>
        <a:bodyPr/>
        <a:lstStyle/>
        <a:p>
          <a:pPr latinLnBrk="1"/>
          <a:endParaRPr lang="ko-KR" altLang="en-US"/>
        </a:p>
      </dgm:t>
    </dgm:pt>
    <dgm:pt modelId="{69B3B655-CF05-48FD-B90A-161B8D44ED3C}" type="parTrans" cxnId="{BF1B8C39-C69D-4BA8-8B8D-5753ED51297B}">
      <dgm:prSet/>
      <dgm:spPr/>
      <dgm:t>
        <a:bodyPr/>
        <a:lstStyle/>
        <a:p>
          <a:pPr latinLnBrk="1"/>
          <a:endParaRPr lang="ko-KR" altLang="en-US"/>
        </a:p>
      </dgm:t>
    </dgm:pt>
    <dgm:pt modelId="{0F3390F2-7C93-43AC-A24D-771D1C202CDF}" type="pres">
      <dgm:prSet presAssocID="{BB9AD508-62E3-4747-87BD-04D35DF6E4E0}" presName="linearFlow" presStyleCnt="0">
        <dgm:presLayoutVars>
          <dgm:dir/>
          <dgm:animLvl val="lvl"/>
          <dgm:resizeHandles val="exact"/>
        </dgm:presLayoutVars>
      </dgm:prSet>
      <dgm:spPr/>
    </dgm:pt>
    <dgm:pt modelId="{01122F7D-89CD-4184-B9CB-56DD210CEF1C}" type="pres">
      <dgm:prSet presAssocID="{663F296E-7BCA-4BC9-9F60-9033F7D1EA9C}" presName="composite" presStyleCnt="0"/>
      <dgm:spPr/>
    </dgm:pt>
    <dgm:pt modelId="{132509DC-FCE8-49B0-82BE-97DB48D0DD6D}" type="pres">
      <dgm:prSet presAssocID="{663F296E-7BCA-4BC9-9F60-9033F7D1EA9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DD0DEA-CE96-44B3-BA7E-9ECE35972567}" type="pres">
      <dgm:prSet presAssocID="{663F296E-7BCA-4BC9-9F60-9033F7D1EA9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8D17D3-81F9-4328-8165-47E918EF2094}" type="pres">
      <dgm:prSet presAssocID="{642577CE-16D7-4458-9F27-C4E837DB7B0C}" presName="sp" presStyleCnt="0"/>
      <dgm:spPr/>
    </dgm:pt>
    <dgm:pt modelId="{A8D792AF-AD1E-48FB-A722-AC613D57FA12}" type="pres">
      <dgm:prSet presAssocID="{E95F91FB-798F-4AEB-8F70-E748C9592466}" presName="composite" presStyleCnt="0"/>
      <dgm:spPr/>
    </dgm:pt>
    <dgm:pt modelId="{24EDE3D2-00E7-469D-8261-5772D685A7DC}" type="pres">
      <dgm:prSet presAssocID="{E95F91FB-798F-4AEB-8F70-E748C959246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38B144-32DB-47FC-979A-031AD55FF8C1}" type="pres">
      <dgm:prSet presAssocID="{E95F91FB-798F-4AEB-8F70-E748C959246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4E56E-3B4B-4040-9E28-2874A39C9E2C}" type="pres">
      <dgm:prSet presAssocID="{96AA5347-849C-4071-8505-7F43CB6CB035}" presName="sp" presStyleCnt="0"/>
      <dgm:spPr/>
    </dgm:pt>
    <dgm:pt modelId="{26A00003-5D3C-4D41-AD7E-4230B87C71A9}" type="pres">
      <dgm:prSet presAssocID="{5C437B54-B523-4213-B1EF-9739D7386467}" presName="composite" presStyleCnt="0"/>
      <dgm:spPr/>
    </dgm:pt>
    <dgm:pt modelId="{852F2860-217F-4F81-97B9-66AC97606CBB}" type="pres">
      <dgm:prSet presAssocID="{5C437B54-B523-4213-B1EF-9739D738646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8396B2E-F6FB-43F2-9762-F3BF78D86D2B}" type="pres">
      <dgm:prSet presAssocID="{5C437B54-B523-4213-B1EF-9739D738646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2C12556-CFAA-43DB-90AA-B53230B37457}" srcId="{E95F91FB-798F-4AEB-8F70-E748C9592466}" destId="{92F13B7F-869F-4E80-8369-BF8B7B211970}" srcOrd="0" destOrd="0" parTransId="{BDB57A48-68C4-49AC-A249-3E04C6C5CE91}" sibTransId="{96D450F5-22A1-4630-9F41-45269A029CCE}"/>
    <dgm:cxn modelId="{6480F1CB-5910-45AA-8A08-881DC51644F4}" srcId="{E95F91FB-798F-4AEB-8F70-E748C9592466}" destId="{8ED55DED-6D83-47D4-8C14-51431F1692E5}" srcOrd="1" destOrd="0" parTransId="{A9CC1B35-5A61-42CF-B8D2-11BBFF1A7CCA}" sibTransId="{800895B7-8359-4B76-B55E-30FD843EB12E}"/>
    <dgm:cxn modelId="{E00187F1-FB9B-4B03-BF2F-DCEBAA0D86FE}" type="presOf" srcId="{7DD63121-FFB4-4D50-82FF-A1776F57E13E}" destId="{28396B2E-F6FB-43F2-9762-F3BF78D86D2B}" srcOrd="0" destOrd="1" presId="urn:microsoft.com/office/officeart/2005/8/layout/chevron2"/>
    <dgm:cxn modelId="{FC756B8E-55EB-4FFF-BE29-B2BC7B1E777C}" srcId="{BB9AD508-62E3-4747-87BD-04D35DF6E4E0}" destId="{5C437B54-B523-4213-B1EF-9739D7386467}" srcOrd="2" destOrd="0" parTransId="{8D3CC055-996A-4A29-9BF5-E94B451E2447}" sibTransId="{B37946D0-C0E0-4352-B14F-3EDD1F90AD70}"/>
    <dgm:cxn modelId="{636F4922-DB61-45EE-87CF-3EF748D73439}" srcId="{5C437B54-B523-4213-B1EF-9739D7386467}" destId="{7DD63121-FFB4-4D50-82FF-A1776F57E13E}" srcOrd="1" destOrd="0" parTransId="{B5A01C69-8DF4-42A5-9639-B2D892340D6A}" sibTransId="{8F76E868-BA6A-4593-8FC1-04295529898E}"/>
    <dgm:cxn modelId="{E3470F52-CA80-473C-9274-FB543764AEDE}" type="presOf" srcId="{EC7A73F5-0A7E-4EB8-A1E1-06423D539D18}" destId="{28396B2E-F6FB-43F2-9762-F3BF78D86D2B}" srcOrd="0" destOrd="0" presId="urn:microsoft.com/office/officeart/2005/8/layout/chevron2"/>
    <dgm:cxn modelId="{1E03E2C2-377A-442F-8188-E571FBFD6B61}" srcId="{663F296E-7BCA-4BC9-9F60-9033F7D1EA9C}" destId="{6C06FE39-07A4-410D-B19F-F5F6C48CEE66}" srcOrd="0" destOrd="0" parTransId="{68741905-55EF-4AE5-B9F1-C84F63C99B29}" sibTransId="{6FA6351E-6B7A-47E2-A65B-9B43C5B56428}"/>
    <dgm:cxn modelId="{B72F53BF-B37B-42C0-BE53-3ED08CD46BAB}" srcId="{BB9AD508-62E3-4747-87BD-04D35DF6E4E0}" destId="{663F296E-7BCA-4BC9-9F60-9033F7D1EA9C}" srcOrd="0" destOrd="0" parTransId="{3E749D60-F504-4267-9313-8E5389ECC5E1}" sibTransId="{642577CE-16D7-4458-9F27-C4E837DB7B0C}"/>
    <dgm:cxn modelId="{8F4912FE-DBE0-4235-A4E9-BDC008628811}" type="presOf" srcId="{9F44B7F5-DCD4-4FA4-8790-F1AACC1F4DFA}" destId="{60DD0DEA-CE96-44B3-BA7E-9ECE35972567}" srcOrd="0" destOrd="1" presId="urn:microsoft.com/office/officeart/2005/8/layout/chevron2"/>
    <dgm:cxn modelId="{BF1B8C39-C69D-4BA8-8B8D-5753ED51297B}" srcId="{663F296E-7BCA-4BC9-9F60-9033F7D1EA9C}" destId="{9F44B7F5-DCD4-4FA4-8790-F1AACC1F4DFA}" srcOrd="1" destOrd="0" parTransId="{69B3B655-CF05-48FD-B90A-161B8D44ED3C}" sibTransId="{BA146FD0-CCEA-4FE2-897D-4E5517F71FE9}"/>
    <dgm:cxn modelId="{07C79426-16B3-4611-BA40-387769275CE6}" type="presOf" srcId="{663F296E-7BCA-4BC9-9F60-9033F7D1EA9C}" destId="{132509DC-FCE8-49B0-82BE-97DB48D0DD6D}" srcOrd="0" destOrd="0" presId="urn:microsoft.com/office/officeart/2005/8/layout/chevron2"/>
    <dgm:cxn modelId="{D2E940C5-C2CB-469D-A49A-F48CCA2E8703}" type="presOf" srcId="{5C437B54-B523-4213-B1EF-9739D7386467}" destId="{852F2860-217F-4F81-97B9-66AC97606CBB}" srcOrd="0" destOrd="0" presId="urn:microsoft.com/office/officeart/2005/8/layout/chevron2"/>
    <dgm:cxn modelId="{0345D306-FBF8-4EB4-B3BE-3AC93942A1E4}" type="presOf" srcId="{6C06FE39-07A4-410D-B19F-F5F6C48CEE66}" destId="{60DD0DEA-CE96-44B3-BA7E-9ECE35972567}" srcOrd="0" destOrd="0" presId="urn:microsoft.com/office/officeart/2005/8/layout/chevron2"/>
    <dgm:cxn modelId="{87BB5250-7DEC-4077-8613-A9F1E1A58583}" type="presOf" srcId="{8ED55DED-6D83-47D4-8C14-51431F1692E5}" destId="{F238B144-32DB-47FC-979A-031AD55FF8C1}" srcOrd="0" destOrd="1" presId="urn:microsoft.com/office/officeart/2005/8/layout/chevron2"/>
    <dgm:cxn modelId="{D9B16E18-673F-4B51-917A-6B9AB25D9962}" type="presOf" srcId="{E95F91FB-798F-4AEB-8F70-E748C9592466}" destId="{24EDE3D2-00E7-469D-8261-5772D685A7DC}" srcOrd="0" destOrd="0" presId="urn:microsoft.com/office/officeart/2005/8/layout/chevron2"/>
    <dgm:cxn modelId="{B5E56A77-CE5A-47F7-9172-05E0A7675F3D}" srcId="{BB9AD508-62E3-4747-87BD-04D35DF6E4E0}" destId="{E95F91FB-798F-4AEB-8F70-E748C9592466}" srcOrd="1" destOrd="0" parTransId="{A25536FB-D385-4D6A-89EA-4BB2600CBBAF}" sibTransId="{96AA5347-849C-4071-8505-7F43CB6CB035}"/>
    <dgm:cxn modelId="{4565C66F-F2A7-45E6-B53A-37A2EB04FD97}" type="presOf" srcId="{BB9AD508-62E3-4747-87BD-04D35DF6E4E0}" destId="{0F3390F2-7C93-43AC-A24D-771D1C202CDF}" srcOrd="0" destOrd="0" presId="urn:microsoft.com/office/officeart/2005/8/layout/chevron2"/>
    <dgm:cxn modelId="{B073C1C3-AF39-463C-9793-4EC74A3C1CD4}" type="presOf" srcId="{92F13B7F-869F-4E80-8369-BF8B7B211970}" destId="{F238B144-32DB-47FC-979A-031AD55FF8C1}" srcOrd="0" destOrd="0" presId="urn:microsoft.com/office/officeart/2005/8/layout/chevron2"/>
    <dgm:cxn modelId="{5DCC90C5-330D-4B7C-9DE6-0E197D380FED}" srcId="{5C437B54-B523-4213-B1EF-9739D7386467}" destId="{EC7A73F5-0A7E-4EB8-A1E1-06423D539D18}" srcOrd="0" destOrd="0" parTransId="{F77A7C7D-8077-4D28-9A54-748E7F2A43A2}" sibTransId="{F83F0138-694C-4633-A778-CA1A6FBA0E59}"/>
    <dgm:cxn modelId="{3D8AADDE-4379-444A-8A00-BABF2A4C464C}" type="presParOf" srcId="{0F3390F2-7C93-43AC-A24D-771D1C202CDF}" destId="{01122F7D-89CD-4184-B9CB-56DD210CEF1C}" srcOrd="0" destOrd="0" presId="urn:microsoft.com/office/officeart/2005/8/layout/chevron2"/>
    <dgm:cxn modelId="{01A6F9B4-E794-4017-A5FE-0C878D4ACC91}" type="presParOf" srcId="{01122F7D-89CD-4184-B9CB-56DD210CEF1C}" destId="{132509DC-FCE8-49B0-82BE-97DB48D0DD6D}" srcOrd="0" destOrd="0" presId="urn:microsoft.com/office/officeart/2005/8/layout/chevron2"/>
    <dgm:cxn modelId="{B96F5239-6733-44F8-B208-361CD57434AA}" type="presParOf" srcId="{01122F7D-89CD-4184-B9CB-56DD210CEF1C}" destId="{60DD0DEA-CE96-44B3-BA7E-9ECE35972567}" srcOrd="1" destOrd="0" presId="urn:microsoft.com/office/officeart/2005/8/layout/chevron2"/>
    <dgm:cxn modelId="{5A3FAEC4-3C2D-4FC1-8EF4-78221A6FD3CC}" type="presParOf" srcId="{0F3390F2-7C93-43AC-A24D-771D1C202CDF}" destId="{8A8D17D3-81F9-4328-8165-47E918EF2094}" srcOrd="1" destOrd="0" presId="urn:microsoft.com/office/officeart/2005/8/layout/chevron2"/>
    <dgm:cxn modelId="{28378486-D3C2-4CAD-8205-83876968D9FF}" type="presParOf" srcId="{0F3390F2-7C93-43AC-A24D-771D1C202CDF}" destId="{A8D792AF-AD1E-48FB-A722-AC613D57FA12}" srcOrd="2" destOrd="0" presId="urn:microsoft.com/office/officeart/2005/8/layout/chevron2"/>
    <dgm:cxn modelId="{B5CF8CA6-F06F-4724-AABF-3B102BF396B9}" type="presParOf" srcId="{A8D792AF-AD1E-48FB-A722-AC613D57FA12}" destId="{24EDE3D2-00E7-469D-8261-5772D685A7DC}" srcOrd="0" destOrd="0" presId="urn:microsoft.com/office/officeart/2005/8/layout/chevron2"/>
    <dgm:cxn modelId="{4883D114-8592-4989-A8B0-164DECDF653B}" type="presParOf" srcId="{A8D792AF-AD1E-48FB-A722-AC613D57FA12}" destId="{F238B144-32DB-47FC-979A-031AD55FF8C1}" srcOrd="1" destOrd="0" presId="urn:microsoft.com/office/officeart/2005/8/layout/chevron2"/>
    <dgm:cxn modelId="{241A4A29-5A3B-4CBA-B3D7-A29F43CD8B18}" type="presParOf" srcId="{0F3390F2-7C93-43AC-A24D-771D1C202CDF}" destId="{9F84E56E-3B4B-4040-9E28-2874A39C9E2C}" srcOrd="3" destOrd="0" presId="urn:microsoft.com/office/officeart/2005/8/layout/chevron2"/>
    <dgm:cxn modelId="{4D3A3BFF-0C41-4111-B7C9-C1DBFC13AF4B}" type="presParOf" srcId="{0F3390F2-7C93-43AC-A24D-771D1C202CDF}" destId="{26A00003-5D3C-4D41-AD7E-4230B87C71A9}" srcOrd="4" destOrd="0" presId="urn:microsoft.com/office/officeart/2005/8/layout/chevron2"/>
    <dgm:cxn modelId="{78674EC2-B583-403C-A146-0F08FB1DE69D}" type="presParOf" srcId="{26A00003-5D3C-4D41-AD7E-4230B87C71A9}" destId="{852F2860-217F-4F81-97B9-66AC97606CBB}" srcOrd="0" destOrd="0" presId="urn:microsoft.com/office/officeart/2005/8/layout/chevron2"/>
    <dgm:cxn modelId="{F804A51A-90AA-44E9-9D87-4A7F4828BFEB}" type="presParOf" srcId="{26A00003-5D3C-4D41-AD7E-4230B87C71A9}" destId="{28396B2E-F6FB-43F2-9762-F3BF78D86D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509DC-FCE8-49B0-82BE-97DB48D0DD6D}">
      <dsp:nvSpPr>
        <dsp:cNvPr id="0" name=""/>
        <dsp:cNvSpPr/>
      </dsp:nvSpPr>
      <dsp:spPr>
        <a:xfrm rot="5400000">
          <a:off x="-236672" y="238829"/>
          <a:ext cx="1577815" cy="1104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Where?</a:t>
          </a:r>
          <a:endParaRPr lang="ko-KR" altLang="en-US" sz="2100" kern="1200" dirty="0"/>
        </a:p>
      </dsp:txBody>
      <dsp:txXfrm rot="-5400000">
        <a:off x="1" y="554391"/>
        <a:ext cx="1104470" cy="473345"/>
      </dsp:txXfrm>
    </dsp:sp>
    <dsp:sp modelId="{60DD0DEA-CE96-44B3-BA7E-9ECE35972567}">
      <dsp:nvSpPr>
        <dsp:cNvPr id="0" name=""/>
        <dsp:cNvSpPr/>
      </dsp:nvSpPr>
      <dsp:spPr>
        <a:xfrm rot="5400000">
          <a:off x="4154245" y="-3047616"/>
          <a:ext cx="1025580" cy="712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유동인구 多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백화점</a:t>
          </a:r>
          <a:r>
            <a:rPr lang="en-US" altLang="ko-KR" sz="2000" kern="1200" dirty="0" smtClean="0"/>
            <a:t>, </a:t>
          </a:r>
          <a:r>
            <a:rPr lang="ko-KR" altLang="en-US" sz="2000" kern="1200" dirty="0" smtClean="0"/>
            <a:t>공항 등 대형 주차장</a:t>
          </a:r>
          <a:endParaRPr lang="ko-KR" altLang="en-US" sz="2000" kern="1200" dirty="0"/>
        </a:p>
      </dsp:txBody>
      <dsp:txXfrm rot="-5400000">
        <a:off x="1104471" y="52223"/>
        <a:ext cx="7075064" cy="925450"/>
      </dsp:txXfrm>
    </dsp:sp>
    <dsp:sp modelId="{24EDE3D2-00E7-469D-8261-5772D685A7DC}">
      <dsp:nvSpPr>
        <dsp:cNvPr id="0" name=""/>
        <dsp:cNvSpPr/>
      </dsp:nvSpPr>
      <dsp:spPr>
        <a:xfrm rot="5400000">
          <a:off x="-236672" y="1622304"/>
          <a:ext cx="1577815" cy="1104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What?</a:t>
          </a:r>
          <a:endParaRPr lang="ko-KR" altLang="en-US" sz="2100" kern="1200" dirty="0"/>
        </a:p>
      </dsp:txBody>
      <dsp:txXfrm rot="-5400000">
        <a:off x="1" y="1937866"/>
        <a:ext cx="1104470" cy="473345"/>
      </dsp:txXfrm>
    </dsp:sp>
    <dsp:sp modelId="{F238B144-32DB-47FC-979A-031AD55FF8C1}">
      <dsp:nvSpPr>
        <dsp:cNvPr id="0" name=""/>
        <dsp:cNvSpPr/>
      </dsp:nvSpPr>
      <dsp:spPr>
        <a:xfrm rot="5400000">
          <a:off x="4154245" y="-1664142"/>
          <a:ext cx="1025580" cy="712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주차 공간 찾기가 어려움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주차 공간 망각</a:t>
          </a:r>
          <a:endParaRPr lang="ko-KR" altLang="en-US" sz="2000" kern="1200" dirty="0"/>
        </a:p>
      </dsp:txBody>
      <dsp:txXfrm rot="-5400000">
        <a:off x="1104471" y="1435697"/>
        <a:ext cx="7075064" cy="925450"/>
      </dsp:txXfrm>
    </dsp:sp>
    <dsp:sp modelId="{852F2860-217F-4F81-97B9-66AC97606CBB}">
      <dsp:nvSpPr>
        <dsp:cNvPr id="0" name=""/>
        <dsp:cNvSpPr/>
      </dsp:nvSpPr>
      <dsp:spPr>
        <a:xfrm rot="5400000">
          <a:off x="-236672" y="3005779"/>
          <a:ext cx="1577815" cy="11044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/>
            <a:t>How?</a:t>
          </a:r>
          <a:endParaRPr lang="ko-KR" altLang="en-US" sz="2100" kern="1200" dirty="0"/>
        </a:p>
      </dsp:txBody>
      <dsp:txXfrm rot="-5400000">
        <a:off x="1" y="3321341"/>
        <a:ext cx="1104470" cy="473345"/>
      </dsp:txXfrm>
    </dsp:sp>
    <dsp:sp modelId="{28396B2E-F6FB-43F2-9762-F3BF78D86D2B}">
      <dsp:nvSpPr>
        <dsp:cNvPr id="0" name=""/>
        <dsp:cNvSpPr/>
      </dsp:nvSpPr>
      <dsp:spPr>
        <a:xfrm rot="5400000">
          <a:off x="4154245" y="-280667"/>
          <a:ext cx="1025580" cy="71251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차단기와 센서를 이용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사용자에게 알림 서비스 제공</a:t>
          </a:r>
          <a:endParaRPr lang="ko-KR" altLang="en-US" sz="2000" kern="1200" dirty="0"/>
        </a:p>
      </dsp:txBody>
      <dsp:txXfrm rot="-5400000">
        <a:off x="1104471" y="2819172"/>
        <a:ext cx="7075064" cy="925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51089C79-8C97-4264-912F-FCA6F05BA9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41B3CF9-5494-48F8-8F31-E2F07DCEE9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0FBF-8F1A-46A7-982C-A4BD79EE532F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550B050-A89B-4053-9C41-0906A6F125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DC63925-7463-474E-BA78-3A02A2E7F7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AD2E-6CD3-4C9C-A0A7-5B145A745B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8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827B3-8E9D-4405-B0D2-664D575C9C72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3403A-0918-4A9E-B25E-DB91D292E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0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3403A-0918-4A9E-B25E-DB91D292E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3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D3403A-0918-4A9E-B25E-DB91D292EF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3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988802"/>
            <a:ext cx="43204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조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SpotLight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2012152049 </a:t>
            </a:r>
            <a:r>
              <a:rPr kumimoji="0"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황송식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2012150023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배근빈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2012150025 </a:t>
            </a:r>
            <a:r>
              <a:rPr kumimoji="0"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서광석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2012154036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이인행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대형 주차장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관리 시스템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51379" y="2132856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소프트웨어 공학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/>
              <a:t>DFD)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394130" y="3298370"/>
            <a:ext cx="1504038" cy="150403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칸막이 </a:t>
            </a:r>
            <a:r>
              <a:rPr lang="en-US" altLang="ko-KR" sz="1600" b="1" dirty="0">
                <a:solidFill>
                  <a:schemeClr val="tx1"/>
                </a:solidFill>
              </a:rPr>
              <a:t>ON/OFF</a:t>
            </a:r>
            <a:r>
              <a:rPr lang="ko-KR" altLang="en-US" sz="1600" b="1" dirty="0">
                <a:solidFill>
                  <a:schemeClr val="tx1"/>
                </a:solidFill>
              </a:rPr>
              <a:t>시스템</a:t>
            </a:r>
          </a:p>
        </p:txBody>
      </p:sp>
      <p:sp>
        <p:nvSpPr>
          <p:cNvPr id="22" name="타원 21"/>
          <p:cNvSpPr/>
          <p:nvPr/>
        </p:nvSpPr>
        <p:spPr>
          <a:xfrm>
            <a:off x="5361934" y="3298370"/>
            <a:ext cx="1504038" cy="150403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2.2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01924" y="3777190"/>
            <a:ext cx="1056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배정된 자리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49556" y="377339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주차 정보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핸드폰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302064">
            <a:off x="6564484" y="4910518"/>
            <a:ext cx="179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주차 정보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요금정보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47035" y="5638881"/>
            <a:ext cx="971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차 번호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377494" y="1556792"/>
            <a:ext cx="238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DFD 2</a:t>
            </a:r>
          </a:p>
          <a:p>
            <a:pPr algn="ctr"/>
            <a:r>
              <a:rPr lang="ko-KR" altLang="en-US" sz="2000" b="1" dirty="0"/>
              <a:t>주차</a:t>
            </a:r>
          </a:p>
        </p:txBody>
      </p: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338923" y="4057430"/>
            <a:ext cx="10561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cxnSpLocks/>
          </p:cNvCxnSpPr>
          <p:nvPr/>
        </p:nvCxnSpPr>
        <p:spPr>
          <a:xfrm flipH="1" flipV="1">
            <a:off x="2851091" y="4774269"/>
            <a:ext cx="2489" cy="8646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stCxn id="21" idx="5"/>
          </p:cNvCxnSpPr>
          <p:nvPr/>
        </p:nvCxnSpPr>
        <p:spPr>
          <a:xfrm>
            <a:off x="3677907" y="4582147"/>
            <a:ext cx="432329" cy="7064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0248" y="5150080"/>
            <a:ext cx="122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자리 정보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4250948" y="5172519"/>
            <a:ext cx="64210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250948" y="5414241"/>
            <a:ext cx="642104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endCxn id="22" idx="3"/>
          </p:cNvCxnSpPr>
          <p:nvPr/>
        </p:nvCxnSpPr>
        <p:spPr>
          <a:xfrm flipV="1">
            <a:off x="4993764" y="4582147"/>
            <a:ext cx="588431" cy="7064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cxnSpLocks/>
            <a:stCxn id="22" idx="5"/>
          </p:cNvCxnSpPr>
          <p:nvPr/>
        </p:nvCxnSpPr>
        <p:spPr>
          <a:xfrm>
            <a:off x="6645711" y="4582147"/>
            <a:ext cx="1300381" cy="10255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22" idx="6"/>
          </p:cNvCxnSpPr>
          <p:nvPr/>
        </p:nvCxnSpPr>
        <p:spPr>
          <a:xfrm>
            <a:off x="6865972" y="4050389"/>
            <a:ext cx="158417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84792" y="3866169"/>
            <a:ext cx="164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주차 정보 가공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 시스템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 smtClean="0"/>
              <a:t>D</a:t>
            </a:r>
            <a:r>
              <a:rPr lang="en-US" altLang="ko-KR" dirty="0" smtClean="0"/>
              <a:t>ata </a:t>
            </a:r>
            <a:r>
              <a:rPr lang="en-US" altLang="ko-KR" dirty="0" smtClean="0"/>
              <a:t>Dictionary)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1486195"/>
            <a:ext cx="8229600" cy="5256584"/>
          </a:xfrm>
        </p:spPr>
        <p:txBody>
          <a:bodyPr/>
          <a:lstStyle/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사용자 정보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차 번호</a:t>
            </a:r>
            <a:r>
              <a:rPr lang="en-US" altLang="ko-KR" dirty="0"/>
              <a:t>, </a:t>
            </a:r>
            <a:r>
              <a:rPr lang="ko-KR" altLang="en-US" dirty="0"/>
              <a:t>결제정보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차 번호 </a:t>
            </a:r>
            <a:r>
              <a:rPr lang="en-US" altLang="ko-KR" b="1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입구센서</a:t>
            </a:r>
            <a:r>
              <a:rPr lang="en-US" altLang="ko-KR" dirty="0"/>
              <a:t>, </a:t>
            </a:r>
            <a:r>
              <a:rPr lang="ko-KR" altLang="en-US" dirty="0"/>
              <a:t>차 번호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차 번호 </a:t>
            </a:r>
            <a:r>
              <a:rPr lang="en-US" altLang="ko-KR" b="1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칸막이 센서</a:t>
            </a:r>
            <a:r>
              <a:rPr lang="en-US" altLang="ko-KR" dirty="0"/>
              <a:t>, </a:t>
            </a:r>
            <a:r>
              <a:rPr lang="ko-KR" altLang="en-US" dirty="0"/>
              <a:t>차 번호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식별된 자동차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차 번호</a:t>
            </a:r>
            <a:r>
              <a:rPr lang="en-US" altLang="ko-KR" dirty="0"/>
              <a:t>, </a:t>
            </a:r>
            <a:r>
              <a:rPr lang="ko-KR" altLang="en-US" dirty="0"/>
              <a:t>결제 정보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층 정보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남은 자리 수</a:t>
            </a:r>
            <a:r>
              <a:rPr lang="en-US" altLang="ko-KR" dirty="0"/>
              <a:t>, 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r>
              <a:rPr lang="ko-KR" altLang="en-US" dirty="0"/>
              <a:t>자리정보 배열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자리 갱신 정보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자리번호</a:t>
            </a:r>
            <a:r>
              <a:rPr lang="en-US" altLang="ko-KR" dirty="0"/>
              <a:t>, </a:t>
            </a:r>
            <a:r>
              <a:rPr lang="ko-KR" altLang="en-US" dirty="0"/>
              <a:t>층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배정된 자리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층</a:t>
            </a:r>
            <a:r>
              <a:rPr lang="en-US" altLang="ko-KR" dirty="0"/>
              <a:t>, </a:t>
            </a:r>
            <a:r>
              <a:rPr lang="ko-KR" altLang="en-US" dirty="0"/>
              <a:t>자리번호</a:t>
            </a:r>
            <a:r>
              <a:rPr lang="en-US" altLang="ko-KR" dirty="0"/>
              <a:t>, </a:t>
            </a:r>
            <a:r>
              <a:rPr lang="ko-KR" altLang="en-US" dirty="0"/>
              <a:t>식별된 사용자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자리정보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배정된 자리</a:t>
            </a:r>
            <a:r>
              <a:rPr lang="en-US" altLang="ko-KR" dirty="0"/>
              <a:t>, </a:t>
            </a:r>
            <a:r>
              <a:rPr lang="ko-KR" altLang="en-US" dirty="0"/>
              <a:t>차단기신호</a:t>
            </a:r>
            <a:r>
              <a:rPr lang="en-US" altLang="ko-KR" dirty="0"/>
              <a:t>, </a:t>
            </a:r>
            <a:r>
              <a:rPr lang="ko-KR" altLang="en-US" dirty="0"/>
              <a:t>주차시각</a:t>
            </a:r>
            <a:r>
              <a:rPr lang="en-US" altLang="ko-KR" dirty="0"/>
              <a:t>}</a:t>
            </a:r>
          </a:p>
          <a:p>
            <a:pPr marL="285750" indent="-285750" fontAlgn="base">
              <a:buFont typeface="Arial" charset="0"/>
              <a:buChar char="•"/>
            </a:pPr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주차정보</a:t>
            </a:r>
            <a:r>
              <a:rPr lang="ko-KR" altLang="en-US" dirty="0"/>
              <a:t> </a:t>
            </a:r>
            <a:r>
              <a:rPr lang="en-US" altLang="ko-KR" dirty="0"/>
              <a:t>= {</a:t>
            </a:r>
            <a:r>
              <a:rPr lang="ko-KR" altLang="en-US" dirty="0"/>
              <a:t>배정된 자리</a:t>
            </a:r>
            <a:r>
              <a:rPr lang="en-US" altLang="ko-KR" dirty="0"/>
              <a:t>, </a:t>
            </a:r>
            <a:r>
              <a:rPr lang="ko-KR" altLang="en-US" dirty="0"/>
              <a:t>주차시각</a:t>
            </a:r>
            <a:r>
              <a:rPr lang="en-US" altLang="ko-KR" dirty="0"/>
              <a:t>}</a:t>
            </a:r>
          </a:p>
          <a:p>
            <a:pPr fontAlgn="base"/>
            <a:endParaRPr lang="ko-KR" alt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ko-KR" altLang="en-US" b="1" dirty="0"/>
              <a:t>요금정보 </a:t>
            </a:r>
            <a:r>
              <a:rPr lang="en-US" altLang="ko-KR" dirty="0"/>
              <a:t>= {</a:t>
            </a:r>
            <a:r>
              <a:rPr lang="ko-KR" altLang="en-US" dirty="0"/>
              <a:t>배정된 자리</a:t>
            </a:r>
            <a:r>
              <a:rPr lang="en-US" altLang="ko-KR" dirty="0"/>
              <a:t>, </a:t>
            </a:r>
            <a:r>
              <a:rPr lang="ko-KR" altLang="en-US" dirty="0"/>
              <a:t>주차시간</a:t>
            </a:r>
            <a:r>
              <a:rPr lang="en-US" altLang="ko-KR" dirty="0"/>
              <a:t>, </a:t>
            </a:r>
            <a:r>
              <a:rPr lang="ko-KR" altLang="en-US" dirty="0"/>
              <a:t>요금</a:t>
            </a:r>
            <a:r>
              <a:rPr lang="en-US" altLang="ko-KR" dirty="0"/>
              <a:t>}</a:t>
            </a:r>
          </a:p>
          <a:p>
            <a:pPr fontAlgn="base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/>
              <a:t>Mini – spec)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251520" y="1426975"/>
            <a:ext cx="4104456" cy="4608512"/>
          </a:xfrm>
        </p:spPr>
        <p:txBody>
          <a:bodyPr/>
          <a:lstStyle/>
          <a:p>
            <a:pPr fontAlgn="base"/>
            <a:r>
              <a:rPr lang="en-US" altLang="ko-KR" sz="1200" b="1" dirty="0"/>
              <a:t>&lt;1.1&gt;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count = 0</a:t>
            </a:r>
            <a:endParaRPr lang="ko-KR" altLang="en-US" sz="1200" dirty="0"/>
          </a:p>
          <a:p>
            <a:pPr fontAlgn="base"/>
            <a:r>
              <a:rPr lang="en-US" altLang="ko-KR" sz="1200" b="1" dirty="0"/>
              <a:t>WHILE</a:t>
            </a:r>
            <a:r>
              <a:rPr lang="ko-KR" altLang="en-US" sz="1200" dirty="0"/>
              <a:t> 차 번호</a:t>
            </a:r>
            <a:r>
              <a:rPr lang="en-US" altLang="ko-KR" sz="1200" dirty="0"/>
              <a:t>A . </a:t>
            </a:r>
            <a:r>
              <a:rPr lang="ko-KR" altLang="en-US" sz="1200" dirty="0"/>
              <a:t>차 번호 ≠ 사용자 정보 </a:t>
            </a:r>
            <a:r>
              <a:rPr lang="en-US" altLang="ko-KR" sz="1200" dirty="0"/>
              <a:t>. </a:t>
            </a:r>
            <a:r>
              <a:rPr lang="ko-KR" altLang="en-US" sz="1200" dirty="0"/>
              <a:t>차 번호</a:t>
            </a:r>
          </a:p>
          <a:p>
            <a:pPr fontAlgn="base"/>
            <a:r>
              <a:rPr lang="en-US" altLang="ko-KR" sz="1200" b="1" dirty="0"/>
              <a:t>IF</a:t>
            </a:r>
            <a:r>
              <a:rPr lang="ko-KR" altLang="en-US" sz="1200" dirty="0"/>
              <a:t> 차 번호</a:t>
            </a:r>
            <a:r>
              <a:rPr lang="en-US" altLang="ko-KR" sz="1200" dirty="0"/>
              <a:t>A . </a:t>
            </a:r>
            <a:r>
              <a:rPr lang="ko-KR" altLang="en-US" sz="1200" dirty="0"/>
              <a:t>차 번호 </a:t>
            </a:r>
            <a:r>
              <a:rPr lang="en-US" altLang="ko-KR" sz="1200" dirty="0"/>
              <a:t>== </a:t>
            </a:r>
            <a:r>
              <a:rPr lang="ko-KR" altLang="en-US" sz="1200" dirty="0"/>
              <a:t>사용자 정보 </a:t>
            </a:r>
            <a:r>
              <a:rPr lang="en-US" altLang="ko-KR" sz="1200" dirty="0"/>
              <a:t>. </a:t>
            </a:r>
            <a:r>
              <a:rPr lang="ko-KR" altLang="en-US" sz="1200" dirty="0"/>
              <a:t>차 번호</a:t>
            </a:r>
          </a:p>
          <a:p>
            <a:pPr fontAlgn="base"/>
            <a:r>
              <a:rPr lang="en-US" altLang="ko-KR" sz="1200" b="1" dirty="0"/>
              <a:t>THEN</a:t>
            </a:r>
            <a:r>
              <a:rPr lang="ko-KR" altLang="en-US" sz="1200" dirty="0"/>
              <a:t> 식별된 자동차 반환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b="1" dirty="0"/>
              <a:t>ELSE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dirty="0"/>
              <a:t>count = count + 1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b="1" dirty="0"/>
              <a:t>IF </a:t>
            </a:r>
            <a:r>
              <a:rPr lang="en-US" altLang="ko-KR" sz="1200" dirty="0"/>
              <a:t>count &gt; 3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 </a:t>
            </a:r>
            <a:r>
              <a:rPr lang="en-US" altLang="ko-KR" sz="1200" b="1" dirty="0"/>
              <a:t>THEN</a:t>
            </a:r>
            <a:r>
              <a:rPr lang="ko-KR" altLang="en-US" sz="1200" dirty="0"/>
              <a:t> 차단 </a:t>
            </a:r>
            <a:r>
              <a:rPr lang="en-US" altLang="ko-KR" sz="1200" dirty="0"/>
              <a:t>(</a:t>
            </a:r>
            <a:r>
              <a:rPr lang="ko-KR" altLang="en-US" sz="1200" dirty="0"/>
              <a:t>종료</a:t>
            </a:r>
            <a:r>
              <a:rPr lang="en-US" altLang="ko-KR" sz="1200" dirty="0"/>
              <a:t>)</a:t>
            </a:r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b="1" dirty="0"/>
              <a:t>&lt;1.2&gt;</a:t>
            </a:r>
            <a:endParaRPr lang="ko-KR" altLang="en-US" sz="1200" dirty="0"/>
          </a:p>
          <a:p>
            <a:pPr fontAlgn="base"/>
            <a:r>
              <a:rPr lang="en-US" altLang="ko-KR" sz="1200" b="1" dirty="0"/>
              <a:t>WHILE </a:t>
            </a:r>
            <a:r>
              <a:rPr lang="ko-KR" altLang="en-US" sz="1200" b="1" dirty="0"/>
              <a:t>계속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temp = Random (1~100)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b="1" dirty="0"/>
              <a:t>IF</a:t>
            </a:r>
            <a:r>
              <a:rPr lang="ko-KR" altLang="en-US" sz="1200" dirty="0"/>
              <a:t> 자리정보배열</a:t>
            </a:r>
            <a:r>
              <a:rPr lang="en-US" altLang="ko-KR" sz="1200" dirty="0"/>
              <a:t>[temp] == 1 (0 : </a:t>
            </a:r>
            <a:r>
              <a:rPr lang="ko-KR" altLang="en-US" sz="1200" dirty="0"/>
              <a:t>사용 불가능</a:t>
            </a:r>
            <a:r>
              <a:rPr lang="en-US" altLang="ko-KR" sz="1200" dirty="0"/>
              <a:t>, 1 : </a:t>
            </a:r>
            <a:r>
              <a:rPr lang="ko-KR" altLang="en-US" sz="1200" dirty="0"/>
              <a:t>사용 가능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fontAlgn="base"/>
            <a:r>
              <a:rPr lang="en-US" altLang="ko-KR" sz="1200" b="1" dirty="0"/>
              <a:t>THEN </a:t>
            </a:r>
            <a:r>
              <a:rPr lang="ko-KR" altLang="en-US" sz="1200" dirty="0"/>
              <a:t>배정된 자리 반환</a:t>
            </a:r>
          </a:p>
          <a:p>
            <a:pPr fontAlgn="base"/>
            <a:r>
              <a:rPr lang="en-US" altLang="ko-KR" sz="1200" dirty="0"/>
              <a:t>Break (</a:t>
            </a:r>
            <a:r>
              <a:rPr lang="ko-KR" altLang="en-US" sz="1200" dirty="0"/>
              <a:t>종료</a:t>
            </a:r>
            <a:r>
              <a:rPr lang="en-US" altLang="ko-KR" sz="1200" dirty="0"/>
              <a:t>)</a:t>
            </a:r>
          </a:p>
          <a:p>
            <a:pPr fontAlgn="base"/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="" xmlns:a16="http://schemas.microsoft.com/office/drawing/2014/main" id="{CB4B371C-A3CD-418A-9928-2617370045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03750" y="1412875"/>
            <a:ext cx="4105275" cy="4608513"/>
          </a:xfrm>
        </p:spPr>
        <p:txBody>
          <a:bodyPr/>
          <a:lstStyle/>
          <a:p>
            <a:pPr fontAlgn="base"/>
            <a:r>
              <a:rPr lang="en-US" altLang="ko-KR" sz="1200" b="1" dirty="0"/>
              <a:t>&lt;2.1&gt;</a:t>
            </a:r>
            <a:endParaRPr lang="ko-KR" altLang="en-US" sz="1200" dirty="0"/>
          </a:p>
          <a:p>
            <a:pPr fontAlgn="base"/>
            <a:r>
              <a:rPr lang="en-US" altLang="ko-KR" sz="1200" b="1" dirty="0"/>
              <a:t>IF </a:t>
            </a:r>
            <a:r>
              <a:rPr lang="ko-KR" altLang="en-US" sz="1200" dirty="0"/>
              <a:t>배정된 자리 </a:t>
            </a:r>
            <a:r>
              <a:rPr lang="en-US" altLang="ko-KR" sz="1200" dirty="0"/>
              <a:t>. </a:t>
            </a:r>
            <a:r>
              <a:rPr lang="ko-KR" altLang="en-US" sz="1200" dirty="0"/>
              <a:t>식별된 사용자 </a:t>
            </a:r>
            <a:r>
              <a:rPr lang="en-US" altLang="ko-KR" sz="1200" dirty="0"/>
              <a:t>. </a:t>
            </a:r>
            <a:r>
              <a:rPr lang="ko-KR" altLang="en-US" sz="1200" dirty="0"/>
              <a:t>차 번호 </a:t>
            </a:r>
            <a:r>
              <a:rPr lang="en-US" altLang="ko-KR" sz="1200" dirty="0"/>
              <a:t>== </a:t>
            </a:r>
            <a:r>
              <a:rPr lang="ko-KR" altLang="en-US" sz="1200" dirty="0"/>
              <a:t>차 번호 </a:t>
            </a:r>
            <a:r>
              <a:rPr lang="en-US" altLang="ko-KR" sz="1200" dirty="0"/>
              <a:t>B . </a:t>
            </a:r>
            <a:r>
              <a:rPr lang="ko-KR" altLang="en-US" sz="1200" dirty="0"/>
              <a:t>차 번호</a:t>
            </a:r>
          </a:p>
          <a:p>
            <a:pPr fontAlgn="base"/>
            <a:r>
              <a:rPr lang="en-US" altLang="ko-KR" sz="1200" b="1" dirty="0"/>
              <a:t>THEN</a:t>
            </a:r>
            <a:r>
              <a:rPr lang="ko-KR" altLang="en-US" sz="1200" dirty="0"/>
              <a:t> 자리정보 반환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b="1" dirty="0"/>
              <a:t>&lt;2.2&gt;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주차정보 </a:t>
            </a:r>
            <a:r>
              <a:rPr lang="en-US" altLang="ko-KR" sz="1200" dirty="0"/>
              <a:t>= </a:t>
            </a:r>
            <a:r>
              <a:rPr lang="ko-KR" altLang="en-US" sz="1200" dirty="0"/>
              <a:t>이름 </a:t>
            </a:r>
            <a:r>
              <a:rPr lang="en-US" altLang="ko-KR" sz="1200" dirty="0"/>
              <a:t>+ </a:t>
            </a:r>
            <a:r>
              <a:rPr lang="ko-KR" altLang="en-US" sz="1200" dirty="0"/>
              <a:t>차 번호 </a:t>
            </a:r>
            <a:r>
              <a:rPr lang="en-US" altLang="ko-KR" sz="1200" dirty="0"/>
              <a:t>+ </a:t>
            </a:r>
            <a:r>
              <a:rPr lang="ko-KR" altLang="en-US" sz="1200" dirty="0"/>
              <a:t>층 </a:t>
            </a:r>
            <a:r>
              <a:rPr lang="en-US" altLang="ko-KR" sz="1200" dirty="0"/>
              <a:t>+ </a:t>
            </a:r>
            <a:r>
              <a:rPr lang="ko-KR" altLang="en-US" sz="1200" dirty="0"/>
              <a:t>자리번호 </a:t>
            </a:r>
            <a:r>
              <a:rPr lang="en-US" altLang="ko-KR" sz="1200" dirty="0"/>
              <a:t>+ </a:t>
            </a:r>
            <a:r>
              <a:rPr lang="ko-KR" altLang="en-US" sz="1200" dirty="0"/>
              <a:t>주차시각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b="1" dirty="0"/>
              <a:t>&lt;3&gt;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사용 시간 </a:t>
            </a:r>
            <a:r>
              <a:rPr lang="en-US" altLang="ko-KR" sz="1200" dirty="0"/>
              <a:t>= </a:t>
            </a:r>
            <a:r>
              <a:rPr lang="ko-KR" altLang="en-US" sz="1200" dirty="0"/>
              <a:t>현재 시각 </a:t>
            </a:r>
            <a:r>
              <a:rPr lang="en-US" altLang="ko-KR" sz="1200" dirty="0"/>
              <a:t>- </a:t>
            </a:r>
            <a:r>
              <a:rPr lang="ko-KR" altLang="en-US" sz="1200" dirty="0"/>
              <a:t>주차 시각</a:t>
            </a:r>
          </a:p>
          <a:p>
            <a:pPr fontAlgn="base"/>
            <a:r>
              <a:rPr lang="ko-KR" altLang="en-US" sz="1200" dirty="0"/>
              <a:t>요금 </a:t>
            </a:r>
            <a:r>
              <a:rPr lang="en-US" altLang="ko-KR" sz="1200" dirty="0"/>
              <a:t>= </a:t>
            </a:r>
            <a:r>
              <a:rPr lang="ko-KR" altLang="en-US" sz="1200" dirty="0"/>
              <a:t>사용 시간 * 분 당 요금</a:t>
            </a:r>
          </a:p>
          <a:p>
            <a:pPr fontAlgn="base"/>
            <a:r>
              <a:rPr lang="ko-KR" altLang="en-US" sz="1200" dirty="0"/>
              <a:t>요금 정보 </a:t>
            </a:r>
            <a:r>
              <a:rPr lang="en-US" altLang="ko-KR" sz="1200" dirty="0"/>
              <a:t>= </a:t>
            </a:r>
            <a:r>
              <a:rPr lang="ko-KR" altLang="en-US" sz="1200" dirty="0"/>
              <a:t>이름 </a:t>
            </a:r>
            <a:r>
              <a:rPr lang="en-US" altLang="ko-KR" sz="1200" dirty="0"/>
              <a:t>+ </a:t>
            </a:r>
            <a:r>
              <a:rPr lang="ko-KR" altLang="en-US" sz="1200" dirty="0"/>
              <a:t>차 번호</a:t>
            </a:r>
            <a:r>
              <a:rPr lang="en-US" altLang="ko-KR" sz="1200" dirty="0"/>
              <a:t>+ </a:t>
            </a:r>
            <a:r>
              <a:rPr lang="ko-KR" altLang="en-US" sz="1200" dirty="0"/>
              <a:t>층 </a:t>
            </a:r>
            <a:r>
              <a:rPr lang="en-US" altLang="ko-KR" sz="1200" dirty="0"/>
              <a:t>+ </a:t>
            </a:r>
            <a:r>
              <a:rPr lang="ko-KR" altLang="en-US" sz="1200" dirty="0"/>
              <a:t>자리번호 </a:t>
            </a:r>
            <a:r>
              <a:rPr lang="en-US" altLang="ko-KR" sz="1200" dirty="0"/>
              <a:t>+ </a:t>
            </a:r>
            <a:r>
              <a:rPr lang="ko-KR" altLang="en-US" sz="1200" dirty="0"/>
              <a:t>주차시각 </a:t>
            </a:r>
            <a:r>
              <a:rPr lang="en-US" altLang="ko-KR" sz="1200" dirty="0"/>
              <a:t>+ </a:t>
            </a:r>
            <a:r>
              <a:rPr lang="ko-KR" altLang="en-US" sz="1200" dirty="0"/>
              <a:t>요금</a:t>
            </a:r>
          </a:p>
          <a:p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7F6E67F9-E5AD-427C-95BF-5F64C474D109}"/>
              </a:ext>
            </a:extLst>
          </p:cNvPr>
          <p:cNvCxnSpPr>
            <a:cxnSpLocks/>
          </p:cNvCxnSpPr>
          <p:nvPr/>
        </p:nvCxnSpPr>
        <p:spPr>
          <a:xfrm>
            <a:off x="4499992" y="1268760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구조적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(Extended DFD)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36512" y="2157844"/>
            <a:ext cx="3822788" cy="2615495"/>
            <a:chOff x="-12525" y="2045916"/>
            <a:chExt cx="6336672" cy="4362061"/>
          </a:xfrm>
        </p:grpSpPr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>
              <a:off x="5119991" y="4156410"/>
              <a:ext cx="1072401" cy="71579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1169052" y="2809537"/>
              <a:ext cx="1512168" cy="151216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1.1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차 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</a:rPr>
                <a:t>식별</a:t>
              </a:r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725337" y="2809536"/>
              <a:ext cx="1512169" cy="1512167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1.2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무작위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자리 </a:t>
              </a:r>
              <a:r>
                <a:rPr lang="ko-KR" altLang="en-US" sz="1200" b="1" dirty="0" smtClean="0">
                  <a:solidFill>
                    <a:schemeClr val="tx1"/>
                  </a:solidFill>
                </a:rPr>
                <a:t>배정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cxnSpLocks/>
              <a:endCxn id="27" idx="1"/>
            </p:cNvCxnSpPr>
            <p:nvPr/>
          </p:nvCxnSpPr>
          <p:spPr>
            <a:xfrm>
              <a:off x="377084" y="2215551"/>
              <a:ext cx="1013420" cy="81543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cxnSpLocks/>
              <a:endCxn id="27" idx="2"/>
            </p:cNvCxnSpPr>
            <p:nvPr/>
          </p:nvCxnSpPr>
          <p:spPr>
            <a:xfrm>
              <a:off x="112932" y="3565621"/>
              <a:ext cx="105612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313820">
              <a:off x="192882" y="2190991"/>
              <a:ext cx="1508625" cy="423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/>
                <a:t>차 번호 </a:t>
              </a:r>
              <a:r>
                <a:rPr lang="en-US" altLang="ko-KR" sz="1050" dirty="0"/>
                <a:t>A</a:t>
              </a:r>
              <a:endParaRPr lang="ko-KR" alt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12525" y="3636152"/>
              <a:ext cx="1319769" cy="76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사용자 정보</a:t>
              </a:r>
            </a:p>
          </p:txBody>
        </p:sp>
        <p:cxnSp>
          <p:nvCxnSpPr>
            <p:cNvPr id="37" name="직선 화살표 연결선 36"/>
            <p:cNvCxnSpPr>
              <a:cxnSpLocks/>
              <a:stCxn id="27" idx="4"/>
            </p:cNvCxnSpPr>
            <p:nvPr/>
          </p:nvCxnSpPr>
          <p:spPr>
            <a:xfrm>
              <a:off x="1925136" y="4321705"/>
              <a:ext cx="0" cy="73520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313384" y="5157727"/>
              <a:ext cx="1223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식별된 사용자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2056046">
              <a:off x="5095545" y="3726544"/>
              <a:ext cx="1228602" cy="76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배정된 자리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65103" y="5330041"/>
              <a:ext cx="638150" cy="107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층 정보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9201738">
              <a:off x="4476395" y="2045916"/>
              <a:ext cx="1482948" cy="76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자리 갱신 정보</a:t>
              </a:r>
              <a:endParaRPr lang="en-US" altLang="ko-KR" sz="1200" dirty="0"/>
            </a:p>
          </p:txBody>
        </p:sp>
        <p:cxnSp>
          <p:nvCxnSpPr>
            <p:cNvPr id="43" name="직선 화살표 연결선 42"/>
            <p:cNvCxnSpPr>
              <a:cxnSpLocks/>
              <a:stCxn id="29" idx="7"/>
            </p:cNvCxnSpPr>
            <p:nvPr/>
          </p:nvCxnSpPr>
          <p:spPr>
            <a:xfrm flipV="1">
              <a:off x="5016052" y="2143463"/>
              <a:ext cx="1054972" cy="88752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cxnSpLocks/>
              <a:endCxn id="29" idx="4"/>
            </p:cNvCxnSpPr>
            <p:nvPr/>
          </p:nvCxnSpPr>
          <p:spPr>
            <a:xfrm flipV="1">
              <a:off x="4481420" y="4321705"/>
              <a:ext cx="0" cy="97452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429652" y="5180166"/>
              <a:ext cx="990968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426605" y="5847225"/>
              <a:ext cx="990968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cxnSpLocks/>
              <a:endCxn id="29" idx="3"/>
            </p:cNvCxnSpPr>
            <p:nvPr/>
          </p:nvCxnSpPr>
          <p:spPr>
            <a:xfrm flipV="1">
              <a:off x="2536887" y="4100251"/>
              <a:ext cx="1409903" cy="1416225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633048" y="3429001"/>
            <a:ext cx="3963288" cy="1928818"/>
            <a:chOff x="6547396" y="2014184"/>
            <a:chExt cx="6103113" cy="3123821"/>
          </a:xfrm>
        </p:grpSpPr>
        <p:sp>
          <p:nvSpPr>
            <p:cNvPr id="48" name="타원 47"/>
            <p:cNvSpPr/>
            <p:nvPr/>
          </p:nvSpPr>
          <p:spPr>
            <a:xfrm>
              <a:off x="6594491" y="2235874"/>
              <a:ext cx="1716105" cy="161704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2.1</a:t>
              </a:r>
            </a:p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칸막이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ON/OFF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시스템</a:t>
              </a:r>
            </a:p>
          </p:txBody>
        </p:sp>
        <p:sp>
          <p:nvSpPr>
            <p:cNvPr id="49" name="타원 48"/>
            <p:cNvSpPr/>
            <p:nvPr/>
          </p:nvSpPr>
          <p:spPr>
            <a:xfrm>
              <a:off x="9562293" y="2247425"/>
              <a:ext cx="1566900" cy="160549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2.2</a:t>
              </a:r>
            </a:p>
            <a:p>
              <a:pPr algn="ctr"/>
              <a:endParaRPr lang="en-US" altLang="ko-KR" sz="14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19520209">
              <a:off x="11156083" y="2536949"/>
              <a:ext cx="1440161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주차 정보 </a:t>
              </a:r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핸드폰</a:t>
              </a:r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 rot="2302064">
              <a:off x="10570352" y="4152459"/>
              <a:ext cx="1796302" cy="74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주차 정보 </a:t>
              </a:r>
              <a:endParaRPr lang="en-US" altLang="ko-KR" sz="1200" dirty="0" smtClean="0"/>
            </a:p>
            <a:p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요금정보</a:t>
              </a:r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47396" y="4689391"/>
              <a:ext cx="1335017" cy="44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차 번호 </a:t>
              </a:r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cxnSp>
          <p:nvCxnSpPr>
            <p:cNvPr id="55" name="직선 화살표 연결선 54"/>
            <p:cNvCxnSpPr>
              <a:cxnSpLocks/>
            </p:cNvCxnSpPr>
            <p:nvPr/>
          </p:nvCxnSpPr>
          <p:spPr>
            <a:xfrm flipH="1" flipV="1">
              <a:off x="7051452" y="3824779"/>
              <a:ext cx="2489" cy="86461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cxnSpLocks/>
              <a:stCxn id="48" idx="5"/>
            </p:cNvCxnSpPr>
            <p:nvPr/>
          </p:nvCxnSpPr>
          <p:spPr>
            <a:xfrm>
              <a:off x="8059278" y="3616107"/>
              <a:ext cx="392031" cy="72298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993299" y="4481085"/>
              <a:ext cx="1621947" cy="448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자리 정보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8325957" y="4463217"/>
              <a:ext cx="997974" cy="17869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cxnSpLocks/>
              <a:endCxn id="49" idx="3"/>
            </p:cNvCxnSpPr>
            <p:nvPr/>
          </p:nvCxnSpPr>
          <p:spPr>
            <a:xfrm flipV="1">
              <a:off x="9194125" y="3617801"/>
              <a:ext cx="597635" cy="72129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cxnSpLocks/>
              <a:stCxn id="49" idx="5"/>
            </p:cNvCxnSpPr>
            <p:nvPr/>
          </p:nvCxnSpPr>
          <p:spPr>
            <a:xfrm>
              <a:off x="10899727" y="3617801"/>
              <a:ext cx="1246726" cy="104036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cxnSpLocks/>
              <a:stCxn id="49" idx="6"/>
            </p:cNvCxnSpPr>
            <p:nvPr/>
          </p:nvCxnSpPr>
          <p:spPr>
            <a:xfrm flipV="1">
              <a:off x="11129193" y="2014184"/>
              <a:ext cx="1521316" cy="10359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9323930" y="2830527"/>
              <a:ext cx="2037936" cy="69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/>
                <a:t>주차 </a:t>
              </a:r>
              <a:r>
                <a:rPr lang="ko-KR" altLang="en-US" sz="1100" b="1"/>
                <a:t>정보 가</a:t>
              </a:r>
              <a:r>
                <a:rPr lang="ko-KR" altLang="en-US" sz="1100" b="1" smtClean="0"/>
                <a:t>공</a:t>
              </a:r>
              <a:endParaRPr lang="en-US" altLang="ko-KR" sz="1100" b="1" dirty="0"/>
            </a:p>
            <a:p>
              <a:pPr algn="ctr"/>
              <a:r>
                <a:rPr lang="ko-KR" altLang="en-US" sz="1100" b="1" dirty="0"/>
                <a:t> 시스템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7480961" y="2585526"/>
            <a:ext cx="1526437" cy="1347530"/>
            <a:chOff x="5592116" y="1649422"/>
            <a:chExt cx="2297920" cy="1945865"/>
          </a:xfrm>
        </p:grpSpPr>
        <p:sp>
          <p:nvSpPr>
            <p:cNvPr id="64" name="타원 63"/>
            <p:cNvSpPr/>
            <p:nvPr/>
          </p:nvSpPr>
          <p:spPr>
            <a:xfrm>
              <a:off x="5592116" y="1649422"/>
              <a:ext cx="1512168" cy="151216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요금 계산</a:t>
              </a:r>
              <a:endParaRPr lang="en-US" altLang="ko-K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>
              <a:cxnSpLocks/>
              <a:stCxn id="64" idx="5"/>
            </p:cNvCxnSpPr>
            <p:nvPr/>
          </p:nvCxnSpPr>
          <p:spPr>
            <a:xfrm>
              <a:off x="6882832" y="2940138"/>
              <a:ext cx="1007204" cy="65514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 rot="2049305">
              <a:off x="6850200" y="3199448"/>
              <a:ext cx="935625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요금 정보</a:t>
              </a:r>
              <a:endParaRPr lang="en-US" altLang="ko-KR" sz="1200" dirty="0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4788024" y="5218167"/>
            <a:ext cx="648072" cy="11033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달 103"/>
          <p:cNvSpPr/>
          <p:nvPr/>
        </p:nvSpPr>
        <p:spPr>
          <a:xfrm rot="12336805">
            <a:off x="3408834" y="1460960"/>
            <a:ext cx="286918" cy="4678132"/>
          </a:xfrm>
          <a:prstGeom prst="moon">
            <a:avLst>
              <a:gd name="adj" fmla="val 23260"/>
            </a:avLst>
          </a:prstGeom>
          <a:solidFill>
            <a:srgbClr val="00B0F0">
              <a:alpha val="50000"/>
            </a:srgb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달 104"/>
          <p:cNvSpPr/>
          <p:nvPr/>
        </p:nvSpPr>
        <p:spPr>
          <a:xfrm rot="19119448">
            <a:off x="7488011" y="1361096"/>
            <a:ext cx="286918" cy="4145966"/>
          </a:xfrm>
          <a:prstGeom prst="moon">
            <a:avLst>
              <a:gd name="adj" fmla="val 23260"/>
            </a:avLst>
          </a:prstGeom>
          <a:solidFill>
            <a:srgbClr val="00B0F0">
              <a:alpha val="50000"/>
            </a:srgbClr>
          </a:solidFill>
          <a:ln>
            <a:solidFill>
              <a:schemeClr val="accent6">
                <a:shade val="50000"/>
                <a:alpha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977431" y="1556792"/>
            <a:ext cx="137463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입력 흐름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723169" y="1556792"/>
            <a:ext cx="137463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변환 센터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269008" y="1556792"/>
            <a:ext cx="137463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출력 흐름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7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구조적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7884" y="1268760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4390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0424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요금 계산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식별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무작위 </a:t>
            </a:r>
            <a:endParaRPr lang="en-US" altLang="ko-KR" dirty="0"/>
          </a:p>
          <a:p>
            <a:pPr algn="ctr"/>
            <a:r>
              <a:rPr lang="ko-KR" altLang="en-US" dirty="0"/>
              <a:t>자리 배정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7585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칸막이</a:t>
            </a:r>
            <a:endParaRPr lang="en-US" altLang="ko-KR" sz="1400" dirty="0"/>
          </a:p>
          <a:p>
            <a:pPr algn="ctr"/>
            <a:r>
              <a:rPr lang="en-US" altLang="ko-KR" sz="1400" dirty="0"/>
              <a:t>ON/OFF</a:t>
            </a:r>
          </a:p>
          <a:p>
            <a:pPr algn="ctr"/>
            <a:r>
              <a:rPr lang="ko-KR" altLang="en-US" sz="1400" dirty="0"/>
              <a:t>시스템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601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주차 정보</a:t>
            </a:r>
            <a:endParaRPr lang="en-US" altLang="ko-KR" sz="1400" dirty="0"/>
          </a:p>
          <a:p>
            <a:pPr algn="ctr"/>
            <a:r>
              <a:rPr lang="ko-KR" altLang="en-US" sz="1400" dirty="0"/>
              <a:t> 가공 시스템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5541" y="5300381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78720" y="5301208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 번호</a:t>
            </a:r>
            <a:r>
              <a:rPr lang="en-US" altLang="ko-KR" sz="1400" dirty="0"/>
              <a:t>A</a:t>
            </a:r>
          </a:p>
          <a:p>
            <a:pPr algn="ctr"/>
            <a:r>
              <a:rPr lang="ko-KR" altLang="en-US" sz="1400" dirty="0"/>
              <a:t>입력</a:t>
            </a:r>
          </a:p>
        </p:txBody>
      </p:sp>
      <p:cxnSp>
        <p:nvCxnSpPr>
          <p:cNvPr id="20" name="직선 화살표 연결선 19"/>
          <p:cNvCxnSpPr>
            <a:stCxn id="5" idx="2"/>
            <a:endCxn id="11" idx="0"/>
          </p:cNvCxnSpPr>
          <p:nvPr/>
        </p:nvCxnSpPr>
        <p:spPr>
          <a:xfrm>
            <a:off x="457200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16116" y="2132856"/>
            <a:ext cx="11881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11760" y="2132856"/>
            <a:ext cx="11161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5" idx="0"/>
          </p:cNvCxnSpPr>
          <p:nvPr/>
        </p:nvCxnSpPr>
        <p:spPr>
          <a:xfrm flipH="1">
            <a:off x="3887924" y="3140968"/>
            <a:ext cx="6840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16" idx="0"/>
          </p:cNvCxnSpPr>
          <p:nvPr/>
        </p:nvCxnSpPr>
        <p:spPr>
          <a:xfrm>
            <a:off x="4572000" y="3140968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14" idx="0"/>
          </p:cNvCxnSpPr>
          <p:nvPr/>
        </p:nvCxnSpPr>
        <p:spPr>
          <a:xfrm>
            <a:off x="158366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3" idx="0"/>
          </p:cNvCxnSpPr>
          <p:nvPr/>
        </p:nvCxnSpPr>
        <p:spPr>
          <a:xfrm flipH="1">
            <a:off x="86358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2"/>
            <a:endCxn id="18" idx="0"/>
          </p:cNvCxnSpPr>
          <p:nvPr/>
        </p:nvCxnSpPr>
        <p:spPr>
          <a:xfrm>
            <a:off x="863588" y="4437112"/>
            <a:ext cx="1327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2"/>
            <a:endCxn id="17" idx="0"/>
          </p:cNvCxnSpPr>
          <p:nvPr/>
        </p:nvCxnSpPr>
        <p:spPr>
          <a:xfrm flipH="1">
            <a:off x="837609" y="4437112"/>
            <a:ext cx="25979" cy="863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541794" y="2029793"/>
            <a:ext cx="734062" cy="314116"/>
            <a:chOff x="2541794" y="2029793"/>
            <a:chExt cx="734062" cy="314116"/>
          </a:xfrm>
        </p:grpSpPr>
        <p:sp>
          <p:nvSpPr>
            <p:cNvPr id="2" name="타원 1"/>
            <p:cNvSpPr/>
            <p:nvPr/>
          </p:nvSpPr>
          <p:spPr>
            <a:xfrm>
              <a:off x="2541794" y="2254012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2627784" y="2029793"/>
              <a:ext cx="648072" cy="247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984568" y="2050579"/>
            <a:ext cx="734062" cy="294109"/>
            <a:chOff x="5984568" y="2050579"/>
            <a:chExt cx="734062" cy="294109"/>
          </a:xfrm>
        </p:grpSpPr>
        <p:sp>
          <p:nvSpPr>
            <p:cNvPr id="35" name="타원 34"/>
            <p:cNvSpPr/>
            <p:nvPr/>
          </p:nvSpPr>
          <p:spPr>
            <a:xfrm>
              <a:off x="5984568" y="2050579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070558" y="2110776"/>
              <a:ext cx="648072" cy="233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4254746" y="3218693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825041" y="3286502"/>
            <a:ext cx="446030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341577">
            <a:off x="2436041" y="1936863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배정된 자리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 rot="18979680">
            <a:off x="3615221" y="3233155"/>
            <a:ext cx="97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배정된 자리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4676831" y="2459759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716016" y="2170619"/>
            <a:ext cx="0" cy="29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016" y="224667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주차 정보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 rot="1121806">
            <a:off x="6022165" y="204784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주차 정보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구조적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응집도 </a:t>
            </a:r>
            <a:r>
              <a:rPr lang="en-US" altLang="ko-KR" dirty="0" smtClean="0"/>
              <a:t>cohesion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7884" y="1268760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4390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0424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요금 계산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식별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무작위 </a:t>
            </a:r>
            <a:endParaRPr lang="en-US" altLang="ko-KR" dirty="0"/>
          </a:p>
          <a:p>
            <a:pPr algn="ctr"/>
            <a:r>
              <a:rPr lang="ko-KR" altLang="en-US" dirty="0"/>
              <a:t>자리 배정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7585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칸막이</a:t>
            </a:r>
            <a:endParaRPr lang="en-US" altLang="ko-KR" sz="1400" dirty="0"/>
          </a:p>
          <a:p>
            <a:pPr algn="ctr"/>
            <a:r>
              <a:rPr lang="en-US" altLang="ko-KR" sz="1400" dirty="0"/>
              <a:t>ON/OFF</a:t>
            </a:r>
          </a:p>
          <a:p>
            <a:pPr algn="ctr"/>
            <a:r>
              <a:rPr lang="ko-KR" altLang="en-US" sz="1400" dirty="0"/>
              <a:t>시스템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601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주차 정보</a:t>
            </a:r>
            <a:endParaRPr lang="en-US" altLang="ko-KR" sz="1400" dirty="0"/>
          </a:p>
          <a:p>
            <a:pPr algn="ctr"/>
            <a:r>
              <a:rPr lang="ko-KR" altLang="en-US" sz="1400" dirty="0"/>
              <a:t> 가공 시스템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5541" y="5300381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78720" y="5301208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 번호</a:t>
            </a:r>
            <a:r>
              <a:rPr lang="en-US" altLang="ko-KR" sz="1400" dirty="0"/>
              <a:t>A</a:t>
            </a:r>
          </a:p>
          <a:p>
            <a:pPr algn="ctr"/>
            <a:r>
              <a:rPr lang="ko-KR" altLang="en-US" sz="1400" dirty="0"/>
              <a:t>입력</a:t>
            </a:r>
          </a:p>
        </p:txBody>
      </p:sp>
      <p:cxnSp>
        <p:nvCxnSpPr>
          <p:cNvPr id="20" name="직선 화살표 연결선 19"/>
          <p:cNvCxnSpPr>
            <a:stCxn id="5" idx="2"/>
            <a:endCxn id="11" idx="0"/>
          </p:cNvCxnSpPr>
          <p:nvPr/>
        </p:nvCxnSpPr>
        <p:spPr>
          <a:xfrm>
            <a:off x="457200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16116" y="2132856"/>
            <a:ext cx="11881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11760" y="2132856"/>
            <a:ext cx="11161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5" idx="0"/>
          </p:cNvCxnSpPr>
          <p:nvPr/>
        </p:nvCxnSpPr>
        <p:spPr>
          <a:xfrm flipH="1">
            <a:off x="3887924" y="3140968"/>
            <a:ext cx="6840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16" idx="0"/>
          </p:cNvCxnSpPr>
          <p:nvPr/>
        </p:nvCxnSpPr>
        <p:spPr>
          <a:xfrm>
            <a:off x="4572000" y="3140968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14" idx="0"/>
          </p:cNvCxnSpPr>
          <p:nvPr/>
        </p:nvCxnSpPr>
        <p:spPr>
          <a:xfrm>
            <a:off x="158366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3" idx="0"/>
          </p:cNvCxnSpPr>
          <p:nvPr/>
        </p:nvCxnSpPr>
        <p:spPr>
          <a:xfrm flipH="1">
            <a:off x="86358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2"/>
            <a:endCxn id="18" idx="0"/>
          </p:cNvCxnSpPr>
          <p:nvPr/>
        </p:nvCxnSpPr>
        <p:spPr>
          <a:xfrm>
            <a:off x="863588" y="4437112"/>
            <a:ext cx="1327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2"/>
            <a:endCxn id="17" idx="0"/>
          </p:cNvCxnSpPr>
          <p:nvPr/>
        </p:nvCxnSpPr>
        <p:spPr>
          <a:xfrm flipH="1">
            <a:off x="837609" y="4437112"/>
            <a:ext cx="25979" cy="863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541794" y="2029793"/>
            <a:ext cx="734062" cy="314116"/>
            <a:chOff x="2541794" y="2029793"/>
            <a:chExt cx="734062" cy="314116"/>
          </a:xfrm>
        </p:grpSpPr>
        <p:sp>
          <p:nvSpPr>
            <p:cNvPr id="2" name="타원 1"/>
            <p:cNvSpPr/>
            <p:nvPr/>
          </p:nvSpPr>
          <p:spPr>
            <a:xfrm>
              <a:off x="2541794" y="2254012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2627784" y="2029793"/>
              <a:ext cx="648072" cy="247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984568" y="2050579"/>
            <a:ext cx="734062" cy="294109"/>
            <a:chOff x="5984568" y="2050579"/>
            <a:chExt cx="734062" cy="294109"/>
          </a:xfrm>
        </p:grpSpPr>
        <p:sp>
          <p:nvSpPr>
            <p:cNvPr id="35" name="타원 34"/>
            <p:cNvSpPr/>
            <p:nvPr/>
          </p:nvSpPr>
          <p:spPr>
            <a:xfrm>
              <a:off x="5984568" y="2050579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070558" y="2110776"/>
              <a:ext cx="648072" cy="233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4254746" y="3218693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825041" y="3286502"/>
            <a:ext cx="446030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341577">
            <a:off x="2436041" y="1936863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배정된 자리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 rot="18979680">
            <a:off x="3615221" y="3233155"/>
            <a:ext cx="97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배정된 자리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4676831" y="2459759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716016" y="2170619"/>
            <a:ext cx="0" cy="29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016" y="224667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주차 정보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 rot="1121806">
            <a:off x="6022165" y="204784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주차 정보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7504" y="2371748"/>
            <a:ext cx="2952328" cy="379355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31840" y="2371748"/>
            <a:ext cx="2952328" cy="2353396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508146" y="2455572"/>
            <a:ext cx="2209168" cy="825527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1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39076" y="4977172"/>
            <a:ext cx="3359108" cy="1296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응집도 </a:t>
            </a:r>
            <a:r>
              <a:rPr lang="en-US" altLang="ko-KR" sz="3200" dirty="0" smtClean="0"/>
              <a:t>GOOD !</a:t>
            </a:r>
            <a:endParaRPr lang="ko-KR" altLang="en-US" sz="3200" dirty="0"/>
          </a:p>
        </p:txBody>
      </p:sp>
      <p:sp>
        <p:nvSpPr>
          <p:cNvPr id="48" name="직사각형 47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84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구조적 </a:t>
            </a:r>
            <a:r>
              <a:rPr lang="ko-KR" altLang="en-US" dirty="0" smtClean="0"/>
              <a:t>설계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결합도 </a:t>
            </a:r>
            <a:r>
              <a:rPr lang="en-US" altLang="ko-KR" dirty="0" smtClean="0"/>
              <a:t>coupling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27884" y="1268760"/>
            <a:ext cx="2088232" cy="8640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74390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04248" y="2564904"/>
            <a:ext cx="165618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요금 계산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152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 식별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무작위 </a:t>
            </a:r>
            <a:endParaRPr lang="en-US" altLang="ko-KR" dirty="0"/>
          </a:p>
          <a:p>
            <a:pPr algn="ctr"/>
            <a:r>
              <a:rPr lang="ko-KR" altLang="en-US" dirty="0"/>
              <a:t>자리 배정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7585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칸막이</a:t>
            </a:r>
            <a:endParaRPr lang="en-US" altLang="ko-KR" sz="1400" dirty="0"/>
          </a:p>
          <a:p>
            <a:pPr algn="ctr"/>
            <a:r>
              <a:rPr lang="en-US" altLang="ko-KR" sz="1400" dirty="0"/>
              <a:t>ON/OFF</a:t>
            </a:r>
          </a:p>
          <a:p>
            <a:pPr algn="ctr"/>
            <a:r>
              <a:rPr lang="ko-KR" altLang="en-US" sz="1400" dirty="0"/>
              <a:t>시스템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16016" y="3789040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주차 정보</a:t>
            </a:r>
            <a:endParaRPr lang="en-US" altLang="ko-KR" sz="1400" dirty="0"/>
          </a:p>
          <a:p>
            <a:pPr algn="ctr"/>
            <a:r>
              <a:rPr lang="ko-KR" altLang="en-US" sz="1400" dirty="0"/>
              <a:t> 가공 시스템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5541" y="5300381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사용자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 입력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578720" y="5301208"/>
            <a:ext cx="1224136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차 번호</a:t>
            </a:r>
            <a:r>
              <a:rPr lang="en-US" altLang="ko-KR" sz="1400" dirty="0"/>
              <a:t>A</a:t>
            </a:r>
          </a:p>
          <a:p>
            <a:pPr algn="ctr"/>
            <a:r>
              <a:rPr lang="ko-KR" altLang="en-US" sz="1400" dirty="0"/>
              <a:t>입력</a:t>
            </a:r>
          </a:p>
        </p:txBody>
      </p:sp>
      <p:cxnSp>
        <p:nvCxnSpPr>
          <p:cNvPr id="20" name="직선 화살표 연결선 19"/>
          <p:cNvCxnSpPr>
            <a:stCxn id="5" idx="2"/>
            <a:endCxn id="11" idx="0"/>
          </p:cNvCxnSpPr>
          <p:nvPr/>
        </p:nvCxnSpPr>
        <p:spPr>
          <a:xfrm>
            <a:off x="4572000" y="2132856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616116" y="2132856"/>
            <a:ext cx="11881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411760" y="2132856"/>
            <a:ext cx="11161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2"/>
            <a:endCxn id="15" idx="0"/>
          </p:cNvCxnSpPr>
          <p:nvPr/>
        </p:nvCxnSpPr>
        <p:spPr>
          <a:xfrm flipH="1">
            <a:off x="3887924" y="3140968"/>
            <a:ext cx="68407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2"/>
            <a:endCxn id="16" idx="0"/>
          </p:cNvCxnSpPr>
          <p:nvPr/>
        </p:nvCxnSpPr>
        <p:spPr>
          <a:xfrm>
            <a:off x="4572000" y="3140968"/>
            <a:ext cx="7560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8" idx="2"/>
            <a:endCxn id="14" idx="0"/>
          </p:cNvCxnSpPr>
          <p:nvPr/>
        </p:nvCxnSpPr>
        <p:spPr>
          <a:xfrm>
            <a:off x="158366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8" idx="2"/>
            <a:endCxn id="13" idx="0"/>
          </p:cNvCxnSpPr>
          <p:nvPr/>
        </p:nvCxnSpPr>
        <p:spPr>
          <a:xfrm flipH="1">
            <a:off x="863588" y="3140968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3" idx="2"/>
            <a:endCxn id="18" idx="0"/>
          </p:cNvCxnSpPr>
          <p:nvPr/>
        </p:nvCxnSpPr>
        <p:spPr>
          <a:xfrm>
            <a:off x="863588" y="4437112"/>
            <a:ext cx="132720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2"/>
            <a:endCxn id="17" idx="0"/>
          </p:cNvCxnSpPr>
          <p:nvPr/>
        </p:nvCxnSpPr>
        <p:spPr>
          <a:xfrm flipH="1">
            <a:off x="837609" y="4437112"/>
            <a:ext cx="25979" cy="863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541794" y="2029793"/>
            <a:ext cx="734062" cy="314116"/>
            <a:chOff x="2541794" y="2029793"/>
            <a:chExt cx="734062" cy="314116"/>
          </a:xfrm>
        </p:grpSpPr>
        <p:sp>
          <p:nvSpPr>
            <p:cNvPr id="2" name="타원 1"/>
            <p:cNvSpPr/>
            <p:nvPr/>
          </p:nvSpPr>
          <p:spPr>
            <a:xfrm>
              <a:off x="2541794" y="2254012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2627784" y="2029793"/>
              <a:ext cx="648072" cy="2470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984568" y="2050579"/>
            <a:ext cx="734062" cy="294109"/>
            <a:chOff x="5984568" y="2050579"/>
            <a:chExt cx="734062" cy="294109"/>
          </a:xfrm>
        </p:grpSpPr>
        <p:sp>
          <p:nvSpPr>
            <p:cNvPr id="35" name="타원 34"/>
            <p:cNvSpPr/>
            <p:nvPr/>
          </p:nvSpPr>
          <p:spPr>
            <a:xfrm>
              <a:off x="5984568" y="2050579"/>
              <a:ext cx="93610" cy="89897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>
              <a:off x="6070558" y="2110776"/>
              <a:ext cx="648072" cy="233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타원 39"/>
          <p:cNvSpPr/>
          <p:nvPr/>
        </p:nvSpPr>
        <p:spPr>
          <a:xfrm>
            <a:off x="4254746" y="3218693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3825041" y="3286502"/>
            <a:ext cx="446030" cy="422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20341577">
            <a:off x="2436041" y="1936863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배정된 자리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 rot="18979680">
            <a:off x="3615221" y="3233155"/>
            <a:ext cx="971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배정된 자리</a:t>
            </a:r>
            <a:endParaRPr lang="ko-KR" altLang="en-US" sz="800" dirty="0"/>
          </a:p>
        </p:txBody>
      </p:sp>
      <p:sp>
        <p:nvSpPr>
          <p:cNvPr id="46" name="타원 45"/>
          <p:cNvSpPr/>
          <p:nvPr/>
        </p:nvSpPr>
        <p:spPr>
          <a:xfrm>
            <a:off x="4676831" y="2459759"/>
            <a:ext cx="93610" cy="89897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716016" y="2170619"/>
            <a:ext cx="0" cy="291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6016" y="224667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주차 정보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 rot="1121806">
            <a:off x="6022165" y="2047845"/>
            <a:ext cx="971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주차 정보</a:t>
            </a:r>
            <a:endParaRPr lang="ko-KR" altLang="en-US" sz="1000" dirty="0"/>
          </a:p>
        </p:txBody>
      </p:sp>
      <p:sp>
        <p:nvSpPr>
          <p:cNvPr id="3" name="타원 2"/>
          <p:cNvSpPr/>
          <p:nvPr/>
        </p:nvSpPr>
        <p:spPr>
          <a:xfrm>
            <a:off x="2415388" y="1585724"/>
            <a:ext cx="967160" cy="967160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564476" y="2927376"/>
            <a:ext cx="967160" cy="967160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444266" y="1885776"/>
            <a:ext cx="967160" cy="967160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911014" y="1630609"/>
            <a:ext cx="967160" cy="967160"/>
          </a:xfrm>
          <a:prstGeom prst="ellipse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>
            <a:solidFill>
              <a:schemeClr val="accent4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39076" y="4977172"/>
            <a:ext cx="3359108" cy="12961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결</a:t>
            </a:r>
            <a:r>
              <a:rPr lang="ko-KR" altLang="en-US" sz="3200" dirty="0" smtClean="0"/>
              <a:t>합</a:t>
            </a:r>
            <a:r>
              <a:rPr lang="ko-KR" altLang="en-US" sz="3200" dirty="0" smtClean="0"/>
              <a:t>도 </a:t>
            </a:r>
            <a:r>
              <a:rPr lang="en-US" altLang="ko-KR" sz="3200" dirty="0" smtClean="0"/>
              <a:t>GOOD !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267503" y="508518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자료결합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66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FBB6223-290D-4743-A700-2AC3CD7F774D}"/>
              </a:ext>
            </a:extLst>
          </p:cNvPr>
          <p:cNvSpPr txBox="1">
            <a:spLocks/>
          </p:cNvSpPr>
          <p:nvPr/>
        </p:nvSpPr>
        <p:spPr>
          <a:xfrm>
            <a:off x="503548" y="1772816"/>
            <a:ext cx="8136904" cy="2448272"/>
          </a:xfrm>
          <a:prstGeom prst="rect">
            <a:avLst/>
          </a:prstGeom>
          <a:solidFill>
            <a:schemeClr val="tx2">
              <a:lumMod val="40000"/>
              <a:lumOff val="60000"/>
              <a:alpha val="52000"/>
            </a:schemeClr>
          </a:solid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처음엔 </a:t>
            </a:r>
            <a:r>
              <a:rPr lang="ko-KR" altLang="en-US" sz="1800" dirty="0"/>
              <a:t>순조로울 것 같았으나 점차 설계를 상세히 할 수록 난항을 겪었다</a:t>
            </a:r>
            <a:r>
              <a:rPr lang="en-US" altLang="ko-KR" sz="18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 smtClean="0"/>
              <a:t>현실에서 </a:t>
            </a:r>
            <a:r>
              <a:rPr lang="ko-KR" altLang="en-US" sz="1800" dirty="0"/>
              <a:t>불편했던 시스템들의 개선 방법들을 말로는 쉽게 </a:t>
            </a:r>
            <a:r>
              <a:rPr lang="ko-KR" altLang="en-US" sz="1800" dirty="0" smtClean="0"/>
              <a:t>하였지만</a:t>
            </a:r>
            <a:r>
              <a:rPr lang="en-US" altLang="ko-KR" sz="1800" dirty="0" smtClean="0"/>
              <a:t>,</a:t>
            </a:r>
            <a:endParaRPr lang="en-US" altLang="ko-KR" sz="1800" dirty="0" smtClean="0"/>
          </a:p>
          <a:p>
            <a:r>
              <a:rPr lang="ko-KR" altLang="en-US" sz="1800" dirty="0" smtClean="0"/>
              <a:t>    이것들을 </a:t>
            </a:r>
            <a:r>
              <a:rPr lang="ko-KR" altLang="en-US" sz="1800" dirty="0"/>
              <a:t>직접 설계해보니 생각한 것 이상으로 복잡하고 어려웠다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팀원 </a:t>
            </a:r>
            <a:r>
              <a:rPr lang="ko-KR" altLang="en-US" sz="1800" dirty="0"/>
              <a:t>간 의논과 협력을 통해 작업을 더 수월하게 할 수 있었다</a:t>
            </a:r>
            <a:r>
              <a:rPr lang="en-US" altLang="ko-KR" sz="1800" dirty="0"/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FC8781-D298-49C6-97A6-61D692E35C63}"/>
              </a:ext>
            </a:extLst>
          </p:cNvPr>
          <p:cNvSpPr txBox="1"/>
          <p:nvPr/>
        </p:nvSpPr>
        <p:spPr>
          <a:xfrm>
            <a:off x="2915816" y="2767281"/>
            <a:ext cx="3312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  <a:endParaRPr lang="ko-KR" altLang="en-US" sz="8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7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08D395-128B-40A8-BE21-11EE209D5836}"/>
              </a:ext>
            </a:extLst>
          </p:cNvPr>
          <p:cNvSpPr txBox="1"/>
          <p:nvPr/>
        </p:nvSpPr>
        <p:spPr>
          <a:xfrm>
            <a:off x="2699793" y="2924944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Thank You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956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23728" y="1592479"/>
            <a:ext cx="6563072" cy="460648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ko-KR" altLang="en-US" b="1" dirty="0" smtClean="0"/>
              <a:t>개요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11"/>
          <p:cNvSpPr txBox="1">
            <a:spLocks/>
          </p:cNvSpPr>
          <p:nvPr/>
        </p:nvSpPr>
        <p:spPr>
          <a:xfrm>
            <a:off x="2123728" y="260059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 </a:t>
            </a:r>
            <a:r>
              <a:rPr lang="ko-KR" altLang="en-US" b="1" dirty="0"/>
              <a:t>구조적 분석</a:t>
            </a:r>
            <a:endParaRPr lang="en-US" altLang="ko-KR" b="1" dirty="0"/>
          </a:p>
        </p:txBody>
      </p:sp>
      <p:sp>
        <p:nvSpPr>
          <p:cNvPr id="11" name="Content Placeholder 11"/>
          <p:cNvSpPr txBox="1">
            <a:spLocks/>
          </p:cNvSpPr>
          <p:nvPr/>
        </p:nvSpPr>
        <p:spPr>
          <a:xfrm>
            <a:off x="2100300" y="3630202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3. </a:t>
            </a:r>
            <a:r>
              <a:rPr lang="ko-KR" altLang="en-US" b="1" dirty="0"/>
              <a:t>구조적 설계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253A4FF-F34B-42FF-B535-30D02D3D76CE}"/>
              </a:ext>
            </a:extLst>
          </p:cNvPr>
          <p:cNvSpPr txBox="1"/>
          <p:nvPr/>
        </p:nvSpPr>
        <p:spPr>
          <a:xfrm>
            <a:off x="7030616" y="158844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	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38B062B-D68F-405D-A9BD-B80170C3B6F2}"/>
              </a:ext>
            </a:extLst>
          </p:cNvPr>
          <p:cNvSpPr txBox="1"/>
          <p:nvPr/>
        </p:nvSpPr>
        <p:spPr>
          <a:xfrm>
            <a:off x="7030616" y="254789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	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771DFB6-52F0-415F-A0FB-C7F8FCCDF1CE}"/>
              </a:ext>
            </a:extLst>
          </p:cNvPr>
          <p:cNvSpPr txBox="1"/>
          <p:nvPr/>
        </p:nvSpPr>
        <p:spPr>
          <a:xfrm>
            <a:off x="7030616" y="357750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	</a:t>
            </a: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20" name="Content Placeholder 11">
            <a:extLst>
              <a:ext uri="{FF2B5EF4-FFF2-40B4-BE49-F238E27FC236}">
                <a16:creationId xmlns="" xmlns:a16="http://schemas.microsoft.com/office/drawing/2014/main" id="{7AECE977-CB6A-4267-9535-4362ABDCFB24}"/>
              </a:ext>
            </a:extLst>
          </p:cNvPr>
          <p:cNvSpPr txBox="1">
            <a:spLocks/>
          </p:cNvSpPr>
          <p:nvPr/>
        </p:nvSpPr>
        <p:spPr>
          <a:xfrm>
            <a:off x="2100300" y="4768552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4. </a:t>
            </a:r>
            <a:r>
              <a:rPr lang="ko-KR" altLang="en-US" b="1" dirty="0"/>
              <a:t>작업 소감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A0C9ACD-B14F-4635-88F3-FEED6188AACC}"/>
              </a:ext>
            </a:extLst>
          </p:cNvPr>
          <p:cNvSpPr txBox="1"/>
          <p:nvPr/>
        </p:nvSpPr>
        <p:spPr>
          <a:xfrm>
            <a:off x="7030616" y="471585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	</a:t>
            </a:r>
            <a:r>
              <a:rPr lang="en-US" altLang="ko-KR" dirty="0" smtClean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1774A31D-6AA7-44FC-992A-436ACC5137D4}"/>
              </a:ext>
            </a:extLst>
          </p:cNvPr>
          <p:cNvSpPr txBox="1">
            <a:spLocks/>
          </p:cNvSpPr>
          <p:nvPr/>
        </p:nvSpPr>
        <p:spPr>
          <a:xfrm>
            <a:off x="323528" y="1988840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팀원 소개</a:t>
            </a:r>
            <a:endParaRPr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97855"/>
              </p:ext>
            </p:extLst>
          </p:nvPr>
        </p:nvGraphicFramePr>
        <p:xfrm>
          <a:off x="467544" y="2780928"/>
          <a:ext cx="7920880" cy="2808310"/>
        </p:xfrm>
        <a:graphic>
          <a:graphicData uri="http://schemas.openxmlformats.org/drawingml/2006/table">
            <a:tbl>
              <a:tblPr/>
              <a:tblGrid>
                <a:gridCol w="2132154"/>
                <a:gridCol w="5788726"/>
              </a:tblGrid>
              <a:tr h="56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 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HY견명조"/>
                          <a:ea typeface="HY견명조"/>
                        </a:rPr>
                        <a:t>분 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HY견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FFD8"/>
                    </a:solidFill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황 송 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팀장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프로젝트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관리자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배 근 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프로젝트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분석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/>
                        </a:rPr>
                        <a:t>발표자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서 광 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요구사항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및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발표자료 제작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6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 인 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프로젝트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분석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및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발표자료 제작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57325" y="291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1774A31D-6AA7-44FC-992A-436ACC5137D4}"/>
              </a:ext>
            </a:extLst>
          </p:cNvPr>
          <p:cNvSpPr txBox="1">
            <a:spLocks/>
          </p:cNvSpPr>
          <p:nvPr/>
        </p:nvSpPr>
        <p:spPr>
          <a:xfrm>
            <a:off x="179512" y="1384176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일정</a:t>
            </a:r>
            <a:endParaRPr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57325" y="291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8113" y="197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19666"/>
              </p:ext>
            </p:extLst>
          </p:nvPr>
        </p:nvGraphicFramePr>
        <p:xfrm>
          <a:off x="365859" y="1916832"/>
          <a:ext cx="7734533" cy="4312300"/>
        </p:xfrm>
        <a:graphic>
          <a:graphicData uri="http://schemas.openxmlformats.org/drawingml/2006/table">
            <a:tbl>
              <a:tblPr/>
              <a:tblGrid>
                <a:gridCol w="1077420"/>
                <a:gridCol w="1101099"/>
                <a:gridCol w="1003855"/>
                <a:gridCol w="1137882"/>
                <a:gridCol w="1137882"/>
                <a:gridCol w="1137882"/>
                <a:gridCol w="1138513"/>
              </a:tblGrid>
              <a:tr h="430230">
                <a:tc gridSpan="7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04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46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16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76398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요구사항 회의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구조적 분석 시작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7639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정기 회의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6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7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0500" y="197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1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1774A31D-6AA7-44FC-992A-436ACC5137D4}"/>
              </a:ext>
            </a:extLst>
          </p:cNvPr>
          <p:cNvSpPr txBox="1">
            <a:spLocks/>
          </p:cNvSpPr>
          <p:nvPr/>
        </p:nvSpPr>
        <p:spPr>
          <a:xfrm>
            <a:off x="179512" y="134076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latin typeface="Arial" pitchFamily="34" charset="0"/>
                <a:cs typeface="Arial" pitchFamily="34" charset="0"/>
              </a:rPr>
              <a:t>일정</a:t>
            </a:r>
            <a:endParaRPr lang="en-US" altLang="ko-K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457325" y="2919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8113" y="197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60500" y="19732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51730"/>
              </p:ext>
            </p:extLst>
          </p:nvPr>
        </p:nvGraphicFramePr>
        <p:xfrm>
          <a:off x="320680" y="1772816"/>
          <a:ext cx="7995736" cy="4525961"/>
        </p:xfrm>
        <a:graphic>
          <a:graphicData uri="http://schemas.openxmlformats.org/drawingml/2006/table">
            <a:tbl>
              <a:tblPr/>
              <a:tblGrid>
                <a:gridCol w="1144562"/>
                <a:gridCol w="1144562"/>
                <a:gridCol w="1144562"/>
                <a:gridCol w="1144562"/>
                <a:gridCol w="1128034"/>
                <a:gridCol w="1115142"/>
                <a:gridCol w="1174312"/>
              </a:tblGrid>
              <a:tr h="324485">
                <a:tc gridSpan="7"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05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화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금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576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구조분석종료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구조분석 검토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구조설계 시작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13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3888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정기 회의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14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19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20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576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 설계 종료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구조도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작성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21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FF"/>
                          </a:solidFill>
                          <a:effectLst/>
                          <a:latin typeface="HY견명조"/>
                        </a:rPr>
                        <a:t>27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</a:tr>
              <a:tr h="5762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발표 자료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제작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최종 검토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ea typeface="HY견명조"/>
                        </a:rPr>
                        <a:t>발표기간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25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FF0000"/>
                          </a:solidFill>
                          <a:effectLst/>
                          <a:latin typeface="HY견명조"/>
                        </a:rPr>
                        <a:t>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29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30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HY견명조"/>
                        </a:rPr>
                        <a:t>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836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720" marR="55720" marT="15405" marB="1540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FD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2881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시스템 개요</a:t>
            </a:r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10870"/>
              </p:ext>
            </p:extLst>
          </p:nvPr>
        </p:nvGraphicFramePr>
        <p:xfrm>
          <a:off x="449704" y="1772816"/>
          <a:ext cx="8229600" cy="434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4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 smtClean="0"/>
              <a:t>Data Flow Diagram)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462769" y="1404247"/>
            <a:ext cx="1548172" cy="881956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7" idx="3"/>
            <a:endCxn id="35" idx="3"/>
          </p:cNvCxnSpPr>
          <p:nvPr/>
        </p:nvCxnSpPr>
        <p:spPr>
          <a:xfrm flipV="1">
            <a:off x="2123728" y="4344707"/>
            <a:ext cx="1455384" cy="776481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6" idx="3"/>
            <a:endCxn id="35" idx="1"/>
          </p:cNvCxnSpPr>
          <p:nvPr/>
        </p:nvCxnSpPr>
        <p:spPr>
          <a:xfrm>
            <a:off x="2123728" y="1576111"/>
            <a:ext cx="1455384" cy="782820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655765" y="1576111"/>
            <a:ext cx="1509909" cy="880781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167844" y="1947663"/>
            <a:ext cx="2808312" cy="280831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대형 주차장 관리 시스템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3528" y="1180067"/>
            <a:ext cx="1800200" cy="79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사용자 정보 </a:t>
            </a:r>
            <a:r>
              <a:rPr lang="en-US" altLang="ko-KR" sz="1600" b="1" dirty="0">
                <a:solidFill>
                  <a:schemeClr val="tx1"/>
                </a:solidFill>
              </a:rPr>
              <a:t>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3528" y="4725144"/>
            <a:ext cx="1800200" cy="79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입구 센서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013581" y="1180067"/>
            <a:ext cx="1800200" cy="79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안내 스크린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020272" y="4725144"/>
            <a:ext cx="1800200" cy="79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휴대폰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671900" y="5949280"/>
            <a:ext cx="1800200" cy="7920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칸막이 센서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652120" y="4283235"/>
            <a:ext cx="1368152" cy="729941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847082" y="4755977"/>
            <a:ext cx="0" cy="1193303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363887" y="4755977"/>
            <a:ext cx="0" cy="1193303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06204">
            <a:off x="2266387" y="1695999"/>
            <a:ext cx="134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사용자 정보</a:t>
            </a:r>
          </a:p>
        </p:txBody>
      </p:sp>
      <p:sp>
        <p:nvSpPr>
          <p:cNvPr id="45" name="TextBox 44"/>
          <p:cNvSpPr txBox="1"/>
          <p:nvPr/>
        </p:nvSpPr>
        <p:spPr>
          <a:xfrm rot="1620000">
            <a:off x="5838794" y="4394985"/>
            <a:ext cx="134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 정보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5472100" y="4482429"/>
            <a:ext cx="1548172" cy="795855"/>
          </a:xfrm>
          <a:prstGeom prst="straightConnector1">
            <a:avLst/>
          </a:prstGeom>
          <a:ln w="34925" cap="flat" cmpd="sng">
            <a:solidFill>
              <a:schemeClr val="accent1">
                <a:shade val="95000"/>
                <a:satMod val="10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620000">
            <a:off x="5580346" y="4912380"/>
            <a:ext cx="1342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주차 정보</a:t>
            </a:r>
          </a:p>
        </p:txBody>
      </p:sp>
      <p:sp>
        <p:nvSpPr>
          <p:cNvPr id="48" name="TextBox 47"/>
          <p:cNvSpPr txBox="1"/>
          <p:nvPr/>
        </p:nvSpPr>
        <p:spPr>
          <a:xfrm rot="19800000">
            <a:off x="5308703" y="1545012"/>
            <a:ext cx="150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자리 갱신 정보</a:t>
            </a:r>
          </a:p>
        </p:txBody>
      </p:sp>
      <p:sp>
        <p:nvSpPr>
          <p:cNvPr id="49" name="TextBox 48"/>
          <p:cNvSpPr txBox="1"/>
          <p:nvPr/>
        </p:nvSpPr>
        <p:spPr>
          <a:xfrm rot="19800000">
            <a:off x="5991660" y="2031375"/>
            <a:ext cx="81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층 정보</a:t>
            </a:r>
          </a:p>
        </p:txBody>
      </p:sp>
      <p:sp>
        <p:nvSpPr>
          <p:cNvPr id="50" name="TextBox 49"/>
          <p:cNvSpPr txBox="1"/>
          <p:nvPr/>
        </p:nvSpPr>
        <p:spPr>
          <a:xfrm rot="19920000">
            <a:off x="2216524" y="4423249"/>
            <a:ext cx="97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 번호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347864" y="5301208"/>
            <a:ext cx="97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차 번호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932040" y="5312241"/>
            <a:ext cx="117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ON/OFF </a:t>
            </a:r>
            <a:r>
              <a:rPr lang="ko-KR" altLang="en-US" sz="1200" dirty="0"/>
              <a:t>신호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46369" y="1115452"/>
            <a:ext cx="205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배경도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1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/>
              <a:t>DFD)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cxnSpLocks/>
            <a:stCxn id="28" idx="6"/>
            <a:endCxn id="29" idx="2"/>
          </p:cNvCxnSpPr>
          <p:nvPr/>
        </p:nvCxnSpPr>
        <p:spPr>
          <a:xfrm>
            <a:off x="2891816" y="4242050"/>
            <a:ext cx="104411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77494" y="1553032"/>
            <a:ext cx="238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DFD 0</a:t>
            </a:r>
            <a:endParaRPr lang="ko-KR" altLang="en-US" sz="2000" b="1" dirty="0"/>
          </a:p>
        </p:txBody>
      </p:sp>
      <p:sp>
        <p:nvSpPr>
          <p:cNvPr id="28" name="타원 27"/>
          <p:cNvSpPr/>
          <p:nvPr/>
        </p:nvSpPr>
        <p:spPr>
          <a:xfrm>
            <a:off x="1379648" y="3485966"/>
            <a:ext cx="1512168" cy="15121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입장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935932" y="3485966"/>
            <a:ext cx="1512168" cy="15121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주차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348200" y="3485966"/>
            <a:ext cx="1512168" cy="15121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요금 계산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endCxn id="28" idx="1"/>
          </p:cNvCxnSpPr>
          <p:nvPr/>
        </p:nvCxnSpPr>
        <p:spPr>
          <a:xfrm>
            <a:off x="587680" y="2891980"/>
            <a:ext cx="1013420" cy="815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endCxn id="28" idx="2"/>
          </p:cNvCxnSpPr>
          <p:nvPr/>
        </p:nvCxnSpPr>
        <p:spPr>
          <a:xfrm flipV="1">
            <a:off x="371536" y="4242050"/>
            <a:ext cx="1008112" cy="1500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313820">
            <a:off x="780939" y="3062181"/>
            <a:ext cx="9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차 번호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3964455"/>
            <a:ext cx="105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정보</a:t>
            </a:r>
          </a:p>
        </p:txBody>
      </p:sp>
      <p:sp>
        <p:nvSpPr>
          <p:cNvPr id="58" name="TextBox 57"/>
          <p:cNvSpPr txBox="1"/>
          <p:nvPr/>
        </p:nvSpPr>
        <p:spPr>
          <a:xfrm rot="19390695">
            <a:off x="569087" y="5177025"/>
            <a:ext cx="1128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층 번호</a:t>
            </a:r>
          </a:p>
        </p:txBody>
      </p:sp>
      <p:cxnSp>
        <p:nvCxnSpPr>
          <p:cNvPr id="59" name="직선 화살표 연결선 58"/>
          <p:cNvCxnSpPr>
            <a:cxnSpLocks/>
            <a:stCxn id="28" idx="7"/>
          </p:cNvCxnSpPr>
          <p:nvPr/>
        </p:nvCxnSpPr>
        <p:spPr>
          <a:xfrm flipV="1">
            <a:off x="2670364" y="2891980"/>
            <a:ext cx="1013540" cy="815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158853">
            <a:off x="2428411" y="3090432"/>
            <a:ext cx="122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자리 정보 갱신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97580" y="3951529"/>
            <a:ext cx="122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배정된 자리</a:t>
            </a:r>
          </a:p>
        </p:txBody>
      </p:sp>
      <p:cxnSp>
        <p:nvCxnSpPr>
          <p:cNvPr id="62" name="직선 화살표 연결선 61"/>
          <p:cNvCxnSpPr>
            <a:cxnSpLocks/>
            <a:stCxn id="29" idx="6"/>
            <a:endCxn id="30" idx="2"/>
          </p:cNvCxnSpPr>
          <p:nvPr/>
        </p:nvCxnSpPr>
        <p:spPr>
          <a:xfrm>
            <a:off x="5448100" y="4242050"/>
            <a:ext cx="9001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</p:cNvCxnSpPr>
          <p:nvPr/>
        </p:nvCxnSpPr>
        <p:spPr>
          <a:xfrm>
            <a:off x="4836032" y="5013336"/>
            <a:ext cx="0" cy="14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 flipV="1">
            <a:off x="4475992" y="4982231"/>
            <a:ext cx="0" cy="1440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39888" y="5475498"/>
            <a:ext cx="9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차 번호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032" y="3951010"/>
            <a:ext cx="122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주차 정보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64024" y="5370871"/>
            <a:ext cx="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ON/OFF</a:t>
            </a:r>
          </a:p>
          <a:p>
            <a:pPr algn="ctr"/>
            <a:r>
              <a:rPr lang="ko-KR" altLang="en-US" sz="1200" dirty="0"/>
              <a:t>신호</a:t>
            </a:r>
            <a:endParaRPr lang="en-US" altLang="ko-KR" sz="1200" dirty="0"/>
          </a:p>
        </p:txBody>
      </p:sp>
      <p:sp>
        <p:nvSpPr>
          <p:cNvPr id="68" name="TextBox 67"/>
          <p:cNvSpPr txBox="1"/>
          <p:nvPr/>
        </p:nvSpPr>
        <p:spPr>
          <a:xfrm rot="19201738">
            <a:off x="5103741" y="3066815"/>
            <a:ext cx="9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주차 정보</a:t>
            </a:r>
            <a:endParaRPr lang="en-US" altLang="ko-KR" sz="1200" dirty="0"/>
          </a:p>
        </p:txBody>
      </p:sp>
      <p:cxnSp>
        <p:nvCxnSpPr>
          <p:cNvPr id="69" name="직선 화살표 연결선 68"/>
          <p:cNvCxnSpPr>
            <a:cxnSpLocks/>
            <a:stCxn id="30" idx="5"/>
          </p:cNvCxnSpPr>
          <p:nvPr/>
        </p:nvCxnSpPr>
        <p:spPr>
          <a:xfrm>
            <a:off x="7638916" y="4776682"/>
            <a:ext cx="1007204" cy="6551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2049305">
            <a:off x="7719759" y="4832034"/>
            <a:ext cx="9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요금 정보</a:t>
            </a:r>
            <a:endParaRPr lang="en-US" altLang="ko-KR" sz="1200" dirty="0"/>
          </a:p>
        </p:txBody>
      </p:sp>
      <p:cxnSp>
        <p:nvCxnSpPr>
          <p:cNvPr id="71" name="직선 화살표 연결선 70"/>
          <p:cNvCxnSpPr>
            <a:cxnSpLocks/>
            <a:endCxn id="28" idx="3"/>
          </p:cNvCxnSpPr>
          <p:nvPr/>
        </p:nvCxnSpPr>
        <p:spPr>
          <a:xfrm flipV="1">
            <a:off x="587680" y="4776682"/>
            <a:ext cx="1013420" cy="7841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cxnSpLocks/>
            <a:stCxn id="29" idx="7"/>
          </p:cNvCxnSpPr>
          <p:nvPr/>
        </p:nvCxnSpPr>
        <p:spPr>
          <a:xfrm flipV="1">
            <a:off x="5226648" y="2819892"/>
            <a:ext cx="1054972" cy="8875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2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구조적 </a:t>
            </a:r>
            <a:r>
              <a:rPr lang="ko-KR" altLang="en-US" dirty="0" smtClean="0"/>
              <a:t>분석 </a:t>
            </a:r>
            <a:r>
              <a:rPr lang="en-US" altLang="ko-KR" dirty="0" smtClean="0"/>
              <a:t>(</a:t>
            </a:r>
            <a:r>
              <a:rPr lang="en-US" altLang="ko-KR" dirty="0"/>
              <a:t>DFD)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cxnSpLocks/>
            <a:stCxn id="34" idx="6"/>
          </p:cNvCxnSpPr>
          <p:nvPr/>
        </p:nvCxnSpPr>
        <p:spPr>
          <a:xfrm>
            <a:off x="6528220" y="4100253"/>
            <a:ext cx="117435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77494" y="1556792"/>
            <a:ext cx="2389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DFD 1</a:t>
            </a:r>
          </a:p>
          <a:p>
            <a:pPr algn="ctr"/>
            <a:r>
              <a:rPr lang="ko-KR" altLang="en-US" sz="2000" b="1" dirty="0"/>
              <a:t>입장</a:t>
            </a:r>
          </a:p>
        </p:txBody>
      </p:sp>
      <p:sp>
        <p:nvSpPr>
          <p:cNvPr id="33" name="타원 32"/>
          <p:cNvSpPr/>
          <p:nvPr/>
        </p:nvSpPr>
        <p:spPr>
          <a:xfrm>
            <a:off x="2459768" y="3344169"/>
            <a:ext cx="1512168" cy="15121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1.1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차 식별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016052" y="3344169"/>
            <a:ext cx="1512168" cy="15121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1.2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무작위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자리 배정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>
            <a:cxnSpLocks/>
            <a:endCxn id="33" idx="1"/>
          </p:cNvCxnSpPr>
          <p:nvPr/>
        </p:nvCxnSpPr>
        <p:spPr>
          <a:xfrm>
            <a:off x="1667800" y="2750183"/>
            <a:ext cx="1013420" cy="815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cxnSpLocks/>
            <a:endCxn id="33" idx="2"/>
          </p:cNvCxnSpPr>
          <p:nvPr/>
        </p:nvCxnSpPr>
        <p:spPr>
          <a:xfrm>
            <a:off x="1403648" y="4100253"/>
            <a:ext cx="10561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313820">
            <a:off x="1861059" y="2920384"/>
            <a:ext cx="935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차 번호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397552" y="3839460"/>
            <a:ext cx="105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사용자 정보</a:t>
            </a:r>
          </a:p>
        </p:txBody>
      </p:sp>
      <p:cxnSp>
        <p:nvCxnSpPr>
          <p:cNvPr id="39" name="직선 화살표 연결선 38"/>
          <p:cNvCxnSpPr>
            <a:cxnSpLocks/>
            <a:stCxn id="33" idx="4"/>
          </p:cNvCxnSpPr>
          <p:nvPr/>
        </p:nvCxnSpPr>
        <p:spPr>
          <a:xfrm>
            <a:off x="3215852" y="4856337"/>
            <a:ext cx="0" cy="7352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04100" y="5692359"/>
            <a:ext cx="122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식별된 사용자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36032" y="380973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배정된 자리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14474" y="5864673"/>
            <a:ext cx="751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층 정보</a:t>
            </a:r>
          </a:p>
        </p:txBody>
      </p:sp>
      <p:sp>
        <p:nvSpPr>
          <p:cNvPr id="43" name="TextBox 42"/>
          <p:cNvSpPr txBox="1"/>
          <p:nvPr/>
        </p:nvSpPr>
        <p:spPr>
          <a:xfrm rot="19201738">
            <a:off x="6042324" y="2905184"/>
            <a:ext cx="125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자리 갱신 정보</a:t>
            </a:r>
            <a:endParaRPr lang="en-US" altLang="ko-KR" sz="1200" dirty="0"/>
          </a:p>
        </p:txBody>
      </p:sp>
      <p:cxnSp>
        <p:nvCxnSpPr>
          <p:cNvPr id="44" name="직선 화살표 연결선 43"/>
          <p:cNvCxnSpPr>
            <a:cxnSpLocks/>
            <a:stCxn id="34" idx="7"/>
          </p:cNvCxnSpPr>
          <p:nvPr/>
        </p:nvCxnSpPr>
        <p:spPr>
          <a:xfrm flipV="1">
            <a:off x="6306768" y="2678095"/>
            <a:ext cx="1054972" cy="8875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endCxn id="34" idx="4"/>
          </p:cNvCxnSpPr>
          <p:nvPr/>
        </p:nvCxnSpPr>
        <p:spPr>
          <a:xfrm flipV="1">
            <a:off x="5772136" y="4856337"/>
            <a:ext cx="0" cy="9745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20368" y="5714798"/>
            <a:ext cx="99096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17320" y="5966079"/>
            <a:ext cx="990968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endCxn id="34" idx="3"/>
          </p:cNvCxnSpPr>
          <p:nvPr/>
        </p:nvCxnSpPr>
        <p:spPr>
          <a:xfrm flipV="1">
            <a:off x="3799044" y="4634885"/>
            <a:ext cx="1438460" cy="119597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532440" y="44624"/>
            <a:ext cx="504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874</Words>
  <Application>Microsoft Office PowerPoint</Application>
  <PresentationFormat>화면 슬라이드 쇼(4:3)</PresentationFormat>
  <Paragraphs>357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1" baseType="lpstr">
      <vt:lpstr>Office Theme</vt:lpstr>
      <vt:lpstr>Custom Design</vt:lpstr>
      <vt:lpstr>PowerPoint 프레젠테이션</vt:lpstr>
      <vt:lpstr>목차</vt:lpstr>
      <vt:lpstr> 1. 개요</vt:lpstr>
      <vt:lpstr> 1. 개요</vt:lpstr>
      <vt:lpstr> 1. 개요</vt:lpstr>
      <vt:lpstr> 1. 시스템 개요</vt:lpstr>
      <vt:lpstr> 2. 구조적 분석 (Data Flow Diagram)</vt:lpstr>
      <vt:lpstr> 2. 구조적 분석 (DFD)</vt:lpstr>
      <vt:lpstr> 2. 구조적 분석 (DFD)</vt:lpstr>
      <vt:lpstr> 2. 구조적 분석 (DFD)</vt:lpstr>
      <vt:lpstr> 2. 구조적 분석 (Data Dictionary)</vt:lpstr>
      <vt:lpstr> 2. 구조적 분석 (Mini – spec)</vt:lpstr>
      <vt:lpstr> 3. 구조적 설계 (Extended DFD)</vt:lpstr>
      <vt:lpstr> 3. 구조적 설계 (구조도)</vt:lpstr>
      <vt:lpstr> 3. 구조적 설계 (응집도 cohesion)</vt:lpstr>
      <vt:lpstr> 3. 구조적 설계 (결합도 coupling)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황송식</cp:lastModifiedBy>
  <cp:revision>56</cp:revision>
  <dcterms:created xsi:type="dcterms:W3CDTF">2014-04-01T16:35:38Z</dcterms:created>
  <dcterms:modified xsi:type="dcterms:W3CDTF">2017-06-12T11:01:14Z</dcterms:modified>
</cp:coreProperties>
</file>