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072BB-EBAD-4605-93DF-344BFE4EC3AF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89D3-BC50-45E9-9ED9-859DBBE4F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8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89D3-BC50-45E9-9ED9-859DBBE4F1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89D3-BC50-45E9-9ED9-859DBBE4F1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6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89D3-BC50-45E9-9ED9-859DBBE4F1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89D3-BC50-45E9-9ED9-859DBBE4F1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6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6" y="478631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컴퓨터 공학과                          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2012152049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황송식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36341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운영체제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Semaphore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설계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88840"/>
            <a:ext cx="6563072" cy="4752528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r>
              <a:rPr lang="en-US" altLang="ko-KR" b="1" dirty="0">
                <a:solidFill>
                  <a:schemeClr val="accent6"/>
                </a:solidFill>
              </a:rPr>
              <a:t>while (</a:t>
            </a:r>
            <a:r>
              <a:rPr lang="en-US" altLang="ko-KR" b="1" dirty="0" err="1">
                <a:solidFill>
                  <a:schemeClr val="accent6"/>
                </a:solidFill>
              </a:rPr>
              <a:t>bContinue</a:t>
            </a:r>
            <a:r>
              <a:rPr lang="en-US" altLang="ko-KR" b="1" dirty="0">
                <a:solidFill>
                  <a:schemeClr val="accent6"/>
                </a:solidFill>
              </a:rPr>
              <a:t>) </a:t>
            </a:r>
            <a:r>
              <a:rPr lang="en-US" altLang="ko-KR" b="1" dirty="0" smtClean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1. </a:t>
            </a:r>
            <a:r>
              <a:rPr lang="ko-KR" altLang="en-US" b="1" dirty="0" smtClean="0">
                <a:solidFill>
                  <a:srgbClr val="C00000"/>
                </a:solidFill>
              </a:rPr>
              <a:t>수행될 때 까지 반복</a:t>
            </a:r>
            <a:endParaRPr lang="ko-KR" altLang="en-US" b="1" dirty="0">
              <a:solidFill>
                <a:srgbClr val="C00000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</a:rPr>
              <a:t>{</a:t>
            </a:r>
            <a:endParaRPr lang="ko-KR" altLang="en-US" dirty="0">
              <a:solidFill>
                <a:schemeClr val="accent6"/>
              </a:solidFill>
            </a:endParaRPr>
          </a:p>
          <a:p>
            <a:pPr fontAlgn="base"/>
            <a:r>
              <a:rPr lang="en-US" altLang="ko-KR" b="1" dirty="0" smtClean="0"/>
              <a:t>   if </a:t>
            </a:r>
            <a:r>
              <a:rPr lang="en-US" altLang="ko-KR" b="1" dirty="0"/>
              <a:t>(</a:t>
            </a:r>
            <a:r>
              <a:rPr lang="en-US" altLang="ko-KR" b="1" dirty="0" err="1"/>
              <a:t>clnt_info</a:t>
            </a:r>
            <a:r>
              <a:rPr lang="en-US" altLang="ko-KR" b="1" dirty="0"/>
              <a:t>[</a:t>
            </a:r>
            <a:r>
              <a:rPr lang="en-US" altLang="ko-KR" b="1" dirty="0" err="1"/>
              <a:t>myOrder</a:t>
            </a:r>
            <a:r>
              <a:rPr lang="en-US" altLang="ko-KR" b="1" dirty="0"/>
              <a:t>][3] == 1) </a:t>
            </a:r>
            <a:r>
              <a:rPr lang="en-US" altLang="ko-KR" b="1" dirty="0" smtClean="0">
                <a:solidFill>
                  <a:srgbClr val="C00000"/>
                </a:solidFill>
              </a:rPr>
              <a:t>2. </a:t>
            </a:r>
            <a:r>
              <a:rPr lang="ko-KR" altLang="en-US" b="1" dirty="0" smtClean="0">
                <a:solidFill>
                  <a:srgbClr val="C00000"/>
                </a:solidFill>
              </a:rPr>
              <a:t>수행 </a:t>
            </a:r>
            <a:r>
              <a:rPr lang="ko-KR" altLang="en-US" b="1" dirty="0">
                <a:solidFill>
                  <a:srgbClr val="C00000"/>
                </a:solidFill>
              </a:rPr>
              <a:t>가능한 </a:t>
            </a:r>
            <a:r>
              <a:rPr lang="ko-KR" altLang="en-US" b="1" dirty="0" smtClean="0">
                <a:solidFill>
                  <a:srgbClr val="C00000"/>
                </a:solidFill>
              </a:rPr>
              <a:t>상태인지 확인</a:t>
            </a:r>
            <a:endParaRPr lang="ko-KR" altLang="en-US" dirty="0">
              <a:solidFill>
                <a:srgbClr val="C00000"/>
              </a:solidFill>
            </a:endParaRPr>
          </a:p>
          <a:p>
            <a:pPr fontAlgn="base"/>
            <a:r>
              <a:rPr lang="en-US" altLang="ko-KR" b="1" dirty="0" smtClean="0"/>
              <a:t>   {</a:t>
            </a:r>
          </a:p>
          <a:p>
            <a:pPr fontAlgn="base"/>
            <a:r>
              <a:rPr lang="en-US" altLang="ko-KR" dirty="0" smtClean="0">
                <a:solidFill>
                  <a:schemeClr val="accent1"/>
                </a:solidFill>
              </a:rPr>
              <a:t>     </a:t>
            </a:r>
            <a:r>
              <a:rPr lang="en-US" altLang="ko-KR" dirty="0" err="1" smtClean="0">
                <a:solidFill>
                  <a:schemeClr val="accent1"/>
                </a:solidFill>
              </a:rPr>
              <a:t>dwWaitResult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 </a:t>
            </a:r>
            <a:r>
              <a:rPr lang="en-US" altLang="ko-KR" dirty="0" err="1"/>
              <a:t>WaitForSingleObject</a:t>
            </a:r>
            <a:r>
              <a:rPr lang="en-US" altLang="ko-KR" dirty="0"/>
              <a:t> ( </a:t>
            </a:r>
            <a:r>
              <a:rPr lang="en-US" altLang="ko-KR" dirty="0" err="1"/>
              <a:t>ghSemaphore</a:t>
            </a:r>
            <a:r>
              <a:rPr lang="en-US" altLang="ko-KR" dirty="0"/>
              <a:t>, 0L );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b="1" dirty="0" smtClean="0"/>
              <a:t>     switch </a:t>
            </a:r>
            <a:r>
              <a:rPr lang="en-US" altLang="ko-KR" b="1" dirty="0"/>
              <a:t>(</a:t>
            </a:r>
            <a:r>
              <a:rPr lang="en-US" altLang="ko-KR" b="1" dirty="0" err="1"/>
              <a:t>dwWaitResult</a:t>
            </a:r>
            <a:r>
              <a:rPr lang="en-US" altLang="ko-KR" b="1" dirty="0"/>
              <a:t>)</a:t>
            </a:r>
          </a:p>
          <a:p>
            <a:pPr fontAlgn="base"/>
            <a:r>
              <a:rPr lang="en-US" altLang="ko-KR" b="1" dirty="0" smtClean="0"/>
              <a:t>     {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case </a:t>
            </a:r>
            <a:r>
              <a:rPr lang="en-US" altLang="ko-KR" b="1" dirty="0"/>
              <a:t>WAIT_OBJECT_0:</a:t>
            </a:r>
            <a:r>
              <a:rPr lang="en-US" altLang="ko-KR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2.1 </a:t>
            </a:r>
            <a:r>
              <a:rPr lang="en-US" altLang="ko-KR" b="1" dirty="0" err="1">
                <a:solidFill>
                  <a:srgbClr val="C00000"/>
                </a:solidFill>
              </a:rPr>
              <a:t>할당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</a:rPr>
              <a:t>받아서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</a:rPr>
              <a:t>수행</a:t>
            </a:r>
            <a:endParaRPr lang="en-US" altLang="ko-KR" dirty="0">
              <a:solidFill>
                <a:srgbClr val="C00000"/>
              </a:solidFill>
            </a:endParaRPr>
          </a:p>
          <a:p>
            <a:pPr fontAlgn="base"/>
            <a:r>
              <a:rPr lang="en-US" altLang="ko-KR" dirty="0" smtClean="0"/>
              <a:t>         </a:t>
            </a:r>
            <a:r>
              <a:rPr lang="ko-KR" altLang="en-US" b="1" dirty="0" smtClean="0">
                <a:solidFill>
                  <a:srgbClr val="00B050"/>
                </a:solidFill>
              </a:rPr>
              <a:t>동일한 수행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clnt_info</a:t>
            </a:r>
            <a:r>
              <a:rPr lang="en-US" altLang="ko-KR" b="1" dirty="0" smtClean="0">
                <a:solidFill>
                  <a:schemeClr val="accent1"/>
                </a:solidFill>
              </a:rPr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nq_dequeue</a:t>
            </a:r>
            <a:r>
              <a:rPr lang="en-US" altLang="ko-KR" dirty="0">
                <a:solidFill>
                  <a:srgbClr val="FF0000"/>
                </a:solidFill>
              </a:rPr>
              <a:t>(&amp;</a:t>
            </a:r>
            <a:r>
              <a:rPr lang="en-US" altLang="ko-KR" dirty="0" err="1">
                <a:solidFill>
                  <a:srgbClr val="FF0000"/>
                </a:solidFill>
              </a:rPr>
              <a:t>nq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b="1" dirty="0">
                <a:solidFill>
                  <a:schemeClr val="accent1"/>
                </a:solidFill>
              </a:rPr>
              <a:t>][3] </a:t>
            </a:r>
            <a:r>
              <a:rPr lang="en-US" altLang="ko-KR" dirty="0">
                <a:solidFill>
                  <a:schemeClr val="accent1"/>
                </a:solidFill>
              </a:rPr>
              <a:t>= 1; 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// </a:t>
            </a:r>
            <a:r>
              <a:rPr lang="ko-KR" altLang="en-US" dirty="0" smtClean="0">
                <a:solidFill>
                  <a:srgbClr val="C00000"/>
                </a:solidFill>
              </a:rPr>
              <a:t>큐에서 대기중인 </a:t>
            </a:r>
            <a:r>
              <a:rPr lang="ko-KR" altLang="en-US" dirty="0" err="1" smtClean="0">
                <a:solidFill>
                  <a:srgbClr val="C00000"/>
                </a:solidFill>
              </a:rPr>
              <a:t>쓰레드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fontAlgn="base"/>
            <a:r>
              <a:rPr lang="en-US" altLang="ko-KR" dirty="0" smtClean="0"/>
              <a:t>       break;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case </a:t>
            </a:r>
            <a:r>
              <a:rPr lang="en-US" altLang="ko-KR" b="1" dirty="0"/>
              <a:t>WAIT_TIMEOUT</a:t>
            </a:r>
            <a:r>
              <a:rPr lang="en-US" altLang="ko-KR" b="1" dirty="0" smtClean="0"/>
              <a:t>:  </a:t>
            </a:r>
            <a:r>
              <a:rPr lang="en-US" altLang="ko-KR" b="1" dirty="0" smtClean="0">
                <a:solidFill>
                  <a:srgbClr val="C00000"/>
                </a:solidFill>
              </a:rPr>
              <a:t>(2.2 </a:t>
            </a:r>
            <a:r>
              <a:rPr lang="ko-KR" altLang="en-US" b="1" dirty="0" smtClean="0">
                <a:solidFill>
                  <a:srgbClr val="C00000"/>
                </a:solidFill>
              </a:rPr>
              <a:t>할당 실패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en-US" altLang="ko-KR" dirty="0">
              <a:solidFill>
                <a:srgbClr val="C00000"/>
              </a:solidFill>
            </a:endParaRPr>
          </a:p>
          <a:p>
            <a:pPr fontAlgn="base"/>
            <a:r>
              <a:rPr lang="en-US" altLang="ko-KR" dirty="0" smtClean="0"/>
              <a:t>       break;</a:t>
            </a:r>
          </a:p>
          <a:p>
            <a:pPr fontAlgn="base"/>
            <a:r>
              <a:rPr lang="en-US" altLang="ko-KR" b="1" dirty="0"/>
              <a:t> </a:t>
            </a:r>
            <a:r>
              <a:rPr lang="en-US" altLang="ko-KR" b="1" dirty="0" smtClean="0"/>
              <a:t>    }</a:t>
            </a:r>
            <a:endParaRPr lang="en-US" altLang="ko-KR" dirty="0"/>
          </a:p>
          <a:p>
            <a:pPr fontAlgn="base"/>
            <a:r>
              <a:rPr lang="en-US" altLang="ko-KR" dirty="0" smtClean="0"/>
              <a:t>  }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else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손님%d</a:t>
            </a:r>
            <a:r>
              <a:rPr lang="en-US" altLang="ko-KR" sz="1300" dirty="0"/>
              <a:t> (%s) </a:t>
            </a:r>
            <a:r>
              <a:rPr lang="en-US" altLang="ko-KR" sz="1300" dirty="0" err="1"/>
              <a:t>대기</a:t>
            </a:r>
            <a:r>
              <a:rPr lang="en-US" altLang="ko-KR" sz="1300" dirty="0"/>
              <a:t>(</a:t>
            </a:r>
            <a:r>
              <a:rPr lang="en-US" altLang="ko-KR" sz="1300" dirty="0" err="1"/>
              <a:t>총인원</a:t>
            </a:r>
            <a:r>
              <a:rPr lang="en-US" altLang="ko-KR" sz="1300" dirty="0"/>
              <a:t>: %d 명)\</a:t>
            </a:r>
            <a:r>
              <a:rPr lang="en-US" altLang="ko-KR" sz="1300" dirty="0" smtClean="0"/>
              <a:t>n“, ….); </a:t>
            </a:r>
            <a:r>
              <a:rPr lang="en-US" altLang="ko-KR" sz="11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100" b="1" dirty="0" smtClean="0">
                <a:solidFill>
                  <a:schemeClr val="accent6"/>
                </a:solidFill>
              </a:rPr>
              <a:t>대기 </a:t>
            </a:r>
            <a:r>
              <a:rPr lang="ko-KR" altLang="en-US" sz="1100" b="1" dirty="0" err="1">
                <a:solidFill>
                  <a:schemeClr val="accent6"/>
                </a:solidFill>
              </a:rPr>
              <a:t>메세지</a:t>
            </a:r>
            <a:r>
              <a:rPr lang="ko-KR" altLang="en-US" sz="1100" b="1" dirty="0">
                <a:solidFill>
                  <a:schemeClr val="accent6"/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6"/>
                </a:solidFill>
              </a:rPr>
              <a:t>출력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(</a:t>
            </a:r>
            <a:r>
              <a:rPr lang="en-US" altLang="ko-KR" sz="1100" b="1" dirty="0">
                <a:solidFill>
                  <a:schemeClr val="accent6"/>
                </a:solidFill>
              </a:rPr>
              <a:t>1</a:t>
            </a:r>
            <a:r>
              <a:rPr lang="ko-KR" altLang="en-US" sz="1100" b="1" dirty="0">
                <a:solidFill>
                  <a:schemeClr val="accent6"/>
                </a:solidFill>
              </a:rPr>
              <a:t>회</a:t>
            </a:r>
            <a:r>
              <a:rPr lang="en-US" altLang="ko-KR" sz="1100" b="1" dirty="0">
                <a:solidFill>
                  <a:schemeClr val="accent6"/>
                </a:solidFill>
              </a:rPr>
              <a:t>)</a:t>
            </a:r>
            <a:endParaRPr lang="ko-KR" altLang="en-US" dirty="0">
              <a:solidFill>
                <a:schemeClr val="accent6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</a:rPr>
              <a:t>}</a:t>
            </a:r>
          </a:p>
          <a:p>
            <a:pPr fontAlgn="base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547664" y="1268760"/>
            <a:ext cx="6563072" cy="864096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직접 메시지 전달 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구현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DWORD 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WINAPI </a:t>
            </a:r>
            <a:r>
              <a:rPr lang="en-US" altLang="ko-KR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ThreadProc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(LPVOID </a:t>
            </a:r>
            <a:r>
              <a:rPr lang="en-US" altLang="ko-KR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lpParam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) // </a:t>
            </a:r>
            <a:r>
              <a:rPr lang="ko-KR" altLang="en-US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쓰레드</a:t>
            </a:r>
            <a:r>
              <a:rPr lang="ko-KR" altLang="en-US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 함수</a:t>
            </a:r>
            <a:endParaRPr lang="ko-KR" altLang="en-US" sz="1600" dirty="0">
              <a:solidFill>
                <a:srgbClr val="FF0000"/>
              </a:solidFill>
              <a:latin typeface="HY산B" pitchFamily="18" charset="-127"/>
              <a:ea typeface="HY산B" pitchFamily="18" charset="-127"/>
            </a:endParaRPr>
          </a:p>
          <a:p>
            <a:pPr lvl="0"/>
            <a:endParaRPr lang="en-US" altLang="ko-KR" b="1" dirty="0">
              <a:latin typeface="HY산B" pitchFamily="18" charset="-127"/>
              <a:ea typeface="HY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3.2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 화면</a:t>
            </a:r>
            <a:endParaRPr lang="ko-KR" altLang="en-US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5170224" descr="EMB000013406e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3" y="836712"/>
            <a:ext cx="8245654" cy="565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54894592" descr="EMB000013406e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3" y="904448"/>
            <a:ext cx="8245654" cy="56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5170864" descr="EMB000013406e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2" y="1164176"/>
            <a:ext cx="8245654" cy="49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9872" y="2894243"/>
            <a:ext cx="2304256" cy="1069514"/>
          </a:xfrm>
        </p:spPr>
        <p:txBody>
          <a:bodyPr/>
          <a:lstStyle/>
          <a:p>
            <a:r>
              <a:rPr lang="en-US" altLang="ko-KR" dirty="0" smtClean="0"/>
              <a:t>Thanks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목차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세마포어의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개념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- 1.1 </a:t>
            </a:r>
            <a:r>
              <a:rPr lang="ko-KR" alt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세마포어란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 무엇인가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0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     - 1.2 </a:t>
            </a:r>
            <a:r>
              <a:rPr lang="ko-KR" alt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쓰레드란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 무엇인가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57200" y="2636912"/>
            <a:ext cx="8229600" cy="1972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</a:rPr>
              <a:t>2.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세마포어</a:t>
            </a:r>
            <a:r>
              <a:rPr lang="ko-KR" altLang="en-US" b="1" dirty="0" smtClean="0">
                <a:solidFill>
                  <a:schemeClr val="tx1"/>
                </a:solidFill>
              </a:rPr>
              <a:t> 활용 시나리오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3.  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 구현 소스 </a:t>
            </a:r>
            <a:r>
              <a:rPr lang="en-US" altLang="ko-KR" b="1" dirty="0" smtClean="0">
                <a:solidFill>
                  <a:schemeClr val="tx1"/>
                </a:solidFill>
              </a:rPr>
              <a:t>&amp; </a:t>
            </a:r>
            <a:r>
              <a:rPr lang="ko-KR" altLang="en-US" b="1" dirty="0" smtClean="0">
                <a:solidFill>
                  <a:schemeClr val="tx1"/>
                </a:solidFill>
              </a:rPr>
              <a:t>실행 화면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455323" y="1600200"/>
            <a:ext cx="8229600" cy="1468760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세마포어의</a:t>
            </a:r>
            <a:r>
              <a:rPr lang="ko-KR" alt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개념</a:t>
            </a:r>
            <a:endParaRPr lang="en-US" altLang="ko-KR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- 1.1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세마포어란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- 1.2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쓰레드란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5576" y="4418528"/>
            <a:ext cx="31518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smtClean="0"/>
              <a:t>3.1 </a:t>
            </a:r>
            <a:r>
              <a:rPr lang="ko-KR" altLang="en-US" dirty="0" smtClean="0"/>
              <a:t>대기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재 요청 방식</a:t>
            </a:r>
            <a:endParaRPr lang="en-US" altLang="ko-KR" dirty="0" smtClean="0"/>
          </a:p>
          <a:p>
            <a:r>
              <a:rPr lang="en-US" altLang="ko-KR" sz="600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- 3.2 </a:t>
            </a:r>
            <a:r>
              <a:rPr lang="ko-KR" altLang="en-US" dirty="0" smtClean="0"/>
              <a:t>직접 메시지 전달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미용실 </a:t>
            </a:r>
            <a:r>
              <a:rPr lang="ko-KR" altLang="en-US" dirty="0" err="1" smtClean="0"/>
              <a:t>세마포어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672208"/>
            <a:ext cx="6563072" cy="460648"/>
          </a:xfrm>
        </p:spPr>
        <p:txBody>
          <a:bodyPr/>
          <a:lstStyle/>
          <a:p>
            <a:pPr fontAlgn="base"/>
            <a:r>
              <a:rPr lang="ko-KR" altLang="en-US" b="1" dirty="0" smtClean="0">
                <a:solidFill>
                  <a:schemeClr val="tx2"/>
                </a:solidFill>
                <a:latin typeface="MD아롱체" pitchFamily="18" charset="-127"/>
                <a:ea typeface="MD아롱체" pitchFamily="18" charset="-127"/>
              </a:rPr>
              <a:t>미용실 </a:t>
            </a:r>
            <a:r>
              <a:rPr lang="ko-KR" altLang="en-US" b="1" dirty="0" err="1">
                <a:solidFill>
                  <a:schemeClr val="tx2"/>
                </a:solidFill>
                <a:latin typeface="MD아롱체" pitchFamily="18" charset="-127"/>
                <a:ea typeface="MD아롱체" pitchFamily="18" charset="-127"/>
              </a:rPr>
              <a:t>세마포어의</a:t>
            </a:r>
            <a:r>
              <a:rPr lang="ko-KR" altLang="en-US" b="1" dirty="0">
                <a:solidFill>
                  <a:schemeClr val="tx2"/>
                </a:solidFill>
                <a:latin typeface="MD아롱체" pitchFamily="18" charset="-127"/>
                <a:ea typeface="MD아롱체" pitchFamily="18" charset="-127"/>
              </a:rPr>
              <a:t> 전제 조건은 다음과 같다</a:t>
            </a:r>
            <a:r>
              <a:rPr lang="en-US" altLang="ko-KR" b="1" dirty="0" smtClean="0">
                <a:solidFill>
                  <a:schemeClr val="tx2"/>
                </a:solidFill>
                <a:latin typeface="MD아롱체" pitchFamily="18" charset="-127"/>
                <a:ea typeface="MD아롱체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869919" y="2365814"/>
            <a:ext cx="7776864" cy="407051"/>
          </a:xfrm>
        </p:spPr>
        <p:txBody>
          <a:bodyPr/>
          <a:lstStyle/>
          <a:p>
            <a:pPr fontAlgn="base"/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ko-KR" altLang="en-US" sz="1600" b="1" dirty="0" smtClean="0"/>
              <a:t>미용실의 자리 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</a:t>
            </a:r>
            <a:r>
              <a:rPr lang="en-US" altLang="ko-KR" sz="1600" b="1" dirty="0" smtClean="0"/>
              <a:t>   ,   (</a:t>
            </a:r>
            <a:r>
              <a:rPr lang="ko-KR" altLang="en-US" sz="1600" b="1" dirty="0" smtClean="0"/>
              <a:t>디자이너 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명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026" name="Picture 2" descr="C:\Users\hss49\Desktop\dryer-1293118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30" y="746922"/>
            <a:ext cx="2000796" cy="193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ss49\Desktop\scissors-1300330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452636" cy="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01874" y="5373216"/>
            <a:ext cx="7540252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미용실을 방문하는 손님은 각각 하나의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쓰레드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 fontAlgn="base"/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</a:p>
          <a:p>
            <a:pPr algn="ctr" fontAlgn="base"/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손님들은 </a:t>
            </a:r>
            <a:r>
              <a:rPr lang="ko-KR" altLang="en-US" sz="1600" b="1" dirty="0">
                <a:solidFill>
                  <a:srgbClr val="FF0000"/>
                </a:solidFill>
              </a:rPr>
              <a:t>한정된 자원</a:t>
            </a:r>
            <a:r>
              <a:rPr lang="ko-KR" altLang="en-US" sz="1600" b="1" dirty="0">
                <a:solidFill>
                  <a:schemeClr val="tx2"/>
                </a:solidFill>
              </a:rPr>
              <a:t>인 </a:t>
            </a:r>
            <a:r>
              <a:rPr lang="en-US" altLang="ko-KR" sz="1600" b="1" u="sng" dirty="0">
                <a:solidFill>
                  <a:schemeClr val="tx2"/>
                </a:solidFill>
              </a:rPr>
              <a:t>(5</a:t>
            </a:r>
            <a:r>
              <a:rPr lang="ko-KR" altLang="en-US" sz="1600" b="1" u="sng" dirty="0">
                <a:solidFill>
                  <a:schemeClr val="tx2"/>
                </a:solidFill>
              </a:rPr>
              <a:t>명의 디자이너와 자리</a:t>
            </a:r>
            <a:r>
              <a:rPr lang="en-US" altLang="ko-KR" sz="1600" b="1" u="sng" dirty="0">
                <a:solidFill>
                  <a:schemeClr val="tx2"/>
                </a:solidFill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</a:rPr>
              <a:t>를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할당 받아 </a:t>
            </a:r>
            <a:r>
              <a:rPr lang="ko-KR" altLang="en-US" sz="1600" b="1" dirty="0">
                <a:solidFill>
                  <a:schemeClr val="tx2"/>
                </a:solidFill>
              </a:rPr>
              <a:t>작업을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수행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Content Placeholder 12"/>
          <p:cNvSpPr txBox="1">
            <a:spLocks/>
          </p:cNvSpPr>
          <p:nvPr/>
        </p:nvSpPr>
        <p:spPr>
          <a:xfrm>
            <a:off x="1187624" y="2898791"/>
            <a:ext cx="7776864" cy="54714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남자 </a:t>
            </a:r>
            <a:r>
              <a:rPr lang="en-US" altLang="ko-KR" sz="1600" b="1" dirty="0"/>
              <a:t>or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여자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손님이 무작위로 방문</a:t>
            </a:r>
            <a:r>
              <a:rPr lang="en-US" altLang="ko-KR" sz="1600" b="1" dirty="0" smtClean="0"/>
              <a:t>, (</a:t>
            </a:r>
            <a:r>
              <a:rPr lang="ko-KR" altLang="en-US" sz="1600" b="1" dirty="0" smtClean="0"/>
              <a:t>커트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염색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펌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중 한 가지를 희망</a:t>
            </a:r>
            <a:endParaRPr lang="en-US" altLang="ko-KR" sz="1600" b="1" dirty="0" smtClean="0"/>
          </a:p>
        </p:txBody>
      </p:sp>
      <p:pic>
        <p:nvPicPr>
          <p:cNvPr id="14" name="Picture 3" descr="C:\Users\hss49\Desktop\scissors-1300330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3235"/>
            <a:ext cx="452636" cy="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2"/>
          <p:cNvSpPr txBox="1">
            <a:spLocks/>
          </p:cNvSpPr>
          <p:nvPr/>
        </p:nvSpPr>
        <p:spPr>
          <a:xfrm>
            <a:off x="1187624" y="3482871"/>
            <a:ext cx="7776864" cy="40777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600" b="1" dirty="0" smtClean="0"/>
              <a:t>염색과 </a:t>
            </a:r>
            <a:r>
              <a:rPr lang="ko-KR" altLang="en-US" sz="1600" b="1" dirty="0" err="1" smtClean="0"/>
              <a:t>펌은</a:t>
            </a:r>
            <a:r>
              <a:rPr lang="ko-KR" altLang="en-US" sz="1600" b="1" dirty="0" smtClean="0"/>
              <a:t> 커트를 포함하지 않는다고 가정</a:t>
            </a:r>
            <a:r>
              <a:rPr lang="en-US" altLang="ko-KR" sz="1600" b="1" dirty="0" smtClean="0"/>
              <a:t>.</a:t>
            </a:r>
          </a:p>
          <a:p>
            <a:pPr fontAlgn="base"/>
            <a:endParaRPr lang="ko-KR" altLang="en-US" sz="1600" b="1" dirty="0" smtClean="0"/>
          </a:p>
        </p:txBody>
      </p:sp>
      <p:pic>
        <p:nvPicPr>
          <p:cNvPr id="16" name="Picture 3" descr="C:\Users\hss49\Desktop\scissors-1300330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7590"/>
            <a:ext cx="452636" cy="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2"/>
          <p:cNvSpPr txBox="1">
            <a:spLocks/>
          </p:cNvSpPr>
          <p:nvPr/>
        </p:nvSpPr>
        <p:spPr>
          <a:xfrm>
            <a:off x="1153756" y="4064333"/>
            <a:ext cx="7776864" cy="51679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600" b="1" dirty="0" smtClean="0"/>
              <a:t>여자가 남자보다 미용을 받는데 소요되는 시간이 길다고 가정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18" name="Picture 3" descr="C:\Users\hss49\Desktop\scissors-1300330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1946"/>
            <a:ext cx="452636" cy="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2"/>
          <p:cNvSpPr txBox="1">
            <a:spLocks/>
          </p:cNvSpPr>
          <p:nvPr/>
        </p:nvSpPr>
        <p:spPr>
          <a:xfrm>
            <a:off x="1153756" y="4641033"/>
            <a:ext cx="8064896" cy="69831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600" b="1" dirty="0" smtClean="0">
                <a:solidFill>
                  <a:srgbClr val="00B050"/>
                </a:solidFill>
              </a:rPr>
              <a:t>미용을 받는 손님</a:t>
            </a:r>
            <a:r>
              <a:rPr lang="ko-KR" altLang="en-US" sz="1600" b="1" dirty="0" smtClean="0"/>
              <a:t>과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대기 중인 손님</a:t>
            </a:r>
            <a:r>
              <a:rPr lang="ko-KR" altLang="en-US" sz="1600" b="1" dirty="0" smtClean="0"/>
              <a:t>을 합하여 총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명의 손님만을 수용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20" name="Picture 3" descr="C:\Users\hss49\Desktop\scissors-1300330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46302"/>
            <a:ext cx="452636" cy="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11" grpId="0"/>
      <p:bldP spid="15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68760"/>
            <a:ext cx="6563072" cy="576064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대기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&amp;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재 요청 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구현</a:t>
            </a:r>
          </a:p>
          <a:p>
            <a:pPr lvl="0"/>
            <a:endParaRPr lang="en-US" altLang="ko-KR" b="1" dirty="0"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88840"/>
            <a:ext cx="6563072" cy="2664296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main</a:t>
            </a:r>
            <a:r>
              <a:rPr lang="en-US" altLang="ko-KR" b="1" dirty="0"/>
              <a:t>() </a:t>
            </a:r>
            <a:r>
              <a:rPr lang="en-US" altLang="ko-KR" b="1" dirty="0" err="1"/>
              <a:t>함수에서는</a:t>
            </a:r>
            <a:r>
              <a:rPr lang="en-US" altLang="ko-KR" b="1" dirty="0"/>
              <a:t> </a:t>
            </a:r>
            <a:r>
              <a:rPr lang="en-US" altLang="ko-KR" b="1" dirty="0" err="1"/>
              <a:t>반복문을</a:t>
            </a:r>
            <a:r>
              <a:rPr lang="en-US" altLang="ko-KR" b="1" dirty="0"/>
              <a:t> </a:t>
            </a:r>
            <a:r>
              <a:rPr lang="en-US" altLang="ko-KR" b="1" dirty="0" err="1"/>
              <a:t>돌며</a:t>
            </a:r>
            <a:r>
              <a:rPr lang="en-US" altLang="ko-KR" b="1" dirty="0"/>
              <a:t> </a:t>
            </a:r>
            <a:r>
              <a:rPr lang="en-US" altLang="ko-KR" b="1" dirty="0" err="1"/>
              <a:t>쓰레드가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생성</a:t>
            </a:r>
            <a:r>
              <a:rPr lang="ko-KR" altLang="en-US" b="1" dirty="0" smtClean="0"/>
              <a:t>됨</a:t>
            </a:r>
            <a:r>
              <a:rPr lang="en-US" altLang="ko-KR" b="1" dirty="0" smtClean="0"/>
              <a:t> (</a:t>
            </a:r>
            <a:r>
              <a:rPr lang="en-US" altLang="ko-KR" b="1" dirty="0"/>
              <a:t>2~5초 </a:t>
            </a:r>
            <a:r>
              <a:rPr lang="en-US" altLang="ko-KR" b="1" dirty="0" err="1"/>
              <a:t>무작위</a:t>
            </a:r>
            <a:r>
              <a:rPr lang="en-US" altLang="ko-KR" b="1" dirty="0"/>
              <a:t>)</a:t>
            </a:r>
          </a:p>
          <a:p>
            <a:pPr fontAlgn="base"/>
            <a:endParaRPr lang="en-US" altLang="ko-KR" b="1" dirty="0" smtClean="0"/>
          </a:p>
          <a:p>
            <a:pPr fontAlgn="base"/>
            <a:r>
              <a:rPr lang="ko-KR" altLang="en-US" b="1" dirty="0" smtClean="0"/>
              <a:t>생성된 </a:t>
            </a:r>
            <a:r>
              <a:rPr lang="ko-KR" altLang="en-US" b="1" dirty="0" err="1" smtClean="0"/>
              <a:t>쓰레드가</a:t>
            </a:r>
            <a:r>
              <a:rPr lang="ko-KR" altLang="en-US" b="1" dirty="0" smtClean="0"/>
              <a:t> </a:t>
            </a:r>
            <a:r>
              <a:rPr lang="ko-KR" altLang="en-US" b="1" dirty="0"/>
              <a:t>공유 자원에 대해 </a:t>
            </a:r>
          </a:p>
          <a:p>
            <a:pPr fontAlgn="base"/>
            <a:r>
              <a:rPr lang="en-US" altLang="ko-KR" b="1" dirty="0" smtClean="0"/>
              <a:t>{</a:t>
            </a:r>
            <a:endParaRPr lang="en-US" altLang="ko-KR" b="1" dirty="0"/>
          </a:p>
          <a:p>
            <a:pPr fontAlgn="base"/>
            <a:r>
              <a:rPr lang="en-US" altLang="ko-KR" b="1" dirty="0"/>
              <a:t> </a:t>
            </a:r>
            <a:r>
              <a:rPr lang="en-US" altLang="ko-KR" b="1" dirty="0" smtClean="0"/>
              <a:t>  1</a:t>
            </a:r>
            <a:r>
              <a:rPr lang="en-US" altLang="ko-KR" b="1" dirty="0"/>
              <a:t>. </a:t>
            </a:r>
            <a:r>
              <a:rPr lang="ko-KR" altLang="en-US" b="1" dirty="0"/>
              <a:t>요청 </a:t>
            </a:r>
          </a:p>
          <a:p>
            <a:pPr fontAlgn="base"/>
            <a:r>
              <a:rPr lang="en-US" altLang="ko-KR" b="1" dirty="0" smtClean="0"/>
              <a:t>   2</a:t>
            </a:r>
            <a:r>
              <a:rPr lang="en-US" altLang="ko-KR" b="1" dirty="0"/>
              <a:t>. </a:t>
            </a:r>
            <a:r>
              <a:rPr lang="ko-KR" altLang="en-US" b="1" dirty="0"/>
              <a:t>할당을 받으면 수행</a:t>
            </a:r>
          </a:p>
          <a:p>
            <a:pPr fontAlgn="base"/>
            <a:r>
              <a:rPr lang="en-US" altLang="ko-KR" b="1" dirty="0" smtClean="0"/>
              <a:t>   3</a:t>
            </a:r>
            <a:r>
              <a:rPr lang="en-US" altLang="ko-KR" b="1" dirty="0"/>
              <a:t>. </a:t>
            </a:r>
            <a:r>
              <a:rPr lang="ko-KR" altLang="en-US" b="1" dirty="0"/>
              <a:t>할당을 받지 못하면 일정시간 </a:t>
            </a:r>
            <a:r>
              <a:rPr lang="ko-KR" altLang="en-US" b="1" dirty="0">
                <a:solidFill>
                  <a:srgbClr val="0070C0"/>
                </a:solidFill>
              </a:rPr>
              <a:t>대기</a:t>
            </a:r>
            <a:r>
              <a:rPr lang="en-US" altLang="ko-KR" b="1" dirty="0">
                <a:solidFill>
                  <a:srgbClr val="0070C0"/>
                </a:solidFill>
              </a:rPr>
              <a:t>(Sleep)</a:t>
            </a:r>
            <a:r>
              <a:rPr lang="ko-KR" altLang="en-US" b="1" dirty="0">
                <a:solidFill>
                  <a:srgbClr val="0070C0"/>
                </a:solidFill>
              </a:rPr>
              <a:t>후 </a:t>
            </a:r>
            <a:r>
              <a:rPr lang="ko-KR" altLang="en-US" b="1" dirty="0" smtClean="0">
                <a:solidFill>
                  <a:srgbClr val="0070C0"/>
                </a:solidFill>
              </a:rPr>
              <a:t>재 요청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9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68760"/>
            <a:ext cx="6563072" cy="576064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대기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&amp;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재 요청 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구현</a:t>
            </a:r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HY산B" pitchFamily="18" charset="-127"/>
                <a:ea typeface="HY산B" pitchFamily="18" charset="-127"/>
              </a:rPr>
              <a:t>Main()</a:t>
            </a:r>
            <a:endParaRPr lang="en-US" altLang="ko-KR" b="1" dirty="0">
              <a:solidFill>
                <a:srgbClr val="0070C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92038"/>
            <a:ext cx="6563072" cy="2301057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endParaRPr lang="en-US" altLang="ko-KR" dirty="0" smtClean="0">
              <a:solidFill>
                <a:srgbClr val="00B05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세마포어</a:t>
            </a:r>
            <a:r>
              <a:rPr lang="ko-KR" altLang="en-US" dirty="0">
                <a:solidFill>
                  <a:srgbClr val="00B050"/>
                </a:solidFill>
              </a:rPr>
              <a:t> 생성 및 </a:t>
            </a:r>
            <a:r>
              <a:rPr lang="ko-KR" altLang="en-US" dirty="0" smtClean="0">
                <a:solidFill>
                  <a:srgbClr val="00B050"/>
                </a:solidFill>
              </a:rPr>
              <a:t>초기화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>
                <a:latin typeface="Arial" pitchFamily="34" charset="0"/>
                <a:cs typeface="Arial" pitchFamily="34" charset="0"/>
              </a:rPr>
              <a:t>HANDLE </a:t>
            </a:r>
            <a:r>
              <a:rPr lang="en-US" altLang="ko-KR" sz="1200" dirty="0" err="1">
                <a:latin typeface="Arial" pitchFamily="34" charset="0"/>
                <a:cs typeface="Arial" pitchFamily="34" charset="0"/>
              </a:rPr>
              <a:t>ghSemaphore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void *HANDLE; 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winnt.h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ghSemaphore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</a:t>
            </a:r>
            <a:r>
              <a:rPr lang="en-US" altLang="ko-KR" dirty="0" err="1">
                <a:solidFill>
                  <a:schemeClr val="accent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CreateSemaphore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</a:p>
          <a:p>
            <a:pPr fontAlgn="base"/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       NULL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default security attributes</a:t>
            </a:r>
          </a:p>
          <a:p>
            <a:pPr fontAlgn="base"/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       MAX_SEM_COUNT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initial count</a:t>
            </a:r>
          </a:p>
          <a:p>
            <a:pPr fontAlgn="base"/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       MAX_SEM_COUNT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maximum count</a:t>
            </a:r>
          </a:p>
          <a:p>
            <a:pPr fontAlgn="base"/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             NULL 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unnamed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semaphore</a:t>
            </a: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1835696" y="1992038"/>
            <a:ext cx="6563072" cy="414786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HANDLE </a:t>
            </a:r>
            <a:r>
              <a:rPr lang="en-US" altLang="ko-K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clnt_Thread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[THREADCOUNT];  //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방문 손님 </a:t>
            </a:r>
            <a:r>
              <a:rPr lang="ko-KR" alt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쓰레드</a:t>
            </a:r>
            <a:endParaRPr lang="en-US" altLang="ko-K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ko-KR" alt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altLang="ko-KR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for (i = 0; i &lt; THREADCOUNT i++)</a:t>
            </a:r>
          </a:p>
          <a:p>
            <a:pPr fontAlgn="base"/>
            <a:r>
              <a:rPr lang="en-US" altLang="ko-KR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clnt_Cnt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&lt; 10) </a:t>
            </a:r>
            <a:endParaRPr lang="en-US" altLang="ko-K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altLang="ko-K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{</a:t>
            </a:r>
            <a:endParaRPr lang="en-US" altLang="ko-K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clnt_Cnt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clnt_Thread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[i]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ko-K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CreateThread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 NULL, // default security attributes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0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// default stack size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(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LPTHREAD_START_ROUTINE)</a:t>
            </a:r>
            <a:r>
              <a:rPr lang="en-US" altLang="ko-K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ThreadProc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NULL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// no thread function arguments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0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// default creation flags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&amp;</a:t>
            </a:r>
            <a:r>
              <a:rPr lang="en-US" altLang="ko-KR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ThreadID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// receive thread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identifier</a:t>
            </a:r>
          </a:p>
          <a:p>
            <a:pPr fontAlgn="base"/>
            <a:r>
              <a:rPr lang="en-US" altLang="ko-K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}</a:t>
            </a: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else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손님%d</a:t>
            </a:r>
            <a:r>
              <a:rPr lang="en-US" altLang="ko-KR" dirty="0"/>
              <a:t> </a:t>
            </a:r>
            <a:r>
              <a:rPr lang="en-US" altLang="ko-KR" dirty="0" err="1"/>
              <a:t>왔다가</a:t>
            </a:r>
            <a:r>
              <a:rPr lang="en-US" altLang="ko-KR" dirty="0"/>
              <a:t> </a:t>
            </a:r>
            <a:r>
              <a:rPr lang="en-US" altLang="ko-KR" dirty="0" err="1"/>
              <a:t>돌아감</a:t>
            </a:r>
            <a:r>
              <a:rPr lang="en-US" altLang="ko-KR" dirty="0"/>
              <a:t>(</a:t>
            </a:r>
            <a:r>
              <a:rPr lang="en-US" altLang="ko-KR" dirty="0" err="1"/>
              <a:t>총인원</a:t>
            </a:r>
            <a:r>
              <a:rPr lang="en-US" altLang="ko-KR" dirty="0"/>
              <a:t>: %d 명)\n", i + 1, </a:t>
            </a:r>
            <a:r>
              <a:rPr lang="en-US" altLang="ko-KR" dirty="0" err="1"/>
              <a:t>clnt_Cnt</a:t>
            </a:r>
            <a:r>
              <a:rPr lang="en-US" altLang="ko-KR" dirty="0" smtClean="0"/>
              <a:t>);</a:t>
            </a:r>
          </a:p>
          <a:p>
            <a:pPr fontAlgn="base"/>
            <a:r>
              <a:rPr lang="en-US" altLang="ko-KR" sz="1200" dirty="0">
                <a:solidFill>
                  <a:schemeClr val="accent2"/>
                </a:solidFill>
              </a:rPr>
              <a:t>}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0668" y="6235637"/>
            <a:ext cx="654810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WaitForMultipleObjects</a:t>
            </a:r>
            <a:r>
              <a:rPr lang="en-US" altLang="ko-KR" sz="1600" dirty="0"/>
              <a:t>(THREADCOUNT, </a:t>
            </a:r>
            <a:r>
              <a:rPr lang="en-US" altLang="ko-KR" sz="1600" dirty="0" err="1"/>
              <a:t>clnt_Thread</a:t>
            </a:r>
            <a:r>
              <a:rPr lang="en-US" altLang="ko-KR" sz="1600" dirty="0"/>
              <a:t>, TRUE, </a:t>
            </a:r>
            <a:r>
              <a:rPr lang="en-US" altLang="ko-KR" sz="1500" dirty="0"/>
              <a:t>INFINITE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28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68760"/>
            <a:ext cx="6563072" cy="864096"/>
          </a:xfrm>
        </p:spPr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대기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&amp;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재 요청 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구현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DWORD 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WINAPI </a:t>
            </a:r>
            <a:r>
              <a:rPr lang="en-US" altLang="ko-KR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ThreadProc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(LPVOID </a:t>
            </a:r>
            <a:r>
              <a:rPr lang="en-US" altLang="ko-KR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lpParam</a:t>
            </a:r>
            <a:r>
              <a:rPr lang="en-US" altLang="ko-KR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) // </a:t>
            </a:r>
            <a:r>
              <a:rPr lang="ko-KR" altLang="en-US" sz="1600" b="1" dirty="0" err="1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쓰레드</a:t>
            </a:r>
            <a:r>
              <a:rPr lang="ko-KR" altLang="en-US" sz="1600" b="1" dirty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 함수</a:t>
            </a:r>
            <a:endParaRPr lang="ko-KR" altLang="en-US" sz="1600" dirty="0">
              <a:solidFill>
                <a:srgbClr val="FF0000"/>
              </a:solidFill>
              <a:latin typeface="HY산B" pitchFamily="18" charset="-127"/>
              <a:ea typeface="HY산B" pitchFamily="18" charset="-127"/>
            </a:endParaRPr>
          </a:p>
          <a:p>
            <a:pPr lvl="0"/>
            <a:endParaRPr lang="en-US" altLang="ko-KR" b="1" dirty="0"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88840"/>
            <a:ext cx="6563072" cy="4752528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  <a:r>
              <a:rPr lang="ko-KR" altLang="en-US" b="1" dirty="0">
                <a:solidFill>
                  <a:srgbClr val="C00000"/>
                </a:solidFill>
              </a:rPr>
              <a:t>공유 자원 </a:t>
            </a:r>
            <a:r>
              <a:rPr lang="ko-KR" altLang="en-US" b="1" dirty="0" smtClean="0">
                <a:solidFill>
                  <a:srgbClr val="C00000"/>
                </a:solidFill>
              </a:rPr>
              <a:t>요청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altLang="ko-KR" dirty="0" err="1">
                <a:solidFill>
                  <a:schemeClr val="accent1"/>
                </a:solidFill>
              </a:rPr>
              <a:t>dwWaitResult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 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WaitForSingleObject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ghSemaphore</a:t>
            </a:r>
            <a:r>
              <a:rPr lang="en-US" altLang="ko-KR" dirty="0" smtClean="0"/>
              <a:t>, </a:t>
            </a:r>
            <a:r>
              <a:rPr lang="en-US" altLang="ko-KR" dirty="0"/>
              <a:t>0L );</a:t>
            </a:r>
            <a:r>
              <a:rPr lang="en-US" altLang="ko-KR" dirty="0" smtClean="0"/>
              <a:t> </a:t>
            </a:r>
          </a:p>
          <a:p>
            <a:pPr fontAlgn="base"/>
            <a:endParaRPr lang="en-US" altLang="ko-KR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switch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accent1"/>
                </a:solidFill>
              </a:rPr>
              <a:t>dwWaitResult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fontAlgn="base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/>
              <a:t>  case </a:t>
            </a:r>
            <a:r>
              <a:rPr lang="en-US" altLang="ko-KR" b="1" dirty="0"/>
              <a:t>WAIT_OBJECT_0: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2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  <a:r>
              <a:rPr lang="ko-KR" altLang="en-US" b="1" dirty="0">
                <a:solidFill>
                  <a:srgbClr val="C00000"/>
                </a:solidFill>
              </a:rPr>
              <a:t>할당 받아서 수행</a:t>
            </a:r>
            <a:endParaRPr lang="ko-KR" altLang="en-US" dirty="0">
              <a:solidFill>
                <a:srgbClr val="C00000"/>
              </a:solidFill>
            </a:endParaRP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semaCnt</a:t>
            </a:r>
            <a:r>
              <a:rPr lang="en-US" altLang="ko-KR" sz="1600" dirty="0" smtClean="0">
                <a:solidFill>
                  <a:srgbClr val="00B050"/>
                </a:solidFill>
              </a:rPr>
              <a:t>--;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printf</a:t>
            </a:r>
            <a:r>
              <a:rPr lang="en-US" altLang="ko-KR" sz="1200" dirty="0"/>
              <a:t>("%d</a:t>
            </a:r>
            <a:r>
              <a:rPr lang="ko-KR" altLang="en-US" sz="1200" dirty="0" err="1"/>
              <a:t>번손님</a:t>
            </a:r>
            <a:r>
              <a:rPr lang="en-US" altLang="ko-KR" sz="1200" dirty="0"/>
              <a:t>(%s) %s </a:t>
            </a:r>
            <a:r>
              <a:rPr lang="ko-KR" altLang="en-US" sz="1200" dirty="0"/>
              <a:t>시작</a:t>
            </a:r>
            <a:r>
              <a:rPr lang="en-US" altLang="ko-KR" sz="1200" dirty="0"/>
              <a:t>\</a:t>
            </a:r>
            <a:r>
              <a:rPr lang="en-US" altLang="ko-KR" sz="1200" dirty="0" smtClean="0"/>
              <a:t>n (</a:t>
            </a:r>
            <a:r>
              <a:rPr lang="ko-KR" altLang="en-US" sz="1200" dirty="0" smtClean="0"/>
              <a:t>남은 자리 </a:t>
            </a:r>
            <a:r>
              <a:rPr lang="en-US" altLang="ko-KR" sz="1200" dirty="0" smtClean="0"/>
              <a:t>: %d) \n\n", ….);</a:t>
            </a:r>
            <a:endParaRPr lang="en-US" altLang="ko-KR" sz="1200" dirty="0"/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0070C0"/>
                </a:solidFill>
              </a:rPr>
              <a:t>Sleep(</a:t>
            </a:r>
            <a:r>
              <a:rPr lang="ko-KR" altLang="en-US" sz="1100" dirty="0" smtClean="0">
                <a:solidFill>
                  <a:srgbClr val="0070C0"/>
                </a:solidFill>
              </a:rPr>
              <a:t>작업 소요시간</a:t>
            </a:r>
            <a:r>
              <a:rPr lang="en-US" altLang="ko-KR" dirty="0" smtClean="0">
                <a:solidFill>
                  <a:srgbClr val="0070C0"/>
                </a:solidFill>
              </a:rPr>
              <a:t>);</a:t>
            </a:r>
            <a:endParaRPr lang="en-US" altLang="ko-KR" dirty="0">
              <a:solidFill>
                <a:srgbClr val="0070C0"/>
              </a:solidFill>
            </a:endParaRP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dirty="0" err="1">
                <a:solidFill>
                  <a:srgbClr val="00B050"/>
                </a:solidFill>
              </a:rPr>
              <a:t>semaCnt</a:t>
            </a:r>
            <a:r>
              <a:rPr lang="en-US" altLang="ko-KR" dirty="0">
                <a:solidFill>
                  <a:srgbClr val="00B050"/>
                </a:solidFill>
              </a:rPr>
              <a:t>++;</a:t>
            </a: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손님</a:t>
            </a:r>
            <a:r>
              <a:rPr lang="en-US" altLang="ko-KR" sz="1200" dirty="0"/>
              <a:t>%d (%s) %s </a:t>
            </a:r>
            <a:r>
              <a:rPr lang="ko-KR" altLang="en-US" sz="1200" dirty="0"/>
              <a:t>끝</a:t>
            </a:r>
            <a:r>
              <a:rPr lang="en-US" altLang="ko-KR" sz="1200" dirty="0"/>
              <a:t>\n</a:t>
            </a:r>
            <a:r>
              <a:rPr lang="en-US" altLang="ko-KR" sz="1200" dirty="0" smtClean="0"/>
              <a:t>", ….);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dirty="0" err="1" smtClean="0">
                <a:solidFill>
                  <a:srgbClr val="FF0000"/>
                </a:solidFill>
              </a:rPr>
              <a:t>ReleaseSemaphore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ghSemaphore</a:t>
            </a:r>
            <a:r>
              <a:rPr lang="en-US" altLang="ko-KR" dirty="0"/>
              <a:t>, </a:t>
            </a:r>
            <a:r>
              <a:rPr lang="en-US" altLang="ko-KR" dirty="0" smtClean="0"/>
              <a:t>1 , NULL );</a:t>
            </a:r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dirty="0" smtClean="0"/>
              <a:t>break;</a:t>
            </a:r>
            <a:endParaRPr lang="en-US" altLang="ko-KR" sz="1600" dirty="0"/>
          </a:p>
          <a:p>
            <a:pPr fontAlgn="base"/>
            <a:r>
              <a:rPr lang="en-US" altLang="ko-KR" b="1" dirty="0"/>
              <a:t> case </a:t>
            </a:r>
            <a:r>
              <a:rPr lang="en-US" altLang="ko-KR" b="1" dirty="0" smtClean="0"/>
              <a:t>WAIT_TIMEOUT: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 3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  <a:r>
              <a:rPr lang="ko-KR" altLang="en-US" b="1" dirty="0">
                <a:solidFill>
                  <a:srgbClr val="C00000"/>
                </a:solidFill>
              </a:rPr>
              <a:t>할당 </a:t>
            </a:r>
            <a:r>
              <a:rPr lang="ko-KR" altLang="en-US" b="1" dirty="0" smtClean="0">
                <a:solidFill>
                  <a:srgbClr val="C00000"/>
                </a:solidFill>
              </a:rPr>
              <a:t>실패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재 요청 대기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300" dirty="0">
                <a:solidFill>
                  <a:schemeClr val="accent1"/>
                </a:solidFill>
              </a:rPr>
              <a:t>Sleep(200 * </a:t>
            </a:r>
            <a:r>
              <a:rPr lang="en-US" altLang="ko-KR" sz="1300" dirty="0" err="1">
                <a:solidFill>
                  <a:schemeClr val="accent1"/>
                </a:solidFill>
              </a:rPr>
              <a:t>myOrder</a:t>
            </a:r>
            <a:r>
              <a:rPr lang="en-US" altLang="ko-KR" sz="1300" dirty="0">
                <a:solidFill>
                  <a:schemeClr val="accent1"/>
                </a:solidFill>
              </a:rPr>
              <a:t>);</a:t>
            </a:r>
          </a:p>
          <a:p>
            <a:pPr fontAlgn="base"/>
            <a:r>
              <a:rPr lang="en-US" altLang="ko-KR" dirty="0" smtClean="0"/>
              <a:t>     break</a:t>
            </a:r>
            <a:r>
              <a:rPr lang="en-US" altLang="ko-KR" dirty="0"/>
              <a:t>;</a:t>
            </a:r>
            <a:endParaRPr lang="en-US" altLang="ko-KR" sz="1600" dirty="0"/>
          </a:p>
          <a:p>
            <a:pPr fontAlgn="base"/>
            <a:r>
              <a:rPr lang="en-US" altLang="ko-KR" b="1" dirty="0" smtClean="0">
                <a:solidFill>
                  <a:schemeClr val="accent6"/>
                </a:solidFill>
              </a:rPr>
              <a:t>}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j-lt"/>
                <a:ea typeface="Arial Unicode MS" pitchFamily="50" charset="-127"/>
                <a:cs typeface="Arial Unicode MS" pitchFamily="50" charset="-127"/>
              </a:rPr>
              <a:t>3.1 </a:t>
            </a:r>
            <a:r>
              <a:rPr lang="ko-KR" altLang="en-US" sz="2400" dirty="0" smtClean="0">
                <a:latin typeface="+mj-lt"/>
                <a:ea typeface="Arial Unicode MS" pitchFamily="50" charset="-127"/>
                <a:cs typeface="Arial Unicode MS" pitchFamily="50" charset="-127"/>
              </a:rPr>
              <a:t>실행 화면</a:t>
            </a:r>
            <a:endParaRPr lang="ko-KR" altLang="en-US" sz="2400" dirty="0"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5167984" descr="EMB000013406e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9" y="764627"/>
            <a:ext cx="8078842" cy="57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4895472" descr="EMB000013406e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7" y="1195392"/>
            <a:ext cx="7965237" cy="488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71700" y="6381328"/>
            <a:ext cx="54006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대기중인 </a:t>
            </a:r>
            <a:r>
              <a:rPr lang="ko-KR" altLang="en-US" dirty="0" err="1" smtClean="0"/>
              <a:t>쓰레드들</a:t>
            </a:r>
            <a:r>
              <a:rPr lang="ko-KR" altLang="en-US" dirty="0" smtClean="0"/>
              <a:t> 간의 우선순위가 고려되지 못함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1268760"/>
            <a:ext cx="6563072" cy="576064"/>
          </a:xfrm>
        </p:spPr>
        <p:txBody>
          <a:bodyPr/>
          <a:lstStyle/>
          <a:p>
            <a:r>
              <a:rPr lang="en-US" altLang="ko-KR" b="1" dirty="0" smtClean="0">
                <a:ea typeface="HY산B" pitchFamily="18" charset="-127"/>
              </a:rPr>
              <a:t>3.2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직접 메시지 전달 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구현</a:t>
            </a:r>
          </a:p>
          <a:p>
            <a:pPr lvl="0"/>
            <a:endParaRPr lang="en-US" altLang="ko-KR" b="1" dirty="0"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88840"/>
            <a:ext cx="6563072" cy="2808312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main</a:t>
            </a:r>
            <a:r>
              <a:rPr lang="en-US" altLang="ko-KR" b="1" dirty="0"/>
              <a:t>() </a:t>
            </a:r>
            <a:r>
              <a:rPr lang="en-US" altLang="ko-KR" b="1" dirty="0" err="1"/>
              <a:t>함수에서는</a:t>
            </a:r>
            <a:r>
              <a:rPr lang="en-US" altLang="ko-KR" b="1" dirty="0"/>
              <a:t> </a:t>
            </a:r>
            <a:r>
              <a:rPr lang="en-US" altLang="ko-KR" b="1" dirty="0" err="1"/>
              <a:t>반복문을</a:t>
            </a:r>
            <a:r>
              <a:rPr lang="en-US" altLang="ko-KR" b="1" dirty="0"/>
              <a:t> </a:t>
            </a:r>
            <a:r>
              <a:rPr lang="en-US" altLang="ko-KR" b="1" dirty="0" err="1"/>
              <a:t>돌며</a:t>
            </a:r>
            <a:r>
              <a:rPr lang="en-US" altLang="ko-KR" b="1" dirty="0"/>
              <a:t> </a:t>
            </a:r>
            <a:r>
              <a:rPr lang="en-US" altLang="ko-KR" b="1" dirty="0" err="1"/>
              <a:t>쓰레드가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생성</a:t>
            </a:r>
            <a:r>
              <a:rPr lang="ko-KR" altLang="en-US" b="1" dirty="0" smtClean="0"/>
              <a:t>됨</a:t>
            </a:r>
            <a:r>
              <a:rPr lang="en-US" altLang="ko-KR" b="1" dirty="0" smtClean="0"/>
              <a:t> (</a:t>
            </a:r>
            <a:r>
              <a:rPr lang="en-US" altLang="ko-KR" b="1" dirty="0"/>
              <a:t>2~5초 </a:t>
            </a:r>
            <a:r>
              <a:rPr lang="en-US" altLang="ko-KR" b="1" dirty="0" err="1"/>
              <a:t>무작위</a:t>
            </a:r>
            <a:r>
              <a:rPr lang="en-US" altLang="ko-KR" b="1" dirty="0"/>
              <a:t>)</a:t>
            </a:r>
          </a:p>
          <a:p>
            <a:pPr fontAlgn="base"/>
            <a:endParaRPr lang="en-US" altLang="ko-KR" b="1" dirty="0" smtClean="0"/>
          </a:p>
          <a:p>
            <a:pPr fontAlgn="base"/>
            <a:r>
              <a:rPr lang="ko-KR" altLang="en-US" b="1" dirty="0"/>
              <a:t>생성된 </a:t>
            </a:r>
            <a:r>
              <a:rPr lang="ko-KR" altLang="en-US" b="1" dirty="0" err="1"/>
              <a:t>쓰레드는</a:t>
            </a:r>
            <a:r>
              <a:rPr lang="ko-KR" altLang="en-US" b="1" dirty="0"/>
              <a:t> 대기 큐에 저장됨</a:t>
            </a:r>
          </a:p>
          <a:p>
            <a:pPr fontAlgn="base"/>
            <a:r>
              <a:rPr lang="ko-KR" altLang="en-US" b="1" dirty="0"/>
              <a:t>생성된 </a:t>
            </a:r>
            <a:r>
              <a:rPr lang="ko-KR" altLang="en-US" b="1" dirty="0" err="1"/>
              <a:t>쓰레드는</a:t>
            </a:r>
            <a:r>
              <a:rPr lang="ko-KR" altLang="en-US" b="1" dirty="0"/>
              <a:t> </a:t>
            </a:r>
            <a:r>
              <a:rPr lang="en-US" altLang="ko-KR" b="1" dirty="0"/>
              <a:t>while</a:t>
            </a:r>
            <a:r>
              <a:rPr lang="ko-KR" altLang="en-US" b="1" dirty="0"/>
              <a:t>문을 돌며 살아있음</a:t>
            </a:r>
          </a:p>
          <a:p>
            <a:pPr fontAlgn="base"/>
            <a:r>
              <a:rPr lang="en-US" altLang="ko-KR" b="1" dirty="0" smtClean="0"/>
              <a:t>{</a:t>
            </a:r>
            <a:endParaRPr lang="ko-KR" altLang="en-US" b="1" dirty="0"/>
          </a:p>
          <a:p>
            <a:pPr fontAlgn="base"/>
            <a:r>
              <a:rPr lang="ko-KR" altLang="en-US" b="1" dirty="0"/>
              <a:t> </a:t>
            </a:r>
            <a:r>
              <a:rPr lang="ko-KR" altLang="en-US" b="1" dirty="0" smtClean="0"/>
              <a:t>  </a:t>
            </a:r>
            <a:r>
              <a:rPr lang="en-US" altLang="ko-KR" b="1" dirty="0"/>
              <a:t>1. </a:t>
            </a:r>
            <a:r>
              <a:rPr lang="ko-KR" altLang="en-US" b="1" dirty="0"/>
              <a:t>수행 가능한 상태인지 확인 </a:t>
            </a:r>
            <a:r>
              <a:rPr lang="en-US" altLang="ko-KR" b="1" dirty="0"/>
              <a:t>(</a:t>
            </a:r>
            <a:r>
              <a:rPr lang="ko-KR" altLang="en-US" b="1" dirty="0"/>
              <a:t>첫 </a:t>
            </a:r>
            <a:r>
              <a:rPr lang="en-US" altLang="ko-KR" b="1" dirty="0"/>
              <a:t>5</a:t>
            </a:r>
            <a:r>
              <a:rPr lang="ko-KR" altLang="en-US" b="1" dirty="0"/>
              <a:t>명의 손님은 바로 수행 가능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fontAlgn="base"/>
            <a:r>
              <a:rPr lang="en-US" altLang="ko-KR" b="1" dirty="0" smtClean="0"/>
              <a:t>   2</a:t>
            </a:r>
            <a:r>
              <a:rPr lang="en-US" altLang="ko-KR" b="1" dirty="0"/>
              <a:t>. </a:t>
            </a:r>
            <a:r>
              <a:rPr lang="ko-KR" altLang="en-US" b="1" dirty="0"/>
              <a:t>수행 가능하면 수행하고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fontAlgn="base"/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대기 </a:t>
            </a:r>
            <a:r>
              <a:rPr lang="ko-KR" altLang="en-US" b="1" dirty="0"/>
              <a:t>큐에 있는 </a:t>
            </a:r>
            <a:r>
              <a:rPr lang="ko-KR" altLang="en-US" b="1" dirty="0">
                <a:solidFill>
                  <a:srgbClr val="0070C0"/>
                </a:solidFill>
              </a:rPr>
              <a:t>다음 번 </a:t>
            </a:r>
            <a:r>
              <a:rPr lang="ko-KR" altLang="en-US" b="1" dirty="0" err="1">
                <a:solidFill>
                  <a:srgbClr val="0070C0"/>
                </a:solidFill>
              </a:rPr>
              <a:t>쓰레드를</a:t>
            </a:r>
            <a:r>
              <a:rPr lang="ko-KR" altLang="en-US" b="1" dirty="0">
                <a:solidFill>
                  <a:srgbClr val="0070C0"/>
                </a:solidFill>
              </a:rPr>
              <a:t> 수행 가능 상태로 바꾸어 줌</a:t>
            </a:r>
          </a:p>
          <a:p>
            <a:pPr fontAlgn="base"/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54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835696" y="1992039"/>
            <a:ext cx="6563072" cy="136495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pPr fontAlgn="base"/>
            <a:endParaRPr lang="en-US" altLang="ko-KR" b="1" dirty="0" smtClean="0">
              <a:solidFill>
                <a:srgbClr val="00B050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3.1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방식과 동일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</a:p>
          <a:p>
            <a:pPr marL="285750" indent="-285750" fontAlgn="base">
              <a:buFontTx/>
              <a:buChar char="-"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b="1" dirty="0" err="1" smtClean="0">
                <a:solidFill>
                  <a:srgbClr val="0070C0"/>
                </a:solidFill>
              </a:rPr>
              <a:t>NQ_QueueType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nq</a:t>
            </a:r>
            <a:r>
              <a:rPr lang="en-US" altLang="ko-KR" b="1" dirty="0" smtClean="0">
                <a:solidFill>
                  <a:srgbClr val="0070C0"/>
                </a:solidFill>
              </a:rPr>
              <a:t>;  // </a:t>
            </a:r>
            <a:r>
              <a:rPr lang="ko-KR" altLang="en-US" b="1" dirty="0" smtClean="0">
                <a:solidFill>
                  <a:srgbClr val="0070C0"/>
                </a:solidFill>
              </a:rPr>
              <a:t>대기중인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쓰레드</a:t>
            </a:r>
            <a:r>
              <a:rPr lang="ko-KR" altLang="en-US" b="1" dirty="0" smtClean="0">
                <a:solidFill>
                  <a:srgbClr val="0070C0"/>
                </a:solidFill>
              </a:rPr>
              <a:t> 들을 순차적으로 저장할 큐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b="1" dirty="0" smtClean="0">
                <a:solidFill>
                  <a:srgbClr val="0070C0"/>
                </a:solidFill>
              </a:rPr>
              <a:t>    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fontAlgn="base"/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0668" y="3645024"/>
            <a:ext cx="654810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WaitForMultipleObjects</a:t>
            </a:r>
            <a:r>
              <a:rPr lang="en-US" altLang="ko-KR" sz="1600" dirty="0"/>
              <a:t>(THREADCOUNT, </a:t>
            </a:r>
            <a:r>
              <a:rPr lang="en-US" altLang="ko-KR" sz="1600" dirty="0" err="1"/>
              <a:t>clnt_Thread</a:t>
            </a:r>
            <a:r>
              <a:rPr lang="en-US" altLang="ko-KR" sz="1600" dirty="0"/>
              <a:t>, TRUE, </a:t>
            </a:r>
            <a:r>
              <a:rPr lang="en-US" altLang="ko-KR" sz="1500" dirty="0"/>
              <a:t>INFINITE</a:t>
            </a:r>
            <a:r>
              <a:rPr lang="en-US" altLang="ko-KR" sz="16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0668" y="4293096"/>
            <a:ext cx="65481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for (i = 0; i &lt; THREADCOUNT i++)</a:t>
            </a:r>
          </a:p>
          <a:p>
            <a:pPr fontAlgn="base"/>
            <a:r>
              <a:rPr lang="en-US" altLang="ko-KR" dirty="0" smtClean="0"/>
              <a:t>  </a:t>
            </a:r>
            <a:r>
              <a:rPr lang="en-US" altLang="ko-KR" dirty="0" err="1" smtClean="0"/>
              <a:t>CloseHandle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clnt_Thread</a:t>
            </a:r>
            <a:r>
              <a:rPr lang="en-US" altLang="ko-KR" dirty="0" smtClean="0"/>
              <a:t>[i]);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CloseHandle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ghSemaphore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return 0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1547664" y="1124744"/>
            <a:ext cx="6563072" cy="864096"/>
          </a:xfrm>
        </p:spPr>
        <p:txBody>
          <a:bodyPr/>
          <a:lstStyle/>
          <a:p>
            <a:r>
              <a:rPr lang="en-US" altLang="ko-KR" b="1" dirty="0" smtClean="0"/>
              <a:t>3.2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직접 메시지 전달 방식 </a:t>
            </a:r>
            <a:r>
              <a:rPr lang="ko-KR" altLang="en-US" dirty="0" err="1">
                <a:latin typeface="HY산B" pitchFamily="18" charset="-127"/>
                <a:ea typeface="HY산B" pitchFamily="18" charset="-127"/>
              </a:rPr>
              <a:t>세마포어의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구현</a:t>
            </a:r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HY산B" pitchFamily="18" charset="-127"/>
                <a:ea typeface="HY산B" pitchFamily="18" charset="-127"/>
              </a:rPr>
              <a:t>Main()</a:t>
            </a:r>
            <a:endParaRPr lang="en-US" altLang="ko-KR" b="1" dirty="0">
              <a:solidFill>
                <a:srgbClr val="0070C0"/>
              </a:solidFill>
              <a:latin typeface="HY산B" pitchFamily="18" charset="-127"/>
              <a:ea typeface="HY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810</Words>
  <Application>Microsoft Office PowerPoint</Application>
  <PresentationFormat>화면 슬라이드 쇼(4:3)</PresentationFormat>
  <Paragraphs>145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프레젠테이션</vt:lpstr>
      <vt:lpstr> 목차</vt:lpstr>
      <vt:lpstr>2. 미용실 세마포어</vt:lpstr>
      <vt:lpstr>3. 구현 소스 &amp; 실행 화면</vt:lpstr>
      <vt:lpstr>3. 구현 소스 &amp; 실행 화면</vt:lpstr>
      <vt:lpstr>3. 구현 소스 &amp; 실행 화면</vt:lpstr>
      <vt:lpstr>3.1 실행 화면</vt:lpstr>
      <vt:lpstr>3. 구현 소스 &amp; 실행 화면</vt:lpstr>
      <vt:lpstr>3. 구현 소스 &amp; 실행 화면</vt:lpstr>
      <vt:lpstr>3. 구현 소스 &amp; 실행 화면</vt:lpstr>
      <vt:lpstr>3.2 실행 화면</vt:lpstr>
      <vt:lpstr>Thanks 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황송식</cp:lastModifiedBy>
  <cp:revision>50</cp:revision>
  <dcterms:created xsi:type="dcterms:W3CDTF">2014-04-01T16:35:38Z</dcterms:created>
  <dcterms:modified xsi:type="dcterms:W3CDTF">2017-05-26T14:01:31Z</dcterms:modified>
</cp:coreProperties>
</file>