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0" r:id="rId7"/>
    <p:sldId id="268" r:id="rId8"/>
    <p:sldId id="269" r:id="rId9"/>
    <p:sldId id="259" r:id="rId10"/>
    <p:sldId id="262" r:id="rId11"/>
    <p:sldId id="261" r:id="rId12"/>
    <p:sldId id="272" r:id="rId13"/>
    <p:sldId id="276" r:id="rId14"/>
    <p:sldId id="273" r:id="rId15"/>
    <p:sldId id="274" r:id="rId16"/>
    <p:sldId id="275" r:id="rId17"/>
    <p:sldId id="277" r:id="rId18"/>
    <p:sldId id="263" r:id="rId19"/>
    <p:sldId id="265" r:id="rId20"/>
    <p:sldId id="266" r:id="rId21"/>
    <p:sldId id="264" r:id="rId22"/>
    <p:sldId id="26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4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9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6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9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52C8-BE3C-40CE-82BD-E36C9BFADA82}" type="datetimeFigureOut">
              <a:rPr lang="ko-KR" altLang="en-US" smtClean="0"/>
              <a:t>2013-10-10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.co.kr/network/view.html?bi_id=1617" TargetMode="External"/><Relationship Id="rId2" Type="http://schemas.openxmlformats.org/officeDocument/2006/relationships/hyperlink" Target="http://www.hanb.co.kr/network/view.html?bi_id=15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D%85%9C%ED%94%8C%EB%A6%BF_(C++)" TargetMode="External"/><Relationship Id="rId5" Type="http://schemas.openxmlformats.org/officeDocument/2006/relationships/hyperlink" Target="http://pacs.tistory.com/41" TargetMode="External"/><Relationship Id="rId4" Type="http://schemas.openxmlformats.org/officeDocument/2006/relationships/hyperlink" Target="http://www.hanb.co.kr/network/view.html?bi_id=1563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04336"/>
            <a:ext cx="9144000" cy="1112752"/>
          </a:xfrm>
        </p:spPr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C++ STL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372497"/>
            <a:ext cx="9144000" cy="286059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100" dirty="0" smtClean="0"/>
              <a:t>STL : Standard Template Library</a:t>
            </a:r>
          </a:p>
          <a:p>
            <a:endParaRPr lang="en-US" altLang="ko-KR" sz="4100" dirty="0"/>
          </a:p>
          <a:p>
            <a:r>
              <a:rPr lang="ko-KR" altLang="en-US" sz="3500" dirty="0" smtClean="0"/>
              <a:t>프로그래머가 자주 사용하는 자료구조와 알고리즘들을 </a:t>
            </a:r>
            <a:endParaRPr lang="en-US" altLang="ko-KR" sz="3500" dirty="0" smtClean="0"/>
          </a:p>
          <a:p>
            <a:r>
              <a:rPr lang="ko-KR" altLang="en-US" sz="3500" dirty="0" smtClean="0"/>
              <a:t>라이브러리라는 함수의 모음으로 제공</a:t>
            </a:r>
            <a:r>
              <a:rPr lang="en-US" altLang="ko-KR" sz="3500" dirty="0" smtClean="0"/>
              <a:t>.</a:t>
            </a:r>
          </a:p>
          <a:p>
            <a:endParaRPr lang="en-US" altLang="ko-KR" sz="3500" dirty="0"/>
          </a:p>
          <a:p>
            <a:r>
              <a:rPr lang="ko-KR" altLang="en-US" sz="3500" dirty="0" smtClean="0"/>
              <a:t>실제로 현업에서</a:t>
            </a:r>
            <a:r>
              <a:rPr lang="en-US" altLang="ko-KR" sz="3500" dirty="0" smtClean="0"/>
              <a:t>(</a:t>
            </a:r>
            <a:r>
              <a:rPr lang="ko-KR" altLang="en-US" sz="3500" dirty="0" smtClean="0"/>
              <a:t>특히 게임개발</a:t>
            </a:r>
            <a:r>
              <a:rPr lang="en-US" altLang="ko-KR" sz="3500" dirty="0" smtClean="0"/>
              <a:t>) </a:t>
            </a:r>
            <a:r>
              <a:rPr lang="ko-KR" altLang="en-US" sz="3500" dirty="0" smtClean="0"/>
              <a:t>많이 응용된다고 함</a:t>
            </a:r>
            <a:endParaRPr lang="en-US" altLang="ko-KR" sz="3500" dirty="0" smtClean="0"/>
          </a:p>
          <a:p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10420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벡터</a:t>
            </a:r>
            <a:r>
              <a:rPr lang="en-US" altLang="ko-KR" dirty="0" smtClean="0"/>
              <a:t>(vector)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헤더파일을 추가해야 사용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벡터도 동적으로 생성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인덱스로 접근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chemeClr val="accent1"/>
                </a:solidFill>
              </a:rPr>
              <a:t>특정 위치 접근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MMORPG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chemeClr val="accent1"/>
                </a:solidFill>
              </a:rPr>
              <a:t>아이템에 정보에 자주 접근해야 </a:t>
            </a:r>
            <a:r>
              <a:rPr lang="ko-KR" altLang="en-US" dirty="0" smtClean="0"/>
              <a:t>하는데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이</a:t>
            </a:r>
            <a:r>
              <a:rPr lang="ko-KR" altLang="en-US" dirty="0"/>
              <a:t>때 </a:t>
            </a:r>
            <a:r>
              <a:rPr lang="ko-KR" altLang="en-US" dirty="0" smtClean="0"/>
              <a:t>접근은 아이템마다 임의</a:t>
            </a:r>
            <a:r>
              <a:rPr lang="ko-KR" altLang="en-US" dirty="0"/>
              <a:t>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랜덤하게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접근하므로 벡터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를 많이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6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벡터</a:t>
            </a:r>
            <a:r>
              <a:rPr lang="en-US" altLang="ko-KR" dirty="0" smtClean="0"/>
              <a:t>(vector) 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7" y="1690688"/>
            <a:ext cx="4035856" cy="4495322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210261" y="1690688"/>
            <a:ext cx="6590442" cy="4495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자주쓰이는</a:t>
            </a:r>
            <a:r>
              <a:rPr lang="ko-KR" altLang="en-US" dirty="0" smtClean="0"/>
              <a:t> 멤버함수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Push_back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맨끝에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Pop_back</a:t>
            </a:r>
            <a:r>
              <a:rPr lang="en-US" altLang="ko-KR" dirty="0" smtClean="0"/>
              <a:t>()  : </a:t>
            </a:r>
            <a:r>
              <a:rPr lang="ko-KR" altLang="en-US" dirty="0" err="1" smtClean="0"/>
              <a:t>맨끝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Front()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Back()  : </a:t>
            </a:r>
            <a:r>
              <a:rPr lang="ko-KR" altLang="en-US" dirty="0" smtClean="0"/>
              <a:t>마지막 째 원소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Insert() : </a:t>
            </a:r>
            <a:r>
              <a:rPr lang="ko-KR" altLang="en-US" dirty="0" smtClean="0"/>
              <a:t>특정 위치</a:t>
            </a:r>
            <a:r>
              <a:rPr lang="ko-KR" altLang="en-US" dirty="0"/>
              <a:t>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Begin()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위치의 반복자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End()   : </a:t>
            </a:r>
            <a:r>
              <a:rPr lang="ko-KR" altLang="en-US" dirty="0" smtClean="0"/>
              <a:t>마지막 위치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의 반복자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Size()   : </a:t>
            </a:r>
            <a:r>
              <a:rPr lang="ko-KR" altLang="en-US" dirty="0" smtClean="0"/>
              <a:t>원소의 개수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Erase() : </a:t>
            </a:r>
            <a:r>
              <a:rPr lang="ko-KR" altLang="en-US" dirty="0" smtClean="0"/>
              <a:t>특정위치 원소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1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노</a:t>
            </a:r>
            <a:r>
              <a:rPr lang="ko-KR" altLang="en-US" dirty="0" err="1">
                <a:solidFill>
                  <a:schemeClr val="accent1"/>
                </a:solidFill>
              </a:rPr>
              <a:t>드</a:t>
            </a:r>
            <a:r>
              <a:rPr lang="ko-KR" altLang="en-US" dirty="0"/>
              <a:t> </a:t>
            </a:r>
            <a:r>
              <a:rPr lang="ko-KR" altLang="en-US" dirty="0" smtClean="0"/>
              <a:t>기반 컨테이너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data+edge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연</a:t>
            </a:r>
            <a:r>
              <a:rPr lang="ko-KR" altLang="en-US" dirty="0"/>
              <a:t>결 </a:t>
            </a:r>
            <a:r>
              <a:rPr lang="ko-KR" altLang="en-US" dirty="0" smtClean="0"/>
              <a:t>리스트를 템플릿으로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연결리스트</a:t>
            </a:r>
            <a:r>
              <a:rPr lang="ko-KR" altLang="en-US" dirty="0" smtClean="0"/>
              <a:t>에 대해 사전 지식 필요</a:t>
            </a:r>
            <a:r>
              <a:rPr lang="en-US" altLang="ko-KR" dirty="0" smtClean="0"/>
              <a:t>( 1</a:t>
            </a:r>
            <a:r>
              <a:rPr lang="ko-KR" altLang="en-US" dirty="0" smtClean="0"/>
              <a:t>학기 </a:t>
            </a:r>
            <a:r>
              <a:rPr lang="ko-KR" altLang="en-US" dirty="0" err="1" smtClean="0"/>
              <a:t>자구알</a:t>
            </a:r>
            <a:r>
              <a:rPr lang="ko-KR" altLang="en-US" dirty="0" smtClean="0"/>
              <a:t> 자료 참조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</a:t>
            </a:r>
            <a:r>
              <a:rPr lang="ko-KR" altLang="en-US" dirty="0"/>
              <a:t>정 </a:t>
            </a:r>
            <a:r>
              <a:rPr lang="ko-KR" altLang="en-US" dirty="0" smtClean="0"/>
              <a:t>크기에 대한 </a:t>
            </a:r>
            <a:r>
              <a:rPr lang="ko-KR" altLang="en-US" dirty="0" err="1" smtClean="0"/>
              <a:t>제한점</a:t>
            </a:r>
            <a:r>
              <a:rPr lang="ko-KR" altLang="en-US" dirty="0" smtClean="0"/>
              <a:t> 없이 </a:t>
            </a:r>
            <a:r>
              <a:rPr lang="ko-KR" altLang="en-US" dirty="0" smtClean="0">
                <a:solidFill>
                  <a:schemeClr val="accent1"/>
                </a:solidFill>
              </a:rPr>
              <a:t>가변적</a:t>
            </a:r>
            <a:r>
              <a:rPr lang="ko-KR" altLang="en-US" dirty="0" smtClean="0"/>
              <a:t>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20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01" y="1897020"/>
            <a:ext cx="5972175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01" y="3152775"/>
            <a:ext cx="6105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중간</a:t>
            </a:r>
            <a:r>
              <a:rPr lang="ko-KR" altLang="en-US" dirty="0">
                <a:solidFill>
                  <a:schemeClr val="accent1"/>
                </a:solidFill>
              </a:rPr>
              <a:t>에 </a:t>
            </a:r>
            <a:r>
              <a:rPr lang="ko-KR" altLang="en-US" dirty="0" smtClean="0">
                <a:solidFill>
                  <a:schemeClr val="accent1"/>
                </a:solidFill>
              </a:rPr>
              <a:t>데이터 삽입 삭제 </a:t>
            </a:r>
            <a:r>
              <a:rPr lang="ko-KR" altLang="en-US" dirty="0" smtClean="0"/>
              <a:t>유용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배열과 큰 차이점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배</a:t>
            </a:r>
            <a:r>
              <a:rPr lang="ko-KR" altLang="en-US" dirty="0"/>
              <a:t>열 </a:t>
            </a:r>
            <a:r>
              <a:rPr lang="ko-KR" altLang="en-US" dirty="0" smtClean="0"/>
              <a:t>보다는 삽입 삭제의 </a:t>
            </a:r>
            <a:r>
              <a:rPr lang="ko-KR" altLang="en-US" dirty="0" smtClean="0">
                <a:solidFill>
                  <a:schemeClr val="accent1"/>
                </a:solidFill>
              </a:rPr>
              <a:t>절차가 복잡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배열처</a:t>
            </a:r>
            <a:r>
              <a:rPr lang="ko-KR" altLang="en-US" dirty="0"/>
              <a:t>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접근하지는 못함</a:t>
            </a:r>
            <a:r>
              <a:rPr lang="en-US" altLang="ko-KR" dirty="0" smtClean="0"/>
              <a:t>.(</a:t>
            </a:r>
            <a:r>
              <a:rPr lang="ko-KR" altLang="en-US" dirty="0" smtClean="0">
                <a:solidFill>
                  <a:schemeClr val="accent1"/>
                </a:solidFill>
              </a:rPr>
              <a:t>원하는 특정 위치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리스트의 특징을 파악 후 리스트가 배열보다 유리한 곳에 </a:t>
            </a:r>
            <a:r>
              <a:rPr lang="ko-KR" altLang="en-US" dirty="0" err="1" smtClean="0"/>
              <a:t>쓰여야함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5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(List)</a:t>
            </a:r>
            <a:r>
              <a:rPr lang="ko-KR" altLang="en-US" dirty="0"/>
              <a:t> </a:t>
            </a:r>
            <a:r>
              <a:rPr lang="ko-KR" altLang="en-US" dirty="0" smtClean="0"/>
              <a:t>사용이 유용할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</a:t>
            </a:r>
            <a:r>
              <a:rPr lang="ko-KR" altLang="en-US" dirty="0"/>
              <a:t>할 </a:t>
            </a:r>
            <a:r>
              <a:rPr lang="ko-KR" altLang="en-US" dirty="0" smtClean="0"/>
              <a:t>데이터 개수가 정해져 있지 않을 </a:t>
            </a:r>
            <a:r>
              <a:rPr lang="ko-KR" altLang="en-US" dirty="0"/>
              <a:t>때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가변적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en-US" altLang="ko-KR" dirty="0"/>
              <a:t> </a:t>
            </a:r>
            <a:r>
              <a:rPr lang="ko-KR" altLang="en-US" dirty="0" smtClean="0"/>
              <a:t>매번 고정된 배열크기를 사용하면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컴파일을 다시 </a:t>
            </a:r>
            <a:r>
              <a:rPr lang="ko-KR" altLang="en-US" dirty="0" err="1" smtClean="0"/>
              <a:t>해야하는데</a:t>
            </a:r>
            <a:r>
              <a:rPr lang="ko-KR" altLang="en-US" dirty="0" smtClean="0"/>
              <a:t> 대규모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</a:t>
            </a:r>
            <a:r>
              <a:rPr lang="en-US" altLang="ko-KR" dirty="0" smtClean="0"/>
              <a:t>, PC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컴파일 시간이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분이상인</a:t>
            </a:r>
            <a:r>
              <a:rPr lang="ko-KR" altLang="en-US" dirty="0" smtClean="0"/>
              <a:t> 것도 있으므로 </a:t>
            </a:r>
            <a:r>
              <a:rPr lang="ko-KR" altLang="en-US" dirty="0" err="1" smtClean="0"/>
              <a:t>주의해야한다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중</a:t>
            </a:r>
            <a:r>
              <a:rPr lang="ko-KR" altLang="en-US" dirty="0">
                <a:solidFill>
                  <a:schemeClr val="accent1"/>
                </a:solidFill>
              </a:rPr>
              <a:t>간 </a:t>
            </a:r>
            <a:r>
              <a:rPr lang="ko-KR" altLang="en-US" dirty="0" smtClean="0">
                <a:solidFill>
                  <a:schemeClr val="accent1"/>
                </a:solidFill>
              </a:rPr>
              <a:t>위치에 데이터 삽입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삭제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chemeClr val="accent1"/>
                </a:solidFill>
              </a:rPr>
              <a:t>빈번히</a:t>
            </a:r>
            <a:r>
              <a:rPr lang="ko-KR" altLang="en-US" dirty="0" smtClean="0"/>
              <a:t> 발생할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-&gt;MMORPG</a:t>
            </a:r>
            <a:r>
              <a:rPr lang="ko-KR" altLang="en-US" dirty="0" smtClean="0"/>
              <a:t>에서 로그아웃 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중간삭제 빈번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상 </a:t>
            </a:r>
            <a:r>
              <a:rPr lang="ko-KR" altLang="en-US" dirty="0" err="1" smtClean="0"/>
              <a:t>어느위치에</a:t>
            </a:r>
            <a:r>
              <a:rPr lang="ko-KR" altLang="en-US" dirty="0" smtClean="0"/>
              <a:t> 어떤 플레이어가 들어왔는지 확인하고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삽입할때</a:t>
            </a:r>
            <a:r>
              <a:rPr lang="ko-KR" altLang="en-US" dirty="0" smtClean="0"/>
              <a:t> 중간 삽입 빈번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1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(List)</a:t>
            </a:r>
            <a:r>
              <a:rPr lang="ko-KR" altLang="en-US" dirty="0"/>
              <a:t> </a:t>
            </a:r>
            <a:r>
              <a:rPr lang="ko-KR" altLang="en-US" dirty="0" smtClean="0"/>
              <a:t>사용이 부적절한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저장 데이터가 많고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검색이 자주 </a:t>
            </a:r>
            <a:r>
              <a:rPr lang="ko-KR" altLang="en-US" dirty="0" smtClean="0"/>
              <a:t>이루어져야 하는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-&gt;list</a:t>
            </a:r>
            <a:r>
              <a:rPr lang="ko-KR" altLang="en-US" dirty="0" smtClean="0"/>
              <a:t>는 순차적으로 접근하여 검색하므로 </a:t>
            </a:r>
            <a:r>
              <a:rPr lang="ko-KR" altLang="en-US" dirty="0" smtClean="0">
                <a:solidFill>
                  <a:schemeClr val="accent1"/>
                </a:solidFill>
              </a:rPr>
              <a:t>비효율</a:t>
            </a:r>
            <a:r>
              <a:rPr lang="ko-KR" altLang="en-US" dirty="0" smtClean="0"/>
              <a:t>적이다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데이터에 </a:t>
            </a:r>
            <a:r>
              <a:rPr lang="ko-KR" altLang="en-US" dirty="0" err="1" smtClean="0">
                <a:solidFill>
                  <a:schemeClr val="accent1"/>
                </a:solidFill>
              </a:rPr>
              <a:t>랜덤하게</a:t>
            </a:r>
            <a:r>
              <a:rPr lang="ko-KR" altLang="en-US" dirty="0" smtClean="0">
                <a:solidFill>
                  <a:schemeClr val="accent1"/>
                </a:solidFill>
              </a:rPr>
              <a:t> 접근하는 </a:t>
            </a:r>
            <a:r>
              <a:rPr lang="ko-KR" altLang="en-US" dirty="0" smtClean="0"/>
              <a:t>경우가 많</a:t>
            </a:r>
            <a:r>
              <a:rPr lang="ko-KR" altLang="en-US" dirty="0"/>
              <a:t>이 </a:t>
            </a:r>
            <a:r>
              <a:rPr lang="ko-KR" altLang="en-US" dirty="0" smtClean="0"/>
              <a:t>필요한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마찬가지로 순차적 접근으로 검색하므로 비효율적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</a:t>
            </a:r>
            <a:r>
              <a:rPr lang="ko-KR" altLang="en-US" dirty="0"/>
              <a:t>는 </a:t>
            </a:r>
            <a:r>
              <a:rPr lang="ko-KR" altLang="en-US" dirty="0" smtClean="0"/>
              <a:t>순차접근이므로 반복자로 접근할 때도 </a:t>
            </a:r>
            <a:r>
              <a:rPr lang="ko-KR" altLang="en-US" dirty="0" smtClean="0">
                <a:solidFill>
                  <a:schemeClr val="accent1"/>
                </a:solidFill>
              </a:rPr>
              <a:t>순차접근만</a:t>
            </a:r>
            <a:r>
              <a:rPr lang="ko-KR" altLang="en-US" dirty="0" smtClean="0"/>
              <a:t>이 가능하다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배열과 리스트 중 </a:t>
            </a:r>
            <a:r>
              <a:rPr lang="ko-KR" altLang="en-US" dirty="0" err="1" smtClean="0"/>
              <a:t>어느것을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써야할지</a:t>
            </a:r>
            <a:r>
              <a:rPr lang="ko-KR" altLang="en-US" dirty="0" smtClean="0"/>
              <a:t> 잘 판단해야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리스트의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10261" y="1690688"/>
            <a:ext cx="6590442" cy="4495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자주쓰이는</a:t>
            </a:r>
            <a:r>
              <a:rPr lang="ko-KR" altLang="en-US" dirty="0" smtClean="0"/>
              <a:t> 멤버함수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Push_front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위치에 원소추가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Push_back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맨끝</a:t>
            </a:r>
            <a:r>
              <a:rPr lang="ko-KR" altLang="en-US" dirty="0" smtClean="0"/>
              <a:t> 위치에 원소추가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Pop_front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 원소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Pop_back</a:t>
            </a:r>
            <a:r>
              <a:rPr lang="en-US" altLang="ko-KR" dirty="0" smtClean="0"/>
              <a:t>()  : </a:t>
            </a:r>
            <a:r>
              <a:rPr lang="ko-KR" altLang="en-US" dirty="0" err="1" smtClean="0"/>
              <a:t>맨끝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Insert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특정 위치</a:t>
            </a:r>
            <a:r>
              <a:rPr lang="ko-KR" altLang="en-US" dirty="0"/>
              <a:t>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Begin()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위치의 반복자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End()   : </a:t>
            </a:r>
            <a:r>
              <a:rPr lang="ko-KR" altLang="en-US" dirty="0" smtClean="0"/>
              <a:t>마지막 위치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의 반복자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Size()   : </a:t>
            </a:r>
            <a:r>
              <a:rPr lang="ko-KR" altLang="en-US" dirty="0" smtClean="0"/>
              <a:t>원소의 개수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Erase() : </a:t>
            </a:r>
            <a:r>
              <a:rPr lang="ko-KR" altLang="en-US" dirty="0" smtClean="0"/>
              <a:t>특정위치 원소 삭제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" y="1591834"/>
            <a:ext cx="4696983" cy="43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dictionary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</a:t>
            </a:r>
            <a:r>
              <a:rPr lang="ko-KR" altLang="en-US" dirty="0"/>
              <a:t>은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정렬이 필요 없고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빠른 검색</a:t>
            </a:r>
            <a:r>
              <a:rPr lang="ko-KR" altLang="en-US" dirty="0" smtClean="0"/>
              <a:t>을 원할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자료구조는 </a:t>
            </a:r>
            <a:r>
              <a:rPr lang="ko-KR" altLang="en-US" dirty="0" err="1" smtClean="0">
                <a:solidFill>
                  <a:schemeClr val="accent1"/>
                </a:solidFill>
              </a:rPr>
              <a:t>해쉬</a:t>
            </a:r>
            <a:r>
              <a:rPr lang="ko-KR" altLang="en-US" dirty="0" smtClean="0">
                <a:solidFill>
                  <a:schemeClr val="accent1"/>
                </a:solidFill>
              </a:rPr>
              <a:t> 테이블</a:t>
            </a:r>
            <a:r>
              <a:rPr lang="ko-KR" altLang="en-US" dirty="0" smtClean="0"/>
              <a:t>로 되어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검색이 주요 기능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STL </a:t>
            </a:r>
            <a:r>
              <a:rPr lang="ko-KR" altLang="en-US" dirty="0" smtClean="0"/>
              <a:t>에서 제공하는 방식은 </a:t>
            </a:r>
            <a:r>
              <a:rPr lang="ko-KR" altLang="en-US" dirty="0" err="1" smtClean="0">
                <a:solidFill>
                  <a:schemeClr val="accent1"/>
                </a:solidFill>
              </a:rPr>
              <a:t>체이닝</a:t>
            </a:r>
            <a:r>
              <a:rPr lang="ko-KR" altLang="en-US" dirty="0" smtClean="0">
                <a:solidFill>
                  <a:schemeClr val="accent1"/>
                </a:solidFill>
              </a:rPr>
              <a:t> 방식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 </a:t>
            </a:r>
            <a:r>
              <a:rPr lang="ko-KR" altLang="en-US" dirty="0" err="1" smtClean="0"/>
              <a:t>버켓에</a:t>
            </a:r>
            <a:r>
              <a:rPr lang="ko-KR" altLang="en-US" dirty="0" smtClean="0"/>
              <a:t> 슬롯을 연결리스트로 이어줌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충돌이 발생하면 연결리스트를 늘려가며 데이터를 채움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>
                <a:solidFill>
                  <a:schemeClr val="accent1"/>
                </a:solidFill>
              </a:rPr>
              <a:t>자구알</a:t>
            </a:r>
            <a:r>
              <a:rPr lang="ko-KR" altLang="en-US" dirty="0" smtClean="0">
                <a:solidFill>
                  <a:schemeClr val="accent1"/>
                </a:solidFill>
              </a:rPr>
              <a:t> 시간</a:t>
            </a:r>
            <a:r>
              <a:rPr lang="ko-KR" altLang="en-US" dirty="0" smtClean="0"/>
              <a:t>에 배운 것과 똑같은 자료구조이다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4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템플릿</a:t>
            </a:r>
            <a:r>
              <a:rPr lang="en-US" altLang="ko-KR" dirty="0" smtClean="0"/>
              <a:t>(template)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C++</a:t>
            </a:r>
            <a:r>
              <a:rPr lang="ko-KR" altLang="en-US" dirty="0">
                <a:solidFill>
                  <a:schemeClr val="accent1"/>
                </a:solidFill>
              </a:rPr>
              <a:t> 프로그래밍 </a:t>
            </a:r>
            <a:r>
              <a:rPr lang="ko-KR" altLang="en-US" dirty="0"/>
              <a:t>언어의 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함수와 </a:t>
            </a:r>
            <a:r>
              <a:rPr lang="ko-KR" altLang="en-US" dirty="0"/>
              <a:t>클래스가 </a:t>
            </a:r>
            <a:r>
              <a:rPr lang="en-US" altLang="ko-KR" dirty="0">
                <a:solidFill>
                  <a:schemeClr val="accent1"/>
                </a:solidFill>
              </a:rPr>
              <a:t>Generic </a:t>
            </a:r>
            <a:r>
              <a:rPr lang="en-US" altLang="ko-KR" dirty="0" smtClean="0">
                <a:solidFill>
                  <a:schemeClr val="accent1"/>
                </a:solidFill>
              </a:rPr>
              <a:t>Programming</a:t>
            </a:r>
            <a:r>
              <a:rPr lang="ko-KR" altLang="en-US" dirty="0"/>
              <a:t> </a:t>
            </a:r>
            <a:r>
              <a:rPr lang="ko-KR" altLang="en-US" dirty="0" smtClean="0"/>
              <a:t>방식으로 동작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Generic Programming</a:t>
            </a:r>
            <a:r>
              <a:rPr lang="ko-KR" altLang="en-US" dirty="0" smtClean="0"/>
              <a:t>은 함수나 클래스가 </a:t>
            </a:r>
            <a:r>
              <a:rPr lang="ko-KR" altLang="en-US" dirty="0"/>
              <a:t>개별적으로 다시 작성하지 않고도 각기 다른 수많은 </a:t>
            </a:r>
            <a:r>
              <a:rPr lang="ko-KR" altLang="en-US" dirty="0" err="1" smtClean="0">
                <a:solidFill>
                  <a:schemeClr val="accent1"/>
                </a:solidFill>
              </a:rPr>
              <a:t>자료형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</a:t>
            </a:r>
            <a:r>
              <a:rPr lang="ko-KR" altLang="en-US" dirty="0"/>
              <a:t>동작할 수 있게 </a:t>
            </a:r>
            <a:r>
              <a:rPr lang="ko-KR" altLang="en-US" dirty="0" smtClean="0"/>
              <a:t>프로그래밍 하는 방식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전체적인 기능으로 정의 되어 있는 것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1" y="1690688"/>
            <a:ext cx="4348888" cy="4446446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210261" y="1690688"/>
            <a:ext cx="6590442" cy="449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자주쓰이는</a:t>
            </a:r>
            <a:r>
              <a:rPr lang="ko-KR" altLang="en-US" dirty="0" smtClean="0"/>
              <a:t> 멤버함수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Insert	()  : </a:t>
            </a:r>
            <a:r>
              <a:rPr lang="ko-KR" altLang="en-US" dirty="0" err="1" smtClean="0"/>
              <a:t>맨끝에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Erase()   : </a:t>
            </a:r>
            <a:r>
              <a:rPr lang="ko-KR" altLang="en-US" dirty="0" smtClean="0"/>
              <a:t>해당키 값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Find()   : </a:t>
            </a:r>
            <a:r>
              <a:rPr lang="ko-KR" altLang="en-US" dirty="0" smtClean="0"/>
              <a:t>해당키 값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Begin() 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위치의 반복자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End()    : </a:t>
            </a:r>
            <a:r>
              <a:rPr lang="ko-KR" altLang="en-US" dirty="0" smtClean="0"/>
              <a:t>마지막 위치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의 반복자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Size()    : </a:t>
            </a:r>
            <a:r>
              <a:rPr lang="ko-KR" altLang="en-US" dirty="0" smtClean="0"/>
              <a:t>원소의 개수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Empty() : </a:t>
            </a:r>
            <a:r>
              <a:rPr lang="ko-KR" altLang="en-US" dirty="0" smtClean="0"/>
              <a:t>비어있는지 체크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50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31" y="1451310"/>
            <a:ext cx="3581132" cy="4998489"/>
          </a:xfrm>
        </p:spPr>
      </p:pic>
    </p:spTree>
    <p:extLst>
      <p:ext uri="{BB962C8B-B14F-4D97-AF65-F5344CB8AC3E}">
        <p14:creationId xmlns:p14="http://schemas.microsoft.com/office/powerpoint/2010/main" val="175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참고자료 및 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www.hanb.co.kr/network/view.html?bi_id=1563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www.hanb.co.kr/network/view.html?bi_id=16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www.hanb.co.kr/network/view.html?bi_id=156317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pacs.tistory.com/41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http://ko.wikipedia.org/wiki/%ED%85%9C%ED%94%8C%EB%A6%BF_(C%2B%2B</a:t>
            </a:r>
            <a:r>
              <a:rPr lang="en-US" altLang="ko-KR" dirty="0" smtClean="0">
                <a:hlinkClick r:id="rId6"/>
              </a:rPr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뇌를자극하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 smtClean="0"/>
              <a:t>C++ STL –</a:t>
            </a:r>
            <a:r>
              <a:rPr lang="ko-KR" altLang="en-US" dirty="0" err="1" smtClean="0"/>
              <a:t>한빛미디어</a:t>
            </a:r>
            <a:r>
              <a:rPr lang="ko-KR" altLang="en-US" dirty="0"/>
              <a:t> </a:t>
            </a:r>
            <a:r>
              <a:rPr lang="ko-KR" altLang="en-US" dirty="0" smtClean="0"/>
              <a:t>공동환 지음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템플릿</a:t>
            </a:r>
            <a:r>
              <a:rPr lang="en-US" altLang="ko-KR" dirty="0" smtClean="0"/>
              <a:t>(template)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</a:t>
            </a:r>
            <a:r>
              <a:rPr lang="ko-KR" altLang="en-US" dirty="0"/>
              <a:t>한 </a:t>
            </a:r>
            <a:r>
              <a:rPr lang="ko-KR" altLang="en-US" dirty="0" smtClean="0">
                <a:solidFill>
                  <a:schemeClr val="accent1"/>
                </a:solidFill>
              </a:rPr>
              <a:t>기능</a:t>
            </a:r>
            <a:r>
              <a:rPr lang="ko-KR" altLang="en-US" dirty="0" smtClean="0"/>
              <a:t>을 하는 템플릿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두 수를 더하는 함</a:t>
            </a:r>
            <a:r>
              <a:rPr lang="ko-KR" altLang="en-US" dirty="0"/>
              <a:t>수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클래</a:t>
            </a:r>
            <a:r>
              <a:rPr lang="ko-KR" altLang="en-US" dirty="0"/>
              <a:t>스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어떠한 </a:t>
            </a:r>
            <a:r>
              <a:rPr lang="ko-KR" altLang="en-US" dirty="0" smtClean="0">
                <a:solidFill>
                  <a:schemeClr val="accent1"/>
                </a:solidFill>
              </a:rPr>
              <a:t>클래스</a:t>
            </a:r>
            <a:r>
              <a:rPr lang="ko-KR" altLang="en-US" dirty="0" smtClean="0"/>
              <a:t>를 구현한 템플릿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  <a:r>
              <a:rPr lang="ko-KR" altLang="en-US" dirty="0" smtClean="0"/>
              <a:t>온라인게</a:t>
            </a:r>
            <a:r>
              <a:rPr lang="ko-KR" altLang="en-US" dirty="0"/>
              <a:t>임 </a:t>
            </a:r>
            <a:r>
              <a:rPr lang="ko-KR" altLang="en-US" dirty="0" smtClean="0"/>
              <a:t>플레이어의 특정 이력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 등등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1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STL</a:t>
            </a:r>
            <a:r>
              <a:rPr lang="ko-KR" altLang="en-US" dirty="0" smtClean="0"/>
              <a:t> 의 반복자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포인터</a:t>
            </a:r>
            <a:r>
              <a:rPr lang="ko-KR" altLang="en-US" dirty="0"/>
              <a:t>를 </a:t>
            </a:r>
            <a:r>
              <a:rPr lang="ko-KR" altLang="en-US" dirty="0" smtClean="0"/>
              <a:t>추상화한 클래스 객체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포인터</a:t>
            </a:r>
            <a:r>
              <a:rPr lang="ko-KR" altLang="en-US" dirty="0" smtClean="0"/>
              <a:t>와 비슷하지만 더 많은 기능을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읽</a:t>
            </a:r>
            <a:r>
              <a:rPr lang="ko-KR" altLang="en-US" dirty="0"/>
              <a:t>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멤버읽기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전방향이동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 등이 가능하다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/>
              <a:t>반복자로 컨테이너의 </a:t>
            </a:r>
            <a:r>
              <a:rPr lang="ko-KR" altLang="en-US" dirty="0" smtClean="0">
                <a:solidFill>
                  <a:schemeClr val="accent1"/>
                </a:solidFill>
              </a:rPr>
              <a:t>원소들에 접근가능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STL </a:t>
            </a:r>
            <a:r>
              <a:rPr lang="ko-KR" altLang="en-US" dirty="0" smtClean="0"/>
              <a:t>컨테이너가 반환하는 반복자 값은 원소의 </a:t>
            </a:r>
            <a:r>
              <a:rPr lang="ko-KR" altLang="en-US" dirty="0" err="1" smtClean="0"/>
              <a:t>첫번째를</a:t>
            </a:r>
            <a:r>
              <a:rPr lang="ko-KR" altLang="en-US" dirty="0" smtClean="0"/>
              <a:t> 반환하는 </a:t>
            </a:r>
            <a:r>
              <a:rPr lang="en-US" altLang="ko-KR" dirty="0" smtClean="0"/>
              <a:t>*.begin(), </a:t>
            </a:r>
            <a:r>
              <a:rPr lang="ko-KR" altLang="en-US" dirty="0" smtClean="0"/>
              <a:t>원소의 끝</a:t>
            </a:r>
            <a:r>
              <a:rPr lang="en-US" altLang="ko-KR" dirty="0" smtClean="0"/>
              <a:t>+1</a:t>
            </a:r>
            <a:r>
              <a:rPr lang="ko-KR" altLang="en-US" dirty="0" smtClean="0"/>
              <a:t>번째를 반환하는 </a:t>
            </a:r>
            <a:r>
              <a:rPr lang="en-US" altLang="ko-KR" dirty="0" smtClean="0"/>
              <a:t>*.end() 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/>
              <a:t>즉 </a:t>
            </a:r>
            <a:r>
              <a:rPr lang="ko-KR" altLang="en-US" dirty="0" smtClean="0">
                <a:solidFill>
                  <a:schemeClr val="accent1"/>
                </a:solidFill>
              </a:rPr>
              <a:t>원소가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존재하는 구간은 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[begin ~ end )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10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STL</a:t>
            </a:r>
            <a:r>
              <a:rPr lang="ko-KR" altLang="en-US" dirty="0" smtClean="0"/>
              <a:t> 의 반복자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Const_iterator</a:t>
            </a:r>
            <a:r>
              <a:rPr lang="ko-KR" altLang="en-US" dirty="0" smtClean="0"/>
              <a:t>는 쓰기가 불가능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읽기만 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ko-KR" altLang="en-US" dirty="0"/>
              <a:t>는 </a:t>
            </a:r>
            <a:r>
              <a:rPr lang="ko-KR" altLang="en-US" dirty="0" smtClean="0"/>
              <a:t>상수여서 변경을 못하는 것 과 같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Iterator</a:t>
            </a:r>
            <a:r>
              <a:rPr lang="ko-KR" altLang="en-US" dirty="0" smtClean="0"/>
              <a:t>는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반복자를 이용한 컨테이너</a:t>
            </a:r>
            <a:r>
              <a:rPr lang="ko-KR" altLang="en-US" dirty="0"/>
              <a:t>의 </a:t>
            </a:r>
            <a:r>
              <a:rPr lang="ko-KR" altLang="en-US" dirty="0" smtClean="0"/>
              <a:t>직접 </a:t>
            </a:r>
            <a:r>
              <a:rPr lang="ko-KR" altLang="en-US" dirty="0" smtClean="0">
                <a:solidFill>
                  <a:schemeClr val="accent1"/>
                </a:solidFill>
              </a:rPr>
              <a:t>수정 가능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입</a:t>
            </a:r>
            <a:r>
              <a:rPr lang="ko-KR" altLang="en-US" dirty="0">
                <a:solidFill>
                  <a:schemeClr val="accent1"/>
                </a:solidFill>
              </a:rPr>
              <a:t>력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반복자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전방향읽기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출</a:t>
            </a:r>
            <a:r>
              <a:rPr lang="ko-KR" altLang="en-US" dirty="0">
                <a:solidFill>
                  <a:schemeClr val="accent1"/>
                </a:solidFill>
              </a:rPr>
              <a:t>력 </a:t>
            </a:r>
            <a:r>
              <a:rPr lang="ko-KR" altLang="en-US" dirty="0" smtClean="0">
                <a:solidFill>
                  <a:schemeClr val="accent1"/>
                </a:solidFill>
              </a:rPr>
              <a:t>반복자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전방향쓰기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>
                <a:solidFill>
                  <a:schemeClr val="accent1"/>
                </a:solidFill>
              </a:rPr>
              <a:t>순방향 반복자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전방향</a:t>
            </a:r>
            <a:r>
              <a:rPr lang="ko-KR" altLang="en-US" dirty="0" smtClean="0"/>
              <a:t> 읽기 및 쓰기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양방향 반복자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양방향 읽기 및 쓰기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임의접근반복자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랜덤 읽기</a:t>
            </a:r>
            <a:r>
              <a:rPr lang="en-US" altLang="ko-KR" dirty="0"/>
              <a:t> </a:t>
            </a:r>
            <a:r>
              <a:rPr lang="ko-KR" altLang="en-US" dirty="0" smtClean="0"/>
              <a:t>및 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쓰임새에 따라 원하는 반복자를 이용하여 컨테이너</a:t>
            </a:r>
            <a:r>
              <a:rPr lang="ko-KR" altLang="en-US" dirty="0"/>
              <a:t>에 </a:t>
            </a:r>
            <a:r>
              <a:rPr lang="ko-KR" altLang="en-US" dirty="0" smtClean="0"/>
              <a:t>접근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STL</a:t>
            </a:r>
            <a:r>
              <a:rPr lang="ko-KR" altLang="en-US" dirty="0" smtClean="0"/>
              <a:t>의 쓰임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프로그래머</a:t>
            </a:r>
            <a:r>
              <a:rPr lang="ko-KR" altLang="en-US" dirty="0"/>
              <a:t>가 </a:t>
            </a:r>
            <a:r>
              <a:rPr lang="ko-KR" altLang="en-US" dirty="0" smtClean="0"/>
              <a:t>자주 사용하는 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라이브러리로 제공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직접 구현할 필요가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오랜시</a:t>
            </a:r>
            <a:r>
              <a:rPr lang="ko-KR" altLang="en-US" dirty="0" err="1"/>
              <a:t>간</a:t>
            </a:r>
            <a:r>
              <a:rPr lang="ko-KR" altLang="en-US" dirty="0"/>
              <a:t> </a:t>
            </a:r>
            <a:r>
              <a:rPr lang="ko-KR" altLang="en-US" dirty="0" smtClean="0"/>
              <a:t>검증되었으므로 안전하게 사용 할 수 있다</a:t>
            </a:r>
            <a:r>
              <a:rPr lang="en-US" altLang="ko-KR" dirty="0" smtClean="0"/>
              <a:t>                        </a:t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>
                <a:solidFill>
                  <a:schemeClr val="accent1"/>
                </a:solidFill>
              </a:rPr>
              <a:t>직</a:t>
            </a:r>
            <a:r>
              <a:rPr lang="ko-KR" altLang="en-US" dirty="0">
                <a:solidFill>
                  <a:schemeClr val="accent1"/>
                </a:solidFill>
              </a:rPr>
              <a:t>접 </a:t>
            </a:r>
            <a:r>
              <a:rPr lang="ko-KR" altLang="en-US" dirty="0" err="1" smtClean="0">
                <a:solidFill>
                  <a:schemeClr val="accent1"/>
                </a:solidFill>
              </a:rPr>
              <a:t>구현시</a:t>
            </a:r>
            <a:r>
              <a:rPr lang="ko-KR" altLang="en-US" dirty="0" smtClean="0">
                <a:solidFill>
                  <a:schemeClr val="accent1"/>
                </a:solidFill>
              </a:rPr>
              <a:t> 발생하는 버그 걱정 </a:t>
            </a:r>
            <a:r>
              <a:rPr lang="en-US" altLang="ko-KR" dirty="0" smtClean="0">
                <a:solidFill>
                  <a:schemeClr val="accent1"/>
                </a:solidFill>
              </a:rPr>
              <a:t>X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최적화되어 있어 일반적으로 성능이 좋다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웬만</a:t>
            </a:r>
            <a:r>
              <a:rPr lang="ko-KR" altLang="en-US" dirty="0">
                <a:solidFill>
                  <a:schemeClr val="accent1"/>
                </a:solidFill>
              </a:rPr>
              <a:t>큼 </a:t>
            </a:r>
            <a:r>
              <a:rPr lang="ko-KR" altLang="en-US" dirty="0" smtClean="0">
                <a:solidFill>
                  <a:schemeClr val="accent1"/>
                </a:solidFill>
              </a:rPr>
              <a:t>최적화해</a:t>
            </a:r>
            <a:r>
              <a:rPr lang="ko-KR" altLang="en-US" dirty="0">
                <a:solidFill>
                  <a:schemeClr val="accent1"/>
                </a:solidFill>
              </a:rPr>
              <a:t>서 </a:t>
            </a:r>
            <a:r>
              <a:rPr lang="ko-KR" altLang="en-US" dirty="0" smtClean="0">
                <a:solidFill>
                  <a:schemeClr val="accent1"/>
                </a:solidFill>
              </a:rPr>
              <a:t>구현 </a:t>
            </a:r>
            <a:r>
              <a:rPr lang="ko-KR" altLang="en-US" dirty="0" err="1" smtClean="0">
                <a:solidFill>
                  <a:schemeClr val="accent1"/>
                </a:solidFill>
              </a:rPr>
              <a:t>안하면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STL</a:t>
            </a:r>
            <a:r>
              <a:rPr lang="ko-KR" altLang="en-US" dirty="0" smtClean="0">
                <a:solidFill>
                  <a:schemeClr val="accent1"/>
                </a:solidFill>
              </a:rPr>
              <a:t>성능이 좋다고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특히</a:t>
            </a:r>
            <a:r>
              <a:rPr lang="ko-KR" altLang="en-US" dirty="0"/>
              <a:t>나 </a:t>
            </a:r>
            <a:r>
              <a:rPr lang="ko-KR" altLang="en-US" dirty="0" smtClean="0"/>
              <a:t>컨테이너 라이브러리가 매우 유용하다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관리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유지보수에 유리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1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STL</a:t>
            </a:r>
            <a:r>
              <a:rPr lang="ko-KR" altLang="en-US" dirty="0" smtClean="0"/>
              <a:t> 사용의 단점 및 주의사항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원하</a:t>
            </a:r>
            <a:r>
              <a:rPr lang="ko-KR" altLang="en-US" dirty="0"/>
              <a:t>는 </a:t>
            </a:r>
            <a:r>
              <a:rPr lang="ko-KR" altLang="en-US" dirty="0" smtClean="0"/>
              <a:t>결과가 도출되지 않을 </a:t>
            </a:r>
            <a:r>
              <a:rPr lang="ko-KR" altLang="en-US" dirty="0"/>
              <a:t>때</a:t>
            </a:r>
            <a:r>
              <a:rPr lang="ko-KR" altLang="en-US" dirty="0" smtClean="0"/>
              <a:t> 난감할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직접 </a:t>
            </a:r>
            <a:r>
              <a:rPr lang="ko-KR" altLang="en-US" dirty="0" smtClean="0">
                <a:solidFill>
                  <a:schemeClr val="accent1"/>
                </a:solidFill>
              </a:rPr>
              <a:t>디버</a:t>
            </a:r>
            <a:r>
              <a:rPr lang="ko-KR" altLang="en-US" dirty="0">
                <a:solidFill>
                  <a:schemeClr val="accent1"/>
                </a:solidFill>
              </a:rPr>
              <a:t>깅 </a:t>
            </a:r>
            <a:r>
              <a:rPr lang="ko-KR" altLang="en-US" dirty="0" smtClean="0">
                <a:solidFill>
                  <a:schemeClr val="accent1"/>
                </a:solidFill>
              </a:rPr>
              <a:t>하는 것이 어렵다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</a:t>
            </a:r>
            <a:r>
              <a:rPr lang="ko-KR" altLang="en-US" dirty="0"/>
              <a:t>행 </a:t>
            </a:r>
            <a:r>
              <a:rPr lang="ko-KR" altLang="en-US" dirty="0" smtClean="0"/>
              <a:t>중에 에러검사는 하지 않는다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예기치 않은 에러 발생 가능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>
                <a:solidFill>
                  <a:schemeClr val="accent1"/>
                </a:solidFill>
              </a:rPr>
              <a:t>성능</a:t>
            </a:r>
            <a:r>
              <a:rPr lang="ko-KR" altLang="en-US" dirty="0">
                <a:solidFill>
                  <a:schemeClr val="accent1"/>
                </a:solidFill>
              </a:rPr>
              <a:t>을 </a:t>
            </a:r>
            <a:r>
              <a:rPr lang="ko-KR" altLang="en-US" dirty="0" smtClean="0">
                <a:solidFill>
                  <a:schemeClr val="accent1"/>
                </a:solidFill>
              </a:rPr>
              <a:t>위해서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템플릿으로 구현되어 덩치가 크다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프로그램의 크기를 매우 크게 만들 수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STL</a:t>
            </a:r>
            <a:r>
              <a:rPr lang="ko-KR" altLang="en-US" dirty="0" smtClean="0"/>
              <a:t>이 좋다고 무턱대고 남용했을 </a:t>
            </a:r>
            <a:r>
              <a:rPr lang="ko-KR" altLang="en-US" dirty="0"/>
              <a:t>때 </a:t>
            </a:r>
            <a:r>
              <a:rPr lang="ko-KR" altLang="en-US" dirty="0" err="1" smtClean="0"/>
              <a:t>생길수</a:t>
            </a:r>
            <a:r>
              <a:rPr lang="ko-KR" altLang="en-US" dirty="0" smtClean="0"/>
              <a:t> 있는 문제점들이다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52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STL</a:t>
            </a:r>
            <a:r>
              <a:rPr lang="ko-KR" altLang="en-US" dirty="0" smtClean="0"/>
              <a:t> 사용의 단점 및 주의사항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프로그래밍 시 안정성을 보장하지 않는다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반복자</a:t>
            </a:r>
            <a:r>
              <a:rPr lang="ko-KR" altLang="en-US" dirty="0">
                <a:solidFill>
                  <a:schemeClr val="accent1"/>
                </a:solidFill>
              </a:rPr>
              <a:t>를 </a:t>
            </a:r>
            <a:r>
              <a:rPr lang="ko-KR" altLang="en-US" dirty="0" smtClean="0">
                <a:solidFill>
                  <a:schemeClr val="accent1"/>
                </a:solidFill>
              </a:rPr>
              <a:t>이용하기 때문에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STL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chemeClr val="accent1"/>
                </a:solidFill>
              </a:rPr>
              <a:t>반복자</a:t>
            </a:r>
            <a:r>
              <a:rPr lang="ko-KR" altLang="en-US" dirty="0" smtClean="0"/>
              <a:t>라는 것을 이용해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가져오는데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다른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반복자로 인한 컨테이너에 변경이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반복자 자체가 깨지</a:t>
            </a:r>
            <a:r>
              <a:rPr lang="ko-KR" altLang="en-US" dirty="0"/>
              <a:t>게 </a:t>
            </a:r>
            <a:r>
              <a:rPr lang="ko-KR" altLang="en-US" dirty="0" smtClean="0"/>
              <a:t>되어 주의해야 한다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err="1" smtClean="0">
                <a:solidFill>
                  <a:schemeClr val="accent1"/>
                </a:solidFill>
              </a:rPr>
              <a:t>스레드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프로그래밍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사용에 주의해야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31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벡터</a:t>
            </a:r>
            <a:r>
              <a:rPr lang="en-US" altLang="ko-KR" dirty="0" smtClean="0"/>
              <a:t>(vector)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배열과 비슷한 기능을 하는 라이브러리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/>
              <a:t>배열과 달리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chemeClr val="accent1"/>
                </a:solidFill>
              </a:rPr>
              <a:t>크기 변화가 동적임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내부적으로는 </a:t>
            </a:r>
            <a:r>
              <a:rPr lang="ko-KR" altLang="en-US" dirty="0" err="1" smtClean="0"/>
              <a:t>동적배열로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저장할 데이터가 크기가 </a:t>
            </a:r>
            <a:r>
              <a:rPr lang="ko-KR" altLang="en-US" dirty="0" smtClean="0">
                <a:solidFill>
                  <a:schemeClr val="accent1"/>
                </a:solidFill>
              </a:rPr>
              <a:t>가변적</a:t>
            </a:r>
            <a:r>
              <a:rPr lang="ko-KR" altLang="en-US" dirty="0" smtClean="0"/>
              <a:t>일 때 사용하면 편리하다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인덱스로 접근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chemeClr val="accent1"/>
                </a:solidFill>
              </a:rPr>
              <a:t>특정 위치 접근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 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끝에 삽입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삭제 </a:t>
            </a:r>
            <a:r>
              <a:rPr lang="ko-KR" altLang="en-US" dirty="0" smtClean="0"/>
              <a:t>하는 기능이 필요한 경우 매우 유용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476</Words>
  <Application>Microsoft Office PowerPoint</Application>
  <PresentationFormat>와이드스크린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스터디 : C++ STL</vt:lpstr>
      <vt:lpstr>템플릿(template)</vt:lpstr>
      <vt:lpstr>템플릿(template)</vt:lpstr>
      <vt:lpstr>STL 의 반복자-1</vt:lpstr>
      <vt:lpstr>STL 의 반복자-2</vt:lpstr>
      <vt:lpstr>STL의 쓰임</vt:lpstr>
      <vt:lpstr>STL 사용의 단점 및 주의사항-1</vt:lpstr>
      <vt:lpstr>STL 사용의 단점 및 주의사항-2</vt:lpstr>
      <vt:lpstr>벡터(vector)</vt:lpstr>
      <vt:lpstr>벡터(vector)</vt:lpstr>
      <vt:lpstr>벡터(vector) 의 활용</vt:lpstr>
      <vt:lpstr>리스트 (List)</vt:lpstr>
      <vt:lpstr>리스트 (List) 구조</vt:lpstr>
      <vt:lpstr>리스트 (List)</vt:lpstr>
      <vt:lpstr>리스트 (List) 사용이 유용할 때</vt:lpstr>
      <vt:lpstr>리스트 (List) 사용이 부적절한 때</vt:lpstr>
      <vt:lpstr>리스트의 활용</vt:lpstr>
      <vt:lpstr>Hash Map(해쉬 맵)</vt:lpstr>
      <vt:lpstr>Hash Map(해쉬 맵)</vt:lpstr>
      <vt:lpstr>Hash Map(해쉬 맵)</vt:lpstr>
      <vt:lpstr>Hash Map(해쉬 맵)</vt:lpstr>
      <vt:lpstr>참고자료 및 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: C++ STL</dc:title>
  <dc:creator>이인재</dc:creator>
  <cp:lastModifiedBy>이인재</cp:lastModifiedBy>
  <cp:revision>53</cp:revision>
  <dcterms:created xsi:type="dcterms:W3CDTF">2013-10-06T10:44:38Z</dcterms:created>
  <dcterms:modified xsi:type="dcterms:W3CDTF">2013-10-10T05:50:37Z</dcterms:modified>
</cp:coreProperties>
</file>