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48" r:id="rId4"/>
    <p:sldId id="340" r:id="rId5"/>
    <p:sldId id="341" r:id="rId6"/>
    <p:sldId id="349" r:id="rId7"/>
    <p:sldId id="359" r:id="rId8"/>
    <p:sldId id="352" r:id="rId9"/>
    <p:sldId id="360" r:id="rId10"/>
    <p:sldId id="361" r:id="rId11"/>
    <p:sldId id="342" r:id="rId12"/>
    <p:sldId id="355" r:id="rId13"/>
    <p:sldId id="362" r:id="rId14"/>
    <p:sldId id="343" r:id="rId15"/>
    <p:sldId id="364" r:id="rId16"/>
    <p:sldId id="365" r:id="rId17"/>
    <p:sldId id="363" r:id="rId18"/>
    <p:sldId id="358" r:id="rId19"/>
    <p:sldId id="35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Su" initials="KS" lastIdx="1" clrIdx="0">
    <p:extLst>
      <p:ext uri="{19B8F6BF-5375-455C-9EA6-DF929625EA0E}">
        <p15:presenceInfo xmlns:p15="http://schemas.microsoft.com/office/powerpoint/2012/main" userId="9057b15536041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E02"/>
    <a:srgbClr val="FC6204"/>
    <a:srgbClr val="FF0064"/>
    <a:srgbClr val="E72918"/>
    <a:srgbClr val="7F7F7F"/>
    <a:srgbClr val="F0F0F0"/>
    <a:srgbClr val="FFFFCC"/>
    <a:srgbClr val="9BBB59"/>
    <a:srgbClr val="F9F9F9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31" y="5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eyefulpresentations.co.uk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hyperlink" Target="http://www.eyefulpresentations.co.uk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4969" y="2432950"/>
            <a:ext cx="12196969" cy="206111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endParaRPr lang="zh-CN" altLang="en-US" sz="4400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94697" y="2276724"/>
            <a:ext cx="2639112" cy="2320773"/>
            <a:chOff x="4165480" y="1616608"/>
            <a:chExt cx="2638768" cy="2320472"/>
          </a:xfrm>
          <a:solidFill>
            <a:schemeClr val="bg1">
              <a:lumMod val="6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3"/>
            <p:cNvSpPr/>
            <p:nvPr/>
          </p:nvSpPr>
          <p:spPr>
            <a:xfrm>
              <a:off x="4165480" y="3797088"/>
              <a:ext cx="2134712" cy="139992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28127"/>
                <a:gd name="connsiteY0" fmla="*/ 0 h 266629"/>
                <a:gd name="connsiteX1" fmla="*/ 1928127 w 1928127"/>
                <a:gd name="connsiteY1" fmla="*/ 23221 h 266629"/>
                <a:gd name="connsiteX2" fmla="*/ 1928127 w 1928127"/>
                <a:gd name="connsiteY2" fmla="*/ 266629 h 266629"/>
                <a:gd name="connsiteX3" fmla="*/ 70399 w 1928127"/>
                <a:gd name="connsiteY3" fmla="*/ 266629 h 266629"/>
                <a:gd name="connsiteX4" fmla="*/ 0 w 1928127"/>
                <a:gd name="connsiteY4" fmla="*/ 0 h 26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27" h="266629">
                  <a:moveTo>
                    <a:pt x="0" y="0"/>
                  </a:moveTo>
                  <a:lnTo>
                    <a:pt x="1928127" y="23221"/>
                  </a:lnTo>
                  <a:lnTo>
                    <a:pt x="1928127" y="266629"/>
                  </a:lnTo>
                  <a:lnTo>
                    <a:pt x="70399" y="2666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2"/>
          <p:cNvSpPr/>
          <p:nvPr userDrawn="1"/>
        </p:nvSpPr>
        <p:spPr>
          <a:xfrm>
            <a:off x="780804" y="2288917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31094" y="2284833"/>
            <a:ext cx="2651305" cy="2320773"/>
            <a:chOff x="4153288" y="1616608"/>
            <a:chExt cx="2650960" cy="2320472"/>
          </a:xfrm>
          <a:solidFill>
            <a:schemeClr val="bg1">
              <a:lumMod val="65000"/>
            </a:schemeClr>
          </a:solidFill>
        </p:grpSpPr>
        <p:sp>
          <p:nvSpPr>
            <p:cNvPr id="11" name="矩形 4"/>
            <p:cNvSpPr/>
            <p:nvPr/>
          </p:nvSpPr>
          <p:spPr>
            <a:xfrm>
              <a:off x="4644008" y="1616608"/>
              <a:ext cx="2160240" cy="156208"/>
            </a:xfrm>
            <a:custGeom>
              <a:avLst/>
              <a:gdLst>
                <a:gd name="connsiteX0" fmla="*/ 0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0 w 2160240"/>
                <a:gd name="connsiteY4" fmla="*/ 0 h 144016"/>
                <a:gd name="connsiteX0" fmla="*/ 158496 w 2160240"/>
                <a:gd name="connsiteY0" fmla="*/ 0 h 144016"/>
                <a:gd name="connsiteX1" fmla="*/ 2160240 w 2160240"/>
                <a:gd name="connsiteY1" fmla="*/ 0 h 144016"/>
                <a:gd name="connsiteX2" fmla="*/ 2160240 w 2160240"/>
                <a:gd name="connsiteY2" fmla="*/ 144016 h 144016"/>
                <a:gd name="connsiteX3" fmla="*/ 0 w 2160240"/>
                <a:gd name="connsiteY3" fmla="*/ 144016 h 144016"/>
                <a:gd name="connsiteX4" fmla="*/ 158496 w 2160240"/>
                <a:gd name="connsiteY4" fmla="*/ 0 h 144016"/>
                <a:gd name="connsiteX0" fmla="*/ 134112 w 2160240"/>
                <a:gd name="connsiteY0" fmla="*/ 0 h 156208"/>
                <a:gd name="connsiteX1" fmla="*/ 2160240 w 2160240"/>
                <a:gd name="connsiteY1" fmla="*/ 12192 h 156208"/>
                <a:gd name="connsiteX2" fmla="*/ 2160240 w 2160240"/>
                <a:gd name="connsiteY2" fmla="*/ 156208 h 156208"/>
                <a:gd name="connsiteX3" fmla="*/ 0 w 2160240"/>
                <a:gd name="connsiteY3" fmla="*/ 156208 h 156208"/>
                <a:gd name="connsiteX4" fmla="*/ 134112 w 2160240"/>
                <a:gd name="connsiteY4" fmla="*/ 0 h 15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240" h="156208">
                  <a:moveTo>
                    <a:pt x="134112" y="0"/>
                  </a:moveTo>
                  <a:lnTo>
                    <a:pt x="2160240" y="12192"/>
                  </a:lnTo>
                  <a:lnTo>
                    <a:pt x="2160240" y="156208"/>
                  </a:lnTo>
                  <a:lnTo>
                    <a:pt x="0" y="156208"/>
                  </a:lnTo>
                  <a:lnTo>
                    <a:pt x="1341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3"/>
            <p:cNvSpPr/>
            <p:nvPr/>
          </p:nvSpPr>
          <p:spPr>
            <a:xfrm>
              <a:off x="4153288" y="3809280"/>
              <a:ext cx="2146904" cy="127800"/>
            </a:xfrm>
            <a:custGeom>
              <a:avLst/>
              <a:gdLst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0 w 2016224"/>
                <a:gd name="connsiteY3" fmla="*/ 243408 h 243408"/>
                <a:gd name="connsiteX4" fmla="*/ 0 w 2016224"/>
                <a:gd name="connsiteY4" fmla="*/ 0 h 243408"/>
                <a:gd name="connsiteX0" fmla="*/ 0 w 2016224"/>
                <a:gd name="connsiteY0" fmla="*/ 0 h 243408"/>
                <a:gd name="connsiteX1" fmla="*/ 2016224 w 2016224"/>
                <a:gd name="connsiteY1" fmla="*/ 0 h 243408"/>
                <a:gd name="connsiteX2" fmla="*/ 2016224 w 2016224"/>
                <a:gd name="connsiteY2" fmla="*/ 243408 h 243408"/>
                <a:gd name="connsiteX3" fmla="*/ 158496 w 2016224"/>
                <a:gd name="connsiteY3" fmla="*/ 243408 h 243408"/>
                <a:gd name="connsiteX4" fmla="*/ 0 w 2016224"/>
                <a:gd name="connsiteY4" fmla="*/ 0 h 243408"/>
                <a:gd name="connsiteX0" fmla="*/ 0 w 1950151"/>
                <a:gd name="connsiteY0" fmla="*/ 0 h 243408"/>
                <a:gd name="connsiteX1" fmla="*/ 1950151 w 1950151"/>
                <a:gd name="connsiteY1" fmla="*/ 0 h 243408"/>
                <a:gd name="connsiteX2" fmla="*/ 1950151 w 1950151"/>
                <a:gd name="connsiteY2" fmla="*/ 243408 h 243408"/>
                <a:gd name="connsiteX3" fmla="*/ 92423 w 1950151"/>
                <a:gd name="connsiteY3" fmla="*/ 243408 h 243408"/>
                <a:gd name="connsiteX4" fmla="*/ 0 w 1950151"/>
                <a:gd name="connsiteY4" fmla="*/ 0 h 243408"/>
                <a:gd name="connsiteX0" fmla="*/ 0 w 1939139"/>
                <a:gd name="connsiteY0" fmla="*/ 0 h 243408"/>
                <a:gd name="connsiteX1" fmla="*/ 1939139 w 1939139"/>
                <a:gd name="connsiteY1" fmla="*/ 0 h 243408"/>
                <a:gd name="connsiteX2" fmla="*/ 1939139 w 1939139"/>
                <a:gd name="connsiteY2" fmla="*/ 243408 h 243408"/>
                <a:gd name="connsiteX3" fmla="*/ 81411 w 1939139"/>
                <a:gd name="connsiteY3" fmla="*/ 243408 h 243408"/>
                <a:gd name="connsiteX4" fmla="*/ 0 w 1939139"/>
                <a:gd name="connsiteY4" fmla="*/ 0 h 24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139" h="243408">
                  <a:moveTo>
                    <a:pt x="0" y="0"/>
                  </a:moveTo>
                  <a:lnTo>
                    <a:pt x="1939139" y="0"/>
                  </a:lnTo>
                  <a:lnTo>
                    <a:pt x="1939139" y="243408"/>
                  </a:lnTo>
                  <a:lnTo>
                    <a:pt x="81411" y="24340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2"/>
          <p:cNvSpPr/>
          <p:nvPr userDrawn="1"/>
        </p:nvSpPr>
        <p:spPr>
          <a:xfrm>
            <a:off x="3229395" y="2297026"/>
            <a:ext cx="2553004" cy="2320773"/>
          </a:xfrm>
          <a:custGeom>
            <a:avLst/>
            <a:gdLst>
              <a:gd name="connsiteX0" fmla="*/ 0 w 2016224"/>
              <a:gd name="connsiteY0" fmla="*/ 0 h 2448272"/>
              <a:gd name="connsiteX1" fmla="*/ 2016224 w 2016224"/>
              <a:gd name="connsiteY1" fmla="*/ 0 h 2448272"/>
              <a:gd name="connsiteX2" fmla="*/ 2016224 w 2016224"/>
              <a:gd name="connsiteY2" fmla="*/ 2448272 h 2448272"/>
              <a:gd name="connsiteX3" fmla="*/ 0 w 2016224"/>
              <a:gd name="connsiteY3" fmla="*/ 2448272 h 2448272"/>
              <a:gd name="connsiteX4" fmla="*/ 0 w 2016224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55267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  <a:gd name="connsiteX0" fmla="*/ 536448 w 2552672"/>
              <a:gd name="connsiteY0" fmla="*/ 0 h 2448272"/>
              <a:gd name="connsiteX1" fmla="*/ 2552672 w 2552672"/>
              <a:gd name="connsiteY1" fmla="*/ 0 h 2448272"/>
              <a:gd name="connsiteX2" fmla="*/ 2064992 w 2552672"/>
              <a:gd name="connsiteY2" fmla="*/ 2448272 h 2448272"/>
              <a:gd name="connsiteX3" fmla="*/ 0 w 2552672"/>
              <a:gd name="connsiteY3" fmla="*/ 2423888 h 2448272"/>
              <a:gd name="connsiteX4" fmla="*/ 536448 w 255267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672" h="2448272">
                <a:moveTo>
                  <a:pt x="536448" y="0"/>
                </a:moveTo>
                <a:lnTo>
                  <a:pt x="2552672" y="0"/>
                </a:lnTo>
                <a:lnTo>
                  <a:pt x="2064992" y="2448272"/>
                </a:lnTo>
                <a:lnTo>
                  <a:pt x="0" y="2423888"/>
                </a:lnTo>
                <a:lnTo>
                  <a:pt x="5364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6168018" y="3110383"/>
            <a:ext cx="6023982" cy="118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神经网络训练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7"/>
          <p:cNvSpPr txBox="1">
            <a:spLocks noChangeArrowheads="1"/>
          </p:cNvSpPr>
          <p:nvPr userDrawn="1"/>
        </p:nvSpPr>
        <p:spPr bwMode="auto">
          <a:xfrm>
            <a:off x="6168018" y="4674784"/>
            <a:ext cx="4241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主讲老师：苏康</a:t>
            </a:r>
            <a:endParaRPr lang="en-US" altLang="zh-CN" sz="2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6168018" y="2529555"/>
            <a:ext cx="3959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en-US" altLang="zh-CN" sz="2400" i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pic>
        <p:nvPicPr>
          <p:cNvPr id="30" name="Picture 29" descr="A picture containing book&#10;&#10;Description automatically generated">
            <a:extLst>
              <a:ext uri="{FF2B5EF4-FFF2-40B4-BE49-F238E27FC236}">
                <a16:creationId xmlns:a16="http://schemas.microsoft.com/office/drawing/2014/main" id="{0399DF7F-AF94-4149-B6C8-BA931C93B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2" y="2267508"/>
            <a:ext cx="2706201" cy="2350291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A1FDA61-0955-4921-9FBB-8202FD419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b="1857"/>
          <a:stretch/>
        </p:blipFill>
        <p:spPr>
          <a:xfrm>
            <a:off x="3200400" y="2216842"/>
            <a:ext cx="2735196" cy="2420616"/>
          </a:xfrm>
          <a:prstGeom prst="parallelogram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0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0" grpId="1"/>
      <p:bldP spid="2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833885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491870" y="5810783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资源作业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Documents and Settings\tdz\桌面\dancing1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95180" y="4635336"/>
            <a:ext cx="2909330" cy="1818094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17" descr="C:\Documents and Settings\tdz\桌面\music_3834x2551_zcool.com.cn.jp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56978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16" descr="C:\Documents and Settings\tdz\桌面\xpic4236.jpg"/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6614" y="4627136"/>
            <a:ext cx="2922300" cy="1826200"/>
          </a:xfrm>
          <a:prstGeom prst="rect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15" descr="C:\Documents and Settings\tdz\桌面\baby0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034" y="4635336"/>
            <a:ext cx="2909179" cy="181800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Oval 60">
            <a:hlinkClick r:id="rId8"/>
          </p:cNvPr>
          <p:cNvSpPr>
            <a:spLocks noChangeArrowheads="1"/>
          </p:cNvSpPr>
          <p:nvPr userDrawn="1"/>
        </p:nvSpPr>
        <p:spPr bwMode="auto">
          <a:xfrm>
            <a:off x="5968254" y="2757244"/>
            <a:ext cx="444068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Oval 61">
            <a:hlinkClick r:id="rId9"/>
          </p:cNvPr>
          <p:cNvSpPr>
            <a:spLocks noChangeArrowheads="1"/>
          </p:cNvSpPr>
          <p:nvPr userDrawn="1"/>
        </p:nvSpPr>
        <p:spPr bwMode="auto">
          <a:xfrm>
            <a:off x="5980217" y="3565675"/>
            <a:ext cx="420141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矩形​​ 5"/>
          <p:cNvSpPr>
            <a:spLocks noChangeArrowheads="1"/>
          </p:cNvSpPr>
          <p:nvPr userDrawn="1"/>
        </p:nvSpPr>
        <p:spPr bwMode="auto">
          <a:xfrm>
            <a:off x="1" y="405461"/>
            <a:ext cx="12191999" cy="4079229"/>
          </a:xfrm>
          <a:prstGeom prst="rect">
            <a:avLst/>
          </a:prstGeom>
          <a:solidFill>
            <a:srgbClr val="F39E02"/>
          </a:solidFill>
          <a:ln w="9525" cmpd="sng">
            <a:solidFill>
              <a:srgbClr val="FC6204"/>
            </a:solidFill>
            <a:miter lim="800000"/>
            <a:headEnd/>
            <a:tailEnd/>
          </a:ln>
        </p:spPr>
        <p:txBody>
          <a:bodyPr lIns="287963" tIns="45714" rIns="91429" bIns="45714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n>
                <a:solidFill>
                  <a:srgbClr val="92D050"/>
                </a:solidFill>
              </a:ln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1" name="Freeform 11"/>
          <p:cNvSpPr>
            <a:spLocks/>
          </p:cNvSpPr>
          <p:nvPr userDrawn="1"/>
        </p:nvSpPr>
        <p:spPr bwMode="auto">
          <a:xfrm>
            <a:off x="1154783" y="2738190"/>
            <a:ext cx="981203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Freeform 13"/>
          <p:cNvSpPr>
            <a:spLocks/>
          </p:cNvSpPr>
          <p:nvPr userDrawn="1"/>
        </p:nvSpPr>
        <p:spPr bwMode="auto">
          <a:xfrm>
            <a:off x="2104226" y="2459587"/>
            <a:ext cx="1567067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Freeform 15"/>
          <p:cNvSpPr>
            <a:spLocks/>
          </p:cNvSpPr>
          <p:nvPr userDrawn="1"/>
        </p:nvSpPr>
        <p:spPr bwMode="auto">
          <a:xfrm>
            <a:off x="1261160" y="946300"/>
            <a:ext cx="2541918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Freeform 16"/>
          <p:cNvSpPr>
            <a:spLocks/>
          </p:cNvSpPr>
          <p:nvPr userDrawn="1"/>
        </p:nvSpPr>
        <p:spPr bwMode="auto">
          <a:xfrm>
            <a:off x="938849" y="1778550"/>
            <a:ext cx="325480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Freeform 17"/>
          <p:cNvSpPr>
            <a:spLocks/>
          </p:cNvSpPr>
          <p:nvPr userDrawn="1"/>
        </p:nvSpPr>
        <p:spPr bwMode="auto">
          <a:xfrm>
            <a:off x="3674468" y="952254"/>
            <a:ext cx="130827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9" tIns="45714" rIns="91429" bIns="4571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" name="TextBox 66"/>
          <p:cNvSpPr txBox="1"/>
          <p:nvPr userDrawn="1"/>
        </p:nvSpPr>
        <p:spPr>
          <a:xfrm rot="20445248">
            <a:off x="1391213" y="1491919"/>
            <a:ext cx="2954994" cy="923305"/>
          </a:xfrm>
          <a:prstGeom prst="rect">
            <a:avLst/>
          </a:prstGeom>
          <a:noFill/>
        </p:spPr>
        <p:txBody>
          <a:bodyPr wrap="none" lIns="91429" tIns="45714" rIns="91429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51384" y="980728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hlinkClick r:id="rId2" action="ppaction://hlinksldjump"/>
          </p:cNvPr>
          <p:cNvSpPr txBox="1"/>
          <p:nvPr userDrawn="1"/>
        </p:nvSpPr>
        <p:spPr>
          <a:xfrm>
            <a:off x="551384" y="980728"/>
            <a:ext cx="13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教学导入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51383" y="1663784"/>
            <a:ext cx="1166035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F194826C-5B42-4964-9082-C56BFCF26DE9}"/>
              </a:ext>
            </a:extLst>
          </p:cNvPr>
          <p:cNvSpPr txBox="1"/>
          <p:nvPr userDrawn="1"/>
        </p:nvSpPr>
        <p:spPr>
          <a:xfrm>
            <a:off x="504317" y="1652233"/>
            <a:ext cx="1260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515356" y="2348880"/>
            <a:ext cx="1188156" cy="377008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482859" y="2325778"/>
            <a:ext cx="1220654" cy="400110"/>
          </a:xfrm>
          <a:prstGeom prst="rect">
            <a:avLst/>
          </a:prstGeom>
          <a:solidFill>
            <a:srgbClr val="FC6204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教学目标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6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515356" y="3038344"/>
            <a:ext cx="1188156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hlinkClick r:id="rId2" action="ppaction://hlinksldjump"/>
          </p:cNvPr>
          <p:cNvSpPr txBox="1"/>
          <p:nvPr/>
        </p:nvSpPr>
        <p:spPr>
          <a:xfrm>
            <a:off x="534084" y="302889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重点难点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3717032"/>
            <a:ext cx="1152128" cy="418550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527820" y="3717032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8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4437112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91D6AC4B-26C1-4BDB-B632-F6B09443D1E2}"/>
              </a:ext>
            </a:extLst>
          </p:cNvPr>
          <p:cNvSpPr txBox="1"/>
          <p:nvPr userDrawn="1"/>
        </p:nvSpPr>
        <p:spPr>
          <a:xfrm>
            <a:off x="551384" y="4414010"/>
            <a:ext cx="135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代码实操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 userDrawn="1"/>
        </p:nvSpPr>
        <p:spPr>
          <a:xfrm>
            <a:off x="551384" y="5129481"/>
            <a:ext cx="1152128" cy="377008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51384" y="5106379"/>
            <a:ext cx="127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教学效果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88066"/>
            <a:ext cx="1703512" cy="5349245"/>
          </a:xfrm>
          <a:prstGeom prst="rect">
            <a:avLst/>
          </a:prstGeom>
          <a:solidFill>
            <a:srgbClr val="F9F9F9"/>
          </a:solidFill>
          <a:ln w="952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10331575" y="6237312"/>
            <a:ext cx="1093710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rgbClr val="7BC143"/>
                </a:solidFill>
              </a:rPr>
              <a:pPr algn="ctr">
                <a:defRPr/>
              </a:pPr>
              <a:t>‹#›</a:t>
            </a:fld>
            <a:r>
              <a:rPr lang="zh-CN" altLang="en-US" sz="1600" dirty="0">
                <a:solidFill>
                  <a:srgbClr val="7BC143"/>
                </a:solidFill>
              </a:rPr>
              <a:t>  </a:t>
            </a:r>
            <a:r>
              <a:rPr lang="zh-CN" altLang="en-US" sz="1600" dirty="0">
                <a:solidFill>
                  <a:srgbClr val="7BC143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2018" y="1001539"/>
            <a:ext cx="362670" cy="389376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36">
            <a:hlinkClick r:id="rId13" action="ppaction://hlinksldjump"/>
          </p:cNvPr>
          <p:cNvSpPr txBox="1"/>
          <p:nvPr userDrawn="1"/>
        </p:nvSpPr>
        <p:spPr>
          <a:xfrm>
            <a:off x="499649" y="980727"/>
            <a:ext cx="1355658" cy="413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20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教学导入</a:t>
            </a:r>
            <a:endParaRPr lang="zh-CN" altLang="en-US" sz="2000" kern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Box 35"/>
          <p:cNvSpPr txBox="1"/>
          <p:nvPr userDrawn="1"/>
        </p:nvSpPr>
        <p:spPr>
          <a:xfrm>
            <a:off x="-169512" y="969537"/>
            <a:ext cx="900237" cy="54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rPr>
              <a:t>01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96766" y="1596165"/>
            <a:ext cx="2043741" cy="540384"/>
            <a:chOff x="-268749" y="1628800"/>
            <a:chExt cx="2043475" cy="523220"/>
          </a:xfrm>
        </p:grpSpPr>
        <p:sp>
          <p:nvSpPr>
            <p:cNvPr id="29" name="矩形 28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-268749" y="1628800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1" name="TextBox 57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教学内容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-188055" y="2317842"/>
            <a:ext cx="2043740" cy="540384"/>
            <a:chOff x="-268749" y="1651901"/>
            <a:chExt cx="2043475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-268749" y="165190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8" name="TextBox 54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教学目标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-160801" y="2981345"/>
            <a:ext cx="2020800" cy="540384"/>
            <a:chOff x="-245811" y="1618676"/>
            <a:chExt cx="2020537" cy="523220"/>
          </a:xfrm>
        </p:grpSpPr>
        <p:sp>
          <p:nvSpPr>
            <p:cNvPr id="23" name="矩形 22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-245811" y="1618676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04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5" name="TextBox 51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重点难点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-188055" y="3679011"/>
            <a:ext cx="2043741" cy="540384"/>
            <a:chOff x="-268749" y="1618529"/>
            <a:chExt cx="2043475" cy="523220"/>
          </a:xfrm>
        </p:grpSpPr>
        <p:sp>
          <p:nvSpPr>
            <p:cNvPr id="20" name="矩形 19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-268749" y="161852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05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22" name="TextBox 48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387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-196767" y="4376489"/>
            <a:ext cx="2043742" cy="540384"/>
            <a:chOff x="-268750" y="1618199"/>
            <a:chExt cx="2043476" cy="523220"/>
          </a:xfrm>
        </p:grpSpPr>
        <p:sp>
          <p:nvSpPr>
            <p:cNvPr id="17" name="矩形 16"/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-268750" y="1618199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06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19" name="TextBox 45">
              <a:hlinkClick r:id="rId13" action="ppaction://hlinksldjump"/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代码实操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15">
            <a:extLst>
              <a:ext uri="{FF2B5EF4-FFF2-40B4-BE49-F238E27FC236}">
                <a16:creationId xmlns:a16="http://schemas.microsoft.com/office/drawing/2014/main" id="{6F6C2C83-8CC1-414D-9EC0-B0DCF3F08863}"/>
              </a:ext>
            </a:extLst>
          </p:cNvPr>
          <p:cNvGrpSpPr/>
          <p:nvPr userDrawn="1"/>
        </p:nvGrpSpPr>
        <p:grpSpPr>
          <a:xfrm>
            <a:off x="-143463" y="5073968"/>
            <a:ext cx="1990438" cy="540384"/>
            <a:chOff x="-215453" y="1617871"/>
            <a:chExt cx="1990179" cy="523220"/>
          </a:xfrm>
        </p:grpSpPr>
        <p:sp>
          <p:nvSpPr>
            <p:cNvPr id="34" name="矩形 16">
              <a:extLst>
                <a:ext uri="{FF2B5EF4-FFF2-40B4-BE49-F238E27FC236}">
                  <a16:creationId xmlns:a16="http://schemas.microsoft.com/office/drawing/2014/main" id="{4559368A-C4DA-45F8-99D6-DCA34AC4000B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44">
              <a:extLst>
                <a:ext uri="{FF2B5EF4-FFF2-40B4-BE49-F238E27FC236}">
                  <a16:creationId xmlns:a16="http://schemas.microsoft.com/office/drawing/2014/main" id="{5AEFF222-57A1-4B4D-8A50-BD62DD557A32}"/>
                </a:ext>
              </a:extLst>
            </p:cNvPr>
            <p:cNvSpPr txBox="1"/>
            <p:nvPr/>
          </p:nvSpPr>
          <p:spPr>
            <a:xfrm>
              <a:off x="-215453" y="1617871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07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36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43DE486C-49C4-42D0-967C-DD977104241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教学效果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15">
            <a:extLst>
              <a:ext uri="{FF2B5EF4-FFF2-40B4-BE49-F238E27FC236}">
                <a16:creationId xmlns:a16="http://schemas.microsoft.com/office/drawing/2014/main" id="{34D7A93B-D8FF-49B1-8D8F-587D1CA8A865}"/>
              </a:ext>
            </a:extLst>
          </p:cNvPr>
          <p:cNvGrpSpPr/>
          <p:nvPr userDrawn="1"/>
        </p:nvGrpSpPr>
        <p:grpSpPr>
          <a:xfrm>
            <a:off x="-216109" y="5775762"/>
            <a:ext cx="2063084" cy="540384"/>
            <a:chOff x="-288089" y="1621723"/>
            <a:chExt cx="2062815" cy="523220"/>
          </a:xfrm>
        </p:grpSpPr>
        <p:sp>
          <p:nvSpPr>
            <p:cNvPr id="38" name="矩形 16">
              <a:extLst>
                <a:ext uri="{FF2B5EF4-FFF2-40B4-BE49-F238E27FC236}">
                  <a16:creationId xmlns:a16="http://schemas.microsoft.com/office/drawing/2014/main" id="{F5A3C177-C5FC-407A-AB46-4CE98B3F08CE}"/>
                </a:ext>
              </a:extLst>
            </p:cNvPr>
            <p:cNvSpPr/>
            <p:nvPr/>
          </p:nvSpPr>
          <p:spPr>
            <a:xfrm>
              <a:off x="0" y="1675097"/>
              <a:ext cx="362623" cy="377008"/>
            </a:xfrm>
            <a:prstGeom prst="rect">
              <a:avLst/>
            </a:prstGeom>
            <a:solidFill>
              <a:srgbClr val="FC6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81500276-F321-4D40-88A8-3BA44368994C}"/>
                </a:ext>
              </a:extLst>
            </p:cNvPr>
            <p:cNvSpPr txBox="1"/>
            <p:nvPr/>
          </p:nvSpPr>
          <p:spPr>
            <a:xfrm>
              <a:off x="-288089" y="1621723"/>
              <a:ext cx="90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>
                      <a:lumMod val="95000"/>
                    </a:schemeClr>
                  </a:solidFill>
                  <a:latin typeface="Bradley Hand ITC" pitchFamily="66" charset="0"/>
                  <a:ea typeface="楷体_GB2312" pitchFamily="49" charset="-122"/>
                </a:rPr>
                <a:t>08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  <a:ea typeface="楷体_GB2312" pitchFamily="49" charset="-122"/>
              </a:endParaRPr>
            </a:p>
          </p:txBody>
        </p:sp>
        <p:sp>
          <p:nvSpPr>
            <p:cNvPr id="40" name="TextBox 45">
              <a:hlinkClick r:id="rId13" action="ppaction://hlinksldjump"/>
              <a:extLst>
                <a:ext uri="{FF2B5EF4-FFF2-40B4-BE49-F238E27FC236}">
                  <a16:creationId xmlns:a16="http://schemas.microsoft.com/office/drawing/2014/main" id="{AC326CC0-B70A-4681-B6DA-079BC0CAE2EA}"/>
                </a:ext>
              </a:extLst>
            </p:cNvPr>
            <p:cNvSpPr txBox="1"/>
            <p:nvPr/>
          </p:nvSpPr>
          <p:spPr>
            <a:xfrm>
              <a:off x="419244" y="1675097"/>
              <a:ext cx="1355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资源作业</a:t>
              </a:r>
              <a:endPara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Rectangle 6">
            <a:extLst>
              <a:ext uri="{FF2B5EF4-FFF2-40B4-BE49-F238E27FC236}">
                <a16:creationId xmlns:a16="http://schemas.microsoft.com/office/drawing/2014/main" id="{59DCF91F-B7FA-4AC7-B508-7C4CB0D48CA9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4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39C0F73E-F723-4685-A11C-588B94823617}"/>
              </a:ext>
            </a:extLst>
          </p:cNvPr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48" name="top graphic">
            <a:extLst>
              <a:ext uri="{FF2B5EF4-FFF2-40B4-BE49-F238E27FC236}">
                <a16:creationId xmlns:a16="http://schemas.microsoft.com/office/drawing/2014/main" id="{4A0B189A-990D-4E2C-8436-1C8C3D27F2F9}"/>
              </a:ext>
            </a:extLst>
          </p:cNvPr>
          <p:cNvGrpSpPr/>
          <p:nvPr userDrawn="1"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FAA1D6BD-CE87-45D4-A9F0-74366B9B00B9}"/>
                </a:ext>
              </a:extLst>
            </p:cNvPr>
            <p:cNvSpPr/>
            <p:nvPr userDrawn="1"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rgbClr val="40404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2A7543CD-D61D-422A-A3BC-02601AF0120A}"/>
                </a:ext>
              </a:extLst>
            </p:cNvPr>
            <p:cNvSpPr/>
            <p:nvPr userDrawn="1"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E0B9B0A8-5DD3-4E4E-96FC-6D794A1F8043}"/>
                </a:ext>
              </a:extLst>
            </p:cNvPr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noFill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</a:endParaRPr>
            </a:p>
          </p:txBody>
        </p:sp>
      </p:grpSp>
      <p:sp>
        <p:nvSpPr>
          <p:cNvPr id="52" name="椭圆 11">
            <a:extLst>
              <a:ext uri="{FF2B5EF4-FFF2-40B4-BE49-F238E27FC236}">
                <a16:creationId xmlns:a16="http://schemas.microsoft.com/office/drawing/2014/main" id="{0BE63067-782A-4526-A65A-21AAC50A7591}"/>
              </a:ext>
            </a:extLst>
          </p:cNvPr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97ADDEE1-91D5-4983-A4C5-7F94FE5E021D}"/>
              </a:ext>
            </a:extLst>
          </p:cNvPr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62" r:id="rId4"/>
    <p:sldLayoutId id="2147483665" r:id="rId5"/>
    <p:sldLayoutId id="2147483661" r:id="rId6"/>
    <p:sldLayoutId id="2147483660" r:id="rId7"/>
    <p:sldLayoutId id="2147483651" r:id="rId8"/>
    <p:sldLayoutId id="2147483656" r:id="rId9"/>
    <p:sldLayoutId id="2147483666" r:id="rId10"/>
    <p:sldLayoutId id="2147483659" r:id="rId11"/>
  </p:sldLayoutIdLst>
  <p:txStyles>
    <p:titleStyle>
      <a:lvl1pPr algn="ctr" defTabSz="9144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l" defTabSz="9144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l" defTabSz="9144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l" defTabSz="9144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m.unmc.edu/dxtests/ROC1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19789"/>
      </p:ext>
    </p:extLst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36902C-75BB-4A89-89EF-3EE3E3574AA7}"/>
              </a:ext>
            </a:extLst>
          </p:cNvPr>
          <p:cNvSpPr/>
          <p:nvPr/>
        </p:nvSpPr>
        <p:spPr>
          <a:xfrm>
            <a:off x="1991544" y="1484784"/>
            <a:ext cx="9312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from tqdm import tqdm</a:t>
            </a:r>
          </a:p>
          <a:p>
            <a:r>
              <a:rPr lang="en-US"/>
              <a:t>for n, id_ in </a:t>
            </a:r>
            <a:r>
              <a:rPr lang="en-US" b="1"/>
              <a:t>tqdm</a:t>
            </a:r>
            <a:r>
              <a:rPr lang="en-US"/>
              <a:t>(</a:t>
            </a:r>
            <a:r>
              <a:rPr lang="en-US" b="1"/>
              <a:t>enumerate</a:t>
            </a:r>
            <a:r>
              <a:rPr lang="en-US"/>
              <a:t>(train_imgs), total=len(train_imgs)):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BAB37-CD25-41DC-98FF-578F7A51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29" y="2641045"/>
            <a:ext cx="10369152" cy="15759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6A0D39C-8611-402C-BE74-3339F41D0D7A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51D51-427A-4CC3-ADCE-968FD5F5FE80}"/>
              </a:ext>
            </a:extLst>
          </p:cNvPr>
          <p:cNvSpPr txBox="1"/>
          <p:nvPr/>
        </p:nvSpPr>
        <p:spPr>
          <a:xfrm>
            <a:off x="11341097" y="9081"/>
            <a:ext cx="40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进度条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2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3">
            <a:extLst>
              <a:ext uri="{FF2B5EF4-FFF2-40B4-BE49-F238E27FC236}">
                <a16:creationId xmlns:a16="http://schemas.microsoft.com/office/drawing/2014/main" id="{88761C66-4D46-4D01-9FF0-AF9A30C433E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DA14AC-F50F-4068-B696-0AEAB21C4D45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39DF-51C2-40D5-9569-BD4F82DBBE6A}"/>
              </a:ext>
            </a:extLst>
          </p:cNvPr>
          <p:cNvSpPr txBox="1"/>
          <p:nvPr/>
        </p:nvSpPr>
        <p:spPr>
          <a:xfrm>
            <a:off x="2135560" y="1002408"/>
            <a:ext cx="7704856" cy="830997"/>
          </a:xfrm>
          <a:custGeom>
            <a:avLst/>
            <a:gdLst>
              <a:gd name="connsiteX0" fmla="*/ 0 w 7704856"/>
              <a:gd name="connsiteY0" fmla="*/ 0 h 830997"/>
              <a:gd name="connsiteX1" fmla="*/ 592681 w 7704856"/>
              <a:gd name="connsiteY1" fmla="*/ 0 h 830997"/>
              <a:gd name="connsiteX2" fmla="*/ 954217 w 7704856"/>
              <a:gd name="connsiteY2" fmla="*/ 0 h 830997"/>
              <a:gd name="connsiteX3" fmla="*/ 1392801 w 7704856"/>
              <a:gd name="connsiteY3" fmla="*/ 0 h 830997"/>
              <a:gd name="connsiteX4" fmla="*/ 1985482 w 7704856"/>
              <a:gd name="connsiteY4" fmla="*/ 0 h 830997"/>
              <a:gd name="connsiteX5" fmla="*/ 2424066 w 7704856"/>
              <a:gd name="connsiteY5" fmla="*/ 0 h 830997"/>
              <a:gd name="connsiteX6" fmla="*/ 2862650 w 7704856"/>
              <a:gd name="connsiteY6" fmla="*/ 0 h 830997"/>
              <a:gd name="connsiteX7" fmla="*/ 3224186 w 7704856"/>
              <a:gd name="connsiteY7" fmla="*/ 0 h 830997"/>
              <a:gd name="connsiteX8" fmla="*/ 3739819 w 7704856"/>
              <a:gd name="connsiteY8" fmla="*/ 0 h 830997"/>
              <a:gd name="connsiteX9" fmla="*/ 4255451 w 7704856"/>
              <a:gd name="connsiteY9" fmla="*/ 0 h 830997"/>
              <a:gd name="connsiteX10" fmla="*/ 4771084 w 7704856"/>
              <a:gd name="connsiteY10" fmla="*/ 0 h 830997"/>
              <a:gd name="connsiteX11" fmla="*/ 5440814 w 7704856"/>
              <a:gd name="connsiteY11" fmla="*/ 0 h 830997"/>
              <a:gd name="connsiteX12" fmla="*/ 5879398 w 7704856"/>
              <a:gd name="connsiteY12" fmla="*/ 0 h 830997"/>
              <a:gd name="connsiteX13" fmla="*/ 6317982 w 7704856"/>
              <a:gd name="connsiteY13" fmla="*/ 0 h 830997"/>
              <a:gd name="connsiteX14" fmla="*/ 7064760 w 7704856"/>
              <a:gd name="connsiteY14" fmla="*/ 0 h 830997"/>
              <a:gd name="connsiteX15" fmla="*/ 7704856 w 7704856"/>
              <a:gd name="connsiteY15" fmla="*/ 0 h 830997"/>
              <a:gd name="connsiteX16" fmla="*/ 7704856 w 7704856"/>
              <a:gd name="connsiteY16" fmla="*/ 390569 h 830997"/>
              <a:gd name="connsiteX17" fmla="*/ 7704856 w 7704856"/>
              <a:gd name="connsiteY17" fmla="*/ 830997 h 830997"/>
              <a:gd name="connsiteX18" fmla="*/ 6958078 w 7704856"/>
              <a:gd name="connsiteY18" fmla="*/ 830997 h 830997"/>
              <a:gd name="connsiteX19" fmla="*/ 6442445 w 7704856"/>
              <a:gd name="connsiteY19" fmla="*/ 830997 h 830997"/>
              <a:gd name="connsiteX20" fmla="*/ 5926812 w 7704856"/>
              <a:gd name="connsiteY20" fmla="*/ 830997 h 830997"/>
              <a:gd name="connsiteX21" fmla="*/ 5488228 w 7704856"/>
              <a:gd name="connsiteY21" fmla="*/ 830997 h 830997"/>
              <a:gd name="connsiteX22" fmla="*/ 4972596 w 7704856"/>
              <a:gd name="connsiteY22" fmla="*/ 830997 h 830997"/>
              <a:gd name="connsiteX23" fmla="*/ 4302866 w 7704856"/>
              <a:gd name="connsiteY23" fmla="*/ 830997 h 830997"/>
              <a:gd name="connsiteX24" fmla="*/ 3633136 w 7704856"/>
              <a:gd name="connsiteY24" fmla="*/ 830997 h 830997"/>
              <a:gd name="connsiteX25" fmla="*/ 2886358 w 7704856"/>
              <a:gd name="connsiteY25" fmla="*/ 830997 h 830997"/>
              <a:gd name="connsiteX26" fmla="*/ 2293676 w 7704856"/>
              <a:gd name="connsiteY26" fmla="*/ 830997 h 830997"/>
              <a:gd name="connsiteX27" fmla="*/ 1855092 w 7704856"/>
              <a:gd name="connsiteY27" fmla="*/ 830997 h 830997"/>
              <a:gd name="connsiteX28" fmla="*/ 1185362 w 7704856"/>
              <a:gd name="connsiteY28" fmla="*/ 830997 h 830997"/>
              <a:gd name="connsiteX29" fmla="*/ 0 w 7704856"/>
              <a:gd name="connsiteY29" fmla="*/ 830997 h 830997"/>
              <a:gd name="connsiteX30" fmla="*/ 0 w 7704856"/>
              <a:gd name="connsiteY30" fmla="*/ 440428 h 830997"/>
              <a:gd name="connsiteX31" fmla="*/ 0 w 7704856"/>
              <a:gd name="connsiteY3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04856" h="830997" extrusionOk="0">
                <a:moveTo>
                  <a:pt x="0" y="0"/>
                </a:moveTo>
                <a:cubicBezTo>
                  <a:pt x="237768" y="-60708"/>
                  <a:pt x="366546" y="62872"/>
                  <a:pt x="592681" y="0"/>
                </a:cubicBezTo>
                <a:cubicBezTo>
                  <a:pt x="818816" y="-62872"/>
                  <a:pt x="788868" y="8754"/>
                  <a:pt x="954217" y="0"/>
                </a:cubicBezTo>
                <a:cubicBezTo>
                  <a:pt x="1119566" y="-8754"/>
                  <a:pt x="1283676" y="50540"/>
                  <a:pt x="1392801" y="0"/>
                </a:cubicBezTo>
                <a:cubicBezTo>
                  <a:pt x="1501926" y="-50540"/>
                  <a:pt x="1740610" y="36533"/>
                  <a:pt x="1985482" y="0"/>
                </a:cubicBezTo>
                <a:cubicBezTo>
                  <a:pt x="2230354" y="-36533"/>
                  <a:pt x="2222283" y="29667"/>
                  <a:pt x="2424066" y="0"/>
                </a:cubicBezTo>
                <a:cubicBezTo>
                  <a:pt x="2625849" y="-29667"/>
                  <a:pt x="2693828" y="30536"/>
                  <a:pt x="2862650" y="0"/>
                </a:cubicBezTo>
                <a:cubicBezTo>
                  <a:pt x="3031472" y="-30536"/>
                  <a:pt x="3128625" y="28631"/>
                  <a:pt x="3224186" y="0"/>
                </a:cubicBezTo>
                <a:cubicBezTo>
                  <a:pt x="3319747" y="-28631"/>
                  <a:pt x="3546128" y="13055"/>
                  <a:pt x="3739819" y="0"/>
                </a:cubicBezTo>
                <a:cubicBezTo>
                  <a:pt x="3933510" y="-13055"/>
                  <a:pt x="4085720" y="34149"/>
                  <a:pt x="4255451" y="0"/>
                </a:cubicBezTo>
                <a:cubicBezTo>
                  <a:pt x="4425182" y="-34149"/>
                  <a:pt x="4657073" y="59637"/>
                  <a:pt x="4771084" y="0"/>
                </a:cubicBezTo>
                <a:cubicBezTo>
                  <a:pt x="4885095" y="-59637"/>
                  <a:pt x="5185907" y="58433"/>
                  <a:pt x="5440814" y="0"/>
                </a:cubicBezTo>
                <a:cubicBezTo>
                  <a:pt x="5695721" y="-58433"/>
                  <a:pt x="5691680" y="12552"/>
                  <a:pt x="5879398" y="0"/>
                </a:cubicBezTo>
                <a:cubicBezTo>
                  <a:pt x="6067116" y="-12552"/>
                  <a:pt x="6116463" y="23679"/>
                  <a:pt x="6317982" y="0"/>
                </a:cubicBezTo>
                <a:cubicBezTo>
                  <a:pt x="6519501" y="-23679"/>
                  <a:pt x="6865336" y="43180"/>
                  <a:pt x="7064760" y="0"/>
                </a:cubicBezTo>
                <a:cubicBezTo>
                  <a:pt x="7264184" y="-43180"/>
                  <a:pt x="7499029" y="51191"/>
                  <a:pt x="7704856" y="0"/>
                </a:cubicBezTo>
                <a:cubicBezTo>
                  <a:pt x="7750187" y="144699"/>
                  <a:pt x="7667180" y="278962"/>
                  <a:pt x="7704856" y="390569"/>
                </a:cubicBezTo>
                <a:cubicBezTo>
                  <a:pt x="7742532" y="502176"/>
                  <a:pt x="7700262" y="733510"/>
                  <a:pt x="7704856" y="830997"/>
                </a:cubicBezTo>
                <a:cubicBezTo>
                  <a:pt x="7464640" y="857541"/>
                  <a:pt x="7229868" y="749284"/>
                  <a:pt x="6958078" y="830997"/>
                </a:cubicBezTo>
                <a:cubicBezTo>
                  <a:pt x="6686288" y="912710"/>
                  <a:pt x="6587612" y="815842"/>
                  <a:pt x="6442445" y="830997"/>
                </a:cubicBezTo>
                <a:cubicBezTo>
                  <a:pt x="6297278" y="846152"/>
                  <a:pt x="6139558" y="806737"/>
                  <a:pt x="5926812" y="830997"/>
                </a:cubicBezTo>
                <a:cubicBezTo>
                  <a:pt x="5714066" y="855257"/>
                  <a:pt x="5699521" y="824162"/>
                  <a:pt x="5488228" y="830997"/>
                </a:cubicBezTo>
                <a:cubicBezTo>
                  <a:pt x="5276935" y="837832"/>
                  <a:pt x="5208352" y="783840"/>
                  <a:pt x="4972596" y="830997"/>
                </a:cubicBezTo>
                <a:cubicBezTo>
                  <a:pt x="4736840" y="878154"/>
                  <a:pt x="4565317" y="784193"/>
                  <a:pt x="4302866" y="830997"/>
                </a:cubicBezTo>
                <a:cubicBezTo>
                  <a:pt x="4040415" y="877801"/>
                  <a:pt x="3883007" y="793707"/>
                  <a:pt x="3633136" y="830997"/>
                </a:cubicBezTo>
                <a:cubicBezTo>
                  <a:pt x="3383265" y="868287"/>
                  <a:pt x="3214313" y="817047"/>
                  <a:pt x="2886358" y="830997"/>
                </a:cubicBezTo>
                <a:cubicBezTo>
                  <a:pt x="2558403" y="844947"/>
                  <a:pt x="2585014" y="792579"/>
                  <a:pt x="2293676" y="830997"/>
                </a:cubicBezTo>
                <a:cubicBezTo>
                  <a:pt x="2002338" y="869415"/>
                  <a:pt x="1977144" y="785884"/>
                  <a:pt x="1855092" y="830997"/>
                </a:cubicBezTo>
                <a:cubicBezTo>
                  <a:pt x="1733040" y="876110"/>
                  <a:pt x="1408211" y="820612"/>
                  <a:pt x="1185362" y="830997"/>
                </a:cubicBezTo>
                <a:cubicBezTo>
                  <a:pt x="962513" y="841382"/>
                  <a:pt x="463281" y="760006"/>
                  <a:pt x="0" y="830997"/>
                </a:cubicBezTo>
                <a:cubicBezTo>
                  <a:pt x="-12278" y="674263"/>
                  <a:pt x="26296" y="524179"/>
                  <a:pt x="0" y="440428"/>
                </a:cubicBezTo>
                <a:cubicBezTo>
                  <a:pt x="-26296" y="356677"/>
                  <a:pt x="41631" y="955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408192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highlight>
                  <a:srgbClr val="FFFF00"/>
                </a:highlight>
              </a:rPr>
              <a:t>裁剪之后图像太大了</a:t>
            </a:r>
            <a:endParaRPr lang="en-US" altLang="zh-CN" sz="2400">
              <a:highlight>
                <a:srgbClr val="FFFF00"/>
              </a:highlight>
            </a:endParaRPr>
          </a:p>
          <a:p>
            <a:r>
              <a:rPr lang="zh-CN" altLang="en-US" sz="2400"/>
              <a:t>大小为</a:t>
            </a:r>
            <a:r>
              <a:rPr lang="en-US" altLang="zh-CN" sz="2400"/>
              <a:t>100</a:t>
            </a:r>
            <a:r>
              <a:rPr lang="zh-CN" altLang="en-US" sz="2400"/>
              <a:t>*</a:t>
            </a:r>
            <a:r>
              <a:rPr lang="en-US" altLang="zh-CN" sz="2400"/>
              <a:t>100=10000</a:t>
            </a:r>
            <a:r>
              <a:rPr lang="zh-CN" altLang="en-US" sz="2400"/>
              <a:t>个像素（本人之后调整为</a:t>
            </a:r>
            <a:r>
              <a:rPr lang="en-US" altLang="zh-CN" sz="2400"/>
              <a:t>64*64</a:t>
            </a:r>
            <a:r>
              <a:rPr lang="zh-CN" altLang="en-US" sz="2400"/>
              <a:t>）</a:t>
            </a:r>
            <a:endParaRPr lang="en-US" sz="240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F25455-4AEB-43A6-907A-177572AAEC0F}"/>
              </a:ext>
            </a:extLst>
          </p:cNvPr>
          <p:cNvSpPr/>
          <p:nvPr/>
        </p:nvSpPr>
        <p:spPr>
          <a:xfrm>
            <a:off x="3575720" y="1988840"/>
            <a:ext cx="1944216" cy="12847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7F1D2C-4F65-4F14-A7FB-436EBCB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429000"/>
            <a:ext cx="4176464" cy="2756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0D692-CE76-4191-950E-C51D433D89F3}"/>
              </a:ext>
            </a:extLst>
          </p:cNvPr>
          <p:cNvSpPr txBox="1"/>
          <p:nvPr/>
        </p:nvSpPr>
        <p:spPr>
          <a:xfrm>
            <a:off x="5608764" y="2319022"/>
            <a:ext cx="587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highlight>
                  <a:srgbClr val="FFFF00"/>
                </a:highlight>
              </a:rPr>
              <a:t>PCA</a:t>
            </a:r>
            <a:r>
              <a:rPr lang="zh-CN" altLang="en-US" sz="2800" b="1">
                <a:highlight>
                  <a:srgbClr val="FFFF00"/>
                </a:highlight>
              </a:rPr>
              <a:t>降维到</a:t>
            </a:r>
            <a:r>
              <a:rPr lang="en-US" altLang="zh-CN" sz="2800" b="1">
                <a:highlight>
                  <a:srgbClr val="FFFF00"/>
                </a:highlight>
              </a:rPr>
              <a:t>90</a:t>
            </a:r>
            <a:r>
              <a:rPr lang="zh-CN" altLang="en-US" sz="2800" b="1">
                <a:highlight>
                  <a:srgbClr val="FFFF00"/>
                </a:highlight>
              </a:rPr>
              <a:t>维，可保留原数据的</a:t>
            </a:r>
            <a:r>
              <a:rPr lang="en-US" altLang="zh-CN" sz="2800" b="1">
                <a:highlight>
                  <a:srgbClr val="FFFF00"/>
                </a:highlight>
              </a:rPr>
              <a:t>1%</a:t>
            </a:r>
            <a:endParaRPr lang="en-US" sz="2800" b="1">
              <a:highlight>
                <a:srgbClr val="FFFF00"/>
              </a:highlight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A301F88-3DBE-44F4-A8BA-FF6792C4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17" y="3429000"/>
            <a:ext cx="4268019" cy="26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24740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FD317-9ADB-4655-B2B1-19D8E118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798377"/>
            <a:ext cx="5690255" cy="378904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B4AF5466-4E69-454B-BD91-BC7B49D5E985}"/>
              </a:ext>
            </a:extLst>
          </p:cNvPr>
          <p:cNvSpPr/>
          <p:nvPr/>
        </p:nvSpPr>
        <p:spPr>
          <a:xfrm>
            <a:off x="1919536" y="1805762"/>
            <a:ext cx="3816424" cy="3781655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讨论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反向传播算法？</a:t>
            </a:r>
            <a:endParaRPr lang="en-US" altLang="zh-CN" sz="200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分类问题的损失函数？</a:t>
            </a:r>
            <a:endParaRPr lang="en-US" altLang="zh-CN" sz="200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回归问题的损失函数？</a:t>
            </a:r>
            <a:endParaRPr lang="en-US" altLang="zh-CN" sz="200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</a:rPr>
              <a:t>学习率的影响？</a:t>
            </a:r>
            <a:endParaRPr lang="en-US" altLang="zh-CN" sz="200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+mn-ea"/>
            </a:endParaRPr>
          </a:p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2F688D-E10E-4CC0-8359-E17F503D4B95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8C328-A9C9-41B0-BDA3-AD6A31EF5D3F}"/>
              </a:ext>
            </a:extLst>
          </p:cNvPr>
          <p:cNvSpPr txBox="1"/>
          <p:nvPr/>
        </p:nvSpPr>
        <p:spPr>
          <a:xfrm>
            <a:off x="11278056" y="22138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讨论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9200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5">
                <a:extLst>
                  <a:ext uri="{FF2B5EF4-FFF2-40B4-BE49-F238E27FC236}">
                    <a16:creationId xmlns:a16="http://schemas.microsoft.com/office/drawing/2014/main" id="{9B60CBF1-E692-4450-8A9B-B76C17A009F4}"/>
                  </a:ext>
                </a:extLst>
              </p:cNvPr>
              <p:cNvSpPr/>
              <p:nvPr/>
            </p:nvSpPr>
            <p:spPr>
              <a:xfrm>
                <a:off x="5015880" y="3297989"/>
                <a:ext cx="2663486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Error=(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𝐘</m:t>
                        </m:r>
                      </m:e>
                    </m:acc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)^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5">
                <a:extLst>
                  <a:ext uri="{FF2B5EF4-FFF2-40B4-BE49-F238E27FC236}">
                    <a16:creationId xmlns:a16="http://schemas.microsoft.com/office/drawing/2014/main" id="{9B60CBF1-E692-4450-8A9B-B76C17A00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3297989"/>
                <a:ext cx="2663486" cy="471539"/>
              </a:xfrm>
              <a:prstGeom prst="rect">
                <a:avLst/>
              </a:prstGeom>
              <a:blipFill>
                <a:blip r:embed="rId2"/>
                <a:stretch>
                  <a:fillRect l="-3661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http://www.myexception.cn/img/2016/01/17/122257498.gif">
            <a:extLst>
              <a:ext uri="{FF2B5EF4-FFF2-40B4-BE49-F238E27FC236}">
                <a16:creationId xmlns:a16="http://schemas.microsoft.com/office/drawing/2014/main" id="{16818144-0922-40F8-8DF6-DF461EE66D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4552" y="2194391"/>
            <a:ext cx="3490040" cy="2701966"/>
          </a:xfrm>
          <a:prstGeom prst="rect">
            <a:avLst/>
          </a:prstGeom>
          <a:noFill/>
        </p:spPr>
      </p:pic>
      <p:grpSp>
        <p:nvGrpSpPr>
          <p:cNvPr id="4" name="组合 14">
            <a:extLst>
              <a:ext uri="{FF2B5EF4-FFF2-40B4-BE49-F238E27FC236}">
                <a16:creationId xmlns:a16="http://schemas.microsoft.com/office/drawing/2014/main" id="{968F7794-2143-4128-A60D-DCB7A95F1659}"/>
              </a:ext>
            </a:extLst>
          </p:cNvPr>
          <p:cNvGrpSpPr/>
          <p:nvPr/>
        </p:nvGrpSpPr>
        <p:grpSpPr>
          <a:xfrm>
            <a:off x="2028056" y="2733003"/>
            <a:ext cx="2766997" cy="1547029"/>
            <a:chOff x="0" y="3895604"/>
            <a:chExt cx="2766997" cy="1547029"/>
          </a:xfrm>
        </p:grpSpPr>
        <p:grpSp>
          <p:nvGrpSpPr>
            <p:cNvPr id="5" name="组合 3">
              <a:extLst>
                <a:ext uri="{FF2B5EF4-FFF2-40B4-BE49-F238E27FC236}">
                  <a16:creationId xmlns:a16="http://schemas.microsoft.com/office/drawing/2014/main" id="{F82237B9-E00F-4238-894C-ED6B4A634704}"/>
                </a:ext>
              </a:extLst>
            </p:cNvPr>
            <p:cNvGrpSpPr/>
            <p:nvPr/>
          </p:nvGrpSpPr>
          <p:grpSpPr>
            <a:xfrm>
              <a:off x="0" y="3895604"/>
              <a:ext cx="2766997" cy="1547029"/>
              <a:chOff x="1300912" y="3842050"/>
              <a:chExt cx="4921670" cy="2851566"/>
            </a:xfrm>
          </p:grpSpPr>
          <p:sp>
            <p:nvSpPr>
              <p:cNvPr id="8" name="椭圆 5">
                <a:extLst>
                  <a:ext uri="{FF2B5EF4-FFF2-40B4-BE49-F238E27FC236}">
                    <a16:creationId xmlns:a16="http://schemas.microsoft.com/office/drawing/2014/main" id="{FAEF24BF-41C0-4DD5-BCF9-48B7997BDA3F}"/>
                  </a:ext>
                </a:extLst>
              </p:cNvPr>
              <p:cNvSpPr/>
              <p:nvPr/>
            </p:nvSpPr>
            <p:spPr>
              <a:xfrm>
                <a:off x="2381803" y="3842050"/>
                <a:ext cx="2850813" cy="2850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6">
                <a:extLst>
                  <a:ext uri="{FF2B5EF4-FFF2-40B4-BE49-F238E27FC236}">
                    <a16:creationId xmlns:a16="http://schemas.microsoft.com/office/drawing/2014/main" id="{77268070-2E3E-4C88-98DF-B1A3CB3E07C1}"/>
                  </a:ext>
                </a:extLst>
              </p:cNvPr>
              <p:cNvCxnSpPr/>
              <p:nvPr/>
            </p:nvCxnSpPr>
            <p:spPr>
              <a:xfrm>
                <a:off x="1329713" y="5251596"/>
                <a:ext cx="9812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7">
                <a:extLst>
                  <a:ext uri="{FF2B5EF4-FFF2-40B4-BE49-F238E27FC236}">
                    <a16:creationId xmlns:a16="http://schemas.microsoft.com/office/drawing/2014/main" id="{DAFFA866-F9BC-455C-8EA4-FB9EFFFF8B71}"/>
                  </a:ext>
                </a:extLst>
              </p:cNvPr>
              <p:cNvCxnSpPr/>
              <p:nvPr/>
            </p:nvCxnSpPr>
            <p:spPr>
              <a:xfrm>
                <a:off x="5232616" y="5317031"/>
                <a:ext cx="9899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96E9A-7B28-4A82-B9D0-787EF3265B48}"/>
                  </a:ext>
                </a:extLst>
              </p:cNvPr>
              <p:cNvSpPr txBox="1"/>
              <p:nvPr/>
            </p:nvSpPr>
            <p:spPr>
              <a:xfrm>
                <a:off x="1300912" y="4421797"/>
                <a:ext cx="1008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X</a:t>
                </a:r>
                <a:endParaRPr lang="zh-CN" altLang="en-US" sz="2400" b="1" dirty="0"/>
              </a:p>
            </p:txBody>
          </p:sp>
          <p:cxnSp>
            <p:nvCxnSpPr>
              <p:cNvPr id="12" name="直接连接符 9">
                <a:extLst>
                  <a:ext uri="{FF2B5EF4-FFF2-40B4-BE49-F238E27FC236}">
                    <a16:creationId xmlns:a16="http://schemas.microsoft.com/office/drawing/2014/main" id="{8D20D0C8-354C-4C2A-87C8-7F70256F2188}"/>
                  </a:ext>
                </a:extLst>
              </p:cNvPr>
              <p:cNvCxnSpPr/>
              <p:nvPr/>
            </p:nvCxnSpPr>
            <p:spPr>
              <a:xfrm>
                <a:off x="3768448" y="3842803"/>
                <a:ext cx="1" cy="285081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0">
                <a:extLst>
                  <a:ext uri="{FF2B5EF4-FFF2-40B4-BE49-F238E27FC236}">
                    <a16:creationId xmlns:a16="http://schemas.microsoft.com/office/drawing/2014/main" id="{7E757F0C-CD06-4E44-810A-CBC037B8F71B}"/>
                  </a:ext>
                </a:extLst>
              </p:cNvPr>
              <p:cNvSpPr/>
              <p:nvPr/>
            </p:nvSpPr>
            <p:spPr>
              <a:xfrm>
                <a:off x="2923183" y="4834983"/>
                <a:ext cx="45717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4" name="矩形 11">
                <a:extLst>
                  <a:ext uri="{FF2B5EF4-FFF2-40B4-BE49-F238E27FC236}">
                    <a16:creationId xmlns:a16="http://schemas.microsoft.com/office/drawing/2014/main" id="{1E788B4F-1336-48B4-B038-157E8FC88916}"/>
                  </a:ext>
                </a:extLst>
              </p:cNvPr>
              <p:cNvSpPr/>
              <p:nvPr/>
            </p:nvSpPr>
            <p:spPr>
              <a:xfrm>
                <a:off x="4139952" y="4604151"/>
                <a:ext cx="582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FF0000"/>
                    </a:solidFill>
                  </a:rPr>
                  <a:t>+</a:t>
                </a:r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2">
                    <a:extLst>
                      <a:ext uri="{FF2B5EF4-FFF2-40B4-BE49-F238E27FC236}">
                        <a16:creationId xmlns:a16="http://schemas.microsoft.com/office/drawing/2014/main" id="{EC1F81DF-5D85-467C-BB41-B3E26060E760}"/>
                      </a:ext>
                    </a:extLst>
                  </p:cNvPr>
                  <p:cNvSpPr/>
                  <p:nvPr/>
                </p:nvSpPr>
                <p:spPr>
                  <a:xfrm>
                    <a:off x="5282247" y="4285286"/>
                    <a:ext cx="545340" cy="5981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𝐘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247" y="4285286"/>
                    <a:ext cx="545340" cy="5981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4000" b="-3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矩形 16">
              <a:extLst>
                <a:ext uri="{FF2B5EF4-FFF2-40B4-BE49-F238E27FC236}">
                  <a16:creationId xmlns:a16="http://schemas.microsoft.com/office/drawing/2014/main" id="{003D4DD8-B98F-4482-B9CE-C765FFA10DB0}"/>
                </a:ext>
              </a:extLst>
            </p:cNvPr>
            <p:cNvSpPr/>
            <p:nvPr/>
          </p:nvSpPr>
          <p:spPr>
            <a:xfrm>
              <a:off x="803452" y="3956071"/>
              <a:ext cx="5838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w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17">
              <a:extLst>
                <a:ext uri="{FF2B5EF4-FFF2-40B4-BE49-F238E27FC236}">
                  <a16:creationId xmlns:a16="http://schemas.microsoft.com/office/drawing/2014/main" id="{DDFC293E-43AE-49BE-95F9-8B31E8C7395B}"/>
                </a:ext>
              </a:extLst>
            </p:cNvPr>
            <p:cNvSpPr/>
            <p:nvPr/>
          </p:nvSpPr>
          <p:spPr>
            <a:xfrm>
              <a:off x="1617342" y="3956070"/>
              <a:ext cx="4828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b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下箭头 2">
            <a:extLst>
              <a:ext uri="{FF2B5EF4-FFF2-40B4-BE49-F238E27FC236}">
                <a16:creationId xmlns:a16="http://schemas.microsoft.com/office/drawing/2014/main" id="{00A7CAB3-5B41-475A-9224-5E6E7D6CB4AD}"/>
              </a:ext>
            </a:extLst>
          </p:cNvPr>
          <p:cNvSpPr/>
          <p:nvPr/>
        </p:nvSpPr>
        <p:spPr>
          <a:xfrm rot="5400000">
            <a:off x="6141692" y="3140589"/>
            <a:ext cx="1168352" cy="29879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D7C111-1E6A-49F3-96FC-F355F74D6896}"/>
                  </a:ext>
                </a:extLst>
              </p:cNvPr>
              <p:cNvSpPr txBox="1"/>
              <p:nvPr/>
            </p:nvSpPr>
            <p:spPr>
              <a:xfrm>
                <a:off x="2376729" y="4634552"/>
                <a:ext cx="25961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W:=W-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/>
                      </a:rPr>
                      <m:t>𝛻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𝑊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D7C111-1E6A-49F3-96FC-F355F74D6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29" y="4634552"/>
                <a:ext cx="2596164" cy="738664"/>
              </a:xfrm>
              <a:prstGeom prst="rect">
                <a:avLst/>
              </a:prstGeom>
              <a:blipFill>
                <a:blip r:embed="rId5"/>
                <a:stretch>
                  <a:fillRect l="-3756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11C724-C1E2-4CC0-8E73-B27358AE2931}"/>
              </a:ext>
            </a:extLst>
          </p:cNvPr>
          <p:cNvSpPr txBox="1"/>
          <p:nvPr/>
        </p:nvSpPr>
        <p:spPr>
          <a:xfrm>
            <a:off x="4093692" y="1305169"/>
            <a:ext cx="475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highlight>
                  <a:srgbClr val="FFFF00"/>
                </a:highlight>
              </a:rPr>
              <a:t>神经网络训练回顾</a:t>
            </a:r>
            <a:endParaRPr lang="en-US" sz="32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12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AA496-76C1-4095-9F80-B16300EA8D80}"/>
              </a:ext>
            </a:extLst>
          </p:cNvPr>
          <p:cNvSpPr/>
          <p:nvPr/>
        </p:nvSpPr>
        <p:spPr>
          <a:xfrm>
            <a:off x="2711624" y="2967335"/>
            <a:ext cx="8078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>
                <a:ln/>
                <a:solidFill>
                  <a:srgbClr val="FC6204"/>
                </a:solidFill>
                <a:effectLst/>
              </a:rPr>
              <a:t>Coding in Jupyter notebook</a:t>
            </a:r>
            <a:endParaRPr lang="en-US" sz="5400" b="1" cap="none" spc="0">
              <a:ln/>
              <a:solidFill>
                <a:srgbClr val="FC6204"/>
              </a:solidFill>
              <a:effectLst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46B02C1-1D91-42D5-A285-8AB189459217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A3B04-C7A9-4310-86A9-B4E24B5823EF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实践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2881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41158-E717-4E9F-BDC9-3BA82BB9037F}"/>
              </a:ext>
            </a:extLst>
          </p:cNvPr>
          <p:cNvSpPr txBox="1"/>
          <p:nvPr/>
        </p:nvSpPr>
        <p:spPr>
          <a:xfrm>
            <a:off x="2207568" y="764704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highlight>
                  <a:srgbClr val="FFFF00"/>
                </a:highlight>
              </a:rPr>
              <a:t>w</a:t>
            </a:r>
            <a:r>
              <a:rPr lang="en-US" altLang="zh-CN" sz="2200"/>
              <a:t>=tf.Variable(tf.random_normal([1,1]),name='weight')</a:t>
            </a:r>
            <a:br>
              <a:rPr lang="en-US" altLang="zh-CN" sz="2200"/>
            </a:br>
            <a:r>
              <a:rPr lang="en-US" altLang="zh-CN" sz="2200">
                <a:highlight>
                  <a:srgbClr val="FFFF00"/>
                </a:highlight>
              </a:rPr>
              <a:t>b</a:t>
            </a:r>
            <a:r>
              <a:rPr lang="en-US" altLang="zh-CN" sz="2200"/>
              <a:t>=tf.Variable(tf.random_normal([1,1]),name='bias')</a:t>
            </a:r>
            <a:br>
              <a:rPr lang="en-US" altLang="zh-CN" sz="2200"/>
            </a:br>
            <a:r>
              <a:rPr lang="en-US" altLang="zh-CN" sz="2200"/>
              <a:t>###</a:t>
            </a:r>
            <a:r>
              <a:rPr lang="zh-CN" altLang="en-US" sz="2200"/>
              <a:t>定义输入的横坐标和纵坐标</a:t>
            </a:r>
            <a:br>
              <a:rPr lang="zh-CN" altLang="en-US" sz="2200"/>
            </a:br>
            <a:r>
              <a:rPr lang="en-US" altLang="zh-CN" sz="2200">
                <a:highlight>
                  <a:srgbClr val="FF0000"/>
                </a:highlight>
              </a:rPr>
              <a:t>x_</a:t>
            </a:r>
            <a:r>
              <a:rPr lang="en-US" altLang="zh-CN" sz="2200"/>
              <a:t>=tf.placeholder(tf.float32,shape=(5,1))</a:t>
            </a:r>
            <a:br>
              <a:rPr lang="en-US" altLang="zh-CN" sz="2200"/>
            </a:br>
            <a:r>
              <a:rPr lang="en-US" altLang="zh-CN" sz="2200">
                <a:highlight>
                  <a:srgbClr val="FF0000"/>
                </a:highlight>
              </a:rPr>
              <a:t>y_</a:t>
            </a:r>
            <a:r>
              <a:rPr lang="en-US" altLang="zh-CN" sz="2200"/>
              <a:t>=tf.placeholder(tf.float32,shape=(5,1))</a:t>
            </a:r>
            <a:br>
              <a:rPr lang="en-US" altLang="zh-CN" sz="2200"/>
            </a:br>
            <a:r>
              <a:rPr lang="en-US" altLang="zh-CN" sz="2200"/>
              <a:t>### </a:t>
            </a:r>
            <a:r>
              <a:rPr lang="zh-CN" altLang="en-US" sz="2200"/>
              <a:t>损耗函数</a:t>
            </a:r>
            <a:br>
              <a:rPr lang="zh-CN" altLang="en-US" sz="2200"/>
            </a:br>
            <a:r>
              <a:rPr lang="en-US" altLang="zh-CN" sz="2200"/>
              <a:t>y_predict=tf.matmul(x_,w)+b</a:t>
            </a:r>
            <a:br>
              <a:rPr lang="en-US" altLang="zh-CN" sz="2200"/>
            </a:br>
            <a:r>
              <a:rPr lang="en-US" altLang="zh-CN" sz="2200">
                <a:highlight>
                  <a:srgbClr val="00FF00"/>
                </a:highlight>
              </a:rPr>
              <a:t>loss=tf.reduce_mean(tf.square(y_predict-y_))</a:t>
            </a:r>
            <a:br>
              <a:rPr lang="en-US" altLang="zh-CN" sz="2200"/>
            </a:br>
            <a:r>
              <a:rPr lang="en-US" altLang="zh-CN" sz="2200"/>
              <a:t>###</a:t>
            </a:r>
            <a:r>
              <a:rPr lang="zh-CN" altLang="en-US" sz="2200"/>
              <a:t>梯度下降</a:t>
            </a:r>
            <a:br>
              <a:rPr lang="zh-CN" altLang="en-US" sz="2200"/>
            </a:br>
            <a:r>
              <a:rPr lang="en-US" altLang="zh-CN" sz="2200">
                <a:highlight>
                  <a:srgbClr val="00FF00"/>
                </a:highlight>
              </a:rPr>
              <a:t>train_step=tf.train.GradientDescentOptimizer(lr).minimize(loss)</a:t>
            </a:r>
            <a:br>
              <a:rPr lang="en-US" altLang="zh-CN" sz="2200">
                <a:highlight>
                  <a:srgbClr val="00FF00"/>
                </a:highlight>
              </a:rPr>
            </a:br>
            <a:r>
              <a:rPr lang="en-US" altLang="zh-CN" sz="2200"/>
              <a:t>##</a:t>
            </a:r>
            <a:r>
              <a:rPr lang="zh-CN" altLang="en-US" sz="2200"/>
              <a:t>训练过程</a:t>
            </a:r>
            <a:br>
              <a:rPr lang="zh-CN" altLang="en-US" sz="2200"/>
            </a:br>
            <a:r>
              <a:rPr lang="en-US" altLang="zh-CN" sz="2200"/>
              <a:t>with tf.Session() as sess:</a:t>
            </a:r>
            <a:br>
              <a:rPr lang="en-US" altLang="zh-CN" sz="2200"/>
            </a:br>
            <a:r>
              <a:rPr lang="en-US" altLang="zh-CN" sz="2200"/>
              <a:t>    sess.run(init)</a:t>
            </a:r>
            <a:br>
              <a:rPr lang="en-US" altLang="zh-CN" sz="2200"/>
            </a:br>
            <a:r>
              <a:rPr lang="en-US" altLang="zh-CN" sz="2200"/>
              <a:t>    ##</a:t>
            </a:r>
            <a:r>
              <a:rPr lang="zh-CN" altLang="en-US" sz="2200"/>
              <a:t>训练</a:t>
            </a:r>
            <a:r>
              <a:rPr lang="en-US" altLang="zh-CN" sz="2200"/>
              <a:t>1000</a:t>
            </a:r>
            <a:r>
              <a:rPr lang="zh-CN" altLang="en-US" sz="2200"/>
              <a:t>次</a:t>
            </a:r>
            <a:br>
              <a:rPr lang="zh-CN" altLang="en-US" sz="2200"/>
            </a:br>
            <a:r>
              <a:rPr lang="zh-CN" altLang="en-US" sz="2200"/>
              <a:t>    </a:t>
            </a:r>
            <a:r>
              <a:rPr lang="en-US" altLang="zh-CN" sz="2200"/>
              <a:t>for i in range(1000):</a:t>
            </a:r>
            <a:br>
              <a:rPr lang="en-US" altLang="zh-CN" sz="2200"/>
            </a:br>
            <a:r>
              <a:rPr lang="en-US" altLang="zh-CN" sz="2200"/>
              <a:t>        </a:t>
            </a:r>
            <a:r>
              <a:rPr lang="en-US" altLang="zh-CN" sz="2200">
                <a:highlight>
                  <a:srgbClr val="00FF00"/>
                </a:highlight>
              </a:rPr>
              <a:t>sess.run(train_step,feed_dict={x_:x,y_:y})</a:t>
            </a:r>
            <a:endParaRPr lang="en-US" sz="220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854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8DB09-FA2E-4A84-A82D-7ED666DF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052736"/>
            <a:ext cx="6309330" cy="5157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2958B-14A4-4B4B-B5D9-CF74F9AF06A4}"/>
              </a:ext>
            </a:extLst>
          </p:cNvPr>
          <p:cNvSpPr txBox="1"/>
          <p:nvPr/>
        </p:nvSpPr>
        <p:spPr>
          <a:xfrm>
            <a:off x="4295800" y="1268760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highlight>
                  <a:srgbClr val="00FF00"/>
                </a:highlight>
              </a:rPr>
              <a:t>欠拟合！</a:t>
            </a:r>
            <a:endParaRPr lang="en-US" altLang="zh-CN" sz="2000" b="1">
              <a:highlight>
                <a:srgbClr val="00FF00"/>
              </a:highlight>
            </a:endParaRPr>
          </a:p>
          <a:p>
            <a:pPr algn="ctr"/>
            <a:r>
              <a:rPr lang="zh-CN" altLang="en-US" sz="2000" b="1">
                <a:highlight>
                  <a:srgbClr val="00FF00"/>
                </a:highlight>
              </a:rPr>
              <a:t>训练集和测试集准确率都不足</a:t>
            </a:r>
            <a:endParaRPr lang="en-US" sz="2000" b="1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726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FB48B-ED61-4054-90D5-C9743F60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836712"/>
            <a:ext cx="6302524" cy="5373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C076C-2EE5-4D91-A882-F84C030DD6CA}"/>
              </a:ext>
            </a:extLst>
          </p:cNvPr>
          <p:cNvSpPr txBox="1"/>
          <p:nvPr/>
        </p:nvSpPr>
        <p:spPr>
          <a:xfrm>
            <a:off x="4295800" y="1268760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highlight>
                  <a:srgbClr val="FFFF00"/>
                </a:highlight>
              </a:rPr>
              <a:t>过拟合！</a:t>
            </a:r>
            <a:endParaRPr lang="en-US" altLang="zh-CN" sz="2000" b="1">
              <a:highlight>
                <a:srgbClr val="FFFF00"/>
              </a:highlight>
            </a:endParaRPr>
          </a:p>
          <a:p>
            <a:pPr algn="ctr"/>
            <a:r>
              <a:rPr lang="zh-CN" altLang="en-US" sz="2000" b="1">
                <a:highlight>
                  <a:srgbClr val="FFFF00"/>
                </a:highlight>
              </a:rPr>
              <a:t>训练集准确率很高和测试集不足</a:t>
            </a:r>
            <a:endParaRPr lang="en-US" sz="20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80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CA0CD9-14D7-48E0-A76E-C46E8389F254}"/>
              </a:ext>
            </a:extLst>
          </p:cNvPr>
          <p:cNvGrpSpPr/>
          <p:nvPr/>
        </p:nvGrpSpPr>
        <p:grpSpPr>
          <a:xfrm>
            <a:off x="3791744" y="836712"/>
            <a:ext cx="5495376" cy="5372022"/>
            <a:chOff x="3791744" y="836712"/>
            <a:chExt cx="5495376" cy="53720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4DF278-4262-4601-A586-400C10155686}"/>
                </a:ext>
              </a:extLst>
            </p:cNvPr>
            <p:cNvSpPr txBox="1"/>
            <p:nvPr/>
          </p:nvSpPr>
          <p:spPr>
            <a:xfrm>
              <a:off x="5791387" y="3153492"/>
              <a:ext cx="1273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9B8958-DE64-4175-A2E5-4551C0357594}"/>
                </a:ext>
              </a:extLst>
            </p:cNvPr>
            <p:cNvGrpSpPr/>
            <p:nvPr/>
          </p:nvGrpSpPr>
          <p:grpSpPr>
            <a:xfrm>
              <a:off x="3791744" y="836712"/>
              <a:ext cx="5495376" cy="5372022"/>
              <a:chOff x="3791744" y="836712"/>
              <a:chExt cx="5495376" cy="53720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AED3C0B-BD4D-42CB-903F-539A18154039}"/>
                  </a:ext>
                </a:extLst>
              </p:cNvPr>
              <p:cNvGrpSpPr/>
              <p:nvPr/>
            </p:nvGrpSpPr>
            <p:grpSpPr>
              <a:xfrm>
                <a:off x="3791744" y="836712"/>
                <a:ext cx="5372022" cy="5372022"/>
                <a:chOff x="3791744" y="332656"/>
                <a:chExt cx="5739040" cy="5739040"/>
              </a:xfrm>
            </p:grpSpPr>
            <p:sp>
              <p:nvSpPr>
                <p:cNvPr id="7" name="Freeform 5">
                  <a:extLst>
                    <a:ext uri="{FF2B5EF4-FFF2-40B4-BE49-F238E27FC236}">
                      <a16:creationId xmlns:a16="http://schemas.microsoft.com/office/drawing/2014/main" id="{EDC87A7A-5AF3-4C43-8333-77709AD8D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96381"/>
                  <a:ext cx="5739039" cy="2675314"/>
                </a:xfrm>
                <a:custGeom>
                  <a:avLst/>
                  <a:gdLst>
                    <a:gd name="T0" fmla="*/ 0 w 3162"/>
                    <a:gd name="T1" fmla="*/ 1474 h 1474"/>
                    <a:gd name="T2" fmla="*/ 0 w 3162"/>
                    <a:gd name="T3" fmla="*/ 683 h 1474"/>
                    <a:gd name="T4" fmla="*/ 3162 w 3162"/>
                    <a:gd name="T5" fmla="*/ 0 h 1474"/>
                    <a:gd name="T6" fmla="*/ 3162 w 3162"/>
                    <a:gd name="T7" fmla="*/ 1474 h 1474"/>
                    <a:gd name="T8" fmla="*/ 0 w 3162"/>
                    <a:gd name="T9" fmla="*/ 1474 h 1474"/>
                    <a:gd name="T10" fmla="*/ 0 w 3162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74">
                      <a:moveTo>
                        <a:pt x="0" y="1474"/>
                      </a:moveTo>
                      <a:lnTo>
                        <a:pt x="0" y="683"/>
                      </a:lnTo>
                      <a:lnTo>
                        <a:pt x="3162" y="0"/>
                      </a:lnTo>
                      <a:lnTo>
                        <a:pt x="3162" y="1474"/>
                      </a:lnTo>
                      <a:lnTo>
                        <a:pt x="0" y="1474"/>
                      </a:lnTo>
                      <a:lnTo>
                        <a:pt x="0" y="1474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>
                  <a:extLst>
                    <a:ext uri="{FF2B5EF4-FFF2-40B4-BE49-F238E27FC236}">
                      <a16:creationId xmlns:a16="http://schemas.microsoft.com/office/drawing/2014/main" id="{B63BD74D-74D5-46C7-A884-C863306A2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5739039"/>
                </a:xfrm>
                <a:custGeom>
                  <a:avLst/>
                  <a:gdLst>
                    <a:gd name="T0" fmla="*/ 1468 w 1468"/>
                    <a:gd name="T1" fmla="*/ 3162 h 3162"/>
                    <a:gd name="T2" fmla="*/ 678 w 1468"/>
                    <a:gd name="T3" fmla="*/ 3162 h 3162"/>
                    <a:gd name="T4" fmla="*/ 0 w 1468"/>
                    <a:gd name="T5" fmla="*/ 0 h 3162"/>
                    <a:gd name="T6" fmla="*/ 1468 w 1468"/>
                    <a:gd name="T7" fmla="*/ 0 h 3162"/>
                    <a:gd name="T8" fmla="*/ 1468 w 1468"/>
                    <a:gd name="T9" fmla="*/ 3162 h 3162"/>
                    <a:gd name="T10" fmla="*/ 1468 w 1468"/>
                    <a:gd name="T11" fmla="*/ 3162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1468" y="3162"/>
                      </a:moveTo>
                      <a:lnTo>
                        <a:pt x="678" y="3162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3162"/>
                      </a:lnTo>
                      <a:lnTo>
                        <a:pt x="1468" y="3162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7">
                  <a:extLst>
                    <a:ext uri="{FF2B5EF4-FFF2-40B4-BE49-F238E27FC236}">
                      <a16:creationId xmlns:a16="http://schemas.microsoft.com/office/drawing/2014/main" id="{F3B99634-8D72-4846-A92D-5AC48FE38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5739039" cy="2664424"/>
                </a:xfrm>
                <a:custGeom>
                  <a:avLst/>
                  <a:gdLst>
                    <a:gd name="T0" fmla="*/ 3162 w 3162"/>
                    <a:gd name="T1" fmla="*/ 0 h 1468"/>
                    <a:gd name="T2" fmla="*/ 3162 w 3162"/>
                    <a:gd name="T3" fmla="*/ 790 h 1468"/>
                    <a:gd name="T4" fmla="*/ 0 w 3162"/>
                    <a:gd name="T5" fmla="*/ 1468 h 1468"/>
                    <a:gd name="T6" fmla="*/ 0 w 3162"/>
                    <a:gd name="T7" fmla="*/ 0 h 1468"/>
                    <a:gd name="T8" fmla="*/ 3162 w 3162"/>
                    <a:gd name="T9" fmla="*/ 0 h 1468"/>
                    <a:gd name="T10" fmla="*/ 3162 w 3162"/>
                    <a:gd name="T11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68">
                      <a:moveTo>
                        <a:pt x="3162" y="0"/>
                      </a:moveTo>
                      <a:lnTo>
                        <a:pt x="3162" y="790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3162" y="0"/>
                      </a:lnTo>
                      <a:lnTo>
                        <a:pt x="3162" y="0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3BF65C63-BCEE-45E4-A653-2C1C1583D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64424" cy="5739039"/>
                </a:xfrm>
                <a:custGeom>
                  <a:avLst/>
                  <a:gdLst>
                    <a:gd name="T0" fmla="*/ 0 w 1468"/>
                    <a:gd name="T1" fmla="*/ 0 h 3162"/>
                    <a:gd name="T2" fmla="*/ 790 w 1468"/>
                    <a:gd name="T3" fmla="*/ 0 h 3162"/>
                    <a:gd name="T4" fmla="*/ 1468 w 1468"/>
                    <a:gd name="T5" fmla="*/ 3162 h 3162"/>
                    <a:gd name="T6" fmla="*/ 0 w 1468"/>
                    <a:gd name="T7" fmla="*/ 3162 h 3162"/>
                    <a:gd name="T8" fmla="*/ 0 w 1468"/>
                    <a:gd name="T9" fmla="*/ 0 h 3162"/>
                    <a:gd name="T10" fmla="*/ 0 w 1468"/>
                    <a:gd name="T11" fmla="*/ 0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0" y="0"/>
                      </a:moveTo>
                      <a:lnTo>
                        <a:pt x="790" y="0"/>
                      </a:lnTo>
                      <a:lnTo>
                        <a:pt x="1468" y="3162"/>
                      </a:lnTo>
                      <a:lnTo>
                        <a:pt x="0" y="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9">
                  <a:extLst>
                    <a:ext uri="{FF2B5EF4-FFF2-40B4-BE49-F238E27FC236}">
                      <a16:creationId xmlns:a16="http://schemas.microsoft.com/office/drawing/2014/main" id="{63C91D18-EB11-4C7F-A980-AE05B5F71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5739039" cy="2664424"/>
                </a:xfrm>
                <a:custGeom>
                  <a:avLst/>
                  <a:gdLst>
                    <a:gd name="T0" fmla="*/ 3162 w 3162"/>
                    <a:gd name="T1" fmla="*/ 0 h 1468"/>
                    <a:gd name="T2" fmla="*/ 3162 w 3162"/>
                    <a:gd name="T3" fmla="*/ 606 h 1468"/>
                    <a:gd name="T4" fmla="*/ 0 w 3162"/>
                    <a:gd name="T5" fmla="*/ 1468 h 1468"/>
                    <a:gd name="T6" fmla="*/ 0 w 3162"/>
                    <a:gd name="T7" fmla="*/ 0 h 1468"/>
                    <a:gd name="T8" fmla="*/ 3162 w 3162"/>
                    <a:gd name="T9" fmla="*/ 0 h 1468"/>
                    <a:gd name="T10" fmla="*/ 3162 w 3162"/>
                    <a:gd name="T11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68">
                      <a:moveTo>
                        <a:pt x="3162" y="0"/>
                      </a:moveTo>
                      <a:lnTo>
                        <a:pt x="3162" y="606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3162" y="0"/>
                      </a:lnTo>
                      <a:lnTo>
                        <a:pt x="3162" y="0"/>
                      </a:lnTo>
                      <a:close/>
                    </a:path>
                  </a:pathLst>
                </a:custGeom>
                <a:solidFill>
                  <a:srgbClr val="EA50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052C26E6-6DB5-4B1C-AD45-5C056608D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1726068"/>
                </a:xfrm>
                <a:custGeom>
                  <a:avLst/>
                  <a:gdLst>
                    <a:gd name="T0" fmla="*/ 1468 w 1468"/>
                    <a:gd name="T1" fmla="*/ 0 h 951"/>
                    <a:gd name="T2" fmla="*/ 1468 w 1468"/>
                    <a:gd name="T3" fmla="*/ 606 h 951"/>
                    <a:gd name="T4" fmla="*/ 202 w 1468"/>
                    <a:gd name="T5" fmla="*/ 951 h 951"/>
                    <a:gd name="T6" fmla="*/ 0 w 1468"/>
                    <a:gd name="T7" fmla="*/ 0 h 951"/>
                    <a:gd name="T8" fmla="*/ 1468 w 1468"/>
                    <a:gd name="T9" fmla="*/ 0 h 951"/>
                    <a:gd name="T10" fmla="*/ 1468 w 1468"/>
                    <a:gd name="T11" fmla="*/ 0 h 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951">
                      <a:moveTo>
                        <a:pt x="1468" y="0"/>
                      </a:moveTo>
                      <a:lnTo>
                        <a:pt x="1468" y="606"/>
                      </a:lnTo>
                      <a:lnTo>
                        <a:pt x="202" y="951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solidFill>
                  <a:srgbClr val="D533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1AD37815-4C83-4BF2-A2FC-AC58E058D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5739039"/>
                </a:xfrm>
                <a:custGeom>
                  <a:avLst/>
                  <a:gdLst>
                    <a:gd name="T0" fmla="*/ 1468 w 1468"/>
                    <a:gd name="T1" fmla="*/ 3162 h 3162"/>
                    <a:gd name="T2" fmla="*/ 862 w 1468"/>
                    <a:gd name="T3" fmla="*/ 3162 h 3162"/>
                    <a:gd name="T4" fmla="*/ 0 w 1468"/>
                    <a:gd name="T5" fmla="*/ 0 h 3162"/>
                    <a:gd name="T6" fmla="*/ 1468 w 1468"/>
                    <a:gd name="T7" fmla="*/ 0 h 3162"/>
                    <a:gd name="T8" fmla="*/ 1468 w 1468"/>
                    <a:gd name="T9" fmla="*/ 3162 h 3162"/>
                    <a:gd name="T10" fmla="*/ 1468 w 1468"/>
                    <a:gd name="T11" fmla="*/ 3162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1468" y="3162"/>
                      </a:moveTo>
                      <a:lnTo>
                        <a:pt x="862" y="3162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3162"/>
                      </a:lnTo>
                      <a:lnTo>
                        <a:pt x="1468" y="3162"/>
                      </a:lnTo>
                      <a:close/>
                    </a:path>
                  </a:pathLst>
                </a:custGeom>
                <a:solidFill>
                  <a:srgbClr val="74A7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12">
                  <a:extLst>
                    <a:ext uri="{FF2B5EF4-FFF2-40B4-BE49-F238E27FC236}">
                      <a16:creationId xmlns:a16="http://schemas.microsoft.com/office/drawing/2014/main" id="{3D4DA139-0F32-48A0-BFA7-EFF9D8623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4716" y="3396381"/>
                  <a:ext cx="1726068" cy="2675314"/>
                </a:xfrm>
                <a:custGeom>
                  <a:avLst/>
                  <a:gdLst>
                    <a:gd name="T0" fmla="*/ 951 w 951"/>
                    <a:gd name="T1" fmla="*/ 1474 h 1474"/>
                    <a:gd name="T2" fmla="*/ 345 w 951"/>
                    <a:gd name="T3" fmla="*/ 1474 h 1474"/>
                    <a:gd name="T4" fmla="*/ 0 w 951"/>
                    <a:gd name="T5" fmla="*/ 208 h 1474"/>
                    <a:gd name="T6" fmla="*/ 951 w 951"/>
                    <a:gd name="T7" fmla="*/ 0 h 1474"/>
                    <a:gd name="T8" fmla="*/ 951 w 951"/>
                    <a:gd name="T9" fmla="*/ 1474 h 1474"/>
                    <a:gd name="T10" fmla="*/ 951 w 951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1" h="1474">
                      <a:moveTo>
                        <a:pt x="951" y="1474"/>
                      </a:moveTo>
                      <a:lnTo>
                        <a:pt x="345" y="1474"/>
                      </a:lnTo>
                      <a:lnTo>
                        <a:pt x="0" y="208"/>
                      </a:lnTo>
                      <a:lnTo>
                        <a:pt x="951" y="0"/>
                      </a:lnTo>
                      <a:lnTo>
                        <a:pt x="951" y="1474"/>
                      </a:lnTo>
                      <a:lnTo>
                        <a:pt x="951" y="1474"/>
                      </a:lnTo>
                      <a:close/>
                    </a:path>
                  </a:pathLst>
                </a:custGeom>
                <a:solidFill>
                  <a:srgbClr val="589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13">
                  <a:extLst>
                    <a:ext uri="{FF2B5EF4-FFF2-40B4-BE49-F238E27FC236}">
                      <a16:creationId xmlns:a16="http://schemas.microsoft.com/office/drawing/2014/main" id="{B9EBA1CD-927B-44C5-A7D7-5AEB83E740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96381"/>
                  <a:ext cx="5739039" cy="2675314"/>
                </a:xfrm>
                <a:custGeom>
                  <a:avLst/>
                  <a:gdLst>
                    <a:gd name="T0" fmla="*/ 0 w 3162"/>
                    <a:gd name="T1" fmla="*/ 1474 h 1474"/>
                    <a:gd name="T2" fmla="*/ 0 w 3162"/>
                    <a:gd name="T3" fmla="*/ 868 h 1474"/>
                    <a:gd name="T4" fmla="*/ 3162 w 3162"/>
                    <a:gd name="T5" fmla="*/ 0 h 1474"/>
                    <a:gd name="T6" fmla="*/ 3162 w 3162"/>
                    <a:gd name="T7" fmla="*/ 1474 h 1474"/>
                    <a:gd name="T8" fmla="*/ 0 w 3162"/>
                    <a:gd name="T9" fmla="*/ 1474 h 1474"/>
                    <a:gd name="T10" fmla="*/ 0 w 3162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74">
                      <a:moveTo>
                        <a:pt x="0" y="1474"/>
                      </a:moveTo>
                      <a:lnTo>
                        <a:pt x="0" y="868"/>
                      </a:lnTo>
                      <a:lnTo>
                        <a:pt x="3162" y="0"/>
                      </a:lnTo>
                      <a:lnTo>
                        <a:pt x="3162" y="1474"/>
                      </a:lnTo>
                      <a:lnTo>
                        <a:pt x="0" y="1474"/>
                      </a:lnTo>
                      <a:lnTo>
                        <a:pt x="0" y="1474"/>
                      </a:lnTo>
                      <a:close/>
                    </a:path>
                  </a:pathLst>
                </a:custGeom>
                <a:solidFill>
                  <a:srgbClr val="CC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BD4874FB-8480-4601-9848-AF35F2C41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4334738"/>
                  <a:ext cx="2664424" cy="1736958"/>
                </a:xfrm>
                <a:custGeom>
                  <a:avLst/>
                  <a:gdLst>
                    <a:gd name="T0" fmla="*/ 0 w 1468"/>
                    <a:gd name="T1" fmla="*/ 446 h 957"/>
                    <a:gd name="T2" fmla="*/ 0 w 1468"/>
                    <a:gd name="T3" fmla="*/ 351 h 957"/>
                    <a:gd name="T4" fmla="*/ 1266 w 1468"/>
                    <a:gd name="T5" fmla="*/ 0 h 957"/>
                    <a:gd name="T6" fmla="*/ 1468 w 1468"/>
                    <a:gd name="T7" fmla="*/ 957 h 957"/>
                    <a:gd name="T8" fmla="*/ 0 w 1468"/>
                    <a:gd name="T9" fmla="*/ 957 h 957"/>
                    <a:gd name="T10" fmla="*/ 0 w 1468"/>
                    <a:gd name="T11" fmla="*/ 446 h 957"/>
                    <a:gd name="T12" fmla="*/ 0 w 1468"/>
                    <a:gd name="T13" fmla="*/ 446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8" h="957">
                      <a:moveTo>
                        <a:pt x="0" y="446"/>
                      </a:moveTo>
                      <a:lnTo>
                        <a:pt x="0" y="351"/>
                      </a:lnTo>
                      <a:lnTo>
                        <a:pt x="1266" y="0"/>
                      </a:lnTo>
                      <a:lnTo>
                        <a:pt x="1468" y="957"/>
                      </a:lnTo>
                      <a:lnTo>
                        <a:pt x="0" y="957"/>
                      </a:lnTo>
                      <a:lnTo>
                        <a:pt x="0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AF9B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15">
                  <a:extLst>
                    <a:ext uri="{FF2B5EF4-FFF2-40B4-BE49-F238E27FC236}">
                      <a16:creationId xmlns:a16="http://schemas.microsoft.com/office/drawing/2014/main" id="{4A4B40E6-4868-4802-BE01-3B0269009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64424" cy="5739039"/>
                </a:xfrm>
                <a:custGeom>
                  <a:avLst/>
                  <a:gdLst>
                    <a:gd name="T0" fmla="*/ 0 w 1468"/>
                    <a:gd name="T1" fmla="*/ 0 h 3162"/>
                    <a:gd name="T2" fmla="*/ 606 w 1468"/>
                    <a:gd name="T3" fmla="*/ 0 h 3162"/>
                    <a:gd name="T4" fmla="*/ 1468 w 1468"/>
                    <a:gd name="T5" fmla="*/ 3162 h 3162"/>
                    <a:gd name="T6" fmla="*/ 0 w 1468"/>
                    <a:gd name="T7" fmla="*/ 3162 h 3162"/>
                    <a:gd name="T8" fmla="*/ 0 w 1468"/>
                    <a:gd name="T9" fmla="*/ 0 h 3162"/>
                    <a:gd name="T10" fmla="*/ 0 w 1468"/>
                    <a:gd name="T11" fmla="*/ 0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0" y="0"/>
                      </a:moveTo>
                      <a:lnTo>
                        <a:pt x="606" y="0"/>
                      </a:lnTo>
                      <a:lnTo>
                        <a:pt x="1468" y="3162"/>
                      </a:lnTo>
                      <a:lnTo>
                        <a:pt x="0" y="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60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11D46490-FCE8-4E9D-AB88-25B3EAA22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1726068" cy="2664424"/>
                </a:xfrm>
                <a:custGeom>
                  <a:avLst/>
                  <a:gdLst>
                    <a:gd name="T0" fmla="*/ 511 w 951"/>
                    <a:gd name="T1" fmla="*/ 0 h 1468"/>
                    <a:gd name="T2" fmla="*/ 606 w 951"/>
                    <a:gd name="T3" fmla="*/ 0 h 1468"/>
                    <a:gd name="T4" fmla="*/ 951 w 951"/>
                    <a:gd name="T5" fmla="*/ 1266 h 1468"/>
                    <a:gd name="T6" fmla="*/ 0 w 951"/>
                    <a:gd name="T7" fmla="*/ 1468 h 1468"/>
                    <a:gd name="T8" fmla="*/ 0 w 951"/>
                    <a:gd name="T9" fmla="*/ 0 h 1468"/>
                    <a:gd name="T10" fmla="*/ 511 w 951"/>
                    <a:gd name="T11" fmla="*/ 0 h 1468"/>
                    <a:gd name="T12" fmla="*/ 511 w 951"/>
                    <a:gd name="T13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1" h="1468">
                      <a:moveTo>
                        <a:pt x="511" y="0"/>
                      </a:moveTo>
                      <a:lnTo>
                        <a:pt x="606" y="0"/>
                      </a:lnTo>
                      <a:lnTo>
                        <a:pt x="951" y="1266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511" y="0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655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17">
                  <a:extLst>
                    <a:ext uri="{FF2B5EF4-FFF2-40B4-BE49-F238E27FC236}">
                      <a16:creationId xmlns:a16="http://schemas.microsoft.com/office/drawing/2014/main" id="{DC67C755-4D86-4EE6-BE3F-066E7969E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20864" cy="2664424"/>
                </a:xfrm>
                <a:custGeom>
                  <a:avLst/>
                  <a:gdLst>
                    <a:gd name="T0" fmla="*/ 1444 w 1444"/>
                    <a:gd name="T1" fmla="*/ 1076 h 1468"/>
                    <a:gd name="T2" fmla="*/ 0 w 1444"/>
                    <a:gd name="T3" fmla="*/ 1468 h 1468"/>
                    <a:gd name="T4" fmla="*/ 0 w 1444"/>
                    <a:gd name="T5" fmla="*/ 0 h 1468"/>
                    <a:gd name="T6" fmla="*/ 1444 w 1444"/>
                    <a:gd name="T7" fmla="*/ 0 h 1468"/>
                    <a:gd name="T8" fmla="*/ 1444 w 1444"/>
                    <a:gd name="T9" fmla="*/ 1076 h 1468"/>
                    <a:gd name="T10" fmla="*/ 1444 w 1444"/>
                    <a:gd name="T11" fmla="*/ 1076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44" h="1468">
                      <a:moveTo>
                        <a:pt x="1444" y="1076"/>
                      </a:move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1444" y="0"/>
                      </a:lnTo>
                      <a:lnTo>
                        <a:pt x="1444" y="1076"/>
                      </a:lnTo>
                      <a:lnTo>
                        <a:pt x="1444" y="1076"/>
                      </a:lnTo>
                      <a:close/>
                    </a:path>
                  </a:pathLst>
                </a:custGeom>
                <a:solidFill>
                  <a:srgbClr val="EA50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18">
                  <a:extLst>
                    <a:ext uri="{FF2B5EF4-FFF2-40B4-BE49-F238E27FC236}">
                      <a16:creationId xmlns:a16="http://schemas.microsoft.com/office/drawing/2014/main" id="{F53CFE61-092E-4E7A-BD46-7017ECC95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3715" y="1908078"/>
                  <a:ext cx="257730" cy="560836"/>
                </a:xfrm>
                <a:custGeom>
                  <a:avLst/>
                  <a:gdLst>
                    <a:gd name="T0" fmla="*/ 83 w 142"/>
                    <a:gd name="T1" fmla="*/ 309 h 309"/>
                    <a:gd name="T2" fmla="*/ 142 w 142"/>
                    <a:gd name="T3" fmla="*/ 309 h 309"/>
                    <a:gd name="T4" fmla="*/ 142 w 142"/>
                    <a:gd name="T5" fmla="*/ 0 h 309"/>
                    <a:gd name="T6" fmla="*/ 89 w 142"/>
                    <a:gd name="T7" fmla="*/ 0 h 309"/>
                    <a:gd name="T8" fmla="*/ 0 w 142"/>
                    <a:gd name="T9" fmla="*/ 71 h 309"/>
                    <a:gd name="T10" fmla="*/ 29 w 142"/>
                    <a:gd name="T11" fmla="*/ 113 h 309"/>
                    <a:gd name="T12" fmla="*/ 83 w 142"/>
                    <a:gd name="T13" fmla="*/ 65 h 309"/>
                    <a:gd name="T14" fmla="*/ 83 w 142"/>
                    <a:gd name="T15" fmla="*/ 309 h 309"/>
                    <a:gd name="T16" fmla="*/ 83 w 142"/>
                    <a:gd name="T17" fmla="*/ 309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" h="309">
                      <a:moveTo>
                        <a:pt x="83" y="309"/>
                      </a:moveTo>
                      <a:lnTo>
                        <a:pt x="142" y="309"/>
                      </a:lnTo>
                      <a:lnTo>
                        <a:pt x="142" y="0"/>
                      </a:lnTo>
                      <a:lnTo>
                        <a:pt x="89" y="0"/>
                      </a:lnTo>
                      <a:lnTo>
                        <a:pt x="0" y="71"/>
                      </a:lnTo>
                      <a:lnTo>
                        <a:pt x="29" y="113"/>
                      </a:lnTo>
                      <a:lnTo>
                        <a:pt x="83" y="65"/>
                      </a:lnTo>
                      <a:lnTo>
                        <a:pt x="83" y="309"/>
                      </a:lnTo>
                      <a:lnTo>
                        <a:pt x="83" y="3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19">
                  <a:extLst>
                    <a:ext uri="{FF2B5EF4-FFF2-40B4-BE49-F238E27FC236}">
                      <a16:creationId xmlns:a16="http://schemas.microsoft.com/office/drawing/2014/main" id="{F885E622-FEC6-45A8-8494-2B5BE848C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1855" y="581312"/>
                  <a:ext cx="377521" cy="571726"/>
                </a:xfrm>
                <a:custGeom>
                  <a:avLst/>
                  <a:gdLst>
                    <a:gd name="T0" fmla="*/ 0 w 35"/>
                    <a:gd name="T1" fmla="*/ 53 h 53"/>
                    <a:gd name="T2" fmla="*/ 35 w 35"/>
                    <a:gd name="T3" fmla="*/ 53 h 53"/>
                    <a:gd name="T4" fmla="*/ 35 w 35"/>
                    <a:gd name="T5" fmla="*/ 45 h 53"/>
                    <a:gd name="T6" fmla="*/ 13 w 35"/>
                    <a:gd name="T7" fmla="*/ 45 h 53"/>
                    <a:gd name="T8" fmla="*/ 25 w 35"/>
                    <a:gd name="T9" fmla="*/ 33 h 53"/>
                    <a:gd name="T10" fmla="*/ 33 w 35"/>
                    <a:gd name="T11" fmla="*/ 15 h 53"/>
                    <a:gd name="T12" fmla="*/ 28 w 35"/>
                    <a:gd name="T13" fmla="*/ 4 h 53"/>
                    <a:gd name="T14" fmla="*/ 17 w 35"/>
                    <a:gd name="T15" fmla="*/ 0 h 53"/>
                    <a:gd name="T16" fmla="*/ 1 w 35"/>
                    <a:gd name="T17" fmla="*/ 4 h 53"/>
                    <a:gd name="T18" fmla="*/ 2 w 35"/>
                    <a:gd name="T19" fmla="*/ 13 h 53"/>
                    <a:gd name="T20" fmla="*/ 14 w 35"/>
                    <a:gd name="T21" fmla="*/ 9 h 53"/>
                    <a:gd name="T22" fmla="*/ 22 w 35"/>
                    <a:gd name="T23" fmla="*/ 16 h 53"/>
                    <a:gd name="T24" fmla="*/ 13 w 35"/>
                    <a:gd name="T25" fmla="*/ 31 h 53"/>
                    <a:gd name="T26" fmla="*/ 0 w 35"/>
                    <a:gd name="T27" fmla="*/ 45 h 53"/>
                    <a:gd name="T28" fmla="*/ 0 w 35"/>
                    <a:gd name="T29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53">
                      <a:moveTo>
                        <a:pt x="0" y="53"/>
                      </a:move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8" y="41"/>
                        <a:pt x="21" y="37"/>
                        <a:pt x="25" y="33"/>
                      </a:cubicBezTo>
                      <a:cubicBezTo>
                        <a:pt x="31" y="25"/>
                        <a:pt x="33" y="20"/>
                        <a:pt x="33" y="15"/>
                      </a:cubicBezTo>
                      <a:cubicBezTo>
                        <a:pt x="33" y="11"/>
                        <a:pt x="31" y="7"/>
                        <a:pt x="28" y="4"/>
                      </a:cubicBezTo>
                      <a:cubicBezTo>
                        <a:pt x="25" y="1"/>
                        <a:pt x="22" y="0"/>
                        <a:pt x="17" y="0"/>
                      </a:cubicBezTo>
                      <a:cubicBezTo>
                        <a:pt x="11" y="0"/>
                        <a:pt x="7" y="1"/>
                        <a:pt x="1" y="4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6" y="10"/>
                        <a:pt x="10" y="9"/>
                        <a:pt x="14" y="9"/>
                      </a:cubicBezTo>
                      <a:cubicBezTo>
                        <a:pt x="19" y="9"/>
                        <a:pt x="22" y="12"/>
                        <a:pt x="22" y="16"/>
                      </a:cubicBezTo>
                      <a:cubicBezTo>
                        <a:pt x="22" y="20"/>
                        <a:pt x="19" y="24"/>
                        <a:pt x="13" y="31"/>
                      </a:cubicBezTo>
                      <a:cubicBezTo>
                        <a:pt x="10" y="35"/>
                        <a:pt x="4" y="40"/>
                        <a:pt x="0" y="45"/>
                      </a:cubicBezTo>
                      <a:cubicBezTo>
                        <a:pt x="0" y="53"/>
                        <a:pt x="0" y="53"/>
                        <a:pt x="0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20">
                  <a:extLst>
                    <a:ext uri="{FF2B5EF4-FFF2-40B4-BE49-F238E27FC236}">
                      <a16:creationId xmlns:a16="http://schemas.microsoft.com/office/drawing/2014/main" id="{97E681EF-7BAE-47B5-B20E-4AD1BABCA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1972" y="3870097"/>
                  <a:ext cx="366631" cy="582616"/>
                </a:xfrm>
                <a:custGeom>
                  <a:avLst/>
                  <a:gdLst>
                    <a:gd name="T0" fmla="*/ 0 w 34"/>
                    <a:gd name="T1" fmla="*/ 52 h 54"/>
                    <a:gd name="T2" fmla="*/ 14 w 34"/>
                    <a:gd name="T3" fmla="*/ 54 h 54"/>
                    <a:gd name="T4" fmla="*/ 34 w 34"/>
                    <a:gd name="T5" fmla="*/ 39 h 54"/>
                    <a:gd name="T6" fmla="*/ 29 w 34"/>
                    <a:gd name="T7" fmla="*/ 27 h 54"/>
                    <a:gd name="T8" fmla="*/ 24 w 34"/>
                    <a:gd name="T9" fmla="*/ 25 h 54"/>
                    <a:gd name="T10" fmla="*/ 34 w 34"/>
                    <a:gd name="T11" fmla="*/ 13 h 54"/>
                    <a:gd name="T12" fmla="*/ 16 w 34"/>
                    <a:gd name="T13" fmla="*/ 0 h 54"/>
                    <a:gd name="T14" fmla="*/ 2 w 34"/>
                    <a:gd name="T15" fmla="*/ 2 h 54"/>
                    <a:gd name="T16" fmla="*/ 2 w 34"/>
                    <a:gd name="T17" fmla="*/ 11 h 54"/>
                    <a:gd name="T18" fmla="*/ 14 w 34"/>
                    <a:gd name="T19" fmla="*/ 8 h 54"/>
                    <a:gd name="T20" fmla="*/ 23 w 34"/>
                    <a:gd name="T21" fmla="*/ 14 h 54"/>
                    <a:gd name="T22" fmla="*/ 20 w 34"/>
                    <a:gd name="T23" fmla="*/ 20 h 54"/>
                    <a:gd name="T24" fmla="*/ 10 w 34"/>
                    <a:gd name="T25" fmla="*/ 22 h 54"/>
                    <a:gd name="T26" fmla="*/ 7 w 34"/>
                    <a:gd name="T27" fmla="*/ 22 h 54"/>
                    <a:gd name="T28" fmla="*/ 7 w 34"/>
                    <a:gd name="T29" fmla="*/ 30 h 54"/>
                    <a:gd name="T30" fmla="*/ 11 w 34"/>
                    <a:gd name="T31" fmla="*/ 30 h 54"/>
                    <a:gd name="T32" fmla="*/ 23 w 34"/>
                    <a:gd name="T33" fmla="*/ 38 h 54"/>
                    <a:gd name="T34" fmla="*/ 13 w 34"/>
                    <a:gd name="T35" fmla="*/ 45 h 54"/>
                    <a:gd name="T36" fmla="*/ 1 w 34"/>
                    <a:gd name="T37" fmla="*/ 43 h 54"/>
                    <a:gd name="T38" fmla="*/ 0 w 34"/>
                    <a:gd name="T39" fmla="*/ 5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54">
                      <a:moveTo>
                        <a:pt x="0" y="52"/>
                      </a:moveTo>
                      <a:cubicBezTo>
                        <a:pt x="5" y="53"/>
                        <a:pt x="9" y="54"/>
                        <a:pt x="14" y="54"/>
                      </a:cubicBezTo>
                      <a:cubicBezTo>
                        <a:pt x="27" y="54"/>
                        <a:pt x="34" y="48"/>
                        <a:pt x="34" y="39"/>
                      </a:cubicBezTo>
                      <a:cubicBezTo>
                        <a:pt x="34" y="34"/>
                        <a:pt x="32" y="30"/>
                        <a:pt x="29" y="27"/>
                      </a:cubicBezTo>
                      <a:cubicBezTo>
                        <a:pt x="28" y="27"/>
                        <a:pt x="27" y="26"/>
                        <a:pt x="24" y="25"/>
                      </a:cubicBezTo>
                      <a:cubicBezTo>
                        <a:pt x="30" y="24"/>
                        <a:pt x="34" y="19"/>
                        <a:pt x="34" y="13"/>
                      </a:cubicBezTo>
                      <a:cubicBezTo>
                        <a:pt x="34" y="5"/>
                        <a:pt x="27" y="0"/>
                        <a:pt x="16" y="0"/>
                      </a:cubicBezTo>
                      <a:cubicBezTo>
                        <a:pt x="11" y="0"/>
                        <a:pt x="7" y="0"/>
                        <a:pt x="2" y="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6" y="9"/>
                        <a:pt x="10" y="8"/>
                        <a:pt x="14" y="8"/>
                      </a:cubicBezTo>
                      <a:cubicBezTo>
                        <a:pt x="20" y="8"/>
                        <a:pt x="23" y="10"/>
                        <a:pt x="23" y="14"/>
                      </a:cubicBezTo>
                      <a:cubicBezTo>
                        <a:pt x="23" y="16"/>
                        <a:pt x="22" y="19"/>
                        <a:pt x="20" y="20"/>
                      </a:cubicBezTo>
                      <a:cubicBezTo>
                        <a:pt x="17" y="21"/>
                        <a:pt x="14" y="22"/>
                        <a:pt x="10" y="22"/>
                      </a:cubicBezTo>
                      <a:cubicBezTo>
                        <a:pt x="9" y="22"/>
                        <a:pt x="8" y="22"/>
                        <a:pt x="7" y="22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30"/>
                        <a:pt x="9" y="30"/>
                        <a:pt x="11" y="30"/>
                      </a:cubicBezTo>
                      <a:cubicBezTo>
                        <a:pt x="19" y="30"/>
                        <a:pt x="23" y="32"/>
                        <a:pt x="23" y="38"/>
                      </a:cubicBezTo>
                      <a:cubicBezTo>
                        <a:pt x="23" y="42"/>
                        <a:pt x="19" y="45"/>
                        <a:pt x="13" y="45"/>
                      </a:cubicBezTo>
                      <a:cubicBezTo>
                        <a:pt x="9" y="45"/>
                        <a:pt x="5" y="45"/>
                        <a:pt x="1" y="43"/>
                      </a:cubicBezTo>
                      <a:cubicBezTo>
                        <a:pt x="0" y="52"/>
                        <a:pt x="0" y="52"/>
                        <a:pt x="0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21">
                  <a:extLst>
                    <a:ext uri="{FF2B5EF4-FFF2-40B4-BE49-F238E27FC236}">
                      <a16:creationId xmlns:a16="http://schemas.microsoft.com/office/drawing/2014/main" id="{E0363960-DA4A-42FF-ABEB-FB8DD18AF2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83152" y="5207754"/>
                  <a:ext cx="419266" cy="560836"/>
                </a:xfrm>
                <a:custGeom>
                  <a:avLst/>
                  <a:gdLst>
                    <a:gd name="T0" fmla="*/ 0 w 39"/>
                    <a:gd name="T1" fmla="*/ 41 h 52"/>
                    <a:gd name="T2" fmla="*/ 22 w 39"/>
                    <a:gd name="T3" fmla="*/ 41 h 52"/>
                    <a:gd name="T4" fmla="*/ 22 w 39"/>
                    <a:gd name="T5" fmla="*/ 52 h 52"/>
                    <a:gd name="T6" fmla="*/ 33 w 39"/>
                    <a:gd name="T7" fmla="*/ 52 h 52"/>
                    <a:gd name="T8" fmla="*/ 33 w 39"/>
                    <a:gd name="T9" fmla="*/ 41 h 52"/>
                    <a:gd name="T10" fmla="*/ 39 w 39"/>
                    <a:gd name="T11" fmla="*/ 41 h 52"/>
                    <a:gd name="T12" fmla="*/ 39 w 39"/>
                    <a:gd name="T13" fmla="*/ 33 h 52"/>
                    <a:gd name="T14" fmla="*/ 33 w 39"/>
                    <a:gd name="T15" fmla="*/ 33 h 52"/>
                    <a:gd name="T16" fmla="*/ 33 w 39"/>
                    <a:gd name="T17" fmla="*/ 0 h 52"/>
                    <a:gd name="T18" fmla="*/ 19 w 39"/>
                    <a:gd name="T19" fmla="*/ 0 h 52"/>
                    <a:gd name="T20" fmla="*/ 0 w 39"/>
                    <a:gd name="T21" fmla="*/ 32 h 52"/>
                    <a:gd name="T22" fmla="*/ 0 w 39"/>
                    <a:gd name="T23" fmla="*/ 41 h 52"/>
                    <a:gd name="T24" fmla="*/ 9 w 39"/>
                    <a:gd name="T25" fmla="*/ 33 h 52"/>
                    <a:gd name="T26" fmla="*/ 22 w 39"/>
                    <a:gd name="T27" fmla="*/ 11 h 52"/>
                    <a:gd name="T28" fmla="*/ 23 w 39"/>
                    <a:gd name="T29" fmla="*/ 8 h 52"/>
                    <a:gd name="T30" fmla="*/ 23 w 39"/>
                    <a:gd name="T31" fmla="*/ 11 h 52"/>
                    <a:gd name="T32" fmla="*/ 22 w 39"/>
                    <a:gd name="T33" fmla="*/ 33 h 52"/>
                    <a:gd name="T34" fmla="*/ 9 w 39"/>
                    <a:gd name="T35" fmla="*/ 3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52">
                      <a:moveTo>
                        <a:pt x="0" y="41"/>
                      </a:move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3" y="41"/>
                        <a:pt x="33" y="41"/>
                        <a:pt x="33" y="4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1"/>
                        <a:pt x="0" y="41"/>
                        <a:pt x="0" y="41"/>
                      </a:cubicBezTo>
                      <a:close/>
                      <a:moveTo>
                        <a:pt x="9" y="33"/>
                      </a:move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0"/>
                        <a:pt x="23" y="9"/>
                        <a:pt x="23" y="8"/>
                      </a:cubicBezTo>
                      <a:cubicBezTo>
                        <a:pt x="23" y="9"/>
                        <a:pt x="23" y="10"/>
                        <a:pt x="23" y="11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9" y="33"/>
                        <a:pt x="9" y="33"/>
                        <a:pt x="9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593A1C-80A3-41EC-9983-9C1EF663FB21}"/>
                  </a:ext>
                </a:extLst>
              </p:cNvPr>
              <p:cNvSpPr txBox="1"/>
              <p:nvPr/>
            </p:nvSpPr>
            <p:spPr>
              <a:xfrm>
                <a:off x="4494993" y="1331559"/>
                <a:ext cx="1800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>
                    <a:solidFill>
                      <a:schemeClr val="bg1"/>
                    </a:solidFill>
                    <a:latin typeface="+mn-ea"/>
                  </a:rPr>
                  <a:t>准备图像数据</a:t>
                </a:r>
                <a:endParaRPr lang="en-US" sz="3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98D991-9046-4998-B00B-5F9A3F64530D}"/>
                  </a:ext>
                </a:extLst>
              </p:cNvPr>
              <p:cNvSpPr txBox="1"/>
              <p:nvPr/>
            </p:nvSpPr>
            <p:spPr>
              <a:xfrm>
                <a:off x="7486920" y="1818600"/>
                <a:ext cx="1800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分析数据</a:t>
                </a:r>
                <a:endParaRPr lang="en-US" sz="3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8360FC-D1DD-4522-AB99-A43439C38823}"/>
                  </a:ext>
                </a:extLst>
              </p:cNvPr>
              <p:cNvSpPr txBox="1"/>
              <p:nvPr/>
            </p:nvSpPr>
            <p:spPr>
              <a:xfrm>
                <a:off x="6637787" y="4693287"/>
                <a:ext cx="1800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训练神经网络</a:t>
                </a:r>
                <a:endParaRPr lang="en-US" sz="320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AD0FB4-AA21-47B8-A4FB-3CB97E3F59B8}"/>
                  </a:ext>
                </a:extLst>
              </p:cNvPr>
              <p:cNvSpPr txBox="1"/>
              <p:nvPr/>
            </p:nvSpPr>
            <p:spPr>
              <a:xfrm>
                <a:off x="3948487" y="4062981"/>
                <a:ext cx="178747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优化神经网络</a:t>
                </a:r>
                <a:endParaRPr lang="en-US" sz="320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36" name="矩形 3">
            <a:extLst>
              <a:ext uri="{FF2B5EF4-FFF2-40B4-BE49-F238E27FC236}">
                <a16:creationId xmlns:a16="http://schemas.microsoft.com/office/drawing/2014/main" id="{D09C12E1-6EA9-4D68-8C64-A500558063C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F4A62B-AB4A-43F7-AFBD-D0A06DE53B27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334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4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>
            <a:extLst>
              <a:ext uri="{FF2B5EF4-FFF2-40B4-BE49-F238E27FC236}">
                <a16:creationId xmlns:a16="http://schemas.microsoft.com/office/drawing/2014/main" id="{D9C7B06E-AB63-41CE-9FF8-C7CC5722F2E7}"/>
              </a:ext>
            </a:extLst>
          </p:cNvPr>
          <p:cNvSpPr/>
          <p:nvPr/>
        </p:nvSpPr>
        <p:spPr>
          <a:xfrm>
            <a:off x="11299767" y="39360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16C9C-3141-4629-B38F-0B46D9E2C1B3}"/>
              </a:ext>
            </a:extLst>
          </p:cNvPr>
          <p:cNvSpPr txBox="1"/>
          <p:nvPr/>
        </p:nvSpPr>
        <p:spPr>
          <a:xfrm>
            <a:off x="11347540" y="3936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导入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矩形 93">
            <a:extLst>
              <a:ext uri="{FF2B5EF4-FFF2-40B4-BE49-F238E27FC236}">
                <a16:creationId xmlns:a16="http://schemas.microsoft.com/office/drawing/2014/main" id="{02245ADA-CD84-440C-BAA7-3C6DB4752433}"/>
              </a:ext>
            </a:extLst>
          </p:cNvPr>
          <p:cNvSpPr/>
          <p:nvPr/>
        </p:nvSpPr>
        <p:spPr>
          <a:xfrm>
            <a:off x="5062330" y="248653"/>
            <a:ext cx="5951956" cy="6071084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94">
            <a:extLst>
              <a:ext uri="{FF2B5EF4-FFF2-40B4-BE49-F238E27FC236}">
                <a16:creationId xmlns:a16="http://schemas.microsoft.com/office/drawing/2014/main" id="{C579A2C1-AA7B-4CD1-AC58-56C6A2EBA650}"/>
              </a:ext>
            </a:extLst>
          </p:cNvPr>
          <p:cNvCxnSpPr/>
          <p:nvPr/>
        </p:nvCxnSpPr>
        <p:spPr>
          <a:xfrm>
            <a:off x="7922238" y="263924"/>
            <a:ext cx="0" cy="6345423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0" name="Freeform 60">
            <a:extLst>
              <a:ext uri="{FF2B5EF4-FFF2-40B4-BE49-F238E27FC236}">
                <a16:creationId xmlns:a16="http://schemas.microsoft.com/office/drawing/2014/main" id="{9A6BB5FB-80AA-42F6-A23C-9CB61DC1277D}"/>
              </a:ext>
            </a:extLst>
          </p:cNvPr>
          <p:cNvSpPr>
            <a:spLocks/>
          </p:cNvSpPr>
          <p:nvPr/>
        </p:nvSpPr>
        <p:spPr bwMode="auto">
          <a:xfrm>
            <a:off x="1850230" y="3240519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文本框 66">
            <a:extLst>
              <a:ext uri="{FF2B5EF4-FFF2-40B4-BE49-F238E27FC236}">
                <a16:creationId xmlns:a16="http://schemas.microsoft.com/office/drawing/2014/main" id="{33DB8372-3AC1-48E1-B938-D7D83020D2E3}"/>
              </a:ext>
            </a:extLst>
          </p:cNvPr>
          <p:cNvSpPr txBox="1"/>
          <p:nvPr/>
        </p:nvSpPr>
        <p:spPr>
          <a:xfrm>
            <a:off x="1790268" y="4132051"/>
            <a:ext cx="3555585" cy="17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训练算法；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测试算法；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使用算法。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67">
            <a:extLst>
              <a:ext uri="{FF2B5EF4-FFF2-40B4-BE49-F238E27FC236}">
                <a16:creationId xmlns:a16="http://schemas.microsoft.com/office/drawing/2014/main" id="{541C9F43-142C-4137-BD09-D615859E42E7}"/>
              </a:ext>
            </a:extLst>
          </p:cNvPr>
          <p:cNvSpPr/>
          <p:nvPr/>
        </p:nvSpPr>
        <p:spPr>
          <a:xfrm>
            <a:off x="2532364" y="3342053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简要说明</a:t>
            </a:r>
          </a:p>
        </p:txBody>
      </p:sp>
      <p:sp>
        <p:nvSpPr>
          <p:cNvPr id="125" name="等腰三角形 68">
            <a:extLst>
              <a:ext uri="{FF2B5EF4-FFF2-40B4-BE49-F238E27FC236}">
                <a16:creationId xmlns:a16="http://schemas.microsoft.com/office/drawing/2014/main" id="{6D09F985-F4D2-4C04-AEAF-916FE3397B42}"/>
              </a:ext>
            </a:extLst>
          </p:cNvPr>
          <p:cNvSpPr/>
          <p:nvPr/>
        </p:nvSpPr>
        <p:spPr>
          <a:xfrm rot="16200000">
            <a:off x="2419616" y="3377625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6" name="组合 26">
            <a:extLst>
              <a:ext uri="{FF2B5EF4-FFF2-40B4-BE49-F238E27FC236}">
                <a16:creationId xmlns:a16="http://schemas.microsoft.com/office/drawing/2014/main" id="{EAEDA5D5-3648-4A28-A405-17EE6E272713}"/>
              </a:ext>
            </a:extLst>
          </p:cNvPr>
          <p:cNvGrpSpPr/>
          <p:nvPr/>
        </p:nvGrpSpPr>
        <p:grpSpPr>
          <a:xfrm>
            <a:off x="5105565" y="1749289"/>
            <a:ext cx="5620095" cy="4280528"/>
            <a:chOff x="6161088" y="1605675"/>
            <a:chExt cx="6000750" cy="4570453"/>
          </a:xfrm>
        </p:grpSpPr>
        <p:grpSp>
          <p:nvGrpSpPr>
            <p:cNvPr id="129" name="组合 77">
              <a:extLst>
                <a:ext uri="{FF2B5EF4-FFF2-40B4-BE49-F238E27FC236}">
                  <a16:creationId xmlns:a16="http://schemas.microsoft.com/office/drawing/2014/main" id="{4923A8D1-06D9-4E81-A697-A74F8DA5D568}"/>
                </a:ext>
              </a:extLst>
            </p:cNvPr>
            <p:cNvGrpSpPr/>
            <p:nvPr/>
          </p:nvGrpSpPr>
          <p:grpSpPr>
            <a:xfrm>
              <a:off x="8307388" y="1605675"/>
              <a:ext cx="3854450" cy="579438"/>
              <a:chOff x="8307388" y="915988"/>
              <a:chExt cx="3854450" cy="579438"/>
            </a:xfrm>
          </p:grpSpPr>
          <p:sp>
            <p:nvSpPr>
              <p:cNvPr id="145" name="Freeform 5">
                <a:extLst>
                  <a:ext uri="{FF2B5EF4-FFF2-40B4-BE49-F238E27FC236}">
                    <a16:creationId xmlns:a16="http://schemas.microsoft.com/office/drawing/2014/main" id="{1887E1A9-A82D-4A35-981C-79A8B0E1A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8B72B77D-8F59-4B7C-829D-B461ED668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FE2C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2A00"/>
                  </a:solidFill>
                </a:endParaRPr>
              </a:p>
            </p:txBody>
          </p:sp>
        </p:grpSp>
        <p:grpSp>
          <p:nvGrpSpPr>
            <p:cNvPr id="133" name="组合 80">
              <a:extLst>
                <a:ext uri="{FF2B5EF4-FFF2-40B4-BE49-F238E27FC236}">
                  <a16:creationId xmlns:a16="http://schemas.microsoft.com/office/drawing/2014/main" id="{38E21234-FF36-42EC-897C-299CC2BF64F7}"/>
                </a:ext>
              </a:extLst>
            </p:cNvPr>
            <p:cNvGrpSpPr/>
            <p:nvPr/>
          </p:nvGrpSpPr>
          <p:grpSpPr>
            <a:xfrm>
              <a:off x="6161088" y="2601841"/>
              <a:ext cx="3876675" cy="582613"/>
              <a:chOff x="6161088" y="2684463"/>
              <a:chExt cx="3876675" cy="582613"/>
            </a:xfrm>
          </p:grpSpPr>
          <p:sp>
            <p:nvSpPr>
              <p:cNvPr id="143" name="Freeform 10">
                <a:extLst>
                  <a:ext uri="{FF2B5EF4-FFF2-40B4-BE49-F238E27FC236}">
                    <a16:creationId xmlns:a16="http://schemas.microsoft.com/office/drawing/2014/main" id="{F342D884-4D17-452F-96EB-A9DDD75A1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2684463"/>
                <a:ext cx="868363" cy="582613"/>
              </a:xfrm>
              <a:custGeom>
                <a:avLst/>
                <a:gdLst>
                  <a:gd name="T0" fmla="*/ 602 w 904"/>
                  <a:gd name="T1" fmla="*/ 0 h 604"/>
                  <a:gd name="T2" fmla="*/ 904 w 904"/>
                  <a:gd name="T3" fmla="*/ 302 h 604"/>
                  <a:gd name="T4" fmla="*/ 602 w 904"/>
                  <a:gd name="T5" fmla="*/ 604 h 604"/>
                  <a:gd name="T6" fmla="*/ 0 w 904"/>
                  <a:gd name="T7" fmla="*/ 604 h 604"/>
                  <a:gd name="T8" fmla="*/ 0 w 904"/>
                  <a:gd name="T9" fmla="*/ 0 h 604"/>
                  <a:gd name="T10" fmla="*/ 602 w 904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4">
                    <a:moveTo>
                      <a:pt x="602" y="0"/>
                    </a:moveTo>
                    <a:cubicBezTo>
                      <a:pt x="769" y="0"/>
                      <a:pt x="904" y="135"/>
                      <a:pt x="904" y="302"/>
                    </a:cubicBezTo>
                    <a:cubicBezTo>
                      <a:pt x="904" y="469"/>
                      <a:pt x="769" y="604"/>
                      <a:pt x="602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1">
                <a:extLst>
                  <a:ext uri="{FF2B5EF4-FFF2-40B4-BE49-F238E27FC236}">
                    <a16:creationId xmlns:a16="http://schemas.microsoft.com/office/drawing/2014/main" id="{1B686693-F420-4095-B56F-CACD18B35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088" y="2684463"/>
                <a:ext cx="3008313" cy="582613"/>
              </a:xfrm>
              <a:custGeom>
                <a:avLst/>
                <a:gdLst>
                  <a:gd name="T0" fmla="*/ 302 w 3128"/>
                  <a:gd name="T1" fmla="*/ 0 h 604"/>
                  <a:gd name="T2" fmla="*/ 3128 w 3128"/>
                  <a:gd name="T3" fmla="*/ 0 h 604"/>
                  <a:gd name="T4" fmla="*/ 3128 w 3128"/>
                  <a:gd name="T5" fmla="*/ 604 h 604"/>
                  <a:gd name="T6" fmla="*/ 302 w 3128"/>
                  <a:gd name="T7" fmla="*/ 604 h 604"/>
                  <a:gd name="T8" fmla="*/ 0 w 3128"/>
                  <a:gd name="T9" fmla="*/ 302 h 604"/>
                  <a:gd name="T10" fmla="*/ 302 w 3128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4">
                    <a:moveTo>
                      <a:pt x="302" y="0"/>
                    </a:moveTo>
                    <a:cubicBezTo>
                      <a:pt x="3128" y="0"/>
                      <a:pt x="3128" y="0"/>
                      <a:pt x="3128" y="0"/>
                    </a:cubicBezTo>
                    <a:cubicBezTo>
                      <a:pt x="3128" y="604"/>
                      <a:pt x="3128" y="604"/>
                      <a:pt x="3128" y="604"/>
                    </a:cubicBezTo>
                    <a:cubicBezTo>
                      <a:pt x="302" y="604"/>
                      <a:pt x="302" y="604"/>
                      <a:pt x="302" y="604"/>
                    </a:cubicBezTo>
                    <a:cubicBezTo>
                      <a:pt x="135" y="604"/>
                      <a:pt x="0" y="469"/>
                      <a:pt x="0" y="302"/>
                    </a:cubicBezTo>
                    <a:cubicBezTo>
                      <a:pt x="0" y="135"/>
                      <a:pt x="135" y="0"/>
                      <a:pt x="302" y="0"/>
                    </a:cubicBezTo>
                    <a:close/>
                  </a:path>
                </a:pathLst>
              </a:custGeom>
              <a:solidFill>
                <a:srgbClr val="FF6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4" name="组合 83">
              <a:extLst>
                <a:ext uri="{FF2B5EF4-FFF2-40B4-BE49-F238E27FC236}">
                  <a16:creationId xmlns:a16="http://schemas.microsoft.com/office/drawing/2014/main" id="{751A9759-A7F1-426B-A1CB-230CA691730C}"/>
                </a:ext>
              </a:extLst>
            </p:cNvPr>
            <p:cNvGrpSpPr/>
            <p:nvPr/>
          </p:nvGrpSpPr>
          <p:grpSpPr>
            <a:xfrm>
              <a:off x="8307388" y="3601182"/>
              <a:ext cx="3854450" cy="579438"/>
              <a:chOff x="8307388" y="915988"/>
              <a:chExt cx="3854450" cy="579438"/>
            </a:xfrm>
          </p:grpSpPr>
          <p:sp>
            <p:nvSpPr>
              <p:cNvPr id="141" name="Freeform 5">
                <a:extLst>
                  <a:ext uri="{FF2B5EF4-FFF2-40B4-BE49-F238E27FC236}">
                    <a16:creationId xmlns:a16="http://schemas.microsoft.com/office/drawing/2014/main" id="{CB7D7108-C198-42DA-8CF6-26A8D5EB0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">
                <a:extLst>
                  <a:ext uri="{FF2B5EF4-FFF2-40B4-BE49-F238E27FC236}">
                    <a16:creationId xmlns:a16="http://schemas.microsoft.com/office/drawing/2014/main" id="{E76A5DB8-AA2D-48D3-B48F-6DC09783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FED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5" name="组合 86">
              <a:extLst>
                <a:ext uri="{FF2B5EF4-FFF2-40B4-BE49-F238E27FC236}">
                  <a16:creationId xmlns:a16="http://schemas.microsoft.com/office/drawing/2014/main" id="{6D2025AF-53AE-433C-AF5B-F42499EFCA46}"/>
                </a:ext>
              </a:extLst>
            </p:cNvPr>
            <p:cNvGrpSpPr/>
            <p:nvPr/>
          </p:nvGrpSpPr>
          <p:grpSpPr>
            <a:xfrm>
              <a:off x="8307388" y="5596690"/>
              <a:ext cx="3854450" cy="579438"/>
              <a:chOff x="8307388" y="915988"/>
              <a:chExt cx="3854450" cy="579438"/>
            </a:xfrm>
          </p:grpSpPr>
          <p:sp>
            <p:nvSpPr>
              <p:cNvPr id="139" name="Freeform 5">
                <a:extLst>
                  <a:ext uri="{FF2B5EF4-FFF2-40B4-BE49-F238E27FC236}">
                    <a16:creationId xmlns:a16="http://schemas.microsoft.com/office/drawing/2014/main" id="{63FFCC52-BF3E-456D-9850-A4DC15742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8" y="915988"/>
                <a:ext cx="865188" cy="579438"/>
              </a:xfrm>
              <a:custGeom>
                <a:avLst/>
                <a:gdLst>
                  <a:gd name="T0" fmla="*/ 302 w 904"/>
                  <a:gd name="T1" fmla="*/ 0 h 605"/>
                  <a:gd name="T2" fmla="*/ 0 w 904"/>
                  <a:gd name="T3" fmla="*/ 303 h 605"/>
                  <a:gd name="T4" fmla="*/ 302 w 904"/>
                  <a:gd name="T5" fmla="*/ 605 h 605"/>
                  <a:gd name="T6" fmla="*/ 904 w 904"/>
                  <a:gd name="T7" fmla="*/ 605 h 605"/>
                  <a:gd name="T8" fmla="*/ 904 w 904"/>
                  <a:gd name="T9" fmla="*/ 0 h 605"/>
                  <a:gd name="T10" fmla="*/ 302 w 904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5">
                    <a:moveTo>
                      <a:pt x="302" y="0"/>
                    </a:moveTo>
                    <a:cubicBezTo>
                      <a:pt x="135" y="0"/>
                      <a:pt x="0" y="136"/>
                      <a:pt x="0" y="303"/>
                    </a:cubicBezTo>
                    <a:cubicBezTo>
                      <a:pt x="0" y="470"/>
                      <a:pt x="135" y="605"/>
                      <a:pt x="302" y="605"/>
                    </a:cubicBezTo>
                    <a:cubicBezTo>
                      <a:pt x="904" y="605"/>
                      <a:pt x="904" y="605"/>
                      <a:pt x="904" y="605"/>
                    </a:cubicBezTo>
                    <a:cubicBezTo>
                      <a:pt x="904" y="0"/>
                      <a:pt x="904" y="0"/>
                      <a:pt x="904" y="0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6">
                <a:extLst>
                  <a:ext uri="{FF2B5EF4-FFF2-40B4-BE49-F238E27FC236}">
                    <a16:creationId xmlns:a16="http://schemas.microsoft.com/office/drawing/2014/main" id="{09AAE90F-DDD9-4B9B-BA3F-189FC54E8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2575" y="915988"/>
                <a:ext cx="2989263" cy="579438"/>
              </a:xfrm>
              <a:custGeom>
                <a:avLst/>
                <a:gdLst>
                  <a:gd name="T0" fmla="*/ 2826 w 3128"/>
                  <a:gd name="T1" fmla="*/ 0 h 605"/>
                  <a:gd name="T2" fmla="*/ 0 w 3128"/>
                  <a:gd name="T3" fmla="*/ 0 h 605"/>
                  <a:gd name="T4" fmla="*/ 0 w 3128"/>
                  <a:gd name="T5" fmla="*/ 605 h 605"/>
                  <a:gd name="T6" fmla="*/ 2826 w 3128"/>
                  <a:gd name="T7" fmla="*/ 605 h 605"/>
                  <a:gd name="T8" fmla="*/ 3128 w 3128"/>
                  <a:gd name="T9" fmla="*/ 303 h 605"/>
                  <a:gd name="T10" fmla="*/ 2826 w 3128"/>
                  <a:gd name="T11" fmla="*/ 0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5">
                    <a:moveTo>
                      <a:pt x="282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2826" y="605"/>
                      <a:pt x="2826" y="605"/>
                      <a:pt x="2826" y="605"/>
                    </a:cubicBezTo>
                    <a:cubicBezTo>
                      <a:pt x="2993" y="605"/>
                      <a:pt x="3128" y="470"/>
                      <a:pt x="3128" y="303"/>
                    </a:cubicBezTo>
                    <a:cubicBezTo>
                      <a:pt x="3128" y="136"/>
                      <a:pt x="2993" y="0"/>
                      <a:pt x="2826" y="0"/>
                    </a:cubicBezTo>
                    <a:close/>
                  </a:path>
                </a:pathLst>
              </a:custGeom>
              <a:solidFill>
                <a:srgbClr val="008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6" name="组合 89">
              <a:extLst>
                <a:ext uri="{FF2B5EF4-FFF2-40B4-BE49-F238E27FC236}">
                  <a16:creationId xmlns:a16="http://schemas.microsoft.com/office/drawing/2014/main" id="{1F5BE427-8F4E-4E0D-861F-E18919E52C5E}"/>
                </a:ext>
              </a:extLst>
            </p:cNvPr>
            <p:cNvGrpSpPr/>
            <p:nvPr/>
          </p:nvGrpSpPr>
          <p:grpSpPr>
            <a:xfrm>
              <a:off x="6161088" y="4597348"/>
              <a:ext cx="3876675" cy="582613"/>
              <a:chOff x="6161088" y="2684463"/>
              <a:chExt cx="3876675" cy="582613"/>
            </a:xfrm>
          </p:grpSpPr>
          <p:sp>
            <p:nvSpPr>
              <p:cNvPr id="137" name="Freeform 10">
                <a:extLst>
                  <a:ext uri="{FF2B5EF4-FFF2-40B4-BE49-F238E27FC236}">
                    <a16:creationId xmlns:a16="http://schemas.microsoft.com/office/drawing/2014/main" id="{5A7BC326-A54B-4D8C-8102-76EAA68C2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9400" y="2684463"/>
                <a:ext cx="868363" cy="582613"/>
              </a:xfrm>
              <a:custGeom>
                <a:avLst/>
                <a:gdLst>
                  <a:gd name="T0" fmla="*/ 602 w 904"/>
                  <a:gd name="T1" fmla="*/ 0 h 604"/>
                  <a:gd name="T2" fmla="*/ 904 w 904"/>
                  <a:gd name="T3" fmla="*/ 302 h 604"/>
                  <a:gd name="T4" fmla="*/ 602 w 904"/>
                  <a:gd name="T5" fmla="*/ 604 h 604"/>
                  <a:gd name="T6" fmla="*/ 0 w 904"/>
                  <a:gd name="T7" fmla="*/ 604 h 604"/>
                  <a:gd name="T8" fmla="*/ 0 w 904"/>
                  <a:gd name="T9" fmla="*/ 0 h 604"/>
                  <a:gd name="T10" fmla="*/ 602 w 904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604">
                    <a:moveTo>
                      <a:pt x="602" y="0"/>
                    </a:moveTo>
                    <a:cubicBezTo>
                      <a:pt x="769" y="0"/>
                      <a:pt x="904" y="135"/>
                      <a:pt x="904" y="302"/>
                    </a:cubicBezTo>
                    <a:cubicBezTo>
                      <a:pt x="904" y="469"/>
                      <a:pt x="769" y="604"/>
                      <a:pt x="602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1">
                <a:extLst>
                  <a:ext uri="{FF2B5EF4-FFF2-40B4-BE49-F238E27FC236}">
                    <a16:creationId xmlns:a16="http://schemas.microsoft.com/office/drawing/2014/main" id="{AB96C7C9-FC8A-426F-B66B-FFD47EAAC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088" y="2684463"/>
                <a:ext cx="3008313" cy="582613"/>
              </a:xfrm>
              <a:custGeom>
                <a:avLst/>
                <a:gdLst>
                  <a:gd name="T0" fmla="*/ 302 w 3128"/>
                  <a:gd name="T1" fmla="*/ 0 h 604"/>
                  <a:gd name="T2" fmla="*/ 3128 w 3128"/>
                  <a:gd name="T3" fmla="*/ 0 h 604"/>
                  <a:gd name="T4" fmla="*/ 3128 w 3128"/>
                  <a:gd name="T5" fmla="*/ 604 h 604"/>
                  <a:gd name="T6" fmla="*/ 302 w 3128"/>
                  <a:gd name="T7" fmla="*/ 604 h 604"/>
                  <a:gd name="T8" fmla="*/ 0 w 3128"/>
                  <a:gd name="T9" fmla="*/ 302 h 604"/>
                  <a:gd name="T10" fmla="*/ 302 w 3128"/>
                  <a:gd name="T11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8" h="604">
                    <a:moveTo>
                      <a:pt x="302" y="0"/>
                    </a:moveTo>
                    <a:cubicBezTo>
                      <a:pt x="3128" y="0"/>
                      <a:pt x="3128" y="0"/>
                      <a:pt x="3128" y="0"/>
                    </a:cubicBezTo>
                    <a:cubicBezTo>
                      <a:pt x="3128" y="604"/>
                      <a:pt x="3128" y="604"/>
                      <a:pt x="3128" y="604"/>
                    </a:cubicBezTo>
                    <a:cubicBezTo>
                      <a:pt x="302" y="604"/>
                      <a:pt x="302" y="604"/>
                      <a:pt x="302" y="604"/>
                    </a:cubicBezTo>
                    <a:cubicBezTo>
                      <a:pt x="135" y="604"/>
                      <a:pt x="0" y="469"/>
                      <a:pt x="0" y="302"/>
                    </a:cubicBezTo>
                    <a:cubicBezTo>
                      <a:pt x="0" y="135"/>
                      <a:pt x="135" y="0"/>
                      <a:pt x="302" y="0"/>
                    </a:cubicBezTo>
                    <a:close/>
                  </a:path>
                </a:pathLst>
              </a:custGeom>
              <a:solidFill>
                <a:srgbClr val="99A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7" name="文本框 95">
            <a:extLst>
              <a:ext uri="{FF2B5EF4-FFF2-40B4-BE49-F238E27FC236}">
                <a16:creationId xmlns:a16="http://schemas.microsoft.com/office/drawing/2014/main" id="{8646994F-7CB1-4308-8075-A3EBF1B51BF3}"/>
              </a:ext>
            </a:extLst>
          </p:cNvPr>
          <p:cNvSpPr txBox="1"/>
          <p:nvPr/>
        </p:nvSpPr>
        <p:spPr>
          <a:xfrm>
            <a:off x="8329685" y="1815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准备数据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8" name="文本框 98">
            <a:extLst>
              <a:ext uri="{FF2B5EF4-FFF2-40B4-BE49-F238E27FC236}">
                <a16:creationId xmlns:a16="http://schemas.microsoft.com/office/drawing/2014/main" id="{91517B1A-010C-41DF-9A8E-C525B4FD3468}"/>
              </a:ext>
            </a:extLst>
          </p:cNvPr>
          <p:cNvSpPr txBox="1"/>
          <p:nvPr/>
        </p:nvSpPr>
        <p:spPr>
          <a:xfrm>
            <a:off x="5545144" y="27550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分析数据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9" name="文本框 100">
            <a:extLst>
              <a:ext uri="{FF2B5EF4-FFF2-40B4-BE49-F238E27FC236}">
                <a16:creationId xmlns:a16="http://schemas.microsoft.com/office/drawing/2014/main" id="{1D3F749C-24B5-4690-B4AF-B71460BAE7F1}"/>
              </a:ext>
            </a:extLst>
          </p:cNvPr>
          <p:cNvSpPr txBox="1"/>
          <p:nvPr/>
        </p:nvSpPr>
        <p:spPr>
          <a:xfrm>
            <a:off x="7193446" y="1830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E2C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</a:t>
            </a:r>
            <a:endParaRPr lang="zh-CN" altLang="en-US" dirty="0">
              <a:solidFill>
                <a:srgbClr val="FE2C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0" name="文本框 101">
            <a:extLst>
              <a:ext uri="{FF2B5EF4-FFF2-40B4-BE49-F238E27FC236}">
                <a16:creationId xmlns:a16="http://schemas.microsoft.com/office/drawing/2014/main" id="{425B20DA-6BC2-4E55-8587-B51685EFDF4D}"/>
              </a:ext>
            </a:extLst>
          </p:cNvPr>
          <p:cNvSpPr txBox="1"/>
          <p:nvPr/>
        </p:nvSpPr>
        <p:spPr>
          <a:xfrm>
            <a:off x="7966286" y="27704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69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step2</a:t>
            </a:r>
            <a:endParaRPr lang="zh-CN" altLang="en-US" dirty="0">
              <a:solidFill>
                <a:srgbClr val="FF69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1" name="文本框 105">
            <a:extLst>
              <a:ext uri="{FF2B5EF4-FFF2-40B4-BE49-F238E27FC236}">
                <a16:creationId xmlns:a16="http://schemas.microsoft.com/office/drawing/2014/main" id="{CB2C7347-7266-4B77-8BDD-7AB6A68D527F}"/>
              </a:ext>
            </a:extLst>
          </p:cNvPr>
          <p:cNvSpPr txBox="1"/>
          <p:nvPr/>
        </p:nvSpPr>
        <p:spPr>
          <a:xfrm>
            <a:off x="5545144" y="46219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测试算法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2" name="文本框 106">
            <a:extLst>
              <a:ext uri="{FF2B5EF4-FFF2-40B4-BE49-F238E27FC236}">
                <a16:creationId xmlns:a16="http://schemas.microsoft.com/office/drawing/2014/main" id="{73EAD51D-897E-4A06-8EB5-9030C7EDE079}"/>
              </a:ext>
            </a:extLst>
          </p:cNvPr>
          <p:cNvSpPr txBox="1"/>
          <p:nvPr/>
        </p:nvSpPr>
        <p:spPr>
          <a:xfrm>
            <a:off x="7966286" y="46373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99AB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step4</a:t>
            </a:r>
            <a:endParaRPr lang="zh-CN" altLang="en-US" dirty="0">
              <a:solidFill>
                <a:srgbClr val="99AB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3" name="文本框 107">
            <a:extLst>
              <a:ext uri="{FF2B5EF4-FFF2-40B4-BE49-F238E27FC236}">
                <a16:creationId xmlns:a16="http://schemas.microsoft.com/office/drawing/2014/main" id="{E1CA10BF-C231-41D9-8E33-99DD22846BD2}"/>
              </a:ext>
            </a:extLst>
          </p:cNvPr>
          <p:cNvSpPr txBox="1"/>
          <p:nvPr/>
        </p:nvSpPr>
        <p:spPr>
          <a:xfrm>
            <a:off x="8329685" y="36894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训练算法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4" name="文本框 108">
            <a:extLst>
              <a:ext uri="{FF2B5EF4-FFF2-40B4-BE49-F238E27FC236}">
                <a16:creationId xmlns:a16="http://schemas.microsoft.com/office/drawing/2014/main" id="{40939D15-3D7D-4B39-9B8F-888FC0F5BBF4}"/>
              </a:ext>
            </a:extLst>
          </p:cNvPr>
          <p:cNvSpPr txBox="1"/>
          <p:nvPr/>
        </p:nvSpPr>
        <p:spPr>
          <a:xfrm>
            <a:off x="7193446" y="370488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ED00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</a:t>
            </a:r>
            <a:endParaRPr lang="zh-CN" altLang="en-US" dirty="0">
              <a:solidFill>
                <a:srgbClr val="FED00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5" name="文本框 109">
            <a:extLst>
              <a:ext uri="{FF2B5EF4-FFF2-40B4-BE49-F238E27FC236}">
                <a16:creationId xmlns:a16="http://schemas.microsoft.com/office/drawing/2014/main" id="{83835D60-7B26-4C3F-BFCD-314404BACE1E}"/>
              </a:ext>
            </a:extLst>
          </p:cNvPr>
          <p:cNvSpPr txBox="1"/>
          <p:nvPr/>
        </p:nvSpPr>
        <p:spPr>
          <a:xfrm>
            <a:off x="8329685" y="55539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使用算法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6" name="文本框 110">
            <a:extLst>
              <a:ext uri="{FF2B5EF4-FFF2-40B4-BE49-F238E27FC236}">
                <a16:creationId xmlns:a16="http://schemas.microsoft.com/office/drawing/2014/main" id="{46CFA72E-A247-4329-8830-0A55F592161B}"/>
              </a:ext>
            </a:extLst>
          </p:cNvPr>
          <p:cNvSpPr txBox="1"/>
          <p:nvPr/>
        </p:nvSpPr>
        <p:spPr>
          <a:xfrm>
            <a:off x="7193446" y="55693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87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step5</a:t>
            </a:r>
            <a:endParaRPr lang="zh-CN" altLang="en-US" dirty="0">
              <a:solidFill>
                <a:srgbClr val="0087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7" name="文本框 111">
            <a:extLst>
              <a:ext uri="{FF2B5EF4-FFF2-40B4-BE49-F238E27FC236}">
                <a16:creationId xmlns:a16="http://schemas.microsoft.com/office/drawing/2014/main" id="{6FA3A7D3-E60F-485D-8548-D104B7D24BD2}"/>
              </a:ext>
            </a:extLst>
          </p:cNvPr>
          <p:cNvSpPr txBox="1"/>
          <p:nvPr/>
        </p:nvSpPr>
        <p:spPr>
          <a:xfrm>
            <a:off x="8373313" y="352885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开发</a:t>
            </a:r>
            <a:r>
              <a:rPr lang="en-US" altLang="zh-CN" b="1">
                <a:solidFill>
                  <a:schemeClr val="bg1"/>
                </a:solidFill>
              </a:rPr>
              <a:t>AI</a:t>
            </a:r>
            <a:r>
              <a:rPr lang="zh-CN" altLang="en-US" b="1">
                <a:solidFill>
                  <a:schemeClr val="bg1"/>
                </a:solidFill>
              </a:rPr>
              <a:t>应用程序一般步骤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8" name="矩形 112">
            <a:extLst>
              <a:ext uri="{FF2B5EF4-FFF2-40B4-BE49-F238E27FC236}">
                <a16:creationId xmlns:a16="http://schemas.microsoft.com/office/drawing/2014/main" id="{8C68D71F-E602-4947-A66C-9C5EF1EE933F}"/>
              </a:ext>
            </a:extLst>
          </p:cNvPr>
          <p:cNvSpPr/>
          <p:nvPr/>
        </p:nvSpPr>
        <p:spPr>
          <a:xfrm>
            <a:off x="8164782" y="414408"/>
            <a:ext cx="246287" cy="24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352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0">
            <a:extLst>
              <a:ext uri="{FF2B5EF4-FFF2-40B4-BE49-F238E27FC236}">
                <a16:creationId xmlns:a16="http://schemas.microsoft.com/office/drawing/2014/main" id="{31FCDFFE-F450-4B6F-B999-E0F771D85174}"/>
              </a:ext>
            </a:extLst>
          </p:cNvPr>
          <p:cNvSpPr>
            <a:spLocks/>
          </p:cNvSpPr>
          <p:nvPr/>
        </p:nvSpPr>
        <p:spPr bwMode="auto">
          <a:xfrm>
            <a:off x="2027080" y="1533600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9">
            <a:extLst>
              <a:ext uri="{FF2B5EF4-FFF2-40B4-BE49-F238E27FC236}">
                <a16:creationId xmlns:a16="http://schemas.microsoft.com/office/drawing/2014/main" id="{8BA1C662-AD03-4F6C-80FF-3192E7780273}"/>
              </a:ext>
            </a:extLst>
          </p:cNvPr>
          <p:cNvSpPr txBox="1"/>
          <p:nvPr/>
        </p:nvSpPr>
        <p:spPr>
          <a:xfrm>
            <a:off x="1898731" y="2494139"/>
            <a:ext cx="354919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准备图像数据；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优化神经网络。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00">
            <a:extLst>
              <a:ext uri="{FF2B5EF4-FFF2-40B4-BE49-F238E27FC236}">
                <a16:creationId xmlns:a16="http://schemas.microsoft.com/office/drawing/2014/main" id="{AA5C5046-A0CC-4700-8C69-FDFEEB75356E}"/>
              </a:ext>
            </a:extLst>
          </p:cNvPr>
          <p:cNvSpPr/>
          <p:nvPr/>
        </p:nvSpPr>
        <p:spPr>
          <a:xfrm>
            <a:off x="2860839" y="1757456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教学内容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EC571F80-3979-494E-8873-93F52CB7D7DA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59D11-C6E2-4B27-A24B-5033C4E859B1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146301E-F33E-4C7F-AD00-C4AB741EDA77}"/>
              </a:ext>
            </a:extLst>
          </p:cNvPr>
          <p:cNvGrpSpPr/>
          <p:nvPr/>
        </p:nvGrpSpPr>
        <p:grpSpPr>
          <a:xfrm>
            <a:off x="5951984" y="404664"/>
            <a:ext cx="4986315" cy="5473945"/>
            <a:chOff x="5951984" y="404664"/>
            <a:chExt cx="4986315" cy="54739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004F2F-61B9-4ADA-967E-06CAB31EAD40}"/>
                </a:ext>
              </a:extLst>
            </p:cNvPr>
            <p:cNvGrpSpPr/>
            <p:nvPr/>
          </p:nvGrpSpPr>
          <p:grpSpPr>
            <a:xfrm>
              <a:off x="5951984" y="404664"/>
              <a:ext cx="4986315" cy="5473945"/>
              <a:chOff x="6383338" y="508000"/>
              <a:chExt cx="5324476" cy="5845176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0008E2FE-6A54-493E-9DB1-7C25931A3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1577975"/>
                <a:ext cx="2554288" cy="2614613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A82F24D-0859-46F6-B9F1-34CCCD089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1727200"/>
                <a:ext cx="2249488" cy="2314575"/>
              </a:xfrm>
              <a:custGeom>
                <a:avLst/>
                <a:gdLst>
                  <a:gd name="T0" fmla="*/ 0 w 705"/>
                  <a:gd name="T1" fmla="*/ 725 h 725"/>
                  <a:gd name="T2" fmla="*/ 365 w 705"/>
                  <a:gd name="T3" fmla="*/ 725 h 725"/>
                  <a:gd name="T4" fmla="*/ 705 w 705"/>
                  <a:gd name="T5" fmla="*/ 384 h 725"/>
                  <a:gd name="T6" fmla="*/ 705 w 705"/>
                  <a:gd name="T7" fmla="*/ 0 h 725"/>
                  <a:gd name="T8" fmla="*/ 341 w 705"/>
                  <a:gd name="T9" fmla="*/ 0 h 725"/>
                  <a:gd name="T10" fmla="*/ 0 w 705"/>
                  <a:gd name="T11" fmla="*/ 341 h 725"/>
                  <a:gd name="T12" fmla="*/ 0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0" y="725"/>
                    </a:moveTo>
                    <a:cubicBezTo>
                      <a:pt x="365" y="725"/>
                      <a:pt x="365" y="725"/>
                      <a:pt x="365" y="725"/>
                    </a:cubicBezTo>
                    <a:cubicBezTo>
                      <a:pt x="552" y="725"/>
                      <a:pt x="705" y="571"/>
                      <a:pt x="705" y="384"/>
                    </a:cubicBezTo>
                    <a:cubicBezTo>
                      <a:pt x="705" y="0"/>
                      <a:pt x="705" y="0"/>
                      <a:pt x="705" y="0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154" y="0"/>
                      <a:pt x="0" y="154"/>
                      <a:pt x="0" y="341"/>
                    </a:cubicBezTo>
                    <a:lnTo>
                      <a:pt x="0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6EABBB37-E23B-4142-8B2F-C7BD1471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4192588"/>
                <a:ext cx="2109788" cy="2160588"/>
              </a:xfrm>
              <a:custGeom>
                <a:avLst/>
                <a:gdLst>
                  <a:gd name="T0" fmla="*/ 0 w 661"/>
                  <a:gd name="T1" fmla="*/ 0 h 677"/>
                  <a:gd name="T2" fmla="*/ 340 w 661"/>
                  <a:gd name="T3" fmla="*/ 0 h 677"/>
                  <a:gd name="T4" fmla="*/ 661 w 661"/>
                  <a:gd name="T5" fmla="*/ 321 h 677"/>
                  <a:gd name="T6" fmla="*/ 661 w 661"/>
                  <a:gd name="T7" fmla="*/ 677 h 677"/>
                  <a:gd name="T8" fmla="*/ 321 w 661"/>
                  <a:gd name="T9" fmla="*/ 677 h 677"/>
                  <a:gd name="T10" fmla="*/ 0 w 661"/>
                  <a:gd name="T11" fmla="*/ 356 h 677"/>
                  <a:gd name="T12" fmla="*/ 0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517" y="0"/>
                      <a:pt x="661" y="144"/>
                      <a:pt x="661" y="321"/>
                    </a:cubicBezTo>
                    <a:cubicBezTo>
                      <a:pt x="661" y="677"/>
                      <a:pt x="661" y="677"/>
                      <a:pt x="661" y="677"/>
                    </a:cubicBezTo>
                    <a:cubicBezTo>
                      <a:pt x="321" y="677"/>
                      <a:pt x="321" y="677"/>
                      <a:pt x="321" y="677"/>
                    </a:cubicBezTo>
                    <a:cubicBezTo>
                      <a:pt x="144" y="677"/>
                      <a:pt x="0" y="532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BC18B77-55F9-4F43-B6BB-69259E3E1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4341813"/>
                <a:ext cx="1809750" cy="1860550"/>
              </a:xfrm>
              <a:custGeom>
                <a:avLst/>
                <a:gdLst>
                  <a:gd name="T0" fmla="*/ 0 w 567"/>
                  <a:gd name="T1" fmla="*/ 0 h 583"/>
                  <a:gd name="T2" fmla="*/ 0 w 567"/>
                  <a:gd name="T3" fmla="*/ 309 h 583"/>
                  <a:gd name="T4" fmla="*/ 274 w 567"/>
                  <a:gd name="T5" fmla="*/ 583 h 583"/>
                  <a:gd name="T6" fmla="*/ 567 w 567"/>
                  <a:gd name="T7" fmla="*/ 583 h 583"/>
                  <a:gd name="T8" fmla="*/ 567 w 567"/>
                  <a:gd name="T9" fmla="*/ 274 h 583"/>
                  <a:gd name="T10" fmla="*/ 293 w 567"/>
                  <a:gd name="T11" fmla="*/ 0 h 583"/>
                  <a:gd name="T12" fmla="*/ 0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0" y="0"/>
                    </a:moveTo>
                    <a:cubicBezTo>
                      <a:pt x="0" y="309"/>
                      <a:pt x="0" y="309"/>
                      <a:pt x="0" y="309"/>
                    </a:cubicBezTo>
                    <a:cubicBezTo>
                      <a:pt x="0" y="459"/>
                      <a:pt x="124" y="583"/>
                      <a:pt x="274" y="583"/>
                    </a:cubicBezTo>
                    <a:cubicBezTo>
                      <a:pt x="567" y="583"/>
                      <a:pt x="567" y="583"/>
                      <a:pt x="567" y="583"/>
                    </a:cubicBezTo>
                    <a:cubicBezTo>
                      <a:pt x="567" y="274"/>
                      <a:pt x="567" y="274"/>
                      <a:pt x="567" y="274"/>
                    </a:cubicBezTo>
                    <a:cubicBezTo>
                      <a:pt x="567" y="123"/>
                      <a:pt x="444" y="0"/>
                      <a:pt x="29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986C69D2-993C-4668-A50A-B58CA5C37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1577975"/>
                <a:ext cx="2554288" cy="2614613"/>
              </a:xfrm>
              <a:custGeom>
                <a:avLst/>
                <a:gdLst>
                  <a:gd name="T0" fmla="*/ 800 w 800"/>
                  <a:gd name="T1" fmla="*/ 819 h 819"/>
                  <a:gd name="T2" fmla="*/ 388 w 800"/>
                  <a:gd name="T3" fmla="*/ 819 h 819"/>
                  <a:gd name="T4" fmla="*/ 0 w 800"/>
                  <a:gd name="T5" fmla="*/ 431 h 819"/>
                  <a:gd name="T6" fmla="*/ 0 w 800"/>
                  <a:gd name="T7" fmla="*/ 0 h 819"/>
                  <a:gd name="T8" fmla="*/ 412 w 800"/>
                  <a:gd name="T9" fmla="*/ 0 h 819"/>
                  <a:gd name="T10" fmla="*/ 800 w 800"/>
                  <a:gd name="T11" fmla="*/ 388 h 819"/>
                  <a:gd name="T12" fmla="*/ 80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800" y="819"/>
                    </a:moveTo>
                    <a:cubicBezTo>
                      <a:pt x="388" y="819"/>
                      <a:pt x="388" y="819"/>
                      <a:pt x="388" y="819"/>
                    </a:cubicBezTo>
                    <a:cubicBezTo>
                      <a:pt x="175" y="819"/>
                      <a:pt x="0" y="644"/>
                      <a:pt x="0" y="4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625" y="0"/>
                      <a:pt x="800" y="175"/>
                      <a:pt x="800" y="388"/>
                    </a:cubicBezTo>
                    <a:lnTo>
                      <a:pt x="800" y="81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D1D0EF21-52CF-4B09-8CFF-5FD8242C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1727200"/>
                <a:ext cx="2251075" cy="2314575"/>
              </a:xfrm>
              <a:custGeom>
                <a:avLst/>
                <a:gdLst>
                  <a:gd name="T0" fmla="*/ 705 w 705"/>
                  <a:gd name="T1" fmla="*/ 725 h 725"/>
                  <a:gd name="T2" fmla="*/ 705 w 705"/>
                  <a:gd name="T3" fmla="*/ 341 h 725"/>
                  <a:gd name="T4" fmla="*/ 364 w 705"/>
                  <a:gd name="T5" fmla="*/ 0 h 725"/>
                  <a:gd name="T6" fmla="*/ 0 w 705"/>
                  <a:gd name="T7" fmla="*/ 0 h 725"/>
                  <a:gd name="T8" fmla="*/ 0 w 705"/>
                  <a:gd name="T9" fmla="*/ 384 h 725"/>
                  <a:gd name="T10" fmla="*/ 340 w 705"/>
                  <a:gd name="T11" fmla="*/ 725 h 725"/>
                  <a:gd name="T12" fmla="*/ 705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705" y="725"/>
                    </a:moveTo>
                    <a:cubicBezTo>
                      <a:pt x="705" y="341"/>
                      <a:pt x="705" y="341"/>
                      <a:pt x="705" y="341"/>
                    </a:cubicBezTo>
                    <a:cubicBezTo>
                      <a:pt x="705" y="154"/>
                      <a:pt x="551" y="0"/>
                      <a:pt x="3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0" y="571"/>
                      <a:pt x="153" y="725"/>
                      <a:pt x="340" y="725"/>
                    </a:cubicBezTo>
                    <a:lnTo>
                      <a:pt x="705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CADE0E82-2CEC-4EAB-85EC-9A30D6498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0563" y="508000"/>
                <a:ext cx="719138" cy="1822450"/>
              </a:xfrm>
              <a:custGeom>
                <a:avLst/>
                <a:gdLst>
                  <a:gd name="T0" fmla="*/ 117 w 225"/>
                  <a:gd name="T1" fmla="*/ 132 h 571"/>
                  <a:gd name="T2" fmla="*/ 63 w 225"/>
                  <a:gd name="T3" fmla="*/ 132 h 571"/>
                  <a:gd name="T4" fmla="*/ 0 w 225"/>
                  <a:gd name="T5" fmla="*/ 69 h 571"/>
                  <a:gd name="T6" fmla="*/ 0 w 225"/>
                  <a:gd name="T7" fmla="*/ 0 h 571"/>
                  <a:gd name="T8" fmla="*/ 66 w 225"/>
                  <a:gd name="T9" fmla="*/ 0 h 571"/>
                  <a:gd name="T10" fmla="*/ 129 w 225"/>
                  <a:gd name="T11" fmla="*/ 63 h 571"/>
                  <a:gd name="T12" fmla="*/ 129 w 225"/>
                  <a:gd name="T13" fmla="*/ 115 h 571"/>
                  <a:gd name="T14" fmla="*/ 225 w 225"/>
                  <a:gd name="T15" fmla="*/ 558 h 571"/>
                  <a:gd name="T16" fmla="*/ 205 w 225"/>
                  <a:gd name="T17" fmla="*/ 558 h 571"/>
                  <a:gd name="T18" fmla="*/ 117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17" y="132"/>
                    </a:moveTo>
                    <a:cubicBezTo>
                      <a:pt x="63" y="132"/>
                      <a:pt x="63" y="132"/>
                      <a:pt x="63" y="132"/>
                    </a:cubicBezTo>
                    <a:cubicBezTo>
                      <a:pt x="28" y="132"/>
                      <a:pt x="0" y="104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1" y="0"/>
                      <a:pt x="129" y="28"/>
                      <a:pt x="129" y="63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219" y="218"/>
                      <a:pt x="225" y="428"/>
                      <a:pt x="225" y="558"/>
                    </a:cubicBezTo>
                    <a:cubicBezTo>
                      <a:pt x="225" y="571"/>
                      <a:pt x="205" y="571"/>
                      <a:pt x="205" y="558"/>
                    </a:cubicBezTo>
                    <a:cubicBezTo>
                      <a:pt x="205" y="420"/>
                      <a:pt x="204" y="247"/>
                      <a:pt x="117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6261894-3DD8-49E8-8599-DEB8D2AE2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451" y="508000"/>
                <a:ext cx="717550" cy="1822450"/>
              </a:xfrm>
              <a:custGeom>
                <a:avLst/>
                <a:gdLst>
                  <a:gd name="T0" fmla="*/ 108 w 225"/>
                  <a:gd name="T1" fmla="*/ 132 h 571"/>
                  <a:gd name="T2" fmla="*/ 163 w 225"/>
                  <a:gd name="T3" fmla="*/ 132 h 571"/>
                  <a:gd name="T4" fmla="*/ 225 w 225"/>
                  <a:gd name="T5" fmla="*/ 69 h 571"/>
                  <a:gd name="T6" fmla="*/ 225 w 225"/>
                  <a:gd name="T7" fmla="*/ 0 h 571"/>
                  <a:gd name="T8" fmla="*/ 159 w 225"/>
                  <a:gd name="T9" fmla="*/ 0 h 571"/>
                  <a:gd name="T10" fmla="*/ 97 w 225"/>
                  <a:gd name="T11" fmla="*/ 63 h 571"/>
                  <a:gd name="T12" fmla="*/ 97 w 225"/>
                  <a:gd name="T13" fmla="*/ 115 h 571"/>
                  <a:gd name="T14" fmla="*/ 0 w 225"/>
                  <a:gd name="T15" fmla="*/ 558 h 571"/>
                  <a:gd name="T16" fmla="*/ 20 w 225"/>
                  <a:gd name="T17" fmla="*/ 558 h 571"/>
                  <a:gd name="T18" fmla="*/ 108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08" y="132"/>
                    </a:move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97" y="132"/>
                      <a:pt x="225" y="104"/>
                      <a:pt x="225" y="69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25" y="0"/>
                      <a:pt x="97" y="28"/>
                      <a:pt x="97" y="63"/>
                    </a:cubicBezTo>
                    <a:cubicBezTo>
                      <a:pt x="97" y="115"/>
                      <a:pt x="97" y="115"/>
                      <a:pt x="97" y="115"/>
                    </a:cubicBezTo>
                    <a:cubicBezTo>
                      <a:pt x="6" y="218"/>
                      <a:pt x="0" y="428"/>
                      <a:pt x="0" y="558"/>
                    </a:cubicBezTo>
                    <a:cubicBezTo>
                      <a:pt x="0" y="571"/>
                      <a:pt x="20" y="571"/>
                      <a:pt x="20" y="558"/>
                    </a:cubicBezTo>
                    <a:cubicBezTo>
                      <a:pt x="20" y="420"/>
                      <a:pt x="21" y="247"/>
                      <a:pt x="108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CCF689F2-DDE1-4DD8-B8C5-03CA7B56A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1" y="4192588"/>
                <a:ext cx="2111375" cy="2160588"/>
              </a:xfrm>
              <a:custGeom>
                <a:avLst/>
                <a:gdLst>
                  <a:gd name="T0" fmla="*/ 661 w 661"/>
                  <a:gd name="T1" fmla="*/ 0 h 677"/>
                  <a:gd name="T2" fmla="*/ 321 w 661"/>
                  <a:gd name="T3" fmla="*/ 0 h 677"/>
                  <a:gd name="T4" fmla="*/ 0 w 661"/>
                  <a:gd name="T5" fmla="*/ 321 h 677"/>
                  <a:gd name="T6" fmla="*/ 0 w 661"/>
                  <a:gd name="T7" fmla="*/ 677 h 677"/>
                  <a:gd name="T8" fmla="*/ 340 w 661"/>
                  <a:gd name="T9" fmla="*/ 677 h 677"/>
                  <a:gd name="T10" fmla="*/ 661 w 661"/>
                  <a:gd name="T11" fmla="*/ 356 h 677"/>
                  <a:gd name="T12" fmla="*/ 661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661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144" y="0"/>
                      <a:pt x="0" y="144"/>
                      <a:pt x="0" y="321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340" y="677"/>
                      <a:pt x="340" y="677"/>
                      <a:pt x="340" y="677"/>
                    </a:cubicBezTo>
                    <a:cubicBezTo>
                      <a:pt x="517" y="677"/>
                      <a:pt x="661" y="532"/>
                      <a:pt x="661" y="356"/>
                    </a:cubicBez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7C7CD900-030F-4692-95D5-0A0AF52E6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063" y="4341813"/>
                <a:ext cx="1809750" cy="1860550"/>
              </a:xfrm>
              <a:custGeom>
                <a:avLst/>
                <a:gdLst>
                  <a:gd name="T0" fmla="*/ 567 w 567"/>
                  <a:gd name="T1" fmla="*/ 0 h 583"/>
                  <a:gd name="T2" fmla="*/ 274 w 567"/>
                  <a:gd name="T3" fmla="*/ 0 h 583"/>
                  <a:gd name="T4" fmla="*/ 0 w 567"/>
                  <a:gd name="T5" fmla="*/ 274 h 583"/>
                  <a:gd name="T6" fmla="*/ 0 w 567"/>
                  <a:gd name="T7" fmla="*/ 583 h 583"/>
                  <a:gd name="T8" fmla="*/ 293 w 567"/>
                  <a:gd name="T9" fmla="*/ 583 h 583"/>
                  <a:gd name="T10" fmla="*/ 567 w 567"/>
                  <a:gd name="T11" fmla="*/ 309 h 583"/>
                  <a:gd name="T12" fmla="*/ 567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567" y="0"/>
                    </a:move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293" y="583"/>
                      <a:pt x="293" y="583"/>
                      <a:pt x="293" y="583"/>
                    </a:cubicBezTo>
                    <a:cubicBezTo>
                      <a:pt x="443" y="583"/>
                      <a:pt x="567" y="459"/>
                      <a:pt x="567" y="309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421FF89-24F6-401B-9382-AB5F37BF0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6" y="2071688"/>
                <a:ext cx="215900" cy="3975100"/>
              </a:xfrm>
              <a:custGeom>
                <a:avLst/>
                <a:gdLst>
                  <a:gd name="T0" fmla="*/ 34 w 68"/>
                  <a:gd name="T1" fmla="*/ 0 h 1245"/>
                  <a:gd name="T2" fmla="*/ 34 w 68"/>
                  <a:gd name="T3" fmla="*/ 0 h 1245"/>
                  <a:gd name="T4" fmla="*/ 68 w 68"/>
                  <a:gd name="T5" fmla="*/ 34 h 1245"/>
                  <a:gd name="T6" fmla="*/ 68 w 68"/>
                  <a:gd name="T7" fmla="*/ 1211 h 1245"/>
                  <a:gd name="T8" fmla="*/ 34 w 68"/>
                  <a:gd name="T9" fmla="*/ 1245 h 1245"/>
                  <a:gd name="T10" fmla="*/ 34 w 68"/>
                  <a:gd name="T11" fmla="*/ 1245 h 1245"/>
                  <a:gd name="T12" fmla="*/ 0 w 68"/>
                  <a:gd name="T13" fmla="*/ 1211 h 1245"/>
                  <a:gd name="T14" fmla="*/ 0 w 68"/>
                  <a:gd name="T15" fmla="*/ 34 h 1245"/>
                  <a:gd name="T16" fmla="*/ 34 w 68"/>
                  <a:gd name="T1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245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68" y="16"/>
                      <a:pt x="68" y="34"/>
                    </a:cubicBezTo>
                    <a:cubicBezTo>
                      <a:pt x="68" y="1211"/>
                      <a:pt x="68" y="1211"/>
                      <a:pt x="68" y="1211"/>
                    </a:cubicBezTo>
                    <a:cubicBezTo>
                      <a:pt x="68" y="1229"/>
                      <a:pt x="53" y="1245"/>
                      <a:pt x="34" y="1245"/>
                    </a:cubicBezTo>
                    <a:cubicBezTo>
                      <a:pt x="34" y="1245"/>
                      <a:pt x="34" y="1245"/>
                      <a:pt x="34" y="1245"/>
                    </a:cubicBezTo>
                    <a:cubicBezTo>
                      <a:pt x="15" y="1245"/>
                      <a:pt x="0" y="1229"/>
                      <a:pt x="0" y="121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6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AC60E805-0CE0-4E0D-8813-E9F092A360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6226" y="1817688"/>
                <a:ext cx="407988" cy="436563"/>
              </a:xfrm>
              <a:custGeom>
                <a:avLst/>
                <a:gdLst>
                  <a:gd name="T0" fmla="*/ 35 w 128"/>
                  <a:gd name="T1" fmla="*/ 115 h 137"/>
                  <a:gd name="T2" fmla="*/ 28 w 128"/>
                  <a:gd name="T3" fmla="*/ 128 h 137"/>
                  <a:gd name="T4" fmla="*/ 14 w 128"/>
                  <a:gd name="T5" fmla="*/ 137 h 137"/>
                  <a:gd name="T6" fmla="*/ 5 w 128"/>
                  <a:gd name="T7" fmla="*/ 135 h 137"/>
                  <a:gd name="T8" fmla="*/ 0 w 128"/>
                  <a:gd name="T9" fmla="*/ 122 h 137"/>
                  <a:gd name="T10" fmla="*/ 1 w 128"/>
                  <a:gd name="T11" fmla="*/ 116 h 137"/>
                  <a:gd name="T12" fmla="*/ 50 w 128"/>
                  <a:gd name="T13" fmla="*/ 8 h 137"/>
                  <a:gd name="T14" fmla="*/ 56 w 128"/>
                  <a:gd name="T15" fmla="*/ 2 h 137"/>
                  <a:gd name="T16" fmla="*/ 64 w 128"/>
                  <a:gd name="T17" fmla="*/ 0 h 137"/>
                  <a:gd name="T18" fmla="*/ 73 w 128"/>
                  <a:gd name="T19" fmla="*/ 2 h 137"/>
                  <a:gd name="T20" fmla="*/ 79 w 128"/>
                  <a:gd name="T21" fmla="*/ 8 h 137"/>
                  <a:gd name="T22" fmla="*/ 127 w 128"/>
                  <a:gd name="T23" fmla="*/ 116 h 137"/>
                  <a:gd name="T24" fmla="*/ 128 w 128"/>
                  <a:gd name="T25" fmla="*/ 122 h 137"/>
                  <a:gd name="T26" fmla="*/ 122 w 128"/>
                  <a:gd name="T27" fmla="*/ 135 h 137"/>
                  <a:gd name="T28" fmla="*/ 113 w 128"/>
                  <a:gd name="T29" fmla="*/ 137 h 137"/>
                  <a:gd name="T30" fmla="*/ 100 w 128"/>
                  <a:gd name="T31" fmla="*/ 128 h 137"/>
                  <a:gd name="T32" fmla="*/ 93 w 128"/>
                  <a:gd name="T33" fmla="*/ 115 h 137"/>
                  <a:gd name="T34" fmla="*/ 35 w 128"/>
                  <a:gd name="T35" fmla="*/ 115 h 137"/>
                  <a:gd name="T36" fmla="*/ 81 w 128"/>
                  <a:gd name="T37" fmla="*/ 89 h 137"/>
                  <a:gd name="T38" fmla="*/ 64 w 128"/>
                  <a:gd name="T39" fmla="*/ 49 h 137"/>
                  <a:gd name="T40" fmla="*/ 46 w 128"/>
                  <a:gd name="T41" fmla="*/ 89 h 137"/>
                  <a:gd name="T42" fmla="*/ 81 w 128"/>
                  <a:gd name="T43" fmla="*/ 8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37">
                    <a:moveTo>
                      <a:pt x="35" y="115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5" y="134"/>
                      <a:pt x="21" y="137"/>
                      <a:pt x="14" y="137"/>
                    </a:cubicBezTo>
                    <a:cubicBezTo>
                      <a:pt x="12" y="137"/>
                      <a:pt x="9" y="136"/>
                      <a:pt x="5" y="135"/>
                    </a:cubicBezTo>
                    <a:cubicBezTo>
                      <a:pt x="1" y="133"/>
                      <a:pt x="0" y="129"/>
                      <a:pt x="0" y="122"/>
                    </a:cubicBezTo>
                    <a:cubicBezTo>
                      <a:pt x="0" y="120"/>
                      <a:pt x="0" y="118"/>
                      <a:pt x="1" y="11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1" y="5"/>
                      <a:pt x="53" y="3"/>
                      <a:pt x="56" y="2"/>
                    </a:cubicBezTo>
                    <a:cubicBezTo>
                      <a:pt x="59" y="1"/>
                      <a:pt x="61" y="0"/>
                      <a:pt x="64" y="0"/>
                    </a:cubicBezTo>
                    <a:cubicBezTo>
                      <a:pt x="67" y="0"/>
                      <a:pt x="70" y="1"/>
                      <a:pt x="73" y="2"/>
                    </a:cubicBezTo>
                    <a:cubicBezTo>
                      <a:pt x="76" y="3"/>
                      <a:pt x="78" y="5"/>
                      <a:pt x="79" y="8"/>
                    </a:cubicBezTo>
                    <a:cubicBezTo>
                      <a:pt x="127" y="116"/>
                      <a:pt x="127" y="116"/>
                      <a:pt x="127" y="116"/>
                    </a:cubicBezTo>
                    <a:cubicBezTo>
                      <a:pt x="128" y="118"/>
                      <a:pt x="128" y="120"/>
                      <a:pt x="128" y="122"/>
                    </a:cubicBezTo>
                    <a:cubicBezTo>
                      <a:pt x="128" y="128"/>
                      <a:pt x="126" y="133"/>
                      <a:pt x="122" y="135"/>
                    </a:cubicBezTo>
                    <a:cubicBezTo>
                      <a:pt x="118" y="136"/>
                      <a:pt x="115" y="137"/>
                      <a:pt x="113" y="137"/>
                    </a:cubicBezTo>
                    <a:cubicBezTo>
                      <a:pt x="107" y="137"/>
                      <a:pt x="103" y="134"/>
                      <a:pt x="100" y="128"/>
                    </a:cubicBezTo>
                    <a:cubicBezTo>
                      <a:pt x="93" y="115"/>
                      <a:pt x="93" y="115"/>
                      <a:pt x="93" y="115"/>
                    </a:cubicBezTo>
                    <a:cubicBezTo>
                      <a:pt x="35" y="115"/>
                      <a:pt x="35" y="115"/>
                      <a:pt x="35" y="115"/>
                    </a:cubicBezTo>
                    <a:close/>
                    <a:moveTo>
                      <a:pt x="81" y="89"/>
                    </a:moveTo>
                    <a:cubicBezTo>
                      <a:pt x="64" y="49"/>
                      <a:pt x="64" y="49"/>
                      <a:pt x="64" y="49"/>
                    </a:cubicBezTo>
                    <a:cubicBezTo>
                      <a:pt x="46" y="89"/>
                      <a:pt x="46" y="89"/>
                      <a:pt x="46" y="89"/>
                    </a:cubicBezTo>
                    <a:lnTo>
                      <a:pt x="81" y="8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323F95C-FA45-4A3C-9BE5-5E02DE152B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33138" y="1817688"/>
                <a:ext cx="322263" cy="427038"/>
              </a:xfrm>
              <a:custGeom>
                <a:avLst/>
                <a:gdLst>
                  <a:gd name="T0" fmla="*/ 101 w 101"/>
                  <a:gd name="T1" fmla="*/ 99 h 134"/>
                  <a:gd name="T2" fmla="*/ 87 w 101"/>
                  <a:gd name="T3" fmla="*/ 125 h 134"/>
                  <a:gd name="T4" fmla="*/ 57 w 101"/>
                  <a:gd name="T5" fmla="*/ 134 h 134"/>
                  <a:gd name="T6" fmla="*/ 15 w 101"/>
                  <a:gd name="T7" fmla="*/ 134 h 134"/>
                  <a:gd name="T8" fmla="*/ 4 w 101"/>
                  <a:gd name="T9" fmla="*/ 130 h 134"/>
                  <a:gd name="T10" fmla="*/ 0 w 101"/>
                  <a:gd name="T11" fmla="*/ 120 h 134"/>
                  <a:gd name="T12" fmla="*/ 0 w 101"/>
                  <a:gd name="T13" fmla="*/ 15 h 134"/>
                  <a:gd name="T14" fmla="*/ 4 w 101"/>
                  <a:gd name="T15" fmla="*/ 4 h 134"/>
                  <a:gd name="T16" fmla="*/ 15 w 101"/>
                  <a:gd name="T17" fmla="*/ 0 h 134"/>
                  <a:gd name="T18" fmla="*/ 49 w 101"/>
                  <a:gd name="T19" fmla="*/ 0 h 134"/>
                  <a:gd name="T20" fmla="*/ 75 w 101"/>
                  <a:gd name="T21" fmla="*/ 4 h 134"/>
                  <a:gd name="T22" fmla="*/ 90 w 101"/>
                  <a:gd name="T23" fmla="*/ 18 h 134"/>
                  <a:gd name="T24" fmla="*/ 95 w 101"/>
                  <a:gd name="T25" fmla="*/ 38 h 134"/>
                  <a:gd name="T26" fmla="*/ 92 w 101"/>
                  <a:gd name="T27" fmla="*/ 53 h 134"/>
                  <a:gd name="T28" fmla="*/ 88 w 101"/>
                  <a:gd name="T29" fmla="*/ 59 h 134"/>
                  <a:gd name="T30" fmla="*/ 84 w 101"/>
                  <a:gd name="T31" fmla="*/ 64 h 134"/>
                  <a:gd name="T32" fmla="*/ 97 w 101"/>
                  <a:gd name="T33" fmla="*/ 76 h 134"/>
                  <a:gd name="T34" fmla="*/ 101 w 101"/>
                  <a:gd name="T35" fmla="*/ 94 h 134"/>
                  <a:gd name="T36" fmla="*/ 101 w 101"/>
                  <a:gd name="T37" fmla="*/ 97 h 134"/>
                  <a:gd name="T38" fmla="*/ 101 w 101"/>
                  <a:gd name="T39" fmla="*/ 99 h 134"/>
                  <a:gd name="T40" fmla="*/ 71 w 101"/>
                  <a:gd name="T41" fmla="*/ 93 h 134"/>
                  <a:gd name="T42" fmla="*/ 66 w 101"/>
                  <a:gd name="T43" fmla="*/ 82 h 134"/>
                  <a:gd name="T44" fmla="*/ 56 w 101"/>
                  <a:gd name="T45" fmla="*/ 78 h 134"/>
                  <a:gd name="T46" fmla="*/ 30 w 101"/>
                  <a:gd name="T47" fmla="*/ 78 h 134"/>
                  <a:gd name="T48" fmla="*/ 30 w 101"/>
                  <a:gd name="T49" fmla="*/ 108 h 134"/>
                  <a:gd name="T50" fmla="*/ 57 w 101"/>
                  <a:gd name="T51" fmla="*/ 108 h 134"/>
                  <a:gd name="T52" fmla="*/ 67 w 101"/>
                  <a:gd name="T53" fmla="*/ 103 h 134"/>
                  <a:gd name="T54" fmla="*/ 71 w 101"/>
                  <a:gd name="T55" fmla="*/ 93 h 134"/>
                  <a:gd name="T56" fmla="*/ 30 w 101"/>
                  <a:gd name="T57" fmla="*/ 28 h 134"/>
                  <a:gd name="T58" fmla="*/ 30 w 101"/>
                  <a:gd name="T59" fmla="*/ 54 h 134"/>
                  <a:gd name="T60" fmla="*/ 54 w 101"/>
                  <a:gd name="T61" fmla="*/ 54 h 134"/>
                  <a:gd name="T62" fmla="*/ 63 w 101"/>
                  <a:gd name="T63" fmla="*/ 50 h 134"/>
                  <a:gd name="T64" fmla="*/ 67 w 101"/>
                  <a:gd name="T65" fmla="*/ 41 h 134"/>
                  <a:gd name="T66" fmla="*/ 63 w 101"/>
                  <a:gd name="T67" fmla="*/ 32 h 134"/>
                  <a:gd name="T68" fmla="*/ 54 w 101"/>
                  <a:gd name="T69" fmla="*/ 28 h 134"/>
                  <a:gd name="T70" fmla="*/ 30 w 101"/>
                  <a:gd name="T71" fmla="*/ 2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34">
                    <a:moveTo>
                      <a:pt x="101" y="99"/>
                    </a:moveTo>
                    <a:cubicBezTo>
                      <a:pt x="100" y="110"/>
                      <a:pt x="95" y="118"/>
                      <a:pt x="87" y="125"/>
                    </a:cubicBezTo>
                    <a:cubicBezTo>
                      <a:pt x="78" y="131"/>
                      <a:pt x="68" y="134"/>
                      <a:pt x="57" y="134"/>
                    </a:cubicBezTo>
                    <a:cubicBezTo>
                      <a:pt x="15" y="134"/>
                      <a:pt x="15" y="134"/>
                      <a:pt x="15" y="134"/>
                    </a:cubicBezTo>
                    <a:cubicBezTo>
                      <a:pt x="11" y="134"/>
                      <a:pt x="7" y="133"/>
                      <a:pt x="4" y="130"/>
                    </a:cubicBezTo>
                    <a:cubicBezTo>
                      <a:pt x="1" y="127"/>
                      <a:pt x="0" y="124"/>
                      <a:pt x="0" y="1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7" y="1"/>
                      <a:pt x="10" y="0"/>
                      <a:pt x="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0" y="0"/>
                      <a:pt x="69" y="1"/>
                      <a:pt x="75" y="4"/>
                    </a:cubicBezTo>
                    <a:cubicBezTo>
                      <a:pt x="81" y="7"/>
                      <a:pt x="86" y="11"/>
                      <a:pt x="90" y="18"/>
                    </a:cubicBezTo>
                    <a:cubicBezTo>
                      <a:pt x="93" y="24"/>
                      <a:pt x="95" y="31"/>
                      <a:pt x="95" y="38"/>
                    </a:cubicBezTo>
                    <a:cubicBezTo>
                      <a:pt x="95" y="44"/>
                      <a:pt x="94" y="49"/>
                      <a:pt x="92" y="53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90" y="67"/>
                      <a:pt x="94" y="71"/>
                      <a:pt x="97" y="76"/>
                    </a:cubicBezTo>
                    <a:cubicBezTo>
                      <a:pt x="100" y="81"/>
                      <a:pt x="101" y="87"/>
                      <a:pt x="101" y="94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101" y="99"/>
                      <a:pt x="101" y="99"/>
                      <a:pt x="101" y="99"/>
                    </a:cubicBezTo>
                    <a:close/>
                    <a:moveTo>
                      <a:pt x="71" y="93"/>
                    </a:moveTo>
                    <a:cubicBezTo>
                      <a:pt x="71" y="89"/>
                      <a:pt x="69" y="85"/>
                      <a:pt x="66" y="82"/>
                    </a:cubicBezTo>
                    <a:cubicBezTo>
                      <a:pt x="64" y="80"/>
                      <a:pt x="60" y="78"/>
                      <a:pt x="56" y="78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60" y="108"/>
                      <a:pt x="64" y="106"/>
                      <a:pt x="67" y="103"/>
                    </a:cubicBezTo>
                    <a:cubicBezTo>
                      <a:pt x="70" y="101"/>
                      <a:pt x="71" y="97"/>
                      <a:pt x="71" y="93"/>
                    </a:cubicBezTo>
                    <a:close/>
                    <a:moveTo>
                      <a:pt x="30" y="28"/>
                    </a:moveTo>
                    <a:cubicBezTo>
                      <a:pt x="30" y="54"/>
                      <a:pt x="30" y="54"/>
                      <a:pt x="3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7" y="54"/>
                      <a:pt x="60" y="53"/>
                      <a:pt x="63" y="50"/>
                    </a:cubicBezTo>
                    <a:cubicBezTo>
                      <a:pt x="66" y="48"/>
                      <a:pt x="67" y="45"/>
                      <a:pt x="67" y="41"/>
                    </a:cubicBezTo>
                    <a:cubicBezTo>
                      <a:pt x="67" y="38"/>
                      <a:pt x="66" y="34"/>
                      <a:pt x="63" y="32"/>
                    </a:cubicBezTo>
                    <a:cubicBezTo>
                      <a:pt x="61" y="29"/>
                      <a:pt x="58" y="28"/>
                      <a:pt x="54" y="28"/>
                    </a:cubicBezTo>
                    <a:lnTo>
                      <a:pt x="30" y="28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05D3D71D-7EFC-42E0-80D1-E6B28E2D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9613" y="5753100"/>
                <a:ext cx="347663" cy="382588"/>
              </a:xfrm>
              <a:custGeom>
                <a:avLst/>
                <a:gdLst>
                  <a:gd name="T0" fmla="*/ 61 w 109"/>
                  <a:gd name="T1" fmla="*/ 120 h 120"/>
                  <a:gd name="T2" fmla="*/ 18 w 109"/>
                  <a:gd name="T3" fmla="*/ 102 h 120"/>
                  <a:gd name="T4" fmla="*/ 0 w 109"/>
                  <a:gd name="T5" fmla="*/ 60 h 120"/>
                  <a:gd name="T6" fmla="*/ 18 w 109"/>
                  <a:gd name="T7" fmla="*/ 18 h 120"/>
                  <a:gd name="T8" fmla="*/ 61 w 109"/>
                  <a:gd name="T9" fmla="*/ 0 h 120"/>
                  <a:gd name="T10" fmla="*/ 85 w 109"/>
                  <a:gd name="T11" fmla="*/ 5 h 120"/>
                  <a:gd name="T12" fmla="*/ 101 w 109"/>
                  <a:gd name="T13" fmla="*/ 16 h 120"/>
                  <a:gd name="T14" fmla="*/ 107 w 109"/>
                  <a:gd name="T15" fmla="*/ 24 h 120"/>
                  <a:gd name="T16" fmla="*/ 109 w 109"/>
                  <a:gd name="T17" fmla="*/ 29 h 120"/>
                  <a:gd name="T18" fmla="*/ 105 w 109"/>
                  <a:gd name="T19" fmla="*/ 37 h 120"/>
                  <a:gd name="T20" fmla="*/ 100 w 109"/>
                  <a:gd name="T21" fmla="*/ 41 h 120"/>
                  <a:gd name="T22" fmla="*/ 98 w 109"/>
                  <a:gd name="T23" fmla="*/ 41 h 120"/>
                  <a:gd name="T24" fmla="*/ 96 w 109"/>
                  <a:gd name="T25" fmla="*/ 42 h 120"/>
                  <a:gd name="T26" fmla="*/ 86 w 109"/>
                  <a:gd name="T27" fmla="*/ 37 h 120"/>
                  <a:gd name="T28" fmla="*/ 75 w 109"/>
                  <a:gd name="T29" fmla="*/ 29 h 120"/>
                  <a:gd name="T30" fmla="*/ 61 w 109"/>
                  <a:gd name="T31" fmla="*/ 26 h 120"/>
                  <a:gd name="T32" fmla="*/ 36 w 109"/>
                  <a:gd name="T33" fmla="*/ 36 h 120"/>
                  <a:gd name="T34" fmla="*/ 26 w 109"/>
                  <a:gd name="T35" fmla="*/ 60 h 120"/>
                  <a:gd name="T36" fmla="*/ 36 w 109"/>
                  <a:gd name="T37" fmla="*/ 84 h 120"/>
                  <a:gd name="T38" fmla="*/ 61 w 109"/>
                  <a:gd name="T39" fmla="*/ 95 h 120"/>
                  <a:gd name="T40" fmla="*/ 75 w 109"/>
                  <a:gd name="T41" fmla="*/ 91 h 120"/>
                  <a:gd name="T42" fmla="*/ 86 w 109"/>
                  <a:gd name="T43" fmla="*/ 83 h 120"/>
                  <a:gd name="T44" fmla="*/ 96 w 109"/>
                  <a:gd name="T45" fmla="*/ 79 h 120"/>
                  <a:gd name="T46" fmla="*/ 104 w 109"/>
                  <a:gd name="T47" fmla="*/ 81 h 120"/>
                  <a:gd name="T48" fmla="*/ 108 w 109"/>
                  <a:gd name="T49" fmla="*/ 86 h 120"/>
                  <a:gd name="T50" fmla="*/ 109 w 109"/>
                  <a:gd name="T51" fmla="*/ 91 h 120"/>
                  <a:gd name="T52" fmla="*/ 103 w 109"/>
                  <a:gd name="T53" fmla="*/ 103 h 120"/>
                  <a:gd name="T54" fmla="*/ 85 w 109"/>
                  <a:gd name="T55" fmla="*/ 115 h 120"/>
                  <a:gd name="T56" fmla="*/ 61 w 109"/>
                  <a:gd name="T5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9" h="120">
                    <a:moveTo>
                      <a:pt x="61" y="120"/>
                    </a:moveTo>
                    <a:cubicBezTo>
                      <a:pt x="44" y="120"/>
                      <a:pt x="30" y="114"/>
                      <a:pt x="18" y="102"/>
                    </a:cubicBezTo>
                    <a:cubicBezTo>
                      <a:pt x="6" y="90"/>
                      <a:pt x="0" y="76"/>
                      <a:pt x="0" y="60"/>
                    </a:cubicBezTo>
                    <a:cubicBezTo>
                      <a:pt x="0" y="43"/>
                      <a:pt x="6" y="29"/>
                      <a:pt x="18" y="18"/>
                    </a:cubicBezTo>
                    <a:cubicBezTo>
                      <a:pt x="30" y="6"/>
                      <a:pt x="44" y="0"/>
                      <a:pt x="61" y="0"/>
                    </a:cubicBezTo>
                    <a:cubicBezTo>
                      <a:pt x="69" y="0"/>
                      <a:pt x="77" y="2"/>
                      <a:pt x="85" y="5"/>
                    </a:cubicBezTo>
                    <a:cubicBezTo>
                      <a:pt x="92" y="9"/>
                      <a:pt x="98" y="12"/>
                      <a:pt x="101" y="16"/>
                    </a:cubicBezTo>
                    <a:cubicBezTo>
                      <a:pt x="105" y="19"/>
                      <a:pt x="107" y="22"/>
                      <a:pt x="107" y="24"/>
                    </a:cubicBezTo>
                    <a:cubicBezTo>
                      <a:pt x="108" y="25"/>
                      <a:pt x="109" y="27"/>
                      <a:pt x="109" y="29"/>
                    </a:cubicBezTo>
                    <a:cubicBezTo>
                      <a:pt x="109" y="33"/>
                      <a:pt x="107" y="35"/>
                      <a:pt x="105" y="37"/>
                    </a:cubicBezTo>
                    <a:cubicBezTo>
                      <a:pt x="103" y="39"/>
                      <a:pt x="102" y="40"/>
                      <a:pt x="100" y="41"/>
                    </a:cubicBezTo>
                    <a:cubicBezTo>
                      <a:pt x="99" y="41"/>
                      <a:pt x="99" y="41"/>
                      <a:pt x="98" y="41"/>
                    </a:cubicBezTo>
                    <a:cubicBezTo>
                      <a:pt x="97" y="41"/>
                      <a:pt x="96" y="41"/>
                      <a:pt x="96" y="42"/>
                    </a:cubicBezTo>
                    <a:cubicBezTo>
                      <a:pt x="92" y="42"/>
                      <a:pt x="88" y="40"/>
                      <a:pt x="86" y="37"/>
                    </a:cubicBezTo>
                    <a:cubicBezTo>
                      <a:pt x="83" y="34"/>
                      <a:pt x="79" y="31"/>
                      <a:pt x="75" y="29"/>
                    </a:cubicBezTo>
                    <a:cubicBezTo>
                      <a:pt x="70" y="27"/>
                      <a:pt x="65" y="26"/>
                      <a:pt x="61" y="26"/>
                    </a:cubicBezTo>
                    <a:cubicBezTo>
                      <a:pt x="51" y="26"/>
                      <a:pt x="43" y="29"/>
                      <a:pt x="36" y="36"/>
                    </a:cubicBezTo>
                    <a:cubicBezTo>
                      <a:pt x="30" y="43"/>
                      <a:pt x="26" y="51"/>
                      <a:pt x="26" y="60"/>
                    </a:cubicBezTo>
                    <a:cubicBezTo>
                      <a:pt x="26" y="69"/>
                      <a:pt x="29" y="77"/>
                      <a:pt x="36" y="84"/>
                    </a:cubicBezTo>
                    <a:cubicBezTo>
                      <a:pt x="43" y="91"/>
                      <a:pt x="51" y="95"/>
                      <a:pt x="61" y="95"/>
                    </a:cubicBezTo>
                    <a:cubicBezTo>
                      <a:pt x="66" y="95"/>
                      <a:pt x="71" y="93"/>
                      <a:pt x="75" y="91"/>
                    </a:cubicBezTo>
                    <a:cubicBezTo>
                      <a:pt x="79" y="89"/>
                      <a:pt x="83" y="87"/>
                      <a:pt x="86" y="83"/>
                    </a:cubicBezTo>
                    <a:cubicBezTo>
                      <a:pt x="89" y="80"/>
                      <a:pt x="92" y="79"/>
                      <a:pt x="96" y="79"/>
                    </a:cubicBezTo>
                    <a:cubicBezTo>
                      <a:pt x="100" y="79"/>
                      <a:pt x="102" y="79"/>
                      <a:pt x="104" y="81"/>
                    </a:cubicBezTo>
                    <a:cubicBezTo>
                      <a:pt x="106" y="83"/>
                      <a:pt x="107" y="84"/>
                      <a:pt x="108" y="86"/>
                    </a:cubicBezTo>
                    <a:cubicBezTo>
                      <a:pt x="108" y="88"/>
                      <a:pt x="109" y="89"/>
                      <a:pt x="109" y="91"/>
                    </a:cubicBezTo>
                    <a:cubicBezTo>
                      <a:pt x="109" y="95"/>
                      <a:pt x="107" y="99"/>
                      <a:pt x="103" y="103"/>
                    </a:cubicBezTo>
                    <a:cubicBezTo>
                      <a:pt x="99" y="107"/>
                      <a:pt x="93" y="111"/>
                      <a:pt x="85" y="115"/>
                    </a:cubicBezTo>
                    <a:cubicBezTo>
                      <a:pt x="77" y="118"/>
                      <a:pt x="69" y="120"/>
                      <a:pt x="61" y="120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6AE4D200-C35F-4413-B251-AE3406F36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2926" y="5753100"/>
                <a:ext cx="334963" cy="373063"/>
              </a:xfrm>
              <a:custGeom>
                <a:avLst/>
                <a:gdLst>
                  <a:gd name="T0" fmla="*/ 13 w 105"/>
                  <a:gd name="T1" fmla="*/ 117 h 117"/>
                  <a:gd name="T2" fmla="*/ 4 w 105"/>
                  <a:gd name="T3" fmla="*/ 114 h 117"/>
                  <a:gd name="T4" fmla="*/ 0 w 105"/>
                  <a:gd name="T5" fmla="*/ 104 h 117"/>
                  <a:gd name="T6" fmla="*/ 0 w 105"/>
                  <a:gd name="T7" fmla="*/ 13 h 117"/>
                  <a:gd name="T8" fmla="*/ 4 w 105"/>
                  <a:gd name="T9" fmla="*/ 3 h 117"/>
                  <a:gd name="T10" fmla="*/ 13 w 105"/>
                  <a:gd name="T11" fmla="*/ 0 h 117"/>
                  <a:gd name="T12" fmla="*/ 43 w 105"/>
                  <a:gd name="T13" fmla="*/ 0 h 117"/>
                  <a:gd name="T14" fmla="*/ 87 w 105"/>
                  <a:gd name="T15" fmla="*/ 16 h 117"/>
                  <a:gd name="T16" fmla="*/ 105 w 105"/>
                  <a:gd name="T17" fmla="*/ 57 h 117"/>
                  <a:gd name="T18" fmla="*/ 89 w 105"/>
                  <a:gd name="T19" fmla="*/ 100 h 117"/>
                  <a:gd name="T20" fmla="*/ 47 w 105"/>
                  <a:gd name="T21" fmla="*/ 117 h 117"/>
                  <a:gd name="T22" fmla="*/ 13 w 105"/>
                  <a:gd name="T23" fmla="*/ 117 h 117"/>
                  <a:gd name="T24" fmla="*/ 43 w 105"/>
                  <a:gd name="T25" fmla="*/ 93 h 117"/>
                  <a:gd name="T26" fmla="*/ 68 w 105"/>
                  <a:gd name="T27" fmla="*/ 83 h 117"/>
                  <a:gd name="T28" fmla="*/ 78 w 105"/>
                  <a:gd name="T29" fmla="*/ 59 h 117"/>
                  <a:gd name="T30" fmla="*/ 67 w 105"/>
                  <a:gd name="T31" fmla="*/ 34 h 117"/>
                  <a:gd name="T32" fmla="*/ 42 w 105"/>
                  <a:gd name="T33" fmla="*/ 24 h 117"/>
                  <a:gd name="T34" fmla="*/ 26 w 105"/>
                  <a:gd name="T35" fmla="*/ 24 h 117"/>
                  <a:gd name="T36" fmla="*/ 26 w 105"/>
                  <a:gd name="T37" fmla="*/ 93 h 117"/>
                  <a:gd name="T38" fmla="*/ 43 w 105"/>
                  <a:gd name="T39" fmla="*/ 9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" h="117">
                    <a:moveTo>
                      <a:pt x="13" y="117"/>
                    </a:moveTo>
                    <a:cubicBezTo>
                      <a:pt x="10" y="117"/>
                      <a:pt x="7" y="116"/>
                      <a:pt x="4" y="114"/>
                    </a:cubicBezTo>
                    <a:cubicBezTo>
                      <a:pt x="2" y="111"/>
                      <a:pt x="0" y="108"/>
                      <a:pt x="0" y="10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1" y="0"/>
                      <a:pt x="75" y="5"/>
                      <a:pt x="87" y="16"/>
                    </a:cubicBezTo>
                    <a:cubicBezTo>
                      <a:pt x="99" y="27"/>
                      <a:pt x="105" y="40"/>
                      <a:pt x="105" y="57"/>
                    </a:cubicBezTo>
                    <a:cubicBezTo>
                      <a:pt x="105" y="74"/>
                      <a:pt x="99" y="88"/>
                      <a:pt x="89" y="100"/>
                    </a:cubicBezTo>
                    <a:cubicBezTo>
                      <a:pt x="78" y="111"/>
                      <a:pt x="64" y="117"/>
                      <a:pt x="47" y="117"/>
                    </a:cubicBezTo>
                    <a:cubicBezTo>
                      <a:pt x="13" y="117"/>
                      <a:pt x="13" y="117"/>
                      <a:pt x="13" y="117"/>
                    </a:cubicBezTo>
                    <a:close/>
                    <a:moveTo>
                      <a:pt x="43" y="93"/>
                    </a:moveTo>
                    <a:cubicBezTo>
                      <a:pt x="53" y="93"/>
                      <a:pt x="61" y="90"/>
                      <a:pt x="68" y="83"/>
                    </a:cubicBezTo>
                    <a:cubicBezTo>
                      <a:pt x="75" y="77"/>
                      <a:pt x="78" y="69"/>
                      <a:pt x="78" y="59"/>
                    </a:cubicBezTo>
                    <a:cubicBezTo>
                      <a:pt x="78" y="49"/>
                      <a:pt x="74" y="41"/>
                      <a:pt x="67" y="34"/>
                    </a:cubicBezTo>
                    <a:cubicBezTo>
                      <a:pt x="60" y="28"/>
                      <a:pt x="52" y="24"/>
                      <a:pt x="42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93"/>
                      <a:pt x="26" y="93"/>
                      <a:pt x="26" y="93"/>
                    </a:cubicBezTo>
                    <a:lnTo>
                      <a:pt x="43" y="93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0A2479-B32F-4410-BC99-4B9B9A809775}"/>
                </a:ext>
              </a:extLst>
            </p:cNvPr>
            <p:cNvSpPr txBox="1"/>
            <p:nvPr/>
          </p:nvSpPr>
          <p:spPr>
            <a:xfrm>
              <a:off x="6329476" y="2179758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准备图像数据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DA4602B-0E55-4601-8FBC-446C1F622A4B}"/>
                </a:ext>
              </a:extLst>
            </p:cNvPr>
            <p:cNvSpPr txBox="1"/>
            <p:nvPr/>
          </p:nvSpPr>
          <p:spPr>
            <a:xfrm>
              <a:off x="8795997" y="2138032"/>
              <a:ext cx="1606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分析数据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10D80-707A-4D50-9B85-A175A1A658D9}"/>
                </a:ext>
              </a:extLst>
            </p:cNvPr>
            <p:cNvSpPr txBox="1"/>
            <p:nvPr/>
          </p:nvSpPr>
          <p:spPr>
            <a:xfrm>
              <a:off x="6666028" y="4291920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神经网络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训练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38C3E0-65EF-4868-A9F2-FAA69F277D93}"/>
                </a:ext>
              </a:extLst>
            </p:cNvPr>
            <p:cNvSpPr txBox="1"/>
            <p:nvPr/>
          </p:nvSpPr>
          <p:spPr>
            <a:xfrm>
              <a:off x="8793462" y="4246407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优化神经网络</a:t>
              </a:r>
              <a:endPara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985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490590-79F7-4929-99EB-1564767AB735}"/>
              </a:ext>
            </a:extLst>
          </p:cNvPr>
          <p:cNvGrpSpPr/>
          <p:nvPr/>
        </p:nvGrpSpPr>
        <p:grpSpPr>
          <a:xfrm>
            <a:off x="6201643" y="1052736"/>
            <a:ext cx="5278438" cy="4773613"/>
            <a:chOff x="6201643" y="1052736"/>
            <a:chExt cx="5278438" cy="4773613"/>
          </a:xfrm>
        </p:grpSpPr>
        <p:sp>
          <p:nvSpPr>
            <p:cNvPr id="5" name="Freeform 40217">
              <a:extLst>
                <a:ext uri="{FF2B5EF4-FFF2-40B4-BE49-F238E27FC236}">
                  <a16:creationId xmlns:a16="http://schemas.microsoft.com/office/drawing/2014/main" id="{AABDE322-830E-44E8-95E2-E1626508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843" y="3111724"/>
              <a:ext cx="2662238" cy="2714625"/>
            </a:xfrm>
            <a:custGeom>
              <a:avLst/>
              <a:gdLst>
                <a:gd name="T0" fmla="*/ 269 w 1121"/>
                <a:gd name="T1" fmla="*/ 1000 h 1143"/>
                <a:gd name="T2" fmla="*/ 978 w 1121"/>
                <a:gd name="T3" fmla="*/ 810 h 1143"/>
                <a:gd name="T4" fmla="*/ 788 w 1121"/>
                <a:gd name="T5" fmla="*/ 101 h 1143"/>
                <a:gd name="T6" fmla="*/ 245 w 1121"/>
                <a:gd name="T7" fmla="*/ 116 h 1143"/>
                <a:gd name="T8" fmla="*/ 245 w 1121"/>
                <a:gd name="T9" fmla="*/ 116 h 1143"/>
                <a:gd name="T10" fmla="*/ 10 w 1121"/>
                <a:gd name="T11" fmla="*/ 252 h 1143"/>
                <a:gd name="T12" fmla="*/ 10 w 1121"/>
                <a:gd name="T13" fmla="*/ 522 h 1143"/>
                <a:gd name="T14" fmla="*/ 10 w 1121"/>
                <a:gd name="T15" fmla="*/ 522 h 1143"/>
                <a:gd name="T16" fmla="*/ 269 w 1121"/>
                <a:gd name="T17" fmla="*/ 100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269" y="1000"/>
                  </a:moveTo>
                  <a:cubicBezTo>
                    <a:pt x="517" y="1143"/>
                    <a:pt x="834" y="1058"/>
                    <a:pt x="978" y="810"/>
                  </a:cubicBezTo>
                  <a:cubicBezTo>
                    <a:pt x="1121" y="562"/>
                    <a:pt x="1036" y="245"/>
                    <a:pt x="788" y="101"/>
                  </a:cubicBezTo>
                  <a:cubicBezTo>
                    <a:pt x="613" y="0"/>
                    <a:pt x="403" y="13"/>
                    <a:pt x="245" y="116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0" y="711"/>
                    <a:pt x="94" y="899"/>
                    <a:pt x="269" y="100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0218">
              <a:extLst>
                <a:ext uri="{FF2B5EF4-FFF2-40B4-BE49-F238E27FC236}">
                  <a16:creationId xmlns:a16="http://schemas.microsoft.com/office/drawing/2014/main" id="{16AA7D6D-7204-4847-A174-E308E2DB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643" y="3111724"/>
              <a:ext cx="2663825" cy="2714625"/>
            </a:xfrm>
            <a:custGeom>
              <a:avLst/>
              <a:gdLst>
                <a:gd name="T0" fmla="*/ 333 w 1121"/>
                <a:gd name="T1" fmla="*/ 101 h 1143"/>
                <a:gd name="T2" fmla="*/ 143 w 1121"/>
                <a:gd name="T3" fmla="*/ 810 h 1143"/>
                <a:gd name="T4" fmla="*/ 852 w 1121"/>
                <a:gd name="T5" fmla="*/ 1000 h 1143"/>
                <a:gd name="T6" fmla="*/ 1111 w 1121"/>
                <a:gd name="T7" fmla="*/ 522 h 1143"/>
                <a:gd name="T8" fmla="*/ 1111 w 1121"/>
                <a:gd name="T9" fmla="*/ 522 h 1143"/>
                <a:gd name="T10" fmla="*/ 1111 w 1121"/>
                <a:gd name="T11" fmla="*/ 252 h 1143"/>
                <a:gd name="T12" fmla="*/ 876 w 1121"/>
                <a:gd name="T13" fmla="*/ 116 h 1143"/>
                <a:gd name="T14" fmla="*/ 876 w 1121"/>
                <a:gd name="T15" fmla="*/ 116 h 1143"/>
                <a:gd name="T16" fmla="*/ 333 w 1121"/>
                <a:gd name="T17" fmla="*/ 10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333" y="101"/>
                  </a:moveTo>
                  <a:cubicBezTo>
                    <a:pt x="85" y="245"/>
                    <a:pt x="0" y="562"/>
                    <a:pt x="143" y="810"/>
                  </a:cubicBezTo>
                  <a:cubicBezTo>
                    <a:pt x="287" y="1058"/>
                    <a:pt x="604" y="1143"/>
                    <a:pt x="852" y="1000"/>
                  </a:cubicBezTo>
                  <a:cubicBezTo>
                    <a:pt x="1027" y="899"/>
                    <a:pt x="1121" y="711"/>
                    <a:pt x="1111" y="522"/>
                  </a:cubicBezTo>
                  <a:cubicBezTo>
                    <a:pt x="1111" y="522"/>
                    <a:pt x="1111" y="522"/>
                    <a:pt x="1111" y="522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718" y="13"/>
                    <a:pt x="508" y="0"/>
                    <a:pt x="333" y="101"/>
                  </a:cubicBezTo>
                </a:path>
              </a:pathLst>
            </a:custGeom>
            <a:solidFill>
              <a:srgbClr val="2AA1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1EA780-A3CB-498A-B526-055658F443B7}"/>
                </a:ext>
              </a:extLst>
            </p:cNvPr>
            <p:cNvGrpSpPr/>
            <p:nvPr/>
          </p:nvGrpSpPr>
          <p:grpSpPr>
            <a:xfrm>
              <a:off x="6592168" y="1052736"/>
              <a:ext cx="4519613" cy="3778162"/>
              <a:chOff x="6592168" y="1052736"/>
              <a:chExt cx="4519613" cy="3778162"/>
            </a:xfrm>
          </p:grpSpPr>
          <p:sp>
            <p:nvSpPr>
              <p:cNvPr id="7" name="Freeform 40219">
                <a:extLst>
                  <a:ext uri="{FF2B5EF4-FFF2-40B4-BE49-F238E27FC236}">
                    <a16:creationId xmlns:a16="http://schemas.microsoft.com/office/drawing/2014/main" id="{AAAD3FAE-3499-4846-BB5E-2FBA23EC7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168" y="1052736"/>
                <a:ext cx="2465388" cy="2657475"/>
              </a:xfrm>
              <a:custGeom>
                <a:avLst/>
                <a:gdLst>
                  <a:gd name="T0" fmla="*/ 1038 w 1038"/>
                  <a:gd name="T1" fmla="*/ 519 h 1118"/>
                  <a:gd name="T2" fmla="*/ 519 w 1038"/>
                  <a:gd name="T3" fmla="*/ 0 h 1118"/>
                  <a:gd name="T4" fmla="*/ 0 w 1038"/>
                  <a:gd name="T5" fmla="*/ 519 h 1118"/>
                  <a:gd name="T6" fmla="*/ 284 w 1038"/>
                  <a:gd name="T7" fmla="*/ 982 h 1118"/>
                  <a:gd name="T8" fmla="*/ 284 w 1038"/>
                  <a:gd name="T9" fmla="*/ 982 h 1118"/>
                  <a:gd name="T10" fmla="*/ 519 w 1038"/>
                  <a:gd name="T11" fmla="*/ 1118 h 1118"/>
                  <a:gd name="T12" fmla="*/ 754 w 1038"/>
                  <a:gd name="T13" fmla="*/ 982 h 1118"/>
                  <a:gd name="T14" fmla="*/ 754 w 1038"/>
                  <a:gd name="T15" fmla="*/ 982 h 1118"/>
                  <a:gd name="T16" fmla="*/ 1038 w 1038"/>
                  <a:gd name="T17" fmla="*/ 519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8" h="1118">
                    <a:moveTo>
                      <a:pt x="1038" y="519"/>
                    </a:moveTo>
                    <a:cubicBezTo>
                      <a:pt x="1038" y="233"/>
                      <a:pt x="806" y="0"/>
                      <a:pt x="519" y="0"/>
                    </a:cubicBezTo>
                    <a:cubicBezTo>
                      <a:pt x="232" y="0"/>
                      <a:pt x="0" y="233"/>
                      <a:pt x="0" y="519"/>
                    </a:cubicBezTo>
                    <a:cubicBezTo>
                      <a:pt x="0" y="721"/>
                      <a:pt x="116" y="896"/>
                      <a:pt x="284" y="982"/>
                    </a:cubicBezTo>
                    <a:cubicBezTo>
                      <a:pt x="284" y="982"/>
                      <a:pt x="284" y="982"/>
                      <a:pt x="284" y="982"/>
                    </a:cubicBezTo>
                    <a:cubicBezTo>
                      <a:pt x="519" y="1118"/>
                      <a:pt x="519" y="1118"/>
                      <a:pt x="519" y="1118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754" y="982"/>
                      <a:pt x="754" y="982"/>
                      <a:pt x="754" y="982"/>
                    </a:cubicBezTo>
                    <a:cubicBezTo>
                      <a:pt x="922" y="896"/>
                      <a:pt x="1038" y="721"/>
                      <a:pt x="1038" y="519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44665">
                <a:extLst>
                  <a:ext uri="{FF2B5EF4-FFF2-40B4-BE49-F238E27FC236}">
                    <a16:creationId xmlns:a16="http://schemas.microsoft.com/office/drawing/2014/main" id="{AF070CBA-C51E-4C21-8923-8C3A6011A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093" y="1864568"/>
                <a:ext cx="107950" cy="106363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Oval 44666">
                <a:extLst>
                  <a:ext uri="{FF2B5EF4-FFF2-40B4-BE49-F238E27FC236}">
                    <a16:creationId xmlns:a16="http://schemas.microsoft.com/office/drawing/2014/main" id="{99B08A4C-92E0-4D37-B7F2-4102E5E8E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0243" y="1916832"/>
                <a:ext cx="77788" cy="76200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Oval 44667">
                <a:extLst>
                  <a:ext uri="{FF2B5EF4-FFF2-40B4-BE49-F238E27FC236}">
                    <a16:creationId xmlns:a16="http://schemas.microsoft.com/office/drawing/2014/main" id="{B5B3C671-97AD-4B69-B7CE-4383D95F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518" y="1940645"/>
                <a:ext cx="68263" cy="66675"/>
              </a:xfrm>
              <a:prstGeom prst="ellipse">
                <a:avLst/>
              </a:pr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44668">
                <a:extLst>
                  <a:ext uri="{FF2B5EF4-FFF2-40B4-BE49-F238E27FC236}">
                    <a16:creationId xmlns:a16="http://schemas.microsoft.com/office/drawing/2014/main" id="{6E3C16AE-DE88-4E1F-A929-887BBBCE7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9255" y="1980456"/>
                <a:ext cx="301625" cy="152400"/>
              </a:xfrm>
              <a:custGeom>
                <a:avLst/>
                <a:gdLst>
                  <a:gd name="T0" fmla="*/ 63 w 127"/>
                  <a:gd name="T1" fmla="*/ 0 h 64"/>
                  <a:gd name="T2" fmla="*/ 0 w 127"/>
                  <a:gd name="T3" fmla="*/ 64 h 64"/>
                  <a:gd name="T4" fmla="*/ 127 w 127"/>
                  <a:gd name="T5" fmla="*/ 64 h 64"/>
                  <a:gd name="T6" fmla="*/ 63 w 127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64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127" y="64"/>
                      <a:pt x="127" y="64"/>
                      <a:pt x="127" y="64"/>
                    </a:cubicBezTo>
                    <a:cubicBezTo>
                      <a:pt x="127" y="29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44669">
                <a:extLst>
                  <a:ext uri="{FF2B5EF4-FFF2-40B4-BE49-F238E27FC236}">
                    <a16:creationId xmlns:a16="http://schemas.microsoft.com/office/drawing/2014/main" id="{77721A10-0194-489D-9D9A-8D03C3F8D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0193" y="2037606"/>
                <a:ext cx="130175" cy="95250"/>
              </a:xfrm>
              <a:custGeom>
                <a:avLst/>
                <a:gdLst>
                  <a:gd name="T0" fmla="*/ 55 w 55"/>
                  <a:gd name="T1" fmla="*/ 3 h 40"/>
                  <a:gd name="T2" fmla="*/ 40 w 55"/>
                  <a:gd name="T3" fmla="*/ 0 h 40"/>
                  <a:gd name="T4" fmla="*/ 0 w 55"/>
                  <a:gd name="T5" fmla="*/ 40 h 40"/>
                  <a:gd name="T6" fmla="*/ 44 w 55"/>
                  <a:gd name="T7" fmla="*/ 40 h 40"/>
                  <a:gd name="T8" fmla="*/ 55 w 55"/>
                  <a:gd name="T9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0">
                    <a:moveTo>
                      <a:pt x="55" y="3"/>
                    </a:moveTo>
                    <a:cubicBezTo>
                      <a:pt x="50" y="1"/>
                      <a:pt x="45" y="0"/>
                      <a:pt x="40" y="0"/>
                    </a:cubicBezTo>
                    <a:cubicBezTo>
                      <a:pt x="18" y="0"/>
                      <a:pt x="0" y="17"/>
                      <a:pt x="0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26"/>
                      <a:pt x="48" y="13"/>
                      <a:pt x="55" y="3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4670">
                <a:extLst>
                  <a:ext uri="{FF2B5EF4-FFF2-40B4-BE49-F238E27FC236}">
                    <a16:creationId xmlns:a16="http://schemas.microsoft.com/office/drawing/2014/main" id="{0E174C73-8611-4032-AAE5-0D2E8508E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0243" y="2023318"/>
                <a:ext cx="146050" cy="109538"/>
              </a:xfrm>
              <a:custGeom>
                <a:avLst/>
                <a:gdLst>
                  <a:gd name="T0" fmla="*/ 16 w 62"/>
                  <a:gd name="T1" fmla="*/ 0 h 46"/>
                  <a:gd name="T2" fmla="*/ 0 w 62"/>
                  <a:gd name="T3" fmla="*/ 3 h 46"/>
                  <a:gd name="T4" fmla="*/ 14 w 62"/>
                  <a:gd name="T5" fmla="*/ 46 h 46"/>
                  <a:gd name="T6" fmla="*/ 62 w 62"/>
                  <a:gd name="T7" fmla="*/ 46 h 46"/>
                  <a:gd name="T8" fmla="*/ 16 w 6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6">
                    <a:moveTo>
                      <a:pt x="16" y="0"/>
                    </a:moveTo>
                    <a:cubicBezTo>
                      <a:pt x="11" y="0"/>
                      <a:pt x="5" y="1"/>
                      <a:pt x="0" y="3"/>
                    </a:cubicBezTo>
                    <a:cubicBezTo>
                      <a:pt x="9" y="15"/>
                      <a:pt x="14" y="30"/>
                      <a:pt x="14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21"/>
                      <a:pt x="42" y="0"/>
                      <a:pt x="16" y="0"/>
                    </a:cubicBezTo>
                    <a:close/>
                  </a:path>
                </a:pathLst>
              </a:custGeom>
              <a:solidFill>
                <a:srgbClr val="483F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44671">
                <a:extLst>
                  <a:ext uri="{FF2B5EF4-FFF2-40B4-BE49-F238E27FC236}">
                    <a16:creationId xmlns:a16="http://schemas.microsoft.com/office/drawing/2014/main" id="{655A39FD-5AB4-4023-917D-8CD10631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9005" y="4315049"/>
                <a:ext cx="209550" cy="2095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44672">
                <a:extLst>
                  <a:ext uri="{FF2B5EF4-FFF2-40B4-BE49-F238E27FC236}">
                    <a16:creationId xmlns:a16="http://schemas.microsoft.com/office/drawing/2014/main" id="{CCEFCB3B-EDD3-4236-8C2C-298B6A14A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2168" y="4218211"/>
                <a:ext cx="403225" cy="403225"/>
              </a:xfrm>
              <a:custGeom>
                <a:avLst/>
                <a:gdLst>
                  <a:gd name="T0" fmla="*/ 152 w 170"/>
                  <a:gd name="T1" fmla="*/ 90 h 170"/>
                  <a:gd name="T2" fmla="*/ 170 w 170"/>
                  <a:gd name="T3" fmla="*/ 79 h 170"/>
                  <a:gd name="T4" fmla="*/ 151 w 170"/>
                  <a:gd name="T5" fmla="*/ 71 h 170"/>
                  <a:gd name="T6" fmla="*/ 165 w 170"/>
                  <a:gd name="T7" fmla="*/ 55 h 170"/>
                  <a:gd name="T8" fmla="*/ 144 w 170"/>
                  <a:gd name="T9" fmla="*/ 53 h 170"/>
                  <a:gd name="T10" fmla="*/ 154 w 170"/>
                  <a:gd name="T11" fmla="*/ 34 h 170"/>
                  <a:gd name="T12" fmla="*/ 133 w 170"/>
                  <a:gd name="T13" fmla="*/ 38 h 170"/>
                  <a:gd name="T14" fmla="*/ 136 w 170"/>
                  <a:gd name="T15" fmla="*/ 16 h 170"/>
                  <a:gd name="T16" fmla="*/ 117 w 170"/>
                  <a:gd name="T17" fmla="*/ 26 h 170"/>
                  <a:gd name="T18" fmla="*/ 115 w 170"/>
                  <a:gd name="T19" fmla="*/ 5 h 170"/>
                  <a:gd name="T20" fmla="*/ 99 w 170"/>
                  <a:gd name="T21" fmla="*/ 19 h 170"/>
                  <a:gd name="T22" fmla="*/ 91 w 170"/>
                  <a:gd name="T23" fmla="*/ 0 h 170"/>
                  <a:gd name="T24" fmla="*/ 81 w 170"/>
                  <a:gd name="T25" fmla="*/ 18 h 170"/>
                  <a:gd name="T26" fmla="*/ 67 w 170"/>
                  <a:gd name="T27" fmla="*/ 1 h 170"/>
                  <a:gd name="T28" fmla="*/ 62 w 170"/>
                  <a:gd name="T29" fmla="*/ 22 h 170"/>
                  <a:gd name="T30" fmla="*/ 44 w 170"/>
                  <a:gd name="T31" fmla="*/ 10 h 170"/>
                  <a:gd name="T32" fmla="*/ 45 w 170"/>
                  <a:gd name="T33" fmla="*/ 31 h 170"/>
                  <a:gd name="T34" fmla="*/ 25 w 170"/>
                  <a:gd name="T35" fmla="*/ 24 h 170"/>
                  <a:gd name="T36" fmla="*/ 32 w 170"/>
                  <a:gd name="T37" fmla="*/ 45 h 170"/>
                  <a:gd name="T38" fmla="*/ 10 w 170"/>
                  <a:gd name="T39" fmla="*/ 44 h 170"/>
                  <a:gd name="T40" fmla="*/ 23 w 170"/>
                  <a:gd name="T41" fmla="*/ 61 h 170"/>
                  <a:gd name="T42" fmla="*/ 2 w 170"/>
                  <a:gd name="T43" fmla="*/ 67 h 170"/>
                  <a:gd name="T44" fmla="*/ 19 w 170"/>
                  <a:gd name="T45" fmla="*/ 80 h 170"/>
                  <a:gd name="T46" fmla="*/ 0 w 170"/>
                  <a:gd name="T47" fmla="*/ 91 h 170"/>
                  <a:gd name="T48" fmla="*/ 20 w 170"/>
                  <a:gd name="T49" fmla="*/ 99 h 170"/>
                  <a:gd name="T50" fmla="*/ 5 w 170"/>
                  <a:gd name="T51" fmla="*/ 115 h 170"/>
                  <a:gd name="T52" fmla="*/ 27 w 170"/>
                  <a:gd name="T53" fmla="*/ 117 h 170"/>
                  <a:gd name="T54" fmla="*/ 17 w 170"/>
                  <a:gd name="T55" fmla="*/ 136 h 170"/>
                  <a:gd name="T56" fmla="*/ 38 w 170"/>
                  <a:gd name="T57" fmla="*/ 132 h 170"/>
                  <a:gd name="T58" fmla="*/ 34 w 170"/>
                  <a:gd name="T59" fmla="*/ 153 h 170"/>
                  <a:gd name="T60" fmla="*/ 53 w 170"/>
                  <a:gd name="T61" fmla="*/ 143 h 170"/>
                  <a:gd name="T62" fmla="*/ 55 w 170"/>
                  <a:gd name="T63" fmla="*/ 165 h 170"/>
                  <a:gd name="T64" fmla="*/ 71 w 170"/>
                  <a:gd name="T65" fmla="*/ 150 h 170"/>
                  <a:gd name="T66" fmla="*/ 79 w 170"/>
                  <a:gd name="T67" fmla="*/ 170 h 170"/>
                  <a:gd name="T68" fmla="*/ 90 w 170"/>
                  <a:gd name="T69" fmla="*/ 151 h 170"/>
                  <a:gd name="T70" fmla="*/ 103 w 170"/>
                  <a:gd name="T71" fmla="*/ 168 h 170"/>
                  <a:gd name="T72" fmla="*/ 109 w 170"/>
                  <a:gd name="T73" fmla="*/ 147 h 170"/>
                  <a:gd name="T74" fmla="*/ 126 w 170"/>
                  <a:gd name="T75" fmla="*/ 160 h 170"/>
                  <a:gd name="T76" fmla="*/ 125 w 170"/>
                  <a:gd name="T77" fmla="*/ 138 h 170"/>
                  <a:gd name="T78" fmla="*/ 146 w 170"/>
                  <a:gd name="T79" fmla="*/ 145 h 170"/>
                  <a:gd name="T80" fmla="*/ 139 w 170"/>
                  <a:gd name="T81" fmla="*/ 125 h 170"/>
                  <a:gd name="T82" fmla="*/ 160 w 170"/>
                  <a:gd name="T83" fmla="*/ 126 h 170"/>
                  <a:gd name="T84" fmla="*/ 148 w 170"/>
                  <a:gd name="T85" fmla="*/ 108 h 170"/>
                  <a:gd name="T86" fmla="*/ 169 w 170"/>
                  <a:gd name="T87" fmla="*/ 103 h 170"/>
                  <a:gd name="T88" fmla="*/ 152 w 170"/>
                  <a:gd name="T89" fmla="*/ 90 h 170"/>
                  <a:gd name="T90" fmla="*/ 85 w 170"/>
                  <a:gd name="T91" fmla="*/ 141 h 170"/>
                  <a:gd name="T92" fmla="*/ 30 w 170"/>
                  <a:gd name="T93" fmla="*/ 85 h 170"/>
                  <a:gd name="T94" fmla="*/ 85 w 170"/>
                  <a:gd name="T95" fmla="*/ 29 h 170"/>
                  <a:gd name="T96" fmla="*/ 141 w 170"/>
                  <a:gd name="T97" fmla="*/ 85 h 170"/>
                  <a:gd name="T98" fmla="*/ 85 w 170"/>
                  <a:gd name="T99" fmla="*/ 14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0">
                    <a:moveTo>
                      <a:pt x="152" y="90"/>
                    </a:moveTo>
                    <a:cubicBezTo>
                      <a:pt x="170" y="79"/>
                      <a:pt x="170" y="79"/>
                      <a:pt x="170" y="79"/>
                    </a:cubicBezTo>
                    <a:cubicBezTo>
                      <a:pt x="151" y="71"/>
                      <a:pt x="151" y="71"/>
                      <a:pt x="151" y="71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54" y="34"/>
                      <a:pt x="154" y="34"/>
                      <a:pt x="154" y="34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5" y="5"/>
                      <a:pt x="115" y="5"/>
                      <a:pt x="115" y="5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5" y="165"/>
                      <a:pt x="55" y="165"/>
                      <a:pt x="55" y="165"/>
                    </a:cubicBezTo>
                    <a:cubicBezTo>
                      <a:pt x="71" y="150"/>
                      <a:pt x="71" y="150"/>
                      <a:pt x="71" y="150"/>
                    </a:cubicBezTo>
                    <a:cubicBezTo>
                      <a:pt x="79" y="170"/>
                      <a:pt x="79" y="170"/>
                      <a:pt x="79" y="170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9" y="147"/>
                      <a:pt x="109" y="147"/>
                      <a:pt x="109" y="147"/>
                    </a:cubicBezTo>
                    <a:cubicBezTo>
                      <a:pt x="126" y="160"/>
                      <a:pt x="126" y="160"/>
                      <a:pt x="126" y="160"/>
                    </a:cubicBezTo>
                    <a:cubicBezTo>
                      <a:pt x="125" y="138"/>
                      <a:pt x="125" y="138"/>
                      <a:pt x="125" y="138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39" y="125"/>
                      <a:pt x="139" y="125"/>
                      <a:pt x="139" y="125"/>
                    </a:cubicBezTo>
                    <a:cubicBezTo>
                      <a:pt x="160" y="126"/>
                      <a:pt x="160" y="126"/>
                      <a:pt x="160" y="126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69" y="103"/>
                      <a:pt x="169" y="103"/>
                      <a:pt x="169" y="103"/>
                    </a:cubicBezTo>
                    <a:lnTo>
                      <a:pt x="152" y="90"/>
                    </a:lnTo>
                    <a:close/>
                    <a:moveTo>
                      <a:pt x="85" y="141"/>
                    </a:moveTo>
                    <a:cubicBezTo>
                      <a:pt x="55" y="141"/>
                      <a:pt x="30" y="116"/>
                      <a:pt x="30" y="85"/>
                    </a:cubicBezTo>
                    <a:cubicBezTo>
                      <a:pt x="30" y="54"/>
                      <a:pt x="55" y="29"/>
                      <a:pt x="85" y="29"/>
                    </a:cubicBezTo>
                    <a:cubicBezTo>
                      <a:pt x="116" y="29"/>
                      <a:pt x="141" y="54"/>
                      <a:pt x="141" y="85"/>
                    </a:cubicBezTo>
                    <a:cubicBezTo>
                      <a:pt x="141" y="116"/>
                      <a:pt x="116" y="141"/>
                      <a:pt x="85" y="1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44673">
                <a:extLst>
                  <a:ext uri="{FF2B5EF4-FFF2-40B4-BE49-F238E27FC236}">
                    <a16:creationId xmlns:a16="http://schemas.microsoft.com/office/drawing/2014/main" id="{C8211B6A-5055-40E2-BD86-CC8D20FEB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7768" y="4192811"/>
                <a:ext cx="354013" cy="442913"/>
              </a:xfrm>
              <a:custGeom>
                <a:avLst/>
                <a:gdLst>
                  <a:gd name="T0" fmla="*/ 142 w 149"/>
                  <a:gd name="T1" fmla="*/ 83 h 187"/>
                  <a:gd name="T2" fmla="*/ 115 w 149"/>
                  <a:gd name="T3" fmla="*/ 54 h 187"/>
                  <a:gd name="T4" fmla="*/ 104 w 149"/>
                  <a:gd name="T5" fmla="*/ 17 h 187"/>
                  <a:gd name="T6" fmla="*/ 44 w 149"/>
                  <a:gd name="T7" fmla="*/ 17 h 187"/>
                  <a:gd name="T8" fmla="*/ 33 w 149"/>
                  <a:gd name="T9" fmla="*/ 55 h 187"/>
                  <a:gd name="T10" fmla="*/ 6 w 149"/>
                  <a:gd name="T11" fmla="*/ 84 h 187"/>
                  <a:gd name="T12" fmla="*/ 36 w 149"/>
                  <a:gd name="T13" fmla="*/ 135 h 187"/>
                  <a:gd name="T14" fmla="*/ 64 w 149"/>
                  <a:gd name="T15" fmla="*/ 133 h 187"/>
                  <a:gd name="T16" fmla="*/ 64 w 149"/>
                  <a:gd name="T17" fmla="*/ 179 h 187"/>
                  <a:gd name="T18" fmla="*/ 75 w 149"/>
                  <a:gd name="T19" fmla="*/ 187 h 187"/>
                  <a:gd name="T20" fmla="*/ 86 w 149"/>
                  <a:gd name="T21" fmla="*/ 179 h 187"/>
                  <a:gd name="T22" fmla="*/ 86 w 149"/>
                  <a:gd name="T23" fmla="*/ 133 h 187"/>
                  <a:gd name="T24" fmla="*/ 113 w 149"/>
                  <a:gd name="T25" fmla="*/ 135 h 187"/>
                  <a:gd name="T26" fmla="*/ 142 w 149"/>
                  <a:gd name="T27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187">
                    <a:moveTo>
                      <a:pt x="142" y="83"/>
                    </a:moveTo>
                    <a:cubicBezTo>
                      <a:pt x="139" y="69"/>
                      <a:pt x="128" y="59"/>
                      <a:pt x="115" y="54"/>
                    </a:cubicBezTo>
                    <a:cubicBezTo>
                      <a:pt x="118" y="41"/>
                      <a:pt x="114" y="27"/>
                      <a:pt x="104" y="17"/>
                    </a:cubicBezTo>
                    <a:cubicBezTo>
                      <a:pt x="87" y="0"/>
                      <a:pt x="60" y="0"/>
                      <a:pt x="44" y="17"/>
                    </a:cubicBezTo>
                    <a:cubicBezTo>
                      <a:pt x="34" y="27"/>
                      <a:pt x="30" y="42"/>
                      <a:pt x="33" y="55"/>
                    </a:cubicBezTo>
                    <a:cubicBezTo>
                      <a:pt x="20" y="59"/>
                      <a:pt x="9" y="70"/>
                      <a:pt x="6" y="84"/>
                    </a:cubicBezTo>
                    <a:cubicBezTo>
                      <a:pt x="0" y="107"/>
                      <a:pt x="13" y="130"/>
                      <a:pt x="36" y="135"/>
                    </a:cubicBezTo>
                    <a:cubicBezTo>
                      <a:pt x="46" y="138"/>
                      <a:pt x="55" y="137"/>
                      <a:pt x="64" y="133"/>
                    </a:cubicBezTo>
                    <a:cubicBezTo>
                      <a:pt x="64" y="179"/>
                      <a:pt x="64" y="179"/>
                      <a:pt x="64" y="179"/>
                    </a:cubicBezTo>
                    <a:cubicBezTo>
                      <a:pt x="64" y="183"/>
                      <a:pt x="69" y="187"/>
                      <a:pt x="75" y="187"/>
                    </a:cubicBezTo>
                    <a:cubicBezTo>
                      <a:pt x="81" y="187"/>
                      <a:pt x="86" y="183"/>
                      <a:pt x="86" y="179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94" y="137"/>
                      <a:pt x="104" y="138"/>
                      <a:pt x="113" y="135"/>
                    </a:cubicBezTo>
                    <a:cubicBezTo>
                      <a:pt x="135" y="129"/>
                      <a:pt x="149" y="106"/>
                      <a:pt x="142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文本框 4502">
                <a:extLst>
                  <a:ext uri="{FF2B5EF4-FFF2-40B4-BE49-F238E27FC236}">
                    <a16:creationId xmlns:a16="http://schemas.microsoft.com/office/drawing/2014/main" id="{AC33964F-7F3F-4678-BB3E-9EA3A0B17581}"/>
                  </a:ext>
                </a:extLst>
              </p:cNvPr>
              <p:cNvSpPr txBox="1"/>
              <p:nvPr/>
            </p:nvSpPr>
            <p:spPr>
              <a:xfrm>
                <a:off x="8970243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4503">
                <a:extLst>
                  <a:ext uri="{FF2B5EF4-FFF2-40B4-BE49-F238E27FC236}">
                    <a16:creationId xmlns:a16="http://schemas.microsoft.com/office/drawing/2014/main" id="{8145456B-7330-4DEA-B003-E21A70C1493B}"/>
                  </a:ext>
                </a:extLst>
              </p:cNvPr>
              <p:cNvSpPr txBox="1"/>
              <p:nvPr/>
            </p:nvSpPr>
            <p:spPr>
              <a:xfrm>
                <a:off x="8975142" y="3999901"/>
                <a:ext cx="17826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情感态度</a:t>
                </a:r>
                <a:endParaRPr lang="en-US" altLang="zh-CN" sz="2400" b="1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及价值观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4504">
                <a:extLst>
                  <a:ext uri="{FF2B5EF4-FFF2-40B4-BE49-F238E27FC236}">
                    <a16:creationId xmlns:a16="http://schemas.microsoft.com/office/drawing/2014/main" id="{6B448286-DBBE-4773-8B6B-8D59FA2DFA5F}"/>
                  </a:ext>
                </a:extLst>
              </p:cNvPr>
              <p:cNvSpPr txBox="1"/>
              <p:nvPr/>
            </p:nvSpPr>
            <p:spPr>
              <a:xfrm>
                <a:off x="8122254" y="36449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4505">
                <a:extLst>
                  <a:ext uri="{FF2B5EF4-FFF2-40B4-BE49-F238E27FC236}">
                    <a16:creationId xmlns:a16="http://schemas.microsoft.com/office/drawing/2014/main" id="{81C2CEB2-3D5E-46F8-9209-C865E4630D68}"/>
                  </a:ext>
                </a:extLst>
              </p:cNvPr>
              <p:cNvSpPr txBox="1"/>
              <p:nvPr/>
            </p:nvSpPr>
            <p:spPr>
              <a:xfrm>
                <a:off x="7017096" y="3999901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latin typeface="+mj-ea"/>
                    <a:ea typeface="+mj-ea"/>
                  </a:rPr>
                  <a:t>能力目标</a:t>
                </a:r>
                <a:endPara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文本框 4506">
                <a:extLst>
                  <a:ext uri="{FF2B5EF4-FFF2-40B4-BE49-F238E27FC236}">
                    <a16:creationId xmlns:a16="http://schemas.microsoft.com/office/drawing/2014/main" id="{A6B56977-1A31-44DA-BA71-56973AA0B6BC}"/>
                  </a:ext>
                </a:extLst>
              </p:cNvPr>
              <p:cNvSpPr txBox="1"/>
              <p:nvPr/>
            </p:nvSpPr>
            <p:spPr>
              <a:xfrm>
                <a:off x="8591567" y="30984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605E5E"/>
                    </a:solidFill>
                    <a:latin typeface="Arial" panose="020B0604020202020204" pitchFamily="34" charset="0"/>
                    <a:ea typeface="Microsoft YaHei U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lang="zh-CN" altLang="en-US" sz="2400" dirty="0">
                  <a:solidFill>
                    <a:srgbClr val="605E5E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4507">
                <a:extLst>
                  <a:ext uri="{FF2B5EF4-FFF2-40B4-BE49-F238E27FC236}">
                    <a16:creationId xmlns:a16="http://schemas.microsoft.com/office/drawing/2014/main" id="{38DAD544-F538-441F-8F0D-E4D4990FACB5}"/>
                  </a:ext>
                </a:extLst>
              </p:cNvPr>
              <p:cNvSpPr txBox="1"/>
              <p:nvPr/>
            </p:nvSpPr>
            <p:spPr>
              <a:xfrm>
                <a:off x="7964108" y="2360369"/>
                <a:ext cx="1782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latin typeface="+mj-ea"/>
                    <a:ea typeface="+mj-ea"/>
                  </a:rPr>
                  <a:t>知识目标</a:t>
                </a:r>
                <a:endParaRPr lang="zh-CN" altLang="en-US" sz="2400" b="1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3" name="Freeform 60">
            <a:extLst>
              <a:ext uri="{FF2B5EF4-FFF2-40B4-BE49-F238E27FC236}">
                <a16:creationId xmlns:a16="http://schemas.microsoft.com/office/drawing/2014/main" id="{0F2F8E1E-94E0-4935-A79C-80F9CE26A066}"/>
              </a:ext>
            </a:extLst>
          </p:cNvPr>
          <p:cNvSpPr>
            <a:spLocks/>
          </p:cNvSpPr>
          <p:nvPr/>
        </p:nvSpPr>
        <p:spPr bwMode="auto">
          <a:xfrm>
            <a:off x="2027080" y="692696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99">
            <a:extLst>
              <a:ext uri="{FF2B5EF4-FFF2-40B4-BE49-F238E27FC236}">
                <a16:creationId xmlns:a16="http://schemas.microsoft.com/office/drawing/2014/main" id="{06C329E2-54C3-4A7A-B25F-5D0546CBC6D4}"/>
              </a:ext>
            </a:extLst>
          </p:cNvPr>
          <p:cNvSpPr txBox="1"/>
          <p:nvPr/>
        </p:nvSpPr>
        <p:spPr>
          <a:xfrm>
            <a:off x="1938296" y="1499780"/>
            <a:ext cx="3549198" cy="441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知识目标：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理解图像预处理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掌握神经网络训练过程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能力目标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1.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培养学生逻辑思维能力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灵活使用算法到工程实践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情感态度及价值观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激发学生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机器学习课程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的兴趣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2.</a:t>
            </a:r>
            <a:r>
              <a:rPr lang="zh-CN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鼓励学生积极思考、勤学好问；培养学生认真、细心的学习态度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圆角矩形 100">
            <a:extLst>
              <a:ext uri="{FF2B5EF4-FFF2-40B4-BE49-F238E27FC236}">
                <a16:creationId xmlns:a16="http://schemas.microsoft.com/office/drawing/2014/main" id="{9B02F18F-97D9-4B2A-9F6A-E5161C5F434F}"/>
              </a:ext>
            </a:extLst>
          </p:cNvPr>
          <p:cNvSpPr/>
          <p:nvPr/>
        </p:nvSpPr>
        <p:spPr>
          <a:xfrm>
            <a:off x="2860839" y="916552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教学目标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7DAAB6F4-90B2-4A91-8532-ACD883E66675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F232D-6F6F-46CE-8309-1DC90632159D}"/>
              </a:ext>
            </a:extLst>
          </p:cNvPr>
          <p:cNvSpPr txBox="1"/>
          <p:nvPr/>
        </p:nvSpPr>
        <p:spPr>
          <a:xfrm>
            <a:off x="11278056" y="30930"/>
            <a:ext cx="43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endParaRPr 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376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D424D83-5735-48AE-95E6-040FAD8D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13" y="866060"/>
            <a:ext cx="9550642" cy="5376696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23487301-8A5A-48FA-848F-AC5BC885EC40}"/>
              </a:ext>
            </a:extLst>
          </p:cNvPr>
          <p:cNvSpPr>
            <a:spLocks/>
          </p:cNvSpPr>
          <p:nvPr/>
        </p:nvSpPr>
        <p:spPr bwMode="auto">
          <a:xfrm>
            <a:off x="2239537" y="4388025"/>
            <a:ext cx="4052940" cy="842509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DA494AD-DEA8-48CB-9716-409AE205B0E7}"/>
              </a:ext>
            </a:extLst>
          </p:cNvPr>
          <p:cNvSpPr>
            <a:spLocks/>
          </p:cNvSpPr>
          <p:nvPr/>
        </p:nvSpPr>
        <p:spPr bwMode="auto">
          <a:xfrm>
            <a:off x="2239537" y="3147249"/>
            <a:ext cx="4052940" cy="842509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2C84126-F4EC-47CD-A7E1-61B8894CEA36}"/>
              </a:ext>
            </a:extLst>
          </p:cNvPr>
          <p:cNvSpPr>
            <a:spLocks/>
          </p:cNvSpPr>
          <p:nvPr/>
        </p:nvSpPr>
        <p:spPr bwMode="auto">
          <a:xfrm>
            <a:off x="2239537" y="1906473"/>
            <a:ext cx="4052940" cy="842509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40">
            <a:extLst>
              <a:ext uri="{FF2B5EF4-FFF2-40B4-BE49-F238E27FC236}">
                <a16:creationId xmlns:a16="http://schemas.microsoft.com/office/drawing/2014/main" id="{C4101B66-D644-45AF-8A08-AC9B351752B3}"/>
              </a:ext>
            </a:extLst>
          </p:cNvPr>
          <p:cNvGrpSpPr/>
          <p:nvPr/>
        </p:nvGrpSpPr>
        <p:grpSpPr>
          <a:xfrm>
            <a:off x="2415656" y="2132234"/>
            <a:ext cx="539689" cy="324095"/>
            <a:chOff x="4370388" y="1439863"/>
            <a:chExt cx="608012" cy="365125"/>
          </a:xfrm>
        </p:grpSpPr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3994FE81-ADDA-4779-A598-82444E3F8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5338" y="1439863"/>
              <a:ext cx="373062" cy="365125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EF0F2DF4-A4CC-48D8-B791-AA24D6212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388" y="1552576"/>
              <a:ext cx="244475" cy="242888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7">
            <a:extLst>
              <a:ext uri="{FF2B5EF4-FFF2-40B4-BE49-F238E27FC236}">
                <a16:creationId xmlns:a16="http://schemas.microsoft.com/office/drawing/2014/main" id="{E3104DF9-045F-4695-A877-D9BEC5F8A339}"/>
              </a:ext>
            </a:extLst>
          </p:cNvPr>
          <p:cNvSpPr>
            <a:spLocks noEditPoints="1"/>
          </p:cNvSpPr>
          <p:nvPr/>
        </p:nvSpPr>
        <p:spPr bwMode="auto">
          <a:xfrm>
            <a:off x="2501380" y="4676437"/>
            <a:ext cx="271958" cy="332550"/>
          </a:xfrm>
          <a:custGeom>
            <a:avLst/>
            <a:gdLst>
              <a:gd name="T0" fmla="*/ 67 w 96"/>
              <a:gd name="T1" fmla="*/ 48 h 119"/>
              <a:gd name="T2" fmla="*/ 76 w 96"/>
              <a:gd name="T3" fmla="*/ 28 h 119"/>
              <a:gd name="T4" fmla="*/ 48 w 96"/>
              <a:gd name="T5" fmla="*/ 0 h 119"/>
              <a:gd name="T6" fmla="*/ 20 w 96"/>
              <a:gd name="T7" fmla="*/ 28 h 119"/>
              <a:gd name="T8" fmla="*/ 29 w 96"/>
              <a:gd name="T9" fmla="*/ 48 h 119"/>
              <a:gd name="T10" fmla="*/ 0 w 96"/>
              <a:gd name="T11" fmla="*/ 92 h 119"/>
              <a:gd name="T12" fmla="*/ 0 w 96"/>
              <a:gd name="T13" fmla="*/ 119 h 119"/>
              <a:gd name="T14" fmla="*/ 96 w 96"/>
              <a:gd name="T15" fmla="*/ 119 h 119"/>
              <a:gd name="T16" fmla="*/ 96 w 96"/>
              <a:gd name="T17" fmla="*/ 92 h 119"/>
              <a:gd name="T18" fmla="*/ 67 w 96"/>
              <a:gd name="T19" fmla="*/ 48 h 119"/>
              <a:gd name="T20" fmla="*/ 27 w 96"/>
              <a:gd name="T21" fmla="*/ 28 h 119"/>
              <a:gd name="T22" fmla="*/ 48 w 96"/>
              <a:gd name="T23" fmla="*/ 8 h 119"/>
              <a:gd name="T24" fmla="*/ 69 w 96"/>
              <a:gd name="T25" fmla="*/ 28 h 119"/>
              <a:gd name="T26" fmla="*/ 59 w 96"/>
              <a:gd name="T27" fmla="*/ 46 h 119"/>
              <a:gd name="T28" fmla="*/ 48 w 96"/>
              <a:gd name="T29" fmla="*/ 49 h 119"/>
              <a:gd name="T30" fmla="*/ 37 w 96"/>
              <a:gd name="T31" fmla="*/ 46 h 119"/>
              <a:gd name="T32" fmla="*/ 27 w 96"/>
              <a:gd name="T33" fmla="*/ 28 h 119"/>
              <a:gd name="T34" fmla="*/ 83 w 96"/>
              <a:gd name="T35" fmla="*/ 107 h 119"/>
              <a:gd name="T36" fmla="*/ 13 w 96"/>
              <a:gd name="T37" fmla="*/ 107 h 119"/>
              <a:gd name="T38" fmla="*/ 13 w 96"/>
              <a:gd name="T39" fmla="*/ 92 h 119"/>
              <a:gd name="T40" fmla="*/ 48 w 96"/>
              <a:gd name="T41" fmla="*/ 57 h 119"/>
              <a:gd name="T42" fmla="*/ 83 w 96"/>
              <a:gd name="T43" fmla="*/ 92 h 119"/>
              <a:gd name="T44" fmla="*/ 83 w 96"/>
              <a:gd name="T45" fmla="*/ 10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119">
                <a:moveTo>
                  <a:pt x="67" y="48"/>
                </a:moveTo>
                <a:cubicBezTo>
                  <a:pt x="73" y="43"/>
                  <a:pt x="76" y="36"/>
                  <a:pt x="76" y="28"/>
                </a:cubicBezTo>
                <a:cubicBezTo>
                  <a:pt x="76" y="13"/>
                  <a:pt x="63" y="0"/>
                  <a:pt x="48" y="0"/>
                </a:cubicBezTo>
                <a:cubicBezTo>
                  <a:pt x="33" y="0"/>
                  <a:pt x="20" y="13"/>
                  <a:pt x="20" y="28"/>
                </a:cubicBezTo>
                <a:cubicBezTo>
                  <a:pt x="20" y="36"/>
                  <a:pt x="24" y="43"/>
                  <a:pt x="29" y="48"/>
                </a:cubicBezTo>
                <a:cubicBezTo>
                  <a:pt x="12" y="56"/>
                  <a:pt x="0" y="73"/>
                  <a:pt x="0" y="92"/>
                </a:cubicBezTo>
                <a:cubicBezTo>
                  <a:pt x="0" y="119"/>
                  <a:pt x="0" y="119"/>
                  <a:pt x="0" y="119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73"/>
                  <a:pt x="84" y="56"/>
                  <a:pt x="67" y="48"/>
                </a:cubicBezTo>
                <a:moveTo>
                  <a:pt x="27" y="28"/>
                </a:moveTo>
                <a:cubicBezTo>
                  <a:pt x="27" y="17"/>
                  <a:pt x="37" y="8"/>
                  <a:pt x="48" y="8"/>
                </a:cubicBezTo>
                <a:cubicBezTo>
                  <a:pt x="59" y="8"/>
                  <a:pt x="69" y="17"/>
                  <a:pt x="69" y="28"/>
                </a:cubicBezTo>
                <a:cubicBezTo>
                  <a:pt x="69" y="36"/>
                  <a:pt x="65" y="42"/>
                  <a:pt x="59" y="46"/>
                </a:cubicBezTo>
                <a:cubicBezTo>
                  <a:pt x="56" y="48"/>
                  <a:pt x="52" y="49"/>
                  <a:pt x="48" y="49"/>
                </a:cubicBezTo>
                <a:cubicBezTo>
                  <a:pt x="44" y="49"/>
                  <a:pt x="40" y="48"/>
                  <a:pt x="37" y="46"/>
                </a:cubicBezTo>
                <a:cubicBezTo>
                  <a:pt x="31" y="42"/>
                  <a:pt x="27" y="36"/>
                  <a:pt x="27" y="28"/>
                </a:cubicBezTo>
                <a:moveTo>
                  <a:pt x="83" y="107"/>
                </a:moveTo>
                <a:cubicBezTo>
                  <a:pt x="13" y="107"/>
                  <a:pt x="13" y="107"/>
                  <a:pt x="13" y="107"/>
                </a:cubicBezTo>
                <a:cubicBezTo>
                  <a:pt x="13" y="92"/>
                  <a:pt x="13" y="92"/>
                  <a:pt x="13" y="92"/>
                </a:cubicBezTo>
                <a:cubicBezTo>
                  <a:pt x="13" y="73"/>
                  <a:pt x="29" y="57"/>
                  <a:pt x="48" y="57"/>
                </a:cubicBezTo>
                <a:cubicBezTo>
                  <a:pt x="68" y="57"/>
                  <a:pt x="83" y="73"/>
                  <a:pt x="83" y="92"/>
                </a:cubicBezTo>
                <a:lnTo>
                  <a:pt x="83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DDA2E336-CA7A-453E-940F-C7CF0C2A4207}"/>
              </a:ext>
            </a:extLst>
          </p:cNvPr>
          <p:cNvSpPr>
            <a:spLocks noEditPoints="1"/>
          </p:cNvSpPr>
          <p:nvPr/>
        </p:nvSpPr>
        <p:spPr bwMode="auto">
          <a:xfrm>
            <a:off x="2458518" y="3430808"/>
            <a:ext cx="466415" cy="336778"/>
          </a:xfrm>
          <a:custGeom>
            <a:avLst/>
            <a:gdLst>
              <a:gd name="T0" fmla="*/ 47 w 165"/>
              <a:gd name="T1" fmla="*/ 57 h 121"/>
              <a:gd name="T2" fmla="*/ 60 w 165"/>
              <a:gd name="T3" fmla="*/ 82 h 121"/>
              <a:gd name="T4" fmla="*/ 98 w 165"/>
              <a:gd name="T5" fmla="*/ 78 h 121"/>
              <a:gd name="T6" fmla="*/ 104 w 165"/>
              <a:gd name="T7" fmla="*/ 68 h 121"/>
              <a:gd name="T8" fmla="*/ 77 w 165"/>
              <a:gd name="T9" fmla="*/ 28 h 121"/>
              <a:gd name="T10" fmla="*/ 141 w 165"/>
              <a:gd name="T11" fmla="*/ 121 h 121"/>
              <a:gd name="T12" fmla="*/ 117 w 165"/>
              <a:gd name="T13" fmla="*/ 91 h 121"/>
              <a:gd name="T14" fmla="*/ 77 w 165"/>
              <a:gd name="T15" fmla="*/ 94 h 121"/>
              <a:gd name="T16" fmla="*/ 30 w 165"/>
              <a:gd name="T17" fmla="*/ 115 h 121"/>
              <a:gd name="T18" fmla="*/ 30 w 165"/>
              <a:gd name="T19" fmla="*/ 55 h 121"/>
              <a:gd name="T20" fmla="*/ 43 w 165"/>
              <a:gd name="T21" fmla="*/ 45 h 121"/>
              <a:gd name="T22" fmla="*/ 34 w 165"/>
              <a:gd name="T23" fmla="*/ 39 h 121"/>
              <a:gd name="T24" fmla="*/ 5 w 165"/>
              <a:gd name="T25" fmla="*/ 24 h 121"/>
              <a:gd name="T26" fmla="*/ 42 w 165"/>
              <a:gd name="T27" fmla="*/ 24 h 121"/>
              <a:gd name="T28" fmla="*/ 50 w 165"/>
              <a:gd name="T29" fmla="*/ 32 h 121"/>
              <a:gd name="T30" fmla="*/ 104 w 165"/>
              <a:gd name="T31" fmla="*/ 33 h 121"/>
              <a:gd name="T32" fmla="*/ 110 w 165"/>
              <a:gd name="T33" fmla="*/ 24 h 121"/>
              <a:gd name="T34" fmla="*/ 159 w 165"/>
              <a:gd name="T35" fmla="*/ 24 h 121"/>
              <a:gd name="T36" fmla="*/ 118 w 165"/>
              <a:gd name="T37" fmla="*/ 42 h 121"/>
              <a:gd name="T38" fmla="*/ 113 w 165"/>
              <a:gd name="T39" fmla="*/ 57 h 121"/>
              <a:gd name="T40" fmla="*/ 125 w 165"/>
              <a:gd name="T41" fmla="*/ 79 h 121"/>
              <a:gd name="T42" fmla="*/ 165 w 165"/>
              <a:gd name="T43" fmla="*/ 97 h 121"/>
              <a:gd name="T44" fmla="*/ 41 w 165"/>
              <a:gd name="T45" fmla="*/ 64 h 121"/>
              <a:gd name="T46" fmla="*/ 7 w 165"/>
              <a:gd name="T47" fmla="*/ 85 h 121"/>
              <a:gd name="T48" fmla="*/ 53 w 165"/>
              <a:gd name="T49" fmla="*/ 85 h 121"/>
              <a:gd name="T50" fmla="*/ 116 w 165"/>
              <a:gd name="T51" fmla="*/ 27 h 121"/>
              <a:gd name="T52" fmla="*/ 123 w 165"/>
              <a:gd name="T53" fmla="*/ 39 h 121"/>
              <a:gd name="T54" fmla="*/ 153 w 165"/>
              <a:gd name="T55" fmla="*/ 24 h 121"/>
              <a:gd name="T56" fmla="*/ 116 w 165"/>
              <a:gd name="T57" fmla="*/ 24 h 121"/>
              <a:gd name="T58" fmla="*/ 23 w 165"/>
              <a:gd name="T59" fmla="*/ 12 h 121"/>
              <a:gd name="T60" fmla="*/ 23 w 165"/>
              <a:gd name="T61" fmla="*/ 37 h 121"/>
              <a:gd name="T62" fmla="*/ 28 w 165"/>
              <a:gd name="T63" fmla="*/ 27 h 121"/>
              <a:gd name="T64" fmla="*/ 158 w 165"/>
              <a:gd name="T65" fmla="*/ 97 h 121"/>
              <a:gd name="T66" fmla="*/ 123 w 165"/>
              <a:gd name="T67" fmla="*/ 97 h 121"/>
              <a:gd name="T68" fmla="*/ 158 w 165"/>
              <a:gd name="T69" fmla="*/ 9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21">
                <a:moveTo>
                  <a:pt x="77" y="28"/>
                </a:moveTo>
                <a:cubicBezTo>
                  <a:pt x="61" y="28"/>
                  <a:pt x="47" y="41"/>
                  <a:pt x="47" y="57"/>
                </a:cubicBezTo>
                <a:cubicBezTo>
                  <a:pt x="47" y="58"/>
                  <a:pt x="47" y="59"/>
                  <a:pt x="48" y="60"/>
                </a:cubicBezTo>
                <a:cubicBezTo>
                  <a:pt x="55" y="65"/>
                  <a:pt x="59" y="73"/>
                  <a:pt x="60" y="82"/>
                </a:cubicBezTo>
                <a:cubicBezTo>
                  <a:pt x="65" y="85"/>
                  <a:pt x="71" y="87"/>
                  <a:pt x="77" y="87"/>
                </a:cubicBezTo>
                <a:cubicBezTo>
                  <a:pt x="85" y="87"/>
                  <a:pt x="92" y="83"/>
                  <a:pt x="98" y="78"/>
                </a:cubicBezTo>
                <a:cubicBezTo>
                  <a:pt x="97" y="76"/>
                  <a:pt x="97" y="73"/>
                  <a:pt x="98" y="71"/>
                </a:cubicBezTo>
                <a:cubicBezTo>
                  <a:pt x="100" y="69"/>
                  <a:pt x="102" y="68"/>
                  <a:pt x="104" y="68"/>
                </a:cubicBezTo>
                <a:cubicBezTo>
                  <a:pt x="105" y="65"/>
                  <a:pt x="106" y="61"/>
                  <a:pt x="106" y="57"/>
                </a:cubicBezTo>
                <a:cubicBezTo>
                  <a:pt x="106" y="41"/>
                  <a:pt x="93" y="28"/>
                  <a:pt x="77" y="28"/>
                </a:cubicBezTo>
                <a:moveTo>
                  <a:pt x="165" y="97"/>
                </a:moveTo>
                <a:cubicBezTo>
                  <a:pt x="165" y="111"/>
                  <a:pt x="154" y="121"/>
                  <a:pt x="141" y="121"/>
                </a:cubicBezTo>
                <a:cubicBezTo>
                  <a:pt x="127" y="121"/>
                  <a:pt x="116" y="111"/>
                  <a:pt x="116" y="97"/>
                </a:cubicBezTo>
                <a:cubicBezTo>
                  <a:pt x="116" y="95"/>
                  <a:pt x="117" y="93"/>
                  <a:pt x="117" y="91"/>
                </a:cubicBezTo>
                <a:cubicBezTo>
                  <a:pt x="115" y="90"/>
                  <a:pt x="106" y="84"/>
                  <a:pt x="103" y="83"/>
                </a:cubicBezTo>
                <a:cubicBezTo>
                  <a:pt x="96" y="90"/>
                  <a:pt x="87" y="94"/>
                  <a:pt x="77" y="94"/>
                </a:cubicBezTo>
                <a:cubicBezTo>
                  <a:pt x="71" y="94"/>
                  <a:pt x="65" y="92"/>
                  <a:pt x="60" y="90"/>
                </a:cubicBezTo>
                <a:cubicBezTo>
                  <a:pt x="58" y="104"/>
                  <a:pt x="45" y="115"/>
                  <a:pt x="30" y="115"/>
                </a:cubicBezTo>
                <a:cubicBezTo>
                  <a:pt x="13" y="115"/>
                  <a:pt x="0" y="102"/>
                  <a:pt x="0" y="85"/>
                </a:cubicBezTo>
                <a:cubicBezTo>
                  <a:pt x="0" y="68"/>
                  <a:pt x="13" y="55"/>
                  <a:pt x="30" y="55"/>
                </a:cubicBezTo>
                <a:cubicBezTo>
                  <a:pt x="34" y="55"/>
                  <a:pt x="37" y="55"/>
                  <a:pt x="40" y="56"/>
                </a:cubicBezTo>
                <a:cubicBezTo>
                  <a:pt x="40" y="52"/>
                  <a:pt x="41" y="48"/>
                  <a:pt x="43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34" y="39"/>
                  <a:pt x="34" y="39"/>
                  <a:pt x="34" y="39"/>
                </a:cubicBezTo>
                <a:cubicBezTo>
                  <a:pt x="31" y="41"/>
                  <a:pt x="27" y="43"/>
                  <a:pt x="23" y="43"/>
                </a:cubicBezTo>
                <a:cubicBezTo>
                  <a:pt x="13" y="43"/>
                  <a:pt x="5" y="34"/>
                  <a:pt x="5" y="24"/>
                </a:cubicBezTo>
                <a:cubicBezTo>
                  <a:pt x="5" y="14"/>
                  <a:pt x="13" y="6"/>
                  <a:pt x="23" y="6"/>
                </a:cubicBezTo>
                <a:cubicBezTo>
                  <a:pt x="34" y="6"/>
                  <a:pt x="42" y="14"/>
                  <a:pt x="42" y="24"/>
                </a:cubicBezTo>
                <a:cubicBezTo>
                  <a:pt x="42" y="25"/>
                  <a:pt x="42" y="26"/>
                  <a:pt x="42" y="27"/>
                </a:cubicBezTo>
                <a:cubicBezTo>
                  <a:pt x="50" y="32"/>
                  <a:pt x="50" y="32"/>
                  <a:pt x="50" y="32"/>
                </a:cubicBezTo>
                <a:cubicBezTo>
                  <a:pt x="57" y="25"/>
                  <a:pt x="66" y="21"/>
                  <a:pt x="77" y="21"/>
                </a:cubicBezTo>
                <a:cubicBezTo>
                  <a:pt x="88" y="21"/>
                  <a:pt x="98" y="26"/>
                  <a:pt x="104" y="33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8"/>
                  <a:pt x="110" y="26"/>
                  <a:pt x="110" y="24"/>
                </a:cubicBezTo>
                <a:cubicBezTo>
                  <a:pt x="110" y="11"/>
                  <a:pt x="121" y="0"/>
                  <a:pt x="135" y="0"/>
                </a:cubicBezTo>
                <a:cubicBezTo>
                  <a:pt x="148" y="0"/>
                  <a:pt x="159" y="11"/>
                  <a:pt x="159" y="24"/>
                </a:cubicBezTo>
                <a:cubicBezTo>
                  <a:pt x="159" y="38"/>
                  <a:pt x="148" y="49"/>
                  <a:pt x="135" y="49"/>
                </a:cubicBezTo>
                <a:cubicBezTo>
                  <a:pt x="128" y="49"/>
                  <a:pt x="122" y="46"/>
                  <a:pt x="118" y="42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3" y="49"/>
                  <a:pt x="113" y="53"/>
                  <a:pt x="113" y="57"/>
                </a:cubicBezTo>
                <a:cubicBezTo>
                  <a:pt x="113" y="62"/>
                  <a:pt x="112" y="66"/>
                  <a:pt x="111" y="70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9" y="75"/>
                  <a:pt x="135" y="73"/>
                  <a:pt x="141" y="73"/>
                </a:cubicBezTo>
                <a:cubicBezTo>
                  <a:pt x="154" y="73"/>
                  <a:pt x="165" y="84"/>
                  <a:pt x="165" y="97"/>
                </a:cubicBezTo>
                <a:moveTo>
                  <a:pt x="53" y="85"/>
                </a:moveTo>
                <a:cubicBezTo>
                  <a:pt x="53" y="76"/>
                  <a:pt x="48" y="68"/>
                  <a:pt x="41" y="64"/>
                </a:cubicBezTo>
                <a:cubicBezTo>
                  <a:pt x="38" y="63"/>
                  <a:pt x="34" y="62"/>
                  <a:pt x="30" y="62"/>
                </a:cubicBezTo>
                <a:cubicBezTo>
                  <a:pt x="17" y="62"/>
                  <a:pt x="7" y="72"/>
                  <a:pt x="7" y="85"/>
                </a:cubicBezTo>
                <a:cubicBezTo>
                  <a:pt x="7" y="98"/>
                  <a:pt x="17" y="108"/>
                  <a:pt x="30" y="108"/>
                </a:cubicBezTo>
                <a:cubicBezTo>
                  <a:pt x="43" y="108"/>
                  <a:pt x="53" y="98"/>
                  <a:pt x="53" y="85"/>
                </a:cubicBezTo>
                <a:close/>
                <a:moveTo>
                  <a:pt x="116" y="24"/>
                </a:moveTo>
                <a:cubicBezTo>
                  <a:pt x="116" y="25"/>
                  <a:pt x="116" y="26"/>
                  <a:pt x="116" y="27"/>
                </a:cubicBezTo>
                <a:cubicBezTo>
                  <a:pt x="119" y="26"/>
                  <a:pt x="123" y="27"/>
                  <a:pt x="125" y="30"/>
                </a:cubicBezTo>
                <a:cubicBezTo>
                  <a:pt x="126" y="33"/>
                  <a:pt x="126" y="37"/>
                  <a:pt x="123" y="39"/>
                </a:cubicBezTo>
                <a:cubicBezTo>
                  <a:pt x="126" y="41"/>
                  <a:pt x="130" y="43"/>
                  <a:pt x="135" y="43"/>
                </a:cubicBezTo>
                <a:cubicBezTo>
                  <a:pt x="145" y="43"/>
                  <a:pt x="153" y="35"/>
                  <a:pt x="153" y="24"/>
                </a:cubicBezTo>
                <a:cubicBezTo>
                  <a:pt x="153" y="14"/>
                  <a:pt x="145" y="6"/>
                  <a:pt x="135" y="6"/>
                </a:cubicBezTo>
                <a:cubicBezTo>
                  <a:pt x="124" y="6"/>
                  <a:pt x="116" y="14"/>
                  <a:pt x="116" y="24"/>
                </a:cubicBezTo>
                <a:moveTo>
                  <a:pt x="36" y="24"/>
                </a:moveTo>
                <a:cubicBezTo>
                  <a:pt x="36" y="17"/>
                  <a:pt x="30" y="12"/>
                  <a:pt x="23" y="12"/>
                </a:cubicBezTo>
                <a:cubicBezTo>
                  <a:pt x="17" y="12"/>
                  <a:pt x="11" y="17"/>
                  <a:pt x="11" y="24"/>
                </a:cubicBezTo>
                <a:cubicBezTo>
                  <a:pt x="11" y="31"/>
                  <a:pt x="17" y="37"/>
                  <a:pt x="23" y="37"/>
                </a:cubicBezTo>
                <a:cubicBezTo>
                  <a:pt x="25" y="37"/>
                  <a:pt x="27" y="36"/>
                  <a:pt x="29" y="36"/>
                </a:cubicBezTo>
                <a:cubicBezTo>
                  <a:pt x="27" y="33"/>
                  <a:pt x="27" y="30"/>
                  <a:pt x="28" y="27"/>
                </a:cubicBezTo>
                <a:cubicBezTo>
                  <a:pt x="30" y="25"/>
                  <a:pt x="33" y="24"/>
                  <a:pt x="36" y="24"/>
                </a:cubicBezTo>
                <a:moveTo>
                  <a:pt x="158" y="97"/>
                </a:moveTo>
                <a:cubicBezTo>
                  <a:pt x="158" y="87"/>
                  <a:pt x="150" y="79"/>
                  <a:pt x="141" y="79"/>
                </a:cubicBezTo>
                <a:cubicBezTo>
                  <a:pt x="131" y="79"/>
                  <a:pt x="123" y="87"/>
                  <a:pt x="123" y="97"/>
                </a:cubicBezTo>
                <a:cubicBezTo>
                  <a:pt x="123" y="107"/>
                  <a:pt x="131" y="115"/>
                  <a:pt x="141" y="115"/>
                </a:cubicBezTo>
                <a:cubicBezTo>
                  <a:pt x="150" y="115"/>
                  <a:pt x="158" y="107"/>
                  <a:pt x="158" y="9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6BAAB-1D20-488D-9A52-0E4EB3F66FCA}"/>
              </a:ext>
            </a:extLst>
          </p:cNvPr>
          <p:cNvGrpSpPr/>
          <p:nvPr/>
        </p:nvGrpSpPr>
        <p:grpSpPr>
          <a:xfrm>
            <a:off x="1962360" y="956353"/>
            <a:ext cx="4590822" cy="4557158"/>
            <a:chOff x="1962360" y="956353"/>
            <a:chExt cx="4590822" cy="4557158"/>
          </a:xfrm>
        </p:grpSpPr>
        <p:pic>
          <p:nvPicPr>
            <p:cNvPr id="15" name="图片 52">
              <a:extLst>
                <a:ext uri="{FF2B5EF4-FFF2-40B4-BE49-F238E27FC236}">
                  <a16:creationId xmlns:a16="http://schemas.microsoft.com/office/drawing/2014/main" id="{D616314B-AFA4-4264-9A65-7E0A23CA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360" y="2947434"/>
              <a:ext cx="4543948" cy="1323714"/>
            </a:xfrm>
            <a:prstGeom prst="rect">
              <a:avLst/>
            </a:prstGeom>
          </p:spPr>
        </p:pic>
        <p:pic>
          <p:nvPicPr>
            <p:cNvPr id="16" name="图片 53">
              <a:extLst>
                <a:ext uri="{FF2B5EF4-FFF2-40B4-BE49-F238E27FC236}">
                  <a16:creationId xmlns:a16="http://schemas.microsoft.com/office/drawing/2014/main" id="{FBD62BDB-85B8-46E6-91BF-B9577862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360" y="4189797"/>
              <a:ext cx="4543948" cy="1323714"/>
            </a:xfrm>
            <a:prstGeom prst="rect">
              <a:avLst/>
            </a:prstGeom>
          </p:spPr>
        </p:pic>
        <p:sp>
          <p:nvSpPr>
            <p:cNvPr id="30" name="文本框 45">
              <a:extLst>
                <a:ext uri="{FF2B5EF4-FFF2-40B4-BE49-F238E27FC236}">
                  <a16:creationId xmlns:a16="http://schemas.microsoft.com/office/drawing/2014/main" id="{0BAB22D9-9CCD-4BB0-9637-72B553F1096A}"/>
                </a:ext>
              </a:extLst>
            </p:cNvPr>
            <p:cNvSpPr txBox="1"/>
            <p:nvPr/>
          </p:nvSpPr>
          <p:spPr>
            <a:xfrm>
              <a:off x="2955345" y="4610923"/>
              <a:ext cx="621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76A42D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000" dirty="0">
                <a:solidFill>
                  <a:srgbClr val="76A42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1" name="文本框 44">
              <a:extLst>
                <a:ext uri="{FF2B5EF4-FFF2-40B4-BE49-F238E27FC236}">
                  <a16:creationId xmlns:a16="http://schemas.microsoft.com/office/drawing/2014/main" id="{7E464478-6EC5-4930-BD74-A0E199B9F526}"/>
                </a:ext>
              </a:extLst>
            </p:cNvPr>
            <p:cNvSpPr txBox="1"/>
            <p:nvPr/>
          </p:nvSpPr>
          <p:spPr>
            <a:xfrm>
              <a:off x="3000411" y="3340967"/>
              <a:ext cx="466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0A0D5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000" dirty="0">
                <a:solidFill>
                  <a:srgbClr val="20A0D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5" name="文本框 57">
              <a:extLst>
                <a:ext uri="{FF2B5EF4-FFF2-40B4-BE49-F238E27FC236}">
                  <a16:creationId xmlns:a16="http://schemas.microsoft.com/office/drawing/2014/main" id="{0126D0D3-E3D8-4F12-84DA-F97257898EEE}"/>
                </a:ext>
              </a:extLst>
            </p:cNvPr>
            <p:cNvSpPr txBox="1"/>
            <p:nvPr/>
          </p:nvSpPr>
          <p:spPr>
            <a:xfrm>
              <a:off x="3459611" y="4610923"/>
              <a:ext cx="2315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神经网络优化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pic>
          <p:nvPicPr>
            <p:cNvPr id="37" name="图片 52">
              <a:extLst>
                <a:ext uri="{FF2B5EF4-FFF2-40B4-BE49-F238E27FC236}">
                  <a16:creationId xmlns:a16="http://schemas.microsoft.com/office/drawing/2014/main" id="{116A396C-638D-44AA-8FC3-2648F2C65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234" y="1705072"/>
              <a:ext cx="4543948" cy="1323714"/>
            </a:xfrm>
            <a:prstGeom prst="rect">
              <a:avLst/>
            </a:prstGeom>
          </p:spPr>
        </p:pic>
        <p:sp>
          <p:nvSpPr>
            <p:cNvPr id="29" name="文本框 43">
              <a:extLst>
                <a:ext uri="{FF2B5EF4-FFF2-40B4-BE49-F238E27FC236}">
                  <a16:creationId xmlns:a16="http://schemas.microsoft.com/office/drawing/2014/main" id="{C1BA35E6-02A2-40D9-A57C-F17D5211027B}"/>
                </a:ext>
              </a:extLst>
            </p:cNvPr>
            <p:cNvSpPr txBox="1"/>
            <p:nvPr/>
          </p:nvSpPr>
          <p:spPr>
            <a:xfrm>
              <a:off x="3039145" y="2121289"/>
              <a:ext cx="505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8F7EB9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000" dirty="0">
                <a:solidFill>
                  <a:srgbClr val="8F7EB9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文本框 56">
              <a:extLst>
                <a:ext uri="{FF2B5EF4-FFF2-40B4-BE49-F238E27FC236}">
                  <a16:creationId xmlns:a16="http://schemas.microsoft.com/office/drawing/2014/main" id="{FCD5CCB8-044F-4529-B0E7-1FA17780C65D}"/>
                </a:ext>
              </a:extLst>
            </p:cNvPr>
            <p:cNvSpPr txBox="1"/>
            <p:nvPr/>
          </p:nvSpPr>
          <p:spPr>
            <a:xfrm>
              <a:off x="3459610" y="2124979"/>
              <a:ext cx="26363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图像预处理方法</a:t>
              </a:r>
              <a:endParaRPr lang="en-US" altLang="zh-CN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文本框 56">
              <a:extLst>
                <a:ext uri="{FF2B5EF4-FFF2-40B4-BE49-F238E27FC236}">
                  <a16:creationId xmlns:a16="http://schemas.microsoft.com/office/drawing/2014/main" id="{DED18DEE-B7B4-4F39-A23F-586E238D42CB}"/>
                </a:ext>
              </a:extLst>
            </p:cNvPr>
            <p:cNvSpPr txBox="1"/>
            <p:nvPr/>
          </p:nvSpPr>
          <p:spPr>
            <a:xfrm>
              <a:off x="3472796" y="3368055"/>
              <a:ext cx="2819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PCA</a:t>
              </a:r>
            </a:p>
          </p:txBody>
        </p:sp>
        <p:sp>
          <p:nvSpPr>
            <p:cNvPr id="41" name="圆角矩形 100">
              <a:extLst>
                <a:ext uri="{FF2B5EF4-FFF2-40B4-BE49-F238E27FC236}">
                  <a16:creationId xmlns:a16="http://schemas.microsoft.com/office/drawing/2014/main" id="{B4EC3887-04F1-478C-A32E-9EA7104D4C3C}"/>
                </a:ext>
              </a:extLst>
            </p:cNvPr>
            <p:cNvSpPr/>
            <p:nvPr/>
          </p:nvSpPr>
          <p:spPr>
            <a:xfrm>
              <a:off x="3039145" y="956353"/>
              <a:ext cx="1005698" cy="561324"/>
            </a:xfrm>
            <a:prstGeom prst="roundRect">
              <a:avLst>
                <a:gd name="adj" fmla="val 9938"/>
              </a:avLst>
            </a:prstGeom>
            <a:solidFill>
              <a:srgbClr val="ED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重点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0F88E915-7EA7-45E7-BD50-61D05C7B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458" y="956353"/>
              <a:ext cx="516401" cy="554700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06483-5E7F-4A99-9A5C-9BDA2F4E23F8}"/>
              </a:ext>
            </a:extLst>
          </p:cNvPr>
          <p:cNvGrpSpPr/>
          <p:nvPr/>
        </p:nvGrpSpPr>
        <p:grpSpPr>
          <a:xfrm>
            <a:off x="6590108" y="879762"/>
            <a:ext cx="5045399" cy="5376696"/>
            <a:chOff x="6600056" y="866060"/>
            <a:chExt cx="5045399" cy="5376696"/>
          </a:xfrm>
        </p:grpSpPr>
        <p:pic>
          <p:nvPicPr>
            <p:cNvPr id="40" name="图片 6">
              <a:extLst>
                <a:ext uri="{FF2B5EF4-FFF2-40B4-BE49-F238E27FC236}">
                  <a16:creationId xmlns:a16="http://schemas.microsoft.com/office/drawing/2014/main" id="{5EB520F5-DCB5-4C3A-8C3F-CA5C81AFF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903"/>
            <a:stretch/>
          </p:blipFill>
          <p:spPr>
            <a:xfrm>
              <a:off x="6600056" y="866060"/>
              <a:ext cx="5045399" cy="5376696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5" name="圆角矩形 100">
              <a:extLst>
                <a:ext uri="{FF2B5EF4-FFF2-40B4-BE49-F238E27FC236}">
                  <a16:creationId xmlns:a16="http://schemas.microsoft.com/office/drawing/2014/main" id="{8C45E935-1572-4839-BEC6-96E59C7798A6}"/>
                </a:ext>
              </a:extLst>
            </p:cNvPr>
            <p:cNvSpPr/>
            <p:nvPr/>
          </p:nvSpPr>
          <p:spPr>
            <a:xfrm>
              <a:off x="7396102" y="956353"/>
              <a:ext cx="1005698" cy="561324"/>
            </a:xfrm>
            <a:prstGeom prst="roundRect">
              <a:avLst>
                <a:gd name="adj" fmla="val 993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难点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4FAB5541-2D30-4D6E-AFDF-E8F17C69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415" y="956353"/>
              <a:ext cx="516401" cy="554700"/>
            </a:xfrm>
            <a:custGeom>
              <a:avLst/>
              <a:gdLst>
                <a:gd name="T0" fmla="*/ 415 w 437"/>
                <a:gd name="T1" fmla="*/ 364 h 470"/>
                <a:gd name="T2" fmla="*/ 388 w 437"/>
                <a:gd name="T3" fmla="*/ 335 h 470"/>
                <a:gd name="T4" fmla="*/ 307 w 437"/>
                <a:gd name="T5" fmla="*/ 291 h 470"/>
                <a:gd name="T6" fmla="*/ 273 w 437"/>
                <a:gd name="T7" fmla="*/ 257 h 470"/>
                <a:gd name="T8" fmla="*/ 262 w 437"/>
                <a:gd name="T9" fmla="*/ 240 h 470"/>
                <a:gd name="T10" fmla="*/ 288 w 437"/>
                <a:gd name="T11" fmla="*/ 199 h 470"/>
                <a:gd name="T12" fmla="*/ 294 w 437"/>
                <a:gd name="T13" fmla="*/ 185 h 470"/>
                <a:gd name="T14" fmla="*/ 298 w 437"/>
                <a:gd name="T15" fmla="*/ 147 h 470"/>
                <a:gd name="T16" fmla="*/ 285 w 437"/>
                <a:gd name="T17" fmla="*/ 57 h 470"/>
                <a:gd name="T18" fmla="*/ 280 w 437"/>
                <a:gd name="T19" fmla="*/ 52 h 470"/>
                <a:gd name="T20" fmla="*/ 262 w 437"/>
                <a:gd name="T21" fmla="*/ 37 h 470"/>
                <a:gd name="T22" fmla="*/ 155 w 437"/>
                <a:gd name="T23" fmla="*/ 50 h 470"/>
                <a:gd name="T24" fmla="*/ 140 w 437"/>
                <a:gd name="T25" fmla="*/ 140 h 470"/>
                <a:gd name="T26" fmla="*/ 142 w 437"/>
                <a:gd name="T27" fmla="*/ 179 h 470"/>
                <a:gd name="T28" fmla="*/ 150 w 437"/>
                <a:gd name="T29" fmla="*/ 195 h 470"/>
                <a:gd name="T30" fmla="*/ 153 w 437"/>
                <a:gd name="T31" fmla="*/ 202 h 470"/>
                <a:gd name="T32" fmla="*/ 155 w 437"/>
                <a:gd name="T33" fmla="*/ 201 h 470"/>
                <a:gd name="T34" fmla="*/ 178 w 437"/>
                <a:gd name="T35" fmla="*/ 239 h 470"/>
                <a:gd name="T36" fmla="*/ 159 w 437"/>
                <a:gd name="T37" fmla="*/ 256 h 470"/>
                <a:gd name="T38" fmla="*/ 129 w 437"/>
                <a:gd name="T39" fmla="*/ 291 h 470"/>
                <a:gd name="T40" fmla="*/ 48 w 437"/>
                <a:gd name="T41" fmla="*/ 335 h 470"/>
                <a:gd name="T42" fmla="*/ 21 w 437"/>
                <a:gd name="T43" fmla="*/ 364 h 470"/>
                <a:gd name="T44" fmla="*/ 0 w 437"/>
                <a:gd name="T45" fmla="*/ 451 h 470"/>
                <a:gd name="T46" fmla="*/ 0 w 437"/>
                <a:gd name="T47" fmla="*/ 470 h 470"/>
                <a:gd name="T48" fmla="*/ 437 w 437"/>
                <a:gd name="T49" fmla="*/ 470 h 470"/>
                <a:gd name="T50" fmla="*/ 437 w 437"/>
                <a:gd name="T51" fmla="*/ 451 h 470"/>
                <a:gd name="T52" fmla="*/ 415 w 437"/>
                <a:gd name="T53" fmla="*/ 3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7" h="470">
                  <a:moveTo>
                    <a:pt x="415" y="364"/>
                  </a:moveTo>
                  <a:cubicBezTo>
                    <a:pt x="415" y="364"/>
                    <a:pt x="422" y="351"/>
                    <a:pt x="388" y="335"/>
                  </a:cubicBezTo>
                  <a:cubicBezTo>
                    <a:pt x="307" y="291"/>
                    <a:pt x="307" y="291"/>
                    <a:pt x="307" y="291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56" y="248"/>
                    <a:pt x="246" y="251"/>
                    <a:pt x="262" y="240"/>
                  </a:cubicBezTo>
                  <a:cubicBezTo>
                    <a:pt x="274" y="230"/>
                    <a:pt x="282" y="216"/>
                    <a:pt x="288" y="199"/>
                  </a:cubicBezTo>
                  <a:cubicBezTo>
                    <a:pt x="289" y="198"/>
                    <a:pt x="292" y="194"/>
                    <a:pt x="294" y="185"/>
                  </a:cubicBezTo>
                  <a:cubicBezTo>
                    <a:pt x="294" y="185"/>
                    <a:pt x="325" y="148"/>
                    <a:pt x="298" y="147"/>
                  </a:cubicBezTo>
                  <a:cubicBezTo>
                    <a:pt x="298" y="147"/>
                    <a:pt x="326" y="96"/>
                    <a:pt x="285" y="57"/>
                  </a:cubicBezTo>
                  <a:cubicBezTo>
                    <a:pt x="285" y="57"/>
                    <a:pt x="283" y="55"/>
                    <a:pt x="280" y="52"/>
                  </a:cubicBezTo>
                  <a:cubicBezTo>
                    <a:pt x="271" y="42"/>
                    <a:pt x="262" y="37"/>
                    <a:pt x="262" y="37"/>
                  </a:cubicBezTo>
                  <a:cubicBezTo>
                    <a:pt x="203" y="0"/>
                    <a:pt x="155" y="50"/>
                    <a:pt x="155" y="50"/>
                  </a:cubicBezTo>
                  <a:cubicBezTo>
                    <a:pt x="113" y="88"/>
                    <a:pt x="140" y="140"/>
                    <a:pt x="140" y="140"/>
                  </a:cubicBezTo>
                  <a:cubicBezTo>
                    <a:pt x="112" y="140"/>
                    <a:pt x="142" y="179"/>
                    <a:pt x="142" y="179"/>
                  </a:cubicBezTo>
                  <a:cubicBezTo>
                    <a:pt x="146" y="197"/>
                    <a:pt x="150" y="195"/>
                    <a:pt x="150" y="195"/>
                  </a:cubicBezTo>
                  <a:cubicBezTo>
                    <a:pt x="152" y="195"/>
                    <a:pt x="152" y="198"/>
                    <a:pt x="153" y="202"/>
                  </a:cubicBezTo>
                  <a:cubicBezTo>
                    <a:pt x="154" y="201"/>
                    <a:pt x="154" y="201"/>
                    <a:pt x="155" y="201"/>
                  </a:cubicBezTo>
                  <a:cubicBezTo>
                    <a:pt x="160" y="216"/>
                    <a:pt x="168" y="229"/>
                    <a:pt x="178" y="239"/>
                  </a:cubicBezTo>
                  <a:cubicBezTo>
                    <a:pt x="187" y="251"/>
                    <a:pt x="163" y="251"/>
                    <a:pt x="159" y="256"/>
                  </a:cubicBezTo>
                  <a:cubicBezTo>
                    <a:pt x="157" y="259"/>
                    <a:pt x="129" y="291"/>
                    <a:pt x="129" y="291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15" y="351"/>
                    <a:pt x="21" y="364"/>
                    <a:pt x="21" y="364"/>
                  </a:cubicBezTo>
                  <a:cubicBezTo>
                    <a:pt x="0" y="451"/>
                    <a:pt x="0" y="451"/>
                    <a:pt x="0" y="451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437" y="470"/>
                    <a:pt x="437" y="470"/>
                    <a:pt x="437" y="470"/>
                  </a:cubicBezTo>
                  <a:cubicBezTo>
                    <a:pt x="437" y="451"/>
                    <a:pt x="437" y="451"/>
                    <a:pt x="437" y="451"/>
                  </a:cubicBezTo>
                  <a:lnTo>
                    <a:pt x="415" y="364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140">
              <a:extLst>
                <a:ext uri="{FF2B5EF4-FFF2-40B4-BE49-F238E27FC236}">
                  <a16:creationId xmlns:a16="http://schemas.microsoft.com/office/drawing/2014/main" id="{A24DDB7E-9E95-4CDC-8BE4-DF0AFB1D1CDC}"/>
                </a:ext>
              </a:extLst>
            </p:cNvPr>
            <p:cNvGrpSpPr/>
            <p:nvPr/>
          </p:nvGrpSpPr>
          <p:grpSpPr>
            <a:xfrm rot="5400000">
              <a:off x="8086404" y="731225"/>
              <a:ext cx="900046" cy="3201718"/>
              <a:chOff x="6096000" y="-4571875"/>
              <a:chExt cx="2974030" cy="10579467"/>
            </a:xfrm>
          </p:grpSpPr>
          <p:grpSp>
            <p:nvGrpSpPr>
              <p:cNvPr id="48" name="组合 141">
                <a:extLst>
                  <a:ext uri="{FF2B5EF4-FFF2-40B4-BE49-F238E27FC236}">
                    <a16:creationId xmlns:a16="http://schemas.microsoft.com/office/drawing/2014/main" id="{1492E8D8-6775-49A9-8FB2-41CAC550E3FB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066C64F1-06DE-40AB-95E0-5F3C56944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76">
                  <a:extLst>
                    <a:ext uri="{FF2B5EF4-FFF2-40B4-BE49-F238E27FC236}">
                      <a16:creationId xmlns:a16="http://schemas.microsoft.com/office/drawing/2014/main" id="{B29F2F52-64EB-4D89-ACD4-0492BEFF2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142">
                <a:extLst>
                  <a:ext uri="{FF2B5EF4-FFF2-40B4-BE49-F238E27FC236}">
                    <a16:creationId xmlns:a16="http://schemas.microsoft.com/office/drawing/2014/main" id="{ED67D840-5B77-46A4-8571-BD0F83D1C298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50" name="Freeform 77">
                  <a:extLst>
                    <a:ext uri="{FF2B5EF4-FFF2-40B4-BE49-F238E27FC236}">
                      <a16:creationId xmlns:a16="http://schemas.microsoft.com/office/drawing/2014/main" id="{129E7841-0AB0-4073-A9CE-6C636AB43D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77">
                  <a:extLst>
                    <a:ext uri="{FF2B5EF4-FFF2-40B4-BE49-F238E27FC236}">
                      <a16:creationId xmlns:a16="http://schemas.microsoft.com/office/drawing/2014/main" id="{509C6D9C-DFD8-4514-80A0-5F7D66761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77">
                  <a:extLst>
                    <a:ext uri="{FF2B5EF4-FFF2-40B4-BE49-F238E27FC236}">
                      <a16:creationId xmlns:a16="http://schemas.microsoft.com/office/drawing/2014/main" id="{9C591EA3-9BEF-484A-9508-E57B4899C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组合 164">
              <a:extLst>
                <a:ext uri="{FF2B5EF4-FFF2-40B4-BE49-F238E27FC236}">
                  <a16:creationId xmlns:a16="http://schemas.microsoft.com/office/drawing/2014/main" id="{F43B720B-1C3A-48F1-A84E-45A7B3F6E408}"/>
                </a:ext>
              </a:extLst>
            </p:cNvPr>
            <p:cNvGrpSpPr/>
            <p:nvPr/>
          </p:nvGrpSpPr>
          <p:grpSpPr>
            <a:xfrm rot="5400000">
              <a:off x="8068581" y="1949779"/>
              <a:ext cx="900046" cy="3201718"/>
              <a:chOff x="6096000" y="-4571875"/>
              <a:chExt cx="2974030" cy="10579467"/>
            </a:xfrm>
          </p:grpSpPr>
          <p:grpSp>
            <p:nvGrpSpPr>
              <p:cNvPr id="56" name="组合 165">
                <a:extLst>
                  <a:ext uri="{FF2B5EF4-FFF2-40B4-BE49-F238E27FC236}">
                    <a16:creationId xmlns:a16="http://schemas.microsoft.com/office/drawing/2014/main" id="{2CA881F2-1327-4903-BAE0-93255CE61BA8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61" name="Freeform 74">
                  <a:extLst>
                    <a:ext uri="{FF2B5EF4-FFF2-40B4-BE49-F238E27FC236}">
                      <a16:creationId xmlns:a16="http://schemas.microsoft.com/office/drawing/2014/main" id="{094F9149-402C-4576-A7BC-EC2772821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76">
                  <a:extLst>
                    <a:ext uri="{FF2B5EF4-FFF2-40B4-BE49-F238E27FC236}">
                      <a16:creationId xmlns:a16="http://schemas.microsoft.com/office/drawing/2014/main" id="{080DC55F-4E7E-4BD2-A989-5CD58F6BF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166">
                <a:extLst>
                  <a:ext uri="{FF2B5EF4-FFF2-40B4-BE49-F238E27FC236}">
                    <a16:creationId xmlns:a16="http://schemas.microsoft.com/office/drawing/2014/main" id="{36118019-0DDA-461F-8688-1E35B060C603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58" name="Freeform 77">
                  <a:extLst>
                    <a:ext uri="{FF2B5EF4-FFF2-40B4-BE49-F238E27FC236}">
                      <a16:creationId xmlns:a16="http://schemas.microsoft.com/office/drawing/2014/main" id="{8B5465DB-42D7-4151-A5C9-4B0BEAE9A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77">
                  <a:extLst>
                    <a:ext uri="{FF2B5EF4-FFF2-40B4-BE49-F238E27FC236}">
                      <a16:creationId xmlns:a16="http://schemas.microsoft.com/office/drawing/2014/main" id="{2A1B9CD4-7802-4F7B-A6A1-8871BD80C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77">
                  <a:extLst>
                    <a:ext uri="{FF2B5EF4-FFF2-40B4-BE49-F238E27FC236}">
                      <a16:creationId xmlns:a16="http://schemas.microsoft.com/office/drawing/2014/main" id="{16EFF053-823D-40AB-940E-9F970BC76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172">
              <a:extLst>
                <a:ext uri="{FF2B5EF4-FFF2-40B4-BE49-F238E27FC236}">
                  <a16:creationId xmlns:a16="http://schemas.microsoft.com/office/drawing/2014/main" id="{8E4CDD09-6C12-4006-9314-B7DE37A0832D}"/>
                </a:ext>
              </a:extLst>
            </p:cNvPr>
            <p:cNvGrpSpPr/>
            <p:nvPr/>
          </p:nvGrpSpPr>
          <p:grpSpPr>
            <a:xfrm rot="5400000">
              <a:off x="8062215" y="3270390"/>
              <a:ext cx="900046" cy="3201718"/>
              <a:chOff x="6096000" y="-4571875"/>
              <a:chExt cx="2974030" cy="10579467"/>
            </a:xfrm>
          </p:grpSpPr>
          <p:grpSp>
            <p:nvGrpSpPr>
              <p:cNvPr id="64" name="组合 173">
                <a:extLst>
                  <a:ext uri="{FF2B5EF4-FFF2-40B4-BE49-F238E27FC236}">
                    <a16:creationId xmlns:a16="http://schemas.microsoft.com/office/drawing/2014/main" id="{AA4FB1E7-91BC-48F2-81F9-97B5D620EEB1}"/>
                  </a:ext>
                </a:extLst>
              </p:cNvPr>
              <p:cNvGrpSpPr/>
              <p:nvPr/>
            </p:nvGrpSpPr>
            <p:grpSpPr>
              <a:xfrm>
                <a:off x="6096000" y="-4571875"/>
                <a:ext cx="2974030" cy="10579467"/>
                <a:chOff x="6096000" y="-4571875"/>
                <a:chExt cx="2974030" cy="10579467"/>
              </a:xfrm>
            </p:grpSpPr>
            <p:sp>
              <p:nvSpPr>
                <p:cNvPr id="69" name="Freeform 74">
                  <a:extLst>
                    <a:ext uri="{FF2B5EF4-FFF2-40B4-BE49-F238E27FC236}">
                      <a16:creationId xmlns:a16="http://schemas.microsoft.com/office/drawing/2014/main" id="{E7259FA0-319C-4DB9-A9DF-2A1A9447B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-4571875"/>
                  <a:ext cx="2974030" cy="10579467"/>
                </a:xfrm>
                <a:custGeom>
                  <a:avLst/>
                  <a:gdLst>
                    <a:gd name="T0" fmla="*/ 0 w 296"/>
                    <a:gd name="T1" fmla="*/ 961 h 1062"/>
                    <a:gd name="T2" fmla="*/ 17 w 296"/>
                    <a:gd name="T3" fmla="*/ 991 h 1062"/>
                    <a:gd name="T4" fmla="*/ 130 w 296"/>
                    <a:gd name="T5" fmla="*/ 1056 h 1062"/>
                    <a:gd name="T6" fmla="*/ 165 w 296"/>
                    <a:gd name="T7" fmla="*/ 1056 h 1062"/>
                    <a:gd name="T8" fmla="*/ 279 w 296"/>
                    <a:gd name="T9" fmla="*/ 991 h 1062"/>
                    <a:gd name="T10" fmla="*/ 296 w 296"/>
                    <a:gd name="T11" fmla="*/ 961 h 1062"/>
                    <a:gd name="T12" fmla="*/ 296 w 296"/>
                    <a:gd name="T13" fmla="*/ 102 h 1062"/>
                    <a:gd name="T14" fmla="*/ 279 w 296"/>
                    <a:gd name="T15" fmla="*/ 72 h 1062"/>
                    <a:gd name="T16" fmla="*/ 165 w 296"/>
                    <a:gd name="T17" fmla="*/ 7 h 1062"/>
                    <a:gd name="T18" fmla="*/ 130 w 296"/>
                    <a:gd name="T19" fmla="*/ 7 h 1062"/>
                    <a:gd name="T20" fmla="*/ 17 w 296"/>
                    <a:gd name="T21" fmla="*/ 72 h 1062"/>
                    <a:gd name="T22" fmla="*/ 0 w 296"/>
                    <a:gd name="T23" fmla="*/ 102 h 1062"/>
                    <a:gd name="T24" fmla="*/ 0 w 296"/>
                    <a:gd name="T25" fmla="*/ 961 h 10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6" h="1062">
                      <a:moveTo>
                        <a:pt x="0" y="961"/>
                      </a:moveTo>
                      <a:cubicBezTo>
                        <a:pt x="0" y="973"/>
                        <a:pt x="6" y="984"/>
                        <a:pt x="17" y="991"/>
                      </a:cubicBezTo>
                      <a:cubicBezTo>
                        <a:pt x="130" y="1056"/>
                        <a:pt x="130" y="1056"/>
                        <a:pt x="130" y="1056"/>
                      </a:cubicBezTo>
                      <a:cubicBezTo>
                        <a:pt x="141" y="1062"/>
                        <a:pt x="154" y="1062"/>
                        <a:pt x="165" y="1056"/>
                      </a:cubicBezTo>
                      <a:cubicBezTo>
                        <a:pt x="279" y="991"/>
                        <a:pt x="279" y="991"/>
                        <a:pt x="279" y="991"/>
                      </a:cubicBezTo>
                      <a:cubicBezTo>
                        <a:pt x="289" y="984"/>
                        <a:pt x="296" y="973"/>
                        <a:pt x="296" y="961"/>
                      </a:cubicBez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6" y="90"/>
                        <a:pt x="289" y="78"/>
                        <a:pt x="279" y="72"/>
                      </a:cubicBezTo>
                      <a:cubicBezTo>
                        <a:pt x="165" y="7"/>
                        <a:pt x="165" y="7"/>
                        <a:pt x="165" y="7"/>
                      </a:cubicBezTo>
                      <a:cubicBezTo>
                        <a:pt x="154" y="0"/>
                        <a:pt x="141" y="0"/>
                        <a:pt x="130" y="7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6" y="78"/>
                        <a:pt x="0" y="90"/>
                        <a:pt x="0" y="102"/>
                      </a:cubicBezTo>
                      <a:cubicBezTo>
                        <a:pt x="0" y="961"/>
                        <a:pt x="0" y="961"/>
                        <a:pt x="0" y="961"/>
                      </a:cubicBezTo>
                    </a:path>
                  </a:pathLst>
                </a:custGeom>
                <a:gradFill>
                  <a:gsLst>
                    <a:gs pos="0">
                      <a:srgbClr val="D6E2E9"/>
                    </a:gs>
                    <a:gs pos="100000">
                      <a:srgbClr val="D1DDE4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152400" dist="63500" dir="8100000" algn="tr" rotWithShape="0">
                    <a:prstClr val="black">
                      <a:alpha val="35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76">
                  <a:extLst>
                    <a:ext uri="{FF2B5EF4-FFF2-40B4-BE49-F238E27FC236}">
                      <a16:creationId xmlns:a16="http://schemas.microsoft.com/office/drawing/2014/main" id="{2D18E9F2-3BC7-42AE-A5D2-0981204D3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576705" y="-4512983"/>
                  <a:ext cx="1493325" cy="10503749"/>
                </a:xfrm>
                <a:custGeom>
                  <a:avLst/>
                  <a:gdLst>
                    <a:gd name="T0" fmla="*/ 147 w 147"/>
                    <a:gd name="T1" fmla="*/ 0 h 1054"/>
                    <a:gd name="T2" fmla="*/ 2 w 147"/>
                    <a:gd name="T3" fmla="*/ 84 h 1054"/>
                    <a:gd name="T4" fmla="*/ 0 w 147"/>
                    <a:gd name="T5" fmla="*/ 96 h 1054"/>
                    <a:gd name="T6" fmla="*/ 0 w 147"/>
                    <a:gd name="T7" fmla="*/ 96 h 1054"/>
                    <a:gd name="T8" fmla="*/ 0 w 147"/>
                    <a:gd name="T9" fmla="*/ 96 h 1054"/>
                    <a:gd name="T10" fmla="*/ 0 w 147"/>
                    <a:gd name="T11" fmla="*/ 96 h 1054"/>
                    <a:gd name="T12" fmla="*/ 0 w 147"/>
                    <a:gd name="T13" fmla="*/ 955 h 1054"/>
                    <a:gd name="T14" fmla="*/ 17 w 147"/>
                    <a:gd name="T15" fmla="*/ 985 h 1054"/>
                    <a:gd name="T16" fmla="*/ 130 w 147"/>
                    <a:gd name="T17" fmla="*/ 1050 h 1054"/>
                    <a:gd name="T18" fmla="*/ 130 w 147"/>
                    <a:gd name="T19" fmla="*/ 1050 h 1054"/>
                    <a:gd name="T20" fmla="*/ 133 w 147"/>
                    <a:gd name="T21" fmla="*/ 1052 h 1054"/>
                    <a:gd name="T22" fmla="*/ 143 w 147"/>
                    <a:gd name="T23" fmla="*/ 1054 h 1054"/>
                    <a:gd name="T24" fmla="*/ 147 w 147"/>
                    <a:gd name="T25" fmla="*/ 1052 h 1054"/>
                    <a:gd name="T26" fmla="*/ 147 w 147"/>
                    <a:gd name="T27" fmla="*/ 0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7" h="1054">
                      <a:moveTo>
                        <a:pt x="147" y="0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7"/>
                        <a:pt x="0" y="92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0" y="967"/>
                        <a:pt x="6" y="978"/>
                        <a:pt x="17" y="985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0" y="1050"/>
                        <a:pt x="130" y="1050"/>
                        <a:pt x="130" y="1050"/>
                      </a:cubicBezTo>
                      <a:cubicBezTo>
                        <a:pt x="131" y="1051"/>
                        <a:pt x="132" y="1051"/>
                        <a:pt x="133" y="1052"/>
                      </a:cubicBezTo>
                      <a:cubicBezTo>
                        <a:pt x="137" y="1053"/>
                        <a:pt x="140" y="1054"/>
                        <a:pt x="143" y="1054"/>
                      </a:cubicBezTo>
                      <a:cubicBezTo>
                        <a:pt x="147" y="1052"/>
                        <a:pt x="147" y="1052"/>
                        <a:pt x="147" y="1052"/>
                      </a:cubicBezTo>
                      <a:cubicBezTo>
                        <a:pt x="147" y="0"/>
                        <a:pt x="147" y="0"/>
                        <a:pt x="147" y="0"/>
                      </a:cubicBezTo>
                    </a:path>
                  </a:pathLst>
                </a:custGeom>
                <a:gradFill>
                  <a:gsLst>
                    <a:gs pos="0">
                      <a:srgbClr val="B7C2C9"/>
                    </a:gs>
                    <a:gs pos="100000">
                      <a:srgbClr val="C7D4DB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174">
                <a:extLst>
                  <a:ext uri="{FF2B5EF4-FFF2-40B4-BE49-F238E27FC236}">
                    <a16:creationId xmlns:a16="http://schemas.microsoft.com/office/drawing/2014/main" id="{BE49073D-6941-475D-9FBC-AA186B6CFEEF}"/>
                  </a:ext>
                </a:extLst>
              </p:cNvPr>
              <p:cNvGrpSpPr/>
              <p:nvPr/>
            </p:nvGrpSpPr>
            <p:grpSpPr>
              <a:xfrm>
                <a:off x="6316564" y="2867025"/>
                <a:ext cx="2532903" cy="2877048"/>
                <a:chOff x="6310252" y="2867025"/>
                <a:chExt cx="2532903" cy="2877048"/>
              </a:xfrm>
            </p:grpSpPr>
            <p:sp>
              <p:nvSpPr>
                <p:cNvPr id="66" name="Freeform 77">
                  <a:extLst>
                    <a:ext uri="{FF2B5EF4-FFF2-40B4-BE49-F238E27FC236}">
                      <a16:creationId xmlns:a16="http://schemas.microsoft.com/office/drawing/2014/main" id="{A00B853C-C8DE-4AE2-9B55-AD9E73410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252" y="2867025"/>
                  <a:ext cx="2532903" cy="287704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F4F6F6"/>
                </a:solidFill>
                <a:ln>
                  <a:noFill/>
                </a:ln>
                <a:effectLst>
                  <a:outerShdw blurRad="101600" dist="50800" dir="8100000" sx="101000" sy="101000" algn="tr" rotWithShape="0">
                    <a:prstClr val="black">
                      <a:alpha val="24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77">
                  <a:extLst>
                    <a:ext uri="{FF2B5EF4-FFF2-40B4-BE49-F238E27FC236}">
                      <a16:creationId xmlns:a16="http://schemas.microsoft.com/office/drawing/2014/main" id="{7157AC09-4A61-4B79-AD28-E7D7E7088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696" y="2986796"/>
                  <a:ext cx="2322014" cy="2637506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ffectLst>
                  <a:innerShdw blurRad="101600">
                    <a:prstClr val="black">
                      <a:alpha val="66000"/>
                    </a:prstClr>
                  </a:inn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77">
                  <a:extLst>
                    <a:ext uri="{FF2B5EF4-FFF2-40B4-BE49-F238E27FC236}">
                      <a16:creationId xmlns:a16="http://schemas.microsoft.com/office/drawing/2014/main" id="{62C37C59-288F-431B-B823-49BC41575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7540" y="3261500"/>
                  <a:ext cx="1838326" cy="2088098"/>
                </a:xfrm>
                <a:custGeom>
                  <a:avLst/>
                  <a:gdLst>
                    <a:gd name="T0" fmla="*/ 0 w 231"/>
                    <a:gd name="T1" fmla="*/ 195 h 265"/>
                    <a:gd name="T2" fmla="*/ 4 w 231"/>
                    <a:gd name="T3" fmla="*/ 201 h 265"/>
                    <a:gd name="T4" fmla="*/ 112 w 231"/>
                    <a:gd name="T5" fmla="*/ 264 h 265"/>
                    <a:gd name="T6" fmla="*/ 120 w 231"/>
                    <a:gd name="T7" fmla="*/ 264 h 265"/>
                    <a:gd name="T8" fmla="*/ 227 w 231"/>
                    <a:gd name="T9" fmla="*/ 201 h 265"/>
                    <a:gd name="T10" fmla="*/ 231 w 231"/>
                    <a:gd name="T11" fmla="*/ 195 h 265"/>
                    <a:gd name="T12" fmla="*/ 231 w 231"/>
                    <a:gd name="T13" fmla="*/ 70 h 265"/>
                    <a:gd name="T14" fmla="*/ 227 w 231"/>
                    <a:gd name="T15" fmla="*/ 63 h 265"/>
                    <a:gd name="T16" fmla="*/ 120 w 231"/>
                    <a:gd name="T17" fmla="*/ 1 h 265"/>
                    <a:gd name="T18" fmla="*/ 112 w 231"/>
                    <a:gd name="T19" fmla="*/ 1 h 265"/>
                    <a:gd name="T20" fmla="*/ 4 w 231"/>
                    <a:gd name="T21" fmla="*/ 63 h 265"/>
                    <a:gd name="T22" fmla="*/ 0 w 231"/>
                    <a:gd name="T23" fmla="*/ 70 h 265"/>
                    <a:gd name="T24" fmla="*/ 0 w 231"/>
                    <a:gd name="T25" fmla="*/ 19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1" h="265">
                      <a:moveTo>
                        <a:pt x="0" y="195"/>
                      </a:moveTo>
                      <a:cubicBezTo>
                        <a:pt x="0" y="197"/>
                        <a:pt x="2" y="200"/>
                        <a:pt x="4" y="201"/>
                      </a:cubicBezTo>
                      <a:cubicBezTo>
                        <a:pt x="112" y="264"/>
                        <a:pt x="112" y="264"/>
                        <a:pt x="112" y="264"/>
                      </a:cubicBezTo>
                      <a:cubicBezTo>
                        <a:pt x="114" y="265"/>
                        <a:pt x="117" y="265"/>
                        <a:pt x="120" y="264"/>
                      </a:cubicBezTo>
                      <a:cubicBezTo>
                        <a:pt x="227" y="201"/>
                        <a:pt x="227" y="201"/>
                        <a:pt x="227" y="201"/>
                      </a:cubicBezTo>
                      <a:cubicBezTo>
                        <a:pt x="230" y="200"/>
                        <a:pt x="231" y="197"/>
                        <a:pt x="231" y="195"/>
                      </a:cubicBezTo>
                      <a:cubicBezTo>
                        <a:pt x="231" y="70"/>
                        <a:pt x="231" y="70"/>
                        <a:pt x="231" y="70"/>
                      </a:cubicBezTo>
                      <a:cubicBezTo>
                        <a:pt x="231" y="67"/>
                        <a:pt x="230" y="65"/>
                        <a:pt x="227" y="63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17" y="0"/>
                        <a:pt x="114" y="0"/>
                        <a:pt x="112" y="1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2" y="65"/>
                        <a:pt x="0" y="67"/>
                        <a:pt x="0" y="70"/>
                      </a:cubicBez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EDF1F1"/>
                </a:solidFill>
                <a:ln>
                  <a:noFill/>
                </a:ln>
                <a:effectLst>
                  <a:outerShdw blurRad="88900" sx="102000" sy="102000" algn="ctr" rotWithShape="0">
                    <a:prstClr val="black">
                      <a:alpha val="33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1" name="图片 208">
              <a:extLst>
                <a:ext uri="{FF2B5EF4-FFF2-40B4-BE49-F238E27FC236}">
                  <a16:creationId xmlns:a16="http://schemas.microsoft.com/office/drawing/2014/main" id="{A22A0E4A-2645-4293-BEF6-D39BDA0F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405" y="2065841"/>
              <a:ext cx="406849" cy="523771"/>
            </a:xfrm>
            <a:prstGeom prst="rect">
              <a:avLst/>
            </a:prstGeom>
          </p:spPr>
        </p:pic>
        <p:pic>
          <p:nvPicPr>
            <p:cNvPr id="72" name="图片 209">
              <a:extLst>
                <a:ext uri="{FF2B5EF4-FFF2-40B4-BE49-F238E27FC236}">
                  <a16:creationId xmlns:a16="http://schemas.microsoft.com/office/drawing/2014/main" id="{27B75DA7-0DA8-49F3-AA5E-453FFB61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624" y="3249069"/>
              <a:ext cx="341103" cy="482233"/>
            </a:xfrm>
            <a:prstGeom prst="rect">
              <a:avLst/>
            </a:prstGeom>
          </p:spPr>
        </p:pic>
        <p:grpSp>
          <p:nvGrpSpPr>
            <p:cNvPr id="73" name="组合 210">
              <a:extLst>
                <a:ext uri="{FF2B5EF4-FFF2-40B4-BE49-F238E27FC236}">
                  <a16:creationId xmlns:a16="http://schemas.microsoft.com/office/drawing/2014/main" id="{9763327F-293A-4BD0-8D14-CDE475FFE3A6}"/>
                </a:ext>
              </a:extLst>
            </p:cNvPr>
            <p:cNvGrpSpPr/>
            <p:nvPr/>
          </p:nvGrpSpPr>
          <p:grpSpPr>
            <a:xfrm>
              <a:off x="7242617" y="4627092"/>
              <a:ext cx="448808" cy="484493"/>
              <a:chOff x="4110037" y="3798888"/>
              <a:chExt cx="1038225" cy="1120777"/>
            </a:xfrm>
            <a:solidFill>
              <a:srgbClr val="FF0000"/>
            </a:solidFill>
          </p:grpSpPr>
          <p:sp>
            <p:nvSpPr>
              <p:cNvPr id="74" name="Freeform 41">
                <a:extLst>
                  <a:ext uri="{FF2B5EF4-FFF2-40B4-BE49-F238E27FC236}">
                    <a16:creationId xmlns:a16="http://schemas.microsoft.com/office/drawing/2014/main" id="{A6FE8B10-10C5-4625-8C5F-35B08C11CE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0037" y="4000502"/>
                <a:ext cx="1038225" cy="919163"/>
              </a:xfrm>
              <a:custGeom>
                <a:avLst/>
                <a:gdLst>
                  <a:gd name="T0" fmla="*/ 111 w 277"/>
                  <a:gd name="T1" fmla="*/ 19 h 245"/>
                  <a:gd name="T2" fmla="*/ 72 w 277"/>
                  <a:gd name="T3" fmla="*/ 58 h 245"/>
                  <a:gd name="T4" fmla="*/ 139 w 277"/>
                  <a:gd name="T5" fmla="*/ 42 h 245"/>
                  <a:gd name="T6" fmla="*/ 197 w 277"/>
                  <a:gd name="T7" fmla="*/ 72 h 245"/>
                  <a:gd name="T8" fmla="*/ 176 w 277"/>
                  <a:gd name="T9" fmla="*/ 26 h 245"/>
                  <a:gd name="T10" fmla="*/ 223 w 277"/>
                  <a:gd name="T11" fmla="*/ 17 h 245"/>
                  <a:gd name="T12" fmla="*/ 270 w 277"/>
                  <a:gd name="T13" fmla="*/ 94 h 245"/>
                  <a:gd name="T14" fmla="*/ 9 w 277"/>
                  <a:gd name="T15" fmla="*/ 91 h 245"/>
                  <a:gd name="T16" fmla="*/ 86 w 277"/>
                  <a:gd name="T17" fmla="*/ 3 h 245"/>
                  <a:gd name="T18" fmla="*/ 111 w 277"/>
                  <a:gd name="T19" fmla="*/ 19 h 245"/>
                  <a:gd name="T20" fmla="*/ 29 w 277"/>
                  <a:gd name="T21" fmla="*/ 86 h 245"/>
                  <a:gd name="T22" fmla="*/ 41 w 277"/>
                  <a:gd name="T23" fmla="*/ 96 h 245"/>
                  <a:gd name="T24" fmla="*/ 37 w 277"/>
                  <a:gd name="T25" fmla="*/ 68 h 245"/>
                  <a:gd name="T26" fmla="*/ 29 w 277"/>
                  <a:gd name="T27" fmla="*/ 86 h 245"/>
                  <a:gd name="T28" fmla="*/ 34 w 277"/>
                  <a:gd name="T29" fmla="*/ 114 h 245"/>
                  <a:gd name="T30" fmla="*/ 27 w 277"/>
                  <a:gd name="T31" fmla="*/ 94 h 245"/>
                  <a:gd name="T32" fmla="*/ 34 w 277"/>
                  <a:gd name="T33" fmla="*/ 11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7" h="245">
                    <a:moveTo>
                      <a:pt x="111" y="19"/>
                    </a:moveTo>
                    <a:cubicBezTo>
                      <a:pt x="102" y="36"/>
                      <a:pt x="82" y="42"/>
                      <a:pt x="72" y="58"/>
                    </a:cubicBezTo>
                    <a:cubicBezTo>
                      <a:pt x="97" y="67"/>
                      <a:pt x="117" y="40"/>
                      <a:pt x="139" y="42"/>
                    </a:cubicBezTo>
                    <a:cubicBezTo>
                      <a:pt x="162" y="44"/>
                      <a:pt x="171" y="71"/>
                      <a:pt x="197" y="72"/>
                    </a:cubicBezTo>
                    <a:cubicBezTo>
                      <a:pt x="195" y="58"/>
                      <a:pt x="181" y="42"/>
                      <a:pt x="176" y="26"/>
                    </a:cubicBezTo>
                    <a:cubicBezTo>
                      <a:pt x="193" y="24"/>
                      <a:pt x="203" y="13"/>
                      <a:pt x="223" y="17"/>
                    </a:cubicBezTo>
                    <a:cubicBezTo>
                      <a:pt x="247" y="23"/>
                      <a:pt x="269" y="66"/>
                      <a:pt x="270" y="94"/>
                    </a:cubicBezTo>
                    <a:cubicBezTo>
                      <a:pt x="277" y="245"/>
                      <a:pt x="0" y="241"/>
                      <a:pt x="9" y="91"/>
                    </a:cubicBezTo>
                    <a:cubicBezTo>
                      <a:pt x="13" y="40"/>
                      <a:pt x="42" y="19"/>
                      <a:pt x="86" y="3"/>
                    </a:cubicBezTo>
                    <a:cubicBezTo>
                      <a:pt x="96" y="0"/>
                      <a:pt x="98" y="13"/>
                      <a:pt x="111" y="19"/>
                    </a:cubicBezTo>
                    <a:close/>
                    <a:moveTo>
                      <a:pt x="29" y="86"/>
                    </a:moveTo>
                    <a:cubicBezTo>
                      <a:pt x="33" y="89"/>
                      <a:pt x="34" y="95"/>
                      <a:pt x="41" y="96"/>
                    </a:cubicBezTo>
                    <a:cubicBezTo>
                      <a:pt x="48" y="87"/>
                      <a:pt x="50" y="73"/>
                      <a:pt x="37" y="68"/>
                    </a:cubicBezTo>
                    <a:cubicBezTo>
                      <a:pt x="35" y="74"/>
                      <a:pt x="30" y="78"/>
                      <a:pt x="29" y="86"/>
                    </a:cubicBezTo>
                    <a:close/>
                    <a:moveTo>
                      <a:pt x="34" y="114"/>
                    </a:moveTo>
                    <a:cubicBezTo>
                      <a:pt x="41" y="105"/>
                      <a:pt x="33" y="98"/>
                      <a:pt x="27" y="94"/>
                    </a:cubicBezTo>
                    <a:cubicBezTo>
                      <a:pt x="27" y="103"/>
                      <a:pt x="27" y="112"/>
                      <a:pt x="3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42">
                <a:extLst>
                  <a:ext uri="{FF2B5EF4-FFF2-40B4-BE49-F238E27FC236}">
                    <a16:creationId xmlns:a16="http://schemas.microsoft.com/office/drawing/2014/main" id="{AB19FEC5-E0CF-4C68-BEA2-061F056DF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988" y="4256088"/>
                <a:ext cx="79375" cy="104775"/>
              </a:xfrm>
              <a:custGeom>
                <a:avLst/>
                <a:gdLst>
                  <a:gd name="T0" fmla="*/ 8 w 21"/>
                  <a:gd name="T1" fmla="*/ 0 h 28"/>
                  <a:gd name="T2" fmla="*/ 12 w 21"/>
                  <a:gd name="T3" fmla="*/ 28 h 28"/>
                  <a:gd name="T4" fmla="*/ 0 w 21"/>
                  <a:gd name="T5" fmla="*/ 18 h 28"/>
                  <a:gd name="T6" fmla="*/ 8 w 21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8">
                    <a:moveTo>
                      <a:pt x="8" y="0"/>
                    </a:moveTo>
                    <a:cubicBezTo>
                      <a:pt x="21" y="5"/>
                      <a:pt x="19" y="19"/>
                      <a:pt x="12" y="28"/>
                    </a:cubicBezTo>
                    <a:cubicBezTo>
                      <a:pt x="5" y="27"/>
                      <a:pt x="4" y="21"/>
                      <a:pt x="0" y="18"/>
                    </a:cubicBezTo>
                    <a:cubicBezTo>
                      <a:pt x="1" y="10"/>
                      <a:pt x="6" y="6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4BE4D174-0682-448E-946A-593F890CB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4352926"/>
                <a:ext cx="52388" cy="74613"/>
              </a:xfrm>
              <a:custGeom>
                <a:avLst/>
                <a:gdLst>
                  <a:gd name="T0" fmla="*/ 0 w 14"/>
                  <a:gd name="T1" fmla="*/ 0 h 20"/>
                  <a:gd name="T2" fmla="*/ 7 w 14"/>
                  <a:gd name="T3" fmla="*/ 20 h 20"/>
                  <a:gd name="T4" fmla="*/ 0 w 14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0">
                    <a:moveTo>
                      <a:pt x="0" y="0"/>
                    </a:moveTo>
                    <a:cubicBezTo>
                      <a:pt x="6" y="4"/>
                      <a:pt x="14" y="11"/>
                      <a:pt x="7" y="20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CFCBD5D6-FC91-4EDE-9969-3006EEB58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25" y="3798888"/>
                <a:ext cx="479425" cy="449263"/>
              </a:xfrm>
              <a:custGeom>
                <a:avLst/>
                <a:gdLst>
                  <a:gd name="T0" fmla="*/ 0 w 128"/>
                  <a:gd name="T1" fmla="*/ 42 h 120"/>
                  <a:gd name="T2" fmla="*/ 49 w 128"/>
                  <a:gd name="T3" fmla="*/ 59 h 120"/>
                  <a:gd name="T4" fmla="*/ 17 w 128"/>
                  <a:gd name="T5" fmla="*/ 5 h 120"/>
                  <a:gd name="T6" fmla="*/ 42 w 128"/>
                  <a:gd name="T7" fmla="*/ 0 h 120"/>
                  <a:gd name="T8" fmla="*/ 54 w 128"/>
                  <a:gd name="T9" fmla="*/ 54 h 120"/>
                  <a:gd name="T10" fmla="*/ 73 w 128"/>
                  <a:gd name="T11" fmla="*/ 26 h 120"/>
                  <a:gd name="T12" fmla="*/ 75 w 128"/>
                  <a:gd name="T13" fmla="*/ 59 h 120"/>
                  <a:gd name="T14" fmla="*/ 128 w 128"/>
                  <a:gd name="T15" fmla="*/ 64 h 120"/>
                  <a:gd name="T16" fmla="*/ 80 w 128"/>
                  <a:gd name="T17" fmla="*/ 77 h 120"/>
                  <a:gd name="T18" fmla="*/ 103 w 128"/>
                  <a:gd name="T19" fmla="*/ 120 h 120"/>
                  <a:gd name="T20" fmla="*/ 58 w 128"/>
                  <a:gd name="T21" fmla="*/ 87 h 120"/>
                  <a:gd name="T22" fmla="*/ 0 w 128"/>
                  <a:gd name="T23" fmla="*/ 108 h 120"/>
                  <a:gd name="T24" fmla="*/ 35 w 128"/>
                  <a:gd name="T25" fmla="*/ 75 h 120"/>
                  <a:gd name="T26" fmla="*/ 0 w 128"/>
                  <a:gd name="T27" fmla="*/ 4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20">
                    <a:moveTo>
                      <a:pt x="0" y="42"/>
                    </a:moveTo>
                    <a:cubicBezTo>
                      <a:pt x="13" y="43"/>
                      <a:pt x="32" y="55"/>
                      <a:pt x="49" y="59"/>
                    </a:cubicBezTo>
                    <a:cubicBezTo>
                      <a:pt x="45" y="41"/>
                      <a:pt x="31" y="18"/>
                      <a:pt x="17" y="5"/>
                    </a:cubicBezTo>
                    <a:cubicBezTo>
                      <a:pt x="23" y="1"/>
                      <a:pt x="32" y="0"/>
                      <a:pt x="42" y="0"/>
                    </a:cubicBezTo>
                    <a:cubicBezTo>
                      <a:pt x="48" y="16"/>
                      <a:pt x="54" y="31"/>
                      <a:pt x="54" y="54"/>
                    </a:cubicBezTo>
                    <a:cubicBezTo>
                      <a:pt x="64" y="48"/>
                      <a:pt x="63" y="31"/>
                      <a:pt x="73" y="26"/>
                    </a:cubicBezTo>
                    <a:cubicBezTo>
                      <a:pt x="72" y="39"/>
                      <a:pt x="75" y="48"/>
                      <a:pt x="75" y="59"/>
                    </a:cubicBezTo>
                    <a:cubicBezTo>
                      <a:pt x="89" y="68"/>
                      <a:pt x="115" y="57"/>
                      <a:pt x="128" y="64"/>
                    </a:cubicBezTo>
                    <a:cubicBezTo>
                      <a:pt x="114" y="71"/>
                      <a:pt x="96" y="73"/>
                      <a:pt x="80" y="77"/>
                    </a:cubicBezTo>
                    <a:cubicBezTo>
                      <a:pt x="85" y="94"/>
                      <a:pt x="100" y="101"/>
                      <a:pt x="103" y="120"/>
                    </a:cubicBezTo>
                    <a:cubicBezTo>
                      <a:pt x="87" y="110"/>
                      <a:pt x="74" y="97"/>
                      <a:pt x="58" y="87"/>
                    </a:cubicBezTo>
                    <a:cubicBezTo>
                      <a:pt x="38" y="94"/>
                      <a:pt x="20" y="102"/>
                      <a:pt x="0" y="108"/>
                    </a:cubicBezTo>
                    <a:cubicBezTo>
                      <a:pt x="10" y="95"/>
                      <a:pt x="25" y="88"/>
                      <a:pt x="35" y="75"/>
                    </a:cubicBezTo>
                    <a:cubicBezTo>
                      <a:pt x="24" y="63"/>
                      <a:pt x="11" y="53"/>
                      <a:pt x="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" name="文本框 215">
              <a:extLst>
                <a:ext uri="{FF2B5EF4-FFF2-40B4-BE49-F238E27FC236}">
                  <a16:creationId xmlns:a16="http://schemas.microsoft.com/office/drawing/2014/main" id="{C88A181E-57E6-4F1F-ADA8-CCF0440E2736}"/>
                </a:ext>
              </a:extLst>
            </p:cNvPr>
            <p:cNvSpPr txBox="1"/>
            <p:nvPr/>
          </p:nvSpPr>
          <p:spPr>
            <a:xfrm>
              <a:off x="7885110" y="3371745"/>
              <a:ext cx="218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维度灾难</a:t>
              </a:r>
              <a:endPara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文本框 216">
              <a:extLst>
                <a:ext uri="{FF2B5EF4-FFF2-40B4-BE49-F238E27FC236}">
                  <a16:creationId xmlns:a16="http://schemas.microsoft.com/office/drawing/2014/main" id="{044372F2-102B-4297-9AAF-07F368C17DB1}"/>
                </a:ext>
              </a:extLst>
            </p:cNvPr>
            <p:cNvSpPr txBox="1"/>
            <p:nvPr/>
          </p:nvSpPr>
          <p:spPr>
            <a:xfrm>
              <a:off x="7858328" y="2111012"/>
              <a:ext cx="218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图像旋转、裁剪</a:t>
              </a:r>
              <a:endPara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0" name="文本框 217">
              <a:extLst>
                <a:ext uri="{FF2B5EF4-FFF2-40B4-BE49-F238E27FC236}">
                  <a16:creationId xmlns:a16="http://schemas.microsoft.com/office/drawing/2014/main" id="{7FFCE7E7-6AD7-4B5D-92ED-F6BA704BF32B}"/>
                </a:ext>
              </a:extLst>
            </p:cNvPr>
            <p:cNvSpPr txBox="1"/>
            <p:nvPr/>
          </p:nvSpPr>
          <p:spPr>
            <a:xfrm>
              <a:off x="7851208" y="4683300"/>
              <a:ext cx="2185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solidFill>
                    <a:srgbClr val="0070C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超参数调整、隐含层</a:t>
              </a:r>
              <a:endParaRPr lang="zh-CN" altLang="en-US" sz="16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368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>
            <a:extLst>
              <a:ext uri="{FF2B5EF4-FFF2-40B4-BE49-F238E27FC236}">
                <a16:creationId xmlns:a16="http://schemas.microsoft.com/office/drawing/2014/main" id="{3123DCB1-37C8-41C5-84C0-F509584C8FF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1A4E4-9FA1-4F50-9C17-A0A35F932ABA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8BF3B-4B02-4D1C-8550-CC15D9C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3" y="985036"/>
            <a:ext cx="9201725" cy="51802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96E580-ED72-41DB-B5CF-5F9F2B1B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89911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2F2C94-FC23-47C1-8D67-9D6AA870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178322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E9D092-0809-4929-BA81-143D2E67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44" y="1174869"/>
            <a:ext cx="2419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865EA-87CB-4B16-8CC5-925FAA3D209B}"/>
              </a:ext>
            </a:extLst>
          </p:cNvPr>
          <p:cNvSpPr txBox="1"/>
          <p:nvPr/>
        </p:nvSpPr>
        <p:spPr>
          <a:xfrm>
            <a:off x="1991543" y="3590211"/>
            <a:ext cx="95770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from skimage import color</a:t>
            </a:r>
          </a:p>
          <a:p>
            <a:r>
              <a:rPr lang="en-US" sz="2000"/>
              <a:t>from skimage.transform import resize</a:t>
            </a:r>
          </a:p>
          <a:p>
            <a:r>
              <a:rPr lang="en-US" sz="2000"/>
              <a:t>import matplotlib.image as img</a:t>
            </a:r>
          </a:p>
          <a:p>
            <a:r>
              <a:rPr lang="en-US" sz="2000">
                <a:highlight>
                  <a:srgbClr val="FFFF00"/>
                </a:highlight>
              </a:rPr>
              <a:t>## </a:t>
            </a:r>
            <a:r>
              <a:rPr lang="zh-CN" altLang="en-US" sz="2000">
                <a:highlight>
                  <a:srgbClr val="FFFF00"/>
                </a:highlight>
              </a:rPr>
              <a:t>读图、灰度化、裁剪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image=img.imread(os.path.join(train_dir,img_path))</a:t>
            </a:r>
          </a:p>
          <a:p>
            <a:r>
              <a:rPr lang="en-US" sz="2000"/>
              <a:t>gray=color.rgb2gray(image)</a:t>
            </a:r>
          </a:p>
          <a:p>
            <a:r>
              <a:rPr lang="en-US" sz="2000"/>
              <a:t>cropped_img= resize(gray, (IMG_H, IMG_W), mode='constant', preserve_range=True)</a:t>
            </a:r>
          </a:p>
          <a:p>
            <a:r>
              <a:rPr lang="en-US" altLang="zh-CN" sz="2000">
                <a:highlight>
                  <a:srgbClr val="FFFF00"/>
                </a:highlight>
              </a:rPr>
              <a:t>## </a:t>
            </a:r>
            <a:r>
              <a:rPr lang="zh-CN" altLang="en-US" sz="2000">
                <a:highlight>
                  <a:srgbClr val="FFFF00"/>
                </a:highlight>
              </a:rPr>
              <a:t>除了</a:t>
            </a:r>
            <a:r>
              <a:rPr lang="en-US" altLang="zh-CN" sz="2000">
                <a:highlight>
                  <a:srgbClr val="FFFF00"/>
                </a:highlight>
              </a:rPr>
              <a:t>skimage </a:t>
            </a:r>
            <a:r>
              <a:rPr lang="zh-CN" altLang="en-US" sz="2000">
                <a:highlight>
                  <a:srgbClr val="FFFF00"/>
                </a:highlight>
              </a:rPr>
              <a:t>推荐另外</a:t>
            </a:r>
            <a:r>
              <a:rPr lang="en-US" altLang="zh-CN" sz="2000">
                <a:highlight>
                  <a:srgbClr val="FFFF00"/>
                </a:highlight>
              </a:rPr>
              <a:t>3</a:t>
            </a:r>
            <a:r>
              <a:rPr lang="zh-CN" altLang="en-US" sz="2000">
                <a:highlight>
                  <a:srgbClr val="FFFF00"/>
                </a:highlight>
              </a:rPr>
              <a:t>个图像处理包 </a:t>
            </a:r>
            <a:r>
              <a:rPr lang="en-US" altLang="zh-CN" sz="2000">
                <a:highlight>
                  <a:srgbClr val="FFFF00"/>
                </a:highlight>
              </a:rPr>
              <a:t>cv2</a:t>
            </a:r>
            <a:r>
              <a:rPr lang="zh-CN" altLang="en-US" sz="2000">
                <a:highlight>
                  <a:srgbClr val="FFFF00"/>
                </a:highlight>
              </a:rPr>
              <a:t>、</a:t>
            </a:r>
            <a:r>
              <a:rPr lang="en-US" altLang="zh-CN" sz="2000">
                <a:highlight>
                  <a:srgbClr val="FFFF00"/>
                </a:highlight>
              </a:rPr>
              <a:t>mahotas</a:t>
            </a:r>
            <a:r>
              <a:rPr lang="zh-CN" altLang="en-US" sz="2000">
                <a:highlight>
                  <a:srgbClr val="FFFF00"/>
                </a:highlight>
              </a:rPr>
              <a:t>、</a:t>
            </a:r>
            <a:r>
              <a:rPr lang="en-US" altLang="zh-CN" sz="2000">
                <a:highlight>
                  <a:srgbClr val="FFFF00"/>
                </a:highlight>
              </a:rPr>
              <a:t>pillow</a:t>
            </a:r>
            <a:endParaRPr lang="en-US" sz="2000">
              <a:highlight>
                <a:srgbClr val="FFFF00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9840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>
            <a:extLst>
              <a:ext uri="{FF2B5EF4-FFF2-40B4-BE49-F238E27FC236}">
                <a16:creationId xmlns:a16="http://schemas.microsoft.com/office/drawing/2014/main" id="{3123DCB1-37C8-41C5-84C0-F509584C8FFD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1A4E4-9FA1-4F50-9C17-A0A35F932ABA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图像处理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8BF3B-4B02-4D1C-8550-CC15D9C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3" y="985036"/>
            <a:ext cx="9201725" cy="51802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2F2C94-FC23-47C1-8D67-9D6AA870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74869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865EA-87CB-4B16-8CC5-925FAA3D209B}"/>
              </a:ext>
            </a:extLst>
          </p:cNvPr>
          <p:cNvSpPr txBox="1"/>
          <p:nvPr/>
        </p:nvSpPr>
        <p:spPr>
          <a:xfrm>
            <a:off x="1991543" y="3590211"/>
            <a:ext cx="95770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highlight>
                <a:srgbClr val="FFFF00"/>
              </a:highlight>
            </a:endParaRPr>
          </a:p>
          <a:p>
            <a:r>
              <a:rPr lang="en-US" sz="2000">
                <a:highlight>
                  <a:srgbClr val="FFFF00"/>
                </a:highlight>
              </a:rPr>
              <a:t>## </a:t>
            </a:r>
            <a:r>
              <a:rPr lang="zh-CN" altLang="en-US" sz="2000">
                <a:highlight>
                  <a:srgbClr val="FFFF00"/>
                </a:highlight>
              </a:rPr>
              <a:t>图像平移、旋转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bg_value = np.median(gray)  # this is regarded as background's value</a:t>
            </a:r>
          </a:p>
          <a:p>
            <a:r>
              <a:rPr lang="en-US" sz="2000"/>
              <a:t>angle = np.random.randint(-15, 15, 1)</a:t>
            </a:r>
          </a:p>
          <a:p>
            <a:r>
              <a:rPr lang="en-US" sz="2000"/>
              <a:t>new_img = ndimage.rotate(gray, angle, reshape=False, cval=bg_value) </a:t>
            </a:r>
          </a:p>
          <a:p>
            <a:r>
              <a:rPr lang="en-US" sz="2000"/>
              <a:t>shift = np.random.randint(-2, 2, 2)</a:t>
            </a:r>
          </a:p>
          <a:p>
            <a:r>
              <a:rPr lang="en-US" sz="2000"/>
              <a:t>new_img =ndimage.shift(gray, shift, cval=bg_value)</a:t>
            </a:r>
          </a:p>
          <a:p>
            <a:r>
              <a:rPr lang="en-US" altLang="zh-CN" sz="2000">
                <a:highlight>
                  <a:srgbClr val="FFFF00"/>
                </a:highlight>
              </a:rPr>
              <a:t>## </a:t>
            </a:r>
            <a:r>
              <a:rPr lang="zh-CN" altLang="en-US" sz="2000">
                <a:highlight>
                  <a:srgbClr val="FFFF00"/>
                </a:highlight>
              </a:rPr>
              <a:t>为了增强神经网络对图像的</a:t>
            </a:r>
            <a:r>
              <a:rPr lang="zh-CN" altLang="en-US" sz="2000" b="1">
                <a:highlight>
                  <a:srgbClr val="FFFF00"/>
                </a:highlight>
              </a:rPr>
              <a:t>泛化</a:t>
            </a:r>
            <a:r>
              <a:rPr lang="zh-CN" altLang="en-US" sz="2000">
                <a:highlight>
                  <a:srgbClr val="FFFF00"/>
                </a:highlight>
              </a:rPr>
              <a:t>能力，平移和旋转是常用方法</a:t>
            </a:r>
            <a:endParaRPr lang="en-US" sz="2000">
              <a:highlight>
                <a:srgbClr val="FFFF00"/>
              </a:highlight>
            </a:endParaRP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3FD7A6-DF17-4896-A303-CA61FF31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7" y="1189911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C0D8A1-24D9-4A5C-A879-8033A3D5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93" y="1198048"/>
            <a:ext cx="2486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93478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81FAB6-9DDC-45FF-8402-D558FB5C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"/>
          <a:stretch/>
        </p:blipFill>
        <p:spPr>
          <a:xfrm>
            <a:off x="2063552" y="2564904"/>
            <a:ext cx="3514725" cy="1997938"/>
          </a:xfrm>
          <a:prstGeom prst="rect">
            <a:avLst/>
          </a:prstGeom>
        </p:spPr>
      </p:pic>
      <p:sp>
        <p:nvSpPr>
          <p:cNvPr id="38" name="矩形 3">
            <a:extLst>
              <a:ext uri="{FF2B5EF4-FFF2-40B4-BE49-F238E27FC236}">
                <a16:creationId xmlns:a16="http://schemas.microsoft.com/office/drawing/2014/main" id="{66DF4F1E-D2B3-422F-B57E-8361956030E1}"/>
              </a:ext>
            </a:extLst>
          </p:cNvPr>
          <p:cNvSpPr/>
          <p:nvPr/>
        </p:nvSpPr>
        <p:spPr>
          <a:xfrm>
            <a:off x="11208568" y="9081"/>
            <a:ext cx="673443" cy="997807"/>
          </a:xfrm>
          <a:prstGeom prst="rect">
            <a:avLst/>
          </a:pr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2BF31-55B3-442D-AAFA-F5F9B3297707}"/>
              </a:ext>
            </a:extLst>
          </p:cNvPr>
          <p:cNvSpPr txBox="1"/>
          <p:nvPr/>
        </p:nvSpPr>
        <p:spPr>
          <a:xfrm>
            <a:off x="11208569" y="30930"/>
            <a:ext cx="67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ROC</a:t>
            </a:r>
          </a:p>
          <a:p>
            <a:r>
              <a: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曲线</a:t>
            </a:r>
            <a:endParaRPr lang="en-US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5B6E411-71AA-4328-8028-A3A4C53D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677261"/>
            <a:ext cx="4248472" cy="46194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83FF629-01E3-49AB-AC3C-8E5E051B02C9}"/>
              </a:ext>
            </a:extLst>
          </p:cNvPr>
          <p:cNvSpPr txBox="1"/>
          <p:nvPr/>
        </p:nvSpPr>
        <p:spPr>
          <a:xfrm>
            <a:off x="2135559" y="897792"/>
            <a:ext cx="475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linkClick r:id="rId4"/>
              </a:rPr>
              <a:t>http://gim.unmc.edu/dxtests/ROC1.htm</a:t>
            </a:r>
            <a:endParaRPr lang="en-US" b="1"/>
          </a:p>
          <a:p>
            <a:r>
              <a:rPr lang="en-US" b="1"/>
              <a:t>Hypothyroid </a:t>
            </a:r>
            <a:r>
              <a:rPr lang="zh-CN" altLang="en-US" b="1"/>
              <a:t>表示甲状腺功能失常</a:t>
            </a:r>
            <a:endParaRPr lang="en-US" altLang="zh-CN" b="1"/>
          </a:p>
          <a:p>
            <a:r>
              <a:rPr lang="en-US" b="1"/>
              <a:t>Euthyroid </a:t>
            </a:r>
            <a:r>
              <a:rPr lang="zh-CN" altLang="en-US" b="1"/>
              <a:t>表示甲状腺功能正常</a:t>
            </a:r>
            <a:endParaRPr lang="en-US" altLang="zh-CN" b="1"/>
          </a:p>
          <a:p>
            <a:r>
              <a:rPr lang="en-US" b="1"/>
              <a:t>T4 </a:t>
            </a:r>
            <a:r>
              <a:rPr lang="zh-CN" altLang="en-US" b="1"/>
              <a:t>表示测定的细胞分泌指标</a:t>
            </a:r>
            <a:endParaRPr lang="en-US" altLang="zh-CN" b="1"/>
          </a:p>
          <a:p>
            <a:r>
              <a:rPr lang="zh-CN" altLang="en-US" b="1"/>
              <a:t>现在需要确定最优的</a:t>
            </a:r>
            <a:r>
              <a:rPr lang="en-US" altLang="zh-CN" b="1"/>
              <a:t>T4</a:t>
            </a:r>
            <a:r>
              <a:rPr lang="zh-CN" altLang="en-US" b="1"/>
              <a:t>值</a:t>
            </a:r>
            <a:endParaRPr lang="en-US" altLang="zh-CN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05856345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24CE2-EDB6-46A9-A487-2DE157ECDE38}"/>
              </a:ext>
            </a:extLst>
          </p:cNvPr>
          <p:cNvSpPr txBox="1"/>
          <p:nvPr/>
        </p:nvSpPr>
        <p:spPr>
          <a:xfrm>
            <a:off x="1991544" y="686950"/>
            <a:ext cx="6192688" cy="1015663"/>
          </a:xfrm>
          <a:custGeom>
            <a:avLst/>
            <a:gdLst>
              <a:gd name="connsiteX0" fmla="*/ 0 w 6192688"/>
              <a:gd name="connsiteY0" fmla="*/ 0 h 1015663"/>
              <a:gd name="connsiteX1" fmla="*/ 564223 w 6192688"/>
              <a:gd name="connsiteY1" fmla="*/ 0 h 1015663"/>
              <a:gd name="connsiteX2" fmla="*/ 1190372 w 6192688"/>
              <a:gd name="connsiteY2" fmla="*/ 0 h 1015663"/>
              <a:gd name="connsiteX3" fmla="*/ 1692668 w 6192688"/>
              <a:gd name="connsiteY3" fmla="*/ 0 h 1015663"/>
              <a:gd name="connsiteX4" fmla="*/ 2256891 w 6192688"/>
              <a:gd name="connsiteY4" fmla="*/ 0 h 1015663"/>
              <a:gd name="connsiteX5" fmla="*/ 2883040 w 6192688"/>
              <a:gd name="connsiteY5" fmla="*/ 0 h 1015663"/>
              <a:gd name="connsiteX6" fmla="*/ 3385336 w 6192688"/>
              <a:gd name="connsiteY6" fmla="*/ 0 h 1015663"/>
              <a:gd name="connsiteX7" fmla="*/ 3887632 w 6192688"/>
              <a:gd name="connsiteY7" fmla="*/ 0 h 1015663"/>
              <a:gd name="connsiteX8" fmla="*/ 4637635 w 6192688"/>
              <a:gd name="connsiteY8" fmla="*/ 0 h 1015663"/>
              <a:gd name="connsiteX9" fmla="*/ 5387639 w 6192688"/>
              <a:gd name="connsiteY9" fmla="*/ 0 h 1015663"/>
              <a:gd name="connsiteX10" fmla="*/ 6192688 w 6192688"/>
              <a:gd name="connsiteY10" fmla="*/ 0 h 1015663"/>
              <a:gd name="connsiteX11" fmla="*/ 6192688 w 6192688"/>
              <a:gd name="connsiteY11" fmla="*/ 507832 h 1015663"/>
              <a:gd name="connsiteX12" fmla="*/ 6192688 w 6192688"/>
              <a:gd name="connsiteY12" fmla="*/ 1015663 h 1015663"/>
              <a:gd name="connsiteX13" fmla="*/ 5628465 w 6192688"/>
              <a:gd name="connsiteY13" fmla="*/ 1015663 h 1015663"/>
              <a:gd name="connsiteX14" fmla="*/ 4940389 w 6192688"/>
              <a:gd name="connsiteY14" fmla="*/ 1015663 h 1015663"/>
              <a:gd name="connsiteX15" fmla="*/ 4314239 w 6192688"/>
              <a:gd name="connsiteY15" fmla="*/ 1015663 h 1015663"/>
              <a:gd name="connsiteX16" fmla="*/ 3688090 w 6192688"/>
              <a:gd name="connsiteY16" fmla="*/ 1015663 h 1015663"/>
              <a:gd name="connsiteX17" fmla="*/ 3000013 w 6192688"/>
              <a:gd name="connsiteY17" fmla="*/ 1015663 h 1015663"/>
              <a:gd name="connsiteX18" fmla="*/ 2373864 w 6192688"/>
              <a:gd name="connsiteY18" fmla="*/ 1015663 h 1015663"/>
              <a:gd name="connsiteX19" fmla="*/ 1747714 w 6192688"/>
              <a:gd name="connsiteY19" fmla="*/ 1015663 h 1015663"/>
              <a:gd name="connsiteX20" fmla="*/ 1121565 w 6192688"/>
              <a:gd name="connsiteY20" fmla="*/ 1015663 h 1015663"/>
              <a:gd name="connsiteX21" fmla="*/ 0 w 6192688"/>
              <a:gd name="connsiteY21" fmla="*/ 1015663 h 1015663"/>
              <a:gd name="connsiteX22" fmla="*/ 0 w 6192688"/>
              <a:gd name="connsiteY22" fmla="*/ 507832 h 1015663"/>
              <a:gd name="connsiteX23" fmla="*/ 0 w 6192688"/>
              <a:gd name="connsiteY23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2688" h="1015663" extrusionOk="0">
                <a:moveTo>
                  <a:pt x="0" y="0"/>
                </a:moveTo>
                <a:cubicBezTo>
                  <a:pt x="252435" y="-26226"/>
                  <a:pt x="393685" y="-13143"/>
                  <a:pt x="564223" y="0"/>
                </a:cubicBezTo>
                <a:cubicBezTo>
                  <a:pt x="734761" y="13143"/>
                  <a:pt x="888373" y="30776"/>
                  <a:pt x="1190372" y="0"/>
                </a:cubicBezTo>
                <a:cubicBezTo>
                  <a:pt x="1492371" y="-30776"/>
                  <a:pt x="1571746" y="-17647"/>
                  <a:pt x="1692668" y="0"/>
                </a:cubicBezTo>
                <a:cubicBezTo>
                  <a:pt x="1813590" y="17647"/>
                  <a:pt x="2012733" y="-22437"/>
                  <a:pt x="2256891" y="0"/>
                </a:cubicBezTo>
                <a:cubicBezTo>
                  <a:pt x="2501049" y="22437"/>
                  <a:pt x="2679007" y="-4155"/>
                  <a:pt x="2883040" y="0"/>
                </a:cubicBezTo>
                <a:cubicBezTo>
                  <a:pt x="3087073" y="4155"/>
                  <a:pt x="3175574" y="-17324"/>
                  <a:pt x="3385336" y="0"/>
                </a:cubicBezTo>
                <a:cubicBezTo>
                  <a:pt x="3595098" y="17324"/>
                  <a:pt x="3637796" y="6629"/>
                  <a:pt x="3887632" y="0"/>
                </a:cubicBezTo>
                <a:cubicBezTo>
                  <a:pt x="4137468" y="-6629"/>
                  <a:pt x="4387415" y="9607"/>
                  <a:pt x="4637635" y="0"/>
                </a:cubicBezTo>
                <a:cubicBezTo>
                  <a:pt x="4887855" y="-9607"/>
                  <a:pt x="5066923" y="-28027"/>
                  <a:pt x="5387639" y="0"/>
                </a:cubicBezTo>
                <a:cubicBezTo>
                  <a:pt x="5708355" y="28027"/>
                  <a:pt x="5992430" y="-13352"/>
                  <a:pt x="6192688" y="0"/>
                </a:cubicBezTo>
                <a:cubicBezTo>
                  <a:pt x="6170930" y="137822"/>
                  <a:pt x="6169262" y="330487"/>
                  <a:pt x="6192688" y="507832"/>
                </a:cubicBezTo>
                <a:cubicBezTo>
                  <a:pt x="6216114" y="685177"/>
                  <a:pt x="6203442" y="908827"/>
                  <a:pt x="6192688" y="1015663"/>
                </a:cubicBezTo>
                <a:cubicBezTo>
                  <a:pt x="5945047" y="1016568"/>
                  <a:pt x="5756752" y="1002150"/>
                  <a:pt x="5628465" y="1015663"/>
                </a:cubicBezTo>
                <a:cubicBezTo>
                  <a:pt x="5500178" y="1029176"/>
                  <a:pt x="5221032" y="1036034"/>
                  <a:pt x="4940389" y="1015663"/>
                </a:cubicBezTo>
                <a:cubicBezTo>
                  <a:pt x="4659746" y="995292"/>
                  <a:pt x="4598141" y="1041959"/>
                  <a:pt x="4314239" y="1015663"/>
                </a:cubicBezTo>
                <a:cubicBezTo>
                  <a:pt x="4030337" y="989368"/>
                  <a:pt x="3831299" y="1037793"/>
                  <a:pt x="3688090" y="1015663"/>
                </a:cubicBezTo>
                <a:cubicBezTo>
                  <a:pt x="3544881" y="993533"/>
                  <a:pt x="3274558" y="1019657"/>
                  <a:pt x="3000013" y="1015663"/>
                </a:cubicBezTo>
                <a:cubicBezTo>
                  <a:pt x="2725468" y="1011669"/>
                  <a:pt x="2615934" y="991693"/>
                  <a:pt x="2373864" y="1015663"/>
                </a:cubicBezTo>
                <a:cubicBezTo>
                  <a:pt x="2131794" y="1039633"/>
                  <a:pt x="1985752" y="985905"/>
                  <a:pt x="1747714" y="1015663"/>
                </a:cubicBezTo>
                <a:cubicBezTo>
                  <a:pt x="1509676" y="1045422"/>
                  <a:pt x="1351800" y="985825"/>
                  <a:pt x="1121565" y="1015663"/>
                </a:cubicBezTo>
                <a:cubicBezTo>
                  <a:pt x="891330" y="1045501"/>
                  <a:pt x="240895" y="966886"/>
                  <a:pt x="0" y="1015663"/>
                </a:cubicBezTo>
                <a:cubicBezTo>
                  <a:pt x="-13012" y="827640"/>
                  <a:pt x="6767" y="686209"/>
                  <a:pt x="0" y="507832"/>
                </a:cubicBezTo>
                <a:cubicBezTo>
                  <a:pt x="-6767" y="329455"/>
                  <a:pt x="24916" y="24734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灵敏度：分界线左侧的患者数目</a:t>
            </a:r>
            <a:r>
              <a:rPr lang="en-US" altLang="zh-CN" sz="2000" b="1"/>
              <a:t>/</a:t>
            </a:r>
            <a:r>
              <a:rPr lang="zh-CN" altLang="en-US" sz="2000" b="1"/>
              <a:t>总患者数目</a:t>
            </a:r>
            <a:endParaRPr lang="en-US" altLang="zh-CN" sz="2000" b="1"/>
          </a:p>
          <a:p>
            <a:r>
              <a:rPr lang="zh-CN" altLang="en-US" sz="2000" b="1"/>
              <a:t>特异性：分界线右侧的正常人</a:t>
            </a:r>
            <a:r>
              <a:rPr lang="en-US" altLang="zh-CN" sz="2000" b="1"/>
              <a:t>/</a:t>
            </a:r>
            <a:r>
              <a:rPr lang="zh-CN" altLang="en-US" sz="2000" b="1"/>
              <a:t>正常人总数</a:t>
            </a:r>
            <a:endParaRPr lang="en-US" altLang="zh-CN" sz="2000" b="1"/>
          </a:p>
          <a:p>
            <a:r>
              <a:rPr lang="en-US" altLang="zh-CN" sz="2000" b="1"/>
              <a:t>ROC </a:t>
            </a:r>
            <a:r>
              <a:rPr lang="zh-CN" altLang="en-US" sz="2000" b="1"/>
              <a:t>曲线：</a:t>
            </a:r>
            <a:r>
              <a:rPr lang="en-US" altLang="zh-CN" sz="2000" b="1">
                <a:highlight>
                  <a:srgbClr val="FFFF00"/>
                </a:highlight>
              </a:rPr>
              <a:t>1-</a:t>
            </a:r>
            <a:r>
              <a:rPr lang="zh-CN" altLang="en-US" sz="2000" b="1">
                <a:highlight>
                  <a:srgbClr val="FFFF00"/>
                </a:highlight>
              </a:rPr>
              <a:t>特异性 与灵敏度关系 </a:t>
            </a:r>
            <a:endParaRPr lang="en-US" sz="2000" b="1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3656A-5EFB-4FF7-9627-D1B195F9CDA4}"/>
              </a:ext>
            </a:extLst>
          </p:cNvPr>
          <p:cNvSpPr txBox="1"/>
          <p:nvPr/>
        </p:nvSpPr>
        <p:spPr>
          <a:xfrm>
            <a:off x="2063552" y="1772816"/>
            <a:ext cx="6120680" cy="4093428"/>
          </a:xfrm>
          <a:custGeom>
            <a:avLst/>
            <a:gdLst>
              <a:gd name="connsiteX0" fmla="*/ 0 w 6120680"/>
              <a:gd name="connsiteY0" fmla="*/ 0 h 4093428"/>
              <a:gd name="connsiteX1" fmla="*/ 557662 w 6120680"/>
              <a:gd name="connsiteY1" fmla="*/ 0 h 4093428"/>
              <a:gd name="connsiteX2" fmla="*/ 1176531 w 6120680"/>
              <a:gd name="connsiteY2" fmla="*/ 0 h 4093428"/>
              <a:gd name="connsiteX3" fmla="*/ 1672986 w 6120680"/>
              <a:gd name="connsiteY3" fmla="*/ 0 h 4093428"/>
              <a:gd name="connsiteX4" fmla="*/ 2230648 w 6120680"/>
              <a:gd name="connsiteY4" fmla="*/ 0 h 4093428"/>
              <a:gd name="connsiteX5" fmla="*/ 2849517 w 6120680"/>
              <a:gd name="connsiteY5" fmla="*/ 0 h 4093428"/>
              <a:gd name="connsiteX6" fmla="*/ 3345972 w 6120680"/>
              <a:gd name="connsiteY6" fmla="*/ 0 h 4093428"/>
              <a:gd name="connsiteX7" fmla="*/ 3842427 w 6120680"/>
              <a:gd name="connsiteY7" fmla="*/ 0 h 4093428"/>
              <a:gd name="connsiteX8" fmla="*/ 4583709 w 6120680"/>
              <a:gd name="connsiteY8" fmla="*/ 0 h 4093428"/>
              <a:gd name="connsiteX9" fmla="*/ 5324992 w 6120680"/>
              <a:gd name="connsiteY9" fmla="*/ 0 h 4093428"/>
              <a:gd name="connsiteX10" fmla="*/ 6120680 w 6120680"/>
              <a:gd name="connsiteY10" fmla="*/ 0 h 4093428"/>
              <a:gd name="connsiteX11" fmla="*/ 6120680 w 6120680"/>
              <a:gd name="connsiteY11" fmla="*/ 682238 h 4093428"/>
              <a:gd name="connsiteX12" fmla="*/ 6120680 w 6120680"/>
              <a:gd name="connsiteY12" fmla="*/ 1446345 h 4093428"/>
              <a:gd name="connsiteX13" fmla="*/ 6120680 w 6120680"/>
              <a:gd name="connsiteY13" fmla="*/ 2046714 h 4093428"/>
              <a:gd name="connsiteX14" fmla="*/ 6120680 w 6120680"/>
              <a:gd name="connsiteY14" fmla="*/ 2688018 h 4093428"/>
              <a:gd name="connsiteX15" fmla="*/ 6120680 w 6120680"/>
              <a:gd name="connsiteY15" fmla="*/ 3370256 h 4093428"/>
              <a:gd name="connsiteX16" fmla="*/ 6120680 w 6120680"/>
              <a:gd name="connsiteY16" fmla="*/ 4093428 h 4093428"/>
              <a:gd name="connsiteX17" fmla="*/ 5440604 w 6120680"/>
              <a:gd name="connsiteY17" fmla="*/ 4093428 h 4093428"/>
              <a:gd name="connsiteX18" fmla="*/ 4821736 w 6120680"/>
              <a:gd name="connsiteY18" fmla="*/ 4093428 h 4093428"/>
              <a:gd name="connsiteX19" fmla="*/ 4202867 w 6120680"/>
              <a:gd name="connsiteY19" fmla="*/ 4093428 h 4093428"/>
              <a:gd name="connsiteX20" fmla="*/ 3583998 w 6120680"/>
              <a:gd name="connsiteY20" fmla="*/ 4093428 h 4093428"/>
              <a:gd name="connsiteX21" fmla="*/ 3026336 w 6120680"/>
              <a:gd name="connsiteY21" fmla="*/ 4093428 h 4093428"/>
              <a:gd name="connsiteX22" fmla="*/ 2346261 w 6120680"/>
              <a:gd name="connsiteY22" fmla="*/ 4093428 h 4093428"/>
              <a:gd name="connsiteX23" fmla="*/ 1666185 w 6120680"/>
              <a:gd name="connsiteY23" fmla="*/ 4093428 h 4093428"/>
              <a:gd name="connsiteX24" fmla="*/ 863696 w 6120680"/>
              <a:gd name="connsiteY24" fmla="*/ 4093428 h 4093428"/>
              <a:gd name="connsiteX25" fmla="*/ 0 w 6120680"/>
              <a:gd name="connsiteY25" fmla="*/ 4093428 h 4093428"/>
              <a:gd name="connsiteX26" fmla="*/ 0 w 6120680"/>
              <a:gd name="connsiteY26" fmla="*/ 3493059 h 4093428"/>
              <a:gd name="connsiteX27" fmla="*/ 0 w 6120680"/>
              <a:gd name="connsiteY27" fmla="*/ 2728952 h 4093428"/>
              <a:gd name="connsiteX28" fmla="*/ 0 w 6120680"/>
              <a:gd name="connsiteY28" fmla="*/ 2128583 h 4093428"/>
              <a:gd name="connsiteX29" fmla="*/ 0 w 6120680"/>
              <a:gd name="connsiteY29" fmla="*/ 1446345 h 4093428"/>
              <a:gd name="connsiteX30" fmla="*/ 0 w 6120680"/>
              <a:gd name="connsiteY30" fmla="*/ 682238 h 4093428"/>
              <a:gd name="connsiteX31" fmla="*/ 0 w 6120680"/>
              <a:gd name="connsiteY31" fmla="*/ 0 h 409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20680" h="4093428" extrusionOk="0">
                <a:moveTo>
                  <a:pt x="0" y="0"/>
                </a:moveTo>
                <a:cubicBezTo>
                  <a:pt x="168897" y="26801"/>
                  <a:pt x="332712" y="-21259"/>
                  <a:pt x="557662" y="0"/>
                </a:cubicBezTo>
                <a:cubicBezTo>
                  <a:pt x="782612" y="21259"/>
                  <a:pt x="935165" y="24613"/>
                  <a:pt x="1176531" y="0"/>
                </a:cubicBezTo>
                <a:cubicBezTo>
                  <a:pt x="1417897" y="-24613"/>
                  <a:pt x="1460665" y="4160"/>
                  <a:pt x="1672986" y="0"/>
                </a:cubicBezTo>
                <a:cubicBezTo>
                  <a:pt x="1885308" y="-4160"/>
                  <a:pt x="1974696" y="7325"/>
                  <a:pt x="2230648" y="0"/>
                </a:cubicBezTo>
                <a:cubicBezTo>
                  <a:pt x="2486600" y="-7325"/>
                  <a:pt x="2610339" y="-1341"/>
                  <a:pt x="2849517" y="0"/>
                </a:cubicBezTo>
                <a:cubicBezTo>
                  <a:pt x="3088695" y="1341"/>
                  <a:pt x="3113046" y="-14642"/>
                  <a:pt x="3345972" y="0"/>
                </a:cubicBezTo>
                <a:cubicBezTo>
                  <a:pt x="3578898" y="14642"/>
                  <a:pt x="3735263" y="-6946"/>
                  <a:pt x="3842427" y="0"/>
                </a:cubicBezTo>
                <a:cubicBezTo>
                  <a:pt x="3949591" y="6946"/>
                  <a:pt x="4337843" y="10089"/>
                  <a:pt x="4583709" y="0"/>
                </a:cubicBezTo>
                <a:cubicBezTo>
                  <a:pt x="4829575" y="-10089"/>
                  <a:pt x="4982446" y="-14438"/>
                  <a:pt x="5324992" y="0"/>
                </a:cubicBezTo>
                <a:cubicBezTo>
                  <a:pt x="5667538" y="14438"/>
                  <a:pt x="5871391" y="-13027"/>
                  <a:pt x="6120680" y="0"/>
                </a:cubicBezTo>
                <a:cubicBezTo>
                  <a:pt x="6120263" y="292220"/>
                  <a:pt x="6145789" y="341590"/>
                  <a:pt x="6120680" y="682238"/>
                </a:cubicBezTo>
                <a:cubicBezTo>
                  <a:pt x="6095571" y="1022886"/>
                  <a:pt x="6146944" y="1118510"/>
                  <a:pt x="6120680" y="1446345"/>
                </a:cubicBezTo>
                <a:cubicBezTo>
                  <a:pt x="6094416" y="1774180"/>
                  <a:pt x="6105768" y="1845596"/>
                  <a:pt x="6120680" y="2046714"/>
                </a:cubicBezTo>
                <a:cubicBezTo>
                  <a:pt x="6135592" y="2247832"/>
                  <a:pt x="6132562" y="2369797"/>
                  <a:pt x="6120680" y="2688018"/>
                </a:cubicBezTo>
                <a:cubicBezTo>
                  <a:pt x="6108798" y="3006239"/>
                  <a:pt x="6122624" y="3185158"/>
                  <a:pt x="6120680" y="3370256"/>
                </a:cubicBezTo>
                <a:cubicBezTo>
                  <a:pt x="6118736" y="3555354"/>
                  <a:pt x="6114203" y="3837232"/>
                  <a:pt x="6120680" y="4093428"/>
                </a:cubicBezTo>
                <a:cubicBezTo>
                  <a:pt x="5932008" y="4114448"/>
                  <a:pt x="5763749" y="4123628"/>
                  <a:pt x="5440604" y="4093428"/>
                </a:cubicBezTo>
                <a:cubicBezTo>
                  <a:pt x="5117459" y="4063228"/>
                  <a:pt x="5083184" y="4104229"/>
                  <a:pt x="4821736" y="4093428"/>
                </a:cubicBezTo>
                <a:cubicBezTo>
                  <a:pt x="4560288" y="4082627"/>
                  <a:pt x="4467438" y="4083416"/>
                  <a:pt x="4202867" y="4093428"/>
                </a:cubicBezTo>
                <a:cubicBezTo>
                  <a:pt x="3938296" y="4103440"/>
                  <a:pt x="3711439" y="4081764"/>
                  <a:pt x="3583998" y="4093428"/>
                </a:cubicBezTo>
                <a:cubicBezTo>
                  <a:pt x="3456557" y="4105092"/>
                  <a:pt x="3162581" y="4118100"/>
                  <a:pt x="3026336" y="4093428"/>
                </a:cubicBezTo>
                <a:cubicBezTo>
                  <a:pt x="2890091" y="4068756"/>
                  <a:pt x="2505927" y="4101390"/>
                  <a:pt x="2346261" y="4093428"/>
                </a:cubicBezTo>
                <a:cubicBezTo>
                  <a:pt x="2186595" y="4085466"/>
                  <a:pt x="1883105" y="4076942"/>
                  <a:pt x="1666185" y="4093428"/>
                </a:cubicBezTo>
                <a:cubicBezTo>
                  <a:pt x="1449265" y="4109914"/>
                  <a:pt x="1169403" y="4132911"/>
                  <a:pt x="863696" y="4093428"/>
                </a:cubicBezTo>
                <a:cubicBezTo>
                  <a:pt x="557989" y="4053945"/>
                  <a:pt x="431772" y="4051362"/>
                  <a:pt x="0" y="4093428"/>
                </a:cubicBezTo>
                <a:cubicBezTo>
                  <a:pt x="29115" y="3843338"/>
                  <a:pt x="-11282" y="3772614"/>
                  <a:pt x="0" y="3493059"/>
                </a:cubicBezTo>
                <a:cubicBezTo>
                  <a:pt x="11282" y="3213504"/>
                  <a:pt x="-36570" y="3071478"/>
                  <a:pt x="0" y="2728952"/>
                </a:cubicBezTo>
                <a:cubicBezTo>
                  <a:pt x="36570" y="2386426"/>
                  <a:pt x="-1869" y="2313918"/>
                  <a:pt x="0" y="2128583"/>
                </a:cubicBezTo>
                <a:cubicBezTo>
                  <a:pt x="1869" y="1943248"/>
                  <a:pt x="-1704" y="1751953"/>
                  <a:pt x="0" y="1446345"/>
                </a:cubicBezTo>
                <a:cubicBezTo>
                  <a:pt x="1704" y="1140737"/>
                  <a:pt x="-23018" y="839675"/>
                  <a:pt x="0" y="682238"/>
                </a:cubicBezTo>
                <a:cubicBezTo>
                  <a:pt x="23018" y="524801"/>
                  <a:pt x="-12751" y="20433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H=[18,7,4,3]</a:t>
            </a:r>
          </a:p>
          <a:p>
            <a:r>
              <a:rPr lang="en-US" altLang="zh-CN" sz="2000" b="1"/>
              <a:t>E=[1,17,36,39]</a:t>
            </a:r>
          </a:p>
          <a:p>
            <a:r>
              <a:rPr lang="en-US" altLang="zh-CN" sz="2000" b="1">
                <a:highlight>
                  <a:srgbClr val="FFFF00"/>
                </a:highlight>
              </a:rPr>
              <a:t>def sum_gen(H):</a:t>
            </a:r>
          </a:p>
          <a:p>
            <a:r>
              <a:rPr lang="en-US" altLang="zh-CN" sz="2000" b="1"/>
              <a:t>    t=0</a:t>
            </a:r>
          </a:p>
          <a:p>
            <a:r>
              <a:rPr lang="en-US" altLang="zh-CN" sz="2000" b="1"/>
              <a:t>    for i in H:</a:t>
            </a:r>
          </a:p>
          <a:p>
            <a:r>
              <a:rPr lang="en-US" altLang="zh-CN" sz="2000" b="1"/>
              <a:t>            t+=i</a:t>
            </a:r>
          </a:p>
          <a:p>
            <a:r>
              <a:rPr lang="en-US" altLang="zh-CN" sz="2000" b="1">
                <a:highlight>
                  <a:srgbClr val="FFFF00"/>
                </a:highlight>
              </a:rPr>
              <a:t>            yield (t) </a:t>
            </a:r>
          </a:p>
          <a:p>
            <a:endParaRPr lang="en-US" altLang="zh-CN" sz="2000" b="1">
              <a:highlight>
                <a:srgbClr val="FFFF00"/>
              </a:highlight>
            </a:endParaRPr>
          </a:p>
          <a:p>
            <a:r>
              <a:rPr lang="en-US" sz="2000" b="1"/>
              <a:t>A=sum_gen(H);B=sum_gen(E)</a:t>
            </a:r>
          </a:p>
          <a:p>
            <a:r>
              <a:rPr lang="en-US" sz="2000" b="1"/>
              <a:t>sensitivity=[];specificity=[]</a:t>
            </a:r>
          </a:p>
          <a:p>
            <a:r>
              <a:rPr lang="en-US" sz="2000" b="1"/>
              <a:t>for i in range(len(H)): </a:t>
            </a:r>
          </a:p>
          <a:p>
            <a:r>
              <a:rPr lang="en-US" sz="2000" b="1"/>
              <a:t>    sensitivity.append(</a:t>
            </a:r>
            <a:r>
              <a:rPr lang="en-US" sz="2000" b="1">
                <a:highlight>
                  <a:srgbClr val="FFFF00"/>
                </a:highlight>
              </a:rPr>
              <a:t>next(A)/32</a:t>
            </a:r>
            <a:r>
              <a:rPr lang="en-US" sz="2000" b="1"/>
              <a:t>)</a:t>
            </a:r>
          </a:p>
          <a:p>
            <a:r>
              <a:rPr lang="en-US" sz="2000" b="1"/>
              <a:t>    specificity.append(1-next(B)/93)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A8C3AA-B832-4894-AA52-DE9871F34AEE}"/>
              </a:ext>
            </a:extLst>
          </p:cNvPr>
          <p:cNvSpPr/>
          <p:nvPr/>
        </p:nvSpPr>
        <p:spPr>
          <a:xfrm>
            <a:off x="4295800" y="2276872"/>
            <a:ext cx="2088232" cy="6480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生成器定义</a:t>
            </a:r>
            <a:r>
              <a:rPr lang="en-US" altLang="zh-CN"/>
              <a:t>(generator)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CE31F8-7819-4054-BBCF-B38225D5499C}"/>
              </a:ext>
            </a:extLst>
          </p:cNvPr>
          <p:cNvSpPr/>
          <p:nvPr/>
        </p:nvSpPr>
        <p:spPr>
          <a:xfrm>
            <a:off x="5879976" y="4941168"/>
            <a:ext cx="2088232" cy="6480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生成器调用</a:t>
            </a:r>
            <a:r>
              <a:rPr lang="en-US" altLang="zh-CN"/>
              <a:t>(generator)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3B30-33A5-492F-980A-E5CE786D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492896"/>
            <a:ext cx="3848430" cy="27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1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972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 Unicode MS</vt:lpstr>
      <vt:lpstr>华文楷体</vt:lpstr>
      <vt:lpstr>宋体</vt:lpstr>
      <vt:lpstr>微软雅黑</vt:lpstr>
      <vt:lpstr>Agency FB</vt:lpstr>
      <vt:lpstr>Arial</vt:lpstr>
      <vt:lpstr>Bradley Hand ITC</vt:lpstr>
      <vt:lpstr>Calibri</vt:lpstr>
      <vt:lpstr>Cambria Math</vt:lpstr>
      <vt:lpstr>Euphemia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Kang Su</cp:lastModifiedBy>
  <cp:revision>812</cp:revision>
  <dcterms:modified xsi:type="dcterms:W3CDTF">2019-10-08T16:59:48Z</dcterms:modified>
</cp:coreProperties>
</file>