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0" r:id="rId4"/>
    <p:sldId id="257" r:id="rId5"/>
    <p:sldId id="258" r:id="rId6"/>
    <p:sldId id="269" r:id="rId7"/>
    <p:sldId id="261" r:id="rId8"/>
    <p:sldId id="271" r:id="rId9"/>
    <p:sldId id="27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1DB05C-0C20-4F4A-B9F2-A56C4CA9322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手写字体分类案例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4953000" cy="1752600"/>
          </a:xfrm>
        </p:spPr>
        <p:txBody>
          <a:bodyPr/>
          <a:lstStyle/>
          <a:p>
            <a:r>
              <a:rPr lang="zh-CN" altLang="en-US" dirty="0" smtClean="0"/>
              <a:t>苏康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2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619" y="476672"/>
            <a:ext cx="79928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import 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np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import </a:t>
            </a:r>
            <a:r>
              <a:rPr lang="en-US" altLang="zh-CN" sz="1400" dirty="0" err="1"/>
              <a:t>matplotlib.pyplot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plt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import </a:t>
            </a:r>
            <a:r>
              <a:rPr lang="en-US" altLang="zh-CN" sz="1400" dirty="0" err="1"/>
              <a:t>tensorflow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tf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/>
              <a:t>lr</a:t>
            </a:r>
            <a:r>
              <a:rPr lang="en-US" altLang="zh-CN" sz="1400" dirty="0"/>
              <a:t>=0.01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x=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([[1.],[2.],[3.],[4.],[5.]])##</a:t>
            </a:r>
            <a:r>
              <a:rPr lang="zh-CN" altLang="en-US" sz="1400" dirty="0"/>
              <a:t>横坐标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y=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([[2.],[3.1],[3.8],[5.1],[6.]])##</a:t>
            </a:r>
            <a:r>
              <a:rPr lang="zh-CN" altLang="en-US" sz="1400" dirty="0" smtClean="0"/>
              <a:t>纵坐标</a:t>
            </a:r>
            <a:br>
              <a:rPr lang="zh-CN" altLang="en-US" sz="1400" dirty="0" smtClean="0"/>
            </a:br>
            <a:r>
              <a:rPr lang="en-US" altLang="zh-CN" sz="1400" dirty="0" smtClean="0"/>
              <a:t>w=</a:t>
            </a:r>
            <a:r>
              <a:rPr lang="en-US" altLang="zh-CN" sz="1400" dirty="0" err="1" smtClean="0"/>
              <a:t>tf.Variable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tf.random_normal</a:t>
            </a:r>
            <a:r>
              <a:rPr lang="en-US" altLang="zh-CN" sz="1400" dirty="0"/>
              <a:t>([1,1]),name='weight')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b=</a:t>
            </a:r>
            <a:r>
              <a:rPr lang="en-US" altLang="zh-CN" sz="1400" dirty="0" err="1"/>
              <a:t>tf.Variable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tf.random_normal</a:t>
            </a:r>
            <a:r>
              <a:rPr lang="en-US" altLang="zh-CN" sz="1400" dirty="0"/>
              <a:t>([1,1]),name='bias')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###</a:t>
            </a:r>
            <a:r>
              <a:rPr lang="zh-CN" altLang="en-US" sz="1400" dirty="0"/>
              <a:t>定义输入的横坐标和纵坐标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x_=</a:t>
            </a:r>
            <a:r>
              <a:rPr lang="en-US" altLang="zh-CN" sz="1400" dirty="0" err="1"/>
              <a:t>tf.placeholder</a:t>
            </a:r>
            <a:r>
              <a:rPr lang="en-US" altLang="zh-CN" sz="1400" dirty="0"/>
              <a:t>(tf.float32,shape=(5,1))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y_=</a:t>
            </a:r>
            <a:r>
              <a:rPr lang="en-US" altLang="zh-CN" sz="1400" dirty="0" err="1"/>
              <a:t>tf.placeholder</a:t>
            </a:r>
            <a:r>
              <a:rPr lang="en-US" altLang="zh-CN" sz="1400" dirty="0"/>
              <a:t>(tf.float32,shape=(5,1))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### </a:t>
            </a:r>
            <a:r>
              <a:rPr lang="zh-CN" altLang="en-US" sz="1400" dirty="0"/>
              <a:t>损耗函数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 err="1"/>
              <a:t>y_predict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tf.matmul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x_,w</a:t>
            </a:r>
            <a:r>
              <a:rPr lang="en-US" altLang="zh-CN" sz="1400" dirty="0"/>
              <a:t>)+b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loss=</a:t>
            </a:r>
            <a:r>
              <a:rPr lang="en-US" altLang="zh-CN" sz="1400" dirty="0" err="1"/>
              <a:t>tf.reduce_mean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tf.square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y_predict</a:t>
            </a:r>
            <a:r>
              <a:rPr lang="en-US" altLang="zh-CN" sz="1400" dirty="0"/>
              <a:t>-y_))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###</a:t>
            </a:r>
            <a:r>
              <a:rPr lang="zh-CN" altLang="en-US" sz="1400" dirty="0"/>
              <a:t>梯度下降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 err="1"/>
              <a:t>train_step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tf.train.GradientDescentOptimizer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lr</a:t>
            </a:r>
            <a:r>
              <a:rPr lang="en-US" altLang="zh-CN" sz="1400" dirty="0"/>
              <a:t>).minimize(loss)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/>
              <a:t>init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tf.global_variables_initializer</a:t>
            </a:r>
            <a:r>
              <a:rPr lang="en-US" altLang="zh-CN" sz="1400" dirty="0" smtClean="0"/>
              <a:t>()</a:t>
            </a:r>
            <a:br>
              <a:rPr lang="en-US" altLang="zh-CN" sz="1400" dirty="0" smtClean="0"/>
            </a:br>
            <a:r>
              <a:rPr lang="en-US" altLang="zh-CN" sz="1400" dirty="0"/>
              <a:t>##</a:t>
            </a:r>
            <a:r>
              <a:rPr lang="zh-CN" altLang="en-US" sz="1400" dirty="0"/>
              <a:t>训练过程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with </a:t>
            </a:r>
            <a:r>
              <a:rPr lang="en-US" altLang="zh-CN" sz="1400" dirty="0" err="1"/>
              <a:t>tf.Session</a:t>
            </a:r>
            <a:r>
              <a:rPr lang="en-US" altLang="zh-CN" sz="1400" dirty="0"/>
              <a:t>() as </a:t>
            </a:r>
            <a:r>
              <a:rPr lang="en-US" altLang="zh-CN" sz="1400" dirty="0" err="1"/>
              <a:t>sess</a:t>
            </a:r>
            <a:r>
              <a:rPr lang="en-US" altLang="zh-CN" sz="1400" dirty="0"/>
              <a:t>: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    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    ##</a:t>
            </a:r>
            <a:r>
              <a:rPr lang="zh-CN" altLang="en-US" sz="1400" dirty="0"/>
              <a:t>训练</a:t>
            </a:r>
            <a:r>
              <a:rPr lang="en-US" altLang="zh-CN" sz="1400" dirty="0"/>
              <a:t>1000</a:t>
            </a:r>
            <a:r>
              <a:rPr lang="zh-CN" altLang="en-US" sz="1400" dirty="0"/>
              <a:t>次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/>
              <a:t>    </a:t>
            </a:r>
            <a:r>
              <a:rPr lang="en-US" altLang="zh-CN" sz="1400" dirty="0"/>
              <a:t>for i in range(1000):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        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train_step,feed_dict</a:t>
            </a:r>
            <a:r>
              <a:rPr lang="en-US" altLang="zh-CN" sz="1400" dirty="0"/>
              <a:t>={</a:t>
            </a:r>
            <a:r>
              <a:rPr lang="en-US" altLang="zh-CN" sz="1400" dirty="0" err="1"/>
              <a:t>x_:x,y_:y</a:t>
            </a:r>
            <a:r>
              <a:rPr lang="en-US" altLang="zh-CN" sz="1400" dirty="0"/>
              <a:t>})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        if (i+1)%50==0: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            print("</a:t>
            </a:r>
            <a:r>
              <a:rPr lang="zh-CN" altLang="en-US" sz="1400" dirty="0"/>
              <a:t>循环次数</a:t>
            </a:r>
            <a:r>
              <a:rPr lang="en-US" altLang="zh-CN" sz="1400" dirty="0"/>
              <a:t>:",(i+1))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            print("loss:",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loss,feed_dict</a:t>
            </a:r>
            <a:r>
              <a:rPr lang="en-US" altLang="zh-CN" sz="1400" dirty="0"/>
              <a:t>={</a:t>
            </a:r>
            <a:r>
              <a:rPr lang="en-US" altLang="zh-CN" sz="1400" dirty="0" err="1"/>
              <a:t>x_:x,y_:y</a:t>
            </a:r>
            <a:r>
              <a:rPr lang="en-US" altLang="zh-CN" sz="1400" dirty="0"/>
              <a:t>}))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            print("w:",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(w),"b:",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(b))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084168" y="1772816"/>
            <a:ext cx="180020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3893" y="2293421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源程序</a:t>
            </a:r>
            <a:r>
              <a:rPr lang="zh-CN" altLang="en-US" sz="2400" dirty="0" smtClean="0">
                <a:solidFill>
                  <a:srgbClr val="FF0000"/>
                </a:solidFill>
              </a:rPr>
              <a:t>可以如何修改？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804" y="332656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手写字体</a:t>
            </a:r>
            <a:endParaRPr lang="zh-CN" altLang="en-US" dirty="0"/>
          </a:p>
        </p:txBody>
      </p:sp>
      <p:sp>
        <p:nvSpPr>
          <p:cNvPr id="4" name="AutoShape 2" descr="data:image/png;base64,iVBORw0KGgoAAAANSUhEUgAAAsEAAAKvCAYAAACLTxJeAAAABHNCSVQICAgIfAhkiAAAAAlwSFlzAAALEgAACxIB0t1+/AAAADl0RVh0U29mdHdhcmUAbWF0cGxvdGxpYiB2ZXJzaW9uIDIuMi4zLCBodHRwOi8vbWF0cGxvdGxpYi5vcmcvIxREBQAAIABJREFUeJzs3XeYFEX+x/F3HWJOIEFEzBFORUXkDGfOopizeHfKz8CdWTEr5pwTKsqdOaCgp+chCqbTEwMqIoooiHCIAXNC+/fHbtXUML2zszNdPT07n9fzzLNFTeiaL7UzvdX1rTJRFCEiIiIiUk9+V+0GiIiIiIikTSfBIiIiIlJ3dBIsIiIiInVHJ8EiIiIiUnd0EiwiIiIidUcnwSIiIiJSd3QSLCIiIiJ1p6KTYGPM9saYScaYycaYQUk1qt4prslTTMNQXJOnmIahuCZPMQ1DcU2PKXezDGNMG+A9YBtgOvAKsF8URe8k17z6o7gmTzENQ3FNnmIahuKaPMU0DMU1XfNV8NzewOQoiqYAGGPuBXYFmvyPMsZoe7oYURQZ758tiqti2qTPoijq2FhWX02I+moQ6qsBqK8Gob4agPpqEH5fbVIl0yG6Ah97/57eWCeVUVyTMdUrK6ZhKK7JUF8NT3FNhvpqeIprMqY2/5DKRoJNTF3BXyTGmAHAgAqOU2+ajati2mLqq2GoryZPfTUM9dXkqa+Gob6aokpOgqcD3bx/LwvMmPdBURQNAYaAhu1L1GxcFdMWU18NQ301eeqrYaivJk99NQz11TRFUVTWjYYT6CnAisD8wHigRzPPiXQrvFUS12q3PcO3ceqryd/UV4Pc1FcD3NRXg9zUVwPc1FeD3MYV64v2VvZIcBRFc40xA4EngTbA0CiKJpT7etJAcU2eYhqG4po8xTQMxTV5imkYimu6yl4irayDadg+1jyZoS2imDbp1SiKepX7ZMU1nvpqEOqrAaivBqG+GoD6ahAl9dVK5gSLiNS03/0ut0DO5ZdfDsDAgQNd3R/+8AcAxo0bl27DREQkOG2bLCIiIiJ1RyfBIiIiIlJ3NB1CROpOp06dADj33HNd3YABhcturrjiioCmQ5TqlltuAeCAAw5wdZtssgkAr732WlXaJFLMmWee6cr77LMPAH379nV1U6ZMSb1NtaR79+6ufMwxxwBw2GGHubqbb74ZgMMPPzzdhpVII8EiIiIiUnc0EiwVWX755V350EMPBeC0005zdXb1EWNyya8TJ04E4PTTT3d1Dz/8cNB2inTp0sWVTzrpJCB+9Pe5555z5Zdffjl8w1qRjz76CIAFF1zQ1a266qqARoIrtfHGG7uyHVXzR9zjPP/88wAMHz7c1f39738H4Isvvki6iTVlqaWWAvJHLbt2bdideL311nN1GgmO179/fyD/apqN32+//ebqdtxxxyZf48ADD3TlESNGAPDNN98k2s7maCRYREREROqOToJFREREpO5oOoSUrGPHjq58yimnAPmX4+zlJX8DlrjNWFZffXUArrjiCldnL0F/9tlnCbY42+aff34ARo8e7ersJU9/+sicOXMAWHvttV3dxx9/nEYTW4X55mv4mDv11FNdnb8WsHXdddcBcPzxx7u6n3/+OXDrWpdp06YV1B188MEA3HfffWk3p2bZPgtw1llnAfl9dvHFFwfiP199NinRn0rRs2dPAA455JBE2lqrbL+0l/ClaW3btgVgu+22c3VDhgwB8vtqqY444ggArrnmGlf34YcfAnDGGWe4ujQ+MzQSLCIiIiJ1p9WOBP/pT39yZfvX8ueff+7q1lxzTQBefPFFV2eTCCSfTXTzJ8DHJbzZOn+Ucvbs2QWv16FDBwBWWGEFVzd27FgAevTokVCrs8mO/gLcdtttQP4ojfXII4+48kUXXQTAjBkzWny8zp07AzBr1qwWP7e1uPDCC4H40V+7fA/AX//619TaVE9++eWXajeh5px//vmufMIJJwDxn7Vx/MTOP/7xjwX3b7PNNgAstthiri7tZKQs2GKLLardhJpx3HHHAXDBBReU9Ph3333Xlf3RXsueA/g7dq688soA3HjjjQWPDzkirJFgEREREak7OgkWERERkbqTmekQ++23nyvbNfr8KQ0tteSSSxbU/frrr65sL0v/8MMPru77778H4K233nJ1e++9NxB/Wb9e9OvXD2g+4e2dd94B8i8zxSW62WQNOwUCcslyrZ2fdBW3xuf1118PwIknnujqfvzxxxYd47LLLnNl+zvkT2W56qqrWvR6teicc85xZT/mlk2Cs5f5JBm77bZbQd0999xThZbUDj+xyE6DiOuX3333nStfeeWVQP76v3Ya2tdff+3qhg4dCsD+++/v6uy0wLlz51bc9lpjv3sANtpooyq2JPtsMhzkJ2UXM336dCB//fUXXnihRcddYoklXNlOV+vVq5er878bk6CRYBERERGpO1UfCb788ssBOProo11dmzZtghwr7nUXWmihgvLmm2/u6uyEbH+kuh6SjNZYY42CclzCmz/Se+yxxwJw3nnnuTo7kd5fOskmIPqT4u0OM/5fkHYJltbAJvz5u+RZ3377rSvbGJYzSmP/WvaXPmrXrl2LX6eW9enTB8hPgrMJRX4SnP288Xc2kvLYJbcAdtppJyA/CXnkyJGpt6mW+FeEbBKc77333gNgr732cnVvv/12Sa/9008/FdRNnjwZyL8KWi/at28fW5Yce57k98V99923ycf7iZh77LEHkP/7H+ef//wnACuuuKKrO+igg4D88wKbvDlhwoSS2l6OZkeCjTFDjTGfGmPe9uraG2NGGWPeb/xZX9+0gSiuyVNMw1Bck6eYhqG4Jk8xDUNxTV8p0yHuALafp24QMDqKolWB0Y3/lsoprslTTMNQXJOnmIahuCZPMQ1DcU1Zs9Mhoih61hizwjzVuwKbN5aHAWOAk8tpgE0886cqvPnmm0Dpl2v89X399VVLYddMhNwOMv76tTbJy0/u2GeffYAgyXKJxbVS/jp/G2ywAZA/9SEu4c1OZTjssMNcnZ3S4E+HsMkz/qVom2jnJ3okJBMxHTSo4bPMn35jpzzssssuBXXlsAkD/mU+u0ZrS38vSpCJuM5r8ODBQH4MHn30USA/OTCj0yAyGdPmLLDAAq5sk2n8+Gbgsnum42o/GyA3dWf8+PGubvvtG8agmpuGt/DCCwO57yeATTfdFMi/PL377rtX2GIg4zEtl42xTfCqgqrH1X7f+9Ma49g9Fvr27evqSl1v+rXXXgPgz3/+s6uza1r7UyTSUG5iXOcoimYCNP7slFyT6primjzFNAzFNXmKaRiKa/IU0zAU15QFT4wzxgwABjR1/1ZbbQXk7xT21FNPAensYuOPIg8bNgyAxx57zNXZneX8Zb/siLFN6ktbczFNmj8qXIwdGZ80aZKrsyMQNuELciMf/g5IdmQ5boQ5LSHjuv766xfU/etf/wJgzJgxBff5V0b8XebmZXfZAdhss80K7n/wwQcB+Oijj0ptaqLS7qtrrbVWQd0tt9wCwCeffJJWM4JLO67F2GSYWletmMYtPemPDseNANvkIT8p8R//+AeQn9RsP2NtIlI1ZKmv+t9DcexV6JdeeimN5pQt6ZjapDTI7RAbx99hd+uttwbiky9rSbkjwbOMMV0AGn9+2tQDoygaEkVRryiKejX1GHFKiqti2iLqq2GoryZPfTUM9dXkqa+Gob6asnJPgkcC/RvL/YERyTSn7imuyVNMw1Bck6eYhqG4Jk8xDUNxTVmz0yGMMffQMFG7gzFmOnAWcBFwvzHmL8A0YK+mX6E4uwai/VlNU6ZMAeDMM890dQ888EDB4+ylqqSmQ4SIawh24jrkLrn5yYETJ04E8nd/e/nllwHo2LGjq7OX/Pzn7rDDDkk3d+3GOGY2pn5CkdW7d28gPynBXnYqlX/51K7TnJQs9lW7Ni3A0ksvDcBDDz3k6vzpTRmV+b5aTJcuXardhFhZ7Kulai4Jzk6DeOWVV4o+7sknnwTy17mvUE331e7duxe9P0ACcUmq1VftdDr/e2KZZZYpeJxdC9hPgktiGsQqq6ziyosuumjB/Xb3Q3tuFkIpq0M09duzVcJtqVtRFC3r/VNxTcabURTd1lhWTBOivhqE+moA6qtBqK8GoL5aPVXfMU5qh7//vF0GzU9usyO8fp0dAY5LgrvmmmtcnV0ypbW65JJLABg6dKirs8mWTz/9tKuzo+3+rjktZRPBIOxOO1kRt+STPxLsJx6VK253Q5EkfPXVVwV1/i5cb7zxBpDb6Q1gzz33LHjOzz//DMC1117r6uxVzR9//DGZxrZy1UwgrAb7ORk3+uuzS8QmvVjB4Ycf7sr+1WLLLlX37LPPJnpcX/nftCIiIiIiNUonwSIiIiJSdzQdwnPEEUcAuR1TmrLgggsC+Wu/vvrqq+EalkFxl5iL1fmX94477jig9U+B8C233HIFdfPN1/Drt/nmmxfcZxMKAR5++GEAunbt6ur++te/NnmscePGldvMmrTUUksV1Pk7ZLVUnz59XNl+Jvixt7tcfvHFF2UfozWw61f7O2xapa4tLvCXv/zFld966y0gt/sbwEYbbQTAxhtv7OriPmv/9re/AfnToaSBXQd3iSWWKLjvu+++c+Vff/01tTZVi/38gvw1pa3vv/8egP/85z+uLulpIjaB+f/+7/+KPm7mzJmJHjeORoJFREREpO602pFgf9meAw88EIBjjjmmpOf4SVxx7FIefkJT3F+Yrc3dd9/tyssvvzwAHTp0cHX2r8pFFlmk4Ln+snP1NAJs2YQ4m7zSlHvvvReAjz/+2NXZ0YlTTjml6HNfeOEFAB5//PGy21lL2rVrB+R2nSyH31ft1Rx/7/q43fquuOIKAA455JCyj9sa2Nj5I5SW3fVTmmbj5iccF/vuibtvxIjcMrIaAc635JJLurIdbY/7fb7yyitduTXtKtkU/8pN27ZtC+63VyO23XbbYG2wifX+FQ/LX3rt4osvDtYGSyPBIiIiIlJ3dBIsIiIiInWnVUyH8HfUsslqAwYMcHUrrbRSkOP6a77WA3+tvrh1++x0CH+3s379+gH5u+vZ3eHsesH1wK53eNFFF5X9Gn4CRxy77vLcuXPLPkYtsYmFcTsNNcfuoHXiiSe6On+nw2LqYepTKYrtFPfEE0+k2JLss99B/neGXRPcT3KLS3izu8KNGTPG1R1wwAEAbLnllq5um222AWDUqFEJtbq2+dMh/N1OLTs17YMPPkitTbVg5MiRQV7Xn87Tpk2bJh/nJ4WPHj06SFt8GgkWERERkbpTcyPB/l7TN910E5D/13CxxIKpU6e68pdffllw/+mnnw7kT8y+7rrrgPhRohkzZpTa7EyyO7TMnj07kdezyyL5uxnZEaHtttvO1dlExauuuiqR49aLuOV7/N3L3n///TSbU3V2KZ9Jkya5urjf08UXXxyAffbZx9UNGTKk4uPWuzPOOKOgzi6l9Prrr6fdnMzZa6+9XPnvf/87EJ+Y5bOjYP6SVDfeeCOQvyTf/fffD+RGiSH3edqjR49Kmt1q2KVMm2LPAYYNG5ZGc2rG888/H+R1d9xxR1eO++yw/AUH0qCRYBERERGpOzoJFhEREZG6UzPTIY499lgAjjrqKFe38sorA/Dtt9+6ujlz5gD5l9rttIUXX3zR1flTI4r56quvCuq++eYbAB599NGSXiNL/AQBm6zm7+5kd9ZJyvnnnw/krzlYagKS5IvbXcdPgnnjjTfSbE7V2URBv//avnXuuee6Ojvtx1//t6X8y/v2s6jexa3PbC8x18POW02xU7/sFAjITYOw30+QW4/1wgsvdHXPPPMM0Px64vZ33e/np556KgC9e/d2df/9739b/gZaCZso3JQnn3wypZbUFtuntthii7Jfw98/wK7RfM455xR9zpQpUwD4xz/+UfZxy6GRYBERERGpOzUzEvyHP/wByI3+Qm4pD3/5rbilu1qqZ8+ermx3RvPZxDl/BCrr7GiYTSYE+PTTT4HkR3/9XbhuvvlmoPld+KRpdkkum+DlU3Jhro8B7LzzzkD+aFhL+cmGt956K5CfyGF/b+pR586dXdnuNqXf7XzrrLMOkJ8EZ688+lfEJk+eXPYx7GtvuOGGrs4uO2WXDqxX9rvO7ijp85OuBg4cmFqbaold+rBr166urthOesstt5wr26X7jjjiCFfnv04xdtnKjz76qOS2JqHZkWBjTDdjzDPGmInGmAnGmKMb69sbY0YZY95v/FnY46QkimkQPRTX5CmmQaivBqCYBqG+GoBiWj2lTIeYCxwfRdGaQB/gKGNMd2AQMDqKolWB0Y3/lvIopsmbiOIagmKaPPXVMBTT5KmvhqGYVkmz102iKJoJzGwsf2OMmQh0BXYFNm982DBgDHBykFYChx9+OABvvvmmq/N3JkuSvxaxf/nPeuqpp5I+ZPCY7rbbbkB+UtrYsWOTeGnH7hj30EMPuTp7PH8npJSmkfxGCnFNg7207192+uWXXwD4/PPP025O5mLq705m17xeeumlS3qu3y/vueeevJ8Ajz32WBJNbE7N9FV/fWU7TceP4d133516m4qoakz9aSL2M7GSKRD+dKgHH3wQyN8tNSWZ76s2ocvuHgu5/4sffvjB1dmdNf3pI1XcbTO1mPqJZ3vvvTcA6667rqtbddVVgfypI/4a1fNaaqmlXNmfrlrMtGnTALj33ntd3dtvv13Sc5PWoslDxpgVgHWBl4HOjSfIRFE00xjTqYnnDAAGxN0njmKavPlRXENQTJOnvhqGYpo89dUwFNMqMXF7lcc+0JhFgbHA+VEUDTfGzImiaEnv/i+jKCo6f8UYU9rBquyyyy5z5eOPPx7IX9pmhx12AOCll15K6pB7hI6pHaWdOHGiq3vnnXeA/CV67P2vvvpqwWv4SYKbbropkBthBujXr59tk6uz/evqq692dccdd1wpTa7U98BBraGv2pHz1VZbzdXZv8z9pWhSEryvVmLmzJlA/kjw0KFDARg/fryru+2224D8JDh/lChlme+ryy67LAD/+c9/XJ1NeBk9erSrs4lfpX6vBFaVvmqXSHvkkUcK7rM7kEJu+Uj/u8XyR9fs1TR/lL1bt24Fz7Gf535SaIA+nfm+akc3/VHGYvwrymeeeWaQNpWgKn3Vfn/7fau5XQ1byo6u++cedvdOf7fPAF6NoqhXcw8qaYk0Y0xb4CHgriiKhjdWzzLGdGm8vwtQvynTFVJMg/hCcU2eYhqE+moAimkQ6qsBKKbVU8rqEAa4DZgYRdEV3l0jgf6N5f7AiOSbV3cU0+TM8sqKa/IU0+Sor4almCZHfTUsxTRlzU6HMMZsAjwHvEXDpHiAU2mYv3I/sBwwDdgriqKmZ0+TrUvMcewOPnbqAOQmzd9///2uzg7lJ2g8KcXUJlRA8ekL/g5Zlp+YZS/XxT3Xr7OX/Pzdez777LOWNLlcPwDv0Qr66ocffgjkT0cZM2YMAFtuuWXazUmtr5bDToe44IILXN0NN9wAZHoXs8z31fXWWw+AcePGFdx38MEHu/Kdd94ZuiktUdW+6q9D608Hs+zues8991zBfdtvv70r28vTcZ+1L7/8sqs77LDDAJgwYUIlzW5O5vuqTRb0v+vi1li3l+n/+te/ujp/zfGUVbWv+n2we/fuACy55JJNPbxZdmoOwODBgwF44IEHyn69MpU0HaKU1SGeB5paDb1w30xpsSiKenr/VEyT8c48vwCKawLUV4NQXw1AfTUI9dUA1Ferp763lpnHCiusAOQvmfLVV18BcOWVV1ajSYnzd3KxI4u9euU+02yikL+8TNwIr637/vvvXZ1N4PJH4R5++OHE2i45GR7VrCq725GE9/zzzwO5nTsln58IZD8b/dE121d32WWXkl7PX1rSJjJdcsklru7nn38uv7GtiF3C1B+Jt8uCvfHGG67OJsDfddddKbYum2yiO8AyyywDwP777+/qdt99dyB/h8JTTz0ViP8u8kd97W6JWVVSYpyIiIiISGuik2ARERERqTslrxOcyMEylGxk7bfffq5sL5n4l/gPPfRQID8xLmlRFDU157pZlcTUrjF77rnnFtw3YEBuHe7hwxtWb4lLaPMTPlLaCa5UJU2Kb0qW+mpcYpzdMc4mHkIuASGkavXVVq7V9NUsyWJf9Xcgjdvx1CZ1zZqVW4TBfv76Ux+qSH01gCz21VYguXWCRURERERak7pNjGvbti0AJ510kquzo2v+0iohR4CrzY7s+slyVlydVIddXu6MM85wdTbBxt/xTESyzR/htUuaiUj1aCRYREREROqOToJFREREpO7UbWKcXQv42GOPdXV2DcFRo0al2hZNig9CCRwBqK8Gob4agPpqEOqrAaivBqHEOBERERGROHWbGGf3Db/00kur3BIRERERSZtGgkVERESk7ugkWERERETqTtrTIT4Dvmv8Wes6kMz7WL75hxT1GTCV5NpTTUm+hyTiqr6aT301R301jCz1VcW0kOKao76avNT7aqqrQwAYY8ZVkl2aFVl7H1lrTzmy9h6y1p5yZe19ZK095cjae8hae8qVpfeRpbZUImvvI2vtKVeW3keW2lKJarwPTYcQERERkbqjk2ARERERqTvVOAkeUoVjhpC195G19pQja+8ha+0pV9beR9baU46svYestadcWXofWWpLJbL2PrLWnnJl6X1kqS2VSP19pD4nWERERESk2jQdQkRERETqTqonwcaY7Y0xk4wxk40xg9I8drmMMd2MMc8YYyYaYyYYY45urG9vjBlljHm/8We7KrWv5mIKimsIimkYWY6rYhqsfTUXV8U0DMU1eZmKaRRFqdyANsAHwErA/MB4oHtax6+g3V2A9RrLiwHvAd2BS4BBjfWDgIur0LaajKniqpjWSkyzHFfFVHFVTBXXWoxrlmKa5khwb2ByFEVToij6GbgX2DXF45cliqKZURS91lj+BpgIdKWh7cMaHzYM6FeF5tVkTEFxDUExDSPDcVVMw6jJuCqmYSiuyctSTNM8Ce4KfOz9e3pjXc0wxqwArAu8DHSOomgmNPyHAp2q0KSajykoriEopmFkLK6KaRg1H1fFNAzFNXnVjmlFJ8EtnItiYupqZmkKY8yiwEPAMVEUfR34WKXGtaZjCunFVX012LHUV5M/jmIa5lh1EVfFNAzFNXlpxrQpZZ8EG2PaANcDO9Awl2M/Y0z3Ik+ZDnTz/r0sMKPc46fJGNOWhv+ou6IoGt5YPcsY06Xx/i7ApwkdqyVxrdmYQnpxVV9VX61URvuqYlr6seoiroppGIpr8tKMaTGVjAS3dC7KK8CqxpgVjTHzA/sCIys4fiqMMQa4DZgYRdEV3l0jgf6N5f7AiIQO2ZK41mRMIfW4qq+qr5Ytw31VMS1dq4+rYhqG4pq8KsS0aeVm1AF7Ard6/z4IuK6Z50S6Fd4qiWu1257h22z11eRv6qtBbmX3VWDHDLQ/kzf11SA39dUAN/XVILfZTcXMv81H+Uqai2KMGQAMqOA49abZuCqmJZnqldVXw1BfTYb6anjqq8lQXw1PfTUZU5t/CBWdBJc0FyWKoiE07gdtjCn4BZECzcZVMW0x9dUw1FeTp74ahvpq8tRXw1BfTVMF0yHmA6YAK5JbpLmHLjG3/FZJXKvd9gzfxqmvJn9TXw1yU18NcFNfDXJTXw1wU18NchtXrC9WPB0iiqK5xpiBwJM07FoyNIqiCeW+njRQXJOnmIahuCZPMQ1DcU2eYhqG4pou0/iXRDoH07B9rCiK4uYAlUQxbdKrURT1KvfJims89dUg1FcDUF8NQn01APXVIErqq2nuGCciIiIikgk6CRYRERGRuqOTYBERERGpO5UskSZ1rFOnTgCss846rm6XXXYBYLPNNnN1PXr0AOD22293dR988AEAV1yR2yjmp59+KjhG+/btAfjiiy+Sara0cr16NUwBW3PNNV1d586dAVh99dVd3R//+EcAVlttNVc3ffp0AAYPHuzqbrnllnCNbSWuvfZaVz7yyCMB2GqrrVzdmDFj0m6SiFTBCiusAEDfvn1d3e677w7A5ptv7up+++23Jl9jyy23dOWxY8cm28AYGgkWERERkbqjkWAp2aGHHurKp5xyCgDLL798weMatgVvYFcfOeSQQwoe9+OPP7rylVdeWXD/PffcA8B2221XXoMzzsZp3333dXVnnXUWkD9qWcykSZNc2Y6+zZo1y9XNnTu34nZm3U477eTKjzzyCABt2rRxdXEr4NjY+yMSyyyzDADXXXedq5tvvoaPyBtvvDHBFrcufnxteZtttnF1GgnOWXrppV15hx12APKvWtjyjjvu6OrsFbPHH3/c1U2cOBGAH374wdV99dVXQH7fP/jggwFYeOGFXd2QIUMA+OWXXyp5KyJArh8DXHDBBQCstdZaBY/zP2uLrUr28MMPu3LPnj0BmDZtWsXtbIpGgkVERESk7ugkWERERETqTl1Mh1h55ZUBOOaYY1zdRhttBED37t1d3eGHHw7AsGHDUmxd9tkpD3YKhF/ns5fmvvvuO1dnL3t06NDB1dlL0ZdeeqmrmzNnDpCfQGcvT7cmv/td7u/Oo446CoCrr7664HG//vqrK3///fdA/mXOhRZaCMhP7Pr4448BmDAht7nQ1ltvDeRPkWht9txzT1e28fUvt3377bcAvPLKKwXPfeutt1x50UUXBeCAAw5wdfvttx8At956q6vTZeTm+ZdD27ZtC9R33Pr37w/A0KFDXV2xS8L+fccddxwAxx57bMHjPvzwQ1c+6KCDgFzSJ+QuT/tsstHbb79dUttFrPnnn9+Vbb88//zzXV0Sm68tscQSrjxw4EAATjrppIpftykaCRYRERGRutPqRoLtqMM+++zj6u644w4gfyTC/vViR88A/u///g/QSPC8TjjhBCB/9NfG8oEHHnB1NoHjjTfeKHiNvffe25VPPvlkIH95tQUXXLDgOTNmzKik2ZnkJxcWGwE+++yzXZ3tq8stt5yrO/HEE4Hc1QvIjRTbZekAnnrqKQA23nhjV/f111+X3f4s+utf/+rK9qqPP/JtR9CuMj58AAAgAElEQVTsEmjN+fLLL135+OOPB/L/35Qk1zw/WdH+btfbSLB/Jevyyy9v0XOnTp3qynbZqTgrrriiKz///PNAfGLy559/7urslZFaZUe8AXr37h3kGPZKG8Cf/vSngvv9q3L1wPYpO/oLcN5555X9enHPPf300wvq9thjDyD/Csq7775b9nHjaCRYREREROqOToJFREREpO60iukQ/mTtc889F8hdLoZcopA/lD9q1CgAll12WVdny5tssomrs2vZjhs3Lulm1wybHOSzl97sOpTNuf/++135008/BXKX6pti13xtDezlM3/XnDgXXXQRkJ9sYPlrJdopAM8++6yru+qqqwDo0qWLq7NTI/x1QlvbdAj/8q6dYuInDJU6DSLu9Sy76xFoOoSUxt81b8kllyy4336++VOfLH/6QseOHQtewyYQxyUo++zUHn964EcffdRMy7PN/37+y1/+UnC/vXRfapJW3PQRn62zO53WC3+64oABA4DclNGm2L716KOPujq77q//XWWtssoqrhw3HcL2b7+fazqEiIiIiEiFanokeIEFFgDyly+yyxv5y7/Y3cpee+21gtfwR4m++eabgufavzr8HZDqTfv27YH8v5L9Zbha6v333wfyk5fiXs9fTqzWderUCcjfHc7y37vfl0vhJybaJQD9keB689BDDwV53WLJSSJx/KRVyy53CLkE4u23377gcf5yfhtssAEAffv2dXXNjQBbNvG7Ne3a51/RtaOH/udq3PdVMXakHeCII44ouN9eXbK7ebZ2dmTcjv5C8RFgfydDu4xqLS2/1+xZhjFmqDHmU2PM215de2PMKGPM+40/24VtZn1QXJOnmIahuCZPMQ1DcU2eYhqG4pq+Uoba7gDm/VN1EDA6iqJVgdGN/5bKKa7JU0zDUFyTp5iGobgmTzENQ3FNWbPTIaIoetYYs8I81bsCmzeWhwFjgJMTbFeT7BQIgHPOOQfI3+HJ7gC13Xbbubr//e9/Jb32XnvtBUDXrl1d3c8//wzAIoss4ur8HdESVrW4FmMTOHbZZRdXZxMt/F34iunVq5crX3LJJQAstthiru60004D8ifP//bbb2W2OE8mYtqvX7+COrtuqr8bjr8+aEvZ34P//Oc/rq5z585AbscqgMsuuwzI35WuDJmIa5L69OkDwG677VZw35QpU9JoQquLaUZUJa7PPfecK9v1bO2uhJD7/mqOnRYW93loE7cBLr74YiA/KdwmN/nT+WxSeIWq1lf9719bvvbaa8t+PT82djqEnzx85ZVXAqmtr1yVuMbtBNdcEtzs2bOB/Gk6tajcSZedoyiaCdD4s1NyTaprimvyFNMwFNfkKaZhKK7JU0zDUFxTFjwxzhgzABjQ7ANL5P/VYUfQ/F3fbJJBqaO/vrhlbObMmQMEHf1tsaRj2hw72rvqqqu6ujXWWAOACy+80NXZv5j9vetPPfVUIH8pFH+5LmuLLbYAYKONNir6uJCSjqs/0u0nc1h2OZknnngikePZ1/N3PLS/I/7/kx3ZnzRpUiLHLSbtvloq27d23nlnVzd48GAAVlttNVdnk2Xt0otZkdW41rKkYzpoUO5Ktk2+sknaUHrilh0B9pdIfP3114HcVR2AF198EcgfbbafO37yXUIjwSXLel/1r3Bar776qiu3dInFNCQdU3830mI7wfnLQ95yyy1JHb6qyh0JnmWM6QLQ+PPTph4YRdGQKIp6RVHUq6nHiFNSXBXTFlFfDUN9NXnqq2GoryZPfTUM9dWUlXsSPBKwkwz7AyOSaU7dU1yTp5iGobgmTzENQ3FNnmIahuKasmanQxhj7qFhonYHY8x04CzgIuB+Y8xfgGnAXiEbCbDUUksBuaQqyE1R8NdjnDlzZote119Tdc8996ykiWWrZlxLYS/D2cvFAPfccw+Qn4Rhy83twGP5a2E++eSTQG4NYYCbb74ZgMsvv7ycZq/dGMeqxdRPNlh55ZXTOizvvPNO0fttwkPcFI3mZL2vWv70m4033hiANddc09XZy8NrrbVW0dexl//sDomBVL2vtkZZ6qt2Os29995b9mv4a6+29Huue/fuZR93Hq2urx511FGubL+vAv++F6h2X91ss838thTcbxO2r7/+eleX9M5t9rj+/gB2KlBcm5JSyuoQhXvmNtiqiXppoSiKlvX+qbgm480oim5rLCumCVFfDUJ9NQD11SDUVwNQX62emtkxbokllgDyd26yyQGlJha1adPGlW2Cgt3hBGCllVaqsJWtk010K2fk0PKXPhs4cCCQvxf7Tz/9VPZr16pPPvmk2k2oaXZnqHHjxrk6u7yhP5rQ0p0Hd9xxR1f+97//XUkTRYBc0qr9GZJ/xcNq7upQPfOvVtpyqUmLtc4mbPq7w8W99wcffBBIfvT3jDPOKDiuvxSg3enQP39IWuvZl1ZEREREpEQ6CRYRERGRulMz0yHi2LXt7E5vAN9//33B43bddVcA9t57b1e3+OKLA/k7dNmkO38Hr3LWG24N/B3ObEJcjx49Snquf/nZTn3wJ9TXiwMPPLDo/bfffntKLWmd7DrMyy+/fKKv618OTGjXwlbNT1qJS26RdNhdOf3pPJ9+2rDClr++qzTw17Ofl03Eh1yCtp/cbBNq/c8Ku77uddddl2g7Q7J9Zv311y+4b+TIka589tlnJ3rcW2+9Fcjf2TeO3Xsg7rwuKfqkEhEREZG6UzMjwR9++CGQv0zXmWeeCcB9991X0mv4O7/YCdk33XSTq+vWrRuQPxJsd+GpF506NezSePXVV7u6ZZdtSFz1/+q1iWyPPvqoq7N/1dlRdgj7F1zWrbjiitVuQqv2+eefA/m//zYx7p///Keri7uas/TSSwO55eIgl3R70UUXFTzeLuEnheISi/wRdPs57S+nKMlYaKGFXNn2eX8U3vb9yZMnp9uwlNhdXnv27Onq2rVrB8C+++5b9Lnbbrttk/f5y6bFsYladvdNqM0d1Hbfffcm7/Ovkif9Pb7pppsC0KFDh4L7/CS45557LtHjxtFIsIiIiIjUHZ0Ei4iIiEjdqZnpEPYymz9B2659aBPffP4l0AceeACAl156qegxpkyZAsAbb7zh6vbYYw8Azj///DJaXRvsNBDIvXe7LjPAt99+C+Qm/gMMHToUyF2Shlzym7+D3y677ALAsGHDXF2pyUY33HBDaW9A6pLtl/vvv3/Zr2ETNACGDBkC5CeF2suio0aNcnVKlmsZf+dESYZNCvU/V20yl98/H3vssXQbloLevXu7sv1O2nLLLV2dTc6sZK3fuHXtfa1l3WW7U1zcjmzHHntsosey52GQv6PnvPwk+q+++irRNsTRSLCIiIiI1J2aGQmOc//99+f9rJT969pfHuWzzz5L5LWz7PTTT3dlOwI8Y8YMV/e3v/0NyE8CiGNHzfyd9/r27QvAfvvldt++6667SmpXa1zW57vvvnPladOmVaUNkyZNqspxs+iLL75w5T333BOAF154wdXttNNOefdBcp83IuWySV/2SpvPv5LZGq+m+UvAbbVVww7DcbuP+nVxia32e2+ZZZZxdTbJtrmkutYi1A55iyyyiCtfddVVQH4SXtzx7Ki+3Z0uLRoJFhEREZG6o5NgEREREak7NT0dImkdO3YE8hPFHn744Wo1JzVxiYX+9AX/8nApRowY4crbbLMNAKeddpqrK3U6RGvkJwn56yknwe6geMIJJxR9nJ+gUCsWXXRRAObOnevqfvzxxyDH8i+d9unTB4BTTjnF1Wk6hKTJrgV82223uTp/SoBlk7X86W0zZ84M3Lr0TZgwwZXtpXa7FjXkTzkr5sgjjwRya4ZL5ewOdJdeeqmrs2sCx/GnXVZrB1WNBIuIiIhI3dFIsMcuF+KbPXt2FVqSLn95FFv+8ssvy349f6TMLrNid6KD3Ajo119/XfYxasH48eML6tq2bevKp556KpC/614l7rzzTgB+//vfF9w3aNAgV05j2Zkk2CszkFvq6e6773Z1/q6G5fL/P+zucXFLrtmRaJFS9e/f35V32GEHIP87plgy0rhx41x5ww03BPITtuPYJLmPPvqoxW2tJf6VrKSvalVrNDKL7PKwAA899FCTj/M/h+3VyGKjvz5/iT9/h7o0NTsSbIzpZox5xhgz0RgzwRhzdGN9e2PMKGPM+40/24VvbuukmAbRQ3FNnmIahPpqAIppEOqrASim1VPKdIi5wPFRFK0J9AGOMsZ0BwYBo6MoWhUY3fhvKY9imryJKK4hKKbJU18NQzFNnvpqGIpplTQ7HSKKopnAzMbyN8aYiUBXYFdg88aHDQPGACcHaWVKmrvcFFBVYzp58mRXtjE47rjjXN1FF11U8Lhifv31V1f++eefAVhyySVd3bbbbgs0vx7gdtttB8Sv8ViC36hyXEeOHFn0/vbt21d8DD9hy1429dk1gW+++WZX5///lCG1mPrTOjbYYAMA1llnHVfXoUMHAO64446SXm+33XZzZRv7vffe29WtuOKKQP70IHvJ2q6VHUjV+2orVZWY2s83u6um73e/y407Fdt50K5P7T/Hf7z9XLVTeCC1aRA13Vf976GFF1644P5QybYlqEpMn3vuOSB+Bzd/pzy7lvKAAQNcXffu3YHS+7T/ODs97+KLLy6n2YlqUWKcMWYFYF3gZaBz4wmyPVHu1PQzpRmKafLmR3ENQTFNnvpqGIpp8tRXw1BMq6TkxDhjzKLAQ8AxURR9HbfXdBPPGwAMaPaB9a2qMfVHLO1o4iGHHOLq7GjZW2+95er+/e9/N/l6/qiZ3YHu888/d3WlJoJddtllQNkjwSsDB1Uzrv6ogl3Wp0ePHq7O7qx37bXXurorr7wSgClTphR97a233hqAc845x9XNN1/Dr7O/I5wdTU8wGS61vjpr1ixXtrtg9ezZ09XZxEJ/+T07chs3mjtPu5q874cffnDlK664AoCnnnqq5W+gdFXvq+Vo06YNkOmkwap8rm6//fZAfN/yR8pK3aXLPsd/vE2cGzNmTLnNLFdN9lXL//xYfvnlq9iSAlXpqzfddBOQf+XBJiT7yW1xiW62PzbXp+3Sff7SqPZzNQtKGgk2xrSl4QT4riiKhjdWzzLGdGm8vwvwadxzoygaEkVRryiKeiXR4NZIMQ3iC8U1eYppEOqrASimQaivBqCYVk8pq0MY4DZgYhRF/un7SMCuAdMfGDHvc6XFFNPkzPLKimvyFNPkqK+GpZgmR301LMU0Zaa5SzLGmE2A54C3aJgUD3AqDfNX7geWA6YBe0VR9EUzr1Xa9Z8qsTtt+bud2N3UmktyqtB4qhhTP1lg4sSJQP4arcUuHTfRJle2z/HXzF1//fVLeh2bWPLnP/+5pMfP4wfgPTLSVzt37gzkX1b3p0ZYNvnwhhtuKLjPX3d05ZVXBuIvRR911FGufOONN5bZ4iZVpa/anYjOOOMMV2cvO/tr/Rbj91873WSFFVZwdXZair8mZkt3SyxTpvpqqbp27QrEr+/5yy+/uHLfvn2B4FNK4qTWVxdbbDFXfvrppwFYd911417XlVv6eRr3eH9HuLXXXhuobI33EtRkX7U233xzVx49ejSQSzKE3GV/f53mlFT1HMCuMQ0wfPjwIo+MPb4rf/vttwC8+eabru7AAw8EqrIO8KuljJSXsjrE80BTE1W2ammrpFAURT29fyqmyXhnnl8AxTUB6qtBqK8GoL4ahPpqAOqr1aMd42L4f3G/9957VWxJOubMmePKdimqww47zNX169cPiB+5jPPss8+68ogRDVdz/EnxpSpzBDiTbJKXn8h21llnAflxtUvVlJo48P7777uyTYKbNm1aZY3NIDsyY6/MAGyyySYAHHTQQa7Ojpb7yZR2ZMNP4HjkkUcAWG211Vzdq6++mnSzWzW746OfmGiXBxs8eLCrGzt2bLoNqwKb5ArxI8Clsjsj+qPmdqTNTzi2y/l16dLF1ZV6RUQa2O95f+nPKowAZ4L/nX3MMccAcNVVV7X4dexza2nnvRYtkSYiIiIi0hroJFhERERE6k6ziXGJHqwGE+PWXHNNAN59991gx42iqLTFAWNkPaZVVNKk+KakEVe7rq9NmoPcDlD+uox2Vx+fTRqcPn26q5s7d26QdvrUV4PIfF+tRWn2VbujFuSmMu25554Fj/PXoLZTRoYNG+bqvviiIQcq7nfZrrkOsMACCwD5U6leeeUVIJecFEhN91U/Mc5OOfn73//u6qo1BU+fq0GU1Fc1EiwiIiIidUeJcTFswgcE/6ta6pgd7fnkk09c3Zlnnlmt5ohImWbMmOHK++67b5BjxO36+OmnsXspSBNs4qYv8PKnknEaCRYRERGRuqOTYBERERGpO5oO4bnsssvyfoqIiEjr8OOPP7ry22+/DeTWDJf6pJFgEREREak7WiItA7Q8ShA1vZRPVqmvBqG+GoD6ahDqqwGorwahJdJEREREROLoJFhERERE6k7aiXGfAd81/qx1HUjmfSxf4fM/A6aSXHuqKcn3kERc1Vfzqa/mqK+GkaW+qpgWUlxz1FeTl3pfTXVOMIAxZlwlc4qyImvvI2vtKUfW3kPW2lOurL2PrLWnHFl7D1lrT7my9D6y1JZKZO19ZK095crS+8hSWypRjfeh6RAiIiIiUnd0EiwiIiIidacaJ8FDqnDMELL2PrLWnnJk7T1krT3lytr7yFp7ypG195C19pQrS+8jS22pRNbeR9baU64svY8staUSqb+P1OcEi4iIiIhUm6ZDiIiIiEjdSfUk2BizvTFmkjFmsjFmUJrHLpcxppsx5hljzERjzARjzNGN9e2NMaOMMe83/mxXpfbVXExBcQ1BMQ0jy3FVTIO1r+biqpiGobgmL1MxjaIolRvQBvgAWAmYHxgPdE/r+BW0uwuwXmN5MeA9oDtwCTCosX4QcHEV2laTMVVcFdNaiWmW46qYKq6KqeJai3HNUkzTHAnuDUyOomhKFEU/A/cCu6Z4/LJEUTQziqLXGsvfABOBrjS0fVjjw4YB/arQvJqMKSiuISimYWQ4roppGDUZV8U0DMU1eVmKaZonwV2Bj71/T2+sqxnGmBWAdYGXgc5RFM2Ehv9QoFMVmlTzMQXFNQTFNIyMxVUxDaPm46qYhqG4Jq/aMa3oJLiFc1FMTF3NLE1hjFkUeAg4JoqirwMfq9S41nRMIb24qq8GO5b6avLHUUzDHKsu4qqYhqG4Ji/NmDal7JNgY0wb4HpgBxrmcuxnjOle5CnTgW7ev5cFZpR7/DQZY9rS8B91VxRFwxurZxljujTe3wX4NKFjtSSuNRtTSC+u6qvqq5XKaF9VTEs/Vl3EVTENQ3FNXpoxLaaSkeCWzkV5BVjVGLOiMWZ+YF9gZAXHT4UxxgC3AROjKLrCu2sk0L+x3B8YkdAhWxLXmowppB5X9VX11bJluK8qpqVr9XFVTMNQXJNXhZg2rdyMOmBP4Fbv3wcB1zXznEi3wlslca122zN8m62+mvxNfTXIrey+CuyYgfZn8qa+GuSmvhrgpr4a5Da7qZj5t/koX0lzUYwxA4ABFRyn3jQbV8W0JFO9svpqGOqryVBfDU99NRnqq+GpryZjavMPoaKT4JLmokRRNITG/aCNMQW/IFKg2bgqpi2mvhqG+mry1FfDUF9NnvpqGOqraapgOsR8wBRgRXKLNPfQJeaW3yqJa7XbnuHbOPXV5G/qq0Fu6qsBbuqrQW7qqwFu6qtBbuOK9cWKp0NEUTTXGDMQeJKGXUuGRlE0odzXkwaKa/IU0zAU1+QppmG0hrh2755bIOC5554D4L777nN1Rx11FIA9MQquNcQ0ixTXdFUyHYIoih4HHk+oLdJIcU2eYhqG4po8xTQMxTV5imkYimt6KjoJrhW/+13DSnArrLBCwX2HHHKIK7/++usAvPTSS65u5syZQdsmUolzzz3XlTt27AjA7bff7upefvnl1NskIslZaKGFADjhhBNcXbt27QA4/PDDXd3RRx8NwC+//JJi60RqW5rbJouIiIiIZIJOgkVERESk7rTa6RC9evVy5ZNPPhmA3XffvehzGjYxgdmzZ7u6PfbYA4Dnn38+6SaKtMg666zjyrfccgsAa6+9tqubf/75AVhggQVc3RtvvAHATz/9lEYTa8axxx4LwNixY12dnfqkKVClWXTRRQE45ZRTXN0//vEPAN59992qtKk1Wn/99YH8qXvWrFmzXDmthDiR5uy1116ufO+99wKwzz77uLoHH3ww9TY1RSPBIiIiIlJ3WsVIsE0cgNxIxHbbbefqFl544YLnPP54Q+KlP+qz2GKLAbD33nu7ukceeQSAbt1ya1f/8MMPSTRbpCQXXnghkP+XdFySp9W/f/+C57733nthGpdRW221lSvbhCF/JH3ZZZcFYM6cOa7u559/BmDq1NxGQ3369AnazlpmRyj9hK3TTjutWs1pVewoO8Df/va3Jh939913u/LcuXODtkmkVGeccYYrZ/0KhUaCRURERKTu6CRYREREROpOq5gOMWLECFfebLPNALjxxhtd3WOPPQbAiy++6OpsotCvv/7q6ux6wm3atHF1NjFu4MCBru7SSy9NrO21pG3btq5sp4ecddZZru7ggw9u0etdc801rnzOOecA8OWXX7q6rF9GCcFeBvWTOI888kggN12nORMm5DYX+vrrrxNsXfYttdRSAFxxxRWurkePHk0+foklliha98ILLwBwwAEHuLqPPvqo0ma2Kv7ngp2KM2zYsGo1p1XYfvvtXXnPPfcsuP/DDz8E8r/n6tFhhx0G5E9/vOmmmwB46qmnWvx6dpqUP51Kfbl0++23HwCrrLJKlVtSOo0Ei4iIiEjdaRUjwX/4wx9c+fzzzwdg8ODBLX6d3377DYBLLrnE1e2www4AzDdfqwhVyeyoOOSSsJ544glXF/eXno1fqfzRdVved999Xd0DDzzQotdrDS6++GIAjjjiiBY/95NPPgFyyaEA//vf/5JpWIYdeOCBrvx///d/QPHRX4BvvvkGyL/yYJeW69Spk6vbcMMNgfy+ahPBllxySVfnJ9jVs3r7nEzaIossAuQnG8axI26TJ08O3qassd/JkLvi4ycSbrnllgB88MEHrm748OEAzJgxw9X5v9PW4osvDsAyyyzj6kaNGlXwXIm3+uqrA7nlOmuBRoJFREREpO7oJFhERERE6k6ru3aVxHqo48aNc2WbgFBv1lprLVd+7bXXmnycvzZlXBKW3TnKJiwBdOzYEci/nGynX9jd/SB3Gaq1X2r216/daaedWvRcO/0HctMg6mVN4F133RXIT1wpNZnSPtffMa5Lly5ALpEWcv83NuEW4LLLLiuoO/TQQwEYP3586W+gxnXv3r2gzibG3XbbbWk3p2b5idj//Oc/Aejdu3fB4/y+XW8Jrz7/O9numOdPh2jXrh2Qv2usX24pu7vkiSeeWPZr1Au7PnAtJbVrJFhERERE6k6rGAkeMGCAKzeXEFOKP/7xj668xhprVPx6WeePRKy66qpAbr/vprz11ltA/hJp/lJ1xdhko9NPP93V7bjjjgCsu+66rs6OCp9yyiklvW4tsAktkFvKx08m8nc/nJdd1g9yCWB33nmnq2tpYmIt8pPg7Aiwn8QZF4O77roLaH4JP7t7pJ9s1LNnTyB/JGm99dYreO7IkSMBWH755Yu/gVbk22+/BcAY4+o+/fTTajWnZvlL8vnfPdYvv/wCwDHHHOPq7BW2euS/d5vwFjdKa/sn5JY19Ou0G2Ty7GdxLX0XNTsSbIwZaoz51BjztlfX3hgzyhjzfuPPdmGbWR8U1+QppmEorslTTMNQXJOnmIahuKavlOkQdwDbz1M3CBgdRdGqwOjGf0vlFNfkKaZhKK7JU0zDUFyTp5iGobimrNnpEFEUPWuMWWGe6l2BzRvLw4AxwMlUyT333JPo6/k7IPlTBVKQalxtMsHNN9/s6vx1eud1ww03uLJdS/njjz8u6Vh2/UuAk046CchNgQgsE33VxvX66693daXuADd9+nQgf6fCv//97wm2riypxvVPf/oTkL/LoE2+8C+9TZs2Dcjf4e31119v0bHeeOMNV7Y7RvrHiEv6WHrppYFcghzArbfe2qLjkpG+Wir7++vHw19LPEMyHde49Wp9//3vf4HM7Q6XiZieffbZACy44IKuzu6w53837bPPPgD8+OOPru6hhx4CYKONNip4XX/ahP+ZnYJMxLVc9nPS/0z4/PPPgdz3WNaUmxjXOYqimQCNPzs183gpjeKaPMU0DMU1eYppGIpr8hTTMBTXlAVPjDPGDAAGNPvADOnXr1+1m1BUUjG1o1dxo782GQNyu/L4IxGljgBbt9xyiysXi6+/HJr9CzItSffVvn37urJNYPOTuEplk7JqMekoqZjaEda4xEF/J6e99toLyF/msKX8ZMNzzz234Bh2t7nVVlvN1dkrRv5STSFl9XN1q622AmpzibS0Y2p3JbN91vfDDz+4chlXFDIlZFy///57AP72t7+5Ojty64/6Tp06FchPnLfff3F+/fVXV7ZJdVmSpd//o48+uuj9dsnOl156KY3mtFi5I8GzjDFdABp/NvntHEXRkCiKekVRVP5CffWjpLgqpi2ivhqG+mry1FfDUF9NnvpqGOqrKSv3JHgk0L+x3B8obW0saY7imjzFNAzFNXmKaRiKa/IU0zAU15Q1Ox3CGHMPDRO1OxhjpgNnARcB9xtj/gJMAwqv59Sg5ZZbDoBDDjmk4D4/WSZpacbVv5zs74xlvfPOO0AueQ0qS3ZZZZVVgOZ37Pn3v/8N5K8JXGHM126MY+p91V5y89daLnUahN0x6i9/+Yur++yzz0p6ro2xvczq83f9qyRBIc2+uvDCC7vy/PPP3+Tj/Kk2lUyDsPxpOHaq0Pvvv+/q7DSIuITcgw46yJWvuuqqUgqlkw0AACAASURBVA9Ztb5aibffblg10yYdQe73PQuy/n21++67A/Fr25933nmu7O+ImAGZ76uTJk1q8r6VV17ZlVdaaaWC++0OdP567mnIel+NY3eBPfzww4s+zu5kmlWlrA7RVG/YKuG21K0oipb1/qm4JuPNKIrsxETFNCHqq0GorwagvhqE+moA6qvV0yp2jEtK+/btgfzkln/9618APPXUU1VpU9L8JDi7O5yfBGf3/q5k9HfnnXd2ZbuUl78rUpyLLroICDvinha7A1yx3d98dvQX4M9//jOQn9SxzTbbAHDUUUcVfZ31118fgC5duhTc58fV/mV+3XXXuTq/D2SFv3Sfv5OgZXcoHDx4cKLHtck2AA8++GDB/X5C3LzWWWedRNuSZc8//3y1m1DTiu1u6idiSnKOO+64ove/+eabADzzzDNpNKem2XMJex7h879vHn300dTaVI5y5wSLiIiIiNQsnQSLiIiISN2p++kQG2+8sSvbS/f+7lAnnngikM3LxeVYffXVC+r8y+KPPPJI2a998cUXA/m7ZhWbBuGve2uTbFoDfzpIMXaKjb9OqN3tyI/hH//4x4rb1LNnz4Ly6NGjXZ29DJgFxx57LAD7779/wX1+Up/dza1ajDEFdccff3wVWiK1Yo011nDluPXZZ8+eDcD9999f0uv5awhvu+22AOyyyy6urjVML0uCnVK2wQYbFH3cww8/nEZzWgX7veR/DtoE8MmTJ7u6mTNnptuwFtJIsIiIiIjUnVY3EtypU8Mug/5fw4cddhgQn6jkJ7nYZZj8fa/taJNNdoLW99f1Bx980OLnLL744gDsuuuurs6OXi655JIlvYY/EpL27nAhffXVVyU9zi5p5i/pY/vvAgsskHzDasTaa68N5P8eWq+//nrazQHyPycuuOACIL59IsX4CZ5xV8nGjBkD5O8YZ/nfQTfddBOQS6T1DR8+3JXjlgGrF3369HFlew7gL7sY5+effwbyl5lUkmJx/uegvYqedLJySBoJFhEREZG6o5NgEREREak7NT0dwk5vOOecc1zdwIEDgfIuJ9uhfD8J7swzzwTydzKz6975O67ZtVf9ncHs5e5u3bq5ugceeKDF7QrNT8IaOXIkAHPmzHF1G220EZBL2oJcgkE566I++eSTALz88sstb2wNOPjgg0t6nJ02Uur0Ef+y09dffw3kpqVAfKJWLbLx89+vTZz0d9JL05FHHunKK664YsH9NsnzvvvuS61NWWQTv/wE3GI7eEk+u3NmHH/6mP09iJuS06ZNm+QbVkM22WQTID/JrUOHDiU91yYa+mtg28Rlf+fOuXPnVtzO1qzUKYFZoJFgEREREak7NTcS/Pvf/96V7V9t/rIndmmOF1980dXZZIOhQ4cWvN7//vc/V7Z7YPt/xdgl0vwlpuye7/Yn5CbSt2vXztXZpAV/uZtqjwTHJcH5723s2LEAfPPNN67OJiolxY6a+buiSdOuv/56AL777jtXZxMJ/SsUxUaU/VHi1157Dcgtx1QLbrjhBiBsAmXnzp0B6Nixo6uzOyj6V0HiRt9++uknIPvLAYVmd9tcbLHFqtySbPKvsNkrjv7Irb2SuPXWW7s6+z3i1xVLyvSvDnXv3h2Ad955p5Jm1xT7XVzq6G8cO5oMud9pf7e5K6+8suzXrmW9e/d25Q033LDgfrv76RdffJFamyqlkWARERERqTs6CRYRERGRulMz0yG22GILIH93M5uEMWzYMFdnpy/Yy3Lz3m998sknAOy4446uLm7XsmeffRbIT26zl6X83XrOO+88IH8qxfnnnw/A5ZdfXuSdpcufEmJ3fPF35opL+oljL3fY6ROQSw70L9v5CUWWEmVaZocddgDypzSU+v9k+bsg2p0Ra+nS/fjx44O8rj8VyCa8dunSpcWvYxNK64mdmvLtt9+6Ov9zVwo98cQTrvzf//4XyN+19Oabb674GG+99ZYr19M0CMsmrPtxfeGFFyp+3X79+rlyvU6H8N/3sssuW3C/PdeJW+c6qzQSLCIiIiJ1p2ZGgm0Smr/3+oQJE4DcqK5ft+CCC7o6m6Qxbdo0V9e3b18gfvQ3zscff+zKd955J5CbBA65HWn8kVF/mZWs+PXXX13ZJv34iRk9evQA8hNbbMLVv/71L1d3++23AzBq1KiCYwwaNKigzo+9fW5rddtttwG5JfLK4Y/6VrLrk90Bye4wBXD11VeX/XppsMlB/ui1XR7KT9K85ZZbAFh//fVdnU0Y2myzzQpe199FcvPNNy84Rilt8p9z0UUXubrTTjutpNdpTexn5/Tp012d//ksxdnl9PwRy0rY0Tc/ibMeff/990B+v7SJq3FLpz700EOufO+99zb5uv4SafXG7pjpXyWLW5LTP/+pFc2OBBtjuhljnjHGTDTGTDDGHN1Y394YM8oY837jz3bNvZbEU0yD6KG4Jk8xDUJ9NQDFNAj11QAU0+opZTrEXOD4KIrWBPoARxljugODgNFRFK0KjG78t5RHMU3eRBTXEBTT5KmvhqGYJk99NQzFtEpMsfUGY59gzAjgusbb5lEUzTTGdAHGRFG0ejPPbdnBPHZN0/bt25f0+ClTpriynaztXxLOmJFUIaZxbHzbtm3r6uwlJH9KQxx7Wc/f9chOS/F30vIT8QJ6FfiEKsS1a9euADz++OOubq211ir35Vrs9ddfd2WbVGfXZk5A8L5qp+zEfTb503nsGt/+1B37nCWWWKLoMeylvFI///xLf/b3YJtttnF1dn3yMlWtrybBT5Y5+uijgfw11B955JHU29QoM5+rcWwf9ZPl+vTp06LX8KfzXXzxxQDcddddCbSuSTXZV22S+qmnnlpwn01qh9wUwSrIdF+1u+bdc889Bfe98cYbrlzJFMAAXo2iqNkGtSgxzhizArAu8DLQOYqimQCNPzu1vI3SSDFN3vworiEopslTXw1DMU2e+moYimmVlJwYZ4xZFHgIOCaKoq/jJkU38bwBwIDympdj/1q74oorXJ3dCc7f3cwmb919992u7uuvv6708KFVJaZxKtnp5eSTTwbykxKta665puzXLdPKwEHViGvc8ns77bQTAJdddpmra+lyUv5+9XbXN59dXslPYExwBNgK3lenTp0KwHLLLVdwn5/EaUfc/ba09MpWHJtEA7k426USIZfYWeHor69qfTUJ/kivHQn2k2NHjx4N5BKWIH9EP6DMfK7GsctpbrXVVq5uqaWWAvJHh22yst/fBg8eDMDw4cNdnR/fgGq6r2ZYpvtqMXahgFpV0kiwMaYtDSfAd0VRZH/rZjUO19P4M/bbNoqiIVEU9SplWLpeKaZBfKG4Jk8xDUJ9NQDFNAj11QAU0+opZXUIA9wGTIyi6ArvrpFA/8Zyf2BE8s2rO4ppcmZ5ZcU1eYppctRXw1JMk6O+GpZimrJmE+OMMZsAzwFvAXZRzVNpmL9yP7AcMA3YK4qiotfSK5nAbRO17CVQgBkzZgC5tVBr2HiqENMkLLPMMq5sp6esvPLKru7DDz8EYNNNN3V1Ke1U9gPwHhmL68477+zKSy+9NJA/VcRe0oxba9nfhSdw8ksxwfuqXXPbT2KxUyTsroSQWzPY38nJTsWxl5Uhd+ndfl5A/FrE9v/h3XffdXX+ZemAMtlXS+Un0dr11Dt1yk1ltNOD/KSZWbP8c6lgavZzNcNqsq8WS4zzkwvt+uF2N8QUZbqvFkuMO+GEE1z5qquuCt2UligpMa7ZOcFRFD0PNDVRZasm6qUFoijq6f1TMU3GO/P8AiiuCVBfDUJ9NQD11SDUVwNQX62emtkx7pdffgHgo48+qm5DJM+BBx7oyv4IsHXwwQcDqY3+Zp7d19536623VqEl2WV3grM/m2OTsSC3s5GflGgTZ+1OfpIs+9kMubj7yZk2MTml0V+RAv/5z3+A/KtpCy20EAC///3vXd0iiywCVGUkuOYMGzYMyE8arkUtWiJNRERERKQ10EmwiIiIiNSdFu8YV9HBlGwQK4qi0hYHjFGtmNoExaefftrVrbLKKgA8+eSTrq5v375AauuC+kqaFN8U9dV4tdhXa4D6agDqq0HUdF99+eWXXbl3794F9y+//PJA87ujJk19NYjkd4wTEREREWkNaiYxTrKlW7duQG701zd27FhXrsIIsIiISAG7VBrAiBFaglc0EiwiIiIidUgnwSIiIiJSdzQdQsry0ksvAdCmTZsqt0RERKR5I0eOdGVjys5Fk1ZEI8EiIiIiUnd0EiwiIiIidUcnwSIiIiJSd3QSLCIiIiJ1J+3EuM+A7xp/1roOJPM+lq/w+Z8BU0muPdWU5HtIIq7qq/nUV3PUV8PIUl9VTAsprjnqq8lLva+mum0ygDFmXCXbLmZF1t5H1tpTjqy9h6y1p1xZex9Za085svYestaecmXpfWSpLZXI2vvIWnvKlaX3kaW2VKIa70PTIURERESk7ugkWERERETqTjVOgodU4ZghZO19ZK095cjae8hae8qVtfeRtfaUI2vvIWvtKVeW3keW2lKJrL2PrLWnXFl6H1lqSyVSfx+pzwkWEREREak2TYcQERERkbqjk2ARERERqTupngQbY7Y3xkwyxkw2xgxK89jlMsZ0M8Y8Y4yZaIyZYIw5urG+vTFmlDHm/caf7arUvpqLKSiuISimYWQ5roppsPbVXFwV0zAU1+RlKqZRFKVyA9oAHwArAfMD44HuaR2/gnZ3AdZrLC8GvAd0By4BBjXWDwIurkLbajKmiqtiWisxzXJcFVPFVTFVXGsxrlmKaZojwb2ByVEUTYmi6GfgXmDXFI9fliiKZkZR9Fpj+RtgItCVhrYPa3zYMKBfFZpXkzEFxTUExTSMDMdVMQ2jJuOqmIahuCYvSzFN8yS4K/Cx9+/pjXU1wxizArAu8DLQOYqimdDwHwp0qkKTaj6moLiGoJiGkbG4KqZh1HxcFdMwFNfkVTumFZ0Et3Auiompq5n12YwxiwIPAcdEUfR14GOVGteajimkF1f11WDHUl9N/jiKaZhj1UVcFdMwFNfkpRnTppR9EmyMaQNcD+xAw1yO/Ywx3Ys8ZTrQzfv3ssCMco+fJmNMWxr+o+6Komh4Y/UsY0yXxvu7AJ8mdKyWxLVmYwrpxVV9VX21Uhntq4pp6ceqi7gqpmEorslLM6ZFVTCx+Q/Ak96/TwFOKfL4+Wj4C0W3eW7lxlUxLXqbrb6a/E19NcitrL7aGNMpGWh/Jm/qq0Fu6qsBbuqrQW6z42I2762S6RAtmosSRdHcCo5VT0qOq2Ja1FSvrL4ahvpqMsrqq40xHRiwXa2J+moy1FfDU19NxtTmH9LwV0S5SpqLYowZAAyo4Dj1ptm4KqYtpr4ahvpq8tRXw1BfTZ76ahjqqymq5CS4pLkoURQNAYYAGGMKfkGkQLNxVUxbTH01DPXV5KmvhqG+mjz11TDUV9NUwZxgO8dnRXKLNPdo5jnVniOSyVslca122zN8G6e+mvxNfTXITX01wE19NchNfTXATX01yG1csb5ob2WPBEdRNNcYMxB4koZdS4ZGUTSh3NeTBopr8hTTMBTX5CmmYSiuyVNMw1Bc02Ua/5JI52Aato8VRVHcHKCSKKZNejWKol7lPllxjae+GoT6agDqq0GorwagvhpESX21kjnBIpKCDTfcEIADDzzQ1W222WYALLjggq7uySefBGDUqFEFdT/99FPwdoqIiNSSNLdNFhERERHJBJ0Ei4iIiEjd0ZzgDNB8oCBqeu5ar165pj/22GMAdOjQwdUZ09Blmvv9veOOOwA49NBDE2mX+moQNd1Xs0p9NQj11QBqsa/2798fgD322MPV7bTTTgD87ne58dXffvutydc477zzXPnWW28F4NNPczslVziNr6S+qpFgEREREak7GgnOgFr8K7AG1OSIhU10e++991zdMsssA8Arr7zi6u6++24A7r33Xlf3pz/9CYA999zT1a233noADBkyxNUdeeSRZbdPfTWImuyrWae+GkRN99VnnnnGlTfffPOC+8855xwAzj777JRa1KBW+qod/QUYPHgwAF27Fu7obK9UQvGrlXGP22uvvVzdww8/XH5jNRIsIiIiIhJPJ8EiIiIiUnda3XSIgQMHAnDNNde4ukmTJgHw2WefubpNN900dFNKlvVLIX369AHghRdecHWvvfYaALvuuqurmzGjYNv4aqqZy3aLLLKIK9tEtt12283VzZkzB8i/TORf1ptXx44dXXnEiBEALL300q7OTpGwr9sSWe+r1bbGGmsU1L377rvNPS2TfXWxxRZz5VNPPRWAKVOmuLq11lqr4DnbbrstAD/++KOrW3vttW07Cx7vf//YKTtHH320q6skMaYW++r6669fUGdj369fP1dnYzlx4kRXZ7/f/LqrrroKKKkPliqTfbVU5ZzvbLHFFgCMGTMm4dbk1Epf9RO2X3rppYL77TS+N998s+jrrLrqqgD07NnT1dn/m/Hjx7s6O2Xlm2++Kae5mg4hIiIiIhKnVewYd8opp7jyueeeC8Dzzz/v6tq2bQtAjx49XN1NN90E5E+A/9///heymTXP/yt63XXXBXKj7ACPP/54wXPsiPHYsWNd3fvvvw/A559/HqSdtWbu3Lmu3K1bt4L77V/GxUZ/fbNnz3blnXfeGcgfCf7ll1/KamdrYkds//GPf7i6DTbYoEWv4Y/W29G6uJHgCy64wJUvvPDCFh2jmrbeemtXPumkk8p+Hfu50dwonP1M6dy5s6ubNm1a2cfNOnvFxv/+sqPgfqyKLYe4+uqru7LtextvvLGrsyPLfh+sMNmo1fFHeOOS5eznrh0Rnvc59WTy5MmufOWVVxbU2UTtr776qujr2KtMTz/9tKuzv//2/ADKHgFuEY0Ei4iIiEjd0UmwiIiIiNSdVjEdYt9993Vlm5x10EEHubqpU6cC+ZfrBwwYAMCECRNc3bXXXhu0na3Rwgsv7Mr+zjHz1vlJMfvssw8ADz74YODW1YY///nPrhx3Sf65554r+7W/+OKLvJ/1zE8YHD58OPw/e+cd5lZx9eF3qKGFbjDGYDqYalronWA6CSX0EsCQEHqJgdADofdqqqmmgyE0Y3qoNgE+g2khFIOxMb2Dw/3+8J7RyLq7q5XuXF2tfu/z6NnZI+ne0W/PSlczp1C+nWxJH+G281prrQWUJyVZUm34OOuQFHZHMlvYFamZwiHSCF+zhTqFGlpyW/i/vcACCwDl9URvv/32imNbp6jvvvsuwxkXi9AHx40bB6SHPoSYLUxu60ijMCTHwiFCH7QwtCeeeKJLc++uhKF6FvIQhkVYOEQYjmbhEFZXOLR1Z8Jk6sMPP7zm41iYw7///W9vs4TtRRdd1NssbCJmWIRWgoUQQgghRMvR1CvB/fv3B8pL9ey0005AafU3JCzbYc8VnZNWtqcejjnmGKC85NrYsWMzPUczYUlVUFoVCr9xX3TRRbnPqTty7bXX+rGtXoarcM8991yFLS0pKS3Ry1aAQ5sl33YnwvJFK6+8clXPMV1FeRJcmh9Z0lqYyGZUuxIcnsNWgMPV+r322gso37UIE8lF+aquvQeESfTHHXccUL5inLaKL0ostdRSfrz22msDsOeee3qb/R98+OGHuc6r05Vg59xVzrnxzrlRgW0259ww59xbbT9njTvN1kC6Zo80jYN0zR5pGgfpmj3SNA7SNX+qCYe4Bph82XQgMDxJkkWA4W2/i/qRrtkjTeMgXbNHmsZBumaPNI2DdM2ZTsMhkiR5wjnXZzLzlsA6bePBwGPAXzOcV1Vss802FbYHH3yw3ccPHFjyJ6t7GW5nFCAxrhC6To5tXYTbPZZMsN5663nbPPPMA5QS30LOPvtsP7Ztkfnnn9/bIoZDFFJTKG0nm25Q2hKyBCMor/tbIAqr6+RYWIJ1M4OOE5A6sz300ENAeb3V8O9VB4XSNKyDnIa9L4T+u/nmmwNw6623Vjz+hRde8OMxY8ZkMcVqKYyuYW10860w8TXtM80IE9769OkDlCdsWrJ3Z4l2ljRuoYNQSuIMExY7mgsF0jQvwnCIcJwx3ULXMGH+4osvBsp9dcYZZ2z3uSeffLIf51EnuNaY4LmSJBkLkCTJWOdcj/Ye6JwbAAyo8TytRlW6StMuIV+Ng3w1e+SrcZCvZo98NQ7y1ZyJnhiXJMkgYBBk0+N6mmmm8eNll10WgAceeMDbqi0F9cwzzwDlZXuahaw1reJ8ZT8BevbsWfE4K09nnWRCzjzzzIrjFY28dQ0T4gxb9U0rIdWM5K2pcfTRR/uxrWiGfmerb6NHj+7wOJdffnmFzUqDNZKYutqq4HzzzVdxX9h10953w/dkI2036LXXXvNj24m7//7765tshuThq6EG5o/hCm9ax0Hz5XAlzVbaOkvYnPw+SE/iNFtn/w+10Kj3gGqxHY1ayGl1uIJGaWoly6CUYBlitllmmcXbwg6QHfHnP/8ZyP/9tdYSaeOccz0B2n6Oz25KLY10zR5pGgfpmj3SNA7SNXukaRyka87UehE8FNitbbwbcHc202l5pGv2SNM4SNfskaZxkK7ZI03jIF1zptNwCOfcTUwK1J7DOTcGOA44FbjFObcn8D6wbcxJhoTL8Va/NtwmqpavvvoKKF+2bxRF0LWrLLLIIlU9bocddqiwjRo1qdpe2K0vAsu06VhYTRdaaKEKm9UEHjlyZN7TqYoi+mrYheuAAw4AykNNLDko7JAVJsQWgEL5qm0PW2e8kKmnnrrm4/bt29ePLWTqkUce8bYff/yx5mOnUURfDZMp77rrLqD888vCJTqrVZ2W8Ja2jWzJx+FzrU67dU0EmDBhQrUvoVC+mgXhe0FaSIP9P3T2nmG1hWvpHFdEX11jjTX82ELKwtCRfv36tfvc0D/N98La1g8//DBQ3smwUZ951VSHqLyKmcT6Gc+lZUmSZN7gV+maDa8kSXJl21iaZoR8NQry1QjIV6MgX42AfLVxNF3HuC222KLC9u6771b13J133tmPN9poI6A8ieuaa64BSt9SAK6//voaZtm9sBWGrbfeusLWGZtsskmF7dxzzwXyKX9SNMK+6JZcaIlIUF4uSXSMrQDfd9993mb959OSg8JVONE+2223XVWPs1XcUP/nn3++4nFrrbUWUL7qYztJU045Zc3zbEbCsnOWBNdZIluabddddwXKE9nS3pOtPGC46msl/lqJand+rBNcGieccEKFLVz1rWUFuMiEya1/+tOfgPQV3s6wz/k99tjD24r0XlxrTLAQQgghhBBNiy6ChRBCCCFEy9F04RD/+te/KmzhVo/VnXzrrbcqHrfPPvtU2A4++OAK2xdffOHHCoeA0047DSgPE+koiH255ZbzYwtfCbdRvvnmm6yn2DSE3bUsKdNqdHbGwgsv7Mfrrz8pbCzcsnrqqacAOPbYY+ueZzNgXQsXW2wxb+uo61vYtdDeC1ZccUVvCxM3Wpnvv/8eKNfDkgp33313b7P3yZ9//rnD49l7cRgOYYS1Rs8///zaJtwEWCjeWWed5W0WztNZwpvZwi1kC2norJvkvvvuW+OMm58wBOLRRx/t0nPXXXddP+5uYQ7VYqFl7WG9FsLucPa/vu22pXw+uz4rUghEiFaChRBCCCFEy9F0K8FhEpz1pw8TOfbbb7+qjmMryuHxll56aQDWW2+9OmfZPam2hIklwgDMMMMMQHG7xDUDG2ywAVDeRc56r4e6WkmrpZZaytt+//vf5zHF3Ag7atkKcC2JRfbcMFHphhtuyGyezcwhhxwCwGWXXeZtb7zxRpRzTTfddFGOWwRC37IV4Nlnn93bbBU33Mm0DoVhiT87TlhK7f333wdKfytRSVoyXFpyW1oyXKuu/oZcccUVfmylEcMkWNshnmqq0mWkJcGFpebMf5999tkK29ixYzOeddfRSrAQQgghhGg5dBEshBBCCCFajqYLh/jpp5/82JKCwuQgC8iedtppK5773//+14/TEuxsCX/gwIHetuyyywLw8ssv1zHr1sC2+qymYEiod1eTFFqRcNv/yisn1aa30BIoJS3dc8893mZhQTPPPHMeU2w4N954I1CuldVZPuWUU7xtjjnmAMrDdKx+arjtrHCIcmKFQHR37P80TARMS4Kz5La098ttttnGj23rOEzsPOiggwD49ttvvc06wYlKLAwi3KZP6w4nSlx99dWp42p4/fXX/dh8fqWVVvI2S0wuwt9AK8FCCCGEEKLlaLqV4M6wZLl6mGaaafzYSnxpJbhztt9+e6DUDSokLI9iyVqWBCJKHH300QD8+OOP3tarV6+Kx1nJJesc1SqEKwy77LJLVc+ZMGECUFoRhtLqRFhezVaUw3MI0VVs5Tb0LfO3k08+2dvGjBkDwBprrOFtVuYwxN47LfEV4MADDwTKk+VaeSU4TIKzRLcwCa5VE93CHXH7XB41alSuc7AdpTfffNPb7r333lzn0BFaCRZCCCGEEC2HLoKFEEIIIUTL0e3CIbJm0UUXbfQUCk1YI7B///5Aene4c845J9+JFZRwW27QoEFAeWKMdYJLY4cddvDj559/HoALL7zQ20x3Sw4T5VhYBMCnn34KlNdt7dGjB6BwiKwJuyS2AnvvvTdQ/j5oSZxhV7zQH7uKHXuKKbSOBeXhEDa2jpLQuuEQBxxwgB/PO++8QCmUJi/SuvdaMYMRI0bkOpc09B8khBBCCCFajk5Xgp1zvYFrgbmBX4BBSZKc55ybDbgZ6AO8C2yXJMnn8aYanzAZKU+ccwc2q6ZhwtvGG28MlJcBOvHEE3OfUxtLFl1XS5KxcjHQcWe977//3o+t/FLPnj297YcffgDggQceyHSeIY3S1JKN6uk/n1a2J9T7tddeq/nYdVJ4X60HS/ZMY8iQIdHO22hNQ9+y7nv1rP6mHfuXX37J5HhdoNv4alqnuHXXXbcBtsVSDQAAIABJREFUM4nnqx999JEfW6KgdX8D+POf/1zroTtkpplm8uO99toLKE+YX2GFFaKctxaqWQmeCByaJMkSwCrAfs65vsBAYHiSJIsAw9t+F7UhTbNnNNI1BtI0e+SrcZCm2SNfjYM0bRCdXgQnSTI2SZIX28ZfM+mfoBewJTC47WGDga3SjyCqQJpmzy9I1xhI0+yRr8ZBmmaPfDUO0rRBdCkxzjnXB+gHPAfMlSTJWJh0oeyc65H57HLGagyHtRxzouk0tYTBTTbZxNtsi+6RRx7xtgsuuCDfiZWYhoLr+uGHH3bp8ZZcAzD99NMD5Vuu5513HgDPPvtsBrNrl4ZoatvJYde866+/vkvHCLflrYOXHRey26qugcL7alcJa99uuummFfdfd911ALz//vsxp9EQTc2PwsQ487daOPjggwHYaaedvO2DDz4A0rvNRaZpfDWtG1ln3UobmEAXRVNLTIdSzeAw/M66uIXdDZ955hkAxo8fX3G83r17+7GF4oUde5dffnkA1l57bW+zzyjrcgpw1llndfWlRKPqi2Dn3IzA7cBBSZJ8Ff6Dd/K8AcCA2qbXMkjT7FkI2EW6Zo58NXvkq3GQr2aPfDUO8tUGUdVFsHNuaiZdAN+QJMkdbeZxzrmebd9WegKVXxuAJEkGAYPajtN+1k8BePvttwF44YUXvC2P8j7NqGlH3YkefvhhP/7pp5/ymE4anzWLrmHyQpjoNjnTTTddhe2TTz7x49tvvz3biaXQKE3tdVqSBZTK63RW0sxWgAcOLIXX2fEK0rWwkL4arl5ah8IHH3zQ29ISCS2x6LbbbvM2W4H68ssvvc12NTpKBK2XRmmalnRZD+bzYTk/S5JtwO5FIX01jXAl2FZ4w1JqRqOS4UJiaTps2DA/fvrppwFYddVVva1fv34A3HHHHd5m5SPTVs232WabcA4dvZ6Kcfhe+89//rPd5+ZNpzHBbtJXkyuB0UmSnB3cNRTYrW28G3B39tNrOaRpdowLxtI1e6RpdshX4yJNs0O+GhdpmjPVVIdYHdgFWM8591LbbRPgVGBD59xbwIZtv4sakKZR6Ctds0eaRkG+GgFpGgX5agSkaeNwMbejKk5W8HAII0wsWnnllYFSNynIfgsqSZLqAoFSyFPTPfbYw4+vuOIKO7+3nXrqpP/Xo446Kq8pdcTIJElWrPXJeeoahkDsvvvuQLmGFgYxatQob9txxx0B+Oqrr7xtzJgxMacJNM5XBwyYFP4WJlztsssuQPm2vPnjYost5m1vvPFGhe2hhx4CSrWtG0whffXYY4/148MPPxwor/9phMmvlrw188wzVzxuv/328+NLL700s3m2R6N81WpaX3vttd724osvAnDIIYd428iRI4HysJONNtoIgMGDB3ub+XT4WW0JcdZ1MkcK6ath6ENa/d80rG5uWgJd3uThq5bMbgUAAJZcckk7RjiXjs5V1ePCcCgL9wv/Ll9//XU1U66XqnxVHeOEEEIIIUTLoZXgFMJSSieddBJQvopxySWXZHq+oq8E2+rPU0895W32DfKzzz7zNiuPkseKZBUUcsWi2Wm0r4YrwY8//rjNKTxHu7Yw+cNW0hpYFi2kkL46fPhwPzbdL7zwQm/beuutgfKySca3337rx5ZEG64Y59HprFG+aiu7zz//vLfNN998QHkiq5U5m2OOOSoeV2D/LaSvhglvHZVBC0ugFSEhzsjTV8NdbesYF5YxtGS5ENvJCFeCbYX3vvvu8zZLeGumawCtBAshhBBCiJZDF8FCCCGEEKLlUDhECpacAHD//fcD5VuDdn9WW3qN3mLujHPPPReAv/zlLxX3WeIglLZMCkIht+2anUb76uKLL+7HFrYU2tK46667gIZ0gqyWQvrq1Vdf7ce77rpru4+bOHGiH990001A6T0D4KWXXoowu85ptK9ONheg/DNjiimmqLDZdnMYNnHDDTcAcMopp3hbA8N4CumrIRYOEYZIFCkJLo0i+Wo3QuEQQgghhBBCpFF12+RWIgyst3Ii2267rbdZCZw8OnQVgbFjx1bYLKC+YKu/opsTdoezEmkiDuFqrnUoW3jhhb1t9OjRQHlJSVsJFuX0798fgCOPPNLb1lxzTaA8Cc5KnoXdtfQe2zWKlPAmio9WgoUQQgghRMuhi2AhhBBCCNFyKDGuACgoPgqFT+BoRuSrUZCvRkC+GgX5agTkq1FQYpwQQgghhBBp6CJYCCGEEEK0HLoIFkIIIYQQLYcugoUQQgghRMuRd53gCcC3bT+bnTnI5nXMX+fzJwDvkd18GkmWryELXeWr5chXS8hX41AkX5WmlUjXEvLV7MndV3OtDgHgnBtRT3ZpUSja6yjafGqhaK+haPOplaK9jqLNpxaK9hqKNp9aKdLrKNJc6qFor6No86mVIr2OIs2lHhrxOhQOIYQQQgghWg5dBAshhBBCiJajERfBgxpwzhgU7XUUbT61ULTXULT51ErRXkfR5lMLRXsNRZtPrRTpdRRpLvVQtNdRtPnUSpFeR5HmUg+5v47cY4KFEEIIIYRoNAqHEEIIIYQQLUeuF8HOuf7OuTecc2875wbmee5acc71ds496pwb7Zx71Tl3YJt9NufcMOfcW20/Z23Q/JpOU5CuMZCmcSiyrtI02vyaTldpGgfpmj2F0jRJklxuwJTAf4AFgWmAl4G+eZ2/jnn3BJZvG88EvAn0BU4HBrbZBwKnNWBuTampdJWmzaJpkXWVptJVmkrXZtS1SJrmuRK8MvB2kiTvJEnyEzAE2DLH89dEkiRjkyR5sW38NTAa6MWkuQ9ue9hgYKsGTK8pNQXpGgNpGocC6ypN49CUukrTOEjX7CmSpnleBPcCPgh+H9Nmaxqcc32AfsBzwFxJkoyFSX9QoEcDptT0moJ0jYE0jUPBdJWmcWh6XaVpHKRr9jRa07ougrsYi+JSbE1TmsI5NyNwO3BQkiRfRT5Xtbo2taaQn67y1Wjnkq9mfx5pGudcLaGrNI2DdM2ePDVtj5ovgp1zUwIXARszKZZjB+dc3w6eMgboHfw+L/BRrefPE+fc1Ez6Q92QJMkdbeZxzrmebff3BMZndK6u6Nq0mkJ+uspX5av1UlBflabVn6sldJWmcZCu2ZOnph1Rz0pwV2NRXgAWcc4t4JybBtgeGFrH+XPBOeeAK4HRSZKcHdw1FNitbbwbcHdGp+yKrk2pKeSuq3xVvlozBfZVaVo93V5XaRoH6Zo9DdC0fWrNqAO2Aa4Ift8FuLCT5yS6Vd7q0bXRcy/w7RP5avY3+WqUW82+CmxSgPkX8iZfjXKTr0a4yVej3D5pT7PwNhW1U1UsinNuADCgjvO0Gp3qKk2r4r1gLF+Ng3w1G+Sr8ZGvZoN8NT7y1Wx4r/OHUNdFcFWxKEmSDKKtH7RzruIfRFTQqa7StMvIV+MgX80e+Woc5KvZI1+Ng3w1T+oIh5gKeAdYgFKR5iW1xdz1Wz26NnruBb6NkK9mf5OvRrnJVyPc5KtRbvLVCDf5apTbiI58se5wiCRJJjrn/gI8yKSuJVclSfJqrccTk5Cu2SNN4yBds0eaxkG6Zo80jYN0zRfX9k0in5Np2T6VJEnSYoCqQpq2y8gkSVas9cnSNR35ahTkqxGQr0ZBvhoB+WoUqvLVemKChRBCCFEg+vTp48dnnHEGAGuuuaa3bbTRRgC8/PLLuc5LCGPhhRcGYPPNN/e2ww47DICffvrJ25599lkAdthhh2hzybNtshBCCCGEEIVAF8FCCCGEEKLlaJpwCItd/uWXX7ztxx9/BGDVVVf1Nm3xCCGEaDWWWmopAO6//35vm2eeeQCY1KBrEttvvz2gz0qRDxb6sM8++3jbLrvsAkCPHj06fO60004LwJxzzultn3zySabz00qwEEIIIYRoOZpmJdhWgMOV4KmnnhqAE044wdu22mqrfCcmRGS22247AI488khvW3bZZdt9fLjqk1b9ZfDgwQDsscceWU2xIdiKgL0eKCVXiPqxVRiAfv36AbDGGmt42+qrrw7Ab37zG2+be+652z3eP//5Tz8+/PDDAXj99dezmWyLsvHGG/vxFVdcAXT8NwB4//33o85JtC5TTjklAHvuuae3nXnmmQDMOOOM3vbpp58CcO+993rbyJEjgfLPr9133x2A6aefPs6E0UqwEEIIIYRoQXQRLIQQQgghWo6mCYdYbbXVABgwYIC37brrrkBpCR5KIRI///xzl88xzTTTAHDOOed4m23bhbXrJk6c2OVjdwdmnnlmP37nnXeA8uSK9dZbr+ZjL7nkkgC8++673vbtt9/WfLxmom/fvn5syQNhXcRf//rXQMm3IT3MoZr7oJSUENKMoRH2Og8++GBvu/baawF45ZVXGjKn7kQYZnbEEUfUfbxNN93Uj/v37w/ASiut5G0vvfRS3edoFfbaay8A/vGPf3jbbLPNBsD48eO97dhjjwXKP7+uv/76PKbYMH71q18BcM8993ib+fJTTz3VkDl1Z8LrL3v/DT+/7FrswQcf9DZ7z+4sHGrcuHEAfPbZZ9lMNgWtBAshhBBCiJaj6domn3TSSX48cODAivstMea8887r8rGvvvpqAHbeeeeK+6ysDMDtt9/e5WN3RLO0TLzuuuv82L7pvfXWW95miTLVfmuz0ikAb7zxBlC+mvz444/XPtkmau8ZJqr06tUrr9OWEX6b74gi+aqteM0+++ze9tBDDwGw7bbbets333yT5WljUEhftdVagPvuuw8o3/mxbk7hztiVV15ZcRxLjEnbKdpxxx39eMiQIXXOuJwi+WoWbLbZZn48dOhQoHzX57333gNggw028DbbscuQQvpqyN/+9jcATjzxRG+zRC37jO8KlmgYJt3ayvLXX39d8zxDmtFX55hjDqBc03C3x/jDH/4AwK233prPxEpU5ataCRZCCCGEEC2HLoKFEEIIIUTL0TSJcbFYccXSavkKK6zQwJkUl7333huAbbbZpuK+t99+24+rDYOwBERL2gixuoBQdzhEIQnDDmzbzro61cKHH37ox7ZtV21oQ3dko402AsrDpsLEOVE9Dz/8sB8vuOCCQPn/+FdffVX3OcaOHVv3Mbo7a621FlAKgYBSLdUwAdwSxSOEQBSeMCTqL3/5C1AKD4Guh0GEtZaHDRsGwCKLLOJtFnZlP1uRBx54AIDll1/e28wfLTQSYMSIEflOrItoJVgIIYQQQrQcLbsSbKtlYYmeJZZYouJxFswdroq0GpdeeilQnoQxevRoAP70pz91+XiWtBQmxRgxS6EUgemmm86P999/f6C8Q44xZswYP7744osBePPNNyseF5ZDMl8++uijvc3KJqVhXXu6I6FfWrm0WpJijEUXXdSPLfnrxhtv9LZLLrmk5mMXlTDhLSxdWA1hF7mVV1654n5brbSEWFFOmDR8/PHHA+Xvv7biFiYvtnL5r9/+9rd+3KNHD6B8N6haLDE57G5o5Ts/+OADb2vVFeAzzjjDj5dbbjmg1LkTSivA4Q5x0el0Jdg5d5VzbrxzblRgm805N8w591bbz1njTrM1kK7ZI03jIF2zR5rGQbpmjzSNg3TNn2rCIa4B+k9mGwgMT5JkEWB42++ifqRr9kjTOEjX7JGmcZCu2SNN4yBdc6bTcIgkSZ5wzvWZzLwlsE7beDDwGPDXDOcVHUtGOv/88zt8nG0Zf/nll9HnRIF0DTu+pLH11lsD5dv2HRGGAaQlKn3++edAlG3lwmgK5V3wbFs9rD9pbLHFFn4c1mY1LIQirIV51FFHVTUH21b9+9//XtXj26HhupoGYa3qwYMHA6WkQyjpbJ33oBQaESZ3WUe+cPveQkz++tfSS7OkmcUWW8zbMvLbhmtaC5boCrD00ksD5XXaZ5xxxornnHrqqQB8/PHHkWcHNKGuBxxwgB+vvfbaFfevv/76QENDIAqlaVYdL2+44QYAlllmGW+zsKBq31/rpFC6GqbHoYceWnGfddWF5gqDMGpNjJsrSZKxAG0/e2Q3pZZGumaPNI2DdM0eaRoH6Zo90jQO0jVnoifGOecGAANin6cawtXNMKGg2YipqSUAXXDBBeH5gPLVibQkrY4IV9L69esHlFZ/AdZZZx2gsd8k8/DVmWaayY/TVoCrxVbfalmdmDBhAtD5LkgWxNTUVrQt8Q3gH//4BwD/+c9/vM1Wh88++2xvO+iggwD44YcfvG2KKSatCYRJSdWeN2+K9L560UUX+bF15krDVn8BrrjiiqhzqoUiaGo7GFaWEuCnn34Cyt9/mykJLg9dLRmuFsLPptVWW63i/qeffhoorRIXgTw0nXnmmf04rUvuySefDMAtt9wScxrRqXUleJxzridA28/x7T0wSZJBSZKsWE+rxRaiKl2laZeQr8ZBvpo98tU4yFezR74aB/lqztR6ETwU2K1tvBtwdzbTaXmka/ZI0zhI1+yRpnGQrtkjTeMgXXOm03AI59xNTArUnsM5NwY4DjgVuMU5tyfwPrBtzEl2hYEDJyVT/vvf//a2+eabD4Bzzz3X28Kl/skJa2LWUmuwqxRJV0sYnGWWWbzNtn/nmGMOb7NavyFWT/GZZ57xth9//LHi8WmJWaNG+Qp8WbFMm44N1zTk66+/9mPbHjafDTnllFP8eNNNN624f4011qh5DjPMMANQnnBTbXe+IvmqkeY74RbdL7/8ApS276AU8hDWaA7rsHaE1cgOt6frpJC+Wi1hjdY0LPzmwgsvzGM6niL6ahqWZAylrfkw2fCss84C4PLLL893Yuk0ja+G4V5WL926yQH8/ve/B2CppZbyNguJCsmjR0ARfTUMC1tooYWA8g6lp512GlAeUtaMVFMdor0yAetnPJeWJUmSeYNfpWs2vJIkyZVtY2maEfLVKMhXIyBfjYJ8NQLy1cbRdB3jXnrpJT+2TiVzzjmnt9lq5fDhw2s+hyUiQHlHru6KrQwCnH766e0+7phjjqnqeLbyBvC///0PKJWfgtLfJu+VoSIQrjaaL4d62UrEuuuu623HHXccACuuWAr/SiubVC3WUa7a1d+isvjiiwPlq+tp3HbbbUApwQVgp512AspLKy2wwAJA+Sqc8cUXX/jxbrtN2q187bXXapl2t8OSDKFUji7cSbL35H333dfbjj322JxmV3x23313P7b34gcffNDbpFVt3H///X4cvnca1nUvLJMY+q0RlrVsBcwHN9hgg4r7dt11Vz/+5ptvcptTTGqNCRZCCCGEEKJp0UWwEEIIIYRoOVy1ySCZnMy5TE/25JNPArDKKqtkediyGriW7BWTJElc549KJwtNwxqLH330Udo5gM4Th+y5YbJRz549gfItJ+s+U223uRoZWU/5mKx9tSPCxIIwbCQLXnzxRQD22msvb/vggw8A+Oyzz7p8vEb7atbMNddcfmxaWUe4kCOPPNKPOwoZqpGm8dXOsO5w+++/v7dZLeswzGTVVVcFSprHoOi+evzxxwPl4Q629b7mmmt6W9r7pHUxC8N0cqKQvhrW+rVk9qmmKkV7WlheGBJlicnhe+5dd90FlNcEtvCnMGwta4rkqxYSYjXXofQZldbttTMswW6fffapOJ4l10GU8IqqfFUrwUIIIYQQouVousS4EOsAFyYRWJLcrLPO6m2WODN27Fhvs2+JCy64YPR5Fp3vv//ej63TlpVECQm7cN1996Tyhddcc4232crikCFDvM1Wgq1rF0RfAS40vXv39uPZZ58dKF85rwfrYPbyyy97myUfhjZRWgF+4oknvM18NcQ6m0VY/e2W2GpOuIpk3TnD1U0r8RdzJbjorL9+ZREA+1y65JJLvG2JJZYASolcUHrPWHbZZb0tLF/VaoQriiNHjgRguumm8zYr1fnQQw9VPDf8DDNdw26eMVeAi4itBNsKOMDVV19d1XOnnHJKoLy0rJWls12ikPfee8+PG9VFUivBQgghhBCi5dBFsBBCCCGEaDmaOhzCttXD5DXrvrPOOut4m9VjtRqWUNqWfuedd2JPs/CEdVYXW2yxmo+z1VZbAeU1bG1rypJjWokwEci2NG+99VZvSws5qRZLiLGwFCglHoTbpqJEmCjzt7/9DYBFFlnE2yzx84477vA2q9EsasdCHsJwCEucC7t6tQJhF660mrT2nmHvF1AKc1p55ZUrHterVy9va+VwiJBqO7xZgvbvfvc7b7OkYQufaEWsTvCvfvUrb7vnnnvafXyYXGxhj2EXyY4S68NufY1CK8FCCCGEEKLlaOqV4DRuv/32sp8iPywYPkwksL73YfJdd8QSAgCWXnppAAYOHOht225bfwv4sBzSeuutByjhrRos4W3QoEHetskmm1Q87q233gLgjDPO8LYwmVbUhnX2C7HVozBZprt0oOqIMOGqb9++Ffdb6ajwcfPOO6mj7r333uttVt7r+uuv9zbr8PX+++9nOOPui5X7mmmmmbzNdoEaUHquMKR117NumiHWCfK+++7ztn79+lU8znY/w53RLbbYou55ZoVWgoUQQgghRMuhi2AhhBBCCNFydLtwCJEvq6++uh8vuuiiFfendaDrjoS1Jnfcccco57BuUqAwiK5gCUVpIRChjna/QiDqJ0w26qgebpgc1grhEJZ4BaWEobBOuCVsdlYz1erihol2yy23HKBwiGqxOu0hF110UQNmUiz+9a9/VdhWW201oLx+9QMPPACUh0BY3d8jjjjC2+z/+s477/Q2+ywLj9cotBIshBBCCCFaDq0EpxB2m7NVjOHDhzdqOoWmT58+fmzJYWFHuNdeey3vKeXKTTfdBGST+Abw7LPPArDKKqtU3DfPPPP48b777gvApZdemsl5uxtheR/TKg3rZgYwbty4qHPqrkw99dR+fO655wIwYMAAbwuTRg1LXG617pEHHnigH1vJqNDvLDFr2mmn9TZLjAtLfNpz//e//3nbTz/9FGHG3Ysppiit+4UlE41W2I2oBUuW23777b3Ndh5Gjx7tbZtvvjkA2223nbcdf/zxQHli3JFHHgnAG2+8EWfCXaDTlWDnXG/n3KPOudHOuVedcwe22Wdzzg1zzr3V9nPWzo4l0pGmUVhSumaPNI2CfDUC0jQK8tUISNPGUU04xETg0CRJlgBWAfZzzvUFBgLDkyRZBBje9ruoDWmaPaORrjGQptkjX42DNM0e+WocpGmD6DQcIkmSscDYtvHXzrnRQC9gS2CdtocNBh4D/hplljkz55xz+rHVFt111129zRJnbOsP4MQTTwTKa8OGy/9GO/Xxmk7T6aabDijVWgw54IAD/PiTTz7JbU6T8Qs56PqHP/wBSO+GUwtpyYVGmEATbkHnTKF99de//jUAt912m7dZ/dQQ244vSAhELr6aBeEWsvn+IYcc4m1pdUKNxx57zI/DxJmINIWmYcethx56CIDPPvvM28JOcZMzdOhQP7ZEpcg0ja+mEdas3njjjYFSRz5o6PtBYTT9/PPPAXj99de9zXQLa61baImF8EEpPHCllVaqOO51113nxxdeeGGGM66PLsUEO+f6AP2A54C52i6QSZJkrHOuRzvPGQAMSLtPeKRp9kyDdI2BNM0e+WocpGn2yFfjIE0bhKt2Bcs5NyPwOHBykiR3OOe+SJJkluD+z5Mk6TB+xTmXzXJZBvToMcm3Hn/8cW8Ly81Mzs8//+zHplm40mtJCS+++GLF40LWWmuttMNv3WyaWrD7Mccc4232DdI6yTSY74BdYutq3fGyWgnuiPHjx/uxrbh9/PHH0c87GYX2VStxlJYM98477/jxMsssAxSmk2EuvtoR4f/szjvvXHH/YostBpQnbC677LJ2fm+z/4MwScs68J1wwgneNnHixHqnXA2F81XrSgiw4IIL2rm8rdr3kSeffBKA3//+994Wrh5HpOG+Wg9hl75Ro0YBcM8993jblltumfuc2iicr4bXQ6ZV2u52Z5jPb7jhht6WUxm/kUmSVLa/m4yqSqQ556YGbgduSJLkjjbzOOdcz7b7ewLj23u+6BhpGoXPpGv2SNMoyFcjIE2jIF+NgDRtHNVUh3DAlcDoJEnODu4aCuzWNt4NuDv76bUc0jQ7wuAu6Zo90jQ75KtxkabZIV+NizTNmWpiglcHdgH+zzn3UpvtKOBU4Bbn3J7A+0A2hVJzwraWd9hhB2+zLkf777+/t80000xAeSKSbUFfddVVFcc96aST/LjaLb82XQuvae/evf3Y6uKG23d///vfc59TB/TNQ9err74agN133z2rQ1bwww8/AOU1lxsQBgEU01fDxLc//elPQPq28mWXXebHBQmDMHLx1TSszrfVp4VSqE21W/PhNvzIkSOB8vfQRtUCLaKv7rnnnn786KOPVtxv/+s33nijt3355ZdA+d/o6aefjjXFzmiYr3Zniqjp22+/7ce77LILADfffHOHz7HkzBEjRnib1bIvavfYaqpDPAW4du6u7IcpukySJMsFv0rTbHhtsngg6ZoB8tUoyFcjIF+Ngnw1AvLVxtHyHeNeeumlivGDDz7obZZ4EHb6sXJpad/kuzPhSpolyoQJg/fdd1/uc2o055xzDgDrrruut1kpqDDJYpZZJuU6hB2JOlqNPO+88/z41VdfBcrLIYkS4Q6FEXbSOuqoowA4++yzKx7X6liHJ+v+1BlffPGFH9tO2KmnnuptEyZMyHB23Y8nnnjCj9M66QlRRG699dayn92JqhLjhBBCCCGE6E7oIlgIIYQQQrQcLR8OkUaYdGDjww47rFHTaTgzzDADAHPPPXfFfeH2yJtvvpnbnIqC1U+0mp8h88wzjx/vuOOOAAwbNszbXn755cizaw3SwnCOO+44Pz7zzDPznE5TcddddwGwxhpreNv8888PlCey3H33pCR167QH5aE9QgjRjGglWAghhBBCtBxVd4zL5GQF6hhXJJIkaa/6RqfkoemSSy4JlK9cWlKdsvLMAAAgAElEQVTXmmuu6W1hkmEBqKpbTHvIV9Mpuq82KfLVCMhXo9DUvjrXXHP58ZAhQ4Dy7pKNKucnX41Cdh3jhBBCCCGE6E7oIlgIIYQQQrQcSowTnWJ1aqeaSu4ihBCiORk3rtT1OaztLloXrQQLIYQQQoiWQxfBQgghhBCi5dBFsBBCCCGEaDl0ESyEEEIIIVqOvDOdJgDftv1sduYgm9cxf53PnwC8R3bzaSRZvoYsdJWvliNfLSFfjUORfFWaViJdS8hXsyd3X821WQaAc25EPcW2i0LRXkfR5lMLRXsNRZtPrRTtdRRtPrVQtNdQtPnUSpFeR5HmUg9Fex1Fm0+tFOl1FGku9dCI16FwCCGEEEII0XLoIlgIIYQQQrQcjbgIHtSAc8agaK+jaPOphaK9hqLNp1aK9jqKNp9aKNprKNp8aqVIr6NIc6mHor2Oos2nVor0Ooo0l3rI/XXkHhMshBBCCCFEo1E4hBBCCCGEaDlyvQh2zvV3zr3hnHvbOTcwz3PXinOut3PuUefcaOfcq865A9vssznnhjnn3mr7OWuD5td0moJ0jYE0jUORdZWm0ebXdLpK0zhI1+wplKZJkuRyA6YE/gMsCEwDvAz0zev8dcy7J7B823gm4E2gL3A6MLDNPhA4rQFza0pNpas0bRZNi6yrNJWu0lS6NqOuRdI0z5XglYG3kyR5J0mSn4AhwJY5nr8mkiQZmyTJi23jr4HRQC8mzX1w28MGA1s1YHpNqSlI1xhI0zgUWFdpGoem1FWaxkG6Zk+RNM3zIrgX8EHw+5g2W9PgnOsD9AOeA+ZKkmQsTPqDAj0aMKWm1xSkawykaRwKpqs0jUPT6ypN4yBds6fRmtZ1EdzFWBSXYmua0hTOuRmB24GDkiT5KvK5qtW1qTWF/HSVr0Y7l3w1+/NI0zjnagldpWkcpGv25Klpe9R8EeycmxK4CNiYSbEcOzjn+nbwlDFA7+D3eYGPaj1/njjnpmbSH+qGJEnuaDOPc871bLu/JzA+o3N1Rdem1RTy01W+Kl+tl4L6qjSt/lwtoas0jYN0zZ48Ne2IelaCuxqL8gKwiHNuAefcNMD2wNA6zp8LzjkHXAmMTpLk7OCuocBubePdgLszOmVXdG1KTSF3XeWr8tWaKbCvStPq6fa6StM4SNfsaYCm7VNrRh2wDXBF8PsuwIWdPCfRrfJWj66NnnuBb5/IV7O/yVej3Gr2VWCTAsy/kDf5apSbfDXCTb4a5fZJe5qFt6monapiUZxzA4ABdZyn1ehUV2laFe8FY/lqHOSr2SBfjY98NRvkq/GRr2bDe50/hLougquKRUmSZBBt/aCdcxX/IKKCTnWVpl1GvhoH+Wr2yFfjIF/NHvlqHOSreVJHOMRUwDvAApSKNC+pLeau3+rRtdFzL/BthHw1+5t8NcpNvhrhJl+NcpOvRrjJV6PcRnTki3WHQyRJMtE59xfgQSZ1LbkqSZJXaz2emIR0zR5pGgfpmj3SNA7SNXukaRyka764tm8S+ZxMy/apJEmSFgNUFdK0XUYmSbJirU+WrunIV6MgX42AfDUK8tUIyFejUJWv1hMT3HSsssoqfvzEE08AMPXUU3vbo48+CsAOO+zgbePGjctpdkIIIYQQIi/ybJsshBBCCCFEIdBFsBBCCCGEaDlaIhxitdVWA+Cmm27ytimnnBKAX375xdvWXnttAK666ipv23TTTfOYohAAnHXWWQDsuuuu3vbKK69U2D788MN8JyaEEEJ0M7QSLIQQQgghWo5utxI855xzArDddtt528knnwzATDPNVPH4iRMn+vFll10GwJdffhlzik1BmDC48sorV9y/6KKLArD66qt729Zbbw3AzDPPXPH4e++9149HjRoFwKBBg7zt3XffrW/CTcxOO+3kxwcccABQ2qkAWHfddQE46aSTvG3AgEnNgkL/FR1jmgHsvPPOAKy55preZpVy7rnnHm879thjAXj55ZfzmKIQQogc0UqwEEIIIYRoOXQRLIQQQgghWo5u1yxjo402AuC+++7r8HG33HILAOeee663Pffcc/Em1gFFKpS90EILATBkyBBvW3755Ts6vx9X60v2nHfeeafiHF999VX1k+2Ypinq/t///teP559//qqe88c//hGAa665JsaU2qVIvtoRYejTqaeeCsBee+3lbVNNNZXNydvS/Pe7774D4D//+Y+3/eMf/wDg5ptvzmq6TeOrzUSRfHXaaacFyv+/V1hhBQBWXXXVqo4RhvjNNddcAHz00UfedvvttwOlsD6A999/H4Cvv/66lmmnUXhfnW222QB4/fXXve3f//43ULo+qAULSwN46aWXAPj8889rPl5IkXy1WmaYYQYAbrvtNm8zfaeYouvrqxbKatcgAM8++2w9U6zKV7USLIQQQgghWo5ulxi31lprVfW4u+66C2jc6m9ROfLII4GOV39D7r77bj+2lYi01dxFFlnEj8844wwAFlhgAW978MEHgVKZOoCffvqp2mk3Ndtss40f27fq8LWH2hlPPfVU/Ik1ITPOOCMAd955p7fZCk640mul6O644w5v+/Wvfw3AEUcc4W1WXnHppZf2NkvofOGFF7wt3NVoZfbYYw8A5p133or7dtxxRz9efPHFK+63940TTzzR2+zv1IwsvPDCfnz11VcDJX+qFyvtOffcc3vbfvvtV/YTSgmd4Y7R+eefn8kcisp0000HwBxzzOFtn376ac3HM19OW/EcMWJEzcdtdnr27AnAb3/7W2+rJ7Lg8ssvB2CllVbytuWWWw6ATz75pObjdoZWgoUQQgghRMuhi2AhhBBCCNFydItwCFuWh47DId577z0/rjPguttyxRVXAOW1a6eZZpp2Hx9u+VlIQ2dbF1bb9uyzz/Y2q0UcJjTVs4XVTIwcOdKPl1122QqbEW7Hhb7c6vTp08ePLbzBdAzZZ599/PjKK69s93gPPfSQH9t7yzHHHFNxnEcffdTbLGSlu4fw7L333n5sCV1hmENawmEaYadOw0JZTj/9dG+zrdHtt9++xhnnjyUFHXfccd6WFgZh74MPP/ywt7322ms1n7dv374AbLDBBt5m/wdhjfEffvgBKL3XQ/rfo5mwEAiA8847D4Cff/7Z28LPmq4yyyyzADDrrLPWfIzuiNVaD/nXv/7VpWP87W9/8+MtttgCgCeffNLbvvjiixpnVz1aCRZCCCGEEC1HU68Ezz777ECp3Bmkf+N+++23gVJHM9BKWnvYCvm+++7rbbbSE64wGEOHDvXjb775pqpztHIyQYgF/b/66qveduaZZwLlZWJsVS3UOlzlaHX++te/+rGtfIUrCFtuuSUAzzzzTJePPXbsWKB8VW/zzTcHypO/bCejOyQsLrPMMgAceuih3rbVVlsBMP3003tbLWWQukr//v2jnyNrbCU7XCE3ws6YtpI+fvz4TM9vpauglOR5+OGHe9sll1wCQL9+/bztoIMOAuDHH3/MdC550atXLz/+/e9/D5Q+96G+zxzzfQFLLrmkH5tP2c4ClHfl7AjrKvuHP/yh4r4bbrjBj/P4nOv0Xcw5d5VzbrxzblRgm805N8w591bbT+0TZIB0zR5pGgfpmj3SNA7SNXukaRyka/5U81X+GmDyr+MDgeFJkiwCDG/7XdSPdM0eaRoH6Zo90jQO0jV7pGkcpGvOdBoOkSTJE865PpOZtwTWaRsPBh4D/krOWBJVZ7UXrWvOqFGjOnxcASiErgCDBw9OHWdBjx49gM6TZzKiMJpOzu677w7AJpts4m1hbUvj/vvvB+DWW2/NZV5V0nBdLQnWuueFhLV+6wlRsKTQMHHIukTNM888NR+3HRqmqYVAAAwbNgxI98U0PvjgAz/+5z//CZTec6E8AcuwY4d1xtPqYWdEdF3DhN711luv4n4Lg1hxxVIDq6y6jU3Ot99+68cXXnghUHqvgVIYT7h1bfWYwxCCTmj4/39ImMht9aazCmMI69bmQKF0nRwLBQP41a9+BZQnbIdd+jriqquuAkrJnFD6fLOa2nlRa1DXXEmSjAVo+9kjuym1NNI1e6RpHKRr9kjTOEjX7JGmcZCuORM9Mc45NwCoLlo6EmkrEc1METTtKvatEWDgwEk7PGF3GSstVU/HmXrJW9ejjz4aKE9QsZJz4WrOAQccADRn0kpMTd944w2gfPVhqaWWAspXvqxb1v/+97+qjmtlvgCuu+46oLyrXxqWkJdXYlxWulp3sb///e/eZp3z0rCukACnnHIKUL7q+9lnn1V1XvtbdPb4F198sarjZUE9moZlOtPK89mKbKzV35AwYfHcc88F0jv45UXM9wBLLg6TYy3pvZ5ycyG2Whn+b4fJzI0g788q8+kwQfi7774D4Nhjj63qGGE32N/97ncV91966aVA/knfta4Ej3PO9QRo+9luemuSJIOSJFkxSZIV23uM8FSlqzTtEvLVOMhXs0e+Ggf5avbIV+MgX82ZWi+ChwK7tY13A+7u4LGieqRr9kjTOEjX7JGmcZCu2SNN4yBdc6bTcAjn3E1MCtSewzk3BjgOOBW4xTm3J/A+sG3MSbbHb37zm3bve+WVV/zYOpmtsMIK3mZdpg488EBvszq3YTcp23KNmVRXNF1jYCEQUEo0CEMfLrvsMqD67dQqWKZNx8JqaiEPL730kretueaaAEw77bTeZluZXUhaiUaRfHXcuHEAHHXUUd5mnd3CZFnTLdzKt2SO//znP95m9YTDLka9e/euOK9t173wwgveNv/88wPloQSWoFMFDfNVqynbUQhESJgEE/ptV5l77rmB9PfwMGSgnuSmIvlqGN4Um0MOOcSP0zrtWeiZJdxC510+Awr1vmohZWEI06mnnlr3ccMuqXZsq20L8P3339d9jpAi+aoRJsZee+21QLku9l5g10idYSFBUPrsf+CBB7wt7MCZJ9VUh9ihnbvWz3guLUuSJGHAlnTNhleSJLFvM9I0I+SrUZCvRkC+GgX5agTkq42jqTvGWcJQGkOGDPFjK/+y7rrreput3KSx0UYb+fFbb70FlK8E2zegO++809uaMWmpHqyfuq3oACy99NJA+Yq7rfquvvrqFcf49NNP/TgsadVqhH5ppCVn2SoxlHeeanWsLBeUVhZOOukkb7Pkr4MPPtjbbGyryVDqQBlqb8kftpsEpZWmVux8OGjQID8+4YQTuvTcUOu77rqr4n7TOnxf7cJqumgjTF5K4/HHHwdKndWajcUXX9yPrbxkuBqZRUnPLbbYwo/tWqEzXbsbYTKwfbaH5RDDHbOOsKT4sJOhccEFF9QzxUyI3/dSCCGEEEKIgqGLYCGEEEII0XI0dThEGrbFvuOOO3qb1Q6tBetiFHYzshp3YVKNJXBkVZuwSNh2ULh9tu+++wLlulRb49e2RXfZZRdvs2SNVqRXr14VtrDOrSW3nHHGGd52+OGHAwqLmByrPxsmy913330A3HPPPd5miWBhOE+a/x555JFAeVJHd8K6M4UhTJYgOPXUU1c8PuyMFo6rYdFFF/VjC+2xEAgodTC76aabunTcIhAm9L7zzjsALLjggtHPa3XFAU488UQApp9++orHhfWWO6t5XXRmnHFGP55uuumA8v/tephyyimB9O6FYZhOd8ZqAlsYWUiY4G71mMO61LPOOisAhx12mLdtttlmQHkIqiViPvvss1lNu2a0EiyEEEIIIVqObrcSbN2LwtIwaWWOOiJcRbJe72klhBZaaCE/tm4o3XEl2LryWIJhiHOuy8ezklUPP/xwfRPrJoQrkD/88AMAI0eO9Labb74ZKE/MMO3sWzZU37e9FbDVTCj1pA8T3ozRo0f78QILLACUdzesxb+bCVuR+cMf/uBtTz/9NNBxCcp6Mf899NBDvS1mGcrYTJgwwY9thzBcCd5www2B8sTCerBVunDFbb755qt43Ndffw2Ud/WyUqDdif3339+PLXkr3GXYfPPNgfKyhquuuipQWtEE+OWXX4Dy5PhWw3zFOuWFhLs/liC8/PLLe9v6608qbBG+b6btsNlO8hdffJHBjOtDK8FCCCGEEKLl0EWwEEIIIYRoOZouHMK25gF69uxZcb8tvYfdtbraaSvsXGLbTaeddlqXjtGdsFrJjzzyiLdZ3cBw28O69IVbTlYneI011vA22z4JazEOHTo062k3JbaV9+qrr1bcF4bpWM3FsOvTxhtvDLReWETYXc+6ZYU1LC3ZJdxuP/nkkwG49957vc2SDa3rHMAGG2wAFKOeZV5YAmy4nW+6Wn3wkNlmm82PLakmjWHDhvnxTjvtBJTXCu/O9O/fHyhPLDr//POB8m17I+zMZaEq225bah5mxzPfbg87X/g+0ez897//9eMbbrgBKE/svPjii4HybXgLk/zwww+9zcLMnnvuOW+zpMbwcWPGjAHKa+R2N44//ng/tsT/EPucv/TSSzs8julmXU5DPv74Yz9+6qmnaplmFLQSLIQQQgghWo6mWwkOv6F9+eWXFfdbUksY1P3mm28CMHHixKrOEZYGmnPOOWuaZ3fCkv1sVawW7Bs7wA47TOrEHa64aSW4axx99NEALLHEEt520EEHAeWdFLtz6TlbBQtXJ3bdddeKx91yyy0A/PGPf/S277//vt3HhX5pZX3CZDlLXuyu2IpNuHJjyXJp7LPPPn5sq3BphPd15xVg2z0MV1/nmWceoLQDAaVVWkvGCgl32NKSsjsiLJv42GOPdem5zUDoO1ZmM0x6TUuAtdKJP//8c1XnCP8m1i0y7Xqju2Cr3VBKpgxL0dlquXXLhVIyaFiezhLnwtV6W5EPS66FiaSNRivBQgghhBCi5dBFsBBCCCGEaDmaLhzC6lpCekKBhUH83//9n7fZNnFacksY+mD18cJtgHBreXIs2B7g+eef73TujcS2iMIOQxaWECYWhYkbWRLWBLbzptW1FNVhtT7DbWrz33Db7q9//Wu+E8uRvffeG0gPgbDawAA777wzUNoSbQ/zyxALJ0nbsm51rDtUR++RUEo0LkJ3qDywBEyrDQwwfPhwoLxDYVc77nWGdeJccsklva27h+4YYahjtWGPaay22mpAedJ9K3TlvOKKK/z4gQceAMpDwDoqLhAmZ4YJdoaFUz7++OP1TjMKWgkWQgghhBAtR9OtBIccfPDBADzzzDMdPs46m9jjQ8IEhGpXJm0F2LrQQPG7HVlpo7TSW3/+85+jnzdMShLlhKu5iy++eM3HMV+2JJzuyFprreXH55xzTsX91q0rXB3uaAU4XI2zJJsQW8XozgmGtbLddtsB6T4bds7ccccdARg/fnw+EysIYanCVVZZBYDZZ5/d2/bYYw+gVO4w5Mcff/Tjyy+/HIBrr73W28LVXsM6erbK6m8MevToAcAUU5TWB+++++5GTachhEly1RB2lgyT3wwrufbZZ5/VN7FIdLoS7Jzr7Zx71Dk32jn3qnPuwDb7bM65Yc65t9p+zhp/ut0TaRqFJaVr9kjTKMhXIyBNoyBfjYA0bRzVhENMBA5NkmQJYBVgP+dcX2AgMDxJkkWA4W2/i9qQptkzGukaA2maPfLVOEjT7JGvxkGaNohOwyGSJBkLjG0bf+2cGw30ArYE1ml72GDgMSDXLJxqt9cswNtqftZCWDNzm222ATINgchN0zD8wwiTCOvBkgzDzmbWfco6zIVziLw9+gs56loPf/nLX/zY6jGGHZBGjhxZ8Zw+ffoApaQvKO+QFJGGaGrJF6FvWVetMFnWtt6qDV+wUCmA3r17A6WkQ0gPuYhA0/hq2OUx1M6wZOWzzz7b2xoYBlEYTa3bWNh17MADD6zqueaXYSiFEXbhk6/Wz6GHHlphS6spHoGm09TqVw8YMKDivrCfQ3jtVES6lBjnnOsD9AOeA+Zqu0C2C+UeWU+uhZCm2TMN0jUG0jR75KtxkKbZI1+NgzRtEFUnxjnnZgRuBw5KkuSrtBXFdp43AKj8qpABlqAW9q6/7LLLgPI+610l7CV+3XXXAXD99dd7m3VUyZDomtoqYVg+y77Jhd3cTLcRI0ZUHCPsxJOW8GbPXX755SueG36btlJJ22+/fVdeQldZCNilKL7aEWGpPeu+E5aasQ5JYamefffdFyglcoRktbLfDg35/19ooYWA8rJThv2PQnriZxqWlPSnP/3J2+x/5JRTTvG2l19+ueuT7TqF91UrGxmu8KZ1MjviiCMAuPrqq/OZWMcU5rOqq4SlO233IyyvZp3PwtX4nMr4Fd5Xu0pYDm255ZYDypMLq+0yVydN56v9+vUD0ktUrrnmmn4c7qwVkapWgp1zUzPpAviGJEnuaDOPc871bLu/J5C655UkyaAkSVZMkmTFLCbcHZGmUfhMumaPNI2CfDUC0jQK8tUISNPGUU11CAdcCYxOkuTs4K6hwG5t492A1qojEgdpmh3jgrF0zR5pmh3y1bhI0+yQr8ZFmuaM6yyZxjm3BvAk8H9MCooHOIpJ8Su3APMB7wPbJknSYSE451z0zB0Ljdhoo428zbrIhUk11uHt/PPPrzjGI4884sfWhScyL5OTpuGWmtWxDGulfv755wBcfPHF3maJWXvttZe3bbLJJnZ+b0vzJduePuyww7ztoYce6sqUa+V74E0K7KsdceSRR/rxcccdB5QSwdrDfLp///7e9sUXX2Q9tdx8NcTCb8IwnQUWWAAo/x/9xz/+AcALL7zgbauuuipQ2qqHUpJRGOJjdVbDLns5bTEX0lfD+rUWDhYmxhlhneutt94aKExN4Ib4ahZYNz6ACRMmVNxvXfg22GCD3ObURiF9tR6shjPAE088AZT79DrrrJPHNJrCV8NuunfcMWnxev311/c269QZOdSxWkZWs1JeTXWIp4D2AlXWb8cuukCSJMsFv0rTbHhtsn8A6ZoB8tUoyFcjIF+Ngnw1AvLVxtHUHePSsK4kN910U8V9xxxzTN7TKRxhuRIrbXLllVd6m62kH3300V0+tnWJCjtvvfHGG0BuZWa6DbaiCTBx4kSgPInLvpHbN2+Aiy66CIiy+ttw7DVZQiCUEtjCcnLnnntuVcezsmq77767tz388MNAbqu/hSdczUlbAX7llVeAUhlEKC9XJ7qO/V8PGTKkw8c99thjOcymNZh55pn92HaGWq1LXLWEnQptBdjKIkJ62cSi06USaUIIIYQQQnQHdBEshBBCCCFajm4XDiGq55ZbbgFKYQxQ6mJkCS5Qvl1kvPnmmwCcdtpp3nbzzTcDCn3ImjPOOKPsZytjIQsAL730ElBeq9rqfK64Yils0erZhqEjxx57LFBKBBWVbLzxxhU2C80BuPDCCwGFQGTJpptuCqQnvH300Ud+fOedd+Y2p+5OGCJYbafJViVMujZOP/10P7b35GZCK8FCCCGEEKLl0EqwYNSoUX689957l/0UoqhY6ahwJUJkx29+85sKW5iYWJCucN0eKwG42WabeVu1nRFF54wdO9aPhw8f3sCZFJ+vvvrKj21n4oILLmjUdDJBK8FCCCGEEKLl0EWwEEIIIYRoOTrtGJfpyQrYLaYIJEnSXjOSTpGm7VJVt5j2kK7pyFejUEhfHTx4sB8vvfTSAGy44Ybe9umnn8Y4bWbIV6NQSF9tduSrUajKV7USLIQQQgghWg4lxgkhhKhgt912a/QUhBAiKloJFkIIIYQQLYcugoUQQgghRMuRdzjEBODbtp/Nzhxk8zrmr/P5E4D3yG4+jSTL15CFrvLVcuSrJeSrcSiSr0rTSqRrCflq9uTuq7lWhwBwzo2oJ7u0KBTtdRRtPrVQtNdQtPnUStFeR9HmUwtFew1Fm0+tFOl1FGku9VC011G0+dRKkV5HkeZSD414HQqHEEIIIYQQLYcugoUQQgghRMvRiIvgQQ04ZwyK9jqKNp9aKNprKNp8aqVor6No86mFor2Gos2nVor0Ooo0l3oo2uso2nxqpUivo0hzqYfcX0fuMcFCCCGEEEI0GoVDCCGEEEKIliPXi2DnXH/n3BvOubedcwPzPHetOOd6O+cedc6Nds696pw7sM0+m3NumHPurbafszZofk2nKUjXGEjTOBRZV2kabX5Np6s0jYN0zZ5CaZokSS43YErgP8CCwDTAy0DfvM5fx7x7Asu3jWcC3gT6AqcDA9vsA4HTGjC3ptRUukrTZtG0yLpKU+kqTaVrM+paJE3zXAleGXg7SZJ3kiT5CRgCbJnj+WsiSZKxSZK82Db+GhgN9GLS3Ae3PWwwsFUDpteUmoJ0jYE0jUOBdZWmcWhKXaVpHKRr9hRJ0zwvgnsBHwS/j2mzNQ3OuT5AP+A5YK4kScbCpD8o0KMBU2p6TUG6xkCaxqFgukrTODS9rtI0DtI1exqtaZ4XwS7F1jSlKZxzMwK3AwclSfJVo+fTRlNrCtI1BtI0DgXUVZrGoal1laZxkK7ZUwRN67oI7mJA9higd/D7vMBH9Zw/L5xzUzPpD3VDkiR3tJnHOed6tt3fExif4fmq1bVpNYV8dZWvylfroaC+Kk27dr5ur6s0jYN0zZ68NW2XOgKbuxSQDUwFvAMsEDx+ydhBz/XemPRN61rg3MnsZ1AewH16RuerWtdm1TRvXeWr8tVm0VWaylelabFu0rX5Ne1wLnW8iFWBB4PfjwSO7OQ5iW6Vt3p0bfTcC3z7RL6a/U2+GuVWs68CmxRg/oW8yVej3OSrEW7y1Si3T9rTLLzVEw5RVUC2c26Ac26Ec25EHedqJTrVVZpWxXvBWL4aB/lqNtTsq8CJkefWXZCvZoN8NT7y1Wx4r/OHTFpKr5WqArKTJBlEWz9o51zF/aKCTnWVpl1GvhoH+Wr2yFfjIF/NHvlqHOSrOVLPSnDTBmQXHOmaPdI0DtI1e6RpHKRr9kjTOEjXPKkjJrjLAdk0PkakkLd6dG303At8GyFfzf4mX41yk69GuMlXo9zkqxFu8tUotxEd+YNl+lAAACAASURBVKLdag6HSJJkonPuL8CDTMpmvCpJkldrPZ6YhHTNHmkaB+maPdI0DtI1e6RpHKRrvri2bxL5nEyxK6kkSZIWA1QV0rRdRiZJsmKtT5au6chXoyBfjYB8NQry1QjIV6NQla/m2TFOCCGEEEKIQqCLYCGEEEII0XLoIlgIIYQQQrQc9dQJFkKIbsejjz7qx+ussw4AztUcsidEJkw99dR+vMQSSwCwzTbbeNt+++0HwGyzzeZtO++8MwA33nijt+WZByRE0dFKsBBCCCGEaDlaqjrE/PPP78d77bUXAGuttZa3jR49GoAPPih1LDz55JOjz0uZoVFomizmOeec04+XWWYZADbbbDNvO+iggwD45ZdfKp773Xff+fHmm28OwGOPPRZjmkBr+Grae+K6667rxxH0bRpfbSaa2Venmqq0Sdu3b18A/vnPf3rbPPPM06Xj9epV6rr78ccf1zO1pvHV5ZZbzo8feughAO68805v22efffKaSqc0s68uvPDCfnzBBRcAsOiii3rbggsuCMAnn3zibQ8++CAAffr08Tbbgbvsssu87cMPP6xnaqoOIYQQQgghRBq6CBZCCCGEEC1HS4RDLL744kBpWxlK4RBhwotp8f3333ubbZ+ccsop3vb6669nOr9m3gopMIXftrMt9quuusrbevfuXfE489G0/9Wff/7Zj//85z8DcPXVV2c6z5Du7KvVvhdGSJIrvK+mYVue0003nbeNHTsWgPHjxzdiSmU0o69a8lv//v297a677qr7uP/+97/9eIMNNgDgiy++qOVQhfdVCyU5/fTTvW3//feveFyYaNhomsVXw9CHo446CoBtt93W26affvqK53T0+ZXGt99+68fnnXceUB6W+sMPP1Q7XYVDCCGEEEIIkUa3XQleYYUV/Pi+++4DyhOQ7HWnrQRXawtXh+3b+siRI7s810Z/CwxXcmzFIEyksG9ht9xyi7e99957APzvf/+r9/SxKOSKxUILLeTH5iszzjhjxeNCrc1/V155ZW+zVd+wnNeGG26Y7WRTaLSvxqSj98ITTjjBj48//visT11IXw1ZaqmlAFh11VW97YwzzgDK/feFF16oeFyjaBZfDVckTzrpJAAOP/zwDp9jq2GfffaZt7344otAeVJtGrZCeuSRR3Z9sk3gq7PMMgsAt912m7etvfbaFY+zFcwsVtrrpei+atcDYXLm0ksvDcBPP/3kbZaAePvtt3vb008/XXE8e8/Yeuutve2Pf/wjAD179vQ2e08eNWqUt22yySZAVUlzWgkWQgghhBAiDV0ECyGEEEKIlqPbhUNYEtzjjz/ubbPPPrud39uyCIcIt1F23XVXoLxua7U0eitk/fXX92Or39cZtu3xwAMPeNv1118PlG/RNZBCbtudeuqpfnzYYYcBMG7cOG875JBDALj11lu9zeoDhzUVH374YQBmnXVWb9t0000BePbZZzOedYlG+2rWWEc4KA8tmZzIHeMK6athSNk555wDwGqrrdbhcywhrqt1bGNQdF+1+r9///vfvW3LLbds9/FPPvmkH1vYxPDhw73NkpbC9+QFFlig4jivvPIKACuttJK3TZw4sdppF9JX0zjuuOP8+G9/+1vF/cOGDQNgxx139LYakwXrpoi+usYaa/jx0KFDgVKoCcA333wDwBFHHOFtl156ac3nm2OOOQC4+OKLve13v/sdAFNMUVqv3X333QG47rrrOjukwiGEEEIIIYRIY6rOHuCcuwrYDBifJMlSbbbZgJuBPsC7wHZJknweb5odM8MMM/ixJXGlJcFZ4gDA5ZdfDpR3MbGOcZ9++qm3nXXWWUCpB3uIrYZCbSvAk1M0XTvit7/9bdlPgAMOOAAoL3FiHWQ6Y+655wbKy61Y+a+ddtrJ2954440uzbNomj7yyCN+bCX7fvWrX3nbvPPOC6R3h/v889K0TYeNNtrI2yyZJkw2iEXRdK2VcCW40RRF0xVXnLR4Eq6MW/LsmWee6W1nn302UFpZhNJK0MYbb+xtSy65JACDBw/2tvB9NzZF0RVKWgDcc889QHknUyP8PLEEbPvMApgwYULFc95++22gvLza888/D8DMM8/sbdaV0lbZoHznqRqKpGmt2Hun6QHwxBNPNGo6QDF0/fWvfw2Ul+40/wmT0fbcc0+g/DqoHsynL7nkEm+z96ALL7zQ22yHqoqV4KqoZiX4GqD/ZLaBwPAkSRYBhrf9LupHumaPNI2DdM0eaRoH6Zo90jQO0jVnOr0ITpLkCWDyIM8tAftaPxjYKuN5tSrSNXukaRyka/ZI0zhI1+yRpnGQrjnTaThEO8yVJMlYgCRJxjrnemQ4py4zcGDpy5IlFoQJfxYicf7553tb2nZSGpaoFG7J27HD7aRBgwZ1ddppFEpXw2rW/t///Z+37b333gDMN9983hYmbhmXXXYZUH23mDRuuOEGP7at2i5QKE3DraNrr70WKNVHhFLtzrD+8rnnnguUd0Cyrbwff/zR26xua04UStdaSasfGhLWB86BhmkaJsHZFmRY//epp54CypONLCkzrI1ueqWF85x22mkVtnDbf4sttgDK64qG/l0HDffVaaaZBiivLZ8WBmH11y3xDbreAdLCIqD03ml1xUOs9jN0PRyCAmjaGS+//LIfWxfYMHTSkq0iJ712lYbr2qPHpFOG3eEMKwAAHScSV8vmm2/ux3fffTdQ/vdYZJFFAOjXr5+3heFXWVDrRXDVOOcGAANin6eVkKZxkK7ZI03jIF2zR5rGQbpmjzTNjlovgsc553q2fVPpCbTbKD5JkkHAIMi+lMdaa60FwNFHHx2eDyhfcTv22GNrPoetGKd9WwxXT2xF9P3336/5XFSpa0xN07DyKEOGDPE2W3XcZ599vM1KzSy33HLeZuW/xo4dW3HcsFPS8ssv3+75q121b4dC+Goapl34zXa99dYD4IorrvC2HXbYAYBddtml4hj333+/H8csjZZCIX21WiwhrrPEuAjd4Toid1+daaaZgPL3UEuCCztB2W6ElScCuOiiiyqOZyvA1e78TD/99H5sJavChJwDDzwQKK3k1UhDfHW22WbzY1uRDROJjXfeecePTd9//etf9Z4egNdeey2T46RQ2PdVIyxhaomYYXdUIyzxFZZWbRCFeV9N+x+ea665/NiS2T/++OMOj2Nl1RZbbDFvs2uFcBfUzhcmJ44ZMwYodUiMQa0l0oYCu7WNdwPuzmY6LY90zR5pGgfpmj3SNA7SNXukaRyka850ehHsnLsJeAZYzDk3xjm3J3AqsKFz7i1gw7bfRY1I1ygsI02zR74aBflqBOSrUZCvRkC+2jg6DYdIkmSHdu5avx17blgSUbhsb9s/aVvH9RCew8Zhrct6tuyTJJk3+LXhuk6O1e4NwyGsw1C4JWrjMBzCtkrStkzCrZWw/uDk5wi7rHWBV5IkubJtXDhNoeRHYQ1ES0DabbfdvM0SOkMftMdtv/320ecZUnRfrZaOwiByToaDBvqq+Y8lpYWEW/dWJzQtBCLcQh4xYgRQnjS83377AaUOaVCqZTvttNN6m4W3hVukxv777+/H1SbLNcpXLcwr3GZPC4OwJLg111zT2zrbWi4AhX9f7SrhNn2jKNL7qtWjf/31173NOvHeeOON3mbdIcO6vhb2s8cee3ibJdOldZEME8AtHCrsFRAzDMJQxzghhBBCCNFyRK8OERPrNR0mrVkwfJ3JVBWkJcaF5X2y6BjXKN59910/Nt1MWygFwFfLSy/9f3vnHi/XdPbx75KibgmhSFMSKq3EJS6pRilFleglWtdUNFpEW0qUalyKtqrelrZRlzYa5CXuUoRSBBXaxiWUEhJJxS2CUlGXVt7s948zz5o1mZ1z5szstWfPmd/385nPWeeZy177d54zs2et5/Jop/fbSomVT1sev/zlLwG45557unX8VsYSLCdMmNDp42x13FbLRdeEq79hqa9l6en+ZqXNAI466qiq+203LVzhtW5vYYKrrfDMmDHD2+x9MuxuZiW7bKUHyv4dJsfaSvCll17qbbYqfOWVV3pbFqWZYmLlyKyDY0jY8dKSi1tg9Ve0EdYxd7fdygvStjMZJgpbV96w8EBaEQJ7Twh3Mp9//nkAvvKVr3hb2NE3T7QSLIQQQggh2g5dBAshhBBCiLaj5cIhLEA7HIfL7L///e+jHDctMW7q1KlRjpU38+bN82Or6xuGQ2RB2H3KOqV94QtfqHpcWPf2Rz/6UaZzKCqh1qeccgpQGVISdssxrH6iqJ2uttEtDKKnh0OEW5CbbbZZ1f1htzLD/i/D0IfO9Ay7lnXG+++/78fTp08HKrtI3XbbbUC5mxRA7969a3rtPAnrHR9//PFV91uCz9FHH+1td955Z5S59O/f34+ts2ca9j4sRBphmI51ewy7DFqt33qwMKgG+ypkglaChRBCCCFE29FyK8EjRozwY/v2bUHWkP03Cwv+TkuMC0uI9BTGju3oxBj2mrcSXY3w05/+1I/TyjHNnj0bgIMOOsjbGuwS1TKEZc7CLoSGJS5aT3cod/gK9bJuXaKSrrrCGbvsskvciTQZ6w43btw4b7P3tcsvv9zbrr322qrnhuURYxPugthq1BZbbJHb8buDrWiFq+JWCios5WYJiLFWf0PCz8ihQ4dW3W9/63/84x/R51IUVlhhhYqf4Tjts11UYqURR48e7W22I37zzTd7m+3eWqnE8DlhV1jboQh3fj/xiU9kPe2a0EqwEEIIIYRoO3QRLIQQQggh2o6WC4ewGpaQfee2NOwYaYlxsZLwmsnMmTMrfjaK1Q085JBDqu4Lwx2sI9TixYszOW4r8MEPfhCA4447ztvMt6ZNm+Zt1n3LamBDuatOmDCU55Z10QlDIDpL4OrpSXAhq622GgCDBw/2NvO3P/zhD02ZUxoWtgHljnLh+2+RsC31YcOGVd1n9VYBLrnkktzmdNhhh3V6/0svvQS0V/iUnWvaORfVt5qNdeQFOPTQQ4FKrc444wygssNm2AHOsPCbMOTKEmwnTZrkbWuuuSYA//rXvxqee3fQSrAQQgghhGg7Wm4lOExGC79pZ4mtmEC5q1kYPN+sAO5WIUx8s2+J4Tfwt956C4A999zT2/7617/mNLviYEkrG2ywQdV99i27KyxBDrQSHNJZRzgorwD39GS4kH333bfKZmUei7QSfPbZZ/vxoEGDmjiTrglX1Zcl7JqXB7fccgsAW221VdV9c+bM8eMLLrggtzm1ArYCCbDzzjsDld0S241Ro0YB5XKdUE4APeKII7zt4osvBtJXf2ulT58+fjx8+HCgXBYxL7QSLIQQQggh2g5dBAshhBBCiLaj5cIhwu5aa6+9NgDvvPNO1f2NJMhZIhLAyJEjAQXP18J2220HwJQpU7zNwiBC/c455xygPUMgQq677roqm21LP/LII1X3XXjhhX5s3fbsf0B0YAlxXdUGbsftzj322KPKZlv2FqLUTOx994ADDqi6b/z48XlPpybC7nvLEiZsZ82GG24IVL7XWpiebV2HhF34wrr67cIJJ5wApIeMhVvyCoeA008/HSgnbgNMmDABaCzEZ/311/fjtHC/jTbaqO7XbgStBAshhBBCiLajy5Vg59wGwP8C6wNLgYlJkkxwzvUFrgYGAs8C+ydJ8ka8qfr5VI3DRLawh3t3se5wJ510UtUxZs2a5W1Zd6Vzzh3TTE0boW/fvn5sCS2rrLJK1eOsLA+UA+ojs1nRdf3AB6r//SzJIK2Uz5IlS6LPqSuKrmmt5dBstaMg5OKre+21F1CsXa0wgfH4448HKt8/bLfkF7/4RbdfOw9N03ZsjLQEtUawXUkod+bafPPNqx739NNP+7ElQ2bYHa7w76tp3H///QD8+c9/9rYdd9yxWdOpotmabrrppn5sHQ/D3aGw42u92Cp7eLzwGGk7o3lQy0rwEuC4JEkGA8OBI51zQ4DxwPQkSQYB00u/i/qQptkzG+kaA2maPfLVOEjT7JGvxkGaNokuL4KTJFmYJMms0vgtOv4J+gMjgcmlh00G9o41yTZAmmbPUqRrDKRp9shX4yBNs0e+Ggdp2iS6lRjnnBsIbA3MBNZLkmQhdFwoO+fWzXx2KaR1bguTgz796U8DlQkDtWIdUj7+8Y9XHWPEiBHelnVXOpqsaT1YCEpY0/NTn/pU1eNsez+sL/jiiy9Gnh0AK9GCunbG/vvv3+wpQAE17SwEIqTANYFz8VXrbvboo4962x133JHVy3fJTjvt5MdWPzxMYLQQoLA+aYPbsNE17ay+cvj/et999wFw2WWX1fS61kETyp9LYehZWvKbhUGE9dezDt2jRd9XX375ZQDmz5/vbaE/FoCmavqtb33Lj+2z3eoFQ2NJnj/4wQ+Ays5yb7/9NlCZ7B0zkbQzar4Ids6tDlwPjEuSZHEYm9vF88YCY+ubXtsgTbPno8DB0jVz5KvZI1+Ng3w1e+SrcZCvNomaLoKdcyvScQE8JUmSqSXzIudcv9K3lX7AK2nPTZJkIjCx9DoNZ2SkJcbZCgeUg91rXQm+/vrr/XjvvTt2HsISMqNHjwairP56mq1pPdgKyA477NDp4/bZZx8Abr311uhzWobXW1HXNCxRIS2R48EHH8x1LkXS1JLbuiqHFibEFZRcfHXRokUArLzyyt62xhprANmVSDNfHTJkiLcdfPDBAHz+85/3NuvSNXfuXG+zZK/p06dnMpc8NLWdrocfftjbtt12WwB69+7tbZYM/Mtf/rKmudvfBdITaI2wE5yVwItcAq2l31fPOussP/7a174GpCch502RNLXd73qSKbfZZhugMuHVyvOFu/i2Yx/uSjWLLmOCXceV5iRgdpIkYYruTcCY0ngMcGP202s7pGl2LArG0jV7pGl2yFfjIk2zQ74aF2maM7VUh9gBOBjY1Tn3aOm2F3AWsLtzbi6we+l3UQfSNApDpGv2SNMoyFcjIE2jIF+NgDRtHl2GQyRJch+wvECV3bKdTtekJcaF2xnWdcg6nAA89dRTAIwdO7bqcZ/73OeqXu/YY4/1NktoiEmSJGFBydw1rZWjjjrKjz/5yU9W3W8Jb+edd563TZs2Lf7E0nkySZJhwe+F09VCbKw+NcDQoUMBOPLII73t3HPPBdLru95yyy0xp1hFkXw13HLrjBbo/pSLr/74xz8GKt8bhw8fDtSeIBcmIdu2v/0EOPzww4FyR7OQhQsX+rGF8YQJOc8++2xNc6iVPHzVanfvtlv55S2cI9TFQvbWWmutTI47eXJHAYHwfyCnTnCFf1/tjLCGcpEo0vuqcfnll/vxFVdcAVTW+7f3AqtFDeX6v2G3OUuCC/sDPPHEExFmXB/qGCeEEEIIIdoOl2f3oKwDuK3cjCWvQXlVOEygs3MMbVaOI0ygmzq1IzY9j9XfkCRJaksJTSGPRANbLQoTjCxZI1yFP/XUU4HK5IMm8vAyKxbdIg9dN9lkEwBuv/12b0tbQTO/Df9XLdHQkjmhnKQTkyL5qiXGpa0Ih75a4NJoRi6+amW1whKQCxYsAGpPjAsTtgYMGFB1v614piUbvfnmm36cx6pls3y1V69eAPTp08fb7L3xoIMO8rZrr70WqCwfacyYMcOPLUEpLDFlf7cmdP8r/PtqraR157TdEkvSzItmv6+Guxb2eWTJq8scy4/TfO+9994DKld6LTG2CavwNfmqVoKFEEIIIUTboYtgIYQQQgjRdrR0OIQRdh0xwm4wtv130UUXeZuNZ82aFWNK3aLZWyFpDBw40I9te2TjjTf2NttCCreNzjjjjBhTqZeW2bY78MAD/dhCST7ykY94m22Nhlo//vjjQNz61WkU0Vd7AC3jq62EfDUKPcZXFQ6Rjl07WfEAKCe/9e/f39ssufW6667zNkuEt2IETUbhEEIIIYQQQqTRI1aCW50ifQs07BsxlHvXp90fJmsUjB6zYlEkiuirPQD5agTkq1GQr0ZAvhoFrQQLIYQQQgiRhi6ChRBCCCFE29FlxzghjDlz5vjxOeec08SZCCGEEEI0hlaChRBCCCFE26HEuAKgoPgoKIEjAvLVKMhXIyBfjYJ8NQLy1SgoMU4IIYQQQog0dBEshBBCCCHajrwT414D3i79bHXWIZvzGNDg818DFpDdfJpJlueQha7y1Urkq2Xkq3Eokq9K02qkaxn5avbk7qu5xgQDOOceaiSmqCgU7TyKNp96KNo5FG0+9VK08yjafOqhaOdQtPnUS5HOo0hzaYSinUfR5lMvRTqPIs2lEZpxHgqHEEIIIYQQbYcugoUQQgghRNvRjIvgiU04ZgyKdh5Fm089FO0cijafeinaeRRtPvVQtHMo2nzqpUjnUaS5NELRzqNo86mXIp1HkebSCLmfR+4xwUIIIYQQQjQbhUMIIYQQQoi2I9eLYOfcns65p51zzzjnxud57Hpxzm3gnLvbOTfbOfeEc+6Ykr2vc+4O59zc0s+1mjS/ltMUpGsMpGkciqyrNI02v5bTVZrGQbpmT6E0TZIklxvQC5gHbAysBPwNGJLX8RuYdz9gm9J4DWAOMAT4GTC+ZB8P/E8T5taSmkpXadoqmhZZV2kqXaWpdG1FXYukaZ4rwdsBzyRJMj9Jkv8CVwEjczx+XSRJsjBJklml8VvAbKA/HXOfXHrYZGDvJkyvJTUF6RoDaRqHAusqTePQkrpK0zhI1+wpkqZ5XgT3B54Pfn+hZGsZnHMDga2BmcB6SZIshI4/KLBuE6bU8pqCdI2BNI1DwXSVpnFoeV2laRyka/Y0W9OGLoK7GYviUmwtU5rCObc6cD0wLkmSxZGPVauuLa0p5KerfDXaseSr2R9HmsY5VlvoKk3jIF2zJ09Nl0fdF8HOuV7A+cAIOmI5RjnnhnTylBeADYLfPwK8VO/x88Q5tyIdf6gpSZJMLZkXOef6le7vB7yS0bG6o2vLagr56Spfla82SkF9VZrWfqy20FWaxkG6Zk+emnZKA4HN2wN/DH4/ETixk8d/gI5vKLotc6tXV2na6e1V+Wr2N/lqlFtdvlrSdH4B5l/Im3w1yk2+GuEmX41yezVNs2VvjYRDdCsWJUmSJQ0cq52oWVdp2ikLgrF8NQ7y1Wyoy1dLmh4VcV49CflqNshX4yNfzYYFXT+k41tEvdQUi+KcGwuMbeA47UaXukrTbiNfjYN8NXvkq3GQr2aPfDUO8tUcaeQiuKZYlCRJJlLqB+2cq/oHEVV0qas07Tby1TjIV7NHvhoH+Wr2yFfjIF/NkwZigi3GZyPKRZo36+I5zY4RKeStEV2bPfcC3x6Sr2Z/k69GuclXI9zkq1Fu8tUIN/lqlNtDnfmi3epeCU6SZIlz7ijgj3R0Lbk4SZIn6n090YF0zR5pGgfpmj3SNA7SNXukaRyka7640jeJfA6mZftUkiRJiwGqCWm6XB5OkmRYvU+WrunIV6MgX42AfDUK8tUIyFejUJOv5tkxTgghhBBCiEKgi2AhhBBCCNF26CJYCCGEEEK0HboIFkIIIYQQbYcugoUQQgghRNvRSLOMtuCLX/wiAIMHD+70cePHjwdgrbXW6vRxJ5xwAgA///nPM5id6KnMmjXLj3v16gXAbrvt5m2vvfZa7nMS7cuHP/xhAO6++25vW3XVVQG49NJLvW3GjBkA9OvXz9uuuuqqqtf7v//7PwCWLFHXVyFE89BKsBBCCCGEaDt0ESyEEEIIIdqOHhsOsd9++/nxBRdcAMBtt93mbbvvvjtQ3mpeHquvvjoAK6+8ck3HDZuP/Otf/wJg1KhR3nbvvffW9DqiPdlnn30A2GqrrbzNuY466iNGjPC2yy67LN+JtRjrrruuHz/99NNAZYjJscceC8Bmm23mbddddx0A77//fh5TLDwf+tCH/Hj69OkADBo0qOpxJ598cqevc8kll1TZnniiowHWZz/7WW9btGhRXfMU7YWF4QBsvfXWy33cjjvu6Mdnnnlm1f0rrNCxBrh06VJvO/HEEwG4//77vc388plnnqlzxj2HsWPH+vHEiROX+7jweunrX/86AAcddJC3bbPNNgCsssoqVc+192GAgw8+GID//Oc/dc64a7QSLIQQQggh2o4e1zb5wAMPBOC3v/2tt62xxhqxD+t5/fXX/di+xdx6662dPqcVWybaStu8efO8zVbNv/GNb3hb2ipQTrRke89p06YB8IUvfGG59wF86Utfym1OIa3iq2ES4e23377cx1mCFsAtt9wCwJ/+9KdOX3vFFVcE4GMf+5i3nXTSSQC8+uqr3Z9swXy1f//+APzkJz/xtq997WtZHoL//ve/QOXq0PXXX5/pMVrFV/Nm4MCBAHzuc5/zNtsRDXcqbbV+GZrmq1/+8pcBGD58uLd997vfrfflUleC03jooYcAOPzww73t73//e93HTaOVfTW8vrIV93An3naUbEcTyjvmc+bM8TZLpu3du7e3zZw5E4Bdd93V2959991ap6a2yUIIIYQQQqShi2AhhBBCCNF29IhwiLA271133QXA0KFDMz1GqNMDDzxQdf9ZZ50FwD/+8Q9ve+yxx2p97ZbbCvn1r38NwJFHHll1X7i99MYbbwDpW50DBgzw47PPPhsoJ+BkQKG2mDtjnXXW8WPbjlxzzTW9zbaJFA7RNR/84AcB+Mtf/uJtW265ZWdz8uNa3wvtOeHjLdHjb3/7W+2TLdN0X7UQCIA77rgDgE033bTbr2PhYGmJLGGImiUeZfj/XkXRfbW7hNvEixcvrrrfwnS23XZbb7MQgvDz0LaWP/CB6rz4+fPn+/Emm2ySNo1cfdXmD3DuuecCsP7669d7+ApqDYcwwnCIsDZ2FrSir1pS8U033eRtFmoTanrllVcCMHXqVG8zP5s7d663HXbYYQBMmDDB2+w9NgybSqs7vhwUDiGEEEIIIUQaPaJEWrjCkLYCbN21gs3AiAAAFV5JREFU0r49p3HRRRf5sQVuh6s+N9xwQ13z7EkcccQRy73PvmEDrL322kBlaZU0Xn75ZSDuylBRsdVygO222w6oTEo6+uijc59TqzJsWMcX/3D198knnwQqkw0PPfRQAD7zmc942w477JDDDItJuKNT6wqwJbeF3S/PP/98oPz/LBrH3hPCFTDTfNy4cd5mXf1WW221qtd48cUX/dhW5K644oqqxxWlDJiVQQuT4Lq7Avzvf//bj1944YWq++1zKtxJDssCLot1hYXy59Tzzz/frTm1OmHC2ymnnALARhtt5G2WRBh+ft144401vbaVlE0j3BnNmi5Xgp1zFzvnXnHO/T2w9XXO3eGcm1v62XmvYFET0jV7pGkcpGv2SNM4SNfskaZxkK75U0s4xKXAnsvYxgPTkyQZBEwv/S4aR7pmjzSNg3TNHmkaB+maPdI0DtI1Z7oMh0iS5F7n3MBlzCOBz5TGk4F7gO9nOK+a+NSnPgVUdh0ywu2PPffsuIa3bdECUwhdl8eQIUP8OAx5WJZw6y1MuOmMwYMH1z+xzim0plBZqzbcwis4hdTVtuveeecdb7Mt4wULFnjbqaeeClQmxvXp0weo3Ha1rlNhyJVhnSghs7qhTdP0V7/6lR9/+9vfBioTsdKwDnw/+MEP4k0sGwrpq2lY+FiYeGWJbGF3LQs7CbeQn3rqKaCyzrWNw1rZGXXfiqqpdYKrtQ7wjBkz/NiSrcLEdNMrDbs+gHIi3le/+lVve+6554DKkL6IYRCF8VXzRYALL7wQgH333dfb7HM+rDd955131n280aNHA5XvyZZo/Jvf/Kbu1+2KemOC10uSZCFAkiQLnXPrLu+BzrmxQOcBocKoSVdp2i3kq3GQr2aPfDUO8tXska/GQb6aM9ET45IkmQhMhOxLeXz84x8H0oOmjznmGD9ugRXgbhFT087YZ599/DhtJdg6blmnPCiX2QnL8fz5z3+ueu4f//jHzOZZL83StSeTt6aWRBh2Iuos2TJMeLVVtbfeesvbfvrTnwKVqxOPP/44AD/84Q+9LVzNz4OsdX3llVf8eNSoUUD5/3l5hKtvPYEi/P9bebPPf/7z3vb+++8DlWUmr7nmGgBuu+02bwv9tkjE1NV8MFyl7W5yX6ihje+55x5vs5VgK+tXBGJqajvrV199tbfZNdaUKVO87aijjgLgzTffrPtY3/rWt/x4p512Airfk8Ok8VjUWyJtkXOuH0Dp5ytdPF7UhnTNHmkaB+maPdI0DtI1e6RpHKRrztR7EXwTMKY0HgPUVgNDdIV0zR5pGgfpmj3SNA7SNXukaRyka850GQ7hnLuSjkDtdZxzLwCnAWcB1zjnDgWeA/Zb/itky3HHHefH1qUtxLq51VqbrggUQdfOWHnllYHy9sfy6NWrF1CZrGF1A8NtDyPcQn7wwQcbnucybFnSsZCatipF91XbSrv77rvrfo3QV60zX7hFZ92LrP54BhTKV2fPnl3T46zD06BBg7zNOmZaIg00r/Zs0X3VsPdXSE8yPOOMMwD48Y9/nNucOiEXX7UQkLffftvb0uofW4JaWh3gRrAuZ1DuQhl29rRt+qzCoJrtq2ESnHWDDesnWxhEGHby7rvv1n28DTfcECgn4QKstNJKADz77LPeNmbMGGJTS3WIUcu5a7eM59K2JEnykeBX6ZoNjyVJMqk0lqYZIV+Ngnw1AvLVKMhXIyBfbR4t1zHOVhuXHRu2YhN+a7ROUWEpFCs7k8bChQv9+MwzzwTau0vckiVLgMouMKZ9mBx02WWXVT3Xvt2ldYwLVzZuvvnmbCYrBLD77rt3+zkDBgwAKrunGaeddpofZ1QOreWxlaK999676j4rdwRw+eWXA5WrnGEJu3bFko0mTZrkbda1MFxlu+SSS/KdWAGwHd3wM8c+i0OslNnrr7/ubeZnjZSbXGONNfzYVuLDVUv7POspf5uvf/3rfvyxj30MgGuvvdbbrMOmdYmsB+toCOUERCtuADB//nwATjzxRG/LoyNfvTHBQgghhBBCtCy6CBZCCCGEEG1Hy4VDhEkYaWy++eYAzJw509s23XTTbh0j7HJmtfKsXijA6aef3q3Xa3Us+P/cc8+tus+C6MPHhfzud78DYOjQoVX3Wa1LIbLC6ns+8sgj3X6ubaPadiCUk7puuummxifXIixatAiAiy++2Nu+8Y1vdOs1PvShD/nxscceC8D222/vbccffzyQXjO8JzNs2DA/tjCR0N8sIWzp0qXeZqE4hx9+eB5TLBRh97vx4zs6CFu3R4BVV10VqEzatpDIWrvNpRGG6oVhEMaECROAyr/T5MmT6z5eswnDl+x/8oADDsjktS0MIqwrvtFGGwGV3QstDOK6667L5Li1opVgIYQQQgjRdriw9E/0g2XQ2SScb55zt2/oAAMHDgQqE+gaIUkS1/Wj0iliZ7MwCe68884DKjvGWTLdj370I2+L8Ld8OEmSYV0/LJ1m62orDVDugjZt2jRvs9JdedPKvhqWOLIkm1VWWcXb9t9/f6DSV201Kfx7RKCQvmqrbAAjRowAyiu4UC7tFZaKs5XOtC6eIXfeeScAI0eO9LZGSi6lUSRftcSiX/3qV95mydthJzhLBAt3L3/7298C5dUzqEwEy5mm+2rYufSqq66qut8+q608J5RL9oWlzzrDdkMA+vbtu9zHhTtE4by6S7N8dbPNNgNg1qxZ3nbBBRcA5R2cevjkJz/px5YE16dPH2+z0ndhsmO4254RNfmqVoKFEEIIIUTboYtgIYQQQgjRdrRcYlyt/POf//Tj9957DygvywPcddddy31uWKfOEu1WXHFFb7OOUmGAvoD1118fqEwqsK3l6dOne9vZZ58N5BvOIkS4bf/0008DZV+Esj+GyTgXXXRRTrMrHmEtX9uyD99D7T0x7BA5ZMgQoLK+axjyYHz2s58FyuFSUE5ACpNlWpkwOdA+K9IS3sItYUsu7t27t7fZe2gYptPOhGEOf/nLXwDYZJNNvG299dYDyjWXw7ElIwJsvfXWADz22GNVx1hhhRVSx8viXN1RDIUgzbf+8Ic/1PRcCyULa/1a2MmWW27pbdZxL8S6/UYIgeg2WgkWQgghhBBtR8t9tQw7lti36rDXvXVwCb/NzJs3r1vHCMsB2Uqw6BpLUghXQGz1LezCFfaDF6JebIUh7T0hjTBxxVbfwt2IN998E1Bns87o6n/3ySefBOCQQw7xtr322guA3/zmN95mHbnCTlUnn3wyAC+//HImc202YUKVJf2dcsop3jZlyhSg0mftvfM73/mOt1kCdloJynZkwYIFfrzTTjsBsO+++3rb+eefD3Se0Abw+9//Hqj0S8M6nULn7ymtvpsZJlsahx12GFB5btYdMnwPHTx4MABbbLGFt3Wmx89+9jM//vnPf17njLNHK8FCCCGEEKLt0EWwEEIIIYRoO1ouHMJqU8Zg4403BtK3CMKtqDBxpt0JkwjD2oCGJcnNmTMntzmJ9sASVC0ECiqTtAxL4AjrUlsiSPh/bV2n7rvvvuwn22ZYaAmUa7OedNJJ3mb1SXsie++9N1CZcNVZ19Kdd97Zjy0M4itf+Yq3md+Gyd6ikrDLmOm0yy67eFv4OWVYvf8wMbFWFi9eDBQjsasRbrjhBqAyJMTeV/fbb79uv54lCobJrZdeeilQ7vhXNLQSLIQQQggh2o4uV4KdcxsA/wusDywFJiZJMsE51xe4GhgIPAvsnyTJG/GmGoewtIqV/7EV4ZBwdSgs95UFzrljWk1T+5Z4+umne5uVTLr//vu97bLLLst1XgGbtaKuRadImlo5njAxzgjL8lgZtLTVuLCUlyUqNYEe7asbbrgh0HUXuaxplqbjxo0DYNddd/U223kIy3YddNBBQGUithF2Igt9tAAU3lfvvvtuoPJzyN4jDjjgAG+zjn0bbLBBt49hO0hZdY1ttqYnnHCCH9tndphsaL78xBNPeNtHP/pRAIYPH+5tlhgXPi7cgSsitawELwGOS5JkMDAcONI5NwQYD0xPkmQQML30u6gPaZo9s5GuMZCm2SNfjYM0zR75ahykaZPo8iI4SZKFSZLMKo3fouOfoD8wEphcethkYO9Yk2wDpGn2LEW6xkCaZo98NQ7SNHvkq3GQpk3CdafOnXNuIHAvsDnwXJIkawb3vZEkyVpdPL/honphd5Jnn30W6LrDkG3Tf+lLX/I2C2jv06ePt4X1bQ2rWWk18aAy6SMjnqeJmtbDM888A1SGjpguQ4cO9bbnnnsu34mVeRxYkxbT1ZgwYYIfH3300QBMmzbN20JfzplC+6rVuBwwYIC3hQlZxu9+9zsAjjjiiNhTqoWW9tU0LAQC4Oabbwa6rrn+4Q9/GMi0TnBTfPXxxx8Hyu+RUO6mmZY8HHYytASuSZMm1Xv42PQYX7VQyO9973tV9331q1/147SOZ0YYthLW0K2DQr+vGsOGDfNjS0YM/9et9vLo0aO9zWpkN4GHkyQZ1tWDaq4O4ZxbHbgeGJckyeJa2wU658YCY2s9TpsiTbPno8DB0jVz5KvZI1+Ng3w1e+SrcZCvNomaLoKdcyvScQE8JUmSqSXzIudcvyRJFjrn+gGvpD03SZKJwMTS6zT8jeWOO+7w42222QaoXAneaqutgMoVXgvwDruWdca///1vP7ZVpAirv55ma9oVvXr1AuCiiy7ytrQycpYs18TV35DXi65rK1JETcMOb5aEkbbDdeONN/qxlUMrCIX31T322AOoTCS2Fd6wg5dRa9fNsNtn1t35mqXp888/D5RLpUE5kWrmzJnedvnllwNwxRVXeNsbbzQ9r6wrCu+rtWIr9Wm7QeHfrrOV4KwouqbWMe7AAw/0NksofPHFF73Nuj42cfW323QZE+w6vppMAmYnSfKL4K6bgDGl8RjgxmWfK7qNNM2ORcFYumaPNM0O+WpcpGl2yFfjIk1zppbqEDsABwO7OuceLd32As4CdnfOzQV2L/0u6kCaRmGIdM0eaRoF+WoEpGkU5KsRkKbNo8twiCRJ7gOWF6iyW7bT6Zqwpp/V9QzrhG6//fYA9O3bt6bXs84vUK4veM4553hbHt2jkiTZKvg1d027ol+/fgAccsghVfc98MADfmz6FYQnlwmKL5yunXHvvff6sSXGFYFm+2q4Hf/Nb34TKPsnlMMgwnAI69w1atQob3v//fejzrObFNJXrQ4olBOALMkYysnFaVr27t2709e2MIiwhmj4XpwFzfJV2zIOk6ktxC6sn9qiFNJXW51mv692hfn0d7/73ar7LMkY4KmnnsptTlmhjnFCCCGEEKLtqLk6RFG45ppr/Li7va3ffvttP7auPnPnzvW2cPWt3bEORwCnnnpq1f2mWxgob8kfonHCbkdWMirseLbqqqsC2ScTFZ0wadUSYkMfNMJkLbv/vffeizy7nkW4Mjtv3jyg0gdXX331ul/7oYceAuDqq6+u+zWKiukWJsGJ1sK6xwIMGTIEKCfdh1jpOyjvUoWl8VqZY4891o87Szi+8847c5tTDLQSLIQQQggh2g5dBAshhBBCiLaj5cIhwqQ1IwyLsBq15513XtXjwiS3v/71rxFm13PYcccd/di6cIV85zvfAcpd+0S2hF2zLDRiu+2287YVVmjP76+hLuuss07V/Vajdc899/S2OXPmxJ9YD+TVV1/14y233BKAAw44wNtOO+00AAYNGtTp61iyzG67lfN9XnkltfypEIVgzJgxfmx1rsM6+dY5LXxPHjlyJJB+jdJKbLvttkBl1zwLvwtDSm+44QYAnnzyyRxnlz3t+UkqhBBCCCHaGpcW6BztYAXqFlMkkiSprVdiCllraiuM1g0KKlfVjJVWWgmAJUuWZHn4LKmpb/jykK+mUyRfnT9/PgADBgzwNkuCu/baa7M8VGzkqxEokq/2INrWV8OVYCsXOmPGDG8bPXo0AC+99FK3X7tIvnrhhRcClZ307Drx7LPP9rbvf//7WR42BjX5qlaChRBCCCFE26GLYCGEEEII0XYoHKIAFGkrZLXVVgNg6tSp3rbxxhsDlVvMp5xyCgBLly7N8vBZ0rbbdjEpkq/2IOSrEZCvRkG+GgH5ahQUDiGEEEIIIUQaLVciTcTFSqDsscceTZ6JEEIIIUQ8tBIshBBCCCHaDl0ECyGEEEKItiPvcIjXgLdLP1uddcjmPAZ0/ZBOeQ1YQHbzaSZZnkMWuspXK5GvlpGvxqFIvipNq5GuZeSr2ZO7r+ZaHQLAOfdQI9mlRaFo51G0+dRD0c6haPOpl6KdR9HmUw9FO4eizadeinQeRZpLIxTtPIo2n3op0nkUaS6N0IzzUDiEEEIIIYRoO3QRLIQQQggh2o5mXARPbMIxY1C08yjafOqhaOdQtPnUS9HOo2jzqYeinUPR5lMvRTqPIs2lEYp2HkWbT70U6TyKNJdGyP08co8JFkIIIYQQotkoHEIIIYQQQrQduV4EO+f2dM497Zx7xjk3Ps9j14tzbgPn3N3OudnOuSecc8eU7H2dc3c45+aWfq7VpPm1nKYgXWMgTeNQZF2labT5tZyu0jQO0jV7CqVpkiS53IBewDxgY2Al4G/AkLyO38C8+wHblMZrAHOAIcDPgPEl+3jgf5owt5bUVLpK01bRtMi6SlPpKk2layvqWiRN81wJ3g54JkmS+UmS/Be4ChiZ4/HrIkmShUmSzCqN3wJmA/3pmPvk0sMmA3s3YXotqSlI1xhI0zgUWFdpGoeW1FWaxkG6Zk+RNM3zIrg/8Hzw+wslW8vgnBsIbA3MBNZLkmQhdPxBgXWbMKWW1xSkawykaRwKpqs0jUPL6ypN4yBds6fZmuZ5EexSbC1TmsI5tzpwPTAuSZLFzZ5PiZbWFKRrDKRpHAqoqzSNQ0vrKk3jIF2zpwia5nkR/AKwQfD7R4CXcjx+3TjnVqTjDzUlSZKpJfMi51y/0v39gFeaMLWW1RSkawykaRwKqqs0jUPL6ipN4yBds6comuZ5EfwgMMg5t5FzbiXgQOCmHI9fF845B0wCZidJ8ovgrpuAMaXxGODGvOdGi2oK0jUG0jQOBdZVmsahJXWVpnGQrtlTKE1jZ96FN2AvOrIA5wEn53nsBua8Ix3bC48Bj5ZuewFrA9OBuaWffZs0v5bTVLpK01bRtOi6SlPpKk2la6vpWiRN1TFOCCGEEEK0HeoYJ4QQQggh2g5dBAshhBBCiLZDF8FCCCGEEKLt0EWwEEIIIYRoO3QRLIQQQggh2g5dBAshhBBCiLZDF8FCCCGEEKLt0EWwEEIIIYRoO/4fXacuennSKc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13407"/>
            <a:ext cx="5895107" cy="57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</a:t>
            </a:r>
            <a:r>
              <a:rPr lang="zh-CN" altLang="en-US" dirty="0" smtClean="0"/>
              <a:t>字体不同算法分类结果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http://yann.lecun.com/exdb/mnist/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84168" y="1772816"/>
            <a:ext cx="180020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986825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数据集介绍及不同算法分类准确率</a:t>
            </a:r>
            <a:endParaRPr lang="zh-CN" alt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587" y="4973945"/>
            <a:ext cx="912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训练集尺寸：</a:t>
            </a:r>
            <a:r>
              <a:rPr lang="en-US" altLang="zh-CN" sz="2000" b="1" dirty="0" smtClean="0"/>
              <a:t>(55000</a:t>
            </a:r>
            <a:r>
              <a:rPr lang="en-US" altLang="zh-CN" sz="2000" b="1" dirty="0"/>
              <a:t>, 784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，表示</a:t>
            </a:r>
            <a:r>
              <a:rPr lang="en-US" altLang="zh-CN" sz="2000" b="1" dirty="0" smtClean="0"/>
              <a:t>5.5W</a:t>
            </a:r>
            <a:r>
              <a:rPr lang="zh-CN" altLang="en-US" sz="2000" b="1" dirty="0" smtClean="0"/>
              <a:t>张图像。</a:t>
            </a:r>
            <a:r>
              <a:rPr lang="en-US" altLang="zh-CN" sz="2000" b="1" dirty="0" smtClean="0"/>
              <a:t>784</a:t>
            </a:r>
            <a:r>
              <a:rPr lang="zh-CN" altLang="en-US" sz="2000" b="1" dirty="0" smtClean="0"/>
              <a:t>是图像像素的展开形式</a:t>
            </a:r>
            <a:endParaRPr lang="en-US" altLang="zh-CN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3239238" cy="320112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38830" y="2996952"/>
            <a:ext cx="1009234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312093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28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28</a:t>
            </a:r>
            <a:r>
              <a:rPr lang="zh-CN" altLang="en-US" sz="2000" b="1" dirty="0" smtClean="0"/>
              <a:t>，一个图像</a:t>
            </a:r>
            <a:r>
              <a:rPr lang="en-US" altLang="zh-CN" sz="2000" b="1" dirty="0" smtClean="0"/>
              <a:t>784</a:t>
            </a:r>
            <a:r>
              <a:rPr lang="zh-CN" altLang="en-US" sz="2000" b="1" dirty="0" smtClean="0"/>
              <a:t>个像素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5542918"/>
            <a:ext cx="912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Q: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训练集目标尺寸</a:t>
            </a:r>
            <a:r>
              <a:rPr lang="en-US" altLang="zh-CN" sz="2000" b="1" dirty="0">
                <a:solidFill>
                  <a:srgbClr val="FF0000"/>
                </a:solidFill>
              </a:rPr>
              <a:t>(55000,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10)?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73439"/>
              </p:ext>
            </p:extLst>
          </p:nvPr>
        </p:nvGraphicFramePr>
        <p:xfrm>
          <a:off x="4452719" y="3933056"/>
          <a:ext cx="4223737" cy="365760"/>
        </p:xfrm>
        <a:graphic>
          <a:graphicData uri="http://schemas.openxmlformats.org/drawingml/2006/table">
            <a:tbl>
              <a:tblPr firstRow="1" bandRow="1"/>
              <a:tblGrid>
                <a:gridCol w="603391"/>
                <a:gridCol w="603391"/>
                <a:gridCol w="603391"/>
                <a:gridCol w="603391"/>
                <a:gridCol w="603391"/>
                <a:gridCol w="603391"/>
                <a:gridCol w="603391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p782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p783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p784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7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zh-CN" altLang="en-US" dirty="0"/>
              <a:t>独热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(one-hot coding)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5040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0</a:t>
            </a:r>
          </a:p>
          <a:p>
            <a:r>
              <a:rPr lang="en-US" altLang="zh-CN" sz="3200" dirty="0" smtClean="0"/>
              <a:t>1</a:t>
            </a:r>
          </a:p>
          <a:p>
            <a:r>
              <a:rPr lang="en-US" altLang="zh-CN" sz="3200" dirty="0" smtClean="0"/>
              <a:t>2</a:t>
            </a:r>
          </a:p>
          <a:p>
            <a:r>
              <a:rPr lang="en-US" altLang="zh-CN" sz="3200" dirty="0" smtClean="0"/>
              <a:t>3</a:t>
            </a:r>
          </a:p>
          <a:p>
            <a:r>
              <a:rPr lang="en-US" altLang="zh-CN" sz="3200" dirty="0" smtClean="0"/>
              <a:t>4</a:t>
            </a:r>
          </a:p>
          <a:p>
            <a:r>
              <a:rPr lang="en-US" altLang="zh-CN" sz="3200" dirty="0" smtClean="0"/>
              <a:t>5</a:t>
            </a:r>
          </a:p>
          <a:p>
            <a:r>
              <a:rPr lang="en-US" altLang="zh-CN" sz="3200" dirty="0" smtClean="0"/>
              <a:t>6</a:t>
            </a:r>
          </a:p>
          <a:p>
            <a:r>
              <a:rPr lang="en-US" altLang="zh-CN" sz="3200" dirty="0" smtClean="0"/>
              <a:t>7</a:t>
            </a:r>
          </a:p>
          <a:p>
            <a:r>
              <a:rPr lang="en-US" altLang="zh-CN" sz="3200" dirty="0" smtClean="0"/>
              <a:t>8</a:t>
            </a:r>
          </a:p>
          <a:p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1556792"/>
            <a:ext cx="56886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1,0,0,0,0,0,0,0,0,0</a:t>
            </a:r>
          </a:p>
          <a:p>
            <a:r>
              <a:rPr lang="en-US" altLang="zh-CN" sz="3200" dirty="0" smtClean="0"/>
              <a:t>0,1,0,0,0,0,0,0,0,0</a:t>
            </a:r>
          </a:p>
          <a:p>
            <a:r>
              <a:rPr lang="en-US" altLang="zh-CN" sz="3200" dirty="0" smtClean="0"/>
              <a:t>0,0,1,0,0,0,0,0,0,0</a:t>
            </a:r>
            <a:endParaRPr lang="en-US" altLang="zh-CN" sz="3200" dirty="0"/>
          </a:p>
          <a:p>
            <a:r>
              <a:rPr lang="en-US" altLang="zh-CN" sz="3200" dirty="0" smtClean="0"/>
              <a:t>0,0,0,1,0,0,0,0,0,0</a:t>
            </a:r>
            <a:endParaRPr lang="en-US" altLang="zh-CN" sz="3200" dirty="0"/>
          </a:p>
          <a:p>
            <a:r>
              <a:rPr lang="en-US" altLang="zh-CN" sz="3200" dirty="0" smtClean="0"/>
              <a:t>0,0,0,0,1,0,0,0,0,0</a:t>
            </a:r>
            <a:endParaRPr lang="en-US" altLang="zh-CN" sz="3200" dirty="0"/>
          </a:p>
          <a:p>
            <a:r>
              <a:rPr lang="en-US" altLang="zh-CN" sz="3200" dirty="0" smtClean="0"/>
              <a:t>0,0,0,0,0,1,0,0,0,0</a:t>
            </a:r>
            <a:endParaRPr lang="en-US" altLang="zh-CN" sz="3200" dirty="0"/>
          </a:p>
          <a:p>
            <a:r>
              <a:rPr lang="en-US" altLang="zh-CN" sz="3200" dirty="0" smtClean="0"/>
              <a:t>0,0,0,0,0,0,1,0,0,0</a:t>
            </a:r>
            <a:endParaRPr lang="en-US" altLang="zh-CN" sz="3200" dirty="0"/>
          </a:p>
          <a:p>
            <a:r>
              <a:rPr lang="en-US" altLang="zh-CN" sz="3200" dirty="0" smtClean="0"/>
              <a:t>0,0,0,0,0,0,0,1,0,0</a:t>
            </a:r>
            <a:endParaRPr lang="en-US" altLang="zh-CN" sz="3200" dirty="0"/>
          </a:p>
          <a:p>
            <a:r>
              <a:rPr lang="en-US" altLang="zh-CN" sz="3200" dirty="0" smtClean="0"/>
              <a:t>0,0,0,0,0,0,0,0,1,0</a:t>
            </a:r>
          </a:p>
          <a:p>
            <a:r>
              <a:rPr lang="en-US" altLang="zh-CN" sz="3200" dirty="0" smtClean="0"/>
              <a:t>0,0,0,0,0,0,0,0,0,1</a:t>
            </a:r>
            <a:endParaRPr lang="en-US" altLang="zh-CN" sz="3200" dirty="0"/>
          </a:p>
        </p:txBody>
      </p:sp>
      <p:sp>
        <p:nvSpPr>
          <p:cNvPr id="19" name="右箭头 18"/>
          <p:cNvSpPr/>
          <p:nvPr/>
        </p:nvSpPr>
        <p:spPr>
          <a:xfrm>
            <a:off x="1763688" y="3645024"/>
            <a:ext cx="1009234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2888069"/>
            <a:ext cx="100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独</a:t>
            </a:r>
            <a:r>
              <a:rPr lang="zh-CN" altLang="en-US" sz="2400" b="1" dirty="0" smtClean="0"/>
              <a:t>热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编码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80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分类过程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3568" y="1090881"/>
                <a:ext cx="7602088" cy="65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/>
                          </a:rPr>
                          <m:t>数据</m:t>
                        </m:r>
                        <m:r>
                          <a:rPr lang="zh-CN" altLang="en-US" sz="3600" b="0" i="1" smtClean="0">
                            <a:latin typeface="Cambria Math"/>
                          </a:rPr>
                          <m:t>：</m:t>
                        </m:r>
                        <m:r>
                          <a:rPr lang="en-US" altLang="zh-CN" sz="36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</a:rPr>
                          <m:t>55000</m:t>
                        </m:r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×784</m:t>
                        </m:r>
                      </m:sup>
                    </m:sSup>
                  </m:oMath>
                </a14:m>
                <a:r>
                  <a:rPr lang="en-US" altLang="zh-CN" sz="3600" dirty="0" smtClean="0"/>
                  <a:t>,</a:t>
                </a:r>
                <a:r>
                  <a:rPr lang="zh-CN" altLang="en-US" sz="3600" dirty="0" smtClean="0"/>
                  <a:t>考虑一张图像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90881"/>
                <a:ext cx="7602088" cy="652679"/>
              </a:xfrm>
              <a:prstGeom prst="rect">
                <a:avLst/>
              </a:prstGeom>
              <a:blipFill rotWithShape="1">
                <a:blip r:embed="rId2"/>
                <a:stretch>
                  <a:fillRect t="-16822" b="-34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6160" y="1844824"/>
                <a:ext cx="81369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i="1">
                            <a:latin typeface="Cambria Math"/>
                          </a:rPr>
                          <m:t>线性模型</m:t>
                        </m:r>
                        <m:r>
                          <a:rPr lang="zh-CN" altLang="en-US" sz="3200" b="0" i="1" smtClean="0">
                            <a:latin typeface="Cambria Math"/>
                          </a:rPr>
                          <m:t>：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×784</m:t>
                        </m:r>
                      </m:sup>
                    </m:sSup>
                    <m:r>
                      <a:rPr lang="en-US" altLang="zh-CN" sz="320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784∗10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+b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0" y="1844824"/>
                <a:ext cx="8136904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59632" y="2564904"/>
            <a:ext cx="644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10,3,1,0,0,0,-5,0,0,0(</a:t>
            </a:r>
            <a:r>
              <a:rPr lang="zh-CN" altLang="en-US" sz="3600" dirty="0" smtClean="0"/>
              <a:t>数字</a:t>
            </a:r>
            <a:r>
              <a:rPr lang="en-US" altLang="zh-CN" sz="3600" dirty="0" smtClean="0"/>
              <a:t>0</a:t>
            </a:r>
            <a:r>
              <a:rPr lang="en-US" altLang="zh-CN" sz="3600" dirty="0"/>
              <a:t>)</a:t>
            </a:r>
          </a:p>
          <a:p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4067944" y="3391435"/>
            <a:ext cx="648072" cy="7920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3404" y="364896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softmax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59632" y="4204338"/>
                <a:ext cx="64499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𝑇𝑒𝑛𝑠𝑜𝑟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∗10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zh-CN" altLang="en-US" sz="3200" i="1">
                          <a:latin typeface="Cambria Math"/>
                          <a:ea typeface="Cambria Math"/>
                        </a:rPr>
                        <m:t>数值</m:t>
                      </m:r>
                      <m:r>
                        <a:rPr lang="zh-CN" altLang="en-US" sz="3200" i="1" smtClean="0">
                          <a:latin typeface="Cambria Math"/>
                          <a:ea typeface="Cambria Math"/>
                        </a:rPr>
                        <m:t>介于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zh-CN" altLang="en-US" sz="3200" b="0" i="1" smtClean="0">
                          <a:latin typeface="Cambria Math"/>
                          <a:ea typeface="Cambria Math"/>
                        </a:rPr>
                        <m:t>到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1)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204338"/>
                <a:ext cx="644996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4072599" y="4857017"/>
            <a:ext cx="648072" cy="7920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6" y="5054437"/>
            <a:ext cx="349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交叉熵损耗函数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59632" y="5699027"/>
                <a:ext cx="6449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loss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: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𝑛𝑢𝑚𝑏𝑒𝑟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∗1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699027"/>
                <a:ext cx="644996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34076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作用：多</a:t>
            </a:r>
            <a:r>
              <a:rPr lang="zh-CN" altLang="en-US" sz="2400" dirty="0"/>
              <a:t>分类过程中，它将多个神经元的输出，映射到（</a:t>
            </a:r>
            <a:r>
              <a:rPr lang="en-US" altLang="zh-CN" sz="2400" dirty="0"/>
              <a:t>0,1</a:t>
            </a:r>
            <a:r>
              <a:rPr lang="zh-CN" altLang="en-US" sz="2400" dirty="0"/>
              <a:t>）区间内，可以看成概率来</a:t>
            </a:r>
            <a:r>
              <a:rPr lang="zh-CN" altLang="en-US" sz="2400" dirty="0" smtClean="0"/>
              <a:t>理解。</a:t>
            </a:r>
            <a:endParaRPr lang="zh-CN" altLang="en-US" sz="2400" dirty="0"/>
          </a:p>
        </p:txBody>
      </p:sp>
      <p:sp>
        <p:nvSpPr>
          <p:cNvPr id="16" name="标题 2"/>
          <p:cNvSpPr txBox="1">
            <a:spLocks/>
          </p:cNvSpPr>
          <p:nvPr/>
        </p:nvSpPr>
        <p:spPr>
          <a:xfrm>
            <a:off x="179512" y="476672"/>
            <a:ext cx="8229600" cy="10668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2050" name="Picture 2" descr="https://images2018.cnblogs.com/blog/1180120/201805/1180120-20180520190635891-1537309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62970"/>
            <a:ext cx="7272808" cy="423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交叉熵损失函数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预测分布</a:t>
            </a:r>
            <a:r>
              <a:rPr lang="en-US" altLang="zh-CN" sz="3200" dirty="0" smtClean="0"/>
              <a:t>[p1,p2]</a:t>
            </a:r>
            <a:endParaRPr lang="en-US" altLang="zh-CN" sz="3200" dirty="0"/>
          </a:p>
          <a:p>
            <a:r>
              <a:rPr lang="zh-CN" altLang="en-US" sz="3200" dirty="0"/>
              <a:t>实际分布</a:t>
            </a:r>
            <a:r>
              <a:rPr lang="en-US" altLang="zh-CN" sz="3200" dirty="0" smtClean="0"/>
              <a:t>[p3,p4]</a:t>
            </a:r>
            <a:endParaRPr lang="en-US" altLang="zh-CN" sz="3200" dirty="0"/>
          </a:p>
          <a:p>
            <a:r>
              <a:rPr lang="en-US" altLang="zh-CN" sz="3200" dirty="0"/>
              <a:t>CE</a:t>
            </a:r>
            <a:r>
              <a:rPr lang="en-US" altLang="zh-CN" sz="3200" dirty="0" smtClean="0"/>
              <a:t>=-[p3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log(p1)+ p4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log(p2)]</a:t>
            </a:r>
            <a:endParaRPr lang="zh-CN" altLang="en-US" sz="3200" dirty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如：</a:t>
            </a:r>
            <a:endParaRPr lang="en-US" altLang="zh-CN" sz="3200" dirty="0"/>
          </a:p>
          <a:p>
            <a:r>
              <a:rPr lang="zh-CN" altLang="en-US" sz="3200" dirty="0" smtClean="0"/>
              <a:t>预测分布</a:t>
            </a:r>
            <a:r>
              <a:rPr lang="en-US" altLang="zh-CN" sz="3200" dirty="0" smtClean="0"/>
              <a:t>[0.3,0.7]</a:t>
            </a:r>
          </a:p>
          <a:p>
            <a:r>
              <a:rPr lang="zh-CN" altLang="en-US" sz="3200" dirty="0"/>
              <a:t>实际</a:t>
            </a:r>
            <a:r>
              <a:rPr lang="zh-CN" altLang="en-US" sz="3200" dirty="0" smtClean="0"/>
              <a:t>分布</a:t>
            </a:r>
            <a:r>
              <a:rPr lang="en-US" altLang="zh-CN" sz="3200" dirty="0"/>
              <a:t>[</a:t>
            </a:r>
            <a:r>
              <a:rPr lang="en-US" altLang="zh-CN" sz="3200" dirty="0" smtClean="0"/>
              <a:t>0.4,0.6]</a:t>
            </a:r>
            <a:endParaRPr lang="en-US" altLang="zh-CN" sz="3200" dirty="0"/>
          </a:p>
          <a:p>
            <a:r>
              <a:rPr lang="en-US" altLang="zh-CN" sz="3200" dirty="0" smtClean="0"/>
              <a:t>CE=-[0.4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log(0.3)+ 0.6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log(0.7)]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861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TensorFlow 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504" y="1700808"/>
                <a:ext cx="903649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ea typeface="Cambria Math"/>
                  </a:rPr>
                  <a:t>预测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  <a:ea typeface="Cambria Math"/>
                      </a:rPr>
                      <m:t>结果</m:t>
                    </m:r>
                    <m:sSup>
                      <m:sSup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𝑝𝑟𝑒𝑑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∗10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实际结果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_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1∗10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Loss:</a:t>
                </a:r>
                <a:endParaRPr lang="en-US" altLang="zh-CN" sz="2400" dirty="0"/>
              </a:p>
              <a:p>
                <a:r>
                  <a:rPr lang="en-US" altLang="zh-CN" sz="2400" dirty="0" smtClean="0"/>
                  <a:t>cost=</a:t>
                </a:r>
                <a:r>
                  <a:rPr lang="en-US" altLang="zh-CN" sz="2400" dirty="0" err="1" smtClean="0"/>
                  <a:t>tf.reduce_mean</a:t>
                </a:r>
                <a:r>
                  <a:rPr lang="en-US" altLang="zh-CN" sz="2400" dirty="0" smtClean="0"/>
                  <a:t>(tf.nn.softmax_cross_entropy_with_logits_v2(</a:t>
                </a:r>
                <a:r>
                  <a:rPr lang="en-US" altLang="zh-CN" sz="2400" dirty="0" err="1" smtClean="0"/>
                  <a:t>logits</a:t>
                </a:r>
                <a:r>
                  <a:rPr lang="en-US" altLang="zh-CN" sz="2400" dirty="0" smtClean="0"/>
                  <a:t>=</a:t>
                </a:r>
                <a:r>
                  <a:rPr lang="en-US" altLang="zh-CN" sz="2400" dirty="0" err="1" smtClean="0"/>
                  <a:t>y_pred,labels</a:t>
                </a:r>
                <a:r>
                  <a:rPr lang="en-US" altLang="zh-CN" sz="2400" dirty="0" smtClean="0"/>
                  <a:t>=y_))</a:t>
                </a:r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Accuracy:</a:t>
                </a:r>
                <a:endParaRPr lang="en-US" altLang="zh-CN" sz="2400" dirty="0"/>
              </a:p>
              <a:p>
                <a:r>
                  <a:rPr lang="en-US" altLang="zh-CN" sz="2400" dirty="0" err="1" smtClean="0"/>
                  <a:t>correct_pred</a:t>
                </a:r>
                <a:r>
                  <a:rPr lang="en-US" altLang="zh-CN" sz="2400" dirty="0" smtClean="0"/>
                  <a:t>=</a:t>
                </a:r>
                <a:r>
                  <a:rPr lang="en-US" altLang="zh-CN" sz="2400" dirty="0" err="1" smtClean="0"/>
                  <a:t>tf.equal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tf.argmax</a:t>
                </a:r>
                <a:r>
                  <a:rPr lang="en-US" altLang="zh-CN" sz="2400" dirty="0" smtClean="0"/>
                  <a:t>(y_pred,1</a:t>
                </a:r>
                <a:r>
                  <a:rPr lang="en-US" altLang="zh-CN" sz="2400" dirty="0"/>
                  <a:t>),</a:t>
                </a:r>
                <a:r>
                  <a:rPr lang="en-US" altLang="zh-CN" sz="2400" dirty="0" err="1"/>
                  <a:t>tf.argmax</a:t>
                </a:r>
                <a:r>
                  <a:rPr lang="en-US" altLang="zh-CN" sz="2400" dirty="0"/>
                  <a:t>(y_,1))</a:t>
                </a:r>
              </a:p>
              <a:p>
                <a:r>
                  <a:rPr lang="en-US" altLang="zh-CN" sz="2400" dirty="0"/>
                  <a:t>accuracy=</a:t>
                </a:r>
                <a:r>
                  <a:rPr lang="en-US" altLang="zh-CN" sz="2400" dirty="0" err="1"/>
                  <a:t>tf.reduce_mean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tf.cast</a:t>
                </a:r>
                <a:r>
                  <a:rPr lang="en-US" altLang="zh-CN" sz="2400" dirty="0"/>
                  <a:t>(correct_pred,tf.float32))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00808"/>
                <a:ext cx="9036496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080" t="-1964" r="-945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26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330</TotalTime>
  <Words>284</Words>
  <Application>Microsoft Office PowerPoint</Application>
  <PresentationFormat>全屏显示(4:3)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都市</vt:lpstr>
      <vt:lpstr>手写字体分类案例</vt:lpstr>
      <vt:lpstr>手写字体</vt:lpstr>
      <vt:lpstr>手写字体不同算法分类结果</vt:lpstr>
      <vt:lpstr>PowerPoint 演示文稿</vt:lpstr>
      <vt:lpstr>独热编码(one-hot coding)</vt:lpstr>
      <vt:lpstr>分类过程</vt:lpstr>
      <vt:lpstr>作用：多分类过程中，它将多个神经元的输出，映射到（0,1）区间内，可以看成概率来理解。</vt:lpstr>
      <vt:lpstr>交叉熵损失函数</vt:lpstr>
      <vt:lpstr>TensorFlow 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27</cp:revision>
  <dcterms:created xsi:type="dcterms:W3CDTF">2019-09-22T01:34:26Z</dcterms:created>
  <dcterms:modified xsi:type="dcterms:W3CDTF">2019-09-24T23:56:07Z</dcterms:modified>
</cp:coreProperties>
</file>