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63" r:id="rId7"/>
    <p:sldId id="266" r:id="rId8"/>
    <p:sldId id="267" r:id="rId9"/>
    <p:sldId id="268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F1DB05C-0C20-4F4A-B9F2-A56C4CA93227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559967A-8862-4E56-8708-B38550F742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B05C-0C20-4F4A-B9F2-A56C4CA93227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967A-8862-4E56-8708-B38550F742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F1DB05C-0C20-4F4A-B9F2-A56C4CA93227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559967A-8862-4E56-8708-B38550F742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B05C-0C20-4F4A-B9F2-A56C4CA93227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967A-8862-4E56-8708-B38550F742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B05C-0C20-4F4A-B9F2-A56C4CA93227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967A-8862-4E56-8708-B38550F742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B05C-0C20-4F4A-B9F2-A56C4CA93227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967A-8862-4E56-8708-B38550F742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B05C-0C20-4F4A-B9F2-A56C4CA93227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967A-8862-4E56-8708-B38550F742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B05C-0C20-4F4A-B9F2-A56C4CA93227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967A-8862-4E56-8708-B38550F742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F1DB05C-0C20-4F4A-B9F2-A56C4CA93227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559967A-8862-4E56-8708-B38550F742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线性回归回顾及发散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4077072"/>
            <a:ext cx="4953000" cy="1752600"/>
          </a:xfrm>
        </p:spPr>
        <p:txBody>
          <a:bodyPr/>
          <a:lstStyle/>
          <a:p>
            <a:r>
              <a:rPr lang="zh-CN" altLang="en-US" dirty="0"/>
              <a:t>苏康</a:t>
            </a:r>
          </a:p>
        </p:txBody>
      </p:sp>
    </p:spTree>
    <p:extLst>
      <p:ext uri="{BB962C8B-B14F-4D97-AF65-F5344CB8AC3E}">
        <p14:creationId xmlns:p14="http://schemas.microsoft.com/office/powerpoint/2010/main" val="202129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波斯顿房价拟合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916832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##</a:t>
            </a:r>
            <a:r>
              <a:rPr lang="zh-CN" altLang="en-US" dirty="0"/>
              <a:t>波斯顿房价拟合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</a:t>
            </a:r>
            <a:r>
              <a:rPr lang="en-US" altLang="zh-CN" dirty="0" err="1"/>
              <a:t>np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tensorflow</a:t>
            </a:r>
            <a:r>
              <a:rPr lang="en-US" altLang="zh-CN" dirty="0"/>
              <a:t> as </a:t>
            </a:r>
            <a:r>
              <a:rPr lang="en-US" altLang="zh-CN" dirty="0" err="1"/>
              <a:t>tf</a:t>
            </a:r>
            <a:endParaRPr lang="en-US" altLang="zh-CN" dirty="0"/>
          </a:p>
          <a:p>
            <a:r>
              <a:rPr lang="en-US" altLang="zh-CN" dirty="0"/>
              <a:t>#array(['CRIM', 'ZN', 'INDUS', 'CHAS', 'NOX', 'RM', 'AGE', 'DIS', 'RAD','TAX', 'PTRATIO', 'B', 'LSTAT'])</a:t>
            </a:r>
          </a:p>
          <a:p>
            <a:r>
              <a:rPr lang="en-US" altLang="zh-CN" dirty="0" err="1"/>
              <a:t>data_all</a:t>
            </a:r>
            <a:r>
              <a:rPr lang="en-US" altLang="zh-CN" dirty="0"/>
              <a:t>=</a:t>
            </a:r>
            <a:r>
              <a:rPr lang="en-US" altLang="zh-CN" dirty="0" err="1"/>
              <a:t>np.loadtxt</a:t>
            </a:r>
            <a:r>
              <a:rPr lang="en-US" altLang="zh-CN" dirty="0"/>
              <a:t>(</a:t>
            </a:r>
            <a:r>
              <a:rPr lang="en-US" altLang="zh-CN" dirty="0" err="1"/>
              <a:t>r'D</a:t>
            </a:r>
            <a:r>
              <a:rPr lang="en-US" altLang="zh-CN" dirty="0"/>
              <a:t>:\\Python\\workspace\\boston_data.csv', delimiter=',')</a:t>
            </a:r>
          </a:p>
          <a:p>
            <a:r>
              <a:rPr lang="en-US" altLang="zh-CN" dirty="0"/>
              <a:t>features=</a:t>
            </a:r>
            <a:r>
              <a:rPr lang="en-US" altLang="zh-CN" dirty="0" err="1"/>
              <a:t>data_all</a:t>
            </a:r>
            <a:r>
              <a:rPr lang="en-US" altLang="zh-CN" dirty="0"/>
              <a:t>[:,:-1]</a:t>
            </a:r>
          </a:p>
          <a:p>
            <a:r>
              <a:rPr lang="en-US" altLang="zh-CN" dirty="0"/>
              <a:t>print("</a:t>
            </a:r>
            <a:r>
              <a:rPr lang="zh-CN" altLang="en-US" dirty="0"/>
              <a:t>整个数据矩阵尺寸为</a:t>
            </a:r>
            <a:r>
              <a:rPr lang="en-US" altLang="zh-CN" dirty="0"/>
              <a:t>:",</a:t>
            </a:r>
            <a:r>
              <a:rPr lang="en-US" altLang="zh-CN" dirty="0" err="1"/>
              <a:t>data_all.shape</a:t>
            </a:r>
            <a:r>
              <a:rPr lang="en-US" altLang="zh-CN" dirty="0"/>
              <a:t>,"</a:t>
            </a:r>
            <a:r>
              <a:rPr lang="zh-CN" altLang="en-US" dirty="0"/>
              <a:t>特征矩阵尺寸为</a:t>
            </a:r>
            <a:r>
              <a:rPr lang="en-US" altLang="zh-CN" dirty="0"/>
              <a:t>:",</a:t>
            </a:r>
            <a:r>
              <a:rPr lang="en-US" altLang="zh-CN" dirty="0" err="1"/>
              <a:t>features.shape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price=</a:t>
            </a:r>
            <a:r>
              <a:rPr lang="en-US" altLang="zh-CN" dirty="0" err="1"/>
              <a:t>data_all</a:t>
            </a:r>
            <a:r>
              <a:rPr lang="en-US" altLang="zh-CN" dirty="0"/>
              <a:t>[:,-1]</a:t>
            </a:r>
          </a:p>
          <a:p>
            <a:r>
              <a:rPr lang="en-US" altLang="zh-CN" dirty="0"/>
              <a:t>print("</a:t>
            </a:r>
            <a:r>
              <a:rPr lang="zh-CN" altLang="en-US" dirty="0"/>
              <a:t>价格矩阵尺寸为</a:t>
            </a:r>
            <a:r>
              <a:rPr lang="en-US" altLang="zh-CN" dirty="0"/>
              <a:t>:",</a:t>
            </a:r>
            <a:r>
              <a:rPr lang="en-US" altLang="zh-CN" dirty="0" err="1"/>
              <a:t>price.shape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##features</a:t>
            </a:r>
            <a:r>
              <a:rPr lang="zh-CN" altLang="en-US" dirty="0"/>
              <a:t>增加一个特征</a:t>
            </a:r>
            <a:r>
              <a:rPr lang="en-US" altLang="zh-CN" dirty="0"/>
              <a:t>(</a:t>
            </a:r>
            <a:r>
              <a:rPr lang="zh-CN" altLang="en-US" dirty="0"/>
              <a:t>常数</a:t>
            </a:r>
            <a:r>
              <a:rPr lang="en-US" altLang="zh-CN" dirty="0"/>
              <a:t>1)</a:t>
            </a:r>
            <a:r>
              <a:rPr lang="zh-CN" altLang="en-US" dirty="0"/>
              <a:t>，把</a:t>
            </a:r>
            <a:r>
              <a:rPr lang="en-US" altLang="zh-CN" dirty="0"/>
              <a:t>price</a:t>
            </a:r>
            <a:r>
              <a:rPr lang="zh-CN" altLang="en-US" dirty="0"/>
              <a:t>向量转为张量</a:t>
            </a:r>
          </a:p>
          <a:p>
            <a:r>
              <a:rPr lang="en-US" altLang="zh-CN" dirty="0"/>
              <a:t>X=</a:t>
            </a:r>
            <a:r>
              <a:rPr lang="en-US" altLang="zh-CN" dirty="0" err="1"/>
              <a:t>np.concatenate</a:t>
            </a:r>
            <a:r>
              <a:rPr lang="en-US" altLang="zh-CN" dirty="0"/>
              <a:t>((</a:t>
            </a:r>
            <a:r>
              <a:rPr lang="en-US" altLang="zh-CN" dirty="0" err="1"/>
              <a:t>features,np.ones</a:t>
            </a:r>
            <a:r>
              <a:rPr lang="en-US" altLang="zh-CN" dirty="0"/>
              <a:t>((</a:t>
            </a:r>
            <a:r>
              <a:rPr lang="en-US" altLang="zh-CN" dirty="0" err="1"/>
              <a:t>price.shape</a:t>
            </a:r>
            <a:r>
              <a:rPr lang="en-US" altLang="zh-CN" dirty="0"/>
              <a:t>[0],1))),axis=1)</a:t>
            </a:r>
          </a:p>
          <a:p>
            <a:r>
              <a:rPr lang="en-US" altLang="zh-CN" dirty="0"/>
              <a:t>Y=price[:,</a:t>
            </a:r>
            <a:r>
              <a:rPr lang="en-US" altLang="zh-CN" dirty="0" err="1"/>
              <a:t>np.newaxis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print("</a:t>
            </a:r>
            <a:r>
              <a:rPr lang="zh-CN" altLang="en-US" dirty="0"/>
              <a:t>训练矩阵尺寸为</a:t>
            </a:r>
            <a:r>
              <a:rPr lang="en-US" altLang="zh-CN" dirty="0"/>
              <a:t>:",</a:t>
            </a:r>
            <a:r>
              <a:rPr lang="en-US" altLang="zh-CN" dirty="0" err="1"/>
              <a:t>X.shape</a:t>
            </a:r>
            <a:r>
              <a:rPr lang="en-US" altLang="zh-CN" dirty="0"/>
              <a:t>,"</a:t>
            </a:r>
            <a:r>
              <a:rPr lang="zh-CN" altLang="en-US" dirty="0"/>
              <a:t>目标矩阵尺寸为</a:t>
            </a:r>
            <a:r>
              <a:rPr lang="en-US" altLang="zh-CN" dirty="0"/>
              <a:t>:",</a:t>
            </a:r>
            <a:r>
              <a:rPr lang="en-US" altLang="zh-CN" dirty="0" err="1"/>
              <a:t>Y.shape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46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896079"/>
            <a:ext cx="5852172" cy="4389129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H="1">
            <a:off x="2349514" y="2420888"/>
            <a:ext cx="4680520" cy="3456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75856" y="3068960"/>
            <a:ext cx="2648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需要拟合直线</a:t>
            </a:r>
          </a:p>
        </p:txBody>
      </p:sp>
    </p:spTree>
    <p:extLst>
      <p:ext uri="{BB962C8B-B14F-4D97-AF65-F5344CB8AC3E}">
        <p14:creationId xmlns:p14="http://schemas.microsoft.com/office/powerpoint/2010/main" val="268922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619" y="476672"/>
            <a:ext cx="79928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import </a:t>
            </a:r>
            <a:r>
              <a:rPr lang="en-US" altLang="zh-CN" sz="1400" dirty="0" err="1"/>
              <a:t>numpy</a:t>
            </a:r>
            <a:r>
              <a:rPr lang="en-US" altLang="zh-CN" sz="1400" dirty="0"/>
              <a:t> as </a:t>
            </a:r>
            <a:r>
              <a:rPr lang="en-US" altLang="zh-CN" sz="1400" dirty="0" err="1"/>
              <a:t>np</a:t>
            </a:r>
            <a:br>
              <a:rPr lang="en-US" altLang="zh-CN" sz="1400" dirty="0"/>
            </a:br>
            <a:r>
              <a:rPr lang="en-US" altLang="zh-CN" sz="1400" dirty="0"/>
              <a:t>import </a:t>
            </a:r>
            <a:r>
              <a:rPr lang="en-US" altLang="zh-CN" sz="1400" dirty="0" err="1"/>
              <a:t>matplotlib.pyplot</a:t>
            </a:r>
            <a:r>
              <a:rPr lang="en-US" altLang="zh-CN" sz="1400" dirty="0"/>
              <a:t> as </a:t>
            </a:r>
            <a:r>
              <a:rPr lang="en-US" altLang="zh-CN" sz="1400" dirty="0" err="1"/>
              <a:t>plt</a:t>
            </a:r>
            <a:br>
              <a:rPr lang="en-US" altLang="zh-CN" sz="1400" dirty="0"/>
            </a:br>
            <a:r>
              <a:rPr lang="en-US" altLang="zh-CN" sz="1400" dirty="0"/>
              <a:t>import </a:t>
            </a:r>
            <a:r>
              <a:rPr lang="en-US" altLang="zh-CN" sz="1400" dirty="0" err="1"/>
              <a:t>tensorflow</a:t>
            </a:r>
            <a:r>
              <a:rPr lang="en-US" altLang="zh-CN" sz="1400" dirty="0"/>
              <a:t> as </a:t>
            </a:r>
            <a:r>
              <a:rPr lang="en-US" altLang="zh-CN" sz="1400" dirty="0" err="1"/>
              <a:t>tf</a:t>
            </a:r>
            <a:br>
              <a:rPr lang="en-US" altLang="zh-CN" sz="1400" dirty="0"/>
            </a:br>
            <a:r>
              <a:rPr lang="en-US" altLang="zh-CN" sz="1400" dirty="0" err="1"/>
              <a:t>lr</a:t>
            </a:r>
            <a:r>
              <a:rPr lang="en-US" altLang="zh-CN" sz="1400" dirty="0"/>
              <a:t>=0.01</a:t>
            </a:r>
            <a:br>
              <a:rPr lang="en-US" altLang="zh-CN" sz="1400" dirty="0"/>
            </a:br>
            <a:r>
              <a:rPr lang="en-US" altLang="zh-CN" sz="1400" dirty="0"/>
              <a:t>x=</a:t>
            </a:r>
            <a:r>
              <a:rPr lang="en-US" altLang="zh-CN" sz="1400" dirty="0" err="1"/>
              <a:t>np.array</a:t>
            </a:r>
            <a:r>
              <a:rPr lang="en-US" altLang="zh-CN" sz="1400" dirty="0"/>
              <a:t>([[1.],[2.],[3.],[4.],[5.]])##</a:t>
            </a:r>
            <a:r>
              <a:rPr lang="zh-CN" altLang="en-US" sz="1400" dirty="0"/>
              <a:t>横坐标</a:t>
            </a:r>
            <a:br>
              <a:rPr lang="zh-CN" altLang="en-US" sz="1400" dirty="0"/>
            </a:br>
            <a:r>
              <a:rPr lang="en-US" altLang="zh-CN" sz="1400" dirty="0"/>
              <a:t>y=</a:t>
            </a:r>
            <a:r>
              <a:rPr lang="en-US" altLang="zh-CN" sz="1400" dirty="0" err="1"/>
              <a:t>np.array</a:t>
            </a:r>
            <a:r>
              <a:rPr lang="en-US" altLang="zh-CN" sz="1400" dirty="0"/>
              <a:t>([[2.],[3.1],[3.8],[5.1],[6.]])##</a:t>
            </a:r>
            <a:r>
              <a:rPr lang="zh-CN" altLang="en-US" sz="1400" dirty="0"/>
              <a:t>纵坐标</a:t>
            </a:r>
            <a:br>
              <a:rPr lang="zh-CN" altLang="en-US" sz="1400" dirty="0"/>
            </a:br>
            <a:r>
              <a:rPr lang="en-US" altLang="zh-CN" sz="1400" dirty="0"/>
              <a:t>w=</a:t>
            </a:r>
            <a:r>
              <a:rPr lang="en-US" altLang="zh-CN" sz="1400" dirty="0" err="1"/>
              <a:t>tf.Variable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tf.random_normal</a:t>
            </a:r>
            <a:r>
              <a:rPr lang="en-US" altLang="zh-CN" sz="1400" dirty="0"/>
              <a:t>([1,1]),name='weight')</a:t>
            </a:r>
            <a:br>
              <a:rPr lang="en-US" altLang="zh-CN" sz="1400" dirty="0"/>
            </a:br>
            <a:r>
              <a:rPr lang="en-US" altLang="zh-CN" sz="1400" dirty="0"/>
              <a:t>b=</a:t>
            </a:r>
            <a:r>
              <a:rPr lang="en-US" altLang="zh-CN" sz="1400" dirty="0" err="1"/>
              <a:t>tf.Variable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tf.random_normal</a:t>
            </a:r>
            <a:r>
              <a:rPr lang="en-US" altLang="zh-CN" sz="1400" dirty="0"/>
              <a:t>([1,1]),name='bias')</a:t>
            </a:r>
            <a:br>
              <a:rPr lang="en-US" altLang="zh-CN" sz="1400" dirty="0"/>
            </a:br>
            <a:r>
              <a:rPr lang="en-US" altLang="zh-CN" sz="1400" dirty="0"/>
              <a:t>###</a:t>
            </a:r>
            <a:r>
              <a:rPr lang="zh-CN" altLang="en-US" sz="1400" dirty="0"/>
              <a:t>定义输入的横坐标和纵坐标</a:t>
            </a:r>
            <a:br>
              <a:rPr lang="zh-CN" altLang="en-US" sz="1400" dirty="0"/>
            </a:br>
            <a:r>
              <a:rPr lang="en-US" altLang="zh-CN" sz="1400" dirty="0"/>
              <a:t>x_=</a:t>
            </a:r>
            <a:r>
              <a:rPr lang="en-US" altLang="zh-CN" sz="1400" dirty="0" err="1"/>
              <a:t>tf.placeholder</a:t>
            </a:r>
            <a:r>
              <a:rPr lang="en-US" altLang="zh-CN" sz="1400" dirty="0"/>
              <a:t>(tf.float32,shape=(5,1))</a:t>
            </a:r>
            <a:br>
              <a:rPr lang="en-US" altLang="zh-CN" sz="1400" dirty="0"/>
            </a:br>
            <a:r>
              <a:rPr lang="en-US" altLang="zh-CN" sz="1400" dirty="0"/>
              <a:t>y_=</a:t>
            </a:r>
            <a:r>
              <a:rPr lang="en-US" altLang="zh-CN" sz="1400" dirty="0" err="1"/>
              <a:t>tf.placeholder</a:t>
            </a:r>
            <a:r>
              <a:rPr lang="en-US" altLang="zh-CN" sz="1400" dirty="0"/>
              <a:t>(tf.float32,shape=(5,1))</a:t>
            </a:r>
            <a:br>
              <a:rPr lang="en-US" altLang="zh-CN" sz="1400" dirty="0"/>
            </a:br>
            <a:r>
              <a:rPr lang="en-US" altLang="zh-CN" sz="1400" dirty="0"/>
              <a:t>### </a:t>
            </a:r>
            <a:r>
              <a:rPr lang="zh-CN" altLang="en-US" sz="1400" dirty="0"/>
              <a:t>损耗函数</a:t>
            </a:r>
            <a:br>
              <a:rPr lang="zh-CN" altLang="en-US" sz="1400" dirty="0"/>
            </a:br>
            <a:r>
              <a:rPr lang="en-US" altLang="zh-CN" sz="1400" dirty="0" err="1"/>
              <a:t>y_predict</a:t>
            </a:r>
            <a:r>
              <a:rPr lang="en-US" altLang="zh-CN" sz="1400" dirty="0"/>
              <a:t>=</a:t>
            </a:r>
            <a:r>
              <a:rPr lang="en-US" altLang="zh-CN" sz="1400" dirty="0" err="1"/>
              <a:t>tf.matmul</a:t>
            </a:r>
            <a:r>
              <a:rPr lang="en-US" altLang="zh-CN" sz="1400" dirty="0"/>
              <a:t>(</a:t>
            </a:r>
            <a:r>
              <a:rPr lang="en-US" altLang="zh-CN" sz="1400" dirty="0" err="1"/>
              <a:t>x_,w</a:t>
            </a:r>
            <a:r>
              <a:rPr lang="en-US" altLang="zh-CN" sz="1400" dirty="0"/>
              <a:t>)+b</a:t>
            </a:r>
            <a:br>
              <a:rPr lang="en-US" altLang="zh-CN" sz="1400" dirty="0"/>
            </a:br>
            <a:r>
              <a:rPr lang="en-US" altLang="zh-CN" sz="1400" dirty="0"/>
              <a:t>loss=</a:t>
            </a:r>
            <a:r>
              <a:rPr lang="en-US" altLang="zh-CN" sz="1400" dirty="0" err="1"/>
              <a:t>tf.reduce_mean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tf.square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y_predict</a:t>
            </a:r>
            <a:r>
              <a:rPr lang="en-US" altLang="zh-CN" sz="1400" dirty="0"/>
              <a:t>-y_))</a:t>
            </a:r>
            <a:br>
              <a:rPr lang="en-US" altLang="zh-CN" sz="1400" dirty="0"/>
            </a:br>
            <a:r>
              <a:rPr lang="en-US" altLang="zh-CN" sz="1400" dirty="0"/>
              <a:t>###</a:t>
            </a:r>
            <a:r>
              <a:rPr lang="zh-CN" altLang="en-US" sz="1400" dirty="0"/>
              <a:t>梯度下降</a:t>
            </a:r>
            <a:br>
              <a:rPr lang="zh-CN" altLang="en-US" sz="1400" dirty="0"/>
            </a:br>
            <a:r>
              <a:rPr lang="en-US" altLang="zh-CN" sz="1400" dirty="0" err="1"/>
              <a:t>train_step</a:t>
            </a:r>
            <a:r>
              <a:rPr lang="en-US" altLang="zh-CN" sz="1400" dirty="0"/>
              <a:t>=</a:t>
            </a:r>
            <a:r>
              <a:rPr lang="en-US" altLang="zh-CN" sz="1400" dirty="0" err="1"/>
              <a:t>tf.train.GradientDescentOptimizer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lr</a:t>
            </a:r>
            <a:r>
              <a:rPr lang="en-US" altLang="zh-CN" sz="1400" dirty="0"/>
              <a:t>).minimize(loss)</a:t>
            </a:r>
            <a:br>
              <a:rPr lang="en-US" altLang="zh-CN" sz="1400" dirty="0"/>
            </a:br>
            <a:r>
              <a:rPr lang="en-US" altLang="zh-CN" sz="1400" dirty="0" err="1"/>
              <a:t>init</a:t>
            </a:r>
            <a:r>
              <a:rPr lang="en-US" altLang="zh-CN" sz="1400" dirty="0"/>
              <a:t>=</a:t>
            </a:r>
            <a:r>
              <a:rPr lang="en-US" altLang="zh-CN" sz="1400" dirty="0" err="1"/>
              <a:t>tf.global_variables_initializer</a:t>
            </a:r>
            <a:r>
              <a:rPr lang="en-US" altLang="zh-CN" sz="1400" dirty="0"/>
              <a:t>()</a:t>
            </a:r>
            <a:br>
              <a:rPr lang="en-US" altLang="zh-CN" sz="1400" dirty="0"/>
            </a:br>
            <a:r>
              <a:rPr lang="en-US" altLang="zh-CN" sz="1400" dirty="0"/>
              <a:t>##</a:t>
            </a:r>
            <a:r>
              <a:rPr lang="zh-CN" altLang="en-US" sz="1400" dirty="0"/>
              <a:t>训练过程</a:t>
            </a:r>
            <a:br>
              <a:rPr lang="zh-CN" altLang="en-US" sz="1400" dirty="0"/>
            </a:br>
            <a:r>
              <a:rPr lang="en-US" altLang="zh-CN" sz="1400" dirty="0"/>
              <a:t>with </a:t>
            </a:r>
            <a:r>
              <a:rPr lang="en-US" altLang="zh-CN" sz="1400" dirty="0" err="1"/>
              <a:t>tf.Session</a:t>
            </a:r>
            <a:r>
              <a:rPr lang="en-US" altLang="zh-CN" sz="1400" dirty="0"/>
              <a:t>() as </a:t>
            </a:r>
            <a:r>
              <a:rPr lang="en-US" altLang="zh-CN" sz="1400" dirty="0" err="1"/>
              <a:t>sess</a:t>
            </a:r>
            <a:r>
              <a:rPr lang="en-US" altLang="zh-CN" sz="1400" dirty="0"/>
              <a:t>:</a:t>
            </a:r>
            <a:br>
              <a:rPr lang="en-US" altLang="zh-CN" sz="1400" dirty="0"/>
            </a:br>
            <a:r>
              <a:rPr lang="en-US" altLang="zh-CN" sz="1400" dirty="0"/>
              <a:t>    </a:t>
            </a:r>
            <a:r>
              <a:rPr lang="en-US" altLang="zh-CN" sz="1400" dirty="0" err="1"/>
              <a:t>sess.run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    ##</a:t>
            </a:r>
            <a:r>
              <a:rPr lang="zh-CN" altLang="en-US" sz="1400" dirty="0"/>
              <a:t>训练</a:t>
            </a:r>
            <a:r>
              <a:rPr lang="en-US" altLang="zh-CN" sz="1400" dirty="0"/>
              <a:t>1000</a:t>
            </a:r>
            <a:r>
              <a:rPr lang="zh-CN" altLang="en-US" sz="1400" dirty="0"/>
              <a:t>次</a:t>
            </a:r>
            <a:br>
              <a:rPr lang="zh-CN" altLang="en-US" sz="1400" dirty="0"/>
            </a:br>
            <a:r>
              <a:rPr lang="zh-CN" altLang="en-US" sz="1400" dirty="0"/>
              <a:t>    </a:t>
            </a:r>
            <a:r>
              <a:rPr lang="en-US" altLang="zh-CN" sz="1400" dirty="0"/>
              <a:t>for i in range(1000):</a:t>
            </a:r>
            <a:br>
              <a:rPr lang="en-US" altLang="zh-CN" sz="1400" dirty="0"/>
            </a:br>
            <a:r>
              <a:rPr lang="en-US" altLang="zh-CN" sz="1400" dirty="0"/>
              <a:t>        </a:t>
            </a:r>
            <a:r>
              <a:rPr lang="en-US" altLang="zh-CN" sz="1400" dirty="0" err="1"/>
              <a:t>sess.run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train_step,feed_dict</a:t>
            </a:r>
            <a:r>
              <a:rPr lang="en-US" altLang="zh-CN" sz="1400" dirty="0"/>
              <a:t>={</a:t>
            </a:r>
            <a:r>
              <a:rPr lang="en-US" altLang="zh-CN" sz="1400" dirty="0" err="1"/>
              <a:t>x_:x,y_:y</a:t>
            </a:r>
            <a:r>
              <a:rPr lang="en-US" altLang="zh-CN" sz="1400" dirty="0"/>
              <a:t>})</a:t>
            </a:r>
            <a:br>
              <a:rPr lang="en-US" altLang="zh-CN" sz="1400" dirty="0"/>
            </a:br>
            <a:r>
              <a:rPr lang="en-US" altLang="zh-CN" sz="1400" dirty="0"/>
              <a:t>        if (i+1)%50==0:</a:t>
            </a:r>
            <a:br>
              <a:rPr lang="en-US" altLang="zh-CN" sz="1400" dirty="0"/>
            </a:br>
            <a:r>
              <a:rPr lang="en-US" altLang="zh-CN" sz="1400" dirty="0"/>
              <a:t>            print("</a:t>
            </a:r>
            <a:r>
              <a:rPr lang="zh-CN" altLang="en-US" sz="1400" dirty="0"/>
              <a:t>循环次数</a:t>
            </a:r>
            <a:r>
              <a:rPr lang="en-US" altLang="zh-CN" sz="1400" dirty="0"/>
              <a:t>:",(i+1))</a:t>
            </a:r>
            <a:br>
              <a:rPr lang="en-US" altLang="zh-CN" sz="1400" dirty="0"/>
            </a:br>
            <a:r>
              <a:rPr lang="en-US" altLang="zh-CN" sz="1400" dirty="0"/>
              <a:t>            print("loss:",</a:t>
            </a:r>
            <a:r>
              <a:rPr lang="en-US" altLang="zh-CN" sz="1400" dirty="0" err="1"/>
              <a:t>sess.run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loss,feed_dict</a:t>
            </a:r>
            <a:r>
              <a:rPr lang="en-US" altLang="zh-CN" sz="1400" dirty="0"/>
              <a:t>={</a:t>
            </a:r>
            <a:r>
              <a:rPr lang="en-US" altLang="zh-CN" sz="1400" dirty="0" err="1"/>
              <a:t>x_:x,y_:y</a:t>
            </a:r>
            <a:r>
              <a:rPr lang="en-US" altLang="zh-CN" sz="1400" dirty="0"/>
              <a:t>}))</a:t>
            </a:r>
            <a:br>
              <a:rPr lang="en-US" altLang="zh-CN" sz="1400" dirty="0"/>
            </a:br>
            <a:r>
              <a:rPr lang="en-US" altLang="zh-CN" sz="1400" dirty="0"/>
              <a:t>            print("w:",</a:t>
            </a:r>
            <a:r>
              <a:rPr lang="en-US" altLang="zh-CN" sz="1400" dirty="0" err="1"/>
              <a:t>sess.run</a:t>
            </a:r>
            <a:r>
              <a:rPr lang="en-US" altLang="zh-CN" sz="1400" dirty="0"/>
              <a:t>(w),"b:",</a:t>
            </a:r>
            <a:r>
              <a:rPr lang="en-US" altLang="zh-CN" sz="1400" dirty="0" err="1"/>
              <a:t>sess.run</a:t>
            </a:r>
            <a:r>
              <a:rPr lang="en-US" altLang="zh-CN" sz="1400" dirty="0"/>
              <a:t>(b))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6084168" y="1772816"/>
            <a:ext cx="1800200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6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428" y="440537"/>
            <a:ext cx="8229600" cy="1066800"/>
          </a:xfrm>
        </p:spPr>
        <p:txBody>
          <a:bodyPr/>
          <a:lstStyle/>
          <a:p>
            <a:r>
              <a:rPr lang="zh-CN" altLang="en-US" dirty="0"/>
              <a:t>线性回归网络结构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99245" y="2785094"/>
            <a:ext cx="5082595" cy="2851566"/>
            <a:chOff x="1139987" y="3842050"/>
            <a:chExt cx="5082595" cy="2851566"/>
          </a:xfrm>
        </p:grpSpPr>
        <p:sp>
          <p:nvSpPr>
            <p:cNvPr id="9" name="椭圆 8"/>
            <p:cNvSpPr/>
            <p:nvPr/>
          </p:nvSpPr>
          <p:spPr>
            <a:xfrm>
              <a:off x="2381803" y="3842050"/>
              <a:ext cx="2850813" cy="2850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1329713" y="5434823"/>
              <a:ext cx="98121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232616" y="5317031"/>
              <a:ext cx="9899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39987" y="4903242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/>
                <a:t>X</a:t>
              </a:r>
              <a:endParaRPr lang="zh-CN" altLang="en-US" sz="2400" b="1" dirty="0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3795932" y="3842803"/>
              <a:ext cx="1" cy="285081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3025308" y="5004265"/>
              <a:ext cx="45717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400" b="1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4139952" y="4882735"/>
              <a:ext cx="58221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b="1" dirty="0">
                  <a:solidFill>
                    <a:srgbClr val="FF0000"/>
                  </a:solidFill>
                </a:rPr>
                <a:t>+</a:t>
              </a:r>
              <a:endParaRPr lang="zh-CN" altLang="en-US" sz="4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5454928" y="4790808"/>
                  <a:ext cx="545342" cy="5981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0" smtClean="0">
                                <a:latin typeface="Cambria Math"/>
                              </a:rPr>
                              <m:t>𝐘</m:t>
                            </m:r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4928" y="4790808"/>
                  <a:ext cx="545342" cy="5981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364088" y="1558864"/>
                <a:ext cx="3605028" cy="5036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神经元输出过程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Step1: X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*</a:t>
                </a:r>
                <a:r>
                  <a:rPr lang="en-US" altLang="zh-CN" sz="2400" dirty="0"/>
                  <a:t>W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Step2: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altLang="zh-CN" sz="2400" dirty="0"/>
                  <a:t>=X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*</a:t>
                </a:r>
                <a:r>
                  <a:rPr lang="en-US" altLang="zh-CN" sz="2400" dirty="0" err="1"/>
                  <a:t>W</a:t>
                </a:r>
                <a:r>
                  <a:rPr lang="en-US" altLang="zh-CN" sz="2400" dirty="0" err="1">
                    <a:solidFill>
                      <a:srgbClr val="FF0000"/>
                    </a:solidFill>
                  </a:rPr>
                  <a:t>+</a:t>
                </a:r>
                <a:r>
                  <a:rPr lang="en-US" altLang="zh-CN" sz="2400" dirty="0" err="1"/>
                  <a:t>b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Step3: error=(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altLang="zh-CN" sz="2400" dirty="0"/>
                  <a:t>-Y)^2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Step4: </a:t>
                </a:r>
                <a14:m>
                  <m:oMath xmlns:m="http://schemas.openxmlformats.org/officeDocument/2006/math">
                    <m:r>
                      <a:rPr lang="zh-CN" altLang="en-US" sz="2800" b="0" i="1" smtClean="0">
                        <a:latin typeface="Cambria Math"/>
                      </a:rPr>
                      <m:t>𝛻</m:t>
                    </m:r>
                    <m:r>
                      <a:rPr lang="en-US" altLang="zh-CN" sz="2800" b="0" i="1" smtClean="0">
                        <a:latin typeface="Cambria Math"/>
                      </a:rPr>
                      <m:t>𝑊</m:t>
                    </m:r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𝜕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𝑒𝑟𝑟𝑜𝑟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𝜕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Step5: W:=W-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zh-CN" sz="2400" dirty="0"/>
                  <a:t>*</a:t>
                </a:r>
                <a14:m>
                  <m:oMath xmlns:m="http://schemas.openxmlformats.org/officeDocument/2006/math">
                    <m:r>
                      <a:rPr lang="zh-CN" altLang="en-US" sz="2800" b="0" i="1" smtClean="0">
                        <a:latin typeface="Cambria Math"/>
                      </a:rPr>
                      <m:t>𝛻</m:t>
                    </m:r>
                    <m:r>
                      <a:rPr lang="en-US" altLang="zh-CN" sz="2800" b="0" i="1" smtClean="0">
                        <a:latin typeface="Cambria Math"/>
                      </a:rPr>
                      <m:t>𝑊</m:t>
                    </m:r>
                  </m:oMath>
                </a14:m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前三步</a:t>
                </a:r>
                <a:r>
                  <a:rPr lang="zh-CN" altLang="en-US" sz="2800" b="1" dirty="0"/>
                  <a:t>正向传播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后两步</a:t>
                </a:r>
                <a:r>
                  <a:rPr lang="zh-CN" altLang="en-US" sz="2800" b="1" dirty="0"/>
                  <a:t>反向传播</a:t>
                </a:r>
                <a:endParaRPr lang="en-US" altLang="zh-CN" sz="28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558864"/>
                <a:ext cx="3605028" cy="5036507"/>
              </a:xfrm>
              <a:prstGeom prst="rect">
                <a:avLst/>
              </a:prstGeom>
              <a:blipFill rotWithShape="1">
                <a:blip r:embed="rId3"/>
                <a:stretch>
                  <a:fillRect l="-3553" t="-1332" b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>
          <a:xfrm>
            <a:off x="1802624" y="3307677"/>
            <a:ext cx="8210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W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136478" y="3182051"/>
            <a:ext cx="5485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b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7AFFD0-C784-4D57-B4C1-BB52C1A9F8CB}"/>
              </a:ext>
            </a:extLst>
          </p:cNvPr>
          <p:cNvSpPr txBox="1"/>
          <p:nvPr/>
        </p:nvSpPr>
        <p:spPr>
          <a:xfrm>
            <a:off x="4820068" y="37995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预测函数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089FC9-7CD3-4692-AEBA-72A2D49C5A16}"/>
              </a:ext>
            </a:extLst>
          </p:cNvPr>
          <p:cNvSpPr txBox="1"/>
          <p:nvPr/>
        </p:nvSpPr>
        <p:spPr>
          <a:xfrm>
            <a:off x="8366534" y="47971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权重更新过程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9EE240-2166-4FD9-BA66-85816EA2D960}"/>
              </a:ext>
            </a:extLst>
          </p:cNvPr>
          <p:cNvSpPr txBox="1"/>
          <p:nvPr/>
        </p:nvSpPr>
        <p:spPr>
          <a:xfrm>
            <a:off x="8505033" y="32426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误差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AD94E4-417C-4A96-97A9-A00E2467DF4F}"/>
              </a:ext>
            </a:extLst>
          </p:cNvPr>
          <p:cNvSpPr txBox="1"/>
          <p:nvPr/>
        </p:nvSpPr>
        <p:spPr>
          <a:xfrm>
            <a:off x="1012652" y="13795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神经网络训练过程</a:t>
            </a:r>
          </a:p>
        </p:txBody>
      </p:sp>
    </p:spTree>
    <p:extLst>
      <p:ext uri="{BB962C8B-B14F-4D97-AF65-F5344CB8AC3E}">
        <p14:creationId xmlns:p14="http://schemas.microsoft.com/office/powerpoint/2010/main" val="50800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319" y="260648"/>
            <a:ext cx="8229600" cy="1066800"/>
          </a:xfrm>
        </p:spPr>
        <p:txBody>
          <a:bodyPr/>
          <a:lstStyle/>
          <a:p>
            <a:r>
              <a:rPr lang="zh-CN" altLang="en-US" dirty="0"/>
              <a:t>线性回归</a:t>
            </a:r>
            <a:endParaRPr lang="zh-CN" altLang="en-US" b="1" dirty="0"/>
          </a:p>
        </p:txBody>
      </p:sp>
      <p:grpSp>
        <p:nvGrpSpPr>
          <p:cNvPr id="11" name="组合 10"/>
          <p:cNvGrpSpPr/>
          <p:nvPr/>
        </p:nvGrpSpPr>
        <p:grpSpPr>
          <a:xfrm>
            <a:off x="-127352" y="3839779"/>
            <a:ext cx="2844125" cy="2286523"/>
            <a:chOff x="-145449" y="1930201"/>
            <a:chExt cx="2844125" cy="22865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043608" y="1930201"/>
                  <a:ext cx="1655068" cy="22865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altLang="zh-CN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32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CN" sz="32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32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5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1930201"/>
                  <a:ext cx="1655068" cy="228652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-145449" y="2713853"/>
                  <a:ext cx="1440160" cy="493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 smtClean="0"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sz="2400" b="1" i="1" dirty="0" smtClean="0">
                                <a:latin typeface="Cambria Math"/>
                              </a:rPr>
                              <m:t>𝟓</m:t>
                            </m:r>
                            <m:r>
                              <a:rPr lang="en-US" altLang="zh-CN" sz="2400" b="1" i="1" dirty="0" smtClean="0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r>
                              <a:rPr lang="en-US" altLang="zh-CN" sz="2400" b="1" i="1" dirty="0" smtClean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b="1" i="1" dirty="0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45449" y="2713853"/>
                  <a:ext cx="1440160" cy="4932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31230" y="4724576"/>
                <a:ext cx="3297154" cy="475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dirty="0" smtClean="0">
                              <a:latin typeface="Cambria Math"/>
                            </a:rPr>
                            <m:t>𝒀</m:t>
                          </m:r>
                        </m:e>
                        <m:sup>
                          <m:r>
                            <a:rPr lang="en-US" altLang="zh-CN" sz="2400" b="1" i="1" dirty="0" smtClean="0">
                              <a:latin typeface="Cambria Math"/>
                            </a:rPr>
                            <m:t>𝟓</m:t>
                          </m:r>
                          <m:r>
                            <a:rPr lang="en-US" altLang="zh-CN" sz="2400" b="1" i="1" dirty="0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zh-CN" sz="24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dirty="0" smtClean="0"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en-US" altLang="zh-CN" sz="2400" b="1" i="1" dirty="0" smtClean="0">
                              <a:latin typeface="Cambria Math"/>
                            </a:rPr>
                            <m:t>𝟓</m:t>
                          </m:r>
                          <m:r>
                            <a:rPr lang="en-US" altLang="zh-CN" sz="2400" b="1" i="1" dirty="0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zh-CN" sz="24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dirty="0" smtClean="0">
                              <a:latin typeface="Cambria Math"/>
                            </a:rPr>
                            <m:t>𝑾</m:t>
                          </m:r>
                        </m:e>
                        <m:sup>
                          <m:r>
                            <a:rPr lang="en-US" altLang="zh-CN" sz="2400" b="1" i="1" dirty="0" smtClean="0"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2400" b="1" i="1" dirty="0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zh-CN" sz="24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230" y="4724576"/>
                <a:ext cx="3297154" cy="47545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20728" y="1161738"/>
                <a:ext cx="1440160" cy="2286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28" y="1161738"/>
                <a:ext cx="1440160" cy="228652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91069" y="1037093"/>
                <a:ext cx="1440160" cy="250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069" y="1037093"/>
                <a:ext cx="1440160" cy="25045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91070" y="3710036"/>
                <a:ext cx="1440160" cy="250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070" y="3710036"/>
                <a:ext cx="1440160" cy="25045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18485" y="4689145"/>
                <a:ext cx="1440160" cy="475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dirty="0" smtClean="0">
                              <a:latin typeface="Cambria Math"/>
                            </a:rPr>
                            <m:t>𝒀</m:t>
                          </m:r>
                        </m:e>
                        <m:sup>
                          <m:r>
                            <a:rPr lang="en-US" altLang="zh-CN" sz="2400" b="1" i="1" dirty="0" smtClean="0">
                              <a:latin typeface="Cambria Math"/>
                            </a:rPr>
                            <m:t>𝟓</m:t>
                          </m:r>
                          <m:r>
                            <a:rPr lang="en-US" altLang="zh-CN" sz="2400" b="1" i="1" dirty="0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zh-CN" sz="24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 dirty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85" y="4689145"/>
                <a:ext cx="1440160" cy="47545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731230" y="2304999"/>
                <a:ext cx="4233258" cy="475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𝒀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/>
                          </a:rPr>
                          <m:t>𝟓</m:t>
                        </m:r>
                        <m:r>
                          <a:rPr lang="en-US" altLang="zh-CN" sz="2400" b="1" i="1" dirty="0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1" i="1" dirty="0" smtClean="0"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≈</m:t>
                    </m:r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/>
                          </a:rPr>
                          <m:t>𝟓</m:t>
                        </m:r>
                        <m:r>
                          <a:rPr lang="en-US" altLang="zh-CN" sz="2400" b="1" i="1" dirty="0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1" i="1" dirty="0" smtClean="0"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/>
                          </a:rPr>
                          <m:t>𝟏</m:t>
                        </m:r>
                        <m:r>
                          <a:rPr lang="en-US" altLang="zh-CN" sz="2400" b="1" i="1" dirty="0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1" i="1" dirty="0" smtClean="0"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2400" b="1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𝒃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/>
                          </a:rPr>
                          <m:t>𝟏</m:t>
                        </m:r>
                        <m:r>
                          <a:rPr lang="en-US" altLang="zh-CN" sz="2400" b="1" i="1" dirty="0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1" i="1" dirty="0" smtClean="0"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230" y="2304999"/>
                <a:ext cx="4233258" cy="475451"/>
              </a:xfrm>
              <a:prstGeom prst="rect">
                <a:avLst/>
              </a:prstGeom>
              <a:blipFill rotWithShape="1">
                <a:blip r:embed="rId9"/>
                <a:stretch>
                  <a:fillRect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279349" y="2200887"/>
                <a:ext cx="1440160" cy="475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dirty="0" smtClean="0">
                              <a:latin typeface="Cambria Math"/>
                            </a:rPr>
                            <m:t>𝒀</m:t>
                          </m:r>
                        </m:e>
                        <m:sup>
                          <m:r>
                            <a:rPr lang="en-US" altLang="zh-CN" sz="2400" b="1" i="1" dirty="0" smtClean="0">
                              <a:latin typeface="Cambria Math"/>
                            </a:rPr>
                            <m:t>𝟓</m:t>
                          </m:r>
                          <m:r>
                            <a:rPr lang="en-US" altLang="zh-CN" sz="2400" b="1" i="1" dirty="0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zh-CN" sz="24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 dirty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349" y="2200887"/>
                <a:ext cx="1440160" cy="47545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-661" y="2200888"/>
                <a:ext cx="1440160" cy="475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dirty="0" smtClean="0"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en-US" altLang="zh-CN" sz="2400" b="1" i="1" dirty="0" smtClean="0">
                              <a:latin typeface="Cambria Math"/>
                            </a:rPr>
                            <m:t>𝟓</m:t>
                          </m:r>
                          <m:r>
                            <a:rPr lang="en-US" altLang="zh-CN" sz="2400" b="1" i="1" dirty="0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zh-CN" sz="24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 dirty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1" y="2200888"/>
                <a:ext cx="1440160" cy="47545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841070" y="6214568"/>
                <a:ext cx="6691370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Q: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zh-CN" altLang="en-US" sz="24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数学上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𝑾</m:t>
                        </m:r>
                      </m:e>
                      <m:sup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×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r>
                      <a:rPr lang="zh-CN" altLang="en-US" sz="24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，</m:t>
                    </m:r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𝒃</m:t>
                        </m:r>
                      </m:e>
                      <m:sup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r>
                      <a:rPr lang="zh-CN" altLang="en-US" sz="24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有</m:t>
                    </m:r>
                    <m:r>
                      <a:rPr lang="zh-CN" altLang="en-US" sz="2400" b="1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什么</m:t>
                    </m:r>
                    <m:r>
                      <a:rPr lang="zh-CN" altLang="en-US" sz="24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关系？</m:t>
                    </m:r>
                  </m:oMath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070" y="6214568"/>
                <a:ext cx="6691370" cy="470000"/>
              </a:xfrm>
              <a:prstGeom prst="rect">
                <a:avLst/>
              </a:prstGeom>
              <a:blipFill rotWithShape="1">
                <a:blip r:embed="rId12"/>
                <a:stretch>
                  <a:fillRect l="-1366" t="-12821" b="-28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E4DB674D-6661-486F-8A6A-0D60A3A56412}"/>
              </a:ext>
            </a:extLst>
          </p:cNvPr>
          <p:cNvSpPr txBox="1"/>
          <p:nvPr/>
        </p:nvSpPr>
        <p:spPr>
          <a:xfrm>
            <a:off x="7796346" y="6151048"/>
            <a:ext cx="1342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W2=[w1</a:t>
            </a:r>
          </a:p>
          <a:p>
            <a:r>
              <a:rPr lang="en-US" altLang="zh-CN" dirty="0"/>
              <a:t>            b1   ]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42CD52-6669-4DBB-B64D-60AA0ED498F2}"/>
              </a:ext>
            </a:extLst>
          </p:cNvPr>
          <p:cNvSpPr txBox="1"/>
          <p:nvPr/>
        </p:nvSpPr>
        <p:spPr>
          <a:xfrm>
            <a:off x="7343507" y="570379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两行一列的张量</a:t>
            </a:r>
          </a:p>
        </p:txBody>
      </p:sp>
    </p:spTree>
    <p:extLst>
      <p:ext uri="{BB962C8B-B14F-4D97-AF65-F5344CB8AC3E}">
        <p14:creationId xmlns:p14="http://schemas.microsoft.com/office/powerpoint/2010/main" val="165189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619" y="476672"/>
            <a:ext cx="79928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import </a:t>
            </a:r>
            <a:r>
              <a:rPr lang="en-US" altLang="zh-CN" sz="1400" dirty="0" err="1"/>
              <a:t>numpy</a:t>
            </a:r>
            <a:r>
              <a:rPr lang="en-US" altLang="zh-CN" sz="1400" dirty="0"/>
              <a:t> as </a:t>
            </a:r>
            <a:r>
              <a:rPr lang="en-US" altLang="zh-CN" sz="1400" dirty="0" err="1"/>
              <a:t>np</a:t>
            </a:r>
            <a:br>
              <a:rPr lang="en-US" altLang="zh-CN" sz="1400" dirty="0"/>
            </a:br>
            <a:r>
              <a:rPr lang="en-US" altLang="zh-CN" sz="1400" dirty="0"/>
              <a:t>import </a:t>
            </a:r>
            <a:r>
              <a:rPr lang="en-US" altLang="zh-CN" sz="1400" dirty="0" err="1"/>
              <a:t>matplotlib.pyplot</a:t>
            </a:r>
            <a:r>
              <a:rPr lang="en-US" altLang="zh-CN" sz="1400" dirty="0"/>
              <a:t> as </a:t>
            </a:r>
            <a:r>
              <a:rPr lang="en-US" altLang="zh-CN" sz="1400" dirty="0" err="1"/>
              <a:t>plt</a:t>
            </a:r>
            <a:br>
              <a:rPr lang="en-US" altLang="zh-CN" sz="1400" dirty="0"/>
            </a:br>
            <a:r>
              <a:rPr lang="en-US" altLang="zh-CN" sz="1400" dirty="0"/>
              <a:t>import </a:t>
            </a:r>
            <a:r>
              <a:rPr lang="en-US" altLang="zh-CN" sz="1400" dirty="0" err="1"/>
              <a:t>tensorflow</a:t>
            </a:r>
            <a:r>
              <a:rPr lang="en-US" altLang="zh-CN" sz="1400" dirty="0"/>
              <a:t> as </a:t>
            </a:r>
            <a:r>
              <a:rPr lang="en-US" altLang="zh-CN" sz="1400" dirty="0" err="1"/>
              <a:t>tf</a:t>
            </a:r>
            <a:br>
              <a:rPr lang="en-US" altLang="zh-CN" sz="1400" dirty="0"/>
            </a:br>
            <a:r>
              <a:rPr lang="en-US" altLang="zh-CN" sz="1400" dirty="0" err="1"/>
              <a:t>lr</a:t>
            </a:r>
            <a:r>
              <a:rPr lang="en-US" altLang="zh-CN" sz="1400" dirty="0"/>
              <a:t>=0.01</a:t>
            </a:r>
            <a:br>
              <a:rPr lang="en-US" altLang="zh-CN" sz="1400" dirty="0"/>
            </a:br>
            <a:r>
              <a:rPr lang="en-US" altLang="zh-CN" sz="1400" dirty="0"/>
              <a:t>x=</a:t>
            </a:r>
            <a:r>
              <a:rPr lang="en-US" altLang="zh-CN" sz="1400" dirty="0" err="1"/>
              <a:t>np.array</a:t>
            </a:r>
            <a:r>
              <a:rPr lang="en-US" altLang="zh-CN" sz="1400" dirty="0"/>
              <a:t>([[1.],[2.],[3.],[4.],[5.]])##</a:t>
            </a:r>
            <a:r>
              <a:rPr lang="zh-CN" altLang="en-US" sz="1400" dirty="0"/>
              <a:t>横坐标</a:t>
            </a:r>
            <a:br>
              <a:rPr lang="zh-CN" altLang="en-US" sz="1400" dirty="0"/>
            </a:br>
            <a:r>
              <a:rPr lang="en-US" altLang="zh-CN" sz="1400" dirty="0"/>
              <a:t>y=</a:t>
            </a:r>
            <a:r>
              <a:rPr lang="en-US" altLang="zh-CN" sz="1400" dirty="0" err="1"/>
              <a:t>np.array</a:t>
            </a:r>
            <a:r>
              <a:rPr lang="en-US" altLang="zh-CN" sz="1400" dirty="0"/>
              <a:t>([[2.],[3.1],[3.8],[5.1],[6.]])##</a:t>
            </a:r>
            <a:r>
              <a:rPr lang="zh-CN" altLang="en-US" sz="1400" dirty="0"/>
              <a:t>纵坐标</a:t>
            </a:r>
            <a:br>
              <a:rPr lang="zh-CN" altLang="en-US" sz="1400" dirty="0"/>
            </a:br>
            <a:r>
              <a:rPr lang="en-US" altLang="zh-CN" sz="1400" dirty="0"/>
              <a:t>w=</a:t>
            </a:r>
            <a:r>
              <a:rPr lang="en-US" altLang="zh-CN" sz="1400" dirty="0" err="1"/>
              <a:t>tf.Variable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tf.random_normal</a:t>
            </a:r>
            <a:r>
              <a:rPr lang="en-US" altLang="zh-CN" sz="1400" dirty="0"/>
              <a:t>([1,1]),name='weight')</a:t>
            </a:r>
            <a:br>
              <a:rPr lang="en-US" altLang="zh-CN" sz="1400" dirty="0"/>
            </a:br>
            <a:r>
              <a:rPr lang="en-US" altLang="zh-CN" sz="1400" dirty="0"/>
              <a:t>b=</a:t>
            </a:r>
            <a:r>
              <a:rPr lang="en-US" altLang="zh-CN" sz="1400" dirty="0" err="1"/>
              <a:t>tf.Variable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tf.random_normal</a:t>
            </a:r>
            <a:r>
              <a:rPr lang="en-US" altLang="zh-CN" sz="1400" dirty="0"/>
              <a:t>([1,1]),name='bias')</a:t>
            </a:r>
            <a:br>
              <a:rPr lang="en-US" altLang="zh-CN" sz="1400" dirty="0"/>
            </a:br>
            <a:r>
              <a:rPr lang="en-US" altLang="zh-CN" sz="1400" dirty="0"/>
              <a:t>###</a:t>
            </a:r>
            <a:r>
              <a:rPr lang="zh-CN" altLang="en-US" sz="1400" dirty="0"/>
              <a:t>定义输入的横坐标和纵坐标</a:t>
            </a:r>
            <a:br>
              <a:rPr lang="zh-CN" altLang="en-US" sz="1400" dirty="0"/>
            </a:br>
            <a:r>
              <a:rPr lang="en-US" altLang="zh-CN" sz="1400" dirty="0"/>
              <a:t>x_=</a:t>
            </a:r>
            <a:r>
              <a:rPr lang="en-US" altLang="zh-CN" sz="1400" dirty="0" err="1"/>
              <a:t>tf.placeholder</a:t>
            </a:r>
            <a:r>
              <a:rPr lang="en-US" altLang="zh-CN" sz="1400" dirty="0"/>
              <a:t>(tf.float32,shape=(5,1))</a:t>
            </a:r>
            <a:br>
              <a:rPr lang="en-US" altLang="zh-CN" sz="1400" dirty="0"/>
            </a:br>
            <a:r>
              <a:rPr lang="en-US" altLang="zh-CN" sz="1400" dirty="0"/>
              <a:t>y_=</a:t>
            </a:r>
            <a:r>
              <a:rPr lang="en-US" altLang="zh-CN" sz="1400" dirty="0" err="1"/>
              <a:t>tf.placeholder</a:t>
            </a:r>
            <a:r>
              <a:rPr lang="en-US" altLang="zh-CN" sz="1400" dirty="0"/>
              <a:t>(tf.float32,shape=(5,1))</a:t>
            </a:r>
            <a:br>
              <a:rPr lang="en-US" altLang="zh-CN" sz="1400" dirty="0"/>
            </a:br>
            <a:r>
              <a:rPr lang="en-US" altLang="zh-CN" sz="1400" dirty="0"/>
              <a:t>### </a:t>
            </a:r>
            <a:r>
              <a:rPr lang="zh-CN" altLang="en-US" sz="1400" dirty="0"/>
              <a:t>损耗函数</a:t>
            </a:r>
            <a:br>
              <a:rPr lang="zh-CN" altLang="en-US" sz="1400" dirty="0"/>
            </a:br>
            <a:r>
              <a:rPr lang="en-US" altLang="zh-CN" sz="1400" dirty="0" err="1"/>
              <a:t>y_predict</a:t>
            </a:r>
            <a:r>
              <a:rPr lang="en-US" altLang="zh-CN" sz="1400" dirty="0"/>
              <a:t>=</a:t>
            </a:r>
            <a:r>
              <a:rPr lang="en-US" altLang="zh-CN" sz="1400" dirty="0" err="1"/>
              <a:t>tf.matmul</a:t>
            </a:r>
            <a:r>
              <a:rPr lang="en-US" altLang="zh-CN" sz="1400" dirty="0"/>
              <a:t>(</a:t>
            </a:r>
            <a:r>
              <a:rPr lang="en-US" altLang="zh-CN" sz="1400" dirty="0" err="1"/>
              <a:t>x_,w</a:t>
            </a:r>
            <a:r>
              <a:rPr lang="en-US" altLang="zh-CN" sz="1400" dirty="0"/>
              <a:t>)+b</a:t>
            </a:r>
            <a:br>
              <a:rPr lang="en-US" altLang="zh-CN" sz="1400" dirty="0"/>
            </a:br>
            <a:r>
              <a:rPr lang="en-US" altLang="zh-CN" sz="1400" dirty="0"/>
              <a:t>loss=</a:t>
            </a:r>
            <a:r>
              <a:rPr lang="en-US" altLang="zh-CN" sz="1400" dirty="0" err="1"/>
              <a:t>tf.reduce_mean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tf.square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y_predict</a:t>
            </a:r>
            <a:r>
              <a:rPr lang="en-US" altLang="zh-CN" sz="1400" dirty="0"/>
              <a:t>-y_))</a:t>
            </a:r>
            <a:br>
              <a:rPr lang="en-US" altLang="zh-CN" sz="1400" dirty="0"/>
            </a:br>
            <a:r>
              <a:rPr lang="en-US" altLang="zh-CN" sz="1400" dirty="0"/>
              <a:t>###</a:t>
            </a:r>
            <a:r>
              <a:rPr lang="zh-CN" altLang="en-US" sz="1400" dirty="0"/>
              <a:t>梯度下降</a:t>
            </a:r>
            <a:br>
              <a:rPr lang="zh-CN" altLang="en-US" sz="1400" dirty="0"/>
            </a:br>
            <a:r>
              <a:rPr lang="en-US" altLang="zh-CN" sz="1400" dirty="0" err="1"/>
              <a:t>train_step</a:t>
            </a:r>
            <a:r>
              <a:rPr lang="en-US" altLang="zh-CN" sz="1400" dirty="0"/>
              <a:t>=</a:t>
            </a:r>
            <a:r>
              <a:rPr lang="en-US" altLang="zh-CN" sz="1400" dirty="0" err="1"/>
              <a:t>tf.train.GradientDescentOptimizer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lr</a:t>
            </a:r>
            <a:r>
              <a:rPr lang="en-US" altLang="zh-CN" sz="1400" dirty="0"/>
              <a:t>).minimize(loss)</a:t>
            </a:r>
            <a:br>
              <a:rPr lang="en-US" altLang="zh-CN" sz="1400" dirty="0"/>
            </a:br>
            <a:r>
              <a:rPr lang="en-US" altLang="zh-CN" sz="1400" dirty="0" err="1"/>
              <a:t>init</a:t>
            </a:r>
            <a:r>
              <a:rPr lang="en-US" altLang="zh-CN" sz="1400" dirty="0"/>
              <a:t>=</a:t>
            </a:r>
            <a:r>
              <a:rPr lang="en-US" altLang="zh-CN" sz="1400" dirty="0" err="1"/>
              <a:t>tf.global_variables_initializer</a:t>
            </a:r>
            <a:r>
              <a:rPr lang="en-US" altLang="zh-CN" sz="1400" dirty="0"/>
              <a:t>()</a:t>
            </a:r>
            <a:br>
              <a:rPr lang="en-US" altLang="zh-CN" sz="1400" dirty="0"/>
            </a:br>
            <a:r>
              <a:rPr lang="en-US" altLang="zh-CN" sz="1400" dirty="0"/>
              <a:t>##</a:t>
            </a:r>
            <a:r>
              <a:rPr lang="zh-CN" altLang="en-US" sz="1400" dirty="0"/>
              <a:t>训练过程</a:t>
            </a:r>
            <a:br>
              <a:rPr lang="zh-CN" altLang="en-US" sz="1400" dirty="0"/>
            </a:br>
            <a:r>
              <a:rPr lang="en-US" altLang="zh-CN" sz="1400" dirty="0"/>
              <a:t>with </a:t>
            </a:r>
            <a:r>
              <a:rPr lang="en-US" altLang="zh-CN" sz="1400" dirty="0" err="1"/>
              <a:t>tf.Session</a:t>
            </a:r>
            <a:r>
              <a:rPr lang="en-US" altLang="zh-CN" sz="1400" dirty="0"/>
              <a:t>() as </a:t>
            </a:r>
            <a:r>
              <a:rPr lang="en-US" altLang="zh-CN" sz="1400" dirty="0" err="1"/>
              <a:t>sess</a:t>
            </a:r>
            <a:r>
              <a:rPr lang="en-US" altLang="zh-CN" sz="1400" dirty="0"/>
              <a:t>:</a:t>
            </a:r>
            <a:br>
              <a:rPr lang="en-US" altLang="zh-CN" sz="1400" dirty="0"/>
            </a:br>
            <a:r>
              <a:rPr lang="en-US" altLang="zh-CN" sz="1400" dirty="0"/>
              <a:t>    </a:t>
            </a:r>
            <a:r>
              <a:rPr lang="en-US" altLang="zh-CN" sz="1400" dirty="0" err="1"/>
              <a:t>sess.run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    ##</a:t>
            </a:r>
            <a:r>
              <a:rPr lang="zh-CN" altLang="en-US" sz="1400" dirty="0"/>
              <a:t>训练</a:t>
            </a:r>
            <a:r>
              <a:rPr lang="en-US" altLang="zh-CN" sz="1400" dirty="0"/>
              <a:t>1000</a:t>
            </a:r>
            <a:r>
              <a:rPr lang="zh-CN" altLang="en-US" sz="1400" dirty="0"/>
              <a:t>次</a:t>
            </a:r>
            <a:br>
              <a:rPr lang="zh-CN" altLang="en-US" sz="1400" dirty="0"/>
            </a:br>
            <a:r>
              <a:rPr lang="zh-CN" altLang="en-US" sz="1400" dirty="0"/>
              <a:t>    </a:t>
            </a:r>
            <a:r>
              <a:rPr lang="en-US" altLang="zh-CN" sz="1400" dirty="0"/>
              <a:t>for i in range(1000):</a:t>
            </a:r>
            <a:br>
              <a:rPr lang="en-US" altLang="zh-CN" sz="1400" dirty="0"/>
            </a:br>
            <a:r>
              <a:rPr lang="en-US" altLang="zh-CN" sz="1400" dirty="0"/>
              <a:t>        </a:t>
            </a:r>
            <a:r>
              <a:rPr lang="en-US" altLang="zh-CN" sz="1400" dirty="0" err="1"/>
              <a:t>sess.run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train_step,feed_dict</a:t>
            </a:r>
            <a:r>
              <a:rPr lang="en-US" altLang="zh-CN" sz="1400" dirty="0"/>
              <a:t>={</a:t>
            </a:r>
            <a:r>
              <a:rPr lang="en-US" altLang="zh-CN" sz="1400" dirty="0" err="1"/>
              <a:t>x_:x,y_:y</a:t>
            </a:r>
            <a:r>
              <a:rPr lang="en-US" altLang="zh-CN" sz="1400" dirty="0"/>
              <a:t>})</a:t>
            </a:r>
            <a:br>
              <a:rPr lang="en-US" altLang="zh-CN" sz="1400" dirty="0"/>
            </a:br>
            <a:r>
              <a:rPr lang="en-US" altLang="zh-CN" sz="1400" dirty="0"/>
              <a:t>        if (i+1)%50==0:</a:t>
            </a:r>
            <a:br>
              <a:rPr lang="en-US" altLang="zh-CN" sz="1400" dirty="0"/>
            </a:br>
            <a:r>
              <a:rPr lang="en-US" altLang="zh-CN" sz="1400" dirty="0"/>
              <a:t>            print("</a:t>
            </a:r>
            <a:r>
              <a:rPr lang="zh-CN" altLang="en-US" sz="1400" dirty="0"/>
              <a:t>循环次数</a:t>
            </a:r>
            <a:r>
              <a:rPr lang="en-US" altLang="zh-CN" sz="1400" dirty="0"/>
              <a:t>:",(i+1))</a:t>
            </a:r>
            <a:br>
              <a:rPr lang="en-US" altLang="zh-CN" sz="1400" dirty="0"/>
            </a:br>
            <a:r>
              <a:rPr lang="en-US" altLang="zh-CN" sz="1400" dirty="0"/>
              <a:t>            print("loss:",</a:t>
            </a:r>
            <a:r>
              <a:rPr lang="en-US" altLang="zh-CN" sz="1400" dirty="0" err="1"/>
              <a:t>sess.run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loss,feed_dict</a:t>
            </a:r>
            <a:r>
              <a:rPr lang="en-US" altLang="zh-CN" sz="1400" dirty="0"/>
              <a:t>={</a:t>
            </a:r>
            <a:r>
              <a:rPr lang="en-US" altLang="zh-CN" sz="1400" dirty="0" err="1"/>
              <a:t>x_:x,y_:y</a:t>
            </a:r>
            <a:r>
              <a:rPr lang="en-US" altLang="zh-CN" sz="1400" dirty="0"/>
              <a:t>}))</a:t>
            </a:r>
            <a:br>
              <a:rPr lang="en-US" altLang="zh-CN" sz="1400" dirty="0"/>
            </a:br>
            <a:r>
              <a:rPr lang="en-US" altLang="zh-CN" sz="1400" dirty="0"/>
              <a:t>            print("w:",</a:t>
            </a:r>
            <a:r>
              <a:rPr lang="en-US" altLang="zh-CN" sz="1400" dirty="0" err="1"/>
              <a:t>sess.run</a:t>
            </a:r>
            <a:r>
              <a:rPr lang="en-US" altLang="zh-CN" sz="1400" dirty="0"/>
              <a:t>(w),"b:",</a:t>
            </a:r>
            <a:r>
              <a:rPr lang="en-US" altLang="zh-CN" sz="1400" dirty="0" err="1"/>
              <a:t>sess.run</a:t>
            </a:r>
            <a:r>
              <a:rPr lang="en-US" altLang="zh-CN" sz="1400" dirty="0"/>
              <a:t>(b))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6084168" y="1772816"/>
            <a:ext cx="1800200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13893" y="2293421"/>
                <a:ext cx="50405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Q: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×1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×1</m:t>
                        </m:r>
                      </m:sup>
                    </m:sSup>
                    <m:r>
                      <a:rPr lang="zh-CN" altLang="en-US" sz="2400" b="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，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×1</m:t>
                        </m:r>
                      </m:sup>
                    </m:sSup>
                    <m:r>
                      <a:rPr lang="zh-CN" altLang="en-US" sz="2400" b="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的</m:t>
                    </m:r>
                    <m:r>
                      <a:rPr lang="zh-CN" altLang="en-US" sz="2400" b="0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关系</m:t>
                    </m:r>
                    <m:r>
                      <a:rPr lang="zh-CN" altLang="en-US" sz="2400" b="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，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源程序可以如何修改？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893" y="2293421"/>
                <a:ext cx="504056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935" t="-8029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87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066800"/>
          </a:xfrm>
        </p:spPr>
        <p:txBody>
          <a:bodyPr/>
          <a:lstStyle/>
          <a:p>
            <a:r>
              <a:rPr lang="zh-CN" altLang="en-US" dirty="0"/>
              <a:t>从线性回归来看网络定义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844824"/>
            <a:ext cx="7488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>
                <a:latin typeface="+mn-ea"/>
              </a:rPr>
              <a:t>定义网络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参数</a:t>
            </a:r>
            <a:r>
              <a:rPr lang="zh-CN" altLang="en-US" sz="2400" dirty="0">
                <a:latin typeface="+mn-ea"/>
              </a:rPr>
              <a:t>和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输入</a:t>
            </a:r>
            <a:endParaRPr lang="en-US" altLang="zh-CN" sz="2400" b="1" dirty="0">
              <a:solidFill>
                <a:srgbClr val="0070C0"/>
              </a:solidFill>
              <a:latin typeface="+mn-ea"/>
            </a:endParaRPr>
          </a:p>
          <a:p>
            <a:endParaRPr lang="en-US" altLang="zh-CN" sz="2400" b="1" dirty="0">
              <a:solidFill>
                <a:srgbClr val="92D050"/>
              </a:solidFill>
              <a:latin typeface="+mn-ea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w=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tf.Variable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tf.random_normal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([1,1]),name='weight')</a:t>
            </a:r>
            <a:b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b=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tf.Variable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tf.random_normal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([1,1]),name='bias')</a:t>
            </a:r>
            <a:br>
              <a:rPr lang="en-US" altLang="zh-CN" sz="2400" dirty="0">
                <a:latin typeface="Times New Roman" pitchFamily="18" charset="0"/>
                <a:cs typeface="Times New Roman" pitchFamily="18" charset="0"/>
              </a:rPr>
            </a:br>
            <a:br>
              <a:rPr lang="zh-CN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x_=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tf.placeholder</a:t>
            </a:r>
            <a:r>
              <a:rPr lang="en-US" altLang="zh-C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(tf.float32,shape=(5,1))</a:t>
            </a:r>
            <a:br>
              <a:rPr lang="en-US" altLang="zh-C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y_=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tf.placeholder</a:t>
            </a:r>
            <a:r>
              <a:rPr lang="en-US" altLang="zh-C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(tf.float32,shape=(5,1))</a:t>
            </a:r>
            <a:endParaRPr lang="zh-CN" alt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35737" y="4745932"/>
            <a:ext cx="3327694" cy="1851719"/>
            <a:chOff x="1277534" y="3842050"/>
            <a:chExt cx="4945048" cy="2851566"/>
          </a:xfrm>
        </p:grpSpPr>
        <p:sp>
          <p:nvSpPr>
            <p:cNvPr id="6" name="椭圆 5"/>
            <p:cNvSpPr/>
            <p:nvPr/>
          </p:nvSpPr>
          <p:spPr>
            <a:xfrm>
              <a:off x="2381803" y="3842050"/>
              <a:ext cx="2850813" cy="2850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1329713" y="5251596"/>
              <a:ext cx="98121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5232616" y="5317031"/>
              <a:ext cx="9899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277534" y="4530107"/>
              <a:ext cx="1008111" cy="710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070C0"/>
                  </a:solidFill>
                </a:rPr>
                <a:t>X</a:t>
              </a:r>
              <a:endParaRPr lang="zh-CN" altLang="en-US" sz="24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768448" y="3842803"/>
              <a:ext cx="1" cy="285081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923183" y="4834983"/>
              <a:ext cx="457177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400" b="1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139952" y="4604151"/>
              <a:ext cx="58221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b="1" dirty="0">
                  <a:solidFill>
                    <a:srgbClr val="FF0000"/>
                  </a:solidFill>
                </a:rPr>
                <a:t>+</a:t>
              </a:r>
              <a:endParaRPr lang="zh-CN" altLang="en-US" sz="4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5454928" y="4535896"/>
                  <a:ext cx="545341" cy="5981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0" smtClean="0">
                                <a:latin typeface="Cambria Math"/>
                              </a:rPr>
                              <m:t>𝐘</m:t>
                            </m:r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4928" y="4535896"/>
                  <a:ext cx="545341" cy="5981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71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矩形 13"/>
          <p:cNvSpPr/>
          <p:nvPr/>
        </p:nvSpPr>
        <p:spPr>
          <a:xfrm>
            <a:off x="3564052" y="4856096"/>
            <a:ext cx="671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w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89889" y="4815491"/>
            <a:ext cx="5485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b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86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066800"/>
          </a:xfrm>
        </p:spPr>
        <p:txBody>
          <a:bodyPr/>
          <a:lstStyle/>
          <a:p>
            <a:r>
              <a:rPr lang="zh-CN" altLang="en-US" dirty="0"/>
              <a:t>从线性回归来看网络定义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90473" y="4046947"/>
            <a:ext cx="2857470" cy="1547029"/>
            <a:chOff x="1139987" y="3842050"/>
            <a:chExt cx="5082595" cy="2851566"/>
          </a:xfrm>
        </p:grpSpPr>
        <p:sp>
          <p:nvSpPr>
            <p:cNvPr id="6" name="椭圆 5"/>
            <p:cNvSpPr/>
            <p:nvPr/>
          </p:nvSpPr>
          <p:spPr>
            <a:xfrm>
              <a:off x="2381803" y="3842050"/>
              <a:ext cx="2850813" cy="2850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1329713" y="5251596"/>
              <a:ext cx="98121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5232616" y="5317031"/>
              <a:ext cx="9899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139987" y="4527206"/>
              <a:ext cx="1008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/>
                <a:t>X</a:t>
              </a:r>
              <a:endParaRPr lang="zh-CN" altLang="en-US" sz="2400" b="1" dirty="0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768448" y="3842803"/>
              <a:ext cx="1" cy="285081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923183" y="4834983"/>
              <a:ext cx="457177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400" b="1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139952" y="4604151"/>
              <a:ext cx="58221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b="1" dirty="0">
                  <a:solidFill>
                    <a:srgbClr val="FF0000"/>
                  </a:solidFill>
                </a:rPr>
                <a:t>+</a:t>
              </a:r>
              <a:endParaRPr lang="zh-CN" altLang="en-US" sz="4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5384967" y="4390694"/>
                  <a:ext cx="545340" cy="5981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0" smtClean="0">
                                <a:latin typeface="Cambria Math"/>
                              </a:rPr>
                              <m:t>𝐘</m:t>
                            </m:r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4967" y="4390694"/>
                  <a:ext cx="545340" cy="59817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2000" b="-415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/>
          <p:cNvSpPr txBox="1"/>
          <p:nvPr/>
        </p:nvSpPr>
        <p:spPr>
          <a:xfrm>
            <a:off x="323528" y="1659634"/>
            <a:ext cx="89289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2. </a:t>
            </a:r>
            <a:r>
              <a:rPr lang="zh-CN" altLang="en-US" sz="2400" dirty="0">
                <a:latin typeface="+mn-ea"/>
              </a:rPr>
              <a:t>定义网络</a:t>
            </a:r>
            <a:r>
              <a:rPr lang="zh-CN" altLang="en-US" sz="2400" b="1" dirty="0">
                <a:solidFill>
                  <a:srgbClr val="FF0000"/>
                </a:solidFill>
              </a:rPr>
              <a:t>损耗函数</a:t>
            </a:r>
            <a:r>
              <a:rPr lang="zh-CN" altLang="en-US" sz="2400" dirty="0">
                <a:latin typeface="+mn-ea"/>
              </a:rPr>
              <a:t>和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优化算法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y_predict</a:t>
            </a:r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en-US" altLang="zh-CN" sz="2000" b="1" dirty="0" err="1">
                <a:solidFill>
                  <a:srgbClr val="FF0000"/>
                </a:solidFill>
              </a:rPr>
              <a:t>tf.matmul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x_,w</a:t>
            </a:r>
            <a:r>
              <a:rPr lang="en-US" altLang="zh-CN" sz="2000" b="1" dirty="0">
                <a:solidFill>
                  <a:srgbClr val="FF0000"/>
                </a:solidFill>
              </a:rPr>
              <a:t>)+b</a:t>
            </a:r>
            <a:br>
              <a:rPr lang="en-US" altLang="zh-CN" sz="2000" b="1" dirty="0">
                <a:solidFill>
                  <a:srgbClr val="FF0000"/>
                </a:solidFill>
              </a:rPr>
            </a:br>
            <a:r>
              <a:rPr lang="en-US" altLang="zh-CN" sz="2000" b="1" dirty="0">
                <a:solidFill>
                  <a:srgbClr val="FF0000"/>
                </a:solidFill>
              </a:rPr>
              <a:t>loss=</a:t>
            </a:r>
            <a:r>
              <a:rPr lang="en-US" altLang="zh-CN" sz="2000" b="1" dirty="0" err="1">
                <a:solidFill>
                  <a:srgbClr val="FF0000"/>
                </a:solidFill>
              </a:rPr>
              <a:t>tf.reduce_mean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tf.square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y_predict</a:t>
            </a:r>
            <a:r>
              <a:rPr lang="en-US" altLang="zh-CN" sz="2000" b="1" dirty="0">
                <a:solidFill>
                  <a:srgbClr val="FF0000"/>
                </a:solidFill>
              </a:rPr>
              <a:t>-y_))</a:t>
            </a:r>
          </a:p>
          <a:p>
            <a:br>
              <a:rPr lang="zh-CN" altLang="en-US" sz="2000" b="1" dirty="0">
                <a:solidFill>
                  <a:srgbClr val="0070C0"/>
                </a:solidFill>
              </a:rPr>
            </a:br>
            <a:r>
              <a:rPr lang="en-US" altLang="zh-CN" sz="2000" b="1" dirty="0" err="1">
                <a:solidFill>
                  <a:srgbClr val="0070C0"/>
                </a:solidFill>
              </a:rPr>
              <a:t>train_step</a:t>
            </a:r>
            <a:r>
              <a:rPr lang="en-US" altLang="zh-CN" sz="2000" b="1" dirty="0">
                <a:solidFill>
                  <a:srgbClr val="0070C0"/>
                </a:solidFill>
              </a:rPr>
              <a:t>=</a:t>
            </a:r>
            <a:r>
              <a:rPr lang="en-US" altLang="zh-CN" sz="2000" b="1" dirty="0" err="1">
                <a:solidFill>
                  <a:srgbClr val="0070C0"/>
                </a:solidFill>
              </a:rPr>
              <a:t>tf.train.GradientDescentOptimizer</a:t>
            </a:r>
            <a:r>
              <a:rPr lang="en-US" altLang="zh-CN" sz="2000" b="1" dirty="0">
                <a:solidFill>
                  <a:srgbClr val="0070C0"/>
                </a:solidFill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</a:rPr>
              <a:t>lr</a:t>
            </a:r>
            <a:r>
              <a:rPr lang="en-US" altLang="zh-CN" sz="2000" b="1" dirty="0">
                <a:solidFill>
                  <a:srgbClr val="0070C0"/>
                </a:solidFill>
              </a:rPr>
              <a:t>).minimize(loss)</a:t>
            </a:r>
            <a:br>
              <a:rPr lang="en-US" altLang="zh-CN" sz="2400" b="1" dirty="0">
                <a:solidFill>
                  <a:srgbClr val="0070C0"/>
                </a:solidFill>
              </a:rPr>
            </a:br>
            <a:br>
              <a:rPr lang="en-US" altLang="zh-CN" sz="2400" b="1" dirty="0">
                <a:solidFill>
                  <a:srgbClr val="0070C0"/>
                </a:solidFill>
              </a:rPr>
            </a:br>
            <a:endParaRPr lang="zh-CN" alt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773058" y="4575883"/>
                <a:ext cx="2663486" cy="471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Error=(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𝐘</m:t>
                        </m:r>
                      </m:e>
                    </m:acc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/>
                      </a:rPr>
                      <m:t>𝐘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)^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058" y="4575883"/>
                <a:ext cx="2663486" cy="471539"/>
              </a:xfrm>
              <a:prstGeom prst="rect">
                <a:avLst/>
              </a:prstGeom>
              <a:blipFill rotWithShape="1">
                <a:blip r:embed="rId3"/>
                <a:stretch>
                  <a:fillRect l="-3661" t="-7792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 descr="http://www.myexception.cn/img/2016/01/17/122257498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5759" y="3840395"/>
            <a:ext cx="3490040" cy="2701966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6012160" y="537321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+mn-ea"/>
              </a:rPr>
              <a:t>优化算法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70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066800"/>
          </a:xfrm>
        </p:spPr>
        <p:txBody>
          <a:bodyPr/>
          <a:lstStyle/>
          <a:p>
            <a:r>
              <a:rPr lang="zh-CN" altLang="en-US" dirty="0"/>
              <a:t>从线性回归来看网络定义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1700808"/>
            <a:ext cx="892899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3. </a:t>
            </a:r>
            <a:r>
              <a:rPr lang="zh-CN" altLang="en-US" sz="2400" b="1" dirty="0">
                <a:latin typeface="+mn-ea"/>
              </a:rPr>
              <a:t>训练神经网络</a:t>
            </a:r>
            <a:endParaRPr lang="en-US" altLang="zh-CN" sz="2400" b="1" dirty="0"/>
          </a:p>
          <a:p>
            <a:r>
              <a:rPr lang="en-US" altLang="zh-CN" sz="2000" dirty="0"/>
              <a:t>with </a:t>
            </a:r>
            <a:r>
              <a:rPr lang="en-US" altLang="zh-CN" sz="2000" dirty="0" err="1"/>
              <a:t>tf.Session</a:t>
            </a:r>
            <a:r>
              <a:rPr lang="en-US" altLang="zh-CN" sz="2000" dirty="0"/>
              <a:t>() as </a:t>
            </a:r>
            <a:r>
              <a:rPr lang="en-US" altLang="zh-CN" sz="2000" dirty="0" err="1"/>
              <a:t>sess</a:t>
            </a:r>
            <a:r>
              <a:rPr lang="en-US" altLang="zh-CN" sz="2000" dirty="0"/>
              <a:t>:</a:t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err="1"/>
              <a:t>sess.run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en-US" altLang="zh-CN" sz="2000" dirty="0"/>
              <a:t>    ##</a:t>
            </a:r>
            <a:r>
              <a:rPr lang="zh-CN" altLang="en-US" sz="2000" dirty="0"/>
              <a:t>训练</a:t>
            </a:r>
            <a:r>
              <a:rPr lang="en-US" altLang="zh-CN" sz="2000" dirty="0"/>
              <a:t>1000</a:t>
            </a:r>
            <a:r>
              <a:rPr lang="zh-CN" altLang="en-US" sz="2000" dirty="0"/>
              <a:t>次</a:t>
            </a:r>
            <a:br>
              <a:rPr lang="zh-CN" altLang="en-US" sz="2000" dirty="0"/>
            </a:br>
            <a:r>
              <a:rPr lang="zh-CN" altLang="en-US" sz="2000" dirty="0"/>
              <a:t>    </a:t>
            </a:r>
            <a:r>
              <a:rPr lang="en-US" altLang="zh-CN" sz="2000" dirty="0"/>
              <a:t>for i in range(1000):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sess.run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train_step,feed_dict</a:t>
            </a:r>
            <a:r>
              <a:rPr lang="en-US" altLang="zh-CN" sz="2000" dirty="0"/>
              <a:t>={</a:t>
            </a:r>
            <a:r>
              <a:rPr lang="en-US" altLang="zh-CN" sz="2000" dirty="0" err="1"/>
              <a:t>x_:x,y_:y</a:t>
            </a:r>
            <a:r>
              <a:rPr lang="en-US" altLang="zh-CN" sz="2000" dirty="0"/>
              <a:t>})</a:t>
            </a:r>
            <a:endParaRPr lang="zh-CN" alt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987824" y="4460590"/>
                <a:ext cx="2663486" cy="471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Error=(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𝐘</m:t>
                        </m:r>
                      </m:e>
                    </m:acc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/>
                      </a:rPr>
                      <m:t>𝐘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)^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460590"/>
                <a:ext cx="2663486" cy="471539"/>
              </a:xfrm>
              <a:prstGeom prst="rect">
                <a:avLst/>
              </a:prstGeom>
              <a:blipFill rotWithShape="1">
                <a:blip r:embed="rId2"/>
                <a:stretch>
                  <a:fillRect l="-3432" t="-7792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 descr="http://www.myexception.cn/img/2016/01/17/122257498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6496" y="3356992"/>
            <a:ext cx="3490040" cy="2701966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6582897" y="488981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+mn-ea"/>
              </a:rPr>
              <a:t>优化算法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0" y="3895604"/>
            <a:ext cx="2766997" cy="1547029"/>
            <a:chOff x="0" y="3895604"/>
            <a:chExt cx="2766997" cy="1547029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3895604"/>
              <a:ext cx="2766997" cy="1547029"/>
              <a:chOff x="1300912" y="3842050"/>
              <a:chExt cx="4921670" cy="2851566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2381803" y="3842050"/>
                <a:ext cx="2850813" cy="28508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箭头连接符 6"/>
              <p:cNvCxnSpPr/>
              <p:nvPr/>
            </p:nvCxnSpPr>
            <p:spPr>
              <a:xfrm>
                <a:off x="1329713" y="5251596"/>
                <a:ext cx="98121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>
                <a:off x="5232616" y="5317031"/>
                <a:ext cx="98996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300912" y="4421797"/>
                <a:ext cx="10081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/>
                  <a:t>X</a:t>
                </a:r>
                <a:endParaRPr lang="zh-CN" altLang="en-US" sz="2400" b="1" dirty="0"/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3768448" y="3842803"/>
                <a:ext cx="1" cy="285081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矩形 10"/>
              <p:cNvSpPr/>
              <p:nvPr/>
            </p:nvSpPr>
            <p:spPr>
              <a:xfrm>
                <a:off x="2923183" y="4834983"/>
                <a:ext cx="45717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44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139952" y="4604151"/>
                <a:ext cx="582211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400" b="1" dirty="0">
                    <a:solidFill>
                      <a:srgbClr val="FF0000"/>
                    </a:solidFill>
                  </a:rPr>
                  <a:t>+</a:t>
                </a:r>
                <a:endParaRPr lang="zh-CN" altLang="en-US" sz="4400" b="1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/>
                  <p:cNvSpPr/>
                  <p:nvPr/>
                </p:nvSpPr>
                <p:spPr>
                  <a:xfrm>
                    <a:off x="5282247" y="4285286"/>
                    <a:ext cx="545340" cy="59817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200" b="1" i="0" smtClean="0">
                                  <a:latin typeface="Cambria Math"/>
                                </a:rPr>
                                <m:t>𝐘</m:t>
                              </m:r>
                            </m:e>
                          </m:acc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3" name="矩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2247" y="4285286"/>
                    <a:ext cx="545340" cy="59817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14000" b="-38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矩形 16"/>
            <p:cNvSpPr/>
            <p:nvPr/>
          </p:nvSpPr>
          <p:spPr>
            <a:xfrm>
              <a:off x="803452" y="3956071"/>
              <a:ext cx="5838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w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617342" y="3956070"/>
              <a:ext cx="4828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b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下箭头 2"/>
          <p:cNvSpPr/>
          <p:nvPr/>
        </p:nvSpPr>
        <p:spPr>
          <a:xfrm rot="5400000">
            <a:off x="4113636" y="4303190"/>
            <a:ext cx="1168352" cy="29879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8673" y="5797153"/>
                <a:ext cx="25961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W:=W-</a:t>
                </a:r>
                <a14:m>
                  <m:oMath xmlns:m="http://schemas.openxmlformats.org/officeDocument/2006/math">
                    <m:r>
                      <a:rPr lang="zh-CN" altLang="en-US" sz="2400" b="1">
                        <a:solidFill>
                          <a:srgbClr val="FF0000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</a:rPr>
                  <a:t>*</a:t>
                </a:r>
                <a14:m>
                  <m:oMath xmlns:m="http://schemas.openxmlformats.org/officeDocument/2006/math">
                    <m:r>
                      <a:rPr lang="zh-CN" altLang="en-US" sz="2400" b="1">
                        <a:solidFill>
                          <a:srgbClr val="FF0000"/>
                        </a:solidFill>
                        <a:latin typeface="Cambria Math"/>
                      </a:rPr>
                      <m:t>𝛻</m:t>
                    </m:r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/>
                      </a:rPr>
                      <m:t>𝑊</m:t>
                    </m:r>
                  </m:oMath>
                </a14:m>
                <a:endParaRPr lang="en-US" altLang="zh-CN" sz="2400" b="1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3" y="5797153"/>
                <a:ext cx="2596164" cy="738664"/>
              </a:xfrm>
              <a:prstGeom prst="rect">
                <a:avLst/>
              </a:prstGeom>
              <a:blipFill rotWithShape="1">
                <a:blip r:embed="rId5"/>
                <a:stretch>
                  <a:fillRect l="-3521" t="-6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51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3" grpId="0" animBg="1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304</TotalTime>
  <Words>423</Words>
  <Application>Microsoft Office PowerPoint</Application>
  <PresentationFormat>全屏显示(4:3)</PresentationFormat>
  <Paragraphs>89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方正姚体</vt:lpstr>
      <vt:lpstr>宋体</vt:lpstr>
      <vt:lpstr>Cambria Math</vt:lpstr>
      <vt:lpstr>Georgia</vt:lpstr>
      <vt:lpstr>Times New Roman</vt:lpstr>
      <vt:lpstr>Trebuchet MS</vt:lpstr>
      <vt:lpstr>Wingdings 2</vt:lpstr>
      <vt:lpstr>都市</vt:lpstr>
      <vt:lpstr>线性回归回顾及发散</vt:lpstr>
      <vt:lpstr>线性回归</vt:lpstr>
      <vt:lpstr>PowerPoint 演示文稿</vt:lpstr>
      <vt:lpstr>线性回归网络结构</vt:lpstr>
      <vt:lpstr>线性回归</vt:lpstr>
      <vt:lpstr>PowerPoint 演示文稿</vt:lpstr>
      <vt:lpstr>从线性回归来看网络定义</vt:lpstr>
      <vt:lpstr>从线性回归来看网络定义</vt:lpstr>
      <vt:lpstr>从线性回归来看网络定义</vt:lpstr>
      <vt:lpstr>波斯顿房价拟合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JH L</cp:lastModifiedBy>
  <cp:revision>24</cp:revision>
  <dcterms:created xsi:type="dcterms:W3CDTF">2019-09-22T01:34:26Z</dcterms:created>
  <dcterms:modified xsi:type="dcterms:W3CDTF">2019-10-09T03:35:36Z</dcterms:modified>
</cp:coreProperties>
</file>