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47" r:id="rId4"/>
    <p:sldId id="348" r:id="rId5"/>
    <p:sldId id="340" r:id="rId6"/>
    <p:sldId id="349" r:id="rId7"/>
    <p:sldId id="352" r:id="rId8"/>
    <p:sldId id="359" r:id="rId9"/>
    <p:sldId id="343" r:id="rId10"/>
    <p:sldId id="344" r:id="rId11"/>
    <p:sldId id="35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Su" initials="KS" lastIdx="1" clrIdx="0">
    <p:extLst>
      <p:ext uri="{19B8F6BF-5375-455C-9EA6-DF929625EA0E}">
        <p15:presenceInfo xmlns:p15="http://schemas.microsoft.com/office/powerpoint/2012/main" userId="9057b155360413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E02"/>
    <a:srgbClr val="FC6204"/>
    <a:srgbClr val="FF0064"/>
    <a:srgbClr val="E72918"/>
    <a:srgbClr val="7F7F7F"/>
    <a:srgbClr val="F0F0F0"/>
    <a:srgbClr val="FFFFCC"/>
    <a:srgbClr val="9BBB59"/>
    <a:srgbClr val="F9F9F9"/>
    <a:srgbClr val="F05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754" y="197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eyefulpresentations.co.uk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hyperlink" Target="http://www.eyefulpresentations.co.uk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969" y="2432950"/>
            <a:ext cx="12196969" cy="2061116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endParaRPr lang="zh-CN" altLang="en-US" sz="4400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94697" y="2276724"/>
            <a:ext cx="2639112" cy="2320773"/>
            <a:chOff x="4165480" y="1616608"/>
            <a:chExt cx="2638768" cy="2320472"/>
          </a:xfrm>
          <a:solidFill>
            <a:schemeClr val="bg1">
              <a:lumMod val="6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4644008" y="1616608"/>
              <a:ext cx="2160240" cy="156208"/>
            </a:xfrm>
            <a:custGeom>
              <a:avLst/>
              <a:gdLst>
                <a:gd name="connsiteX0" fmla="*/ 0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0 w 2160240"/>
                <a:gd name="connsiteY4" fmla="*/ 0 h 144016"/>
                <a:gd name="connsiteX0" fmla="*/ 158496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158496 w 2160240"/>
                <a:gd name="connsiteY4" fmla="*/ 0 h 144016"/>
                <a:gd name="connsiteX0" fmla="*/ 134112 w 2160240"/>
                <a:gd name="connsiteY0" fmla="*/ 0 h 156208"/>
                <a:gd name="connsiteX1" fmla="*/ 2160240 w 2160240"/>
                <a:gd name="connsiteY1" fmla="*/ 12192 h 156208"/>
                <a:gd name="connsiteX2" fmla="*/ 2160240 w 2160240"/>
                <a:gd name="connsiteY2" fmla="*/ 156208 h 156208"/>
                <a:gd name="connsiteX3" fmla="*/ 0 w 2160240"/>
                <a:gd name="connsiteY3" fmla="*/ 156208 h 156208"/>
                <a:gd name="connsiteX4" fmla="*/ 134112 w 2160240"/>
                <a:gd name="connsiteY4" fmla="*/ 0 h 15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240" h="156208">
                  <a:moveTo>
                    <a:pt x="134112" y="0"/>
                  </a:moveTo>
                  <a:lnTo>
                    <a:pt x="2160240" y="12192"/>
                  </a:lnTo>
                  <a:lnTo>
                    <a:pt x="2160240" y="156208"/>
                  </a:lnTo>
                  <a:lnTo>
                    <a:pt x="0" y="156208"/>
                  </a:lnTo>
                  <a:lnTo>
                    <a:pt x="1341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3"/>
            <p:cNvSpPr/>
            <p:nvPr/>
          </p:nvSpPr>
          <p:spPr>
            <a:xfrm>
              <a:off x="4165480" y="3797088"/>
              <a:ext cx="2134712" cy="139992"/>
            </a:xfrm>
            <a:custGeom>
              <a:avLst/>
              <a:gdLst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0 w 2016224"/>
                <a:gd name="connsiteY3" fmla="*/ 243408 h 243408"/>
                <a:gd name="connsiteX4" fmla="*/ 0 w 2016224"/>
                <a:gd name="connsiteY4" fmla="*/ 0 h 243408"/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158496 w 2016224"/>
                <a:gd name="connsiteY3" fmla="*/ 243408 h 243408"/>
                <a:gd name="connsiteX4" fmla="*/ 0 w 2016224"/>
                <a:gd name="connsiteY4" fmla="*/ 0 h 243408"/>
                <a:gd name="connsiteX0" fmla="*/ 0 w 1928127"/>
                <a:gd name="connsiteY0" fmla="*/ 0 h 266629"/>
                <a:gd name="connsiteX1" fmla="*/ 1928127 w 1928127"/>
                <a:gd name="connsiteY1" fmla="*/ 23221 h 266629"/>
                <a:gd name="connsiteX2" fmla="*/ 1928127 w 1928127"/>
                <a:gd name="connsiteY2" fmla="*/ 266629 h 266629"/>
                <a:gd name="connsiteX3" fmla="*/ 70399 w 1928127"/>
                <a:gd name="connsiteY3" fmla="*/ 266629 h 266629"/>
                <a:gd name="connsiteX4" fmla="*/ 0 w 1928127"/>
                <a:gd name="connsiteY4" fmla="*/ 0 h 26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27" h="266629">
                  <a:moveTo>
                    <a:pt x="0" y="0"/>
                  </a:moveTo>
                  <a:lnTo>
                    <a:pt x="1928127" y="23221"/>
                  </a:lnTo>
                  <a:lnTo>
                    <a:pt x="1928127" y="266629"/>
                  </a:lnTo>
                  <a:lnTo>
                    <a:pt x="70399" y="2666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2"/>
          <p:cNvSpPr/>
          <p:nvPr userDrawn="1"/>
        </p:nvSpPr>
        <p:spPr>
          <a:xfrm>
            <a:off x="780804" y="2288917"/>
            <a:ext cx="2553004" cy="2320773"/>
          </a:xfrm>
          <a:custGeom>
            <a:avLst/>
            <a:gdLst>
              <a:gd name="connsiteX0" fmla="*/ 0 w 2016224"/>
              <a:gd name="connsiteY0" fmla="*/ 0 h 2448272"/>
              <a:gd name="connsiteX1" fmla="*/ 2016224 w 2016224"/>
              <a:gd name="connsiteY1" fmla="*/ 0 h 2448272"/>
              <a:gd name="connsiteX2" fmla="*/ 2016224 w 2016224"/>
              <a:gd name="connsiteY2" fmla="*/ 2448272 h 2448272"/>
              <a:gd name="connsiteX3" fmla="*/ 0 w 2016224"/>
              <a:gd name="connsiteY3" fmla="*/ 2448272 h 2448272"/>
              <a:gd name="connsiteX4" fmla="*/ 0 w 2016224"/>
              <a:gd name="connsiteY4" fmla="*/ 0 h 2448272"/>
              <a:gd name="connsiteX0" fmla="*/ 536448 w 2552672"/>
              <a:gd name="connsiteY0" fmla="*/ 0 h 2448272"/>
              <a:gd name="connsiteX1" fmla="*/ 2552672 w 2552672"/>
              <a:gd name="connsiteY1" fmla="*/ 0 h 2448272"/>
              <a:gd name="connsiteX2" fmla="*/ 2552672 w 2552672"/>
              <a:gd name="connsiteY2" fmla="*/ 2448272 h 2448272"/>
              <a:gd name="connsiteX3" fmla="*/ 0 w 2552672"/>
              <a:gd name="connsiteY3" fmla="*/ 2423888 h 2448272"/>
              <a:gd name="connsiteX4" fmla="*/ 536448 w 2552672"/>
              <a:gd name="connsiteY4" fmla="*/ 0 h 2448272"/>
              <a:gd name="connsiteX0" fmla="*/ 536448 w 2552672"/>
              <a:gd name="connsiteY0" fmla="*/ 0 h 2448272"/>
              <a:gd name="connsiteX1" fmla="*/ 2552672 w 2552672"/>
              <a:gd name="connsiteY1" fmla="*/ 0 h 2448272"/>
              <a:gd name="connsiteX2" fmla="*/ 2064992 w 2552672"/>
              <a:gd name="connsiteY2" fmla="*/ 2448272 h 2448272"/>
              <a:gd name="connsiteX3" fmla="*/ 0 w 2552672"/>
              <a:gd name="connsiteY3" fmla="*/ 2423888 h 2448272"/>
              <a:gd name="connsiteX4" fmla="*/ 536448 w 255267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672" h="2448272">
                <a:moveTo>
                  <a:pt x="536448" y="0"/>
                </a:moveTo>
                <a:lnTo>
                  <a:pt x="2552672" y="0"/>
                </a:lnTo>
                <a:lnTo>
                  <a:pt x="2064992" y="2448272"/>
                </a:lnTo>
                <a:lnTo>
                  <a:pt x="0" y="2423888"/>
                </a:lnTo>
                <a:lnTo>
                  <a:pt x="5364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31094" y="2284833"/>
            <a:ext cx="2651305" cy="2320773"/>
            <a:chOff x="4153288" y="1616608"/>
            <a:chExt cx="2650960" cy="2320472"/>
          </a:xfrm>
          <a:solidFill>
            <a:schemeClr val="bg1">
              <a:lumMod val="65000"/>
            </a:schemeClr>
          </a:solidFill>
        </p:grpSpPr>
        <p:sp>
          <p:nvSpPr>
            <p:cNvPr id="11" name="矩形 4"/>
            <p:cNvSpPr/>
            <p:nvPr/>
          </p:nvSpPr>
          <p:spPr>
            <a:xfrm>
              <a:off x="4644008" y="1616608"/>
              <a:ext cx="2160240" cy="156208"/>
            </a:xfrm>
            <a:custGeom>
              <a:avLst/>
              <a:gdLst>
                <a:gd name="connsiteX0" fmla="*/ 0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0 w 2160240"/>
                <a:gd name="connsiteY4" fmla="*/ 0 h 144016"/>
                <a:gd name="connsiteX0" fmla="*/ 158496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158496 w 2160240"/>
                <a:gd name="connsiteY4" fmla="*/ 0 h 144016"/>
                <a:gd name="connsiteX0" fmla="*/ 134112 w 2160240"/>
                <a:gd name="connsiteY0" fmla="*/ 0 h 156208"/>
                <a:gd name="connsiteX1" fmla="*/ 2160240 w 2160240"/>
                <a:gd name="connsiteY1" fmla="*/ 12192 h 156208"/>
                <a:gd name="connsiteX2" fmla="*/ 2160240 w 2160240"/>
                <a:gd name="connsiteY2" fmla="*/ 156208 h 156208"/>
                <a:gd name="connsiteX3" fmla="*/ 0 w 2160240"/>
                <a:gd name="connsiteY3" fmla="*/ 156208 h 156208"/>
                <a:gd name="connsiteX4" fmla="*/ 134112 w 2160240"/>
                <a:gd name="connsiteY4" fmla="*/ 0 h 15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240" h="156208">
                  <a:moveTo>
                    <a:pt x="134112" y="0"/>
                  </a:moveTo>
                  <a:lnTo>
                    <a:pt x="2160240" y="12192"/>
                  </a:lnTo>
                  <a:lnTo>
                    <a:pt x="2160240" y="156208"/>
                  </a:lnTo>
                  <a:lnTo>
                    <a:pt x="0" y="156208"/>
                  </a:lnTo>
                  <a:lnTo>
                    <a:pt x="1341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3"/>
            <p:cNvSpPr/>
            <p:nvPr/>
          </p:nvSpPr>
          <p:spPr>
            <a:xfrm>
              <a:off x="4153288" y="3809280"/>
              <a:ext cx="2146904" cy="127800"/>
            </a:xfrm>
            <a:custGeom>
              <a:avLst/>
              <a:gdLst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0 w 2016224"/>
                <a:gd name="connsiteY3" fmla="*/ 243408 h 243408"/>
                <a:gd name="connsiteX4" fmla="*/ 0 w 2016224"/>
                <a:gd name="connsiteY4" fmla="*/ 0 h 243408"/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158496 w 2016224"/>
                <a:gd name="connsiteY3" fmla="*/ 243408 h 243408"/>
                <a:gd name="connsiteX4" fmla="*/ 0 w 2016224"/>
                <a:gd name="connsiteY4" fmla="*/ 0 h 243408"/>
                <a:gd name="connsiteX0" fmla="*/ 0 w 1950151"/>
                <a:gd name="connsiteY0" fmla="*/ 0 h 243408"/>
                <a:gd name="connsiteX1" fmla="*/ 1950151 w 1950151"/>
                <a:gd name="connsiteY1" fmla="*/ 0 h 243408"/>
                <a:gd name="connsiteX2" fmla="*/ 1950151 w 1950151"/>
                <a:gd name="connsiteY2" fmla="*/ 243408 h 243408"/>
                <a:gd name="connsiteX3" fmla="*/ 92423 w 1950151"/>
                <a:gd name="connsiteY3" fmla="*/ 243408 h 243408"/>
                <a:gd name="connsiteX4" fmla="*/ 0 w 1950151"/>
                <a:gd name="connsiteY4" fmla="*/ 0 h 243408"/>
                <a:gd name="connsiteX0" fmla="*/ 0 w 1939139"/>
                <a:gd name="connsiteY0" fmla="*/ 0 h 243408"/>
                <a:gd name="connsiteX1" fmla="*/ 1939139 w 1939139"/>
                <a:gd name="connsiteY1" fmla="*/ 0 h 243408"/>
                <a:gd name="connsiteX2" fmla="*/ 1939139 w 1939139"/>
                <a:gd name="connsiteY2" fmla="*/ 243408 h 243408"/>
                <a:gd name="connsiteX3" fmla="*/ 81411 w 1939139"/>
                <a:gd name="connsiteY3" fmla="*/ 243408 h 243408"/>
                <a:gd name="connsiteX4" fmla="*/ 0 w 1939139"/>
                <a:gd name="connsiteY4" fmla="*/ 0 h 24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9139" h="243408">
                  <a:moveTo>
                    <a:pt x="0" y="0"/>
                  </a:moveTo>
                  <a:lnTo>
                    <a:pt x="1939139" y="0"/>
                  </a:lnTo>
                  <a:lnTo>
                    <a:pt x="1939139" y="243408"/>
                  </a:lnTo>
                  <a:lnTo>
                    <a:pt x="81411" y="24340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2"/>
          <p:cNvSpPr/>
          <p:nvPr userDrawn="1"/>
        </p:nvSpPr>
        <p:spPr>
          <a:xfrm>
            <a:off x="3229395" y="2297026"/>
            <a:ext cx="2553004" cy="2320773"/>
          </a:xfrm>
          <a:custGeom>
            <a:avLst/>
            <a:gdLst>
              <a:gd name="connsiteX0" fmla="*/ 0 w 2016224"/>
              <a:gd name="connsiteY0" fmla="*/ 0 h 2448272"/>
              <a:gd name="connsiteX1" fmla="*/ 2016224 w 2016224"/>
              <a:gd name="connsiteY1" fmla="*/ 0 h 2448272"/>
              <a:gd name="connsiteX2" fmla="*/ 2016224 w 2016224"/>
              <a:gd name="connsiteY2" fmla="*/ 2448272 h 2448272"/>
              <a:gd name="connsiteX3" fmla="*/ 0 w 2016224"/>
              <a:gd name="connsiteY3" fmla="*/ 2448272 h 2448272"/>
              <a:gd name="connsiteX4" fmla="*/ 0 w 2016224"/>
              <a:gd name="connsiteY4" fmla="*/ 0 h 2448272"/>
              <a:gd name="connsiteX0" fmla="*/ 536448 w 2552672"/>
              <a:gd name="connsiteY0" fmla="*/ 0 h 2448272"/>
              <a:gd name="connsiteX1" fmla="*/ 2552672 w 2552672"/>
              <a:gd name="connsiteY1" fmla="*/ 0 h 2448272"/>
              <a:gd name="connsiteX2" fmla="*/ 2552672 w 2552672"/>
              <a:gd name="connsiteY2" fmla="*/ 2448272 h 2448272"/>
              <a:gd name="connsiteX3" fmla="*/ 0 w 2552672"/>
              <a:gd name="connsiteY3" fmla="*/ 2423888 h 2448272"/>
              <a:gd name="connsiteX4" fmla="*/ 536448 w 2552672"/>
              <a:gd name="connsiteY4" fmla="*/ 0 h 2448272"/>
              <a:gd name="connsiteX0" fmla="*/ 536448 w 2552672"/>
              <a:gd name="connsiteY0" fmla="*/ 0 h 2448272"/>
              <a:gd name="connsiteX1" fmla="*/ 2552672 w 2552672"/>
              <a:gd name="connsiteY1" fmla="*/ 0 h 2448272"/>
              <a:gd name="connsiteX2" fmla="*/ 2064992 w 2552672"/>
              <a:gd name="connsiteY2" fmla="*/ 2448272 h 2448272"/>
              <a:gd name="connsiteX3" fmla="*/ 0 w 2552672"/>
              <a:gd name="connsiteY3" fmla="*/ 2423888 h 2448272"/>
              <a:gd name="connsiteX4" fmla="*/ 536448 w 255267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672" h="2448272">
                <a:moveTo>
                  <a:pt x="536448" y="0"/>
                </a:moveTo>
                <a:lnTo>
                  <a:pt x="2552672" y="0"/>
                </a:lnTo>
                <a:lnTo>
                  <a:pt x="2064992" y="2448272"/>
                </a:lnTo>
                <a:lnTo>
                  <a:pt x="0" y="2423888"/>
                </a:lnTo>
                <a:lnTo>
                  <a:pt x="5364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6168018" y="3110383"/>
            <a:ext cx="6023982" cy="1182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线性回归算法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47"/>
          <p:cNvSpPr txBox="1">
            <a:spLocks noChangeArrowheads="1"/>
          </p:cNvSpPr>
          <p:nvPr userDrawn="1"/>
        </p:nvSpPr>
        <p:spPr bwMode="auto">
          <a:xfrm>
            <a:off x="6168018" y="4674784"/>
            <a:ext cx="4241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主讲老师：苏康</a:t>
            </a:r>
            <a:endParaRPr lang="en-US" altLang="zh-CN" sz="28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 userDrawn="1"/>
        </p:nvSpPr>
        <p:spPr bwMode="auto">
          <a:xfrm>
            <a:off x="6168018" y="2529555"/>
            <a:ext cx="39597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i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机器学习实战</a:t>
            </a:r>
            <a:r>
              <a:rPr lang="en-US" altLang="zh-CN" sz="2400" i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pic>
        <p:nvPicPr>
          <p:cNvPr id="30" name="Picture 29" descr="A picture containing book&#10;&#10;Description automatically generated">
            <a:extLst>
              <a:ext uri="{FF2B5EF4-FFF2-40B4-BE49-F238E27FC236}">
                <a16:creationId xmlns:a16="http://schemas.microsoft.com/office/drawing/2014/main" id="{0399DF7F-AF94-4149-B6C8-BA931C93B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2" y="2267508"/>
            <a:ext cx="2706201" cy="2350291"/>
          </a:xfrm>
          <a:prstGeom prst="parallelogram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4A1FDA61-0955-4921-9FBB-8202FD4192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b="1857"/>
          <a:stretch/>
        </p:blipFill>
        <p:spPr>
          <a:xfrm>
            <a:off x="3200400" y="2216842"/>
            <a:ext cx="2735196" cy="2420616"/>
          </a:xfrm>
          <a:prstGeom prst="parallelogram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80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8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8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0" grpId="1"/>
      <p:bldP spid="2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551384" y="5833885"/>
            <a:ext cx="1152128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491870" y="5810783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资源作业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0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C:\Documents and Settings\tdz\桌面\dancing1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95180" y="4635336"/>
            <a:ext cx="2909330" cy="1818094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17" descr="C:\Documents and Settings\tdz\桌面\music_3834x2551_zcool.com.cn.jp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56978" y="4635336"/>
            <a:ext cx="2909179" cy="1818000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16" descr="C:\Documents and Settings\tdz\桌面\xpic4236.jpg"/>
          <p:cNvPicPr>
            <a:picLocks noChangeAspect="1" noChangeArrowheads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6614" y="4627136"/>
            <a:ext cx="2922300" cy="1826200"/>
          </a:xfrm>
          <a:prstGeom prst="rect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15" descr="C:\Documents and Settings\tdz\桌面\baby01.jpg"/>
          <p:cNvPicPr>
            <a:picLocks noChangeAspect="1" noChangeArrowheads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034" y="4635336"/>
            <a:ext cx="2909179" cy="1818000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Oval 60">
            <a:hlinkClick r:id="rId8"/>
          </p:cNvPr>
          <p:cNvSpPr>
            <a:spLocks noChangeArrowheads="1"/>
          </p:cNvSpPr>
          <p:nvPr userDrawn="1"/>
        </p:nvSpPr>
        <p:spPr bwMode="auto">
          <a:xfrm>
            <a:off x="5968254" y="2757244"/>
            <a:ext cx="444068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Oval 61">
            <a:hlinkClick r:id="rId9"/>
          </p:cNvPr>
          <p:cNvSpPr>
            <a:spLocks noChangeArrowheads="1"/>
          </p:cNvSpPr>
          <p:nvPr userDrawn="1"/>
        </p:nvSpPr>
        <p:spPr bwMode="auto">
          <a:xfrm>
            <a:off x="5980217" y="3565675"/>
            <a:ext cx="420141" cy="521494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矩形​​ 5"/>
          <p:cNvSpPr>
            <a:spLocks noChangeArrowheads="1"/>
          </p:cNvSpPr>
          <p:nvPr userDrawn="1"/>
        </p:nvSpPr>
        <p:spPr bwMode="auto">
          <a:xfrm>
            <a:off x="1" y="405461"/>
            <a:ext cx="12191999" cy="4079229"/>
          </a:xfrm>
          <a:prstGeom prst="rect">
            <a:avLst/>
          </a:prstGeom>
          <a:solidFill>
            <a:srgbClr val="F39E02"/>
          </a:solidFill>
          <a:ln w="9525" cmpd="sng">
            <a:solidFill>
              <a:srgbClr val="FC6204"/>
            </a:solidFill>
            <a:miter lim="800000"/>
            <a:headEnd/>
            <a:tailEnd/>
          </a:ln>
        </p:spPr>
        <p:txBody>
          <a:bodyPr lIns="287963" tIns="45714" rIns="91429" bIns="45714"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ln>
                <a:solidFill>
                  <a:srgbClr val="92D050"/>
                </a:solidFill>
              </a:ln>
              <a:solidFill>
                <a:srgbClr val="92D05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1" name="Freeform 11"/>
          <p:cNvSpPr>
            <a:spLocks/>
          </p:cNvSpPr>
          <p:nvPr userDrawn="1"/>
        </p:nvSpPr>
        <p:spPr bwMode="auto">
          <a:xfrm>
            <a:off x="1154783" y="2738190"/>
            <a:ext cx="981203" cy="198834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Freeform 13"/>
          <p:cNvSpPr>
            <a:spLocks/>
          </p:cNvSpPr>
          <p:nvPr userDrawn="1"/>
        </p:nvSpPr>
        <p:spPr bwMode="auto">
          <a:xfrm>
            <a:off x="2104226" y="2459587"/>
            <a:ext cx="1567067" cy="309563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Freeform 15"/>
          <p:cNvSpPr>
            <a:spLocks/>
          </p:cNvSpPr>
          <p:nvPr userDrawn="1"/>
        </p:nvSpPr>
        <p:spPr bwMode="auto">
          <a:xfrm>
            <a:off x="1261160" y="946300"/>
            <a:ext cx="2541918" cy="845344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4" name="Freeform 16"/>
          <p:cNvSpPr>
            <a:spLocks/>
          </p:cNvSpPr>
          <p:nvPr userDrawn="1"/>
        </p:nvSpPr>
        <p:spPr bwMode="auto">
          <a:xfrm>
            <a:off x="938849" y="1778550"/>
            <a:ext cx="325480" cy="1190625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5" name="Freeform 17"/>
          <p:cNvSpPr>
            <a:spLocks/>
          </p:cNvSpPr>
          <p:nvPr userDrawn="1"/>
        </p:nvSpPr>
        <p:spPr bwMode="auto">
          <a:xfrm>
            <a:off x="3674468" y="952254"/>
            <a:ext cx="1308270" cy="1528763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" name="TextBox 66"/>
          <p:cNvSpPr txBox="1"/>
          <p:nvPr userDrawn="1"/>
        </p:nvSpPr>
        <p:spPr>
          <a:xfrm rot="20445248">
            <a:off x="1391213" y="1491919"/>
            <a:ext cx="2954994" cy="923305"/>
          </a:xfrm>
          <a:prstGeom prst="rect">
            <a:avLst/>
          </a:prstGeom>
          <a:noFill/>
        </p:spPr>
        <p:txBody>
          <a:bodyPr wrap="none" lIns="91429" tIns="45714" rIns="91429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8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551384" y="980728"/>
            <a:ext cx="1152128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 userDrawn="1"/>
        </p:nvSpPr>
        <p:spPr>
          <a:xfrm>
            <a:off x="551384" y="980728"/>
            <a:ext cx="135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教学导入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551383" y="1663784"/>
            <a:ext cx="1166035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F194826C-5B42-4964-9082-C56BFCF26DE9}"/>
              </a:ext>
            </a:extLst>
          </p:cNvPr>
          <p:cNvSpPr txBox="1"/>
          <p:nvPr userDrawn="1"/>
        </p:nvSpPr>
        <p:spPr>
          <a:xfrm>
            <a:off x="504317" y="1652233"/>
            <a:ext cx="1260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教学内容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2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515356" y="2348880"/>
            <a:ext cx="1188156" cy="37700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>
            <a:hlinkClick r:id="rId2" action="ppaction://hlinksldjump"/>
          </p:cNvPr>
          <p:cNvSpPr txBox="1"/>
          <p:nvPr/>
        </p:nvSpPr>
        <p:spPr>
          <a:xfrm>
            <a:off x="482859" y="2325778"/>
            <a:ext cx="1220654" cy="400110"/>
          </a:xfrm>
          <a:prstGeom prst="rect">
            <a:avLst/>
          </a:prstGeom>
          <a:solidFill>
            <a:srgbClr val="FC6204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教学目标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62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515356" y="3038344"/>
            <a:ext cx="1188156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>
            <a:hlinkClick r:id="rId2" action="ppaction://hlinksldjump"/>
          </p:cNvPr>
          <p:cNvSpPr txBox="1"/>
          <p:nvPr/>
        </p:nvSpPr>
        <p:spPr>
          <a:xfrm>
            <a:off x="534084" y="3028890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重点难点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2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551384" y="3717032"/>
            <a:ext cx="1152128" cy="418550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27820" y="3717032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算法原理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2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551384" y="4437112"/>
            <a:ext cx="1152128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91D6AC4B-26C1-4BDB-B632-F6B09443D1E2}"/>
              </a:ext>
            </a:extLst>
          </p:cNvPr>
          <p:cNvSpPr txBox="1"/>
          <p:nvPr userDrawn="1"/>
        </p:nvSpPr>
        <p:spPr>
          <a:xfrm>
            <a:off x="551384" y="4414010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代码实操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551384" y="5129481"/>
            <a:ext cx="1152128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551384" y="5106379"/>
            <a:ext cx="1272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教学效果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88066"/>
            <a:ext cx="1703512" cy="5349245"/>
          </a:xfrm>
          <a:prstGeom prst="rect">
            <a:avLst/>
          </a:prstGeom>
          <a:solidFill>
            <a:srgbClr val="F9F9F9"/>
          </a:solidFill>
          <a:ln w="952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10331575" y="6237312"/>
            <a:ext cx="1093710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3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3"/>
                </a:solidFill>
              </a:rPr>
              <a:t>  </a:t>
            </a:r>
            <a:r>
              <a:rPr lang="zh-CN" altLang="en-US" sz="1600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2018" y="1001539"/>
            <a:ext cx="362670" cy="389376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36">
            <a:hlinkClick r:id="rId13" action="ppaction://hlinksldjump"/>
          </p:cNvPr>
          <p:cNvSpPr txBox="1"/>
          <p:nvPr userDrawn="1"/>
        </p:nvSpPr>
        <p:spPr>
          <a:xfrm>
            <a:off x="499649" y="980727"/>
            <a:ext cx="1355658" cy="41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20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教学导入</a:t>
            </a:r>
            <a:endParaRPr lang="zh-CN" altLang="en-US" sz="2000" kern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35"/>
          <p:cNvSpPr txBox="1"/>
          <p:nvPr userDrawn="1"/>
        </p:nvSpPr>
        <p:spPr>
          <a:xfrm>
            <a:off x="-169512" y="969537"/>
            <a:ext cx="900237" cy="540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rPr>
              <a:t>01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  <a:ea typeface="楷体_GB2312" pitchFamily="49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96766" y="1596165"/>
            <a:ext cx="2043741" cy="540384"/>
            <a:chOff x="-268749" y="1628800"/>
            <a:chExt cx="2043475" cy="523220"/>
          </a:xfrm>
        </p:grpSpPr>
        <p:sp>
          <p:nvSpPr>
            <p:cNvPr id="29" name="矩形 28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TextBox 56"/>
            <p:cNvSpPr txBox="1"/>
            <p:nvPr/>
          </p:nvSpPr>
          <p:spPr>
            <a:xfrm>
              <a:off x="-268749" y="1628800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02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31" name="TextBox 57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教学内容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-188055" y="2317842"/>
            <a:ext cx="2043740" cy="540384"/>
            <a:chOff x="-268749" y="1651901"/>
            <a:chExt cx="2043475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TextBox 53"/>
            <p:cNvSpPr txBox="1"/>
            <p:nvPr/>
          </p:nvSpPr>
          <p:spPr>
            <a:xfrm>
              <a:off x="-268749" y="1651901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03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28" name="TextBox 54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教学目标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-160801" y="2981345"/>
            <a:ext cx="2020800" cy="540384"/>
            <a:chOff x="-245811" y="1618676"/>
            <a:chExt cx="2020537" cy="523220"/>
          </a:xfrm>
        </p:grpSpPr>
        <p:sp>
          <p:nvSpPr>
            <p:cNvPr id="23" name="矩形 22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50"/>
            <p:cNvSpPr txBox="1"/>
            <p:nvPr/>
          </p:nvSpPr>
          <p:spPr>
            <a:xfrm>
              <a:off x="-245811" y="1618676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04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25" name="TextBox 51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重点难点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-188055" y="3679011"/>
            <a:ext cx="2043741" cy="540384"/>
            <a:chOff x="-268749" y="1618529"/>
            <a:chExt cx="2043475" cy="523220"/>
          </a:xfrm>
        </p:grpSpPr>
        <p:sp>
          <p:nvSpPr>
            <p:cNvPr id="20" name="矩形 19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47"/>
            <p:cNvSpPr txBox="1"/>
            <p:nvPr/>
          </p:nvSpPr>
          <p:spPr>
            <a:xfrm>
              <a:off x="-268749" y="1618529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05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22" name="TextBox 48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算法原理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-196767" y="4376489"/>
            <a:ext cx="2043742" cy="540384"/>
            <a:chOff x="-268750" y="1618199"/>
            <a:chExt cx="2043476" cy="523220"/>
          </a:xfrm>
        </p:grpSpPr>
        <p:sp>
          <p:nvSpPr>
            <p:cNvPr id="17" name="矩形 16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44"/>
            <p:cNvSpPr txBox="1"/>
            <p:nvPr/>
          </p:nvSpPr>
          <p:spPr>
            <a:xfrm>
              <a:off x="-268750" y="1618199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06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19" name="TextBox 45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代码实操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6F6C2C83-8CC1-414D-9EC0-B0DCF3F08863}"/>
              </a:ext>
            </a:extLst>
          </p:cNvPr>
          <p:cNvGrpSpPr/>
          <p:nvPr userDrawn="1"/>
        </p:nvGrpSpPr>
        <p:grpSpPr>
          <a:xfrm>
            <a:off x="-143463" y="5073968"/>
            <a:ext cx="1990438" cy="540384"/>
            <a:chOff x="-215453" y="1617871"/>
            <a:chExt cx="1990179" cy="523220"/>
          </a:xfrm>
        </p:grpSpPr>
        <p:sp>
          <p:nvSpPr>
            <p:cNvPr id="34" name="矩形 16">
              <a:extLst>
                <a:ext uri="{FF2B5EF4-FFF2-40B4-BE49-F238E27FC236}">
                  <a16:creationId xmlns:a16="http://schemas.microsoft.com/office/drawing/2014/main" id="{4559368A-C4DA-45F8-99D6-DCA34AC4000B}"/>
                </a:ext>
              </a:extLst>
            </p:cNvPr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44">
              <a:extLst>
                <a:ext uri="{FF2B5EF4-FFF2-40B4-BE49-F238E27FC236}">
                  <a16:creationId xmlns:a16="http://schemas.microsoft.com/office/drawing/2014/main" id="{5AEFF222-57A1-4B4D-8A50-BD62DD557A32}"/>
                </a:ext>
              </a:extLst>
            </p:cNvPr>
            <p:cNvSpPr txBox="1"/>
            <p:nvPr/>
          </p:nvSpPr>
          <p:spPr>
            <a:xfrm>
              <a:off x="-215453" y="1617871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07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36" name="TextBox 45">
              <a:hlinkClick r:id="rId13" action="ppaction://hlinksldjump"/>
              <a:extLst>
                <a:ext uri="{FF2B5EF4-FFF2-40B4-BE49-F238E27FC236}">
                  <a16:creationId xmlns:a16="http://schemas.microsoft.com/office/drawing/2014/main" id="{43DE486C-49C4-42D0-967C-DD977104241A}"/>
                </a:ext>
              </a:extLst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教学效果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15">
            <a:extLst>
              <a:ext uri="{FF2B5EF4-FFF2-40B4-BE49-F238E27FC236}">
                <a16:creationId xmlns:a16="http://schemas.microsoft.com/office/drawing/2014/main" id="{34D7A93B-D8FF-49B1-8D8F-587D1CA8A865}"/>
              </a:ext>
            </a:extLst>
          </p:cNvPr>
          <p:cNvGrpSpPr/>
          <p:nvPr userDrawn="1"/>
        </p:nvGrpSpPr>
        <p:grpSpPr>
          <a:xfrm>
            <a:off x="-216109" y="5775762"/>
            <a:ext cx="2063084" cy="540384"/>
            <a:chOff x="-288089" y="1621723"/>
            <a:chExt cx="2062815" cy="523220"/>
          </a:xfrm>
        </p:grpSpPr>
        <p:sp>
          <p:nvSpPr>
            <p:cNvPr id="38" name="矩形 16">
              <a:extLst>
                <a:ext uri="{FF2B5EF4-FFF2-40B4-BE49-F238E27FC236}">
                  <a16:creationId xmlns:a16="http://schemas.microsoft.com/office/drawing/2014/main" id="{F5A3C177-C5FC-407A-AB46-4CE98B3F08CE}"/>
                </a:ext>
              </a:extLst>
            </p:cNvPr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44">
              <a:extLst>
                <a:ext uri="{FF2B5EF4-FFF2-40B4-BE49-F238E27FC236}">
                  <a16:creationId xmlns:a16="http://schemas.microsoft.com/office/drawing/2014/main" id="{81500276-F321-4D40-88A8-3BA44368994C}"/>
                </a:ext>
              </a:extLst>
            </p:cNvPr>
            <p:cNvSpPr txBox="1"/>
            <p:nvPr/>
          </p:nvSpPr>
          <p:spPr>
            <a:xfrm>
              <a:off x="-288089" y="1621723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08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40" name="TextBox 45">
              <a:hlinkClick r:id="rId13" action="ppaction://hlinksldjump"/>
              <a:extLst>
                <a:ext uri="{FF2B5EF4-FFF2-40B4-BE49-F238E27FC236}">
                  <a16:creationId xmlns:a16="http://schemas.microsoft.com/office/drawing/2014/main" id="{AC326CC0-B70A-4681-B6DA-079BC0CAE2EA}"/>
                </a:ext>
              </a:extLst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资源作业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Rectangle 6">
            <a:extLst>
              <a:ext uri="{FF2B5EF4-FFF2-40B4-BE49-F238E27FC236}">
                <a16:creationId xmlns:a16="http://schemas.microsoft.com/office/drawing/2014/main" id="{59DCF91F-B7FA-4AC7-B508-7C4CB0D48CA9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4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39C0F73E-F723-4685-A11C-588B94823617}"/>
              </a:ext>
            </a:extLst>
          </p:cNvPr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grpSp>
        <p:nvGrpSpPr>
          <p:cNvPr id="48" name="top graphic">
            <a:extLst>
              <a:ext uri="{FF2B5EF4-FFF2-40B4-BE49-F238E27FC236}">
                <a16:creationId xmlns:a16="http://schemas.microsoft.com/office/drawing/2014/main" id="{4A0B189A-990D-4E2C-8436-1C8C3D27F2F9}"/>
              </a:ext>
            </a:extLst>
          </p:cNvPr>
          <p:cNvGrpSpPr/>
          <p:nvPr userDrawn="1"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FAA1D6BD-CE87-45D4-A9F0-74366B9B00B9}"/>
                </a:ext>
              </a:extLst>
            </p:cNvPr>
            <p:cNvSpPr/>
            <p:nvPr userDrawn="1"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rgbClr val="404040"/>
            </a:solidFill>
            <a:ln w="28575" cap="flat" cmpd="sng" algn="ctr">
              <a:noFill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</a:endParaRP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2A7543CD-D61D-422A-A3BC-02601AF0120A}"/>
                </a:ext>
              </a:extLst>
            </p:cNvPr>
            <p:cNvSpPr/>
            <p:nvPr userDrawn="1"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</a:endParaRP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E0B9B0A8-5DD3-4E4E-96FC-6D794A1F8043}"/>
                </a:ext>
              </a:extLst>
            </p:cNvPr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noFill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</a:endParaRPr>
            </a:p>
          </p:txBody>
        </p:sp>
      </p:grpSp>
      <p:sp>
        <p:nvSpPr>
          <p:cNvPr id="52" name="椭圆 11">
            <a:extLst>
              <a:ext uri="{FF2B5EF4-FFF2-40B4-BE49-F238E27FC236}">
                <a16:creationId xmlns:a16="http://schemas.microsoft.com/office/drawing/2014/main" id="{0BE63067-782A-4526-A65A-21AAC50A7591}"/>
              </a:ext>
            </a:extLst>
          </p:cNvPr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15">
            <a:extLst>
              <a:ext uri="{FF2B5EF4-FFF2-40B4-BE49-F238E27FC236}">
                <a16:creationId xmlns:a16="http://schemas.microsoft.com/office/drawing/2014/main" id="{97ADDEE1-91D5-4983-A4C5-7F94FE5E021D}"/>
              </a:ext>
            </a:extLst>
          </p:cNvPr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0" r:id="rId3"/>
    <p:sldLayoutId id="2147483662" r:id="rId4"/>
    <p:sldLayoutId id="2147483665" r:id="rId5"/>
    <p:sldLayoutId id="2147483661" r:id="rId6"/>
    <p:sldLayoutId id="2147483660" r:id="rId7"/>
    <p:sldLayoutId id="2147483651" r:id="rId8"/>
    <p:sldLayoutId id="2147483656" r:id="rId9"/>
    <p:sldLayoutId id="2147483666" r:id="rId10"/>
    <p:sldLayoutId id="2147483659" r:id="rId11"/>
  </p:sldLayoutIdLst>
  <p:txStyles>
    <p:titleStyle>
      <a:lvl1pPr algn="ctr" defTabSz="9144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4" indent="-342934" algn="l" defTabSz="9144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24" indent="-285779" algn="l" defTabSz="9144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l" defTabSz="9144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l" defTabSz="9144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19789"/>
      </p:ext>
    </p:extLst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210B92-CAA4-4AD8-B81F-D5E9E4C52266}"/>
              </a:ext>
            </a:extLst>
          </p:cNvPr>
          <p:cNvSpPr txBox="1"/>
          <p:nvPr/>
        </p:nvSpPr>
        <p:spPr>
          <a:xfrm>
            <a:off x="3431704" y="836712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代码实现</a:t>
            </a:r>
            <a:endParaRPr 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E1EA7F4E-5ECD-407D-862E-E620E4D4D0E6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16243-D9E2-4260-8416-76E07600F6C1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效果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4">
            <a:extLst>
              <a:ext uri="{FF2B5EF4-FFF2-40B4-BE49-F238E27FC236}">
                <a16:creationId xmlns:a16="http://schemas.microsoft.com/office/drawing/2014/main" id="{69100086-B040-476D-88BF-A0C498167D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3672" y="2132856"/>
            <a:ext cx="6048672" cy="3584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111747-A67A-4CF0-BD1D-838D859A7514}"/>
              </a:ext>
            </a:extLst>
          </p:cNvPr>
          <p:cNvSpPr txBox="1"/>
          <p:nvPr/>
        </p:nvSpPr>
        <p:spPr>
          <a:xfrm>
            <a:off x="2192015" y="1440312"/>
            <a:ext cx="967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个点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(1,2),(2,3.1),(3,3.8),(4,5.1),(5,6)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，运用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OLS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拟合直线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24440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42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3">
            <a:extLst>
              <a:ext uri="{FF2B5EF4-FFF2-40B4-BE49-F238E27FC236}">
                <a16:creationId xmlns:a16="http://schemas.microsoft.com/office/drawing/2014/main" id="{E08F6EEF-252E-4C7B-AE10-C0234D2C1E46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13EFFA-F191-4762-9D81-7C0127DDB2E1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导入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70164C-8E03-46B9-9807-F5D5E9FC7C81}"/>
              </a:ext>
            </a:extLst>
          </p:cNvPr>
          <p:cNvGrpSpPr/>
          <p:nvPr/>
        </p:nvGrpSpPr>
        <p:grpSpPr>
          <a:xfrm>
            <a:off x="2133525" y="744963"/>
            <a:ext cx="8956083" cy="2619447"/>
            <a:chOff x="2133525" y="744963"/>
            <a:chExt cx="8956083" cy="261944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CEDDBA5-8ACB-49C9-99EB-C1D98AF97839}"/>
                </a:ext>
              </a:extLst>
            </p:cNvPr>
            <p:cNvGrpSpPr/>
            <p:nvPr/>
          </p:nvGrpSpPr>
          <p:grpSpPr>
            <a:xfrm>
              <a:off x="2135560" y="744963"/>
              <a:ext cx="8954048" cy="2512460"/>
              <a:chOff x="2135560" y="744963"/>
              <a:chExt cx="8954048" cy="251246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A98370DC-2DA5-40D8-8239-48D25B69357E}"/>
                  </a:ext>
                </a:extLst>
              </p:cNvPr>
              <p:cNvSpPr/>
              <p:nvPr/>
            </p:nvSpPr>
            <p:spPr>
              <a:xfrm>
                <a:off x="7905699" y="2628481"/>
                <a:ext cx="3183909" cy="62894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1360CFB-09F6-46A6-8BC5-2B79D300F954}"/>
                  </a:ext>
                </a:extLst>
              </p:cNvPr>
              <p:cNvSpPr/>
              <p:nvPr/>
            </p:nvSpPr>
            <p:spPr>
              <a:xfrm>
                <a:off x="2135560" y="2618962"/>
                <a:ext cx="5770140" cy="63846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D357CC8-7E7A-4933-88FF-DFD0DF04DC50}"/>
                  </a:ext>
                </a:extLst>
              </p:cNvPr>
              <p:cNvGrpSpPr/>
              <p:nvPr/>
            </p:nvGrpSpPr>
            <p:grpSpPr>
              <a:xfrm>
                <a:off x="2394015" y="744963"/>
                <a:ext cx="1744661" cy="1733950"/>
                <a:chOff x="3285254" y="2852936"/>
                <a:chExt cx="1600681" cy="1590854"/>
              </a:xfrm>
            </p:grpSpPr>
            <p:pic>
              <p:nvPicPr>
                <p:cNvPr id="14" name="Picture 13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A2303EB4-DBD3-4983-B2B0-DD69E0B03E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254" y="2852936"/>
                  <a:ext cx="1584176" cy="1584176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86646078-63BE-4F54-A07C-0DBADF672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54"/>
                <a:stretch/>
              </p:blipFill>
              <p:spPr>
                <a:xfrm>
                  <a:off x="3304193" y="2859615"/>
                  <a:ext cx="1581742" cy="1584175"/>
                </a:xfrm>
                <a:prstGeom prst="rtTriangle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36822A-D6D6-42D6-BA5E-99058BB2B562}"/>
                  </a:ext>
                </a:extLst>
              </p:cNvPr>
              <p:cNvSpPr txBox="1"/>
              <p:nvPr/>
            </p:nvSpPr>
            <p:spPr>
              <a:xfrm>
                <a:off x="4154406" y="798122"/>
                <a:ext cx="5904656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>
                    <a:latin typeface="+mn-ea"/>
                  </a:rPr>
                  <a:t>分类</a:t>
                </a:r>
                <a:endParaRPr lang="en-US" altLang="zh-CN" sz="3200" b="1">
                  <a:latin typeface="+mn-ea"/>
                </a:endParaRPr>
              </a:p>
              <a:p>
                <a:r>
                  <a:rPr lang="zh-CN" altLang="en-US" sz="3200" b="1">
                    <a:latin typeface="+mn-ea"/>
                  </a:rPr>
                  <a:t> </a:t>
                </a:r>
                <a:endParaRPr lang="en-US" altLang="zh-CN" sz="3200" b="1">
                  <a:latin typeface="+mn-ea"/>
                </a:endParaRPr>
              </a:p>
              <a:p>
                <a:endParaRPr lang="en-US"/>
              </a:p>
              <a:p>
                <a:r>
                  <a:rPr lang="zh-CN" altLang="en-US" sz="2400" b="1">
                    <a:latin typeface="+mn-ea"/>
                  </a:rPr>
                  <a:t>明天天气是晴天还是雪天？热还是冷？</a:t>
                </a:r>
                <a:endParaRPr lang="en-US" sz="2400" b="1">
                  <a:latin typeface="+mn-ea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09F24E-3D8D-4984-B5FB-647C1AFF0A67}"/>
                </a:ext>
              </a:extLst>
            </p:cNvPr>
            <p:cNvGrpSpPr/>
            <p:nvPr/>
          </p:nvGrpSpPr>
          <p:grpSpPr>
            <a:xfrm>
              <a:off x="2133525" y="2608431"/>
              <a:ext cx="8954059" cy="755979"/>
              <a:chOff x="1860347" y="2651429"/>
              <a:chExt cx="8954059" cy="755979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0A1B77B9-989C-46B5-9DF8-F116B9449F65}"/>
                  </a:ext>
                </a:extLst>
              </p:cNvPr>
              <p:cNvGrpSpPr/>
              <p:nvPr/>
            </p:nvGrpSpPr>
            <p:grpSpPr>
              <a:xfrm>
                <a:off x="1957422" y="2651429"/>
                <a:ext cx="8856984" cy="223186"/>
                <a:chOff x="1922141" y="5803079"/>
                <a:chExt cx="8856984" cy="223186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9EACE589-EFDE-4EC3-9788-BC554796E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2141" y="5805527"/>
                  <a:ext cx="88569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D464A579-3717-4FF5-B1BA-6730FF8058A5}"/>
                    </a:ext>
                  </a:extLst>
                </p:cNvPr>
                <p:cNvGrpSpPr/>
                <p:nvPr/>
              </p:nvGrpSpPr>
              <p:grpSpPr>
                <a:xfrm>
                  <a:off x="2839981" y="5803079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2F547FA9-D315-4B10-9D08-00C4458176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AC0DAEEC-0D97-4289-A28D-E300A76690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3992363E-E6A1-4CAD-8AA3-C6E660F629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5E50C398-A3E9-4688-81A2-DB0CB3F38D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38E4030B-914D-4179-BB48-0B897DBB02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ED7C6D41-2866-4599-8691-80D6BDE345FA}"/>
                    </a:ext>
                  </a:extLst>
                </p:cNvPr>
                <p:cNvGrpSpPr/>
                <p:nvPr/>
              </p:nvGrpSpPr>
              <p:grpSpPr>
                <a:xfrm>
                  <a:off x="3562013" y="5819666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C064D923-5F81-4A05-ACF2-49EB59F256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42D15DDF-1A4C-40A3-ABAD-BC3619951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7394A9DF-CDCB-4DA0-9053-6A565BEB9B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F0E5EC18-8CDA-4B09-98DA-A9F903D5B0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EC94F626-2E8E-44D2-BC6F-CDADBF529D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E68BC6C7-F929-46E5-897F-E11C1DE816AE}"/>
                    </a:ext>
                  </a:extLst>
                </p:cNvPr>
                <p:cNvGrpSpPr/>
                <p:nvPr/>
              </p:nvGrpSpPr>
              <p:grpSpPr>
                <a:xfrm>
                  <a:off x="4285999" y="5812597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0A790755-7BC2-42EE-B13F-C3CFFCFDC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B72CC2F6-231D-4368-9FB7-7FB2A103B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B22CB6A0-9C4D-4020-9552-982BACCFE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CFDA981D-2FA9-4E64-97E1-E36DCB6317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FA487B98-55D6-4DBA-8F5B-CE8B575793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616639ED-ECFC-4235-980F-67A5BBE6E666}"/>
                    </a:ext>
                  </a:extLst>
                </p:cNvPr>
                <p:cNvGrpSpPr/>
                <p:nvPr/>
              </p:nvGrpSpPr>
              <p:grpSpPr>
                <a:xfrm>
                  <a:off x="5006080" y="5812597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24A86905-245D-466B-B6D6-FBC5A363F3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E721A0BA-992A-4E40-AF50-B196A896DE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69427D00-D008-4136-A6A7-736D0AE8BD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064D527F-8386-4A6B-98A8-CCA1FF063E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E93229A2-94B7-48AF-9712-83CB615D5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651DDFEE-D05A-429A-A431-8D06E096BEA1}"/>
                    </a:ext>
                  </a:extLst>
                </p:cNvPr>
                <p:cNvGrpSpPr/>
                <p:nvPr/>
              </p:nvGrpSpPr>
              <p:grpSpPr>
                <a:xfrm>
                  <a:off x="2115996" y="5819666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18386932-E1F5-4AA2-9421-0DE414738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7C424CD7-4D26-4EB4-ACCF-E7E06C6179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C61A0DE3-6286-45B5-9308-A1EC16AF32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27ECC32A-269C-497F-8198-96F28D89BF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4A52EAB6-297D-4D61-BF41-F32111EAC3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A67C4252-4BB5-4F4D-9AB7-E2923274B9BA}"/>
                    </a:ext>
                  </a:extLst>
                </p:cNvPr>
                <p:cNvGrpSpPr/>
                <p:nvPr/>
              </p:nvGrpSpPr>
              <p:grpSpPr>
                <a:xfrm>
                  <a:off x="6450181" y="5808056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3DAA53D4-345D-4CB8-B265-449A1B9BF0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04CBD68F-92C4-44FD-924F-79A77FA4BF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45763C4B-3EE9-4936-8726-7DFEAB547A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6FCD22DD-750E-44F8-894E-BFB1D73FFC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4D52F2C6-41D8-481A-B7E0-740435A9EF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CE5106C6-920D-4945-8D39-0C8D1ABE24D4}"/>
                    </a:ext>
                  </a:extLst>
                </p:cNvPr>
                <p:cNvGrpSpPr/>
                <p:nvPr/>
              </p:nvGrpSpPr>
              <p:grpSpPr>
                <a:xfrm>
                  <a:off x="7172213" y="5824643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15D4DB93-AB09-4781-B31E-B8B43EB82D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307A42DD-6F1B-441C-92EF-ADD53DA36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5C07E93A-3B3D-409D-8CD2-B82ECA653D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AE378414-682F-489F-B08B-964738BD0F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35C6444E-EEE4-4465-93FC-2308D896D2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B63BB88C-8C29-4775-8DCF-98F6CEE38260}"/>
                    </a:ext>
                  </a:extLst>
                </p:cNvPr>
                <p:cNvGrpSpPr/>
                <p:nvPr/>
              </p:nvGrpSpPr>
              <p:grpSpPr>
                <a:xfrm>
                  <a:off x="7896199" y="5817574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525EE816-37FE-4BAA-8701-AE5AB3A73E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90D86A09-64C7-4E62-AD90-AFD70097FA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29759AA2-030B-4636-9EB8-3FE8FFEEAD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673B6803-9207-4345-83D1-18DE7E7381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0D03D568-F21F-4CF5-8007-E6839799C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8681BA16-4853-4801-AC36-4C0526BD424E}"/>
                    </a:ext>
                  </a:extLst>
                </p:cNvPr>
                <p:cNvGrpSpPr/>
                <p:nvPr/>
              </p:nvGrpSpPr>
              <p:grpSpPr>
                <a:xfrm>
                  <a:off x="8616280" y="5817574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06A6FCC5-2BAF-4FF0-9836-AE37DDD013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EC165B14-C0C7-492A-8F27-3230F5E745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2EB5164E-73E2-4F5F-88E2-9F17F69B4C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7906E6E8-C7FE-4D1A-AE59-49416974C2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D374CF6F-FA17-4B39-9E45-4D3696FF6E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04F6528D-F83C-475A-A4E7-6E3C8F6F8094}"/>
                    </a:ext>
                  </a:extLst>
                </p:cNvPr>
                <p:cNvGrpSpPr/>
                <p:nvPr/>
              </p:nvGrpSpPr>
              <p:grpSpPr>
                <a:xfrm>
                  <a:off x="5726196" y="5824643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AC354870-D181-41DE-A7B8-8F97CED6A8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916E7F38-A19D-40A8-BEDA-0660659893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D9C4C911-E761-4990-B082-622E469F5D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DC909896-911D-45E8-8B58-82B5149B6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39CA3A2A-B9BC-4030-AF40-99B829CBFB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D3DE11A9-5237-4873-BF18-04AF1025EBAF}"/>
                    </a:ext>
                  </a:extLst>
                </p:cNvPr>
                <p:cNvGrpSpPr/>
                <p:nvPr/>
              </p:nvGrpSpPr>
              <p:grpSpPr>
                <a:xfrm>
                  <a:off x="9318719" y="5812597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7ACB1B12-2431-490D-BD8C-927F8C1A14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39A0BACC-9B5A-428D-A77E-876F518727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644B414B-C8F0-401F-9E26-46C16FCBF0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0AFBEE5F-B872-42F5-AAB6-3231DEA8FB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4B0BA98A-E75F-4108-98C9-3C31010E30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6EE4A799-81CB-435C-AEB2-E2CE818EF18D}"/>
                    </a:ext>
                  </a:extLst>
                </p:cNvPr>
                <p:cNvGrpSpPr/>
                <p:nvPr/>
              </p:nvGrpSpPr>
              <p:grpSpPr>
                <a:xfrm>
                  <a:off x="10021159" y="5823918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89D132B9-F515-4489-8E6D-F6CA5F46B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59A3409C-F9C1-4687-8E45-CDA0BBF3E7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00796D23-1E42-4644-AEBE-2AE9161FB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E6AA8A50-0D6A-4D65-A141-4907EF60C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032F3E38-6DD5-49FA-9969-AD349ED0C4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D1E330-1A1A-4E4C-A805-5E0F80AA1216}"/>
                  </a:ext>
                </a:extLst>
              </p:cNvPr>
              <p:cNvGrpSpPr/>
              <p:nvPr/>
            </p:nvGrpSpPr>
            <p:grpSpPr>
              <a:xfrm>
                <a:off x="1860347" y="2838678"/>
                <a:ext cx="8488808" cy="568730"/>
                <a:chOff x="1860347" y="2838678"/>
                <a:chExt cx="8488808" cy="568730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C9992C06-6465-4F06-A0CD-F38197DA6FFA}"/>
                    </a:ext>
                  </a:extLst>
                </p:cNvPr>
                <p:cNvGrpSpPr/>
                <p:nvPr/>
              </p:nvGrpSpPr>
              <p:grpSpPr>
                <a:xfrm>
                  <a:off x="1860347" y="2844715"/>
                  <a:ext cx="7056231" cy="562693"/>
                  <a:chOff x="3245220" y="5796176"/>
                  <a:chExt cx="7056231" cy="562693"/>
                </a:xfrm>
              </p:grpSpPr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24FA504-F676-401B-995D-9BFD68019A31}"/>
                      </a:ext>
                    </a:extLst>
                  </p:cNvPr>
                  <p:cNvSpPr/>
                  <p:nvPr/>
                </p:nvSpPr>
                <p:spPr>
                  <a:xfrm>
                    <a:off x="6281979" y="5806989"/>
                    <a:ext cx="367408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0</a:t>
                    </a: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5C226FCB-D104-4D32-8524-EAADBC862296}"/>
                      </a:ext>
                    </a:extLst>
                  </p:cNvPr>
                  <p:cNvSpPr/>
                  <p:nvPr/>
                </p:nvSpPr>
                <p:spPr>
                  <a:xfrm>
                    <a:off x="7609199" y="5813671"/>
                    <a:ext cx="550151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10</a:t>
                    </a: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E199FB02-CC02-48AD-933E-F139AF69D5A7}"/>
                      </a:ext>
                    </a:extLst>
                  </p:cNvPr>
                  <p:cNvSpPr/>
                  <p:nvPr/>
                </p:nvSpPr>
                <p:spPr>
                  <a:xfrm>
                    <a:off x="6980490" y="5812267"/>
                    <a:ext cx="367408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5</a:t>
                    </a: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D4ED1E20-DD12-4D6B-B0D1-37FA26748B0C}"/>
                      </a:ext>
                    </a:extLst>
                  </p:cNvPr>
                  <p:cNvSpPr/>
                  <p:nvPr/>
                </p:nvSpPr>
                <p:spPr>
                  <a:xfrm>
                    <a:off x="8346422" y="5814356"/>
                    <a:ext cx="550151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C64316D4-91A6-40A5-84BA-31515F300A26}"/>
                      </a:ext>
                    </a:extLst>
                  </p:cNvPr>
                  <p:cNvSpPr/>
                  <p:nvPr/>
                </p:nvSpPr>
                <p:spPr>
                  <a:xfrm>
                    <a:off x="9048861" y="5806989"/>
                    <a:ext cx="550151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25</a:t>
                    </a: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C5E304B2-8B54-4FE1-B826-A17FA3BB4B52}"/>
                      </a:ext>
                    </a:extLst>
                  </p:cNvPr>
                  <p:cNvSpPr/>
                  <p:nvPr/>
                </p:nvSpPr>
                <p:spPr>
                  <a:xfrm>
                    <a:off x="9751300" y="5796176"/>
                    <a:ext cx="550151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30</a:t>
                    </a: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0D68819C-E1D1-42C4-A257-B93DE3241323}"/>
                      </a:ext>
                    </a:extLst>
                  </p:cNvPr>
                  <p:cNvSpPr/>
                  <p:nvPr/>
                </p:nvSpPr>
                <p:spPr>
                  <a:xfrm>
                    <a:off x="3245220" y="5834964"/>
                    <a:ext cx="660758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-20</a:t>
                    </a:r>
                    <a:endParaRPr lang="en-US" sz="28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D344BF6-709F-44E0-A008-1D7E383EDA1B}"/>
                      </a:ext>
                    </a:extLst>
                  </p:cNvPr>
                  <p:cNvSpPr/>
                  <p:nvPr/>
                </p:nvSpPr>
                <p:spPr>
                  <a:xfrm>
                    <a:off x="3982443" y="5835649"/>
                    <a:ext cx="660758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-</a:t>
                    </a:r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F48F08E1-9B95-47B4-870D-37D1056F7B04}"/>
                      </a:ext>
                    </a:extLst>
                  </p:cNvPr>
                  <p:cNvSpPr/>
                  <p:nvPr/>
                </p:nvSpPr>
                <p:spPr>
                  <a:xfrm>
                    <a:off x="4684882" y="5828282"/>
                    <a:ext cx="660758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-10</a:t>
                    </a:r>
                    <a:endParaRPr lang="en-US" sz="28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E0085814-0378-42E3-9301-D6DB5A893C33}"/>
                      </a:ext>
                    </a:extLst>
                  </p:cNvPr>
                  <p:cNvSpPr/>
                  <p:nvPr/>
                </p:nvSpPr>
                <p:spPr>
                  <a:xfrm>
                    <a:off x="5478692" y="5817469"/>
                    <a:ext cx="478015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-5</a:t>
                    </a:r>
                    <a:endParaRPr lang="en-US" sz="28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B3667FC8-9BE8-4764-AAF6-67EF95BB242C}"/>
                    </a:ext>
                  </a:extLst>
                </p:cNvPr>
                <p:cNvSpPr/>
                <p:nvPr/>
              </p:nvSpPr>
              <p:spPr>
                <a:xfrm>
                  <a:off x="9096566" y="2838678"/>
                  <a:ext cx="550151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35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1EC5B8A9-F8FD-4BE1-8FE9-81896A43CE95}"/>
                    </a:ext>
                  </a:extLst>
                </p:cNvPr>
                <p:cNvSpPr/>
                <p:nvPr/>
              </p:nvSpPr>
              <p:spPr>
                <a:xfrm>
                  <a:off x="9799004" y="2853051"/>
                  <a:ext cx="550151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40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C164F8-22C2-4EFA-873B-2D95FC66D8B5}"/>
              </a:ext>
            </a:extLst>
          </p:cNvPr>
          <p:cNvGrpSpPr/>
          <p:nvPr/>
        </p:nvGrpSpPr>
        <p:grpSpPr>
          <a:xfrm>
            <a:off x="2133361" y="3613457"/>
            <a:ext cx="8954059" cy="2645419"/>
            <a:chOff x="2133361" y="3613457"/>
            <a:chExt cx="8954059" cy="26454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3990D4-6095-4D1E-9A33-884EFBD11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231" y="3613457"/>
              <a:ext cx="1721794" cy="1721794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1241D4-D1E2-4731-8D0D-1BB85C73EBFD}"/>
                </a:ext>
              </a:extLst>
            </p:cNvPr>
            <p:cNvSpPr txBox="1"/>
            <p:nvPr/>
          </p:nvSpPr>
          <p:spPr>
            <a:xfrm>
              <a:off x="4167362" y="3665300"/>
              <a:ext cx="5904656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latin typeface="+mn-ea"/>
                </a:rPr>
                <a:t>回归</a:t>
              </a:r>
              <a:endParaRPr lang="en-US" altLang="zh-CN" sz="3200" b="1">
                <a:latin typeface="+mn-ea"/>
              </a:endParaRPr>
            </a:p>
            <a:p>
              <a:endParaRPr lang="en-US" altLang="zh-CN" sz="3200" b="1">
                <a:latin typeface="+mn-ea"/>
              </a:endParaRPr>
            </a:p>
            <a:p>
              <a:endParaRPr lang="en-US"/>
            </a:p>
            <a:p>
              <a:r>
                <a:rPr lang="zh-CN" altLang="en-US" sz="2400" b="1">
                  <a:latin typeface="+mn-ea"/>
                </a:rPr>
                <a:t>明天的温度是多少摄氏度？</a:t>
              </a:r>
              <a:endParaRPr lang="en-US" sz="2400" b="1">
                <a:latin typeface="+mn-ea"/>
              </a:endParaRP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F12B3294-B7FA-4D40-91A1-2884D5FA6C2B}"/>
                </a:ext>
              </a:extLst>
            </p:cNvPr>
            <p:cNvGrpSpPr/>
            <p:nvPr/>
          </p:nvGrpSpPr>
          <p:grpSpPr>
            <a:xfrm>
              <a:off x="2133361" y="5502897"/>
              <a:ext cx="8954059" cy="755979"/>
              <a:chOff x="1860347" y="2651429"/>
              <a:chExt cx="8954059" cy="755979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3FDFA0D8-9AA8-4B80-B95A-D5C655001B96}"/>
                  </a:ext>
                </a:extLst>
              </p:cNvPr>
              <p:cNvGrpSpPr/>
              <p:nvPr/>
            </p:nvGrpSpPr>
            <p:grpSpPr>
              <a:xfrm>
                <a:off x="1957422" y="2651429"/>
                <a:ext cx="8856984" cy="223186"/>
                <a:chOff x="1922141" y="5803079"/>
                <a:chExt cx="8856984" cy="223186"/>
              </a:xfrm>
            </p:grpSpPr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B3BE3FF5-5D07-46E9-A14D-032A0D0FF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2141" y="5805527"/>
                  <a:ext cx="88569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D35FFBC2-B193-4770-8BCB-F14B8A945763}"/>
                    </a:ext>
                  </a:extLst>
                </p:cNvPr>
                <p:cNvGrpSpPr/>
                <p:nvPr/>
              </p:nvGrpSpPr>
              <p:grpSpPr>
                <a:xfrm>
                  <a:off x="2839981" y="5803079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C20BAD06-4E4B-4266-845C-7240DFD524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CE6DDACB-1F05-4C15-B6D5-14BFC8A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08F118B8-9BD2-460D-8073-657D879D61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>
                    <a:extLst>
                      <a:ext uri="{FF2B5EF4-FFF2-40B4-BE49-F238E27FC236}">
                        <a16:creationId xmlns:a16="http://schemas.microsoft.com/office/drawing/2014/main" id="{685FF9C0-0B07-4866-AA30-BCF861CDE9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99CCC7BC-FE33-4ABA-91BD-593277F3B0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BAB94B55-B4FA-49FD-9664-19D56FAD0994}"/>
                    </a:ext>
                  </a:extLst>
                </p:cNvPr>
                <p:cNvGrpSpPr/>
                <p:nvPr/>
              </p:nvGrpSpPr>
              <p:grpSpPr>
                <a:xfrm>
                  <a:off x="3562013" y="5819666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CF376BE2-039A-48A7-A060-E0EA31D090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417DBAA1-8521-4F0B-9351-CD1D131EF3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C8DCF135-51B3-4069-BE66-C275E51283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387188DB-C6F3-458B-827A-CA0F6FE79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FF44AAEC-CBAD-4B18-B3ED-27A8E34B06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872A90AF-4621-48DC-ACE0-D46855EEE1C7}"/>
                    </a:ext>
                  </a:extLst>
                </p:cNvPr>
                <p:cNvGrpSpPr/>
                <p:nvPr/>
              </p:nvGrpSpPr>
              <p:grpSpPr>
                <a:xfrm>
                  <a:off x="4285999" y="5812597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06197D62-77EB-4753-9C23-B9E937EAC4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E9FFD58B-419C-4A31-8F18-5016563808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35B75ECD-04B9-41FA-A210-7473F4727B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07D77AA6-BE0E-4895-8CB8-F93F7573C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EBF94E59-9C9D-43A1-8382-97B3CF4F04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70342625-9267-45D7-8BDF-02FA548A160E}"/>
                    </a:ext>
                  </a:extLst>
                </p:cNvPr>
                <p:cNvGrpSpPr/>
                <p:nvPr/>
              </p:nvGrpSpPr>
              <p:grpSpPr>
                <a:xfrm>
                  <a:off x="5006080" y="5812597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1F68D499-27D3-452B-AFEA-82632E2E1C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A3B78900-AD21-4857-90D3-155113439A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0533F878-FB9A-4AB3-9BAD-9194B39C79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9A926BFB-9036-4E74-9AFA-0240893F58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9D6E0056-6EB6-4EBF-837D-AB4C8CF6B1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010E078-7C0A-433C-9095-66BE04996EC2}"/>
                    </a:ext>
                  </a:extLst>
                </p:cNvPr>
                <p:cNvGrpSpPr/>
                <p:nvPr/>
              </p:nvGrpSpPr>
              <p:grpSpPr>
                <a:xfrm>
                  <a:off x="2115996" y="5819666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B3AFBF46-FCD5-49C2-AF63-AF4EAA673F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3A1E5BD5-9A77-4D94-AAE3-89541160B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8168A04A-9A76-4C93-9165-39A4782097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DE16F118-7A38-44D5-BF7B-124523C6A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700BDE3C-9F0B-40C4-A443-645721BC92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FCC862DD-56F3-4E32-A66C-3DFC075F56FB}"/>
                    </a:ext>
                  </a:extLst>
                </p:cNvPr>
                <p:cNvGrpSpPr/>
                <p:nvPr/>
              </p:nvGrpSpPr>
              <p:grpSpPr>
                <a:xfrm>
                  <a:off x="6450181" y="5808056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80" name="Straight Connector 279">
                    <a:extLst>
                      <a:ext uri="{FF2B5EF4-FFF2-40B4-BE49-F238E27FC236}">
                        <a16:creationId xmlns:a16="http://schemas.microsoft.com/office/drawing/2014/main" id="{FF3A1ABF-C8A7-4881-86E5-33117FF98C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8B7C3513-47BA-47E2-AB23-001157194B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6BA91592-1AFF-471B-B68C-CB9F55D45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8E45109D-C5BC-41E2-8118-FBEF8FC3C6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>
                    <a:extLst>
                      <a:ext uri="{FF2B5EF4-FFF2-40B4-BE49-F238E27FC236}">
                        <a16:creationId xmlns:a16="http://schemas.microsoft.com/office/drawing/2014/main" id="{D85FA872-A7F6-4D71-B6AB-C446C92C2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16FCA663-DB2D-4F26-A007-18C7CE6FA201}"/>
                    </a:ext>
                  </a:extLst>
                </p:cNvPr>
                <p:cNvGrpSpPr/>
                <p:nvPr/>
              </p:nvGrpSpPr>
              <p:grpSpPr>
                <a:xfrm>
                  <a:off x="7172213" y="5824643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074095CE-5ED3-4DC3-A92B-35C487B69E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00616F99-E111-4F1B-8B11-CFE6B403B0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B3919609-A8BA-4DC6-AF2E-D866E177AA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7D16E446-32F8-4D85-A9BF-E60C8EFC47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Connector 278">
                    <a:extLst>
                      <a:ext uri="{FF2B5EF4-FFF2-40B4-BE49-F238E27FC236}">
                        <a16:creationId xmlns:a16="http://schemas.microsoft.com/office/drawing/2014/main" id="{858ECBE3-6609-49F5-B37C-4237FA7156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C72AC368-3E09-4899-9438-33A2F0B65C63}"/>
                    </a:ext>
                  </a:extLst>
                </p:cNvPr>
                <p:cNvGrpSpPr/>
                <p:nvPr/>
              </p:nvGrpSpPr>
              <p:grpSpPr>
                <a:xfrm>
                  <a:off x="7896199" y="5817574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FA792B54-4AE2-45C2-A730-B735EFA267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5344B3C3-9E0C-4B69-9DE9-00DD5AB38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2AC941CC-8110-432E-AC92-E85649575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128B7C79-3167-4C80-A301-37C46BD45C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D37022B6-18D0-4F13-AB74-D218BF7FBB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D69BDCCD-53F8-4FD2-94A5-27979B6929F6}"/>
                    </a:ext>
                  </a:extLst>
                </p:cNvPr>
                <p:cNvGrpSpPr/>
                <p:nvPr/>
              </p:nvGrpSpPr>
              <p:grpSpPr>
                <a:xfrm>
                  <a:off x="8616280" y="5817574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64A1139B-BBA4-4C7F-A249-00FDD930C0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4A29A75D-12B1-4827-8D58-30A1BCA2BC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EE068870-550B-4A20-A150-6D9BDD2B1F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7EBBB286-119B-437D-840B-D823069BE6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E7CA4F28-60CD-4A04-B2CB-CB0B4018A6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2F948D55-1084-48C5-B57C-721B8203DA40}"/>
                    </a:ext>
                  </a:extLst>
                </p:cNvPr>
                <p:cNvGrpSpPr/>
                <p:nvPr/>
              </p:nvGrpSpPr>
              <p:grpSpPr>
                <a:xfrm>
                  <a:off x="5726196" y="5824643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F9615034-640B-4B6E-9332-8C65342DE8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22C75186-502B-454F-8978-3FC24E290D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AB334550-17BD-41D8-BDCC-F226A3B9E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67D2F7B4-17EA-488F-A234-9D9F627B8D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F1F8CC5D-7EE2-4692-BD38-28C953854C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C8B6E3F2-6188-43F6-953D-9D57572FCA53}"/>
                    </a:ext>
                  </a:extLst>
                </p:cNvPr>
                <p:cNvGrpSpPr/>
                <p:nvPr/>
              </p:nvGrpSpPr>
              <p:grpSpPr>
                <a:xfrm>
                  <a:off x="9318719" y="5812597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3D91F8CC-2FCE-452B-BB2A-D4B6E1A740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84D63A07-E94A-41B6-A395-23CCE90816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721AC480-3CD8-4EC1-A71D-8E5353CA89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C241EABE-BCF1-4A12-8A23-5E13B83F1E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618FD84B-B8BD-4352-9A8B-E2EF1452E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A611A23D-584D-4850-A4D4-AC254A301906}"/>
                    </a:ext>
                  </a:extLst>
                </p:cNvPr>
                <p:cNvGrpSpPr/>
                <p:nvPr/>
              </p:nvGrpSpPr>
              <p:grpSpPr>
                <a:xfrm>
                  <a:off x="10021159" y="5823918"/>
                  <a:ext cx="576064" cy="201622"/>
                  <a:chOff x="2783632" y="6021288"/>
                  <a:chExt cx="576064" cy="201622"/>
                </a:xfrm>
              </p:grpSpPr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D3309790-EBB4-47B1-A914-1C61337C9E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6021288"/>
                    <a:ext cx="0" cy="20162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DF772823-0093-41E2-B94F-9A462CC2AE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7648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0429FE30-8B09-4627-B7E1-AE30E54D83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1664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2BADF062-6552-4F4E-9692-9BD832F6D9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5680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694A73FB-B0E4-454B-B599-BE08478E6C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9696" y="6021288"/>
                    <a:ext cx="0" cy="7200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F1683FE0-E51C-4948-8C3E-88785F497E82}"/>
                  </a:ext>
                </a:extLst>
              </p:cNvPr>
              <p:cNvGrpSpPr/>
              <p:nvPr/>
            </p:nvGrpSpPr>
            <p:grpSpPr>
              <a:xfrm>
                <a:off x="1860347" y="2838678"/>
                <a:ext cx="8488808" cy="568730"/>
                <a:chOff x="1860347" y="2838678"/>
                <a:chExt cx="8488808" cy="56873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4918430E-BD16-4AE0-8E05-CC421D6315FE}"/>
                    </a:ext>
                  </a:extLst>
                </p:cNvPr>
                <p:cNvGrpSpPr/>
                <p:nvPr/>
              </p:nvGrpSpPr>
              <p:grpSpPr>
                <a:xfrm>
                  <a:off x="1860347" y="2844715"/>
                  <a:ext cx="7056231" cy="562693"/>
                  <a:chOff x="3245220" y="5796176"/>
                  <a:chExt cx="7056231" cy="562693"/>
                </a:xfrm>
              </p:grpSpPr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083E2DA0-CF49-443C-8B97-D4FD4A006599}"/>
                      </a:ext>
                    </a:extLst>
                  </p:cNvPr>
                  <p:cNvSpPr/>
                  <p:nvPr/>
                </p:nvSpPr>
                <p:spPr>
                  <a:xfrm>
                    <a:off x="6281979" y="5806989"/>
                    <a:ext cx="367408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0</a:t>
                    </a:r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2AD5F32F-BB40-415E-88CD-56D42A68A565}"/>
                      </a:ext>
                    </a:extLst>
                  </p:cNvPr>
                  <p:cNvSpPr/>
                  <p:nvPr/>
                </p:nvSpPr>
                <p:spPr>
                  <a:xfrm>
                    <a:off x="7609199" y="5813671"/>
                    <a:ext cx="550151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10</a:t>
                    </a: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5FD02820-8F35-4517-85DB-8E3B5FE6E42C}"/>
                      </a:ext>
                    </a:extLst>
                  </p:cNvPr>
                  <p:cNvSpPr/>
                  <p:nvPr/>
                </p:nvSpPr>
                <p:spPr>
                  <a:xfrm>
                    <a:off x="6980490" y="5812267"/>
                    <a:ext cx="367408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5</a:t>
                    </a:r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7658B7BB-0F81-4A36-8E4C-6AE26A8A17AE}"/>
                      </a:ext>
                    </a:extLst>
                  </p:cNvPr>
                  <p:cNvSpPr/>
                  <p:nvPr/>
                </p:nvSpPr>
                <p:spPr>
                  <a:xfrm>
                    <a:off x="8346422" y="5814356"/>
                    <a:ext cx="550151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430F75F5-4AB2-46F5-A284-7EEE27757AC7}"/>
                      </a:ext>
                    </a:extLst>
                  </p:cNvPr>
                  <p:cNvSpPr/>
                  <p:nvPr/>
                </p:nvSpPr>
                <p:spPr>
                  <a:xfrm>
                    <a:off x="9048861" y="5806989"/>
                    <a:ext cx="550151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25</a:t>
                    </a: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F20B5138-0B1D-477E-ACAB-688B1580B3D1}"/>
                      </a:ext>
                    </a:extLst>
                  </p:cNvPr>
                  <p:cNvSpPr/>
                  <p:nvPr/>
                </p:nvSpPr>
                <p:spPr>
                  <a:xfrm>
                    <a:off x="9751300" y="5796176"/>
                    <a:ext cx="550151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30</a:t>
                    </a:r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27CB9D37-FF34-4556-9B85-04E4A3AA196F}"/>
                      </a:ext>
                    </a:extLst>
                  </p:cNvPr>
                  <p:cNvSpPr/>
                  <p:nvPr/>
                </p:nvSpPr>
                <p:spPr>
                  <a:xfrm>
                    <a:off x="3245220" y="5834964"/>
                    <a:ext cx="660758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-20</a:t>
                    </a:r>
                    <a:endParaRPr lang="en-US" sz="28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F0BF4F05-5DF6-41DE-B58F-68F59787E448}"/>
                      </a:ext>
                    </a:extLst>
                  </p:cNvPr>
                  <p:cNvSpPr/>
                  <p:nvPr/>
                </p:nvSpPr>
                <p:spPr>
                  <a:xfrm>
                    <a:off x="3982443" y="5835649"/>
                    <a:ext cx="660758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-</a:t>
                    </a:r>
                    <a:r>
                      <a:rPr lang="en-US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3D599AEC-C319-47B7-AB75-2D28258CCF70}"/>
                      </a:ext>
                    </a:extLst>
                  </p:cNvPr>
                  <p:cNvSpPr/>
                  <p:nvPr/>
                </p:nvSpPr>
                <p:spPr>
                  <a:xfrm>
                    <a:off x="4684882" y="5828282"/>
                    <a:ext cx="660758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-10</a:t>
                    </a:r>
                    <a:endParaRPr lang="en-US" sz="28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5C2B71EC-BAC4-47DF-94CC-4F75EF2F88E9}"/>
                      </a:ext>
                    </a:extLst>
                  </p:cNvPr>
                  <p:cNvSpPr/>
                  <p:nvPr/>
                </p:nvSpPr>
                <p:spPr>
                  <a:xfrm>
                    <a:off x="5478692" y="5817469"/>
                    <a:ext cx="478015" cy="52322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sz="28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-5</a:t>
                    </a:r>
                    <a:endParaRPr lang="en-US" sz="28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9DB32F87-6EEE-4751-9682-817A88B43D29}"/>
                    </a:ext>
                  </a:extLst>
                </p:cNvPr>
                <p:cNvSpPr/>
                <p:nvPr/>
              </p:nvSpPr>
              <p:spPr>
                <a:xfrm>
                  <a:off x="9096566" y="2838678"/>
                  <a:ext cx="550151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35</a:t>
                  </a: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CA2BA44F-51B5-40C4-AFB7-DE045EC68F14}"/>
                    </a:ext>
                  </a:extLst>
                </p:cNvPr>
                <p:cNvSpPr/>
                <p:nvPr/>
              </p:nvSpPr>
              <p:spPr>
                <a:xfrm>
                  <a:off x="9799004" y="2853051"/>
                  <a:ext cx="550151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40</a:t>
                  </a:r>
                </a:p>
              </p:txBody>
            </p:sp>
          </p:grpSp>
        </p:grp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31EFF93-A667-4663-A518-CC1FF6B30AD4}"/>
              </a:ext>
            </a:extLst>
          </p:cNvPr>
          <p:cNvSpPr/>
          <p:nvPr/>
        </p:nvSpPr>
        <p:spPr>
          <a:xfrm>
            <a:off x="8642024" y="5669791"/>
            <a:ext cx="589085" cy="589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35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">
            <a:extLst>
              <a:ext uri="{FF2B5EF4-FFF2-40B4-BE49-F238E27FC236}">
                <a16:creationId xmlns:a16="http://schemas.microsoft.com/office/drawing/2014/main" id="{D9C7B06E-AB63-41CE-9FF8-C7CC5722F2E7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16C9C-3141-4629-B38F-0B46D9E2C1B3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导入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11D9A-2274-4CB8-A4FD-F7C7CABA9288}"/>
              </a:ext>
            </a:extLst>
          </p:cNvPr>
          <p:cNvSpPr txBox="1"/>
          <p:nvPr/>
        </p:nvSpPr>
        <p:spPr>
          <a:xfrm>
            <a:off x="3251684" y="48366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线性回归问题</a:t>
            </a:r>
            <a:endParaRPr 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6AB0117-EBFF-477C-A1F9-4614313A2B3A}"/>
              </a:ext>
            </a:extLst>
          </p:cNvPr>
          <p:cNvGrpSpPr/>
          <p:nvPr/>
        </p:nvGrpSpPr>
        <p:grpSpPr>
          <a:xfrm>
            <a:off x="3359696" y="1030370"/>
            <a:ext cx="5906732" cy="4248472"/>
            <a:chOff x="3431704" y="1275671"/>
            <a:chExt cx="5906732" cy="4248472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AA20BE7-5E77-4859-ABD9-90D0DBF6B09F}"/>
                </a:ext>
              </a:extLst>
            </p:cNvPr>
            <p:cNvGrpSpPr/>
            <p:nvPr/>
          </p:nvGrpSpPr>
          <p:grpSpPr>
            <a:xfrm>
              <a:off x="3431704" y="1275671"/>
              <a:ext cx="5906732" cy="4248472"/>
              <a:chOff x="3431704" y="1484784"/>
              <a:chExt cx="5906732" cy="4248472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8728B96-A9A0-4DE0-B9B2-7D10B3A83F1B}"/>
                  </a:ext>
                </a:extLst>
              </p:cNvPr>
              <p:cNvCxnSpPr/>
              <p:nvPr/>
            </p:nvCxnSpPr>
            <p:spPr>
              <a:xfrm>
                <a:off x="3431704" y="5301208"/>
                <a:ext cx="554461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859F7595-E9E8-4657-B3C1-6347D96D77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4144" y="1484784"/>
                <a:ext cx="0" cy="42484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1D875F-F75C-44EB-87E9-50AF9B4081CE}"/>
                  </a:ext>
                </a:extLst>
              </p:cNvPr>
              <p:cNvSpPr txBox="1"/>
              <p:nvPr/>
            </p:nvSpPr>
            <p:spPr>
              <a:xfrm>
                <a:off x="7157277" y="5329776"/>
                <a:ext cx="21811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/>
                  <a:t>房屋面积</a:t>
                </a:r>
                <a:r>
                  <a:rPr lang="en-US" altLang="zh-CN" sz="2000" b="1"/>
                  <a:t>(m</a:t>
                </a:r>
                <a:r>
                  <a:rPr lang="en-US" altLang="zh-CN" sz="2000" b="1" baseline="30000"/>
                  <a:t>2</a:t>
                </a:r>
                <a:r>
                  <a:rPr lang="en-US" altLang="zh-CN" sz="2000" b="1"/>
                  <a:t>)</a:t>
                </a:r>
                <a:r>
                  <a:rPr lang="en-US" altLang="zh-CN" sz="2000" b="1" baseline="30000"/>
                  <a:t>  </a:t>
                </a:r>
                <a:endParaRPr lang="en-US" sz="2000" b="1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9E23775-33E9-42D4-8CAD-3E7D03C16A08}"/>
                  </a:ext>
                </a:extLst>
              </p:cNvPr>
              <p:cNvSpPr txBox="1"/>
              <p:nvPr/>
            </p:nvSpPr>
            <p:spPr>
              <a:xfrm>
                <a:off x="3914841" y="1519818"/>
                <a:ext cx="172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/>
                  <a:t>售价</a:t>
                </a:r>
                <a:r>
                  <a:rPr lang="en-US" altLang="zh-CN" sz="2000" b="1"/>
                  <a:t>(</a:t>
                </a:r>
                <a:r>
                  <a:rPr lang="zh-CN" altLang="en-US" sz="2000" b="1"/>
                  <a:t>万元）</a:t>
                </a:r>
                <a:endParaRPr lang="en-US" sz="2000" b="1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4B4CB23-5B8F-4FC6-A7A3-0A6DF1BE8010}"/>
                  </a:ext>
                </a:extLst>
              </p:cNvPr>
              <p:cNvSpPr/>
              <p:nvPr/>
            </p:nvSpPr>
            <p:spPr>
              <a:xfrm>
                <a:off x="4395039" y="4946758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F5FB959F-51B5-495C-BE76-5680A4FAD6D7}"/>
                  </a:ext>
                </a:extLst>
              </p:cNvPr>
              <p:cNvSpPr/>
              <p:nvPr/>
            </p:nvSpPr>
            <p:spPr>
              <a:xfrm>
                <a:off x="4727848" y="4330281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D530624-6DC1-4DEE-B747-049A6E4DB645}"/>
                  </a:ext>
                </a:extLst>
              </p:cNvPr>
              <p:cNvSpPr/>
              <p:nvPr/>
            </p:nvSpPr>
            <p:spPr>
              <a:xfrm>
                <a:off x="5519936" y="4581128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72A48B-AB67-4821-A438-46E639C019C5}"/>
                  </a:ext>
                </a:extLst>
              </p:cNvPr>
              <p:cNvSpPr/>
              <p:nvPr/>
            </p:nvSpPr>
            <p:spPr>
              <a:xfrm>
                <a:off x="6816080" y="3609020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F74E1AA-5014-4D66-95BA-C5E4474C9048}"/>
                  </a:ext>
                </a:extLst>
              </p:cNvPr>
              <p:cNvSpPr/>
              <p:nvPr/>
            </p:nvSpPr>
            <p:spPr>
              <a:xfrm>
                <a:off x="7464152" y="3861048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287B3A7-80AF-4E91-A9EC-578010FF45A8}"/>
                  </a:ext>
                </a:extLst>
              </p:cNvPr>
              <p:cNvSpPr/>
              <p:nvPr/>
            </p:nvSpPr>
            <p:spPr>
              <a:xfrm>
                <a:off x="6223248" y="4066626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3D0D827-BED7-4BB9-ADD5-A75756C01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9776" y="3212381"/>
                <a:ext cx="4680520" cy="1699561"/>
              </a:xfrm>
              <a:prstGeom prst="line">
                <a:avLst/>
              </a:prstGeom>
              <a:ln w="28575">
                <a:solidFill>
                  <a:srgbClr val="F39E0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DC71E5C-097A-4BE4-AF8D-626B83465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5036" y="2492896"/>
              <a:ext cx="3925729" cy="262146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8BF75A-3B79-46BC-9EFD-1E6167BCC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5884" y="1821954"/>
              <a:ext cx="4680520" cy="169956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0BADC84-8ACB-4EE6-A075-F3FA25A32F30}"/>
                </a:ext>
              </a:extLst>
            </p:cNvPr>
            <p:cNvSpPr/>
            <p:nvPr/>
          </p:nvSpPr>
          <p:spPr>
            <a:xfrm>
              <a:off x="8913313" y="1519058"/>
              <a:ext cx="345712" cy="345712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8E470E4-2B6C-4CE6-BCF7-F38A4F6DC2CA}"/>
                </a:ext>
              </a:extLst>
            </p:cNvPr>
            <p:cNvSpPr/>
            <p:nvPr/>
          </p:nvSpPr>
          <p:spPr>
            <a:xfrm>
              <a:off x="8414584" y="2158929"/>
              <a:ext cx="345712" cy="34571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8A2738C-8348-4805-B06A-5CD21B9A6B6E}"/>
                </a:ext>
              </a:extLst>
            </p:cNvPr>
            <p:cNvSpPr/>
            <p:nvPr/>
          </p:nvSpPr>
          <p:spPr>
            <a:xfrm>
              <a:off x="8891906" y="2848934"/>
              <a:ext cx="345712" cy="345712"/>
            </a:xfrm>
            <a:prstGeom prst="ellipse">
              <a:avLst/>
            </a:prstGeom>
            <a:noFill/>
            <a:ln>
              <a:solidFill>
                <a:srgbClr val="F39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rgbClr val="F39E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B7D993DB-C0DE-45DE-A486-9CACC151CDE7}"/>
              </a:ext>
            </a:extLst>
          </p:cNvPr>
          <p:cNvSpPr txBox="1"/>
          <p:nvPr/>
        </p:nvSpPr>
        <p:spPr>
          <a:xfrm>
            <a:off x="1873623" y="5363408"/>
            <a:ext cx="986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+mj-ea"/>
                <a:ea typeface="+mj-ea"/>
              </a:rPr>
              <a:t>Q1:</a:t>
            </a:r>
            <a:r>
              <a:rPr lang="zh-CN" altLang="en-US" sz="2000" b="1">
                <a:latin typeface="+mj-ea"/>
                <a:ea typeface="+mj-ea"/>
              </a:rPr>
              <a:t>根据散点图显示，房屋面积与售价之间存在着明显的关系，问如何表示这种关系？</a:t>
            </a:r>
            <a:endParaRPr lang="en-US" sz="2000" b="1">
              <a:latin typeface="+mj-ea"/>
              <a:ea typeface="+mj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ECA1A7-4EAD-430E-A27E-8C9298D42728}"/>
              </a:ext>
            </a:extLst>
          </p:cNvPr>
          <p:cNvSpPr txBox="1"/>
          <p:nvPr/>
        </p:nvSpPr>
        <p:spPr>
          <a:xfrm>
            <a:off x="1869386" y="5769955"/>
            <a:ext cx="986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+mj-ea"/>
                <a:ea typeface="+mj-ea"/>
              </a:rPr>
              <a:t>Q2:</a:t>
            </a:r>
            <a:r>
              <a:rPr lang="zh-CN" altLang="en-US" sz="2000" b="1">
                <a:latin typeface="+mj-ea"/>
                <a:ea typeface="+mj-ea"/>
              </a:rPr>
              <a:t>图中共有三条直线，选择哪一条直线？为什么？</a:t>
            </a:r>
            <a:endParaRPr lang="en-US" sz="2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39995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0">
            <a:extLst>
              <a:ext uri="{FF2B5EF4-FFF2-40B4-BE49-F238E27FC236}">
                <a16:creationId xmlns:a16="http://schemas.microsoft.com/office/drawing/2014/main" id="{31FCDFFE-F450-4B6F-B999-E0F771D85174}"/>
              </a:ext>
            </a:extLst>
          </p:cNvPr>
          <p:cNvSpPr>
            <a:spLocks/>
          </p:cNvSpPr>
          <p:nvPr/>
        </p:nvSpPr>
        <p:spPr bwMode="auto">
          <a:xfrm>
            <a:off x="2027080" y="1533600"/>
            <a:ext cx="751359" cy="807084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99">
            <a:extLst>
              <a:ext uri="{FF2B5EF4-FFF2-40B4-BE49-F238E27FC236}">
                <a16:creationId xmlns:a16="http://schemas.microsoft.com/office/drawing/2014/main" id="{8BA1C662-AD03-4F6C-80FF-3192E7780273}"/>
              </a:ext>
            </a:extLst>
          </p:cNvPr>
          <p:cNvSpPr txBox="1"/>
          <p:nvPr/>
        </p:nvSpPr>
        <p:spPr>
          <a:xfrm>
            <a:off x="1898731" y="2494139"/>
            <a:ext cx="3549198" cy="246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分类与回归；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线性回归概念；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线性回归算法原理；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线性回归算法实现。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00">
            <a:extLst>
              <a:ext uri="{FF2B5EF4-FFF2-40B4-BE49-F238E27FC236}">
                <a16:creationId xmlns:a16="http://schemas.microsoft.com/office/drawing/2014/main" id="{AA5C5046-A0CC-4700-8C69-FDFEEB75356E}"/>
              </a:ext>
            </a:extLst>
          </p:cNvPr>
          <p:cNvSpPr/>
          <p:nvPr/>
        </p:nvSpPr>
        <p:spPr>
          <a:xfrm>
            <a:off x="2860839" y="1757456"/>
            <a:ext cx="1627422" cy="591424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教学内容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3">
            <a:extLst>
              <a:ext uri="{FF2B5EF4-FFF2-40B4-BE49-F238E27FC236}">
                <a16:creationId xmlns:a16="http://schemas.microsoft.com/office/drawing/2014/main" id="{EC571F80-3979-494E-8873-93F52CB7D7DA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59D11-C6E2-4B27-A24B-5033C4E859B1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D171A3-1DF8-4E18-82B9-C20F178244FC}"/>
              </a:ext>
            </a:extLst>
          </p:cNvPr>
          <p:cNvGrpSpPr/>
          <p:nvPr/>
        </p:nvGrpSpPr>
        <p:grpSpPr>
          <a:xfrm>
            <a:off x="5951984" y="404664"/>
            <a:ext cx="4986315" cy="5473945"/>
            <a:chOff x="5951984" y="404664"/>
            <a:chExt cx="4986315" cy="547394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146301E-F33E-4C7F-AD00-C4AB741EDA77}"/>
                </a:ext>
              </a:extLst>
            </p:cNvPr>
            <p:cNvGrpSpPr/>
            <p:nvPr/>
          </p:nvGrpSpPr>
          <p:grpSpPr>
            <a:xfrm>
              <a:off x="5951984" y="404664"/>
              <a:ext cx="4986315" cy="5473945"/>
              <a:chOff x="5951984" y="404664"/>
              <a:chExt cx="4986315" cy="547394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2004F2F-61B9-4ADA-967E-06CAB31EAD40}"/>
                  </a:ext>
                </a:extLst>
              </p:cNvPr>
              <p:cNvGrpSpPr/>
              <p:nvPr/>
            </p:nvGrpSpPr>
            <p:grpSpPr>
              <a:xfrm>
                <a:off x="5951984" y="404664"/>
                <a:ext cx="4986315" cy="5473945"/>
                <a:chOff x="6383338" y="508000"/>
                <a:chExt cx="5324476" cy="5845176"/>
              </a:xfrm>
            </p:grpSpPr>
            <p:sp>
              <p:nvSpPr>
                <p:cNvPr id="26" name="Freeform 5">
                  <a:extLst>
                    <a:ext uri="{FF2B5EF4-FFF2-40B4-BE49-F238E27FC236}">
                      <a16:creationId xmlns:a16="http://schemas.microsoft.com/office/drawing/2014/main" id="{0008E2FE-6A54-493E-9DB1-7C25931A3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3526" y="1577975"/>
                  <a:ext cx="2554288" cy="2614613"/>
                </a:xfrm>
                <a:custGeom>
                  <a:avLst/>
                  <a:gdLst>
                    <a:gd name="T0" fmla="*/ 0 w 800"/>
                    <a:gd name="T1" fmla="*/ 819 h 819"/>
                    <a:gd name="T2" fmla="*/ 412 w 800"/>
                    <a:gd name="T3" fmla="*/ 819 h 819"/>
                    <a:gd name="T4" fmla="*/ 800 w 800"/>
                    <a:gd name="T5" fmla="*/ 431 h 819"/>
                    <a:gd name="T6" fmla="*/ 800 w 800"/>
                    <a:gd name="T7" fmla="*/ 0 h 819"/>
                    <a:gd name="T8" fmla="*/ 388 w 800"/>
                    <a:gd name="T9" fmla="*/ 0 h 819"/>
                    <a:gd name="T10" fmla="*/ 0 w 800"/>
                    <a:gd name="T11" fmla="*/ 388 h 819"/>
                    <a:gd name="T12" fmla="*/ 0 w 800"/>
                    <a:gd name="T13" fmla="*/ 819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819">
                      <a:moveTo>
                        <a:pt x="0" y="819"/>
                      </a:moveTo>
                      <a:cubicBezTo>
                        <a:pt x="412" y="819"/>
                        <a:pt x="412" y="819"/>
                        <a:pt x="412" y="819"/>
                      </a:cubicBezTo>
                      <a:cubicBezTo>
                        <a:pt x="625" y="819"/>
                        <a:pt x="800" y="644"/>
                        <a:pt x="800" y="431"/>
                      </a:cubicBezTo>
                      <a:cubicBezTo>
                        <a:pt x="800" y="0"/>
                        <a:pt x="800" y="0"/>
                        <a:pt x="800" y="0"/>
                      </a:cubicBezTo>
                      <a:cubicBezTo>
                        <a:pt x="388" y="0"/>
                        <a:pt x="388" y="0"/>
                        <a:pt x="388" y="0"/>
                      </a:cubicBezTo>
                      <a:cubicBezTo>
                        <a:pt x="175" y="0"/>
                        <a:pt x="0" y="175"/>
                        <a:pt x="0" y="388"/>
                      </a:cubicBezTo>
                      <a:lnTo>
                        <a:pt x="0" y="819"/>
                      </a:lnTo>
                      <a:close/>
                    </a:path>
                  </a:pathLst>
                </a:custGeom>
                <a:solidFill>
                  <a:srgbClr val="F18B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>
                  <a:extLst>
                    <a:ext uri="{FF2B5EF4-FFF2-40B4-BE49-F238E27FC236}">
                      <a16:creationId xmlns:a16="http://schemas.microsoft.com/office/drawing/2014/main" id="{7A82F24D-0859-46F6-B9F1-34CCCD089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4338" y="1727200"/>
                  <a:ext cx="2249488" cy="2314575"/>
                </a:xfrm>
                <a:custGeom>
                  <a:avLst/>
                  <a:gdLst>
                    <a:gd name="T0" fmla="*/ 0 w 705"/>
                    <a:gd name="T1" fmla="*/ 725 h 725"/>
                    <a:gd name="T2" fmla="*/ 365 w 705"/>
                    <a:gd name="T3" fmla="*/ 725 h 725"/>
                    <a:gd name="T4" fmla="*/ 705 w 705"/>
                    <a:gd name="T5" fmla="*/ 384 h 725"/>
                    <a:gd name="T6" fmla="*/ 705 w 705"/>
                    <a:gd name="T7" fmla="*/ 0 h 725"/>
                    <a:gd name="T8" fmla="*/ 341 w 705"/>
                    <a:gd name="T9" fmla="*/ 0 h 725"/>
                    <a:gd name="T10" fmla="*/ 0 w 705"/>
                    <a:gd name="T11" fmla="*/ 341 h 725"/>
                    <a:gd name="T12" fmla="*/ 0 w 705"/>
                    <a:gd name="T13" fmla="*/ 72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5" h="725">
                      <a:moveTo>
                        <a:pt x="0" y="725"/>
                      </a:moveTo>
                      <a:cubicBezTo>
                        <a:pt x="365" y="725"/>
                        <a:pt x="365" y="725"/>
                        <a:pt x="365" y="725"/>
                      </a:cubicBezTo>
                      <a:cubicBezTo>
                        <a:pt x="552" y="725"/>
                        <a:pt x="705" y="571"/>
                        <a:pt x="705" y="384"/>
                      </a:cubicBezTo>
                      <a:cubicBezTo>
                        <a:pt x="705" y="0"/>
                        <a:pt x="705" y="0"/>
                        <a:pt x="705" y="0"/>
                      </a:cubicBezTo>
                      <a:cubicBezTo>
                        <a:pt x="341" y="0"/>
                        <a:pt x="341" y="0"/>
                        <a:pt x="341" y="0"/>
                      </a:cubicBezTo>
                      <a:cubicBezTo>
                        <a:pt x="154" y="0"/>
                        <a:pt x="0" y="154"/>
                        <a:pt x="0" y="341"/>
                      </a:cubicBezTo>
                      <a:lnTo>
                        <a:pt x="0" y="725"/>
                      </a:lnTo>
                      <a:close/>
                    </a:path>
                  </a:pathLst>
                </a:custGeom>
                <a:solidFill>
                  <a:srgbClr val="FC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7">
                  <a:extLst>
                    <a:ext uri="{FF2B5EF4-FFF2-40B4-BE49-F238E27FC236}">
                      <a16:creationId xmlns:a16="http://schemas.microsoft.com/office/drawing/2014/main" id="{6EABBB37-E23B-4142-8B2F-C7BD14715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3526" y="4192588"/>
                  <a:ext cx="2109788" cy="2160588"/>
                </a:xfrm>
                <a:custGeom>
                  <a:avLst/>
                  <a:gdLst>
                    <a:gd name="T0" fmla="*/ 0 w 661"/>
                    <a:gd name="T1" fmla="*/ 0 h 677"/>
                    <a:gd name="T2" fmla="*/ 340 w 661"/>
                    <a:gd name="T3" fmla="*/ 0 h 677"/>
                    <a:gd name="T4" fmla="*/ 661 w 661"/>
                    <a:gd name="T5" fmla="*/ 321 h 677"/>
                    <a:gd name="T6" fmla="*/ 661 w 661"/>
                    <a:gd name="T7" fmla="*/ 677 h 677"/>
                    <a:gd name="T8" fmla="*/ 321 w 661"/>
                    <a:gd name="T9" fmla="*/ 677 h 677"/>
                    <a:gd name="T10" fmla="*/ 0 w 661"/>
                    <a:gd name="T11" fmla="*/ 356 h 677"/>
                    <a:gd name="T12" fmla="*/ 0 w 661"/>
                    <a:gd name="T13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1" h="677">
                      <a:moveTo>
                        <a:pt x="0" y="0"/>
                      </a:moveTo>
                      <a:cubicBezTo>
                        <a:pt x="340" y="0"/>
                        <a:pt x="340" y="0"/>
                        <a:pt x="340" y="0"/>
                      </a:cubicBezTo>
                      <a:cubicBezTo>
                        <a:pt x="517" y="0"/>
                        <a:pt x="661" y="144"/>
                        <a:pt x="661" y="321"/>
                      </a:cubicBezTo>
                      <a:cubicBezTo>
                        <a:pt x="661" y="677"/>
                        <a:pt x="661" y="677"/>
                        <a:pt x="661" y="677"/>
                      </a:cubicBezTo>
                      <a:cubicBezTo>
                        <a:pt x="321" y="677"/>
                        <a:pt x="321" y="677"/>
                        <a:pt x="321" y="677"/>
                      </a:cubicBezTo>
                      <a:cubicBezTo>
                        <a:pt x="144" y="677"/>
                        <a:pt x="0" y="532"/>
                        <a:pt x="0" y="35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B59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8">
                  <a:extLst>
                    <a:ext uri="{FF2B5EF4-FFF2-40B4-BE49-F238E27FC236}">
                      <a16:creationId xmlns:a16="http://schemas.microsoft.com/office/drawing/2014/main" id="{ABC18B77-55F9-4F43-B6BB-69259E3E1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4338" y="4341813"/>
                  <a:ext cx="1809750" cy="1860550"/>
                </a:xfrm>
                <a:custGeom>
                  <a:avLst/>
                  <a:gdLst>
                    <a:gd name="T0" fmla="*/ 0 w 567"/>
                    <a:gd name="T1" fmla="*/ 0 h 583"/>
                    <a:gd name="T2" fmla="*/ 0 w 567"/>
                    <a:gd name="T3" fmla="*/ 309 h 583"/>
                    <a:gd name="T4" fmla="*/ 274 w 567"/>
                    <a:gd name="T5" fmla="*/ 583 h 583"/>
                    <a:gd name="T6" fmla="*/ 567 w 567"/>
                    <a:gd name="T7" fmla="*/ 583 h 583"/>
                    <a:gd name="T8" fmla="*/ 567 w 567"/>
                    <a:gd name="T9" fmla="*/ 274 h 583"/>
                    <a:gd name="T10" fmla="*/ 293 w 567"/>
                    <a:gd name="T11" fmla="*/ 0 h 583"/>
                    <a:gd name="T12" fmla="*/ 0 w 567"/>
                    <a:gd name="T13" fmla="*/ 0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7" h="583">
                      <a:moveTo>
                        <a:pt x="0" y="0"/>
                      </a:moveTo>
                      <a:cubicBezTo>
                        <a:pt x="0" y="309"/>
                        <a:pt x="0" y="309"/>
                        <a:pt x="0" y="309"/>
                      </a:cubicBezTo>
                      <a:cubicBezTo>
                        <a:pt x="0" y="459"/>
                        <a:pt x="124" y="583"/>
                        <a:pt x="274" y="583"/>
                      </a:cubicBezTo>
                      <a:cubicBezTo>
                        <a:pt x="567" y="583"/>
                        <a:pt x="567" y="583"/>
                        <a:pt x="567" y="583"/>
                      </a:cubicBezTo>
                      <a:cubicBezTo>
                        <a:pt x="567" y="274"/>
                        <a:pt x="567" y="274"/>
                        <a:pt x="567" y="274"/>
                      </a:cubicBezTo>
                      <a:cubicBezTo>
                        <a:pt x="567" y="123"/>
                        <a:pt x="444" y="0"/>
                        <a:pt x="29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9">
                  <a:extLst>
                    <a:ext uri="{FF2B5EF4-FFF2-40B4-BE49-F238E27FC236}">
                      <a16:creationId xmlns:a16="http://schemas.microsoft.com/office/drawing/2014/main" id="{986C69D2-993C-4668-A50A-B58CA5C378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3338" y="1577975"/>
                  <a:ext cx="2554288" cy="2614613"/>
                </a:xfrm>
                <a:custGeom>
                  <a:avLst/>
                  <a:gdLst>
                    <a:gd name="T0" fmla="*/ 800 w 800"/>
                    <a:gd name="T1" fmla="*/ 819 h 819"/>
                    <a:gd name="T2" fmla="*/ 388 w 800"/>
                    <a:gd name="T3" fmla="*/ 819 h 819"/>
                    <a:gd name="T4" fmla="*/ 0 w 800"/>
                    <a:gd name="T5" fmla="*/ 431 h 819"/>
                    <a:gd name="T6" fmla="*/ 0 w 800"/>
                    <a:gd name="T7" fmla="*/ 0 h 819"/>
                    <a:gd name="T8" fmla="*/ 412 w 800"/>
                    <a:gd name="T9" fmla="*/ 0 h 819"/>
                    <a:gd name="T10" fmla="*/ 800 w 800"/>
                    <a:gd name="T11" fmla="*/ 388 h 819"/>
                    <a:gd name="T12" fmla="*/ 800 w 800"/>
                    <a:gd name="T13" fmla="*/ 819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819">
                      <a:moveTo>
                        <a:pt x="800" y="819"/>
                      </a:moveTo>
                      <a:cubicBezTo>
                        <a:pt x="388" y="819"/>
                        <a:pt x="388" y="819"/>
                        <a:pt x="388" y="819"/>
                      </a:cubicBezTo>
                      <a:cubicBezTo>
                        <a:pt x="175" y="819"/>
                        <a:pt x="0" y="644"/>
                        <a:pt x="0" y="43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12" y="0"/>
                        <a:pt x="412" y="0"/>
                        <a:pt x="412" y="0"/>
                      </a:cubicBezTo>
                      <a:cubicBezTo>
                        <a:pt x="625" y="0"/>
                        <a:pt x="800" y="175"/>
                        <a:pt x="800" y="388"/>
                      </a:cubicBezTo>
                      <a:lnTo>
                        <a:pt x="800" y="819"/>
                      </a:lnTo>
                      <a:close/>
                    </a:path>
                  </a:pathLst>
                </a:custGeom>
                <a:solidFill>
                  <a:srgbClr val="FA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10">
                  <a:extLst>
                    <a:ext uri="{FF2B5EF4-FFF2-40B4-BE49-F238E27FC236}">
                      <a16:creationId xmlns:a16="http://schemas.microsoft.com/office/drawing/2014/main" id="{D1D0EF21-52CF-4B09-8CFF-5FD8242C9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5738" y="1727200"/>
                  <a:ext cx="2251075" cy="2314575"/>
                </a:xfrm>
                <a:custGeom>
                  <a:avLst/>
                  <a:gdLst>
                    <a:gd name="T0" fmla="*/ 705 w 705"/>
                    <a:gd name="T1" fmla="*/ 725 h 725"/>
                    <a:gd name="T2" fmla="*/ 705 w 705"/>
                    <a:gd name="T3" fmla="*/ 341 h 725"/>
                    <a:gd name="T4" fmla="*/ 364 w 705"/>
                    <a:gd name="T5" fmla="*/ 0 h 725"/>
                    <a:gd name="T6" fmla="*/ 0 w 705"/>
                    <a:gd name="T7" fmla="*/ 0 h 725"/>
                    <a:gd name="T8" fmla="*/ 0 w 705"/>
                    <a:gd name="T9" fmla="*/ 384 h 725"/>
                    <a:gd name="T10" fmla="*/ 340 w 705"/>
                    <a:gd name="T11" fmla="*/ 725 h 725"/>
                    <a:gd name="T12" fmla="*/ 705 w 705"/>
                    <a:gd name="T13" fmla="*/ 725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5" h="725">
                      <a:moveTo>
                        <a:pt x="705" y="725"/>
                      </a:moveTo>
                      <a:cubicBezTo>
                        <a:pt x="705" y="341"/>
                        <a:pt x="705" y="341"/>
                        <a:pt x="705" y="341"/>
                      </a:cubicBezTo>
                      <a:cubicBezTo>
                        <a:pt x="705" y="154"/>
                        <a:pt x="551" y="0"/>
                        <a:pt x="36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571"/>
                        <a:pt x="153" y="725"/>
                        <a:pt x="340" y="725"/>
                      </a:cubicBezTo>
                      <a:lnTo>
                        <a:pt x="705" y="725"/>
                      </a:lnTo>
                      <a:close/>
                    </a:path>
                  </a:pathLst>
                </a:custGeom>
                <a:solidFill>
                  <a:srgbClr val="FC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11">
                  <a:extLst>
                    <a:ext uri="{FF2B5EF4-FFF2-40B4-BE49-F238E27FC236}">
                      <a16:creationId xmlns:a16="http://schemas.microsoft.com/office/drawing/2014/main" id="{CADE0E82-2CEC-4EAB-85EC-9A30D64981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0563" y="508000"/>
                  <a:ext cx="719138" cy="1822450"/>
                </a:xfrm>
                <a:custGeom>
                  <a:avLst/>
                  <a:gdLst>
                    <a:gd name="T0" fmla="*/ 117 w 225"/>
                    <a:gd name="T1" fmla="*/ 132 h 571"/>
                    <a:gd name="T2" fmla="*/ 63 w 225"/>
                    <a:gd name="T3" fmla="*/ 132 h 571"/>
                    <a:gd name="T4" fmla="*/ 0 w 225"/>
                    <a:gd name="T5" fmla="*/ 69 h 571"/>
                    <a:gd name="T6" fmla="*/ 0 w 225"/>
                    <a:gd name="T7" fmla="*/ 0 h 571"/>
                    <a:gd name="T8" fmla="*/ 66 w 225"/>
                    <a:gd name="T9" fmla="*/ 0 h 571"/>
                    <a:gd name="T10" fmla="*/ 129 w 225"/>
                    <a:gd name="T11" fmla="*/ 63 h 571"/>
                    <a:gd name="T12" fmla="*/ 129 w 225"/>
                    <a:gd name="T13" fmla="*/ 115 h 571"/>
                    <a:gd name="T14" fmla="*/ 225 w 225"/>
                    <a:gd name="T15" fmla="*/ 558 h 571"/>
                    <a:gd name="T16" fmla="*/ 205 w 225"/>
                    <a:gd name="T17" fmla="*/ 558 h 571"/>
                    <a:gd name="T18" fmla="*/ 117 w 225"/>
                    <a:gd name="T19" fmla="*/ 132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571">
                      <a:moveTo>
                        <a:pt x="117" y="132"/>
                      </a:moveTo>
                      <a:cubicBezTo>
                        <a:pt x="63" y="132"/>
                        <a:pt x="63" y="132"/>
                        <a:pt x="63" y="132"/>
                      </a:cubicBezTo>
                      <a:cubicBezTo>
                        <a:pt x="28" y="132"/>
                        <a:pt x="0" y="104"/>
                        <a:pt x="0" y="6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101" y="0"/>
                        <a:pt x="129" y="28"/>
                        <a:pt x="129" y="63"/>
                      </a:cubicBezTo>
                      <a:cubicBezTo>
                        <a:pt x="129" y="115"/>
                        <a:pt x="129" y="115"/>
                        <a:pt x="129" y="115"/>
                      </a:cubicBezTo>
                      <a:cubicBezTo>
                        <a:pt x="219" y="218"/>
                        <a:pt x="225" y="428"/>
                        <a:pt x="225" y="558"/>
                      </a:cubicBezTo>
                      <a:cubicBezTo>
                        <a:pt x="225" y="571"/>
                        <a:pt x="205" y="571"/>
                        <a:pt x="205" y="558"/>
                      </a:cubicBezTo>
                      <a:cubicBezTo>
                        <a:pt x="205" y="420"/>
                        <a:pt x="204" y="247"/>
                        <a:pt x="117" y="132"/>
                      </a:cubicBezTo>
                      <a:close/>
                    </a:path>
                  </a:pathLst>
                </a:custGeom>
                <a:solidFill>
                  <a:srgbClr val="5132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12">
                  <a:extLst>
                    <a:ext uri="{FF2B5EF4-FFF2-40B4-BE49-F238E27FC236}">
                      <a16:creationId xmlns:a16="http://schemas.microsoft.com/office/drawing/2014/main" id="{86261894-3DD8-49E8-8599-DEB8D2AE26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61451" y="508000"/>
                  <a:ext cx="717550" cy="1822450"/>
                </a:xfrm>
                <a:custGeom>
                  <a:avLst/>
                  <a:gdLst>
                    <a:gd name="T0" fmla="*/ 108 w 225"/>
                    <a:gd name="T1" fmla="*/ 132 h 571"/>
                    <a:gd name="T2" fmla="*/ 163 w 225"/>
                    <a:gd name="T3" fmla="*/ 132 h 571"/>
                    <a:gd name="T4" fmla="*/ 225 w 225"/>
                    <a:gd name="T5" fmla="*/ 69 h 571"/>
                    <a:gd name="T6" fmla="*/ 225 w 225"/>
                    <a:gd name="T7" fmla="*/ 0 h 571"/>
                    <a:gd name="T8" fmla="*/ 159 w 225"/>
                    <a:gd name="T9" fmla="*/ 0 h 571"/>
                    <a:gd name="T10" fmla="*/ 97 w 225"/>
                    <a:gd name="T11" fmla="*/ 63 h 571"/>
                    <a:gd name="T12" fmla="*/ 97 w 225"/>
                    <a:gd name="T13" fmla="*/ 115 h 571"/>
                    <a:gd name="T14" fmla="*/ 0 w 225"/>
                    <a:gd name="T15" fmla="*/ 558 h 571"/>
                    <a:gd name="T16" fmla="*/ 20 w 225"/>
                    <a:gd name="T17" fmla="*/ 558 h 571"/>
                    <a:gd name="T18" fmla="*/ 108 w 225"/>
                    <a:gd name="T19" fmla="*/ 132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571">
                      <a:moveTo>
                        <a:pt x="108" y="132"/>
                      </a:moveTo>
                      <a:cubicBezTo>
                        <a:pt x="163" y="132"/>
                        <a:pt x="163" y="132"/>
                        <a:pt x="163" y="132"/>
                      </a:cubicBezTo>
                      <a:cubicBezTo>
                        <a:pt x="197" y="132"/>
                        <a:pt x="225" y="104"/>
                        <a:pt x="225" y="69"/>
                      </a:cubicBezTo>
                      <a:cubicBezTo>
                        <a:pt x="225" y="0"/>
                        <a:pt x="225" y="0"/>
                        <a:pt x="225" y="0"/>
                      </a:cubicBezTo>
                      <a:cubicBezTo>
                        <a:pt x="159" y="0"/>
                        <a:pt x="159" y="0"/>
                        <a:pt x="159" y="0"/>
                      </a:cubicBezTo>
                      <a:cubicBezTo>
                        <a:pt x="125" y="0"/>
                        <a:pt x="97" y="28"/>
                        <a:pt x="97" y="63"/>
                      </a:cubicBezTo>
                      <a:cubicBezTo>
                        <a:pt x="97" y="115"/>
                        <a:pt x="97" y="115"/>
                        <a:pt x="97" y="115"/>
                      </a:cubicBezTo>
                      <a:cubicBezTo>
                        <a:pt x="6" y="218"/>
                        <a:pt x="0" y="428"/>
                        <a:pt x="0" y="558"/>
                      </a:cubicBezTo>
                      <a:cubicBezTo>
                        <a:pt x="0" y="571"/>
                        <a:pt x="20" y="571"/>
                        <a:pt x="20" y="558"/>
                      </a:cubicBezTo>
                      <a:cubicBezTo>
                        <a:pt x="20" y="420"/>
                        <a:pt x="21" y="247"/>
                        <a:pt x="108" y="132"/>
                      </a:cubicBezTo>
                      <a:close/>
                    </a:path>
                  </a:pathLst>
                </a:custGeom>
                <a:solidFill>
                  <a:srgbClr val="5132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13">
                  <a:extLst>
                    <a:ext uri="{FF2B5EF4-FFF2-40B4-BE49-F238E27FC236}">
                      <a16:creationId xmlns:a16="http://schemas.microsoft.com/office/drawing/2014/main" id="{CCF689F2-DDE1-4DD8-B8C5-03CA7B56A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26251" y="4192588"/>
                  <a:ext cx="2111375" cy="2160588"/>
                </a:xfrm>
                <a:custGeom>
                  <a:avLst/>
                  <a:gdLst>
                    <a:gd name="T0" fmla="*/ 661 w 661"/>
                    <a:gd name="T1" fmla="*/ 0 h 677"/>
                    <a:gd name="T2" fmla="*/ 321 w 661"/>
                    <a:gd name="T3" fmla="*/ 0 h 677"/>
                    <a:gd name="T4" fmla="*/ 0 w 661"/>
                    <a:gd name="T5" fmla="*/ 321 h 677"/>
                    <a:gd name="T6" fmla="*/ 0 w 661"/>
                    <a:gd name="T7" fmla="*/ 677 h 677"/>
                    <a:gd name="T8" fmla="*/ 340 w 661"/>
                    <a:gd name="T9" fmla="*/ 677 h 677"/>
                    <a:gd name="T10" fmla="*/ 661 w 661"/>
                    <a:gd name="T11" fmla="*/ 356 h 677"/>
                    <a:gd name="T12" fmla="*/ 661 w 661"/>
                    <a:gd name="T13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1" h="677">
                      <a:moveTo>
                        <a:pt x="661" y="0"/>
                      </a:moveTo>
                      <a:cubicBezTo>
                        <a:pt x="321" y="0"/>
                        <a:pt x="321" y="0"/>
                        <a:pt x="321" y="0"/>
                      </a:cubicBezTo>
                      <a:cubicBezTo>
                        <a:pt x="144" y="0"/>
                        <a:pt x="0" y="144"/>
                        <a:pt x="0" y="321"/>
                      </a:cubicBezTo>
                      <a:cubicBezTo>
                        <a:pt x="0" y="677"/>
                        <a:pt x="0" y="677"/>
                        <a:pt x="0" y="677"/>
                      </a:cubicBezTo>
                      <a:cubicBezTo>
                        <a:pt x="340" y="677"/>
                        <a:pt x="340" y="677"/>
                        <a:pt x="340" y="677"/>
                      </a:cubicBezTo>
                      <a:cubicBezTo>
                        <a:pt x="517" y="677"/>
                        <a:pt x="661" y="532"/>
                        <a:pt x="661" y="356"/>
                      </a:cubicBez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14">
                  <a:extLst>
                    <a:ext uri="{FF2B5EF4-FFF2-40B4-BE49-F238E27FC236}">
                      <a16:creationId xmlns:a16="http://schemas.microsoft.com/office/drawing/2014/main" id="{7C7CD900-030F-4692-95D5-0A0AF52E6A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7063" y="4341813"/>
                  <a:ext cx="1809750" cy="1860550"/>
                </a:xfrm>
                <a:custGeom>
                  <a:avLst/>
                  <a:gdLst>
                    <a:gd name="T0" fmla="*/ 567 w 567"/>
                    <a:gd name="T1" fmla="*/ 0 h 583"/>
                    <a:gd name="T2" fmla="*/ 274 w 567"/>
                    <a:gd name="T3" fmla="*/ 0 h 583"/>
                    <a:gd name="T4" fmla="*/ 0 w 567"/>
                    <a:gd name="T5" fmla="*/ 274 h 583"/>
                    <a:gd name="T6" fmla="*/ 0 w 567"/>
                    <a:gd name="T7" fmla="*/ 583 h 583"/>
                    <a:gd name="T8" fmla="*/ 293 w 567"/>
                    <a:gd name="T9" fmla="*/ 583 h 583"/>
                    <a:gd name="T10" fmla="*/ 567 w 567"/>
                    <a:gd name="T11" fmla="*/ 309 h 583"/>
                    <a:gd name="T12" fmla="*/ 567 w 567"/>
                    <a:gd name="T13" fmla="*/ 0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7" h="583">
                      <a:moveTo>
                        <a:pt x="567" y="0"/>
                      </a:moveTo>
                      <a:cubicBezTo>
                        <a:pt x="274" y="0"/>
                        <a:pt x="274" y="0"/>
                        <a:pt x="274" y="0"/>
                      </a:cubicBezTo>
                      <a:cubicBezTo>
                        <a:pt x="123" y="0"/>
                        <a:pt x="0" y="123"/>
                        <a:pt x="0" y="274"/>
                      </a:cubicBezTo>
                      <a:cubicBezTo>
                        <a:pt x="0" y="583"/>
                        <a:pt x="0" y="583"/>
                        <a:pt x="0" y="583"/>
                      </a:cubicBezTo>
                      <a:cubicBezTo>
                        <a:pt x="293" y="583"/>
                        <a:pt x="293" y="583"/>
                        <a:pt x="293" y="583"/>
                      </a:cubicBezTo>
                      <a:cubicBezTo>
                        <a:pt x="443" y="583"/>
                        <a:pt x="567" y="459"/>
                        <a:pt x="567" y="309"/>
                      </a:cubicBezTo>
                      <a:lnTo>
                        <a:pt x="567" y="0"/>
                      </a:lnTo>
                      <a:close/>
                    </a:path>
                  </a:pathLst>
                </a:custGeom>
                <a:solidFill>
                  <a:srgbClr val="FC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15">
                  <a:extLst>
                    <a:ext uri="{FF2B5EF4-FFF2-40B4-BE49-F238E27FC236}">
                      <a16:creationId xmlns:a16="http://schemas.microsoft.com/office/drawing/2014/main" id="{1421FF89-24F6-401B-9382-AB5F37BF03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37626" y="2071688"/>
                  <a:ext cx="215900" cy="3975100"/>
                </a:xfrm>
                <a:custGeom>
                  <a:avLst/>
                  <a:gdLst>
                    <a:gd name="T0" fmla="*/ 34 w 68"/>
                    <a:gd name="T1" fmla="*/ 0 h 1245"/>
                    <a:gd name="T2" fmla="*/ 34 w 68"/>
                    <a:gd name="T3" fmla="*/ 0 h 1245"/>
                    <a:gd name="T4" fmla="*/ 68 w 68"/>
                    <a:gd name="T5" fmla="*/ 34 h 1245"/>
                    <a:gd name="T6" fmla="*/ 68 w 68"/>
                    <a:gd name="T7" fmla="*/ 1211 h 1245"/>
                    <a:gd name="T8" fmla="*/ 34 w 68"/>
                    <a:gd name="T9" fmla="*/ 1245 h 1245"/>
                    <a:gd name="T10" fmla="*/ 34 w 68"/>
                    <a:gd name="T11" fmla="*/ 1245 h 1245"/>
                    <a:gd name="T12" fmla="*/ 0 w 68"/>
                    <a:gd name="T13" fmla="*/ 1211 h 1245"/>
                    <a:gd name="T14" fmla="*/ 0 w 68"/>
                    <a:gd name="T15" fmla="*/ 34 h 1245"/>
                    <a:gd name="T16" fmla="*/ 34 w 68"/>
                    <a:gd name="T17" fmla="*/ 0 h 1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1245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53" y="0"/>
                        <a:pt x="68" y="16"/>
                        <a:pt x="68" y="34"/>
                      </a:cubicBezTo>
                      <a:cubicBezTo>
                        <a:pt x="68" y="1211"/>
                        <a:pt x="68" y="1211"/>
                        <a:pt x="68" y="1211"/>
                      </a:cubicBezTo>
                      <a:cubicBezTo>
                        <a:pt x="68" y="1229"/>
                        <a:pt x="53" y="1245"/>
                        <a:pt x="34" y="1245"/>
                      </a:cubicBezTo>
                      <a:cubicBezTo>
                        <a:pt x="34" y="1245"/>
                        <a:pt x="34" y="1245"/>
                        <a:pt x="34" y="1245"/>
                      </a:cubicBezTo>
                      <a:cubicBezTo>
                        <a:pt x="15" y="1245"/>
                        <a:pt x="0" y="1229"/>
                        <a:pt x="0" y="1211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16"/>
                        <a:pt x="15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5132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16">
                  <a:extLst>
                    <a:ext uri="{FF2B5EF4-FFF2-40B4-BE49-F238E27FC236}">
                      <a16:creationId xmlns:a16="http://schemas.microsoft.com/office/drawing/2014/main" id="{AC60E805-0CE0-4E0D-8813-E9F092A360E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26226" y="1817688"/>
                  <a:ext cx="407988" cy="436563"/>
                </a:xfrm>
                <a:custGeom>
                  <a:avLst/>
                  <a:gdLst>
                    <a:gd name="T0" fmla="*/ 35 w 128"/>
                    <a:gd name="T1" fmla="*/ 115 h 137"/>
                    <a:gd name="T2" fmla="*/ 28 w 128"/>
                    <a:gd name="T3" fmla="*/ 128 h 137"/>
                    <a:gd name="T4" fmla="*/ 14 w 128"/>
                    <a:gd name="T5" fmla="*/ 137 h 137"/>
                    <a:gd name="T6" fmla="*/ 5 w 128"/>
                    <a:gd name="T7" fmla="*/ 135 h 137"/>
                    <a:gd name="T8" fmla="*/ 0 w 128"/>
                    <a:gd name="T9" fmla="*/ 122 h 137"/>
                    <a:gd name="T10" fmla="*/ 1 w 128"/>
                    <a:gd name="T11" fmla="*/ 116 h 137"/>
                    <a:gd name="T12" fmla="*/ 50 w 128"/>
                    <a:gd name="T13" fmla="*/ 8 h 137"/>
                    <a:gd name="T14" fmla="*/ 56 w 128"/>
                    <a:gd name="T15" fmla="*/ 2 h 137"/>
                    <a:gd name="T16" fmla="*/ 64 w 128"/>
                    <a:gd name="T17" fmla="*/ 0 h 137"/>
                    <a:gd name="T18" fmla="*/ 73 w 128"/>
                    <a:gd name="T19" fmla="*/ 2 h 137"/>
                    <a:gd name="T20" fmla="*/ 79 w 128"/>
                    <a:gd name="T21" fmla="*/ 8 h 137"/>
                    <a:gd name="T22" fmla="*/ 127 w 128"/>
                    <a:gd name="T23" fmla="*/ 116 h 137"/>
                    <a:gd name="T24" fmla="*/ 128 w 128"/>
                    <a:gd name="T25" fmla="*/ 122 h 137"/>
                    <a:gd name="T26" fmla="*/ 122 w 128"/>
                    <a:gd name="T27" fmla="*/ 135 h 137"/>
                    <a:gd name="T28" fmla="*/ 113 w 128"/>
                    <a:gd name="T29" fmla="*/ 137 h 137"/>
                    <a:gd name="T30" fmla="*/ 100 w 128"/>
                    <a:gd name="T31" fmla="*/ 128 h 137"/>
                    <a:gd name="T32" fmla="*/ 93 w 128"/>
                    <a:gd name="T33" fmla="*/ 115 h 137"/>
                    <a:gd name="T34" fmla="*/ 35 w 128"/>
                    <a:gd name="T35" fmla="*/ 115 h 137"/>
                    <a:gd name="T36" fmla="*/ 81 w 128"/>
                    <a:gd name="T37" fmla="*/ 89 h 137"/>
                    <a:gd name="T38" fmla="*/ 64 w 128"/>
                    <a:gd name="T39" fmla="*/ 49 h 137"/>
                    <a:gd name="T40" fmla="*/ 46 w 128"/>
                    <a:gd name="T41" fmla="*/ 89 h 137"/>
                    <a:gd name="T42" fmla="*/ 81 w 128"/>
                    <a:gd name="T43" fmla="*/ 89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8" h="137">
                      <a:moveTo>
                        <a:pt x="35" y="115"/>
                      </a:moveTo>
                      <a:cubicBezTo>
                        <a:pt x="28" y="128"/>
                        <a:pt x="28" y="128"/>
                        <a:pt x="28" y="128"/>
                      </a:cubicBezTo>
                      <a:cubicBezTo>
                        <a:pt x="25" y="134"/>
                        <a:pt x="21" y="137"/>
                        <a:pt x="14" y="137"/>
                      </a:cubicBezTo>
                      <a:cubicBezTo>
                        <a:pt x="12" y="137"/>
                        <a:pt x="9" y="136"/>
                        <a:pt x="5" y="135"/>
                      </a:cubicBezTo>
                      <a:cubicBezTo>
                        <a:pt x="1" y="133"/>
                        <a:pt x="0" y="129"/>
                        <a:pt x="0" y="122"/>
                      </a:cubicBezTo>
                      <a:cubicBezTo>
                        <a:pt x="0" y="120"/>
                        <a:pt x="0" y="118"/>
                        <a:pt x="1" y="116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1" y="5"/>
                        <a:pt x="53" y="3"/>
                        <a:pt x="56" y="2"/>
                      </a:cubicBezTo>
                      <a:cubicBezTo>
                        <a:pt x="59" y="1"/>
                        <a:pt x="61" y="0"/>
                        <a:pt x="64" y="0"/>
                      </a:cubicBezTo>
                      <a:cubicBezTo>
                        <a:pt x="67" y="0"/>
                        <a:pt x="70" y="1"/>
                        <a:pt x="73" y="2"/>
                      </a:cubicBezTo>
                      <a:cubicBezTo>
                        <a:pt x="76" y="3"/>
                        <a:pt x="78" y="5"/>
                        <a:pt x="79" y="8"/>
                      </a:cubicBezTo>
                      <a:cubicBezTo>
                        <a:pt x="127" y="116"/>
                        <a:pt x="127" y="116"/>
                        <a:pt x="127" y="116"/>
                      </a:cubicBezTo>
                      <a:cubicBezTo>
                        <a:pt x="128" y="118"/>
                        <a:pt x="128" y="120"/>
                        <a:pt x="128" y="122"/>
                      </a:cubicBezTo>
                      <a:cubicBezTo>
                        <a:pt x="128" y="128"/>
                        <a:pt x="126" y="133"/>
                        <a:pt x="122" y="135"/>
                      </a:cubicBezTo>
                      <a:cubicBezTo>
                        <a:pt x="118" y="136"/>
                        <a:pt x="115" y="137"/>
                        <a:pt x="113" y="137"/>
                      </a:cubicBezTo>
                      <a:cubicBezTo>
                        <a:pt x="107" y="137"/>
                        <a:pt x="103" y="134"/>
                        <a:pt x="100" y="128"/>
                      </a:cubicBezTo>
                      <a:cubicBezTo>
                        <a:pt x="93" y="115"/>
                        <a:pt x="93" y="115"/>
                        <a:pt x="93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lose/>
                      <a:moveTo>
                        <a:pt x="81" y="89"/>
                      </a:moveTo>
                      <a:cubicBezTo>
                        <a:pt x="64" y="49"/>
                        <a:pt x="64" y="49"/>
                        <a:pt x="64" y="49"/>
                      </a:cubicBezTo>
                      <a:cubicBezTo>
                        <a:pt x="46" y="89"/>
                        <a:pt x="46" y="89"/>
                        <a:pt x="46" y="89"/>
                      </a:cubicBezTo>
                      <a:lnTo>
                        <a:pt x="81" y="89"/>
                      </a:lnTo>
                      <a:close/>
                    </a:path>
                  </a:pathLst>
                </a:custGeom>
                <a:solidFill>
                  <a:srgbClr val="FA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17">
                  <a:extLst>
                    <a:ext uri="{FF2B5EF4-FFF2-40B4-BE49-F238E27FC236}">
                      <a16:creationId xmlns:a16="http://schemas.microsoft.com/office/drawing/2014/main" id="{1323F95C-FA45-4A3C-9BE5-5E02DE152B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133138" y="1817688"/>
                  <a:ext cx="322263" cy="427038"/>
                </a:xfrm>
                <a:custGeom>
                  <a:avLst/>
                  <a:gdLst>
                    <a:gd name="T0" fmla="*/ 101 w 101"/>
                    <a:gd name="T1" fmla="*/ 99 h 134"/>
                    <a:gd name="T2" fmla="*/ 87 w 101"/>
                    <a:gd name="T3" fmla="*/ 125 h 134"/>
                    <a:gd name="T4" fmla="*/ 57 w 101"/>
                    <a:gd name="T5" fmla="*/ 134 h 134"/>
                    <a:gd name="T6" fmla="*/ 15 w 101"/>
                    <a:gd name="T7" fmla="*/ 134 h 134"/>
                    <a:gd name="T8" fmla="*/ 4 w 101"/>
                    <a:gd name="T9" fmla="*/ 130 h 134"/>
                    <a:gd name="T10" fmla="*/ 0 w 101"/>
                    <a:gd name="T11" fmla="*/ 120 h 134"/>
                    <a:gd name="T12" fmla="*/ 0 w 101"/>
                    <a:gd name="T13" fmla="*/ 15 h 134"/>
                    <a:gd name="T14" fmla="*/ 4 w 101"/>
                    <a:gd name="T15" fmla="*/ 4 h 134"/>
                    <a:gd name="T16" fmla="*/ 15 w 101"/>
                    <a:gd name="T17" fmla="*/ 0 h 134"/>
                    <a:gd name="T18" fmla="*/ 49 w 101"/>
                    <a:gd name="T19" fmla="*/ 0 h 134"/>
                    <a:gd name="T20" fmla="*/ 75 w 101"/>
                    <a:gd name="T21" fmla="*/ 4 h 134"/>
                    <a:gd name="T22" fmla="*/ 90 w 101"/>
                    <a:gd name="T23" fmla="*/ 18 h 134"/>
                    <a:gd name="T24" fmla="*/ 95 w 101"/>
                    <a:gd name="T25" fmla="*/ 38 h 134"/>
                    <a:gd name="T26" fmla="*/ 92 w 101"/>
                    <a:gd name="T27" fmla="*/ 53 h 134"/>
                    <a:gd name="T28" fmla="*/ 88 w 101"/>
                    <a:gd name="T29" fmla="*/ 59 h 134"/>
                    <a:gd name="T30" fmla="*/ 84 w 101"/>
                    <a:gd name="T31" fmla="*/ 64 h 134"/>
                    <a:gd name="T32" fmla="*/ 97 w 101"/>
                    <a:gd name="T33" fmla="*/ 76 h 134"/>
                    <a:gd name="T34" fmla="*/ 101 w 101"/>
                    <a:gd name="T35" fmla="*/ 94 h 134"/>
                    <a:gd name="T36" fmla="*/ 101 w 101"/>
                    <a:gd name="T37" fmla="*/ 97 h 134"/>
                    <a:gd name="T38" fmla="*/ 101 w 101"/>
                    <a:gd name="T39" fmla="*/ 99 h 134"/>
                    <a:gd name="T40" fmla="*/ 71 w 101"/>
                    <a:gd name="T41" fmla="*/ 93 h 134"/>
                    <a:gd name="T42" fmla="*/ 66 w 101"/>
                    <a:gd name="T43" fmla="*/ 82 h 134"/>
                    <a:gd name="T44" fmla="*/ 56 w 101"/>
                    <a:gd name="T45" fmla="*/ 78 h 134"/>
                    <a:gd name="T46" fmla="*/ 30 w 101"/>
                    <a:gd name="T47" fmla="*/ 78 h 134"/>
                    <a:gd name="T48" fmla="*/ 30 w 101"/>
                    <a:gd name="T49" fmla="*/ 108 h 134"/>
                    <a:gd name="T50" fmla="*/ 57 w 101"/>
                    <a:gd name="T51" fmla="*/ 108 h 134"/>
                    <a:gd name="T52" fmla="*/ 67 w 101"/>
                    <a:gd name="T53" fmla="*/ 103 h 134"/>
                    <a:gd name="T54" fmla="*/ 71 w 101"/>
                    <a:gd name="T55" fmla="*/ 93 h 134"/>
                    <a:gd name="T56" fmla="*/ 30 w 101"/>
                    <a:gd name="T57" fmla="*/ 28 h 134"/>
                    <a:gd name="T58" fmla="*/ 30 w 101"/>
                    <a:gd name="T59" fmla="*/ 54 h 134"/>
                    <a:gd name="T60" fmla="*/ 54 w 101"/>
                    <a:gd name="T61" fmla="*/ 54 h 134"/>
                    <a:gd name="T62" fmla="*/ 63 w 101"/>
                    <a:gd name="T63" fmla="*/ 50 h 134"/>
                    <a:gd name="T64" fmla="*/ 67 w 101"/>
                    <a:gd name="T65" fmla="*/ 41 h 134"/>
                    <a:gd name="T66" fmla="*/ 63 w 101"/>
                    <a:gd name="T67" fmla="*/ 32 h 134"/>
                    <a:gd name="T68" fmla="*/ 54 w 101"/>
                    <a:gd name="T69" fmla="*/ 28 h 134"/>
                    <a:gd name="T70" fmla="*/ 30 w 101"/>
                    <a:gd name="T71" fmla="*/ 28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1" h="134">
                      <a:moveTo>
                        <a:pt x="101" y="99"/>
                      </a:moveTo>
                      <a:cubicBezTo>
                        <a:pt x="100" y="110"/>
                        <a:pt x="95" y="118"/>
                        <a:pt x="87" y="125"/>
                      </a:cubicBezTo>
                      <a:cubicBezTo>
                        <a:pt x="78" y="131"/>
                        <a:pt x="68" y="134"/>
                        <a:pt x="57" y="134"/>
                      </a:cubicBezTo>
                      <a:cubicBezTo>
                        <a:pt x="15" y="134"/>
                        <a:pt x="15" y="134"/>
                        <a:pt x="15" y="134"/>
                      </a:cubicBezTo>
                      <a:cubicBezTo>
                        <a:pt x="11" y="134"/>
                        <a:pt x="7" y="133"/>
                        <a:pt x="4" y="130"/>
                      </a:cubicBezTo>
                      <a:cubicBezTo>
                        <a:pt x="1" y="127"/>
                        <a:pt x="0" y="124"/>
                        <a:pt x="0" y="120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1"/>
                        <a:pt x="1" y="7"/>
                        <a:pt x="4" y="4"/>
                      </a:cubicBezTo>
                      <a:cubicBezTo>
                        <a:pt x="7" y="1"/>
                        <a:pt x="10" y="0"/>
                        <a:pt x="15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60" y="0"/>
                        <a:pt x="69" y="1"/>
                        <a:pt x="75" y="4"/>
                      </a:cubicBezTo>
                      <a:cubicBezTo>
                        <a:pt x="81" y="7"/>
                        <a:pt x="86" y="11"/>
                        <a:pt x="90" y="18"/>
                      </a:cubicBezTo>
                      <a:cubicBezTo>
                        <a:pt x="93" y="24"/>
                        <a:pt x="95" y="31"/>
                        <a:pt x="95" y="38"/>
                      </a:cubicBezTo>
                      <a:cubicBezTo>
                        <a:pt x="95" y="44"/>
                        <a:pt x="94" y="49"/>
                        <a:pt x="92" y="53"/>
                      </a:cubicBezTo>
                      <a:cubicBezTo>
                        <a:pt x="88" y="59"/>
                        <a:pt x="88" y="59"/>
                        <a:pt x="88" y="59"/>
                      </a:cubicBezTo>
                      <a:cubicBezTo>
                        <a:pt x="84" y="64"/>
                        <a:pt x="84" y="64"/>
                        <a:pt x="84" y="64"/>
                      </a:cubicBezTo>
                      <a:cubicBezTo>
                        <a:pt x="90" y="67"/>
                        <a:pt x="94" y="71"/>
                        <a:pt x="97" y="76"/>
                      </a:cubicBezTo>
                      <a:cubicBezTo>
                        <a:pt x="100" y="81"/>
                        <a:pt x="101" y="87"/>
                        <a:pt x="101" y="94"/>
                      </a:cubicBezTo>
                      <a:cubicBezTo>
                        <a:pt x="101" y="97"/>
                        <a:pt x="101" y="97"/>
                        <a:pt x="101" y="97"/>
                      </a:cubicBezTo>
                      <a:cubicBezTo>
                        <a:pt x="101" y="99"/>
                        <a:pt x="101" y="99"/>
                        <a:pt x="101" y="99"/>
                      </a:cubicBezTo>
                      <a:close/>
                      <a:moveTo>
                        <a:pt x="71" y="93"/>
                      </a:moveTo>
                      <a:cubicBezTo>
                        <a:pt x="71" y="89"/>
                        <a:pt x="69" y="85"/>
                        <a:pt x="66" y="82"/>
                      </a:cubicBezTo>
                      <a:cubicBezTo>
                        <a:pt x="64" y="80"/>
                        <a:pt x="60" y="78"/>
                        <a:pt x="56" y="78"/>
                      </a:cubicBezTo>
                      <a:cubicBezTo>
                        <a:pt x="30" y="78"/>
                        <a:pt x="30" y="78"/>
                        <a:pt x="30" y="78"/>
                      </a:cubicBezTo>
                      <a:cubicBezTo>
                        <a:pt x="30" y="108"/>
                        <a:pt x="30" y="108"/>
                        <a:pt x="30" y="108"/>
                      </a:cubicBezTo>
                      <a:cubicBezTo>
                        <a:pt x="57" y="108"/>
                        <a:pt x="57" y="108"/>
                        <a:pt x="57" y="108"/>
                      </a:cubicBezTo>
                      <a:cubicBezTo>
                        <a:pt x="60" y="108"/>
                        <a:pt x="64" y="106"/>
                        <a:pt x="67" y="103"/>
                      </a:cubicBezTo>
                      <a:cubicBezTo>
                        <a:pt x="70" y="101"/>
                        <a:pt x="71" y="97"/>
                        <a:pt x="71" y="93"/>
                      </a:cubicBezTo>
                      <a:close/>
                      <a:moveTo>
                        <a:pt x="30" y="28"/>
                      </a:move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54" y="54"/>
                        <a:pt x="54" y="54"/>
                        <a:pt x="54" y="54"/>
                      </a:cubicBezTo>
                      <a:cubicBezTo>
                        <a:pt x="57" y="54"/>
                        <a:pt x="60" y="53"/>
                        <a:pt x="63" y="50"/>
                      </a:cubicBezTo>
                      <a:cubicBezTo>
                        <a:pt x="66" y="48"/>
                        <a:pt x="67" y="45"/>
                        <a:pt x="67" y="41"/>
                      </a:cubicBezTo>
                      <a:cubicBezTo>
                        <a:pt x="67" y="38"/>
                        <a:pt x="66" y="34"/>
                        <a:pt x="63" y="32"/>
                      </a:cubicBezTo>
                      <a:cubicBezTo>
                        <a:pt x="61" y="29"/>
                        <a:pt x="58" y="28"/>
                        <a:pt x="54" y="28"/>
                      </a:cubicBezTo>
                      <a:lnTo>
                        <a:pt x="30" y="28"/>
                      </a:lnTo>
                      <a:close/>
                    </a:path>
                  </a:pathLst>
                </a:custGeom>
                <a:solidFill>
                  <a:srgbClr val="F18B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18">
                  <a:extLst>
                    <a:ext uri="{FF2B5EF4-FFF2-40B4-BE49-F238E27FC236}">
                      <a16:creationId xmlns:a16="http://schemas.microsoft.com/office/drawing/2014/main" id="{05D3D71D-7EFC-42E0-80D1-E6B28E2DCE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9613" y="5753100"/>
                  <a:ext cx="347663" cy="382588"/>
                </a:xfrm>
                <a:custGeom>
                  <a:avLst/>
                  <a:gdLst>
                    <a:gd name="T0" fmla="*/ 61 w 109"/>
                    <a:gd name="T1" fmla="*/ 120 h 120"/>
                    <a:gd name="T2" fmla="*/ 18 w 109"/>
                    <a:gd name="T3" fmla="*/ 102 h 120"/>
                    <a:gd name="T4" fmla="*/ 0 w 109"/>
                    <a:gd name="T5" fmla="*/ 60 h 120"/>
                    <a:gd name="T6" fmla="*/ 18 w 109"/>
                    <a:gd name="T7" fmla="*/ 18 h 120"/>
                    <a:gd name="T8" fmla="*/ 61 w 109"/>
                    <a:gd name="T9" fmla="*/ 0 h 120"/>
                    <a:gd name="T10" fmla="*/ 85 w 109"/>
                    <a:gd name="T11" fmla="*/ 5 h 120"/>
                    <a:gd name="T12" fmla="*/ 101 w 109"/>
                    <a:gd name="T13" fmla="*/ 16 h 120"/>
                    <a:gd name="T14" fmla="*/ 107 w 109"/>
                    <a:gd name="T15" fmla="*/ 24 h 120"/>
                    <a:gd name="T16" fmla="*/ 109 w 109"/>
                    <a:gd name="T17" fmla="*/ 29 h 120"/>
                    <a:gd name="T18" fmla="*/ 105 w 109"/>
                    <a:gd name="T19" fmla="*/ 37 h 120"/>
                    <a:gd name="T20" fmla="*/ 100 w 109"/>
                    <a:gd name="T21" fmla="*/ 41 h 120"/>
                    <a:gd name="T22" fmla="*/ 98 w 109"/>
                    <a:gd name="T23" fmla="*/ 41 h 120"/>
                    <a:gd name="T24" fmla="*/ 96 w 109"/>
                    <a:gd name="T25" fmla="*/ 42 h 120"/>
                    <a:gd name="T26" fmla="*/ 86 w 109"/>
                    <a:gd name="T27" fmla="*/ 37 h 120"/>
                    <a:gd name="T28" fmla="*/ 75 w 109"/>
                    <a:gd name="T29" fmla="*/ 29 h 120"/>
                    <a:gd name="T30" fmla="*/ 61 w 109"/>
                    <a:gd name="T31" fmla="*/ 26 h 120"/>
                    <a:gd name="T32" fmla="*/ 36 w 109"/>
                    <a:gd name="T33" fmla="*/ 36 h 120"/>
                    <a:gd name="T34" fmla="*/ 26 w 109"/>
                    <a:gd name="T35" fmla="*/ 60 h 120"/>
                    <a:gd name="T36" fmla="*/ 36 w 109"/>
                    <a:gd name="T37" fmla="*/ 84 h 120"/>
                    <a:gd name="T38" fmla="*/ 61 w 109"/>
                    <a:gd name="T39" fmla="*/ 95 h 120"/>
                    <a:gd name="T40" fmla="*/ 75 w 109"/>
                    <a:gd name="T41" fmla="*/ 91 h 120"/>
                    <a:gd name="T42" fmla="*/ 86 w 109"/>
                    <a:gd name="T43" fmla="*/ 83 h 120"/>
                    <a:gd name="T44" fmla="*/ 96 w 109"/>
                    <a:gd name="T45" fmla="*/ 79 h 120"/>
                    <a:gd name="T46" fmla="*/ 104 w 109"/>
                    <a:gd name="T47" fmla="*/ 81 h 120"/>
                    <a:gd name="T48" fmla="*/ 108 w 109"/>
                    <a:gd name="T49" fmla="*/ 86 h 120"/>
                    <a:gd name="T50" fmla="*/ 109 w 109"/>
                    <a:gd name="T51" fmla="*/ 91 h 120"/>
                    <a:gd name="T52" fmla="*/ 103 w 109"/>
                    <a:gd name="T53" fmla="*/ 103 h 120"/>
                    <a:gd name="T54" fmla="*/ 85 w 109"/>
                    <a:gd name="T55" fmla="*/ 115 h 120"/>
                    <a:gd name="T56" fmla="*/ 61 w 109"/>
                    <a:gd name="T57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9" h="120">
                      <a:moveTo>
                        <a:pt x="61" y="120"/>
                      </a:moveTo>
                      <a:cubicBezTo>
                        <a:pt x="44" y="120"/>
                        <a:pt x="30" y="114"/>
                        <a:pt x="18" y="102"/>
                      </a:cubicBezTo>
                      <a:cubicBezTo>
                        <a:pt x="6" y="90"/>
                        <a:pt x="0" y="76"/>
                        <a:pt x="0" y="60"/>
                      </a:cubicBezTo>
                      <a:cubicBezTo>
                        <a:pt x="0" y="43"/>
                        <a:pt x="6" y="29"/>
                        <a:pt x="18" y="18"/>
                      </a:cubicBezTo>
                      <a:cubicBezTo>
                        <a:pt x="30" y="6"/>
                        <a:pt x="44" y="0"/>
                        <a:pt x="61" y="0"/>
                      </a:cubicBezTo>
                      <a:cubicBezTo>
                        <a:pt x="69" y="0"/>
                        <a:pt x="77" y="2"/>
                        <a:pt x="85" y="5"/>
                      </a:cubicBezTo>
                      <a:cubicBezTo>
                        <a:pt x="92" y="9"/>
                        <a:pt x="98" y="12"/>
                        <a:pt x="101" y="16"/>
                      </a:cubicBezTo>
                      <a:cubicBezTo>
                        <a:pt x="105" y="19"/>
                        <a:pt x="107" y="22"/>
                        <a:pt x="107" y="24"/>
                      </a:cubicBezTo>
                      <a:cubicBezTo>
                        <a:pt x="108" y="25"/>
                        <a:pt x="109" y="27"/>
                        <a:pt x="109" y="29"/>
                      </a:cubicBezTo>
                      <a:cubicBezTo>
                        <a:pt x="109" y="33"/>
                        <a:pt x="107" y="35"/>
                        <a:pt x="105" y="37"/>
                      </a:cubicBezTo>
                      <a:cubicBezTo>
                        <a:pt x="103" y="39"/>
                        <a:pt x="102" y="40"/>
                        <a:pt x="100" y="41"/>
                      </a:cubicBezTo>
                      <a:cubicBezTo>
                        <a:pt x="99" y="41"/>
                        <a:pt x="99" y="41"/>
                        <a:pt x="98" y="41"/>
                      </a:cubicBezTo>
                      <a:cubicBezTo>
                        <a:pt x="97" y="41"/>
                        <a:pt x="96" y="41"/>
                        <a:pt x="96" y="42"/>
                      </a:cubicBezTo>
                      <a:cubicBezTo>
                        <a:pt x="92" y="42"/>
                        <a:pt x="88" y="40"/>
                        <a:pt x="86" y="37"/>
                      </a:cubicBezTo>
                      <a:cubicBezTo>
                        <a:pt x="83" y="34"/>
                        <a:pt x="79" y="31"/>
                        <a:pt x="75" y="29"/>
                      </a:cubicBezTo>
                      <a:cubicBezTo>
                        <a:pt x="70" y="27"/>
                        <a:pt x="65" y="26"/>
                        <a:pt x="61" y="26"/>
                      </a:cubicBezTo>
                      <a:cubicBezTo>
                        <a:pt x="51" y="26"/>
                        <a:pt x="43" y="29"/>
                        <a:pt x="36" y="36"/>
                      </a:cubicBezTo>
                      <a:cubicBezTo>
                        <a:pt x="30" y="43"/>
                        <a:pt x="26" y="51"/>
                        <a:pt x="26" y="60"/>
                      </a:cubicBezTo>
                      <a:cubicBezTo>
                        <a:pt x="26" y="69"/>
                        <a:pt x="29" y="77"/>
                        <a:pt x="36" y="84"/>
                      </a:cubicBezTo>
                      <a:cubicBezTo>
                        <a:pt x="43" y="91"/>
                        <a:pt x="51" y="95"/>
                        <a:pt x="61" y="95"/>
                      </a:cubicBezTo>
                      <a:cubicBezTo>
                        <a:pt x="66" y="95"/>
                        <a:pt x="71" y="93"/>
                        <a:pt x="75" y="91"/>
                      </a:cubicBezTo>
                      <a:cubicBezTo>
                        <a:pt x="79" y="89"/>
                        <a:pt x="83" y="87"/>
                        <a:pt x="86" y="83"/>
                      </a:cubicBezTo>
                      <a:cubicBezTo>
                        <a:pt x="89" y="80"/>
                        <a:pt x="92" y="79"/>
                        <a:pt x="96" y="79"/>
                      </a:cubicBezTo>
                      <a:cubicBezTo>
                        <a:pt x="100" y="79"/>
                        <a:pt x="102" y="79"/>
                        <a:pt x="104" y="81"/>
                      </a:cubicBezTo>
                      <a:cubicBezTo>
                        <a:pt x="106" y="83"/>
                        <a:pt x="107" y="84"/>
                        <a:pt x="108" y="86"/>
                      </a:cubicBezTo>
                      <a:cubicBezTo>
                        <a:pt x="108" y="88"/>
                        <a:pt x="109" y="89"/>
                        <a:pt x="109" y="91"/>
                      </a:cubicBezTo>
                      <a:cubicBezTo>
                        <a:pt x="109" y="95"/>
                        <a:pt x="107" y="99"/>
                        <a:pt x="103" y="103"/>
                      </a:cubicBezTo>
                      <a:cubicBezTo>
                        <a:pt x="99" y="107"/>
                        <a:pt x="93" y="111"/>
                        <a:pt x="85" y="115"/>
                      </a:cubicBezTo>
                      <a:cubicBezTo>
                        <a:pt x="77" y="118"/>
                        <a:pt x="69" y="120"/>
                        <a:pt x="61" y="120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19">
                  <a:extLst>
                    <a:ext uri="{FF2B5EF4-FFF2-40B4-BE49-F238E27FC236}">
                      <a16:creationId xmlns:a16="http://schemas.microsoft.com/office/drawing/2014/main" id="{6AE4D200-C35F-4413-B251-AE3406F36B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02926" y="5753100"/>
                  <a:ext cx="334963" cy="373063"/>
                </a:xfrm>
                <a:custGeom>
                  <a:avLst/>
                  <a:gdLst>
                    <a:gd name="T0" fmla="*/ 13 w 105"/>
                    <a:gd name="T1" fmla="*/ 117 h 117"/>
                    <a:gd name="T2" fmla="*/ 4 w 105"/>
                    <a:gd name="T3" fmla="*/ 114 h 117"/>
                    <a:gd name="T4" fmla="*/ 0 w 105"/>
                    <a:gd name="T5" fmla="*/ 104 h 117"/>
                    <a:gd name="T6" fmla="*/ 0 w 105"/>
                    <a:gd name="T7" fmla="*/ 13 h 117"/>
                    <a:gd name="T8" fmla="*/ 4 w 105"/>
                    <a:gd name="T9" fmla="*/ 3 h 117"/>
                    <a:gd name="T10" fmla="*/ 13 w 105"/>
                    <a:gd name="T11" fmla="*/ 0 h 117"/>
                    <a:gd name="T12" fmla="*/ 43 w 105"/>
                    <a:gd name="T13" fmla="*/ 0 h 117"/>
                    <a:gd name="T14" fmla="*/ 87 w 105"/>
                    <a:gd name="T15" fmla="*/ 16 h 117"/>
                    <a:gd name="T16" fmla="*/ 105 w 105"/>
                    <a:gd name="T17" fmla="*/ 57 h 117"/>
                    <a:gd name="T18" fmla="*/ 89 w 105"/>
                    <a:gd name="T19" fmla="*/ 100 h 117"/>
                    <a:gd name="T20" fmla="*/ 47 w 105"/>
                    <a:gd name="T21" fmla="*/ 117 h 117"/>
                    <a:gd name="T22" fmla="*/ 13 w 105"/>
                    <a:gd name="T23" fmla="*/ 117 h 117"/>
                    <a:gd name="T24" fmla="*/ 43 w 105"/>
                    <a:gd name="T25" fmla="*/ 93 h 117"/>
                    <a:gd name="T26" fmla="*/ 68 w 105"/>
                    <a:gd name="T27" fmla="*/ 83 h 117"/>
                    <a:gd name="T28" fmla="*/ 78 w 105"/>
                    <a:gd name="T29" fmla="*/ 59 h 117"/>
                    <a:gd name="T30" fmla="*/ 67 w 105"/>
                    <a:gd name="T31" fmla="*/ 34 h 117"/>
                    <a:gd name="T32" fmla="*/ 42 w 105"/>
                    <a:gd name="T33" fmla="*/ 24 h 117"/>
                    <a:gd name="T34" fmla="*/ 26 w 105"/>
                    <a:gd name="T35" fmla="*/ 24 h 117"/>
                    <a:gd name="T36" fmla="*/ 26 w 105"/>
                    <a:gd name="T37" fmla="*/ 93 h 117"/>
                    <a:gd name="T38" fmla="*/ 43 w 105"/>
                    <a:gd name="T39" fmla="*/ 93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5" h="117">
                      <a:moveTo>
                        <a:pt x="13" y="117"/>
                      </a:moveTo>
                      <a:cubicBezTo>
                        <a:pt x="10" y="117"/>
                        <a:pt x="7" y="116"/>
                        <a:pt x="4" y="114"/>
                      </a:cubicBezTo>
                      <a:cubicBezTo>
                        <a:pt x="2" y="111"/>
                        <a:pt x="0" y="108"/>
                        <a:pt x="0" y="104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1" y="6"/>
                        <a:pt x="4" y="3"/>
                      </a:cubicBezTo>
                      <a:cubicBezTo>
                        <a:pt x="6" y="1"/>
                        <a:pt x="10" y="0"/>
                        <a:pt x="1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61" y="0"/>
                        <a:pt x="75" y="5"/>
                        <a:pt x="87" y="16"/>
                      </a:cubicBezTo>
                      <a:cubicBezTo>
                        <a:pt x="99" y="27"/>
                        <a:pt x="105" y="40"/>
                        <a:pt x="105" y="57"/>
                      </a:cubicBezTo>
                      <a:cubicBezTo>
                        <a:pt x="105" y="74"/>
                        <a:pt x="99" y="88"/>
                        <a:pt x="89" y="100"/>
                      </a:cubicBezTo>
                      <a:cubicBezTo>
                        <a:pt x="78" y="111"/>
                        <a:pt x="64" y="117"/>
                        <a:pt x="47" y="117"/>
                      </a:cubicBezTo>
                      <a:cubicBezTo>
                        <a:pt x="13" y="117"/>
                        <a:pt x="13" y="117"/>
                        <a:pt x="13" y="117"/>
                      </a:cubicBezTo>
                      <a:close/>
                      <a:moveTo>
                        <a:pt x="43" y="93"/>
                      </a:moveTo>
                      <a:cubicBezTo>
                        <a:pt x="53" y="93"/>
                        <a:pt x="61" y="90"/>
                        <a:pt x="68" y="83"/>
                      </a:cubicBezTo>
                      <a:cubicBezTo>
                        <a:pt x="75" y="77"/>
                        <a:pt x="78" y="69"/>
                        <a:pt x="78" y="59"/>
                      </a:cubicBezTo>
                      <a:cubicBezTo>
                        <a:pt x="78" y="49"/>
                        <a:pt x="74" y="41"/>
                        <a:pt x="67" y="34"/>
                      </a:cubicBezTo>
                      <a:cubicBezTo>
                        <a:pt x="60" y="28"/>
                        <a:pt x="52" y="24"/>
                        <a:pt x="42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93"/>
                        <a:pt x="26" y="93"/>
                        <a:pt x="26" y="93"/>
                      </a:cubicBezTo>
                      <a:lnTo>
                        <a:pt x="43" y="93"/>
                      </a:lnTo>
                      <a:close/>
                    </a:path>
                  </a:pathLst>
                </a:custGeom>
                <a:solidFill>
                  <a:srgbClr val="EB59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0A2479-B32F-4410-BC99-4B9B9A809775}"/>
                  </a:ext>
                </a:extLst>
              </p:cNvPr>
              <p:cNvSpPr txBox="1"/>
              <p:nvPr/>
            </p:nvSpPr>
            <p:spPr>
              <a:xfrm>
                <a:off x="6329476" y="2179758"/>
                <a:ext cx="17107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分类与</a:t>
                </a:r>
                <a:endPara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zh-CN" altLang="en-US"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回归</a:t>
                </a:r>
                <a:endPara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A4602B-0E55-4601-8FBC-446C1F622A4B}"/>
                  </a:ext>
                </a:extLst>
              </p:cNvPr>
              <p:cNvSpPr txBox="1"/>
              <p:nvPr/>
            </p:nvSpPr>
            <p:spPr>
              <a:xfrm>
                <a:off x="8795997" y="2138032"/>
                <a:ext cx="16066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线性回</a:t>
                </a:r>
                <a:endPara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zh-CN" altLang="en-US"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归概念</a:t>
                </a:r>
                <a:endPara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9010D80-707A-4D50-9B85-A175A1A658D9}"/>
                  </a:ext>
                </a:extLst>
              </p:cNvPr>
              <p:cNvSpPr txBox="1"/>
              <p:nvPr/>
            </p:nvSpPr>
            <p:spPr>
              <a:xfrm>
                <a:off x="6666028" y="4291920"/>
                <a:ext cx="16066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线性回归</a:t>
                </a:r>
                <a:endPara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r>
                  <a:rPr lang="zh-CN" altLang="en-US" sz="2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算法原理</a:t>
                </a:r>
                <a:endPara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F873DA-AA9C-484D-B2C8-6D49E6518537}"/>
                </a:ext>
              </a:extLst>
            </p:cNvPr>
            <p:cNvSpPr txBox="1"/>
            <p:nvPr/>
          </p:nvSpPr>
          <p:spPr>
            <a:xfrm>
              <a:off x="8696107" y="4291177"/>
              <a:ext cx="16066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线性回归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zh-CN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算法实现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9855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490590-79F7-4929-99EB-1564767AB735}"/>
              </a:ext>
            </a:extLst>
          </p:cNvPr>
          <p:cNvGrpSpPr/>
          <p:nvPr/>
        </p:nvGrpSpPr>
        <p:grpSpPr>
          <a:xfrm>
            <a:off x="6201643" y="1052736"/>
            <a:ext cx="5278438" cy="4773613"/>
            <a:chOff x="6201643" y="1052736"/>
            <a:chExt cx="5278438" cy="4773613"/>
          </a:xfrm>
        </p:grpSpPr>
        <p:sp>
          <p:nvSpPr>
            <p:cNvPr id="5" name="Freeform 40217">
              <a:extLst>
                <a:ext uri="{FF2B5EF4-FFF2-40B4-BE49-F238E27FC236}">
                  <a16:creationId xmlns:a16="http://schemas.microsoft.com/office/drawing/2014/main" id="{AABDE322-830E-44E8-95E2-E1626508C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843" y="3111724"/>
              <a:ext cx="2662238" cy="2714625"/>
            </a:xfrm>
            <a:custGeom>
              <a:avLst/>
              <a:gdLst>
                <a:gd name="T0" fmla="*/ 269 w 1121"/>
                <a:gd name="T1" fmla="*/ 1000 h 1143"/>
                <a:gd name="T2" fmla="*/ 978 w 1121"/>
                <a:gd name="T3" fmla="*/ 810 h 1143"/>
                <a:gd name="T4" fmla="*/ 788 w 1121"/>
                <a:gd name="T5" fmla="*/ 101 h 1143"/>
                <a:gd name="T6" fmla="*/ 245 w 1121"/>
                <a:gd name="T7" fmla="*/ 116 h 1143"/>
                <a:gd name="T8" fmla="*/ 245 w 1121"/>
                <a:gd name="T9" fmla="*/ 116 h 1143"/>
                <a:gd name="T10" fmla="*/ 10 w 1121"/>
                <a:gd name="T11" fmla="*/ 252 h 1143"/>
                <a:gd name="T12" fmla="*/ 10 w 1121"/>
                <a:gd name="T13" fmla="*/ 522 h 1143"/>
                <a:gd name="T14" fmla="*/ 10 w 1121"/>
                <a:gd name="T15" fmla="*/ 522 h 1143"/>
                <a:gd name="T16" fmla="*/ 269 w 1121"/>
                <a:gd name="T17" fmla="*/ 100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1143">
                  <a:moveTo>
                    <a:pt x="269" y="1000"/>
                  </a:moveTo>
                  <a:cubicBezTo>
                    <a:pt x="517" y="1143"/>
                    <a:pt x="834" y="1058"/>
                    <a:pt x="978" y="810"/>
                  </a:cubicBezTo>
                  <a:cubicBezTo>
                    <a:pt x="1121" y="562"/>
                    <a:pt x="1036" y="245"/>
                    <a:pt x="788" y="101"/>
                  </a:cubicBezTo>
                  <a:cubicBezTo>
                    <a:pt x="613" y="0"/>
                    <a:pt x="403" y="13"/>
                    <a:pt x="245" y="116"/>
                  </a:cubicBezTo>
                  <a:cubicBezTo>
                    <a:pt x="245" y="116"/>
                    <a:pt x="245" y="116"/>
                    <a:pt x="245" y="116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0" y="711"/>
                    <a:pt x="94" y="899"/>
                    <a:pt x="269" y="100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0218">
              <a:extLst>
                <a:ext uri="{FF2B5EF4-FFF2-40B4-BE49-F238E27FC236}">
                  <a16:creationId xmlns:a16="http://schemas.microsoft.com/office/drawing/2014/main" id="{16AA7D6D-7204-4847-A174-E308E2DB8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643" y="3111724"/>
              <a:ext cx="2663825" cy="2714625"/>
            </a:xfrm>
            <a:custGeom>
              <a:avLst/>
              <a:gdLst>
                <a:gd name="T0" fmla="*/ 333 w 1121"/>
                <a:gd name="T1" fmla="*/ 101 h 1143"/>
                <a:gd name="T2" fmla="*/ 143 w 1121"/>
                <a:gd name="T3" fmla="*/ 810 h 1143"/>
                <a:gd name="T4" fmla="*/ 852 w 1121"/>
                <a:gd name="T5" fmla="*/ 1000 h 1143"/>
                <a:gd name="T6" fmla="*/ 1111 w 1121"/>
                <a:gd name="T7" fmla="*/ 522 h 1143"/>
                <a:gd name="T8" fmla="*/ 1111 w 1121"/>
                <a:gd name="T9" fmla="*/ 522 h 1143"/>
                <a:gd name="T10" fmla="*/ 1111 w 1121"/>
                <a:gd name="T11" fmla="*/ 252 h 1143"/>
                <a:gd name="T12" fmla="*/ 876 w 1121"/>
                <a:gd name="T13" fmla="*/ 116 h 1143"/>
                <a:gd name="T14" fmla="*/ 876 w 1121"/>
                <a:gd name="T15" fmla="*/ 116 h 1143"/>
                <a:gd name="T16" fmla="*/ 333 w 1121"/>
                <a:gd name="T17" fmla="*/ 101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1143">
                  <a:moveTo>
                    <a:pt x="333" y="101"/>
                  </a:moveTo>
                  <a:cubicBezTo>
                    <a:pt x="85" y="245"/>
                    <a:pt x="0" y="562"/>
                    <a:pt x="143" y="810"/>
                  </a:cubicBezTo>
                  <a:cubicBezTo>
                    <a:pt x="287" y="1058"/>
                    <a:pt x="604" y="1143"/>
                    <a:pt x="852" y="1000"/>
                  </a:cubicBezTo>
                  <a:cubicBezTo>
                    <a:pt x="1027" y="899"/>
                    <a:pt x="1121" y="711"/>
                    <a:pt x="1111" y="522"/>
                  </a:cubicBezTo>
                  <a:cubicBezTo>
                    <a:pt x="1111" y="522"/>
                    <a:pt x="1111" y="522"/>
                    <a:pt x="1111" y="522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876" y="116"/>
                    <a:pt x="876" y="116"/>
                    <a:pt x="876" y="116"/>
                  </a:cubicBezTo>
                  <a:cubicBezTo>
                    <a:pt x="876" y="116"/>
                    <a:pt x="876" y="116"/>
                    <a:pt x="876" y="116"/>
                  </a:cubicBezTo>
                  <a:cubicBezTo>
                    <a:pt x="718" y="13"/>
                    <a:pt x="508" y="0"/>
                    <a:pt x="333" y="101"/>
                  </a:cubicBezTo>
                </a:path>
              </a:pathLst>
            </a:custGeom>
            <a:solidFill>
              <a:srgbClr val="2AA1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1EA780-A3CB-498A-B526-055658F443B7}"/>
                </a:ext>
              </a:extLst>
            </p:cNvPr>
            <p:cNvGrpSpPr/>
            <p:nvPr/>
          </p:nvGrpSpPr>
          <p:grpSpPr>
            <a:xfrm>
              <a:off x="6592168" y="1052736"/>
              <a:ext cx="4519613" cy="3778162"/>
              <a:chOff x="6592168" y="1052736"/>
              <a:chExt cx="4519613" cy="3778162"/>
            </a:xfrm>
          </p:grpSpPr>
          <p:sp>
            <p:nvSpPr>
              <p:cNvPr id="7" name="Freeform 40219">
                <a:extLst>
                  <a:ext uri="{FF2B5EF4-FFF2-40B4-BE49-F238E27FC236}">
                    <a16:creationId xmlns:a16="http://schemas.microsoft.com/office/drawing/2014/main" id="{AAAD3FAE-3499-4846-BB5E-2FBA23EC7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8168" y="1052736"/>
                <a:ext cx="2465388" cy="2657475"/>
              </a:xfrm>
              <a:custGeom>
                <a:avLst/>
                <a:gdLst>
                  <a:gd name="T0" fmla="*/ 1038 w 1038"/>
                  <a:gd name="T1" fmla="*/ 519 h 1118"/>
                  <a:gd name="T2" fmla="*/ 519 w 1038"/>
                  <a:gd name="T3" fmla="*/ 0 h 1118"/>
                  <a:gd name="T4" fmla="*/ 0 w 1038"/>
                  <a:gd name="T5" fmla="*/ 519 h 1118"/>
                  <a:gd name="T6" fmla="*/ 284 w 1038"/>
                  <a:gd name="T7" fmla="*/ 982 h 1118"/>
                  <a:gd name="T8" fmla="*/ 284 w 1038"/>
                  <a:gd name="T9" fmla="*/ 982 h 1118"/>
                  <a:gd name="T10" fmla="*/ 519 w 1038"/>
                  <a:gd name="T11" fmla="*/ 1118 h 1118"/>
                  <a:gd name="T12" fmla="*/ 754 w 1038"/>
                  <a:gd name="T13" fmla="*/ 982 h 1118"/>
                  <a:gd name="T14" fmla="*/ 754 w 1038"/>
                  <a:gd name="T15" fmla="*/ 982 h 1118"/>
                  <a:gd name="T16" fmla="*/ 1038 w 1038"/>
                  <a:gd name="T17" fmla="*/ 519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8" h="1118">
                    <a:moveTo>
                      <a:pt x="1038" y="519"/>
                    </a:moveTo>
                    <a:cubicBezTo>
                      <a:pt x="1038" y="233"/>
                      <a:pt x="806" y="0"/>
                      <a:pt x="519" y="0"/>
                    </a:cubicBezTo>
                    <a:cubicBezTo>
                      <a:pt x="232" y="0"/>
                      <a:pt x="0" y="233"/>
                      <a:pt x="0" y="519"/>
                    </a:cubicBezTo>
                    <a:cubicBezTo>
                      <a:pt x="0" y="721"/>
                      <a:pt x="116" y="896"/>
                      <a:pt x="284" y="982"/>
                    </a:cubicBezTo>
                    <a:cubicBezTo>
                      <a:pt x="284" y="982"/>
                      <a:pt x="284" y="982"/>
                      <a:pt x="284" y="982"/>
                    </a:cubicBezTo>
                    <a:cubicBezTo>
                      <a:pt x="519" y="1118"/>
                      <a:pt x="519" y="1118"/>
                      <a:pt x="519" y="1118"/>
                    </a:cubicBezTo>
                    <a:cubicBezTo>
                      <a:pt x="754" y="982"/>
                      <a:pt x="754" y="982"/>
                      <a:pt x="754" y="982"/>
                    </a:cubicBezTo>
                    <a:cubicBezTo>
                      <a:pt x="754" y="982"/>
                      <a:pt x="754" y="982"/>
                      <a:pt x="754" y="982"/>
                    </a:cubicBezTo>
                    <a:cubicBezTo>
                      <a:pt x="922" y="896"/>
                      <a:pt x="1038" y="721"/>
                      <a:pt x="1038" y="519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44665">
                <a:extLst>
                  <a:ext uri="{FF2B5EF4-FFF2-40B4-BE49-F238E27FC236}">
                    <a16:creationId xmlns:a16="http://schemas.microsoft.com/office/drawing/2014/main" id="{AF070CBA-C51E-4C21-8923-8C3A6011A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6093" y="1864568"/>
                <a:ext cx="107950" cy="106363"/>
              </a:xfrm>
              <a:prstGeom prst="ellipse">
                <a:avLst/>
              </a:pr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Oval 44666">
                <a:extLst>
                  <a:ext uri="{FF2B5EF4-FFF2-40B4-BE49-F238E27FC236}">
                    <a16:creationId xmlns:a16="http://schemas.microsoft.com/office/drawing/2014/main" id="{99B08A4C-92E0-4D37-B7F2-4102E5E8E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70243" y="1916832"/>
                <a:ext cx="77788" cy="76200"/>
              </a:xfrm>
              <a:prstGeom prst="ellipse">
                <a:avLst/>
              </a:pr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Oval 44667">
                <a:extLst>
                  <a:ext uri="{FF2B5EF4-FFF2-40B4-BE49-F238E27FC236}">
                    <a16:creationId xmlns:a16="http://schemas.microsoft.com/office/drawing/2014/main" id="{B5B3C671-97AD-4B69-B7CE-4383D95FD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518" y="1940645"/>
                <a:ext cx="68263" cy="66675"/>
              </a:xfrm>
              <a:prstGeom prst="ellipse">
                <a:avLst/>
              </a:pr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44668">
                <a:extLst>
                  <a:ext uri="{FF2B5EF4-FFF2-40B4-BE49-F238E27FC236}">
                    <a16:creationId xmlns:a16="http://schemas.microsoft.com/office/drawing/2014/main" id="{6E3C16AE-DE88-4E1F-A929-887BBBCE7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9255" y="1980456"/>
                <a:ext cx="301625" cy="152400"/>
              </a:xfrm>
              <a:custGeom>
                <a:avLst/>
                <a:gdLst>
                  <a:gd name="T0" fmla="*/ 63 w 127"/>
                  <a:gd name="T1" fmla="*/ 0 h 64"/>
                  <a:gd name="T2" fmla="*/ 0 w 127"/>
                  <a:gd name="T3" fmla="*/ 64 h 64"/>
                  <a:gd name="T4" fmla="*/ 127 w 127"/>
                  <a:gd name="T5" fmla="*/ 64 h 64"/>
                  <a:gd name="T6" fmla="*/ 63 w 127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64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127" y="64"/>
                      <a:pt x="127" y="64"/>
                      <a:pt x="127" y="64"/>
                    </a:cubicBezTo>
                    <a:cubicBezTo>
                      <a:pt x="127" y="29"/>
                      <a:pt x="98" y="0"/>
                      <a:pt x="63" y="0"/>
                    </a:cubicBezTo>
                    <a:close/>
                  </a:path>
                </a:pathLst>
              </a:cu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44669">
                <a:extLst>
                  <a:ext uri="{FF2B5EF4-FFF2-40B4-BE49-F238E27FC236}">
                    <a16:creationId xmlns:a16="http://schemas.microsoft.com/office/drawing/2014/main" id="{77721A10-0194-489D-9D9A-8D03C3F8D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0193" y="2037606"/>
                <a:ext cx="130175" cy="95250"/>
              </a:xfrm>
              <a:custGeom>
                <a:avLst/>
                <a:gdLst>
                  <a:gd name="T0" fmla="*/ 55 w 55"/>
                  <a:gd name="T1" fmla="*/ 3 h 40"/>
                  <a:gd name="T2" fmla="*/ 40 w 55"/>
                  <a:gd name="T3" fmla="*/ 0 h 40"/>
                  <a:gd name="T4" fmla="*/ 0 w 55"/>
                  <a:gd name="T5" fmla="*/ 40 h 40"/>
                  <a:gd name="T6" fmla="*/ 44 w 55"/>
                  <a:gd name="T7" fmla="*/ 40 h 40"/>
                  <a:gd name="T8" fmla="*/ 55 w 55"/>
                  <a:gd name="T9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0">
                    <a:moveTo>
                      <a:pt x="55" y="3"/>
                    </a:moveTo>
                    <a:cubicBezTo>
                      <a:pt x="50" y="1"/>
                      <a:pt x="45" y="0"/>
                      <a:pt x="40" y="0"/>
                    </a:cubicBezTo>
                    <a:cubicBezTo>
                      <a:pt x="18" y="0"/>
                      <a:pt x="0" y="17"/>
                      <a:pt x="0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26"/>
                      <a:pt x="48" y="13"/>
                      <a:pt x="55" y="3"/>
                    </a:cubicBezTo>
                    <a:close/>
                  </a:path>
                </a:pathLst>
              </a:cu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4670">
                <a:extLst>
                  <a:ext uri="{FF2B5EF4-FFF2-40B4-BE49-F238E27FC236}">
                    <a16:creationId xmlns:a16="http://schemas.microsoft.com/office/drawing/2014/main" id="{0E174C73-8611-4032-AAE5-0D2E8508E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0243" y="2023318"/>
                <a:ext cx="146050" cy="109538"/>
              </a:xfrm>
              <a:custGeom>
                <a:avLst/>
                <a:gdLst>
                  <a:gd name="T0" fmla="*/ 16 w 62"/>
                  <a:gd name="T1" fmla="*/ 0 h 46"/>
                  <a:gd name="T2" fmla="*/ 0 w 62"/>
                  <a:gd name="T3" fmla="*/ 3 h 46"/>
                  <a:gd name="T4" fmla="*/ 14 w 62"/>
                  <a:gd name="T5" fmla="*/ 46 h 46"/>
                  <a:gd name="T6" fmla="*/ 62 w 62"/>
                  <a:gd name="T7" fmla="*/ 46 h 46"/>
                  <a:gd name="T8" fmla="*/ 16 w 6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6">
                    <a:moveTo>
                      <a:pt x="16" y="0"/>
                    </a:moveTo>
                    <a:cubicBezTo>
                      <a:pt x="11" y="0"/>
                      <a:pt x="5" y="1"/>
                      <a:pt x="0" y="3"/>
                    </a:cubicBezTo>
                    <a:cubicBezTo>
                      <a:pt x="9" y="15"/>
                      <a:pt x="14" y="30"/>
                      <a:pt x="14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21"/>
                      <a:pt x="42" y="0"/>
                      <a:pt x="16" y="0"/>
                    </a:cubicBezTo>
                    <a:close/>
                  </a:path>
                </a:pathLst>
              </a:cu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Oval 44671">
                <a:extLst>
                  <a:ext uri="{FF2B5EF4-FFF2-40B4-BE49-F238E27FC236}">
                    <a16:creationId xmlns:a16="http://schemas.microsoft.com/office/drawing/2014/main" id="{655A39FD-5AB4-4023-917D-8CD106319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9005" y="4315049"/>
                <a:ext cx="209550" cy="209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44672">
                <a:extLst>
                  <a:ext uri="{FF2B5EF4-FFF2-40B4-BE49-F238E27FC236}">
                    <a16:creationId xmlns:a16="http://schemas.microsoft.com/office/drawing/2014/main" id="{CCEFCB3B-EDD3-4236-8C2C-298B6A14AF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2168" y="4218211"/>
                <a:ext cx="403225" cy="403225"/>
              </a:xfrm>
              <a:custGeom>
                <a:avLst/>
                <a:gdLst>
                  <a:gd name="T0" fmla="*/ 152 w 170"/>
                  <a:gd name="T1" fmla="*/ 90 h 170"/>
                  <a:gd name="T2" fmla="*/ 170 w 170"/>
                  <a:gd name="T3" fmla="*/ 79 h 170"/>
                  <a:gd name="T4" fmla="*/ 151 w 170"/>
                  <a:gd name="T5" fmla="*/ 71 h 170"/>
                  <a:gd name="T6" fmla="*/ 165 w 170"/>
                  <a:gd name="T7" fmla="*/ 55 h 170"/>
                  <a:gd name="T8" fmla="*/ 144 w 170"/>
                  <a:gd name="T9" fmla="*/ 53 h 170"/>
                  <a:gd name="T10" fmla="*/ 154 w 170"/>
                  <a:gd name="T11" fmla="*/ 34 h 170"/>
                  <a:gd name="T12" fmla="*/ 133 w 170"/>
                  <a:gd name="T13" fmla="*/ 38 h 170"/>
                  <a:gd name="T14" fmla="*/ 136 w 170"/>
                  <a:gd name="T15" fmla="*/ 16 h 170"/>
                  <a:gd name="T16" fmla="*/ 117 w 170"/>
                  <a:gd name="T17" fmla="*/ 26 h 170"/>
                  <a:gd name="T18" fmla="*/ 115 w 170"/>
                  <a:gd name="T19" fmla="*/ 5 h 170"/>
                  <a:gd name="T20" fmla="*/ 99 w 170"/>
                  <a:gd name="T21" fmla="*/ 19 h 170"/>
                  <a:gd name="T22" fmla="*/ 91 w 170"/>
                  <a:gd name="T23" fmla="*/ 0 h 170"/>
                  <a:gd name="T24" fmla="*/ 81 w 170"/>
                  <a:gd name="T25" fmla="*/ 18 h 170"/>
                  <a:gd name="T26" fmla="*/ 67 w 170"/>
                  <a:gd name="T27" fmla="*/ 1 h 170"/>
                  <a:gd name="T28" fmla="*/ 62 w 170"/>
                  <a:gd name="T29" fmla="*/ 22 h 170"/>
                  <a:gd name="T30" fmla="*/ 44 w 170"/>
                  <a:gd name="T31" fmla="*/ 10 h 170"/>
                  <a:gd name="T32" fmla="*/ 45 w 170"/>
                  <a:gd name="T33" fmla="*/ 31 h 170"/>
                  <a:gd name="T34" fmla="*/ 25 w 170"/>
                  <a:gd name="T35" fmla="*/ 24 h 170"/>
                  <a:gd name="T36" fmla="*/ 32 w 170"/>
                  <a:gd name="T37" fmla="*/ 45 h 170"/>
                  <a:gd name="T38" fmla="*/ 10 w 170"/>
                  <a:gd name="T39" fmla="*/ 44 h 170"/>
                  <a:gd name="T40" fmla="*/ 23 w 170"/>
                  <a:gd name="T41" fmla="*/ 61 h 170"/>
                  <a:gd name="T42" fmla="*/ 2 w 170"/>
                  <a:gd name="T43" fmla="*/ 67 h 170"/>
                  <a:gd name="T44" fmla="*/ 19 w 170"/>
                  <a:gd name="T45" fmla="*/ 80 h 170"/>
                  <a:gd name="T46" fmla="*/ 0 w 170"/>
                  <a:gd name="T47" fmla="*/ 91 h 170"/>
                  <a:gd name="T48" fmla="*/ 20 w 170"/>
                  <a:gd name="T49" fmla="*/ 99 h 170"/>
                  <a:gd name="T50" fmla="*/ 5 w 170"/>
                  <a:gd name="T51" fmla="*/ 115 h 170"/>
                  <a:gd name="T52" fmla="*/ 27 w 170"/>
                  <a:gd name="T53" fmla="*/ 117 h 170"/>
                  <a:gd name="T54" fmla="*/ 17 w 170"/>
                  <a:gd name="T55" fmla="*/ 136 h 170"/>
                  <a:gd name="T56" fmla="*/ 38 w 170"/>
                  <a:gd name="T57" fmla="*/ 132 h 170"/>
                  <a:gd name="T58" fmla="*/ 34 w 170"/>
                  <a:gd name="T59" fmla="*/ 153 h 170"/>
                  <a:gd name="T60" fmla="*/ 53 w 170"/>
                  <a:gd name="T61" fmla="*/ 143 h 170"/>
                  <a:gd name="T62" fmla="*/ 55 w 170"/>
                  <a:gd name="T63" fmla="*/ 165 h 170"/>
                  <a:gd name="T64" fmla="*/ 71 w 170"/>
                  <a:gd name="T65" fmla="*/ 150 h 170"/>
                  <a:gd name="T66" fmla="*/ 79 w 170"/>
                  <a:gd name="T67" fmla="*/ 170 h 170"/>
                  <a:gd name="T68" fmla="*/ 90 w 170"/>
                  <a:gd name="T69" fmla="*/ 151 h 170"/>
                  <a:gd name="T70" fmla="*/ 103 w 170"/>
                  <a:gd name="T71" fmla="*/ 168 h 170"/>
                  <a:gd name="T72" fmla="*/ 109 w 170"/>
                  <a:gd name="T73" fmla="*/ 147 h 170"/>
                  <a:gd name="T74" fmla="*/ 126 w 170"/>
                  <a:gd name="T75" fmla="*/ 160 h 170"/>
                  <a:gd name="T76" fmla="*/ 125 w 170"/>
                  <a:gd name="T77" fmla="*/ 138 h 170"/>
                  <a:gd name="T78" fmla="*/ 146 w 170"/>
                  <a:gd name="T79" fmla="*/ 145 h 170"/>
                  <a:gd name="T80" fmla="*/ 139 w 170"/>
                  <a:gd name="T81" fmla="*/ 125 h 170"/>
                  <a:gd name="T82" fmla="*/ 160 w 170"/>
                  <a:gd name="T83" fmla="*/ 126 h 170"/>
                  <a:gd name="T84" fmla="*/ 148 w 170"/>
                  <a:gd name="T85" fmla="*/ 108 h 170"/>
                  <a:gd name="T86" fmla="*/ 169 w 170"/>
                  <a:gd name="T87" fmla="*/ 103 h 170"/>
                  <a:gd name="T88" fmla="*/ 152 w 170"/>
                  <a:gd name="T89" fmla="*/ 90 h 170"/>
                  <a:gd name="T90" fmla="*/ 85 w 170"/>
                  <a:gd name="T91" fmla="*/ 141 h 170"/>
                  <a:gd name="T92" fmla="*/ 30 w 170"/>
                  <a:gd name="T93" fmla="*/ 85 h 170"/>
                  <a:gd name="T94" fmla="*/ 85 w 170"/>
                  <a:gd name="T95" fmla="*/ 29 h 170"/>
                  <a:gd name="T96" fmla="*/ 141 w 170"/>
                  <a:gd name="T97" fmla="*/ 85 h 170"/>
                  <a:gd name="T98" fmla="*/ 85 w 170"/>
                  <a:gd name="T99" fmla="*/ 14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0">
                    <a:moveTo>
                      <a:pt x="152" y="90"/>
                    </a:moveTo>
                    <a:cubicBezTo>
                      <a:pt x="170" y="79"/>
                      <a:pt x="170" y="79"/>
                      <a:pt x="170" y="79"/>
                    </a:cubicBezTo>
                    <a:cubicBezTo>
                      <a:pt x="151" y="71"/>
                      <a:pt x="151" y="71"/>
                      <a:pt x="151" y="71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44" y="53"/>
                      <a:pt x="144" y="53"/>
                      <a:pt x="144" y="53"/>
                    </a:cubicBezTo>
                    <a:cubicBezTo>
                      <a:pt x="154" y="34"/>
                      <a:pt x="154" y="34"/>
                      <a:pt x="154" y="34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36" y="16"/>
                      <a:pt x="136" y="16"/>
                      <a:pt x="136" y="16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15" y="5"/>
                      <a:pt x="115" y="5"/>
                      <a:pt x="115" y="5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20" y="99"/>
                      <a:pt x="20" y="99"/>
                      <a:pt x="20" y="99"/>
                    </a:cubicBezTo>
                    <a:cubicBezTo>
                      <a:pt x="5" y="115"/>
                      <a:pt x="5" y="115"/>
                      <a:pt x="5" y="115"/>
                    </a:cubicBezTo>
                    <a:cubicBezTo>
                      <a:pt x="27" y="117"/>
                      <a:pt x="27" y="117"/>
                      <a:pt x="27" y="117"/>
                    </a:cubicBezTo>
                    <a:cubicBezTo>
                      <a:pt x="17" y="136"/>
                      <a:pt x="17" y="136"/>
                      <a:pt x="17" y="136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4" y="153"/>
                      <a:pt x="34" y="153"/>
                      <a:pt x="34" y="153"/>
                    </a:cubicBezTo>
                    <a:cubicBezTo>
                      <a:pt x="53" y="143"/>
                      <a:pt x="53" y="143"/>
                      <a:pt x="53" y="143"/>
                    </a:cubicBezTo>
                    <a:cubicBezTo>
                      <a:pt x="55" y="165"/>
                      <a:pt x="55" y="165"/>
                      <a:pt x="55" y="165"/>
                    </a:cubicBezTo>
                    <a:cubicBezTo>
                      <a:pt x="71" y="150"/>
                      <a:pt x="71" y="150"/>
                      <a:pt x="71" y="150"/>
                    </a:cubicBezTo>
                    <a:cubicBezTo>
                      <a:pt x="79" y="170"/>
                      <a:pt x="79" y="170"/>
                      <a:pt x="79" y="170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9" y="147"/>
                      <a:pt x="109" y="147"/>
                      <a:pt x="109" y="147"/>
                    </a:cubicBezTo>
                    <a:cubicBezTo>
                      <a:pt x="126" y="160"/>
                      <a:pt x="126" y="160"/>
                      <a:pt x="126" y="160"/>
                    </a:cubicBezTo>
                    <a:cubicBezTo>
                      <a:pt x="125" y="138"/>
                      <a:pt x="125" y="138"/>
                      <a:pt x="125" y="138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39" y="125"/>
                      <a:pt x="139" y="125"/>
                      <a:pt x="139" y="125"/>
                    </a:cubicBezTo>
                    <a:cubicBezTo>
                      <a:pt x="160" y="126"/>
                      <a:pt x="160" y="126"/>
                      <a:pt x="160" y="126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69" y="103"/>
                      <a:pt x="169" y="103"/>
                      <a:pt x="169" y="103"/>
                    </a:cubicBezTo>
                    <a:lnTo>
                      <a:pt x="152" y="90"/>
                    </a:lnTo>
                    <a:close/>
                    <a:moveTo>
                      <a:pt x="85" y="141"/>
                    </a:moveTo>
                    <a:cubicBezTo>
                      <a:pt x="55" y="141"/>
                      <a:pt x="30" y="116"/>
                      <a:pt x="30" y="85"/>
                    </a:cubicBezTo>
                    <a:cubicBezTo>
                      <a:pt x="30" y="54"/>
                      <a:pt x="55" y="29"/>
                      <a:pt x="85" y="29"/>
                    </a:cubicBezTo>
                    <a:cubicBezTo>
                      <a:pt x="116" y="29"/>
                      <a:pt x="141" y="54"/>
                      <a:pt x="141" y="85"/>
                    </a:cubicBezTo>
                    <a:cubicBezTo>
                      <a:pt x="141" y="116"/>
                      <a:pt x="116" y="141"/>
                      <a:pt x="85" y="1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44673">
                <a:extLst>
                  <a:ext uri="{FF2B5EF4-FFF2-40B4-BE49-F238E27FC236}">
                    <a16:creationId xmlns:a16="http://schemas.microsoft.com/office/drawing/2014/main" id="{C8211B6A-5055-40E2-BD86-CC8D20FEB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7768" y="4192811"/>
                <a:ext cx="354013" cy="442913"/>
              </a:xfrm>
              <a:custGeom>
                <a:avLst/>
                <a:gdLst>
                  <a:gd name="T0" fmla="*/ 142 w 149"/>
                  <a:gd name="T1" fmla="*/ 83 h 187"/>
                  <a:gd name="T2" fmla="*/ 115 w 149"/>
                  <a:gd name="T3" fmla="*/ 54 h 187"/>
                  <a:gd name="T4" fmla="*/ 104 w 149"/>
                  <a:gd name="T5" fmla="*/ 17 h 187"/>
                  <a:gd name="T6" fmla="*/ 44 w 149"/>
                  <a:gd name="T7" fmla="*/ 17 h 187"/>
                  <a:gd name="T8" fmla="*/ 33 w 149"/>
                  <a:gd name="T9" fmla="*/ 55 h 187"/>
                  <a:gd name="T10" fmla="*/ 6 w 149"/>
                  <a:gd name="T11" fmla="*/ 84 h 187"/>
                  <a:gd name="T12" fmla="*/ 36 w 149"/>
                  <a:gd name="T13" fmla="*/ 135 h 187"/>
                  <a:gd name="T14" fmla="*/ 64 w 149"/>
                  <a:gd name="T15" fmla="*/ 133 h 187"/>
                  <a:gd name="T16" fmla="*/ 64 w 149"/>
                  <a:gd name="T17" fmla="*/ 179 h 187"/>
                  <a:gd name="T18" fmla="*/ 75 w 149"/>
                  <a:gd name="T19" fmla="*/ 187 h 187"/>
                  <a:gd name="T20" fmla="*/ 86 w 149"/>
                  <a:gd name="T21" fmla="*/ 179 h 187"/>
                  <a:gd name="T22" fmla="*/ 86 w 149"/>
                  <a:gd name="T23" fmla="*/ 133 h 187"/>
                  <a:gd name="T24" fmla="*/ 113 w 149"/>
                  <a:gd name="T25" fmla="*/ 135 h 187"/>
                  <a:gd name="T26" fmla="*/ 142 w 149"/>
                  <a:gd name="T27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187">
                    <a:moveTo>
                      <a:pt x="142" y="83"/>
                    </a:moveTo>
                    <a:cubicBezTo>
                      <a:pt x="139" y="69"/>
                      <a:pt x="128" y="59"/>
                      <a:pt x="115" y="54"/>
                    </a:cubicBezTo>
                    <a:cubicBezTo>
                      <a:pt x="118" y="41"/>
                      <a:pt x="114" y="27"/>
                      <a:pt x="104" y="17"/>
                    </a:cubicBezTo>
                    <a:cubicBezTo>
                      <a:pt x="87" y="0"/>
                      <a:pt x="60" y="0"/>
                      <a:pt x="44" y="17"/>
                    </a:cubicBezTo>
                    <a:cubicBezTo>
                      <a:pt x="34" y="27"/>
                      <a:pt x="30" y="42"/>
                      <a:pt x="33" y="55"/>
                    </a:cubicBezTo>
                    <a:cubicBezTo>
                      <a:pt x="20" y="59"/>
                      <a:pt x="9" y="70"/>
                      <a:pt x="6" y="84"/>
                    </a:cubicBezTo>
                    <a:cubicBezTo>
                      <a:pt x="0" y="107"/>
                      <a:pt x="13" y="130"/>
                      <a:pt x="36" y="135"/>
                    </a:cubicBezTo>
                    <a:cubicBezTo>
                      <a:pt x="46" y="138"/>
                      <a:pt x="55" y="137"/>
                      <a:pt x="64" y="133"/>
                    </a:cubicBezTo>
                    <a:cubicBezTo>
                      <a:pt x="64" y="179"/>
                      <a:pt x="64" y="179"/>
                      <a:pt x="64" y="179"/>
                    </a:cubicBezTo>
                    <a:cubicBezTo>
                      <a:pt x="64" y="183"/>
                      <a:pt x="69" y="187"/>
                      <a:pt x="75" y="187"/>
                    </a:cubicBezTo>
                    <a:cubicBezTo>
                      <a:pt x="81" y="187"/>
                      <a:pt x="86" y="183"/>
                      <a:pt x="86" y="179"/>
                    </a:cubicBezTo>
                    <a:cubicBezTo>
                      <a:pt x="86" y="133"/>
                      <a:pt x="86" y="133"/>
                      <a:pt x="86" y="133"/>
                    </a:cubicBezTo>
                    <a:cubicBezTo>
                      <a:pt x="94" y="137"/>
                      <a:pt x="104" y="138"/>
                      <a:pt x="113" y="135"/>
                    </a:cubicBezTo>
                    <a:cubicBezTo>
                      <a:pt x="135" y="129"/>
                      <a:pt x="149" y="106"/>
                      <a:pt x="142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文本框 4502">
                <a:extLst>
                  <a:ext uri="{FF2B5EF4-FFF2-40B4-BE49-F238E27FC236}">
                    <a16:creationId xmlns:a16="http://schemas.microsoft.com/office/drawing/2014/main" id="{AC33964F-7F3F-4678-BB3E-9EA3A0B17581}"/>
                  </a:ext>
                </a:extLst>
              </p:cNvPr>
              <p:cNvSpPr txBox="1"/>
              <p:nvPr/>
            </p:nvSpPr>
            <p:spPr>
              <a:xfrm>
                <a:off x="8970243" y="36449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 UI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4503">
                <a:extLst>
                  <a:ext uri="{FF2B5EF4-FFF2-40B4-BE49-F238E27FC236}">
                    <a16:creationId xmlns:a16="http://schemas.microsoft.com/office/drawing/2014/main" id="{8145456B-7330-4DEA-B003-E21A70C1493B}"/>
                  </a:ext>
                </a:extLst>
              </p:cNvPr>
              <p:cNvSpPr txBox="1"/>
              <p:nvPr/>
            </p:nvSpPr>
            <p:spPr>
              <a:xfrm>
                <a:off x="8975142" y="3999901"/>
                <a:ext cx="1782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+mj-ea"/>
                    <a:ea typeface="+mj-ea"/>
                  </a:rPr>
                  <a:t>情感态度</a:t>
                </a:r>
                <a:endParaRPr lang="en-US" altLang="zh-CN" sz="2400" b="1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+mj-ea"/>
                    <a:ea typeface="+mj-ea"/>
                  </a:rPr>
                  <a:t>及价值观</a:t>
                </a:r>
                <a:endPara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文本框 4504">
                <a:extLst>
                  <a:ext uri="{FF2B5EF4-FFF2-40B4-BE49-F238E27FC236}">
                    <a16:creationId xmlns:a16="http://schemas.microsoft.com/office/drawing/2014/main" id="{6B448286-DBBE-4773-8B6B-8D59FA2DFA5F}"/>
                  </a:ext>
                </a:extLst>
              </p:cNvPr>
              <p:cNvSpPr txBox="1"/>
              <p:nvPr/>
            </p:nvSpPr>
            <p:spPr>
              <a:xfrm>
                <a:off x="8122254" y="36449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 UI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4505">
                <a:extLst>
                  <a:ext uri="{FF2B5EF4-FFF2-40B4-BE49-F238E27FC236}">
                    <a16:creationId xmlns:a16="http://schemas.microsoft.com/office/drawing/2014/main" id="{81C2CEB2-3D5E-46F8-9209-C865E4630D68}"/>
                  </a:ext>
                </a:extLst>
              </p:cNvPr>
              <p:cNvSpPr txBox="1"/>
              <p:nvPr/>
            </p:nvSpPr>
            <p:spPr>
              <a:xfrm>
                <a:off x="7017096" y="3999901"/>
                <a:ext cx="1782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+mj-ea"/>
                    <a:ea typeface="+mj-ea"/>
                  </a:rPr>
                  <a:t>能力目标</a:t>
                </a:r>
                <a:endPara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" name="文本框 4506">
                <a:extLst>
                  <a:ext uri="{FF2B5EF4-FFF2-40B4-BE49-F238E27FC236}">
                    <a16:creationId xmlns:a16="http://schemas.microsoft.com/office/drawing/2014/main" id="{A6B56977-1A31-44DA-BA71-56973AA0B6BC}"/>
                  </a:ext>
                </a:extLst>
              </p:cNvPr>
              <p:cNvSpPr txBox="1"/>
              <p:nvPr/>
            </p:nvSpPr>
            <p:spPr>
              <a:xfrm>
                <a:off x="8591567" y="30984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605E5E"/>
                    </a:solidFill>
                    <a:latin typeface="Arial" panose="020B0604020202020204" pitchFamily="34" charset="0"/>
                    <a:ea typeface="Microsoft YaHei UI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lang="zh-CN" altLang="en-US" sz="2400" dirty="0">
                  <a:solidFill>
                    <a:srgbClr val="605E5E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4507">
                <a:extLst>
                  <a:ext uri="{FF2B5EF4-FFF2-40B4-BE49-F238E27FC236}">
                    <a16:creationId xmlns:a16="http://schemas.microsoft.com/office/drawing/2014/main" id="{38DAD544-F538-441F-8F0D-E4D4990FACB5}"/>
                  </a:ext>
                </a:extLst>
              </p:cNvPr>
              <p:cNvSpPr txBox="1"/>
              <p:nvPr/>
            </p:nvSpPr>
            <p:spPr>
              <a:xfrm>
                <a:off x="7964108" y="2360369"/>
                <a:ext cx="1782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latin typeface="+mj-ea"/>
                    <a:ea typeface="+mj-ea"/>
                  </a:rPr>
                  <a:t>知识目标</a:t>
                </a:r>
                <a:endParaRPr lang="zh-CN" altLang="en-US" sz="2400" b="1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3" name="Freeform 60">
            <a:extLst>
              <a:ext uri="{FF2B5EF4-FFF2-40B4-BE49-F238E27FC236}">
                <a16:creationId xmlns:a16="http://schemas.microsoft.com/office/drawing/2014/main" id="{0F2F8E1E-94E0-4935-A79C-80F9CE26A066}"/>
              </a:ext>
            </a:extLst>
          </p:cNvPr>
          <p:cNvSpPr>
            <a:spLocks/>
          </p:cNvSpPr>
          <p:nvPr/>
        </p:nvSpPr>
        <p:spPr bwMode="auto">
          <a:xfrm>
            <a:off x="2027080" y="692696"/>
            <a:ext cx="751359" cy="807084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文本框 99">
            <a:extLst>
              <a:ext uri="{FF2B5EF4-FFF2-40B4-BE49-F238E27FC236}">
                <a16:creationId xmlns:a16="http://schemas.microsoft.com/office/drawing/2014/main" id="{06C329E2-54C3-4A7A-B25F-5D0546CBC6D4}"/>
              </a:ext>
            </a:extLst>
          </p:cNvPr>
          <p:cNvSpPr txBox="1"/>
          <p:nvPr/>
        </p:nvSpPr>
        <p:spPr>
          <a:xfrm>
            <a:off x="1938296" y="1499780"/>
            <a:ext cx="3549198" cy="441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知识目标：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理解线性回归算法原理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2.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掌握线性回归实现过程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能力目标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1.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培养学生逻辑思维能力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2.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灵活使用算法到工程实践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情感态度及价值观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激发学生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机器学习课程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的兴趣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2.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鼓励学生积极思考、勤学好问；培养学生认真、细心的学习态度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圆角矩形 100">
            <a:extLst>
              <a:ext uri="{FF2B5EF4-FFF2-40B4-BE49-F238E27FC236}">
                <a16:creationId xmlns:a16="http://schemas.microsoft.com/office/drawing/2014/main" id="{9B02F18F-97D9-4B2A-9F6A-E5161C5F434F}"/>
              </a:ext>
            </a:extLst>
          </p:cNvPr>
          <p:cNvSpPr/>
          <p:nvPr/>
        </p:nvSpPr>
        <p:spPr>
          <a:xfrm>
            <a:off x="2860839" y="916552"/>
            <a:ext cx="1627422" cy="591424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教学目标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矩形 3">
            <a:extLst>
              <a:ext uri="{FF2B5EF4-FFF2-40B4-BE49-F238E27FC236}">
                <a16:creationId xmlns:a16="http://schemas.microsoft.com/office/drawing/2014/main" id="{7DAAB6F4-90B2-4A91-8532-ACD883E66675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4F232D-6F6F-46CE-8309-1DC90632159D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3376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3">
            <a:extLst>
              <a:ext uri="{FF2B5EF4-FFF2-40B4-BE49-F238E27FC236}">
                <a16:creationId xmlns:a16="http://schemas.microsoft.com/office/drawing/2014/main" id="{3123DCB1-37C8-41C5-84C0-F509584C8FFD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1A4E4-9FA1-4F50-9C17-A0A35F932ABA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原理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8BF3B-4B02-4D1C-8550-CC15D9C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026439"/>
            <a:ext cx="9201725" cy="51802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08551E7-6285-4F13-983E-5E103EE92028}"/>
              </a:ext>
            </a:extLst>
          </p:cNvPr>
          <p:cNvSpPr txBox="1"/>
          <p:nvPr/>
        </p:nvSpPr>
        <p:spPr>
          <a:xfrm>
            <a:off x="3276188" y="969117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n-ea"/>
              </a:rPr>
              <a:t>房价预测问题</a:t>
            </a:r>
            <a:endParaRPr lang="en-US" altLang="zh-CN" sz="2800" b="1">
              <a:latin typeface="+mn-ea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7A8739-C25B-4E66-8800-63A9C8D6B9C2}"/>
              </a:ext>
            </a:extLst>
          </p:cNvPr>
          <p:cNvGrpSpPr/>
          <p:nvPr/>
        </p:nvGrpSpPr>
        <p:grpSpPr>
          <a:xfrm>
            <a:off x="2179574" y="1492337"/>
            <a:ext cx="5906732" cy="4248472"/>
            <a:chOff x="3142634" y="1556792"/>
            <a:chExt cx="5906732" cy="42484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B4D048-4CE9-4DD5-931C-9DF97E735499}"/>
                </a:ext>
              </a:extLst>
            </p:cNvPr>
            <p:cNvGrpSpPr/>
            <p:nvPr/>
          </p:nvGrpSpPr>
          <p:grpSpPr>
            <a:xfrm>
              <a:off x="3142634" y="1556792"/>
              <a:ext cx="5906732" cy="4248472"/>
              <a:chOff x="3431704" y="1484784"/>
              <a:chExt cx="5906732" cy="4248472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BD211CF-8710-4DA4-B564-39BC8AFC4774}"/>
                  </a:ext>
                </a:extLst>
              </p:cNvPr>
              <p:cNvCxnSpPr/>
              <p:nvPr/>
            </p:nvCxnSpPr>
            <p:spPr>
              <a:xfrm>
                <a:off x="3431704" y="5301208"/>
                <a:ext cx="554461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313A7FF-76DF-4F40-9184-3B40BCE186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4144" y="1484784"/>
                <a:ext cx="0" cy="42484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557D7D-4F44-480A-B601-128DBB93B77C}"/>
                  </a:ext>
                </a:extLst>
              </p:cNvPr>
              <p:cNvSpPr txBox="1"/>
              <p:nvPr/>
            </p:nvSpPr>
            <p:spPr>
              <a:xfrm>
                <a:off x="7157277" y="5329776"/>
                <a:ext cx="21811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/>
                  <a:t>房屋面积</a:t>
                </a:r>
                <a:r>
                  <a:rPr lang="en-US" altLang="zh-CN" sz="2000" b="1"/>
                  <a:t>(m</a:t>
                </a:r>
                <a:r>
                  <a:rPr lang="en-US" altLang="zh-CN" sz="2000" b="1" baseline="30000"/>
                  <a:t>2</a:t>
                </a:r>
                <a:r>
                  <a:rPr lang="en-US" altLang="zh-CN" sz="2000" b="1"/>
                  <a:t>)</a:t>
                </a:r>
                <a:r>
                  <a:rPr lang="en-US" altLang="zh-CN" sz="2000" b="1" baseline="30000"/>
                  <a:t>  </a:t>
                </a:r>
                <a:endParaRPr lang="en-US" sz="2000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7C3E9-5BF1-4AC0-A24F-D8EA5629E3A3}"/>
                  </a:ext>
                </a:extLst>
              </p:cNvPr>
              <p:cNvSpPr txBox="1"/>
              <p:nvPr/>
            </p:nvSpPr>
            <p:spPr>
              <a:xfrm>
                <a:off x="3914841" y="1519818"/>
                <a:ext cx="172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/>
                  <a:t>售价</a:t>
                </a:r>
                <a:r>
                  <a:rPr lang="en-US" altLang="zh-CN" sz="2000" b="1"/>
                  <a:t>(</a:t>
                </a:r>
                <a:r>
                  <a:rPr lang="zh-CN" altLang="en-US" sz="2000" b="1"/>
                  <a:t>万元）</a:t>
                </a:r>
                <a:endParaRPr lang="en-US" sz="2000" b="1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8287053-60FA-438F-BFE4-7D4F38147DA6}"/>
                  </a:ext>
                </a:extLst>
              </p:cNvPr>
              <p:cNvSpPr/>
              <p:nvPr/>
            </p:nvSpPr>
            <p:spPr>
              <a:xfrm>
                <a:off x="4395039" y="4946758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925F0A-5ACD-4E2F-9DAF-88FB17FC41C6}"/>
                  </a:ext>
                </a:extLst>
              </p:cNvPr>
              <p:cNvSpPr/>
              <p:nvPr/>
            </p:nvSpPr>
            <p:spPr>
              <a:xfrm>
                <a:off x="4727848" y="4330281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DF29B2D-157E-4994-AF55-2C94B39AE38E}"/>
                  </a:ext>
                </a:extLst>
              </p:cNvPr>
              <p:cNvSpPr/>
              <p:nvPr/>
            </p:nvSpPr>
            <p:spPr>
              <a:xfrm>
                <a:off x="5519936" y="4581128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91CA384-2847-43E0-B04A-119C605058B7}"/>
                  </a:ext>
                </a:extLst>
              </p:cNvPr>
              <p:cNvSpPr/>
              <p:nvPr/>
            </p:nvSpPr>
            <p:spPr>
              <a:xfrm>
                <a:off x="6816080" y="3609020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21014F9-24BB-4261-BB48-E9B9AE90EEC1}"/>
                  </a:ext>
                </a:extLst>
              </p:cNvPr>
              <p:cNvSpPr/>
              <p:nvPr/>
            </p:nvSpPr>
            <p:spPr>
              <a:xfrm>
                <a:off x="7918162" y="3068960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6454A22-D3C6-4428-A6EB-A233CDA0DA70}"/>
                  </a:ext>
                </a:extLst>
              </p:cNvPr>
              <p:cNvSpPr/>
              <p:nvPr/>
            </p:nvSpPr>
            <p:spPr>
              <a:xfrm>
                <a:off x="7464152" y="3861048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E59D549-ACE2-459D-9C31-125875863743}"/>
                  </a:ext>
                </a:extLst>
              </p:cNvPr>
              <p:cNvSpPr/>
              <p:nvPr/>
            </p:nvSpPr>
            <p:spPr>
              <a:xfrm>
                <a:off x="6223248" y="4066626"/>
                <a:ext cx="123092" cy="12309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AF00C7-4684-4B9B-96D6-240BE90B2F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9776" y="3212381"/>
                <a:ext cx="4680520" cy="1699561"/>
              </a:xfrm>
              <a:prstGeom prst="line">
                <a:avLst/>
              </a:prstGeom>
              <a:ln w="28575">
                <a:solidFill>
                  <a:srgbClr val="F39E0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8F934F-1219-427A-B023-DDCFAE825EC9}"/>
                </a:ext>
              </a:extLst>
            </p:cNvPr>
            <p:cNvSpPr/>
            <p:nvPr/>
          </p:nvSpPr>
          <p:spPr>
            <a:xfrm>
              <a:off x="8602836" y="3130055"/>
              <a:ext cx="345712" cy="345712"/>
            </a:xfrm>
            <a:prstGeom prst="ellipse">
              <a:avLst/>
            </a:prstGeom>
            <a:noFill/>
            <a:ln>
              <a:solidFill>
                <a:srgbClr val="F39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rgbClr val="F39E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DF40BE-C7E7-4D7C-97A5-30F59BBF54BA}"/>
                </a:ext>
              </a:extLst>
            </p:cNvPr>
            <p:cNvSpPr txBox="1"/>
            <p:nvPr/>
          </p:nvSpPr>
          <p:spPr>
            <a:xfrm>
              <a:off x="3710315" y="5050253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,t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A52CC9-13A7-43BA-A270-EBE1884DEAA9}"/>
                </a:ext>
              </a:extLst>
            </p:cNvPr>
            <p:cNvSpPr txBox="1"/>
            <p:nvPr/>
          </p:nvSpPr>
          <p:spPr>
            <a:xfrm>
              <a:off x="4071191" y="3970242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,t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969535-831F-4B04-B920-D723A2D9405D}"/>
                </a:ext>
              </a:extLst>
            </p:cNvPr>
            <p:cNvSpPr txBox="1"/>
            <p:nvPr/>
          </p:nvSpPr>
          <p:spPr>
            <a:xfrm>
              <a:off x="4861406" y="472727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,t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FBAB83-6E3A-4E59-841B-64DBDFFC644F}"/>
                </a:ext>
              </a:extLst>
            </p:cNvPr>
            <p:cNvSpPr txBox="1"/>
            <p:nvPr/>
          </p:nvSpPr>
          <p:spPr>
            <a:xfrm>
              <a:off x="5568669" y="4260865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,t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D4189F-A606-4BA0-A99F-ADD5579144CE}"/>
                </a:ext>
              </a:extLst>
            </p:cNvPr>
            <p:cNvSpPr txBox="1"/>
            <p:nvPr/>
          </p:nvSpPr>
          <p:spPr>
            <a:xfrm>
              <a:off x="6134084" y="3244935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,t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005310-3C35-4995-9697-B8D4FA396714}"/>
                </a:ext>
              </a:extLst>
            </p:cNvPr>
            <p:cNvSpPr txBox="1"/>
            <p:nvPr/>
          </p:nvSpPr>
          <p:spPr>
            <a:xfrm>
              <a:off x="6804101" y="3948264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,t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227FE5-3E9A-41D1-BC7C-71B6F3E12EB1}"/>
                </a:ext>
              </a:extLst>
            </p:cNvPr>
            <p:cNvSpPr txBox="1"/>
            <p:nvPr/>
          </p:nvSpPr>
          <p:spPr>
            <a:xfrm>
              <a:off x="7227654" y="2729945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,t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73FD0F-4FB4-4E69-BC4D-CFE60F74279C}"/>
                </a:ext>
              </a:extLst>
            </p:cNvPr>
            <p:cNvSpPr/>
            <p:nvPr/>
          </p:nvSpPr>
          <p:spPr>
            <a:xfrm>
              <a:off x="7641022" y="3521953"/>
              <a:ext cx="123092" cy="123092"/>
            </a:xfrm>
            <a:prstGeom prst="ellipse">
              <a:avLst/>
            </a:prstGeom>
            <a:solidFill>
              <a:srgbClr val="F39E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1B2F2ED-965D-490B-9DBA-7F6BA8465DB8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167515" y="4848344"/>
              <a:ext cx="0" cy="20190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F517C67-0AF4-4AA1-82CE-03D560400806}"/>
                </a:ext>
              </a:extLst>
            </p:cNvPr>
            <p:cNvCxnSpPr>
              <a:cxnSpLocks/>
            </p:cNvCxnSpPr>
            <p:nvPr/>
          </p:nvCxnSpPr>
          <p:spPr>
            <a:xfrm>
              <a:off x="4500324" y="4512773"/>
              <a:ext cx="0" cy="20190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6C0443D-AFC4-48D8-9F6A-A393B9DF0138}"/>
                </a:ext>
              </a:extLst>
            </p:cNvPr>
            <p:cNvCxnSpPr>
              <a:cxnSpLocks/>
            </p:cNvCxnSpPr>
            <p:nvPr/>
          </p:nvCxnSpPr>
          <p:spPr>
            <a:xfrm>
              <a:off x="5292412" y="4459066"/>
              <a:ext cx="0" cy="20190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8023F2-DA8C-4C1B-B48A-1CEEA590CF02}"/>
                </a:ext>
              </a:extLst>
            </p:cNvPr>
            <p:cNvCxnSpPr>
              <a:cxnSpLocks/>
            </p:cNvCxnSpPr>
            <p:nvPr/>
          </p:nvCxnSpPr>
          <p:spPr>
            <a:xfrm>
              <a:off x="6588556" y="3768333"/>
              <a:ext cx="0" cy="20190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D7EAE3-5A36-45DC-AE71-F7B809E78672}"/>
                </a:ext>
              </a:extLst>
            </p:cNvPr>
            <p:cNvCxnSpPr>
              <a:cxnSpLocks/>
            </p:cNvCxnSpPr>
            <p:nvPr/>
          </p:nvCxnSpPr>
          <p:spPr>
            <a:xfrm>
              <a:off x="7236628" y="3768333"/>
              <a:ext cx="0" cy="20190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C9EA93-0770-47C1-AC39-799B40330977}"/>
                </a:ext>
              </a:extLst>
            </p:cNvPr>
            <p:cNvSpPr txBox="1"/>
            <p:nvPr/>
          </p:nvSpPr>
          <p:spPr>
            <a:xfrm>
              <a:off x="7309790" y="3627862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,y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366FF38-9B66-417B-85DE-6D3588503695}"/>
                </a:ext>
              </a:extLst>
            </p:cNvPr>
            <p:cNvCxnSpPr>
              <a:cxnSpLocks/>
            </p:cNvCxnSpPr>
            <p:nvPr/>
          </p:nvCxnSpPr>
          <p:spPr>
            <a:xfrm>
              <a:off x="7684120" y="3189841"/>
              <a:ext cx="1468" cy="31943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BDCC60-E763-4F9C-AAF6-E3D58B16C2BA}"/>
                </a:ext>
              </a:extLst>
            </p:cNvPr>
            <p:cNvSpPr/>
            <p:nvPr/>
          </p:nvSpPr>
          <p:spPr>
            <a:xfrm>
              <a:off x="7323544" y="2744395"/>
              <a:ext cx="880056" cy="124029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04A73A-93D5-4E67-A7BF-FCCB0F077205}"/>
              </a:ext>
            </a:extLst>
          </p:cNvPr>
          <p:cNvCxnSpPr/>
          <p:nvPr/>
        </p:nvCxnSpPr>
        <p:spPr>
          <a:xfrm>
            <a:off x="7282215" y="3763462"/>
            <a:ext cx="1264713" cy="825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0779DC-7ECA-473A-8ECE-CEDFED6C259B}"/>
                  </a:ext>
                </a:extLst>
              </p:cNvPr>
              <p:cNvSpPr txBox="1"/>
              <p:nvPr/>
            </p:nvSpPr>
            <p:spPr>
              <a:xfrm>
                <a:off x="8184232" y="2285376"/>
                <a:ext cx="24471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>
                  <a:latin typeface="Cambria Math" panose="02040503050406030204" pitchFamily="18" charset="0"/>
                </a:endParaRPr>
              </a:p>
              <a:p>
                <a:pPr algn="ctr"/>
                <a:r>
                  <a:rPr lang="zh-CN" altLang="en-US" sz="2400">
                    <a:latin typeface="Cambria Math" panose="02040503050406030204" pitchFamily="18" charset="0"/>
                  </a:rPr>
                  <a:t>称为误差平方和</a:t>
                </a:r>
                <a:endParaRPr lang="en-US" sz="24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0779DC-7ECA-473A-8ECE-CEDFED6C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285376"/>
                <a:ext cx="2447198" cy="830997"/>
              </a:xfrm>
              <a:prstGeom prst="rect">
                <a:avLst/>
              </a:prstGeom>
              <a:blipFill>
                <a:blip r:embed="rId3"/>
                <a:stretch>
                  <a:fillRect l="-1496" t="-5882" r="-998" b="-1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A81B727-27DA-4910-9E84-17D285370E11}"/>
                  </a:ext>
                </a:extLst>
              </p:cNvPr>
              <p:cNvSpPr txBox="1"/>
              <p:nvPr/>
            </p:nvSpPr>
            <p:spPr>
              <a:xfrm>
                <a:off x="2926683" y="5817509"/>
                <a:ext cx="7129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 sz="2000" b="1"/>
                  <a:t>分别表示预测值</a:t>
                </a:r>
                <a:r>
                  <a:rPr lang="en-US" altLang="zh-CN" sz="2000" b="1"/>
                  <a:t>(</a:t>
                </a:r>
                <a:r>
                  <a:rPr lang="zh-CN" altLang="en-US" sz="2000" b="1"/>
                  <a:t>拟合值</a:t>
                </a:r>
                <a:r>
                  <a:rPr lang="en-US" altLang="zh-CN" sz="2000" b="1"/>
                  <a:t>)</a:t>
                </a:r>
                <a:r>
                  <a:rPr lang="zh-CN" altLang="en-US" sz="2000" b="1"/>
                  <a:t>和目标值</a:t>
                </a:r>
                <a:endParaRPr lang="en-US" sz="2000" b="1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A81B727-27DA-4910-9E84-17D285370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683" y="5817509"/>
                <a:ext cx="7129757" cy="400110"/>
              </a:xfrm>
              <a:prstGeom prst="rect">
                <a:avLst/>
              </a:prstGeom>
              <a:blipFill>
                <a:blip r:embed="rId4"/>
                <a:stretch>
                  <a:fillRect l="-855" t="-1212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Picture 63">
            <a:extLst>
              <a:ext uri="{FF2B5EF4-FFF2-40B4-BE49-F238E27FC236}">
                <a16:creationId xmlns:a16="http://schemas.microsoft.com/office/drawing/2014/main" id="{BE158530-8501-4A08-AF54-4A6029C3CF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67" r="6216" b="3794"/>
          <a:stretch/>
        </p:blipFill>
        <p:spPr>
          <a:xfrm>
            <a:off x="8613080" y="3460082"/>
            <a:ext cx="1472210" cy="21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39840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">
            <a:extLst>
              <a:ext uri="{FF2B5EF4-FFF2-40B4-BE49-F238E27FC236}">
                <a16:creationId xmlns:a16="http://schemas.microsoft.com/office/drawing/2014/main" id="{185C5C0E-BD79-428E-BA63-F5264EAA9744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EEAAEB-5B7D-44C7-8B1E-16E15FADFD80}"/>
              </a:ext>
            </a:extLst>
          </p:cNvPr>
          <p:cNvSpPr txBox="1"/>
          <p:nvPr/>
        </p:nvSpPr>
        <p:spPr>
          <a:xfrm>
            <a:off x="11278056" y="22138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原理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4370E5-29AE-4B36-8DB0-753F1D9FAFC0}"/>
                  </a:ext>
                </a:extLst>
              </p:cNvPr>
              <p:cNvSpPr txBox="1"/>
              <p:nvPr/>
            </p:nvSpPr>
            <p:spPr>
              <a:xfrm>
                <a:off x="1919536" y="1006888"/>
                <a:ext cx="9073008" cy="347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200"/>
                  <a:t>误差平方和：</a:t>
                </a:r>
                <a:endParaRPr lang="en-US" altLang="zh-CN" sz="220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sz="22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220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200"/>
                  <a:t>很多时候，我们把需要优化</a:t>
                </a:r>
                <a:r>
                  <a:rPr lang="en-US" altLang="zh-CN" sz="2200"/>
                  <a:t>(</a:t>
                </a:r>
                <a:r>
                  <a:rPr lang="zh-CN" altLang="en-US" sz="2200"/>
                  <a:t>最小化</a:t>
                </a:r>
                <a:r>
                  <a:rPr lang="en-US" altLang="zh-CN" sz="2200"/>
                  <a:t>)</a:t>
                </a:r>
                <a:r>
                  <a:rPr lang="zh-CN" altLang="en-US" sz="2200"/>
                  <a:t>的目标函数称为损耗函数。</a:t>
                </a:r>
                <a:endParaRPr lang="en-US" altLang="zh-CN" sz="2200"/>
              </a:p>
              <a:p>
                <a:r>
                  <a:rPr lang="en-US" altLang="zh-CN" sz="2200"/>
                  <a:t>     </a:t>
                </a:r>
                <a:r>
                  <a:rPr lang="zh-CN" altLang="en-US" sz="2200"/>
                  <a:t>有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200" b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sz="2000" b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200">
                    <a:latin typeface="+mn-ea"/>
                  </a:rPr>
                  <a:t>对于二维空间的直线，可把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改写成</m:t>
                    </m:r>
                  </m:oMath>
                </a14:m>
                <a:endParaRPr lang="en-US" altLang="zh-CN" sz="2200" i="1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20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200">
                    <a:latin typeface="+mn-ea"/>
                  </a:rPr>
                  <a:t>分别表示直线的斜率和截距。</a:t>
                </a:r>
                <a:endParaRPr lang="en-US" altLang="zh-CN" sz="220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sz="200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200">
                    <a:latin typeface="+mn-ea"/>
                  </a:rPr>
                  <a:t>改写成矩阵形式：</a:t>
                </a:r>
                <a:endParaRPr lang="en-US" altLang="zh-CN" sz="2200">
                  <a:latin typeface="+mn-ea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4370E5-29AE-4B36-8DB0-753F1D9FA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006888"/>
                <a:ext cx="9073008" cy="3478581"/>
              </a:xfrm>
              <a:prstGeom prst="rect">
                <a:avLst/>
              </a:prstGeom>
              <a:blipFill>
                <a:blip r:embed="rId2"/>
                <a:stretch>
                  <a:fillRect l="-739" t="-1926" r="-874" b="-4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C943870-0521-431D-A0D1-C2FFB0490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4581128"/>
            <a:ext cx="5472485" cy="16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563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73A0D090-FA53-4711-A471-E9CF343AF9CE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57685-77D8-49C2-A893-6B59987B86B4}"/>
              </a:ext>
            </a:extLst>
          </p:cNvPr>
          <p:cNvSpPr txBox="1"/>
          <p:nvPr/>
        </p:nvSpPr>
        <p:spPr>
          <a:xfrm>
            <a:off x="11278056" y="22138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原理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375F3-8D7E-491A-8531-8B4F6FE0B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775520" y="1589825"/>
            <a:ext cx="9187154" cy="2149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31496-0608-41E5-9BC1-F8F4FF3B8E4F}"/>
              </a:ext>
            </a:extLst>
          </p:cNvPr>
          <p:cNvSpPr txBox="1"/>
          <p:nvPr/>
        </p:nvSpPr>
        <p:spPr>
          <a:xfrm>
            <a:off x="3215680" y="955884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n-ea"/>
              </a:rPr>
              <a:t>最小二乘法推导（重点）</a:t>
            </a:r>
            <a:endParaRPr lang="en-US" altLang="zh-CN" sz="2800" b="1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243572" y="3820041"/>
                <a:ext cx="8568952" cy="2232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4000" i="1" smtClean="0">
                        <a:solidFill>
                          <a:schemeClr val="tx1"/>
                        </a:solidFill>
                        <a:latin typeface="Cambria Math"/>
                      </a:rPr>
                      <m:t>权值更新</m:t>
                    </m:r>
                    <m:r>
                      <a:rPr lang="zh-CN" altLang="en-US" sz="4000" i="1">
                        <a:solidFill>
                          <a:schemeClr val="tx1"/>
                        </a:solidFill>
                        <a:latin typeface="Cambria Math"/>
                      </a:rPr>
                      <m:t>策略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num>
                      <m:den>
                        <m:r>
                          <a:rPr lang="zh-CN" altLang="en-US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</a:rPr>
                  <a:t>LR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72" y="3820041"/>
                <a:ext cx="8568952" cy="2232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B8C9B3E-92CC-43C2-9DC9-1CDF675791F1}"/>
              </a:ext>
            </a:extLst>
          </p:cNvPr>
          <p:cNvSpPr txBox="1"/>
          <p:nvPr/>
        </p:nvSpPr>
        <p:spPr>
          <a:xfrm>
            <a:off x="4964921" y="54452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梯度下降（最优化）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20D1EF-86B9-494F-8632-270D6411C08D}"/>
              </a:ext>
            </a:extLst>
          </p:cNvPr>
          <p:cNvSpPr txBox="1"/>
          <p:nvPr/>
        </p:nvSpPr>
        <p:spPr>
          <a:xfrm>
            <a:off x="2999656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损耗函数</a:t>
            </a:r>
          </a:p>
        </p:txBody>
      </p:sp>
    </p:spTree>
    <p:extLst>
      <p:ext uri="{BB962C8B-B14F-4D97-AF65-F5344CB8AC3E}">
        <p14:creationId xmlns:p14="http://schemas.microsoft.com/office/powerpoint/2010/main" val="12068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FAA496-76C1-4095-9F80-B16300EA8D80}"/>
              </a:ext>
            </a:extLst>
          </p:cNvPr>
          <p:cNvSpPr/>
          <p:nvPr/>
        </p:nvSpPr>
        <p:spPr>
          <a:xfrm>
            <a:off x="2711624" y="2967335"/>
            <a:ext cx="8078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rgbClr val="FC6204"/>
                </a:solidFill>
                <a:effectLst/>
              </a:rPr>
              <a:t>Coding in Jupyter notebook</a:t>
            </a:r>
            <a:endParaRPr lang="en-US" sz="5400" b="1" cap="none" spc="0">
              <a:ln/>
              <a:solidFill>
                <a:srgbClr val="FC6204"/>
              </a:solidFill>
              <a:effectLst/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F46B02C1-1D91-42D5-A285-8AB189459217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A3B04-C7A9-4310-86A9-B4E24B5823EF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实践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928817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429</Words>
  <Application>Microsoft Office PowerPoint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 Unicode MS</vt:lpstr>
      <vt:lpstr>Microsoft YaHei UI</vt:lpstr>
      <vt:lpstr>华文楷体</vt:lpstr>
      <vt:lpstr>楷体_GB2312</vt:lpstr>
      <vt:lpstr>宋体</vt:lpstr>
      <vt:lpstr>微软雅黑</vt:lpstr>
      <vt:lpstr>Arial</vt:lpstr>
      <vt:lpstr>Bradley Hand ITC</vt:lpstr>
      <vt:lpstr>Calibri</vt:lpstr>
      <vt:lpstr>Cambria Math</vt:lpstr>
      <vt:lpstr>Euphemia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JH L</cp:lastModifiedBy>
  <cp:revision>823</cp:revision>
  <dcterms:modified xsi:type="dcterms:W3CDTF">2019-09-18T10:55:25Z</dcterms:modified>
</cp:coreProperties>
</file>