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9" r:id="rId6"/>
    <p:sldId id="258" r:id="rId7"/>
    <p:sldId id="270" r:id="rId8"/>
    <p:sldId id="261" r:id="rId9"/>
    <p:sldId id="262" r:id="rId10"/>
    <p:sldId id="263" r:id="rId11"/>
    <p:sldId id="271" r:id="rId12"/>
    <p:sldId id="273" r:id="rId13"/>
    <p:sldId id="272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2F2037E-2DAD-403A-B852-C7812D5F9544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61CC63-5FF9-4C28-A01C-77759CF58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TensorFlow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4953000" cy="1752600"/>
          </a:xfrm>
        </p:spPr>
        <p:txBody>
          <a:bodyPr/>
          <a:lstStyle/>
          <a:p>
            <a:r>
              <a:rPr lang="zh-CN" altLang="en-US" dirty="0" smtClean="0"/>
              <a:t>苏康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2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ensorFlow </a:t>
            </a:r>
            <a:r>
              <a:rPr lang="zh-CN" altLang="en-US" dirty="0" smtClean="0"/>
              <a:t>变量有值之前必须初始化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2" y="2564904"/>
            <a:ext cx="88407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2564904"/>
            <a:ext cx="540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输入变量用</a:t>
            </a:r>
            <a:r>
              <a:rPr lang="en-US" altLang="zh-CN" dirty="0" err="1" smtClean="0"/>
              <a:t>placehoder</a:t>
            </a:r>
            <a:r>
              <a:rPr lang="zh-CN" altLang="en-US" dirty="0" smtClean="0"/>
              <a:t>以字典存放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3"/>
            <a:ext cx="8564563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0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35896" y="2686049"/>
            <a:ext cx="1171575" cy="117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2"/>
          </p:cNvCxnSpPr>
          <p:nvPr/>
        </p:nvCxnSpPr>
        <p:spPr>
          <a:xfrm>
            <a:off x="1187624" y="3271836"/>
            <a:ext cx="24482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6"/>
          </p:cNvCxnSpPr>
          <p:nvPr/>
        </p:nvCxnSpPr>
        <p:spPr>
          <a:xfrm flipV="1">
            <a:off x="4807471" y="3271836"/>
            <a:ext cx="185276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6790" y="2922209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4789" y="288994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Input_shape</a:t>
            </a:r>
            <a:r>
              <a:rPr lang="en-US" altLang="zh-CN" dirty="0" smtClean="0"/>
              <a:t>=(3,1)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7471" y="2889943"/>
            <a:ext cx="246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output_shape</a:t>
            </a:r>
            <a:r>
              <a:rPr lang="en-US" altLang="zh-CN" dirty="0" smtClean="0"/>
              <a:t>=(1,1)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7507" y="40855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权</a:t>
            </a:r>
            <a:r>
              <a:rPr lang="zh-CN" altLang="en-US" dirty="0" smtClean="0"/>
              <a:t>值尺寸 </a:t>
            </a:r>
            <a:r>
              <a:rPr lang="en-US" altLang="zh-CN" dirty="0" smtClean="0"/>
              <a:t>(1,3)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单个神经元组成的前向网络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89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单个神经元组成的前向网络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import 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tf</a:t>
            </a:r>
            <a:endParaRPr lang="en-US" altLang="zh-CN" sz="2400" dirty="0"/>
          </a:p>
          <a:p>
            <a:r>
              <a:rPr lang="en-US" altLang="zh-CN" sz="2400" dirty="0"/>
              <a:t>&gt;&gt;&gt; W=</a:t>
            </a:r>
            <a:r>
              <a:rPr lang="en-US" altLang="zh-CN" sz="2400" dirty="0" err="1"/>
              <a:t>tf.Variable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tf.random_normal</a:t>
            </a:r>
            <a:r>
              <a:rPr lang="en-US" altLang="zh-CN" sz="2400" dirty="0"/>
              <a:t>([3,1]),name='W')</a:t>
            </a:r>
          </a:p>
          <a:p>
            <a:r>
              <a:rPr lang="en-US" altLang="zh-CN" sz="2400" dirty="0"/>
              <a:t>&gt;&gt;&gt; b=</a:t>
            </a:r>
            <a:r>
              <a:rPr lang="en-US" altLang="zh-CN" sz="2400" dirty="0" err="1"/>
              <a:t>tf.Variable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tf.random_normal</a:t>
            </a:r>
            <a:r>
              <a:rPr lang="en-US" altLang="zh-CN" sz="2400" dirty="0"/>
              <a:t>([1,1]),name='b')</a:t>
            </a:r>
          </a:p>
          <a:p>
            <a:r>
              <a:rPr lang="en-US" altLang="zh-CN" sz="2400" dirty="0"/>
              <a:t>&gt;&gt;&gt; x=</a:t>
            </a:r>
            <a:r>
              <a:rPr lang="en-US" altLang="zh-CN" sz="2400" dirty="0" err="1"/>
              <a:t>tf.placeholder</a:t>
            </a:r>
            <a:r>
              <a:rPr lang="en-US" altLang="zh-CN" sz="2400" dirty="0"/>
              <a:t>(tf.float32,shape=(1,3))</a:t>
            </a:r>
          </a:p>
          <a:p>
            <a:r>
              <a:rPr lang="en-US" altLang="zh-CN" sz="2400" dirty="0"/>
              <a:t>&gt;&gt;&gt; y=</a:t>
            </a:r>
            <a:r>
              <a:rPr lang="en-US" altLang="zh-CN" sz="2400" dirty="0" err="1"/>
              <a:t>tf.matmul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W,x</a:t>
            </a:r>
            <a:r>
              <a:rPr lang="en-US" altLang="zh-CN" sz="2400" dirty="0"/>
              <a:t>)+b</a:t>
            </a:r>
          </a:p>
          <a:p>
            <a:r>
              <a:rPr lang="en-US" altLang="zh-CN" sz="2400" dirty="0"/>
              <a:t>&gt;&gt;&gt; with </a:t>
            </a:r>
            <a:r>
              <a:rPr lang="en-US" altLang="zh-CN" sz="2400" dirty="0" err="1"/>
              <a:t>tf.Session</a:t>
            </a:r>
            <a:r>
              <a:rPr lang="en-US" altLang="zh-CN" sz="2400" dirty="0"/>
              <a:t>() as </a:t>
            </a:r>
            <a:r>
              <a:rPr lang="en-US" altLang="zh-CN" sz="2400" dirty="0" err="1"/>
              <a:t>sess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...     </a:t>
            </a:r>
            <a:r>
              <a:rPr lang="en-US" altLang="zh-CN" sz="2400" dirty="0" err="1"/>
              <a:t>sess.run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tf.global_variables_initializer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/>
              <a:t>...     print(</a:t>
            </a:r>
            <a:r>
              <a:rPr lang="en-US" altLang="zh-CN" sz="2400" dirty="0" err="1"/>
              <a:t>sess.run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y,feed_dict</a:t>
            </a:r>
            <a:r>
              <a:rPr lang="en-US" altLang="zh-CN" sz="2400" dirty="0"/>
              <a:t>={x:[[1.0,2.0,3.0]]}))</a:t>
            </a:r>
          </a:p>
          <a:p>
            <a:r>
              <a:rPr lang="en-US" altLang="zh-CN" sz="2400" dirty="0"/>
              <a:t>...</a:t>
            </a:r>
          </a:p>
          <a:p>
            <a:r>
              <a:rPr lang="en-US" altLang="zh-CN" sz="2400" dirty="0" smtClean="0"/>
              <a:t>[[ </a:t>
            </a:r>
            <a:r>
              <a:rPr lang="en-US" altLang="zh-CN" sz="2400" dirty="0"/>
              <a:t>1.3273585  1.599004   1.8706495]</a:t>
            </a:r>
          </a:p>
          <a:p>
            <a:r>
              <a:rPr lang="en-US" altLang="zh-CN" sz="2400" dirty="0"/>
              <a:t> [-0.9379542 -2.9316216 -4.9252887]</a:t>
            </a:r>
          </a:p>
          <a:p>
            <a:r>
              <a:rPr lang="en-US" altLang="zh-CN" sz="2400" dirty="0"/>
              <a:t> [ 1.8310761  2.606439   3.381802 ]]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43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44CA0CD9-14D7-48E0-A76E-C46E8389F254}"/>
              </a:ext>
            </a:extLst>
          </p:cNvPr>
          <p:cNvGrpSpPr/>
          <p:nvPr/>
        </p:nvGrpSpPr>
        <p:grpSpPr>
          <a:xfrm>
            <a:off x="2270684" y="1152215"/>
            <a:ext cx="6757465" cy="5372022"/>
            <a:chOff x="3791744" y="836712"/>
            <a:chExt cx="6757465" cy="53720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B4DF278-4262-4601-A586-400C10155686}"/>
                </a:ext>
              </a:extLst>
            </p:cNvPr>
            <p:cNvSpPr txBox="1"/>
            <p:nvPr/>
          </p:nvSpPr>
          <p:spPr>
            <a:xfrm>
              <a:off x="5791387" y="3153492"/>
              <a:ext cx="1273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TF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xmlns="" id="{599B8958-DE64-4175-A2E5-4551C0357594}"/>
                </a:ext>
              </a:extLst>
            </p:cNvPr>
            <p:cNvGrpSpPr/>
            <p:nvPr/>
          </p:nvGrpSpPr>
          <p:grpSpPr>
            <a:xfrm>
              <a:off x="3791744" y="836712"/>
              <a:ext cx="6757465" cy="5372022"/>
              <a:chOff x="3791744" y="836712"/>
              <a:chExt cx="6757465" cy="5372022"/>
            </a:xfrm>
          </p:grpSpPr>
          <p:grpSp>
            <p:nvGrpSpPr>
              <p:cNvPr id="7" name="Group 29">
                <a:extLst>
                  <a:ext uri="{FF2B5EF4-FFF2-40B4-BE49-F238E27FC236}">
                    <a16:creationId xmlns:a16="http://schemas.microsoft.com/office/drawing/2014/main" xmlns="" id="{CAED3C0B-BD4D-42CB-903F-539A18154039}"/>
                  </a:ext>
                </a:extLst>
              </p:cNvPr>
              <p:cNvGrpSpPr/>
              <p:nvPr/>
            </p:nvGrpSpPr>
            <p:grpSpPr>
              <a:xfrm>
                <a:off x="3791744" y="836712"/>
                <a:ext cx="5372022" cy="5372022"/>
                <a:chOff x="3791744" y="332656"/>
                <a:chExt cx="5739040" cy="5739040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xmlns="" id="{EDC87A7A-5AF3-4C43-8333-77709AD8D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96381"/>
                  <a:ext cx="5739039" cy="2675314"/>
                </a:xfrm>
                <a:custGeom>
                  <a:avLst/>
                  <a:gdLst>
                    <a:gd name="T0" fmla="*/ 0 w 3162"/>
                    <a:gd name="T1" fmla="*/ 1474 h 1474"/>
                    <a:gd name="T2" fmla="*/ 0 w 3162"/>
                    <a:gd name="T3" fmla="*/ 683 h 1474"/>
                    <a:gd name="T4" fmla="*/ 3162 w 3162"/>
                    <a:gd name="T5" fmla="*/ 0 h 1474"/>
                    <a:gd name="T6" fmla="*/ 3162 w 3162"/>
                    <a:gd name="T7" fmla="*/ 1474 h 1474"/>
                    <a:gd name="T8" fmla="*/ 0 w 3162"/>
                    <a:gd name="T9" fmla="*/ 1474 h 1474"/>
                    <a:gd name="T10" fmla="*/ 0 w 3162"/>
                    <a:gd name="T11" fmla="*/ 1474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74">
                      <a:moveTo>
                        <a:pt x="0" y="1474"/>
                      </a:moveTo>
                      <a:lnTo>
                        <a:pt x="0" y="683"/>
                      </a:lnTo>
                      <a:lnTo>
                        <a:pt x="3162" y="0"/>
                      </a:lnTo>
                      <a:lnTo>
                        <a:pt x="3162" y="1474"/>
                      </a:lnTo>
                      <a:lnTo>
                        <a:pt x="0" y="1474"/>
                      </a:lnTo>
                      <a:lnTo>
                        <a:pt x="0" y="1474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>
                  <a:extLst>
                    <a:ext uri="{FF2B5EF4-FFF2-40B4-BE49-F238E27FC236}">
                      <a16:creationId xmlns:a16="http://schemas.microsoft.com/office/drawing/2014/main" xmlns="" id="{B63BD74D-74D5-46C7-A884-C863306A2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6359" y="332656"/>
                  <a:ext cx="2664424" cy="5739039"/>
                </a:xfrm>
                <a:custGeom>
                  <a:avLst/>
                  <a:gdLst>
                    <a:gd name="T0" fmla="*/ 1468 w 1468"/>
                    <a:gd name="T1" fmla="*/ 3162 h 3162"/>
                    <a:gd name="T2" fmla="*/ 678 w 1468"/>
                    <a:gd name="T3" fmla="*/ 3162 h 3162"/>
                    <a:gd name="T4" fmla="*/ 0 w 1468"/>
                    <a:gd name="T5" fmla="*/ 0 h 3162"/>
                    <a:gd name="T6" fmla="*/ 1468 w 1468"/>
                    <a:gd name="T7" fmla="*/ 0 h 3162"/>
                    <a:gd name="T8" fmla="*/ 1468 w 1468"/>
                    <a:gd name="T9" fmla="*/ 3162 h 3162"/>
                    <a:gd name="T10" fmla="*/ 1468 w 1468"/>
                    <a:gd name="T11" fmla="*/ 3162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1468" y="3162"/>
                      </a:moveTo>
                      <a:lnTo>
                        <a:pt x="678" y="3162"/>
                      </a:lnTo>
                      <a:lnTo>
                        <a:pt x="0" y="0"/>
                      </a:lnTo>
                      <a:lnTo>
                        <a:pt x="1468" y="0"/>
                      </a:lnTo>
                      <a:lnTo>
                        <a:pt x="1468" y="3162"/>
                      </a:lnTo>
                      <a:lnTo>
                        <a:pt x="1468" y="3162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7">
                  <a:extLst>
                    <a:ext uri="{FF2B5EF4-FFF2-40B4-BE49-F238E27FC236}">
                      <a16:creationId xmlns:a16="http://schemas.microsoft.com/office/drawing/2014/main" xmlns="" id="{F3B99634-8D72-4846-A92D-5AC48FE38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5739039" cy="2664424"/>
                </a:xfrm>
                <a:custGeom>
                  <a:avLst/>
                  <a:gdLst>
                    <a:gd name="T0" fmla="*/ 3162 w 3162"/>
                    <a:gd name="T1" fmla="*/ 0 h 1468"/>
                    <a:gd name="T2" fmla="*/ 3162 w 3162"/>
                    <a:gd name="T3" fmla="*/ 790 h 1468"/>
                    <a:gd name="T4" fmla="*/ 0 w 3162"/>
                    <a:gd name="T5" fmla="*/ 1468 h 1468"/>
                    <a:gd name="T6" fmla="*/ 0 w 3162"/>
                    <a:gd name="T7" fmla="*/ 0 h 1468"/>
                    <a:gd name="T8" fmla="*/ 3162 w 3162"/>
                    <a:gd name="T9" fmla="*/ 0 h 1468"/>
                    <a:gd name="T10" fmla="*/ 3162 w 3162"/>
                    <a:gd name="T11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68">
                      <a:moveTo>
                        <a:pt x="3162" y="0"/>
                      </a:moveTo>
                      <a:lnTo>
                        <a:pt x="3162" y="790"/>
                      </a:ln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3162" y="0"/>
                      </a:lnTo>
                      <a:lnTo>
                        <a:pt x="3162" y="0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8">
                  <a:extLst>
                    <a:ext uri="{FF2B5EF4-FFF2-40B4-BE49-F238E27FC236}">
                      <a16:creationId xmlns:a16="http://schemas.microsoft.com/office/drawing/2014/main" xmlns="" id="{3BF65C63-BCEE-45E4-A653-2C1C1583D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2664424" cy="5739039"/>
                </a:xfrm>
                <a:custGeom>
                  <a:avLst/>
                  <a:gdLst>
                    <a:gd name="T0" fmla="*/ 0 w 1468"/>
                    <a:gd name="T1" fmla="*/ 0 h 3162"/>
                    <a:gd name="T2" fmla="*/ 790 w 1468"/>
                    <a:gd name="T3" fmla="*/ 0 h 3162"/>
                    <a:gd name="T4" fmla="*/ 1468 w 1468"/>
                    <a:gd name="T5" fmla="*/ 3162 h 3162"/>
                    <a:gd name="T6" fmla="*/ 0 w 1468"/>
                    <a:gd name="T7" fmla="*/ 3162 h 3162"/>
                    <a:gd name="T8" fmla="*/ 0 w 1468"/>
                    <a:gd name="T9" fmla="*/ 0 h 3162"/>
                    <a:gd name="T10" fmla="*/ 0 w 1468"/>
                    <a:gd name="T11" fmla="*/ 0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0" y="0"/>
                      </a:moveTo>
                      <a:lnTo>
                        <a:pt x="790" y="0"/>
                      </a:lnTo>
                      <a:lnTo>
                        <a:pt x="1468" y="3162"/>
                      </a:lnTo>
                      <a:lnTo>
                        <a:pt x="0" y="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xmlns="" id="{63C91D18-EB11-4C7F-A980-AE05B5F71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5739039" cy="2664424"/>
                </a:xfrm>
                <a:custGeom>
                  <a:avLst/>
                  <a:gdLst>
                    <a:gd name="T0" fmla="*/ 3162 w 3162"/>
                    <a:gd name="T1" fmla="*/ 0 h 1468"/>
                    <a:gd name="T2" fmla="*/ 3162 w 3162"/>
                    <a:gd name="T3" fmla="*/ 606 h 1468"/>
                    <a:gd name="T4" fmla="*/ 0 w 3162"/>
                    <a:gd name="T5" fmla="*/ 1468 h 1468"/>
                    <a:gd name="T6" fmla="*/ 0 w 3162"/>
                    <a:gd name="T7" fmla="*/ 0 h 1468"/>
                    <a:gd name="T8" fmla="*/ 3162 w 3162"/>
                    <a:gd name="T9" fmla="*/ 0 h 1468"/>
                    <a:gd name="T10" fmla="*/ 3162 w 3162"/>
                    <a:gd name="T11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68">
                      <a:moveTo>
                        <a:pt x="3162" y="0"/>
                      </a:moveTo>
                      <a:lnTo>
                        <a:pt x="3162" y="606"/>
                      </a:ln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3162" y="0"/>
                      </a:lnTo>
                      <a:lnTo>
                        <a:pt x="3162" y="0"/>
                      </a:lnTo>
                      <a:close/>
                    </a:path>
                  </a:pathLst>
                </a:custGeom>
                <a:solidFill>
                  <a:srgbClr val="EA50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xmlns="" id="{052C26E6-6DB5-4B1C-AD45-5C056608D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6359" y="332656"/>
                  <a:ext cx="2664424" cy="1726068"/>
                </a:xfrm>
                <a:custGeom>
                  <a:avLst/>
                  <a:gdLst>
                    <a:gd name="T0" fmla="*/ 1468 w 1468"/>
                    <a:gd name="T1" fmla="*/ 0 h 951"/>
                    <a:gd name="T2" fmla="*/ 1468 w 1468"/>
                    <a:gd name="T3" fmla="*/ 606 h 951"/>
                    <a:gd name="T4" fmla="*/ 202 w 1468"/>
                    <a:gd name="T5" fmla="*/ 951 h 951"/>
                    <a:gd name="T6" fmla="*/ 0 w 1468"/>
                    <a:gd name="T7" fmla="*/ 0 h 951"/>
                    <a:gd name="T8" fmla="*/ 1468 w 1468"/>
                    <a:gd name="T9" fmla="*/ 0 h 951"/>
                    <a:gd name="T10" fmla="*/ 1468 w 1468"/>
                    <a:gd name="T11" fmla="*/ 0 h 9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951">
                      <a:moveTo>
                        <a:pt x="1468" y="0"/>
                      </a:moveTo>
                      <a:lnTo>
                        <a:pt x="1468" y="606"/>
                      </a:lnTo>
                      <a:lnTo>
                        <a:pt x="202" y="951"/>
                      </a:lnTo>
                      <a:lnTo>
                        <a:pt x="0" y="0"/>
                      </a:lnTo>
                      <a:lnTo>
                        <a:pt x="1468" y="0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solidFill>
                  <a:srgbClr val="D533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xmlns="" id="{1AD37815-4C83-4BF2-A2FC-AC58E058D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6359" y="332656"/>
                  <a:ext cx="2664424" cy="5739039"/>
                </a:xfrm>
                <a:custGeom>
                  <a:avLst/>
                  <a:gdLst>
                    <a:gd name="T0" fmla="*/ 1468 w 1468"/>
                    <a:gd name="T1" fmla="*/ 3162 h 3162"/>
                    <a:gd name="T2" fmla="*/ 862 w 1468"/>
                    <a:gd name="T3" fmla="*/ 3162 h 3162"/>
                    <a:gd name="T4" fmla="*/ 0 w 1468"/>
                    <a:gd name="T5" fmla="*/ 0 h 3162"/>
                    <a:gd name="T6" fmla="*/ 1468 w 1468"/>
                    <a:gd name="T7" fmla="*/ 0 h 3162"/>
                    <a:gd name="T8" fmla="*/ 1468 w 1468"/>
                    <a:gd name="T9" fmla="*/ 3162 h 3162"/>
                    <a:gd name="T10" fmla="*/ 1468 w 1468"/>
                    <a:gd name="T11" fmla="*/ 3162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1468" y="3162"/>
                      </a:moveTo>
                      <a:lnTo>
                        <a:pt x="862" y="3162"/>
                      </a:lnTo>
                      <a:lnTo>
                        <a:pt x="0" y="0"/>
                      </a:lnTo>
                      <a:lnTo>
                        <a:pt x="1468" y="0"/>
                      </a:lnTo>
                      <a:lnTo>
                        <a:pt x="1468" y="3162"/>
                      </a:lnTo>
                      <a:lnTo>
                        <a:pt x="1468" y="3162"/>
                      </a:lnTo>
                      <a:close/>
                    </a:path>
                  </a:pathLst>
                </a:custGeom>
                <a:solidFill>
                  <a:srgbClr val="74A7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xmlns="" id="{3D4DA139-0F32-48A0-BFA7-EFF9D8623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4716" y="3396381"/>
                  <a:ext cx="1726068" cy="2675314"/>
                </a:xfrm>
                <a:custGeom>
                  <a:avLst/>
                  <a:gdLst>
                    <a:gd name="T0" fmla="*/ 951 w 951"/>
                    <a:gd name="T1" fmla="*/ 1474 h 1474"/>
                    <a:gd name="T2" fmla="*/ 345 w 951"/>
                    <a:gd name="T3" fmla="*/ 1474 h 1474"/>
                    <a:gd name="T4" fmla="*/ 0 w 951"/>
                    <a:gd name="T5" fmla="*/ 208 h 1474"/>
                    <a:gd name="T6" fmla="*/ 951 w 951"/>
                    <a:gd name="T7" fmla="*/ 0 h 1474"/>
                    <a:gd name="T8" fmla="*/ 951 w 951"/>
                    <a:gd name="T9" fmla="*/ 1474 h 1474"/>
                    <a:gd name="T10" fmla="*/ 951 w 951"/>
                    <a:gd name="T11" fmla="*/ 1474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51" h="1474">
                      <a:moveTo>
                        <a:pt x="951" y="1474"/>
                      </a:moveTo>
                      <a:lnTo>
                        <a:pt x="345" y="1474"/>
                      </a:lnTo>
                      <a:lnTo>
                        <a:pt x="0" y="208"/>
                      </a:lnTo>
                      <a:lnTo>
                        <a:pt x="951" y="0"/>
                      </a:lnTo>
                      <a:lnTo>
                        <a:pt x="951" y="1474"/>
                      </a:lnTo>
                      <a:lnTo>
                        <a:pt x="951" y="1474"/>
                      </a:lnTo>
                      <a:close/>
                    </a:path>
                  </a:pathLst>
                </a:custGeom>
                <a:solidFill>
                  <a:srgbClr val="5891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xmlns="" id="{B9EBA1CD-927B-44C5-A7D7-5AEB83E740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96381"/>
                  <a:ext cx="5739039" cy="2675314"/>
                </a:xfrm>
                <a:custGeom>
                  <a:avLst/>
                  <a:gdLst>
                    <a:gd name="T0" fmla="*/ 0 w 3162"/>
                    <a:gd name="T1" fmla="*/ 1474 h 1474"/>
                    <a:gd name="T2" fmla="*/ 0 w 3162"/>
                    <a:gd name="T3" fmla="*/ 868 h 1474"/>
                    <a:gd name="T4" fmla="*/ 3162 w 3162"/>
                    <a:gd name="T5" fmla="*/ 0 h 1474"/>
                    <a:gd name="T6" fmla="*/ 3162 w 3162"/>
                    <a:gd name="T7" fmla="*/ 1474 h 1474"/>
                    <a:gd name="T8" fmla="*/ 0 w 3162"/>
                    <a:gd name="T9" fmla="*/ 1474 h 1474"/>
                    <a:gd name="T10" fmla="*/ 0 w 3162"/>
                    <a:gd name="T11" fmla="*/ 1474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62" h="1474">
                      <a:moveTo>
                        <a:pt x="0" y="1474"/>
                      </a:moveTo>
                      <a:lnTo>
                        <a:pt x="0" y="868"/>
                      </a:lnTo>
                      <a:lnTo>
                        <a:pt x="3162" y="0"/>
                      </a:lnTo>
                      <a:lnTo>
                        <a:pt x="3162" y="1474"/>
                      </a:lnTo>
                      <a:lnTo>
                        <a:pt x="0" y="1474"/>
                      </a:lnTo>
                      <a:lnTo>
                        <a:pt x="0" y="1474"/>
                      </a:lnTo>
                      <a:close/>
                    </a:path>
                  </a:pathLst>
                </a:custGeom>
                <a:solidFill>
                  <a:srgbClr val="CC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xmlns="" id="{BD4874FB-8480-4601-9848-AF35F2C41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4334738"/>
                  <a:ext cx="2664424" cy="1736958"/>
                </a:xfrm>
                <a:custGeom>
                  <a:avLst/>
                  <a:gdLst>
                    <a:gd name="T0" fmla="*/ 0 w 1468"/>
                    <a:gd name="T1" fmla="*/ 446 h 957"/>
                    <a:gd name="T2" fmla="*/ 0 w 1468"/>
                    <a:gd name="T3" fmla="*/ 351 h 957"/>
                    <a:gd name="T4" fmla="*/ 1266 w 1468"/>
                    <a:gd name="T5" fmla="*/ 0 h 957"/>
                    <a:gd name="T6" fmla="*/ 1468 w 1468"/>
                    <a:gd name="T7" fmla="*/ 957 h 957"/>
                    <a:gd name="T8" fmla="*/ 0 w 1468"/>
                    <a:gd name="T9" fmla="*/ 957 h 957"/>
                    <a:gd name="T10" fmla="*/ 0 w 1468"/>
                    <a:gd name="T11" fmla="*/ 446 h 957"/>
                    <a:gd name="T12" fmla="*/ 0 w 1468"/>
                    <a:gd name="T13" fmla="*/ 446 h 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8" h="957">
                      <a:moveTo>
                        <a:pt x="0" y="446"/>
                      </a:moveTo>
                      <a:lnTo>
                        <a:pt x="0" y="351"/>
                      </a:lnTo>
                      <a:lnTo>
                        <a:pt x="1266" y="0"/>
                      </a:lnTo>
                      <a:lnTo>
                        <a:pt x="1468" y="957"/>
                      </a:lnTo>
                      <a:lnTo>
                        <a:pt x="0" y="957"/>
                      </a:lnTo>
                      <a:lnTo>
                        <a:pt x="0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AF9B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5">
                  <a:extLst>
                    <a:ext uri="{FF2B5EF4-FFF2-40B4-BE49-F238E27FC236}">
                      <a16:creationId xmlns:a16="http://schemas.microsoft.com/office/drawing/2014/main" xmlns="" id="{4A4B40E6-4868-4802-BE01-3B0269009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2664424" cy="5739039"/>
                </a:xfrm>
                <a:custGeom>
                  <a:avLst/>
                  <a:gdLst>
                    <a:gd name="T0" fmla="*/ 0 w 1468"/>
                    <a:gd name="T1" fmla="*/ 0 h 3162"/>
                    <a:gd name="T2" fmla="*/ 606 w 1468"/>
                    <a:gd name="T3" fmla="*/ 0 h 3162"/>
                    <a:gd name="T4" fmla="*/ 1468 w 1468"/>
                    <a:gd name="T5" fmla="*/ 3162 h 3162"/>
                    <a:gd name="T6" fmla="*/ 0 w 1468"/>
                    <a:gd name="T7" fmla="*/ 3162 h 3162"/>
                    <a:gd name="T8" fmla="*/ 0 w 1468"/>
                    <a:gd name="T9" fmla="*/ 0 h 3162"/>
                    <a:gd name="T10" fmla="*/ 0 w 1468"/>
                    <a:gd name="T11" fmla="*/ 0 h 3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8" h="3162">
                      <a:moveTo>
                        <a:pt x="0" y="0"/>
                      </a:moveTo>
                      <a:lnTo>
                        <a:pt x="606" y="0"/>
                      </a:lnTo>
                      <a:lnTo>
                        <a:pt x="1468" y="3162"/>
                      </a:lnTo>
                      <a:lnTo>
                        <a:pt x="0" y="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B60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xmlns="" id="{11D46490-FCE8-4E9D-AB88-25B3EAA22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1726068" cy="2664424"/>
                </a:xfrm>
                <a:custGeom>
                  <a:avLst/>
                  <a:gdLst>
                    <a:gd name="T0" fmla="*/ 511 w 951"/>
                    <a:gd name="T1" fmla="*/ 0 h 1468"/>
                    <a:gd name="T2" fmla="*/ 606 w 951"/>
                    <a:gd name="T3" fmla="*/ 0 h 1468"/>
                    <a:gd name="T4" fmla="*/ 951 w 951"/>
                    <a:gd name="T5" fmla="*/ 1266 h 1468"/>
                    <a:gd name="T6" fmla="*/ 0 w 951"/>
                    <a:gd name="T7" fmla="*/ 1468 h 1468"/>
                    <a:gd name="T8" fmla="*/ 0 w 951"/>
                    <a:gd name="T9" fmla="*/ 0 h 1468"/>
                    <a:gd name="T10" fmla="*/ 511 w 951"/>
                    <a:gd name="T11" fmla="*/ 0 h 1468"/>
                    <a:gd name="T12" fmla="*/ 511 w 951"/>
                    <a:gd name="T13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51" h="1468">
                      <a:moveTo>
                        <a:pt x="511" y="0"/>
                      </a:moveTo>
                      <a:lnTo>
                        <a:pt x="606" y="0"/>
                      </a:lnTo>
                      <a:lnTo>
                        <a:pt x="951" y="1266"/>
                      </a:ln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511" y="0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rgbClr val="655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xmlns="" id="{DC67C755-4D86-4EE6-BE3F-066E7969E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332656"/>
                  <a:ext cx="2620864" cy="2664424"/>
                </a:xfrm>
                <a:custGeom>
                  <a:avLst/>
                  <a:gdLst>
                    <a:gd name="T0" fmla="*/ 1444 w 1444"/>
                    <a:gd name="T1" fmla="*/ 1076 h 1468"/>
                    <a:gd name="T2" fmla="*/ 0 w 1444"/>
                    <a:gd name="T3" fmla="*/ 1468 h 1468"/>
                    <a:gd name="T4" fmla="*/ 0 w 1444"/>
                    <a:gd name="T5" fmla="*/ 0 h 1468"/>
                    <a:gd name="T6" fmla="*/ 1444 w 1444"/>
                    <a:gd name="T7" fmla="*/ 0 h 1468"/>
                    <a:gd name="T8" fmla="*/ 1444 w 1444"/>
                    <a:gd name="T9" fmla="*/ 1076 h 1468"/>
                    <a:gd name="T10" fmla="*/ 1444 w 1444"/>
                    <a:gd name="T11" fmla="*/ 1076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44" h="1468">
                      <a:moveTo>
                        <a:pt x="1444" y="1076"/>
                      </a:moveTo>
                      <a:lnTo>
                        <a:pt x="0" y="1468"/>
                      </a:lnTo>
                      <a:lnTo>
                        <a:pt x="0" y="0"/>
                      </a:lnTo>
                      <a:lnTo>
                        <a:pt x="1444" y="0"/>
                      </a:lnTo>
                      <a:lnTo>
                        <a:pt x="1444" y="1076"/>
                      </a:lnTo>
                      <a:lnTo>
                        <a:pt x="1444" y="1076"/>
                      </a:lnTo>
                      <a:close/>
                    </a:path>
                  </a:pathLst>
                </a:custGeom>
                <a:solidFill>
                  <a:srgbClr val="EA50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xmlns="" id="{F53CFE61-092E-4E7A-BD46-7017ECC95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3715" y="1908078"/>
                  <a:ext cx="257730" cy="560836"/>
                </a:xfrm>
                <a:custGeom>
                  <a:avLst/>
                  <a:gdLst>
                    <a:gd name="T0" fmla="*/ 83 w 142"/>
                    <a:gd name="T1" fmla="*/ 309 h 309"/>
                    <a:gd name="T2" fmla="*/ 142 w 142"/>
                    <a:gd name="T3" fmla="*/ 309 h 309"/>
                    <a:gd name="T4" fmla="*/ 142 w 142"/>
                    <a:gd name="T5" fmla="*/ 0 h 309"/>
                    <a:gd name="T6" fmla="*/ 89 w 142"/>
                    <a:gd name="T7" fmla="*/ 0 h 309"/>
                    <a:gd name="T8" fmla="*/ 0 w 142"/>
                    <a:gd name="T9" fmla="*/ 71 h 309"/>
                    <a:gd name="T10" fmla="*/ 29 w 142"/>
                    <a:gd name="T11" fmla="*/ 113 h 309"/>
                    <a:gd name="T12" fmla="*/ 83 w 142"/>
                    <a:gd name="T13" fmla="*/ 65 h 309"/>
                    <a:gd name="T14" fmla="*/ 83 w 142"/>
                    <a:gd name="T15" fmla="*/ 309 h 309"/>
                    <a:gd name="T16" fmla="*/ 83 w 142"/>
                    <a:gd name="T17" fmla="*/ 309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" h="309">
                      <a:moveTo>
                        <a:pt x="83" y="309"/>
                      </a:moveTo>
                      <a:lnTo>
                        <a:pt x="142" y="309"/>
                      </a:lnTo>
                      <a:lnTo>
                        <a:pt x="142" y="0"/>
                      </a:lnTo>
                      <a:lnTo>
                        <a:pt x="89" y="0"/>
                      </a:lnTo>
                      <a:lnTo>
                        <a:pt x="0" y="71"/>
                      </a:lnTo>
                      <a:lnTo>
                        <a:pt x="29" y="113"/>
                      </a:lnTo>
                      <a:lnTo>
                        <a:pt x="83" y="65"/>
                      </a:lnTo>
                      <a:lnTo>
                        <a:pt x="83" y="309"/>
                      </a:lnTo>
                      <a:lnTo>
                        <a:pt x="83" y="3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xmlns="" id="{F885E622-FEC6-45A8-8494-2B5BE848C2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61855" y="581312"/>
                  <a:ext cx="377521" cy="571726"/>
                </a:xfrm>
                <a:custGeom>
                  <a:avLst/>
                  <a:gdLst>
                    <a:gd name="T0" fmla="*/ 0 w 35"/>
                    <a:gd name="T1" fmla="*/ 53 h 53"/>
                    <a:gd name="T2" fmla="*/ 35 w 35"/>
                    <a:gd name="T3" fmla="*/ 53 h 53"/>
                    <a:gd name="T4" fmla="*/ 35 w 35"/>
                    <a:gd name="T5" fmla="*/ 45 h 53"/>
                    <a:gd name="T6" fmla="*/ 13 w 35"/>
                    <a:gd name="T7" fmla="*/ 45 h 53"/>
                    <a:gd name="T8" fmla="*/ 25 w 35"/>
                    <a:gd name="T9" fmla="*/ 33 h 53"/>
                    <a:gd name="T10" fmla="*/ 33 w 35"/>
                    <a:gd name="T11" fmla="*/ 15 h 53"/>
                    <a:gd name="T12" fmla="*/ 28 w 35"/>
                    <a:gd name="T13" fmla="*/ 4 h 53"/>
                    <a:gd name="T14" fmla="*/ 17 w 35"/>
                    <a:gd name="T15" fmla="*/ 0 h 53"/>
                    <a:gd name="T16" fmla="*/ 1 w 35"/>
                    <a:gd name="T17" fmla="*/ 4 h 53"/>
                    <a:gd name="T18" fmla="*/ 2 w 35"/>
                    <a:gd name="T19" fmla="*/ 13 h 53"/>
                    <a:gd name="T20" fmla="*/ 14 w 35"/>
                    <a:gd name="T21" fmla="*/ 9 h 53"/>
                    <a:gd name="T22" fmla="*/ 22 w 35"/>
                    <a:gd name="T23" fmla="*/ 16 h 53"/>
                    <a:gd name="T24" fmla="*/ 13 w 35"/>
                    <a:gd name="T25" fmla="*/ 31 h 53"/>
                    <a:gd name="T26" fmla="*/ 0 w 35"/>
                    <a:gd name="T27" fmla="*/ 45 h 53"/>
                    <a:gd name="T28" fmla="*/ 0 w 35"/>
                    <a:gd name="T29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" h="53">
                      <a:moveTo>
                        <a:pt x="0" y="53"/>
                      </a:move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cubicBezTo>
                        <a:pt x="18" y="41"/>
                        <a:pt x="21" y="37"/>
                        <a:pt x="25" y="33"/>
                      </a:cubicBezTo>
                      <a:cubicBezTo>
                        <a:pt x="31" y="25"/>
                        <a:pt x="33" y="20"/>
                        <a:pt x="33" y="15"/>
                      </a:cubicBezTo>
                      <a:cubicBezTo>
                        <a:pt x="33" y="11"/>
                        <a:pt x="31" y="7"/>
                        <a:pt x="28" y="4"/>
                      </a:cubicBezTo>
                      <a:cubicBezTo>
                        <a:pt x="25" y="1"/>
                        <a:pt x="22" y="0"/>
                        <a:pt x="17" y="0"/>
                      </a:cubicBezTo>
                      <a:cubicBezTo>
                        <a:pt x="11" y="0"/>
                        <a:pt x="7" y="1"/>
                        <a:pt x="1" y="4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6" y="10"/>
                        <a:pt x="10" y="9"/>
                        <a:pt x="14" y="9"/>
                      </a:cubicBezTo>
                      <a:cubicBezTo>
                        <a:pt x="19" y="9"/>
                        <a:pt x="22" y="12"/>
                        <a:pt x="22" y="16"/>
                      </a:cubicBezTo>
                      <a:cubicBezTo>
                        <a:pt x="22" y="20"/>
                        <a:pt x="19" y="24"/>
                        <a:pt x="13" y="31"/>
                      </a:cubicBezTo>
                      <a:cubicBezTo>
                        <a:pt x="10" y="35"/>
                        <a:pt x="4" y="40"/>
                        <a:pt x="0" y="45"/>
                      </a:cubicBezTo>
                      <a:cubicBezTo>
                        <a:pt x="0" y="53"/>
                        <a:pt x="0" y="53"/>
                        <a:pt x="0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20">
                  <a:extLst>
                    <a:ext uri="{FF2B5EF4-FFF2-40B4-BE49-F238E27FC236}">
                      <a16:creationId xmlns:a16="http://schemas.microsoft.com/office/drawing/2014/main" xmlns="" id="{97E681EF-7BAE-47B5-B20E-4AD1BABCA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1972" y="3870097"/>
                  <a:ext cx="366631" cy="582616"/>
                </a:xfrm>
                <a:custGeom>
                  <a:avLst/>
                  <a:gdLst>
                    <a:gd name="T0" fmla="*/ 0 w 34"/>
                    <a:gd name="T1" fmla="*/ 52 h 54"/>
                    <a:gd name="T2" fmla="*/ 14 w 34"/>
                    <a:gd name="T3" fmla="*/ 54 h 54"/>
                    <a:gd name="T4" fmla="*/ 34 w 34"/>
                    <a:gd name="T5" fmla="*/ 39 h 54"/>
                    <a:gd name="T6" fmla="*/ 29 w 34"/>
                    <a:gd name="T7" fmla="*/ 27 h 54"/>
                    <a:gd name="T8" fmla="*/ 24 w 34"/>
                    <a:gd name="T9" fmla="*/ 25 h 54"/>
                    <a:gd name="T10" fmla="*/ 34 w 34"/>
                    <a:gd name="T11" fmla="*/ 13 h 54"/>
                    <a:gd name="T12" fmla="*/ 16 w 34"/>
                    <a:gd name="T13" fmla="*/ 0 h 54"/>
                    <a:gd name="T14" fmla="*/ 2 w 34"/>
                    <a:gd name="T15" fmla="*/ 2 h 54"/>
                    <a:gd name="T16" fmla="*/ 2 w 34"/>
                    <a:gd name="T17" fmla="*/ 11 h 54"/>
                    <a:gd name="T18" fmla="*/ 14 w 34"/>
                    <a:gd name="T19" fmla="*/ 8 h 54"/>
                    <a:gd name="T20" fmla="*/ 23 w 34"/>
                    <a:gd name="T21" fmla="*/ 14 h 54"/>
                    <a:gd name="T22" fmla="*/ 20 w 34"/>
                    <a:gd name="T23" fmla="*/ 20 h 54"/>
                    <a:gd name="T24" fmla="*/ 10 w 34"/>
                    <a:gd name="T25" fmla="*/ 22 h 54"/>
                    <a:gd name="T26" fmla="*/ 7 w 34"/>
                    <a:gd name="T27" fmla="*/ 22 h 54"/>
                    <a:gd name="T28" fmla="*/ 7 w 34"/>
                    <a:gd name="T29" fmla="*/ 30 h 54"/>
                    <a:gd name="T30" fmla="*/ 11 w 34"/>
                    <a:gd name="T31" fmla="*/ 30 h 54"/>
                    <a:gd name="T32" fmla="*/ 23 w 34"/>
                    <a:gd name="T33" fmla="*/ 38 h 54"/>
                    <a:gd name="T34" fmla="*/ 13 w 34"/>
                    <a:gd name="T35" fmla="*/ 45 h 54"/>
                    <a:gd name="T36" fmla="*/ 1 w 34"/>
                    <a:gd name="T37" fmla="*/ 43 h 54"/>
                    <a:gd name="T38" fmla="*/ 0 w 34"/>
                    <a:gd name="T39" fmla="*/ 5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54">
                      <a:moveTo>
                        <a:pt x="0" y="52"/>
                      </a:moveTo>
                      <a:cubicBezTo>
                        <a:pt x="5" y="53"/>
                        <a:pt x="9" y="54"/>
                        <a:pt x="14" y="54"/>
                      </a:cubicBezTo>
                      <a:cubicBezTo>
                        <a:pt x="27" y="54"/>
                        <a:pt x="34" y="48"/>
                        <a:pt x="34" y="39"/>
                      </a:cubicBezTo>
                      <a:cubicBezTo>
                        <a:pt x="34" y="34"/>
                        <a:pt x="32" y="30"/>
                        <a:pt x="29" y="27"/>
                      </a:cubicBezTo>
                      <a:cubicBezTo>
                        <a:pt x="28" y="27"/>
                        <a:pt x="27" y="26"/>
                        <a:pt x="24" y="25"/>
                      </a:cubicBezTo>
                      <a:cubicBezTo>
                        <a:pt x="30" y="24"/>
                        <a:pt x="34" y="19"/>
                        <a:pt x="34" y="13"/>
                      </a:cubicBezTo>
                      <a:cubicBezTo>
                        <a:pt x="34" y="5"/>
                        <a:pt x="27" y="0"/>
                        <a:pt x="16" y="0"/>
                      </a:cubicBezTo>
                      <a:cubicBezTo>
                        <a:pt x="11" y="0"/>
                        <a:pt x="7" y="0"/>
                        <a:pt x="2" y="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6" y="9"/>
                        <a:pt x="10" y="8"/>
                        <a:pt x="14" y="8"/>
                      </a:cubicBezTo>
                      <a:cubicBezTo>
                        <a:pt x="20" y="8"/>
                        <a:pt x="23" y="10"/>
                        <a:pt x="23" y="14"/>
                      </a:cubicBezTo>
                      <a:cubicBezTo>
                        <a:pt x="23" y="16"/>
                        <a:pt x="22" y="19"/>
                        <a:pt x="20" y="20"/>
                      </a:cubicBezTo>
                      <a:cubicBezTo>
                        <a:pt x="17" y="21"/>
                        <a:pt x="14" y="22"/>
                        <a:pt x="10" y="22"/>
                      </a:cubicBezTo>
                      <a:cubicBezTo>
                        <a:pt x="9" y="22"/>
                        <a:pt x="8" y="22"/>
                        <a:pt x="7" y="22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30"/>
                        <a:pt x="9" y="30"/>
                        <a:pt x="11" y="30"/>
                      </a:cubicBezTo>
                      <a:cubicBezTo>
                        <a:pt x="19" y="30"/>
                        <a:pt x="23" y="32"/>
                        <a:pt x="23" y="38"/>
                      </a:cubicBezTo>
                      <a:cubicBezTo>
                        <a:pt x="23" y="42"/>
                        <a:pt x="19" y="45"/>
                        <a:pt x="13" y="45"/>
                      </a:cubicBezTo>
                      <a:cubicBezTo>
                        <a:pt x="9" y="45"/>
                        <a:pt x="5" y="45"/>
                        <a:pt x="1" y="43"/>
                      </a:cubicBezTo>
                      <a:cubicBezTo>
                        <a:pt x="0" y="52"/>
                        <a:pt x="0" y="52"/>
                        <a:pt x="0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21">
                  <a:extLst>
                    <a:ext uri="{FF2B5EF4-FFF2-40B4-BE49-F238E27FC236}">
                      <a16:creationId xmlns:a16="http://schemas.microsoft.com/office/drawing/2014/main" xmlns="" id="{E0363960-DA4A-42FF-ABEB-FB8DD18AF20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83152" y="5207754"/>
                  <a:ext cx="419266" cy="560836"/>
                </a:xfrm>
                <a:custGeom>
                  <a:avLst/>
                  <a:gdLst>
                    <a:gd name="T0" fmla="*/ 0 w 39"/>
                    <a:gd name="T1" fmla="*/ 41 h 52"/>
                    <a:gd name="T2" fmla="*/ 22 w 39"/>
                    <a:gd name="T3" fmla="*/ 41 h 52"/>
                    <a:gd name="T4" fmla="*/ 22 w 39"/>
                    <a:gd name="T5" fmla="*/ 52 h 52"/>
                    <a:gd name="T6" fmla="*/ 33 w 39"/>
                    <a:gd name="T7" fmla="*/ 52 h 52"/>
                    <a:gd name="T8" fmla="*/ 33 w 39"/>
                    <a:gd name="T9" fmla="*/ 41 h 52"/>
                    <a:gd name="T10" fmla="*/ 39 w 39"/>
                    <a:gd name="T11" fmla="*/ 41 h 52"/>
                    <a:gd name="T12" fmla="*/ 39 w 39"/>
                    <a:gd name="T13" fmla="*/ 33 h 52"/>
                    <a:gd name="T14" fmla="*/ 33 w 39"/>
                    <a:gd name="T15" fmla="*/ 33 h 52"/>
                    <a:gd name="T16" fmla="*/ 33 w 39"/>
                    <a:gd name="T17" fmla="*/ 0 h 52"/>
                    <a:gd name="T18" fmla="*/ 19 w 39"/>
                    <a:gd name="T19" fmla="*/ 0 h 52"/>
                    <a:gd name="T20" fmla="*/ 0 w 39"/>
                    <a:gd name="T21" fmla="*/ 32 h 52"/>
                    <a:gd name="T22" fmla="*/ 0 w 39"/>
                    <a:gd name="T23" fmla="*/ 41 h 52"/>
                    <a:gd name="T24" fmla="*/ 9 w 39"/>
                    <a:gd name="T25" fmla="*/ 33 h 52"/>
                    <a:gd name="T26" fmla="*/ 22 w 39"/>
                    <a:gd name="T27" fmla="*/ 11 h 52"/>
                    <a:gd name="T28" fmla="*/ 23 w 39"/>
                    <a:gd name="T29" fmla="*/ 8 h 52"/>
                    <a:gd name="T30" fmla="*/ 23 w 39"/>
                    <a:gd name="T31" fmla="*/ 11 h 52"/>
                    <a:gd name="T32" fmla="*/ 22 w 39"/>
                    <a:gd name="T33" fmla="*/ 33 h 52"/>
                    <a:gd name="T34" fmla="*/ 9 w 39"/>
                    <a:gd name="T35" fmla="*/ 3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" h="52">
                      <a:moveTo>
                        <a:pt x="0" y="41"/>
                      </a:move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3" y="41"/>
                        <a:pt x="33" y="41"/>
                        <a:pt x="33" y="4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1"/>
                        <a:pt x="0" y="41"/>
                        <a:pt x="0" y="41"/>
                      </a:cubicBezTo>
                      <a:close/>
                      <a:moveTo>
                        <a:pt x="9" y="33"/>
                      </a:move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0"/>
                        <a:pt x="23" y="9"/>
                        <a:pt x="23" y="8"/>
                      </a:cubicBezTo>
                      <a:cubicBezTo>
                        <a:pt x="23" y="9"/>
                        <a:pt x="23" y="10"/>
                        <a:pt x="23" y="11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9" y="33"/>
                        <a:pt x="9" y="33"/>
                        <a:pt x="9" y="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0593A1C-80A3-41EC-9983-9C1EF663FB21}"/>
                  </a:ext>
                </a:extLst>
              </p:cNvPr>
              <p:cNvSpPr txBox="1"/>
              <p:nvPr/>
            </p:nvSpPr>
            <p:spPr>
              <a:xfrm>
                <a:off x="4316714" y="1377461"/>
                <a:ext cx="24621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张量的概念</a:t>
                </a:r>
                <a:endParaRPr 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DA98D991-9046-4998-B00B-5F9A3F64530D}"/>
                  </a:ext>
                </a:extLst>
              </p:cNvPr>
              <p:cNvSpPr txBox="1"/>
              <p:nvPr/>
            </p:nvSpPr>
            <p:spPr>
              <a:xfrm>
                <a:off x="7193891" y="1711710"/>
                <a:ext cx="33553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会话</a:t>
                </a:r>
                <a:endPara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38360FC-D1DD-4522-AB99-A43439C38823}"/>
                  </a:ext>
                </a:extLst>
              </p:cNvPr>
              <p:cNvSpPr txBox="1"/>
              <p:nvPr/>
            </p:nvSpPr>
            <p:spPr>
              <a:xfrm>
                <a:off x="6285774" y="4693287"/>
                <a:ext cx="26876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计算图</a:t>
                </a:r>
                <a:endParaRPr 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3AD0FB4-AA21-47B8-A4FB-3CB97E3F59B8}"/>
                  </a:ext>
                </a:extLst>
              </p:cNvPr>
              <p:cNvSpPr txBox="1"/>
              <p:nvPr/>
            </p:nvSpPr>
            <p:spPr>
              <a:xfrm>
                <a:off x="3791744" y="4154678"/>
                <a:ext cx="22965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+mn-ea"/>
                  </a:rPr>
                  <a:t>单个神</a:t>
                </a:r>
                <a:endParaRPr lang="en-US" altLang="zh-CN" sz="32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+mn-ea"/>
                  </a:rPr>
                  <a:t>经元</a:t>
                </a:r>
                <a:endParaRPr lang="en-US" sz="3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6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636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4" name="Freeform 60">
            <a:extLst>
              <a:ext uri="{FF2B5EF4-FFF2-40B4-BE49-F238E27FC236}">
                <a16:creationId xmlns:a16="http://schemas.microsoft.com/office/drawing/2014/main" xmlns="" id="{31FCDFFE-F450-4B6F-B999-E0F771D85174}"/>
              </a:ext>
            </a:extLst>
          </p:cNvPr>
          <p:cNvSpPr>
            <a:spLocks/>
          </p:cNvSpPr>
          <p:nvPr/>
        </p:nvSpPr>
        <p:spPr bwMode="auto">
          <a:xfrm>
            <a:off x="458335" y="2179758"/>
            <a:ext cx="751359" cy="80708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xmlns="" id="{8BA1C662-AD03-4F6C-80FF-3192E7780273}"/>
              </a:ext>
            </a:extLst>
          </p:cNvPr>
          <p:cNvSpPr txBox="1"/>
          <p:nvPr/>
        </p:nvSpPr>
        <p:spPr>
          <a:xfrm>
            <a:off x="387696" y="3213234"/>
            <a:ext cx="35491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张量概念；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图；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会话；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单个神经元。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00">
            <a:extLst>
              <a:ext uri="{FF2B5EF4-FFF2-40B4-BE49-F238E27FC236}">
                <a16:creationId xmlns:a16="http://schemas.microsoft.com/office/drawing/2014/main" xmlns="" id="{AA5C5046-A0CC-4700-8C69-FDFEEB75356E}"/>
              </a:ext>
            </a:extLst>
          </p:cNvPr>
          <p:cNvSpPr/>
          <p:nvPr/>
        </p:nvSpPr>
        <p:spPr>
          <a:xfrm>
            <a:off x="1356424" y="2395418"/>
            <a:ext cx="1627422" cy="591424"/>
          </a:xfrm>
          <a:prstGeom prst="roundRect">
            <a:avLst>
              <a:gd name="adj" fmla="val 9938"/>
            </a:avLst>
          </a:prstGeom>
          <a:solidFill>
            <a:srgbClr val="ED4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教学内容</a:t>
            </a:r>
          </a:p>
        </p:txBody>
      </p:sp>
      <p:grpSp>
        <p:nvGrpSpPr>
          <p:cNvPr id="9" name="Group 66">
            <a:extLst>
              <a:ext uri="{FF2B5EF4-FFF2-40B4-BE49-F238E27FC236}">
                <a16:creationId xmlns:a16="http://schemas.microsoft.com/office/drawing/2014/main" xmlns="" id="{8146301E-F33E-4C7F-AD00-C4AB741EDA77}"/>
              </a:ext>
            </a:extLst>
          </p:cNvPr>
          <p:cNvGrpSpPr/>
          <p:nvPr/>
        </p:nvGrpSpPr>
        <p:grpSpPr>
          <a:xfrm>
            <a:off x="3559921" y="977034"/>
            <a:ext cx="4986315" cy="5473945"/>
            <a:chOff x="5951984" y="404664"/>
            <a:chExt cx="4986315" cy="5473945"/>
          </a:xfrm>
        </p:grpSpPr>
        <p:grpSp>
          <p:nvGrpSpPr>
            <p:cNvPr id="10" name="Group 56">
              <a:extLst>
                <a:ext uri="{FF2B5EF4-FFF2-40B4-BE49-F238E27FC236}">
                  <a16:creationId xmlns:a16="http://schemas.microsoft.com/office/drawing/2014/main" xmlns="" id="{12004F2F-61B9-4ADA-967E-06CAB31EAD40}"/>
                </a:ext>
              </a:extLst>
            </p:cNvPr>
            <p:cNvGrpSpPr/>
            <p:nvPr/>
          </p:nvGrpSpPr>
          <p:grpSpPr>
            <a:xfrm>
              <a:off x="5951984" y="404664"/>
              <a:ext cx="4986315" cy="5473945"/>
              <a:chOff x="6383338" y="508000"/>
              <a:chExt cx="5324476" cy="5845176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xmlns="" id="{0008E2FE-6A54-493E-9DB1-7C25931A3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3526" y="1577975"/>
                <a:ext cx="2554288" cy="2614613"/>
              </a:xfrm>
              <a:custGeom>
                <a:avLst/>
                <a:gdLst>
                  <a:gd name="T0" fmla="*/ 0 w 800"/>
                  <a:gd name="T1" fmla="*/ 819 h 819"/>
                  <a:gd name="T2" fmla="*/ 412 w 800"/>
                  <a:gd name="T3" fmla="*/ 819 h 819"/>
                  <a:gd name="T4" fmla="*/ 800 w 800"/>
                  <a:gd name="T5" fmla="*/ 431 h 819"/>
                  <a:gd name="T6" fmla="*/ 800 w 800"/>
                  <a:gd name="T7" fmla="*/ 0 h 819"/>
                  <a:gd name="T8" fmla="*/ 388 w 800"/>
                  <a:gd name="T9" fmla="*/ 0 h 819"/>
                  <a:gd name="T10" fmla="*/ 0 w 800"/>
                  <a:gd name="T11" fmla="*/ 388 h 819"/>
                  <a:gd name="T12" fmla="*/ 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0" y="819"/>
                    </a:moveTo>
                    <a:cubicBezTo>
                      <a:pt x="412" y="819"/>
                      <a:pt x="412" y="819"/>
                      <a:pt x="412" y="819"/>
                    </a:cubicBezTo>
                    <a:cubicBezTo>
                      <a:pt x="625" y="819"/>
                      <a:pt x="800" y="644"/>
                      <a:pt x="800" y="431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175" y="0"/>
                      <a:pt x="0" y="175"/>
                      <a:pt x="0" y="388"/>
                    </a:cubicBez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F18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xmlns="" id="{7A82F24D-0859-46F6-B9F1-34CCCD089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1727200"/>
                <a:ext cx="2249488" cy="2314575"/>
              </a:xfrm>
              <a:custGeom>
                <a:avLst/>
                <a:gdLst>
                  <a:gd name="T0" fmla="*/ 0 w 705"/>
                  <a:gd name="T1" fmla="*/ 725 h 725"/>
                  <a:gd name="T2" fmla="*/ 365 w 705"/>
                  <a:gd name="T3" fmla="*/ 725 h 725"/>
                  <a:gd name="T4" fmla="*/ 705 w 705"/>
                  <a:gd name="T5" fmla="*/ 384 h 725"/>
                  <a:gd name="T6" fmla="*/ 705 w 705"/>
                  <a:gd name="T7" fmla="*/ 0 h 725"/>
                  <a:gd name="T8" fmla="*/ 341 w 705"/>
                  <a:gd name="T9" fmla="*/ 0 h 725"/>
                  <a:gd name="T10" fmla="*/ 0 w 705"/>
                  <a:gd name="T11" fmla="*/ 341 h 725"/>
                  <a:gd name="T12" fmla="*/ 0 w 705"/>
                  <a:gd name="T13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725">
                    <a:moveTo>
                      <a:pt x="0" y="725"/>
                    </a:moveTo>
                    <a:cubicBezTo>
                      <a:pt x="365" y="725"/>
                      <a:pt x="365" y="725"/>
                      <a:pt x="365" y="725"/>
                    </a:cubicBezTo>
                    <a:cubicBezTo>
                      <a:pt x="552" y="725"/>
                      <a:pt x="705" y="571"/>
                      <a:pt x="705" y="384"/>
                    </a:cubicBezTo>
                    <a:cubicBezTo>
                      <a:pt x="705" y="0"/>
                      <a:pt x="705" y="0"/>
                      <a:pt x="705" y="0"/>
                    </a:cubicBezTo>
                    <a:cubicBezTo>
                      <a:pt x="341" y="0"/>
                      <a:pt x="341" y="0"/>
                      <a:pt x="341" y="0"/>
                    </a:cubicBezTo>
                    <a:cubicBezTo>
                      <a:pt x="154" y="0"/>
                      <a:pt x="0" y="154"/>
                      <a:pt x="0" y="341"/>
                    </a:cubicBezTo>
                    <a:lnTo>
                      <a:pt x="0" y="725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xmlns="" id="{6EABBB37-E23B-4142-8B2F-C7BD14715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3526" y="4192588"/>
                <a:ext cx="2109788" cy="2160588"/>
              </a:xfrm>
              <a:custGeom>
                <a:avLst/>
                <a:gdLst>
                  <a:gd name="T0" fmla="*/ 0 w 661"/>
                  <a:gd name="T1" fmla="*/ 0 h 677"/>
                  <a:gd name="T2" fmla="*/ 340 w 661"/>
                  <a:gd name="T3" fmla="*/ 0 h 677"/>
                  <a:gd name="T4" fmla="*/ 661 w 661"/>
                  <a:gd name="T5" fmla="*/ 321 h 677"/>
                  <a:gd name="T6" fmla="*/ 661 w 661"/>
                  <a:gd name="T7" fmla="*/ 677 h 677"/>
                  <a:gd name="T8" fmla="*/ 321 w 661"/>
                  <a:gd name="T9" fmla="*/ 677 h 677"/>
                  <a:gd name="T10" fmla="*/ 0 w 661"/>
                  <a:gd name="T11" fmla="*/ 356 h 677"/>
                  <a:gd name="T12" fmla="*/ 0 w 661"/>
                  <a:gd name="T13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1" h="677">
                    <a:moveTo>
                      <a:pt x="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517" y="0"/>
                      <a:pt x="661" y="144"/>
                      <a:pt x="661" y="321"/>
                    </a:cubicBezTo>
                    <a:cubicBezTo>
                      <a:pt x="661" y="677"/>
                      <a:pt x="661" y="677"/>
                      <a:pt x="661" y="677"/>
                    </a:cubicBezTo>
                    <a:cubicBezTo>
                      <a:pt x="321" y="677"/>
                      <a:pt x="321" y="677"/>
                      <a:pt x="321" y="677"/>
                    </a:cubicBezTo>
                    <a:cubicBezTo>
                      <a:pt x="144" y="677"/>
                      <a:pt x="0" y="532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xmlns="" id="{ABC18B77-55F9-4F43-B6BB-69259E3E1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4338" y="4341813"/>
                <a:ext cx="1809750" cy="1860550"/>
              </a:xfrm>
              <a:custGeom>
                <a:avLst/>
                <a:gdLst>
                  <a:gd name="T0" fmla="*/ 0 w 567"/>
                  <a:gd name="T1" fmla="*/ 0 h 583"/>
                  <a:gd name="T2" fmla="*/ 0 w 567"/>
                  <a:gd name="T3" fmla="*/ 309 h 583"/>
                  <a:gd name="T4" fmla="*/ 274 w 567"/>
                  <a:gd name="T5" fmla="*/ 583 h 583"/>
                  <a:gd name="T6" fmla="*/ 567 w 567"/>
                  <a:gd name="T7" fmla="*/ 583 h 583"/>
                  <a:gd name="T8" fmla="*/ 567 w 567"/>
                  <a:gd name="T9" fmla="*/ 274 h 583"/>
                  <a:gd name="T10" fmla="*/ 293 w 567"/>
                  <a:gd name="T11" fmla="*/ 0 h 583"/>
                  <a:gd name="T12" fmla="*/ 0 w 567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83">
                    <a:moveTo>
                      <a:pt x="0" y="0"/>
                    </a:moveTo>
                    <a:cubicBezTo>
                      <a:pt x="0" y="309"/>
                      <a:pt x="0" y="309"/>
                      <a:pt x="0" y="309"/>
                    </a:cubicBezTo>
                    <a:cubicBezTo>
                      <a:pt x="0" y="459"/>
                      <a:pt x="124" y="583"/>
                      <a:pt x="274" y="583"/>
                    </a:cubicBezTo>
                    <a:cubicBezTo>
                      <a:pt x="567" y="583"/>
                      <a:pt x="567" y="583"/>
                      <a:pt x="567" y="583"/>
                    </a:cubicBezTo>
                    <a:cubicBezTo>
                      <a:pt x="567" y="274"/>
                      <a:pt x="567" y="274"/>
                      <a:pt x="567" y="274"/>
                    </a:cubicBezTo>
                    <a:cubicBezTo>
                      <a:pt x="567" y="123"/>
                      <a:pt x="444" y="0"/>
                      <a:pt x="29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xmlns="" id="{986C69D2-993C-4668-A50A-B58CA5C37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1577975"/>
                <a:ext cx="2554288" cy="2614613"/>
              </a:xfrm>
              <a:custGeom>
                <a:avLst/>
                <a:gdLst>
                  <a:gd name="T0" fmla="*/ 800 w 800"/>
                  <a:gd name="T1" fmla="*/ 819 h 819"/>
                  <a:gd name="T2" fmla="*/ 388 w 800"/>
                  <a:gd name="T3" fmla="*/ 819 h 819"/>
                  <a:gd name="T4" fmla="*/ 0 w 800"/>
                  <a:gd name="T5" fmla="*/ 431 h 819"/>
                  <a:gd name="T6" fmla="*/ 0 w 800"/>
                  <a:gd name="T7" fmla="*/ 0 h 819"/>
                  <a:gd name="T8" fmla="*/ 412 w 800"/>
                  <a:gd name="T9" fmla="*/ 0 h 819"/>
                  <a:gd name="T10" fmla="*/ 800 w 800"/>
                  <a:gd name="T11" fmla="*/ 388 h 819"/>
                  <a:gd name="T12" fmla="*/ 800 w 800"/>
                  <a:gd name="T13" fmla="*/ 81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819">
                    <a:moveTo>
                      <a:pt x="800" y="819"/>
                    </a:moveTo>
                    <a:cubicBezTo>
                      <a:pt x="388" y="819"/>
                      <a:pt x="388" y="819"/>
                      <a:pt x="388" y="819"/>
                    </a:cubicBezTo>
                    <a:cubicBezTo>
                      <a:pt x="175" y="819"/>
                      <a:pt x="0" y="644"/>
                      <a:pt x="0" y="4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625" y="0"/>
                      <a:pt x="800" y="175"/>
                      <a:pt x="800" y="388"/>
                    </a:cubicBezTo>
                    <a:lnTo>
                      <a:pt x="800" y="819"/>
                    </a:lnTo>
                    <a:close/>
                  </a:path>
                </a:pathLst>
              </a:custGeom>
              <a:solidFill>
                <a:srgbClr val="FA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xmlns="" id="{D1D0EF21-52CF-4B09-8CFF-5FD8242C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5738" y="1727200"/>
                <a:ext cx="2251075" cy="2314575"/>
              </a:xfrm>
              <a:custGeom>
                <a:avLst/>
                <a:gdLst>
                  <a:gd name="T0" fmla="*/ 705 w 705"/>
                  <a:gd name="T1" fmla="*/ 725 h 725"/>
                  <a:gd name="T2" fmla="*/ 705 w 705"/>
                  <a:gd name="T3" fmla="*/ 341 h 725"/>
                  <a:gd name="T4" fmla="*/ 364 w 705"/>
                  <a:gd name="T5" fmla="*/ 0 h 725"/>
                  <a:gd name="T6" fmla="*/ 0 w 705"/>
                  <a:gd name="T7" fmla="*/ 0 h 725"/>
                  <a:gd name="T8" fmla="*/ 0 w 705"/>
                  <a:gd name="T9" fmla="*/ 384 h 725"/>
                  <a:gd name="T10" fmla="*/ 340 w 705"/>
                  <a:gd name="T11" fmla="*/ 725 h 725"/>
                  <a:gd name="T12" fmla="*/ 705 w 705"/>
                  <a:gd name="T13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5" h="725">
                    <a:moveTo>
                      <a:pt x="705" y="725"/>
                    </a:moveTo>
                    <a:cubicBezTo>
                      <a:pt x="705" y="341"/>
                      <a:pt x="705" y="341"/>
                      <a:pt x="705" y="341"/>
                    </a:cubicBezTo>
                    <a:cubicBezTo>
                      <a:pt x="705" y="154"/>
                      <a:pt x="551" y="0"/>
                      <a:pt x="3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0" y="571"/>
                      <a:pt x="153" y="725"/>
                      <a:pt x="340" y="725"/>
                    </a:cubicBezTo>
                    <a:lnTo>
                      <a:pt x="705" y="725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xmlns="" id="{CADE0E82-2CEC-4EAB-85EC-9A30D6498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0563" y="508000"/>
                <a:ext cx="719138" cy="1822450"/>
              </a:xfrm>
              <a:custGeom>
                <a:avLst/>
                <a:gdLst>
                  <a:gd name="T0" fmla="*/ 117 w 225"/>
                  <a:gd name="T1" fmla="*/ 132 h 571"/>
                  <a:gd name="T2" fmla="*/ 63 w 225"/>
                  <a:gd name="T3" fmla="*/ 132 h 571"/>
                  <a:gd name="T4" fmla="*/ 0 w 225"/>
                  <a:gd name="T5" fmla="*/ 69 h 571"/>
                  <a:gd name="T6" fmla="*/ 0 w 225"/>
                  <a:gd name="T7" fmla="*/ 0 h 571"/>
                  <a:gd name="T8" fmla="*/ 66 w 225"/>
                  <a:gd name="T9" fmla="*/ 0 h 571"/>
                  <a:gd name="T10" fmla="*/ 129 w 225"/>
                  <a:gd name="T11" fmla="*/ 63 h 571"/>
                  <a:gd name="T12" fmla="*/ 129 w 225"/>
                  <a:gd name="T13" fmla="*/ 115 h 571"/>
                  <a:gd name="T14" fmla="*/ 225 w 225"/>
                  <a:gd name="T15" fmla="*/ 558 h 571"/>
                  <a:gd name="T16" fmla="*/ 205 w 225"/>
                  <a:gd name="T17" fmla="*/ 558 h 571"/>
                  <a:gd name="T18" fmla="*/ 117 w 225"/>
                  <a:gd name="T19" fmla="*/ 132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571">
                    <a:moveTo>
                      <a:pt x="117" y="132"/>
                    </a:moveTo>
                    <a:cubicBezTo>
                      <a:pt x="63" y="132"/>
                      <a:pt x="63" y="132"/>
                      <a:pt x="63" y="132"/>
                    </a:cubicBezTo>
                    <a:cubicBezTo>
                      <a:pt x="28" y="132"/>
                      <a:pt x="0" y="104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1" y="0"/>
                      <a:pt x="129" y="28"/>
                      <a:pt x="129" y="63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219" y="218"/>
                      <a:pt x="225" y="428"/>
                      <a:pt x="225" y="558"/>
                    </a:cubicBezTo>
                    <a:cubicBezTo>
                      <a:pt x="225" y="571"/>
                      <a:pt x="205" y="571"/>
                      <a:pt x="205" y="558"/>
                    </a:cubicBezTo>
                    <a:cubicBezTo>
                      <a:pt x="205" y="420"/>
                      <a:pt x="204" y="247"/>
                      <a:pt x="117" y="132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xmlns="" id="{86261894-3DD8-49E8-8599-DEB8D2AE2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451" y="508000"/>
                <a:ext cx="717550" cy="1822450"/>
              </a:xfrm>
              <a:custGeom>
                <a:avLst/>
                <a:gdLst>
                  <a:gd name="T0" fmla="*/ 108 w 225"/>
                  <a:gd name="T1" fmla="*/ 132 h 571"/>
                  <a:gd name="T2" fmla="*/ 163 w 225"/>
                  <a:gd name="T3" fmla="*/ 132 h 571"/>
                  <a:gd name="T4" fmla="*/ 225 w 225"/>
                  <a:gd name="T5" fmla="*/ 69 h 571"/>
                  <a:gd name="T6" fmla="*/ 225 w 225"/>
                  <a:gd name="T7" fmla="*/ 0 h 571"/>
                  <a:gd name="T8" fmla="*/ 159 w 225"/>
                  <a:gd name="T9" fmla="*/ 0 h 571"/>
                  <a:gd name="T10" fmla="*/ 97 w 225"/>
                  <a:gd name="T11" fmla="*/ 63 h 571"/>
                  <a:gd name="T12" fmla="*/ 97 w 225"/>
                  <a:gd name="T13" fmla="*/ 115 h 571"/>
                  <a:gd name="T14" fmla="*/ 0 w 225"/>
                  <a:gd name="T15" fmla="*/ 558 h 571"/>
                  <a:gd name="T16" fmla="*/ 20 w 225"/>
                  <a:gd name="T17" fmla="*/ 558 h 571"/>
                  <a:gd name="T18" fmla="*/ 108 w 225"/>
                  <a:gd name="T19" fmla="*/ 132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571">
                    <a:moveTo>
                      <a:pt x="108" y="132"/>
                    </a:move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97" y="132"/>
                      <a:pt x="225" y="104"/>
                      <a:pt x="225" y="69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25" y="0"/>
                      <a:pt x="97" y="28"/>
                      <a:pt x="97" y="63"/>
                    </a:cubicBezTo>
                    <a:cubicBezTo>
                      <a:pt x="97" y="115"/>
                      <a:pt x="97" y="115"/>
                      <a:pt x="97" y="115"/>
                    </a:cubicBezTo>
                    <a:cubicBezTo>
                      <a:pt x="6" y="218"/>
                      <a:pt x="0" y="428"/>
                      <a:pt x="0" y="558"/>
                    </a:cubicBezTo>
                    <a:cubicBezTo>
                      <a:pt x="0" y="571"/>
                      <a:pt x="20" y="571"/>
                      <a:pt x="20" y="558"/>
                    </a:cubicBezTo>
                    <a:cubicBezTo>
                      <a:pt x="20" y="420"/>
                      <a:pt x="21" y="247"/>
                      <a:pt x="108" y="132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xmlns="" id="{CCF689F2-DDE1-4DD8-B8C5-03CA7B56A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251" y="4192588"/>
                <a:ext cx="2111375" cy="2160588"/>
              </a:xfrm>
              <a:custGeom>
                <a:avLst/>
                <a:gdLst>
                  <a:gd name="T0" fmla="*/ 661 w 661"/>
                  <a:gd name="T1" fmla="*/ 0 h 677"/>
                  <a:gd name="T2" fmla="*/ 321 w 661"/>
                  <a:gd name="T3" fmla="*/ 0 h 677"/>
                  <a:gd name="T4" fmla="*/ 0 w 661"/>
                  <a:gd name="T5" fmla="*/ 321 h 677"/>
                  <a:gd name="T6" fmla="*/ 0 w 661"/>
                  <a:gd name="T7" fmla="*/ 677 h 677"/>
                  <a:gd name="T8" fmla="*/ 340 w 661"/>
                  <a:gd name="T9" fmla="*/ 677 h 677"/>
                  <a:gd name="T10" fmla="*/ 661 w 661"/>
                  <a:gd name="T11" fmla="*/ 356 h 677"/>
                  <a:gd name="T12" fmla="*/ 661 w 661"/>
                  <a:gd name="T13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1" h="677">
                    <a:moveTo>
                      <a:pt x="661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144" y="0"/>
                      <a:pt x="0" y="144"/>
                      <a:pt x="0" y="321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340" y="677"/>
                      <a:pt x="340" y="677"/>
                      <a:pt x="340" y="677"/>
                    </a:cubicBezTo>
                    <a:cubicBezTo>
                      <a:pt x="517" y="677"/>
                      <a:pt x="661" y="532"/>
                      <a:pt x="661" y="356"/>
                    </a:cubicBezTo>
                    <a:lnTo>
                      <a:pt x="661" y="0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xmlns="" id="{7C7CD900-030F-4692-95D5-0A0AF52E6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7063" y="4341813"/>
                <a:ext cx="1809750" cy="1860550"/>
              </a:xfrm>
              <a:custGeom>
                <a:avLst/>
                <a:gdLst>
                  <a:gd name="T0" fmla="*/ 567 w 567"/>
                  <a:gd name="T1" fmla="*/ 0 h 583"/>
                  <a:gd name="T2" fmla="*/ 274 w 567"/>
                  <a:gd name="T3" fmla="*/ 0 h 583"/>
                  <a:gd name="T4" fmla="*/ 0 w 567"/>
                  <a:gd name="T5" fmla="*/ 274 h 583"/>
                  <a:gd name="T6" fmla="*/ 0 w 567"/>
                  <a:gd name="T7" fmla="*/ 583 h 583"/>
                  <a:gd name="T8" fmla="*/ 293 w 567"/>
                  <a:gd name="T9" fmla="*/ 583 h 583"/>
                  <a:gd name="T10" fmla="*/ 567 w 567"/>
                  <a:gd name="T11" fmla="*/ 309 h 583"/>
                  <a:gd name="T12" fmla="*/ 567 w 567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7" h="583">
                    <a:moveTo>
                      <a:pt x="567" y="0"/>
                    </a:move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583"/>
                      <a:pt x="0" y="583"/>
                      <a:pt x="0" y="583"/>
                    </a:cubicBezTo>
                    <a:cubicBezTo>
                      <a:pt x="293" y="583"/>
                      <a:pt x="293" y="583"/>
                      <a:pt x="293" y="583"/>
                    </a:cubicBezTo>
                    <a:cubicBezTo>
                      <a:pt x="443" y="583"/>
                      <a:pt x="567" y="459"/>
                      <a:pt x="567" y="309"/>
                    </a:cubicBezTo>
                    <a:lnTo>
                      <a:pt x="567" y="0"/>
                    </a:ln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xmlns="" id="{1421FF89-24F6-401B-9382-AB5F37BF0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6" y="2071688"/>
                <a:ext cx="215900" cy="3975100"/>
              </a:xfrm>
              <a:custGeom>
                <a:avLst/>
                <a:gdLst>
                  <a:gd name="T0" fmla="*/ 34 w 68"/>
                  <a:gd name="T1" fmla="*/ 0 h 1245"/>
                  <a:gd name="T2" fmla="*/ 34 w 68"/>
                  <a:gd name="T3" fmla="*/ 0 h 1245"/>
                  <a:gd name="T4" fmla="*/ 68 w 68"/>
                  <a:gd name="T5" fmla="*/ 34 h 1245"/>
                  <a:gd name="T6" fmla="*/ 68 w 68"/>
                  <a:gd name="T7" fmla="*/ 1211 h 1245"/>
                  <a:gd name="T8" fmla="*/ 34 w 68"/>
                  <a:gd name="T9" fmla="*/ 1245 h 1245"/>
                  <a:gd name="T10" fmla="*/ 34 w 68"/>
                  <a:gd name="T11" fmla="*/ 1245 h 1245"/>
                  <a:gd name="T12" fmla="*/ 0 w 68"/>
                  <a:gd name="T13" fmla="*/ 1211 h 1245"/>
                  <a:gd name="T14" fmla="*/ 0 w 68"/>
                  <a:gd name="T15" fmla="*/ 34 h 1245"/>
                  <a:gd name="T16" fmla="*/ 34 w 68"/>
                  <a:gd name="T1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245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68" y="16"/>
                      <a:pt x="68" y="34"/>
                    </a:cubicBezTo>
                    <a:cubicBezTo>
                      <a:pt x="68" y="1211"/>
                      <a:pt x="68" y="1211"/>
                      <a:pt x="68" y="1211"/>
                    </a:cubicBezTo>
                    <a:cubicBezTo>
                      <a:pt x="68" y="1229"/>
                      <a:pt x="53" y="1245"/>
                      <a:pt x="34" y="1245"/>
                    </a:cubicBezTo>
                    <a:cubicBezTo>
                      <a:pt x="34" y="1245"/>
                      <a:pt x="34" y="1245"/>
                      <a:pt x="34" y="1245"/>
                    </a:cubicBezTo>
                    <a:cubicBezTo>
                      <a:pt x="15" y="1245"/>
                      <a:pt x="0" y="1229"/>
                      <a:pt x="0" y="1211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6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5132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xmlns="" id="{AC60E805-0CE0-4E0D-8813-E9F092A360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26226" y="1817688"/>
                <a:ext cx="407988" cy="436563"/>
              </a:xfrm>
              <a:custGeom>
                <a:avLst/>
                <a:gdLst>
                  <a:gd name="T0" fmla="*/ 35 w 128"/>
                  <a:gd name="T1" fmla="*/ 115 h 137"/>
                  <a:gd name="T2" fmla="*/ 28 w 128"/>
                  <a:gd name="T3" fmla="*/ 128 h 137"/>
                  <a:gd name="T4" fmla="*/ 14 w 128"/>
                  <a:gd name="T5" fmla="*/ 137 h 137"/>
                  <a:gd name="T6" fmla="*/ 5 w 128"/>
                  <a:gd name="T7" fmla="*/ 135 h 137"/>
                  <a:gd name="T8" fmla="*/ 0 w 128"/>
                  <a:gd name="T9" fmla="*/ 122 h 137"/>
                  <a:gd name="T10" fmla="*/ 1 w 128"/>
                  <a:gd name="T11" fmla="*/ 116 h 137"/>
                  <a:gd name="T12" fmla="*/ 50 w 128"/>
                  <a:gd name="T13" fmla="*/ 8 h 137"/>
                  <a:gd name="T14" fmla="*/ 56 w 128"/>
                  <a:gd name="T15" fmla="*/ 2 h 137"/>
                  <a:gd name="T16" fmla="*/ 64 w 128"/>
                  <a:gd name="T17" fmla="*/ 0 h 137"/>
                  <a:gd name="T18" fmla="*/ 73 w 128"/>
                  <a:gd name="T19" fmla="*/ 2 h 137"/>
                  <a:gd name="T20" fmla="*/ 79 w 128"/>
                  <a:gd name="T21" fmla="*/ 8 h 137"/>
                  <a:gd name="T22" fmla="*/ 127 w 128"/>
                  <a:gd name="T23" fmla="*/ 116 h 137"/>
                  <a:gd name="T24" fmla="*/ 128 w 128"/>
                  <a:gd name="T25" fmla="*/ 122 h 137"/>
                  <a:gd name="T26" fmla="*/ 122 w 128"/>
                  <a:gd name="T27" fmla="*/ 135 h 137"/>
                  <a:gd name="T28" fmla="*/ 113 w 128"/>
                  <a:gd name="T29" fmla="*/ 137 h 137"/>
                  <a:gd name="T30" fmla="*/ 100 w 128"/>
                  <a:gd name="T31" fmla="*/ 128 h 137"/>
                  <a:gd name="T32" fmla="*/ 93 w 128"/>
                  <a:gd name="T33" fmla="*/ 115 h 137"/>
                  <a:gd name="T34" fmla="*/ 35 w 128"/>
                  <a:gd name="T35" fmla="*/ 115 h 137"/>
                  <a:gd name="T36" fmla="*/ 81 w 128"/>
                  <a:gd name="T37" fmla="*/ 89 h 137"/>
                  <a:gd name="T38" fmla="*/ 64 w 128"/>
                  <a:gd name="T39" fmla="*/ 49 h 137"/>
                  <a:gd name="T40" fmla="*/ 46 w 128"/>
                  <a:gd name="T41" fmla="*/ 89 h 137"/>
                  <a:gd name="T42" fmla="*/ 81 w 128"/>
                  <a:gd name="T43" fmla="*/ 8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" h="137">
                    <a:moveTo>
                      <a:pt x="35" y="115"/>
                    </a:moveTo>
                    <a:cubicBezTo>
                      <a:pt x="28" y="128"/>
                      <a:pt x="28" y="128"/>
                      <a:pt x="28" y="128"/>
                    </a:cubicBezTo>
                    <a:cubicBezTo>
                      <a:pt x="25" y="134"/>
                      <a:pt x="21" y="137"/>
                      <a:pt x="14" y="137"/>
                    </a:cubicBezTo>
                    <a:cubicBezTo>
                      <a:pt x="12" y="137"/>
                      <a:pt x="9" y="136"/>
                      <a:pt x="5" y="135"/>
                    </a:cubicBezTo>
                    <a:cubicBezTo>
                      <a:pt x="1" y="133"/>
                      <a:pt x="0" y="129"/>
                      <a:pt x="0" y="122"/>
                    </a:cubicBezTo>
                    <a:cubicBezTo>
                      <a:pt x="0" y="120"/>
                      <a:pt x="0" y="118"/>
                      <a:pt x="1" y="11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1" y="5"/>
                      <a:pt x="53" y="3"/>
                      <a:pt x="56" y="2"/>
                    </a:cubicBezTo>
                    <a:cubicBezTo>
                      <a:pt x="59" y="1"/>
                      <a:pt x="61" y="0"/>
                      <a:pt x="64" y="0"/>
                    </a:cubicBezTo>
                    <a:cubicBezTo>
                      <a:pt x="67" y="0"/>
                      <a:pt x="70" y="1"/>
                      <a:pt x="73" y="2"/>
                    </a:cubicBezTo>
                    <a:cubicBezTo>
                      <a:pt x="76" y="3"/>
                      <a:pt x="78" y="5"/>
                      <a:pt x="79" y="8"/>
                    </a:cubicBezTo>
                    <a:cubicBezTo>
                      <a:pt x="127" y="116"/>
                      <a:pt x="127" y="116"/>
                      <a:pt x="127" y="116"/>
                    </a:cubicBezTo>
                    <a:cubicBezTo>
                      <a:pt x="128" y="118"/>
                      <a:pt x="128" y="120"/>
                      <a:pt x="128" y="122"/>
                    </a:cubicBezTo>
                    <a:cubicBezTo>
                      <a:pt x="128" y="128"/>
                      <a:pt x="126" y="133"/>
                      <a:pt x="122" y="135"/>
                    </a:cubicBezTo>
                    <a:cubicBezTo>
                      <a:pt x="118" y="136"/>
                      <a:pt x="115" y="137"/>
                      <a:pt x="113" y="137"/>
                    </a:cubicBezTo>
                    <a:cubicBezTo>
                      <a:pt x="107" y="137"/>
                      <a:pt x="103" y="134"/>
                      <a:pt x="100" y="128"/>
                    </a:cubicBezTo>
                    <a:cubicBezTo>
                      <a:pt x="93" y="115"/>
                      <a:pt x="93" y="115"/>
                      <a:pt x="93" y="115"/>
                    </a:cubicBezTo>
                    <a:cubicBezTo>
                      <a:pt x="35" y="115"/>
                      <a:pt x="35" y="115"/>
                      <a:pt x="35" y="115"/>
                    </a:cubicBezTo>
                    <a:close/>
                    <a:moveTo>
                      <a:pt x="81" y="89"/>
                    </a:moveTo>
                    <a:cubicBezTo>
                      <a:pt x="64" y="49"/>
                      <a:pt x="64" y="49"/>
                      <a:pt x="64" y="49"/>
                    </a:cubicBezTo>
                    <a:cubicBezTo>
                      <a:pt x="46" y="89"/>
                      <a:pt x="46" y="89"/>
                      <a:pt x="46" y="89"/>
                    </a:cubicBezTo>
                    <a:lnTo>
                      <a:pt x="81" y="89"/>
                    </a:lnTo>
                    <a:close/>
                  </a:path>
                </a:pathLst>
              </a:custGeom>
              <a:solidFill>
                <a:srgbClr val="FA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xmlns="" id="{1323F95C-FA45-4A3C-9BE5-5E02DE152B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33138" y="1817688"/>
                <a:ext cx="322263" cy="427038"/>
              </a:xfrm>
              <a:custGeom>
                <a:avLst/>
                <a:gdLst>
                  <a:gd name="T0" fmla="*/ 101 w 101"/>
                  <a:gd name="T1" fmla="*/ 99 h 134"/>
                  <a:gd name="T2" fmla="*/ 87 w 101"/>
                  <a:gd name="T3" fmla="*/ 125 h 134"/>
                  <a:gd name="T4" fmla="*/ 57 w 101"/>
                  <a:gd name="T5" fmla="*/ 134 h 134"/>
                  <a:gd name="T6" fmla="*/ 15 w 101"/>
                  <a:gd name="T7" fmla="*/ 134 h 134"/>
                  <a:gd name="T8" fmla="*/ 4 w 101"/>
                  <a:gd name="T9" fmla="*/ 130 h 134"/>
                  <a:gd name="T10" fmla="*/ 0 w 101"/>
                  <a:gd name="T11" fmla="*/ 120 h 134"/>
                  <a:gd name="T12" fmla="*/ 0 w 101"/>
                  <a:gd name="T13" fmla="*/ 15 h 134"/>
                  <a:gd name="T14" fmla="*/ 4 w 101"/>
                  <a:gd name="T15" fmla="*/ 4 h 134"/>
                  <a:gd name="T16" fmla="*/ 15 w 101"/>
                  <a:gd name="T17" fmla="*/ 0 h 134"/>
                  <a:gd name="T18" fmla="*/ 49 w 101"/>
                  <a:gd name="T19" fmla="*/ 0 h 134"/>
                  <a:gd name="T20" fmla="*/ 75 w 101"/>
                  <a:gd name="T21" fmla="*/ 4 h 134"/>
                  <a:gd name="T22" fmla="*/ 90 w 101"/>
                  <a:gd name="T23" fmla="*/ 18 h 134"/>
                  <a:gd name="T24" fmla="*/ 95 w 101"/>
                  <a:gd name="T25" fmla="*/ 38 h 134"/>
                  <a:gd name="T26" fmla="*/ 92 w 101"/>
                  <a:gd name="T27" fmla="*/ 53 h 134"/>
                  <a:gd name="T28" fmla="*/ 88 w 101"/>
                  <a:gd name="T29" fmla="*/ 59 h 134"/>
                  <a:gd name="T30" fmla="*/ 84 w 101"/>
                  <a:gd name="T31" fmla="*/ 64 h 134"/>
                  <a:gd name="T32" fmla="*/ 97 w 101"/>
                  <a:gd name="T33" fmla="*/ 76 h 134"/>
                  <a:gd name="T34" fmla="*/ 101 w 101"/>
                  <a:gd name="T35" fmla="*/ 94 h 134"/>
                  <a:gd name="T36" fmla="*/ 101 w 101"/>
                  <a:gd name="T37" fmla="*/ 97 h 134"/>
                  <a:gd name="T38" fmla="*/ 101 w 101"/>
                  <a:gd name="T39" fmla="*/ 99 h 134"/>
                  <a:gd name="T40" fmla="*/ 71 w 101"/>
                  <a:gd name="T41" fmla="*/ 93 h 134"/>
                  <a:gd name="T42" fmla="*/ 66 w 101"/>
                  <a:gd name="T43" fmla="*/ 82 h 134"/>
                  <a:gd name="T44" fmla="*/ 56 w 101"/>
                  <a:gd name="T45" fmla="*/ 78 h 134"/>
                  <a:gd name="T46" fmla="*/ 30 w 101"/>
                  <a:gd name="T47" fmla="*/ 78 h 134"/>
                  <a:gd name="T48" fmla="*/ 30 w 101"/>
                  <a:gd name="T49" fmla="*/ 108 h 134"/>
                  <a:gd name="T50" fmla="*/ 57 w 101"/>
                  <a:gd name="T51" fmla="*/ 108 h 134"/>
                  <a:gd name="T52" fmla="*/ 67 w 101"/>
                  <a:gd name="T53" fmla="*/ 103 h 134"/>
                  <a:gd name="T54" fmla="*/ 71 w 101"/>
                  <a:gd name="T55" fmla="*/ 93 h 134"/>
                  <a:gd name="T56" fmla="*/ 30 w 101"/>
                  <a:gd name="T57" fmla="*/ 28 h 134"/>
                  <a:gd name="T58" fmla="*/ 30 w 101"/>
                  <a:gd name="T59" fmla="*/ 54 h 134"/>
                  <a:gd name="T60" fmla="*/ 54 w 101"/>
                  <a:gd name="T61" fmla="*/ 54 h 134"/>
                  <a:gd name="T62" fmla="*/ 63 w 101"/>
                  <a:gd name="T63" fmla="*/ 50 h 134"/>
                  <a:gd name="T64" fmla="*/ 67 w 101"/>
                  <a:gd name="T65" fmla="*/ 41 h 134"/>
                  <a:gd name="T66" fmla="*/ 63 w 101"/>
                  <a:gd name="T67" fmla="*/ 32 h 134"/>
                  <a:gd name="T68" fmla="*/ 54 w 101"/>
                  <a:gd name="T69" fmla="*/ 28 h 134"/>
                  <a:gd name="T70" fmla="*/ 30 w 101"/>
                  <a:gd name="T71" fmla="*/ 2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134">
                    <a:moveTo>
                      <a:pt x="101" y="99"/>
                    </a:moveTo>
                    <a:cubicBezTo>
                      <a:pt x="100" y="110"/>
                      <a:pt x="95" y="118"/>
                      <a:pt x="87" y="125"/>
                    </a:cubicBezTo>
                    <a:cubicBezTo>
                      <a:pt x="78" y="131"/>
                      <a:pt x="68" y="134"/>
                      <a:pt x="57" y="134"/>
                    </a:cubicBezTo>
                    <a:cubicBezTo>
                      <a:pt x="15" y="134"/>
                      <a:pt x="15" y="134"/>
                      <a:pt x="15" y="134"/>
                    </a:cubicBezTo>
                    <a:cubicBezTo>
                      <a:pt x="11" y="134"/>
                      <a:pt x="7" y="133"/>
                      <a:pt x="4" y="130"/>
                    </a:cubicBezTo>
                    <a:cubicBezTo>
                      <a:pt x="1" y="127"/>
                      <a:pt x="0" y="124"/>
                      <a:pt x="0" y="12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7" y="1"/>
                      <a:pt x="10" y="0"/>
                      <a:pt x="1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60" y="0"/>
                      <a:pt x="69" y="1"/>
                      <a:pt x="75" y="4"/>
                    </a:cubicBezTo>
                    <a:cubicBezTo>
                      <a:pt x="81" y="7"/>
                      <a:pt x="86" y="11"/>
                      <a:pt x="90" y="18"/>
                    </a:cubicBezTo>
                    <a:cubicBezTo>
                      <a:pt x="93" y="24"/>
                      <a:pt x="95" y="31"/>
                      <a:pt x="95" y="38"/>
                    </a:cubicBezTo>
                    <a:cubicBezTo>
                      <a:pt x="95" y="44"/>
                      <a:pt x="94" y="49"/>
                      <a:pt x="92" y="53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84" y="64"/>
                      <a:pt x="84" y="64"/>
                      <a:pt x="84" y="64"/>
                    </a:cubicBezTo>
                    <a:cubicBezTo>
                      <a:pt x="90" y="67"/>
                      <a:pt x="94" y="71"/>
                      <a:pt x="97" y="76"/>
                    </a:cubicBezTo>
                    <a:cubicBezTo>
                      <a:pt x="100" y="81"/>
                      <a:pt x="101" y="87"/>
                      <a:pt x="101" y="94"/>
                    </a:cubicBezTo>
                    <a:cubicBezTo>
                      <a:pt x="101" y="97"/>
                      <a:pt x="101" y="97"/>
                      <a:pt x="101" y="97"/>
                    </a:cubicBezTo>
                    <a:cubicBezTo>
                      <a:pt x="101" y="99"/>
                      <a:pt x="101" y="99"/>
                      <a:pt x="101" y="99"/>
                    </a:cubicBezTo>
                    <a:close/>
                    <a:moveTo>
                      <a:pt x="71" y="93"/>
                    </a:moveTo>
                    <a:cubicBezTo>
                      <a:pt x="71" y="89"/>
                      <a:pt x="69" y="85"/>
                      <a:pt x="66" y="82"/>
                    </a:cubicBezTo>
                    <a:cubicBezTo>
                      <a:pt x="64" y="80"/>
                      <a:pt x="60" y="78"/>
                      <a:pt x="56" y="78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60" y="108"/>
                      <a:pt x="64" y="106"/>
                      <a:pt x="67" y="103"/>
                    </a:cubicBezTo>
                    <a:cubicBezTo>
                      <a:pt x="70" y="101"/>
                      <a:pt x="71" y="97"/>
                      <a:pt x="71" y="93"/>
                    </a:cubicBezTo>
                    <a:close/>
                    <a:moveTo>
                      <a:pt x="30" y="28"/>
                    </a:moveTo>
                    <a:cubicBezTo>
                      <a:pt x="30" y="54"/>
                      <a:pt x="30" y="54"/>
                      <a:pt x="30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7" y="54"/>
                      <a:pt x="60" y="53"/>
                      <a:pt x="63" y="50"/>
                    </a:cubicBezTo>
                    <a:cubicBezTo>
                      <a:pt x="66" y="48"/>
                      <a:pt x="67" y="45"/>
                      <a:pt x="67" y="41"/>
                    </a:cubicBezTo>
                    <a:cubicBezTo>
                      <a:pt x="67" y="38"/>
                      <a:pt x="66" y="34"/>
                      <a:pt x="63" y="32"/>
                    </a:cubicBezTo>
                    <a:cubicBezTo>
                      <a:pt x="61" y="29"/>
                      <a:pt x="58" y="28"/>
                      <a:pt x="54" y="28"/>
                    </a:cubicBezTo>
                    <a:lnTo>
                      <a:pt x="30" y="28"/>
                    </a:lnTo>
                    <a:close/>
                  </a:path>
                </a:pathLst>
              </a:custGeom>
              <a:solidFill>
                <a:srgbClr val="F18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xmlns="" id="{05D3D71D-7EFC-42E0-80D1-E6B28E2D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9613" y="5753100"/>
                <a:ext cx="347663" cy="382588"/>
              </a:xfrm>
              <a:custGeom>
                <a:avLst/>
                <a:gdLst>
                  <a:gd name="T0" fmla="*/ 61 w 109"/>
                  <a:gd name="T1" fmla="*/ 120 h 120"/>
                  <a:gd name="T2" fmla="*/ 18 w 109"/>
                  <a:gd name="T3" fmla="*/ 102 h 120"/>
                  <a:gd name="T4" fmla="*/ 0 w 109"/>
                  <a:gd name="T5" fmla="*/ 60 h 120"/>
                  <a:gd name="T6" fmla="*/ 18 w 109"/>
                  <a:gd name="T7" fmla="*/ 18 h 120"/>
                  <a:gd name="T8" fmla="*/ 61 w 109"/>
                  <a:gd name="T9" fmla="*/ 0 h 120"/>
                  <a:gd name="T10" fmla="*/ 85 w 109"/>
                  <a:gd name="T11" fmla="*/ 5 h 120"/>
                  <a:gd name="T12" fmla="*/ 101 w 109"/>
                  <a:gd name="T13" fmla="*/ 16 h 120"/>
                  <a:gd name="T14" fmla="*/ 107 w 109"/>
                  <a:gd name="T15" fmla="*/ 24 h 120"/>
                  <a:gd name="T16" fmla="*/ 109 w 109"/>
                  <a:gd name="T17" fmla="*/ 29 h 120"/>
                  <a:gd name="T18" fmla="*/ 105 w 109"/>
                  <a:gd name="T19" fmla="*/ 37 h 120"/>
                  <a:gd name="T20" fmla="*/ 100 w 109"/>
                  <a:gd name="T21" fmla="*/ 41 h 120"/>
                  <a:gd name="T22" fmla="*/ 98 w 109"/>
                  <a:gd name="T23" fmla="*/ 41 h 120"/>
                  <a:gd name="T24" fmla="*/ 96 w 109"/>
                  <a:gd name="T25" fmla="*/ 42 h 120"/>
                  <a:gd name="T26" fmla="*/ 86 w 109"/>
                  <a:gd name="T27" fmla="*/ 37 h 120"/>
                  <a:gd name="T28" fmla="*/ 75 w 109"/>
                  <a:gd name="T29" fmla="*/ 29 h 120"/>
                  <a:gd name="T30" fmla="*/ 61 w 109"/>
                  <a:gd name="T31" fmla="*/ 26 h 120"/>
                  <a:gd name="T32" fmla="*/ 36 w 109"/>
                  <a:gd name="T33" fmla="*/ 36 h 120"/>
                  <a:gd name="T34" fmla="*/ 26 w 109"/>
                  <a:gd name="T35" fmla="*/ 60 h 120"/>
                  <a:gd name="T36" fmla="*/ 36 w 109"/>
                  <a:gd name="T37" fmla="*/ 84 h 120"/>
                  <a:gd name="T38" fmla="*/ 61 w 109"/>
                  <a:gd name="T39" fmla="*/ 95 h 120"/>
                  <a:gd name="T40" fmla="*/ 75 w 109"/>
                  <a:gd name="T41" fmla="*/ 91 h 120"/>
                  <a:gd name="T42" fmla="*/ 86 w 109"/>
                  <a:gd name="T43" fmla="*/ 83 h 120"/>
                  <a:gd name="T44" fmla="*/ 96 w 109"/>
                  <a:gd name="T45" fmla="*/ 79 h 120"/>
                  <a:gd name="T46" fmla="*/ 104 w 109"/>
                  <a:gd name="T47" fmla="*/ 81 h 120"/>
                  <a:gd name="T48" fmla="*/ 108 w 109"/>
                  <a:gd name="T49" fmla="*/ 86 h 120"/>
                  <a:gd name="T50" fmla="*/ 109 w 109"/>
                  <a:gd name="T51" fmla="*/ 91 h 120"/>
                  <a:gd name="T52" fmla="*/ 103 w 109"/>
                  <a:gd name="T53" fmla="*/ 103 h 120"/>
                  <a:gd name="T54" fmla="*/ 85 w 109"/>
                  <a:gd name="T55" fmla="*/ 115 h 120"/>
                  <a:gd name="T56" fmla="*/ 61 w 109"/>
                  <a:gd name="T5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9" h="120">
                    <a:moveTo>
                      <a:pt x="61" y="120"/>
                    </a:moveTo>
                    <a:cubicBezTo>
                      <a:pt x="44" y="120"/>
                      <a:pt x="30" y="114"/>
                      <a:pt x="18" y="102"/>
                    </a:cubicBezTo>
                    <a:cubicBezTo>
                      <a:pt x="6" y="90"/>
                      <a:pt x="0" y="76"/>
                      <a:pt x="0" y="60"/>
                    </a:cubicBezTo>
                    <a:cubicBezTo>
                      <a:pt x="0" y="43"/>
                      <a:pt x="6" y="29"/>
                      <a:pt x="18" y="18"/>
                    </a:cubicBezTo>
                    <a:cubicBezTo>
                      <a:pt x="30" y="6"/>
                      <a:pt x="44" y="0"/>
                      <a:pt x="61" y="0"/>
                    </a:cubicBezTo>
                    <a:cubicBezTo>
                      <a:pt x="69" y="0"/>
                      <a:pt x="77" y="2"/>
                      <a:pt x="85" y="5"/>
                    </a:cubicBezTo>
                    <a:cubicBezTo>
                      <a:pt x="92" y="9"/>
                      <a:pt x="98" y="12"/>
                      <a:pt x="101" y="16"/>
                    </a:cubicBezTo>
                    <a:cubicBezTo>
                      <a:pt x="105" y="19"/>
                      <a:pt x="107" y="22"/>
                      <a:pt x="107" y="24"/>
                    </a:cubicBezTo>
                    <a:cubicBezTo>
                      <a:pt x="108" y="25"/>
                      <a:pt x="109" y="27"/>
                      <a:pt x="109" y="29"/>
                    </a:cubicBezTo>
                    <a:cubicBezTo>
                      <a:pt x="109" y="33"/>
                      <a:pt x="107" y="35"/>
                      <a:pt x="105" y="37"/>
                    </a:cubicBezTo>
                    <a:cubicBezTo>
                      <a:pt x="103" y="39"/>
                      <a:pt x="102" y="40"/>
                      <a:pt x="100" y="41"/>
                    </a:cubicBezTo>
                    <a:cubicBezTo>
                      <a:pt x="99" y="41"/>
                      <a:pt x="99" y="41"/>
                      <a:pt x="98" y="41"/>
                    </a:cubicBezTo>
                    <a:cubicBezTo>
                      <a:pt x="97" y="41"/>
                      <a:pt x="96" y="41"/>
                      <a:pt x="96" y="42"/>
                    </a:cubicBezTo>
                    <a:cubicBezTo>
                      <a:pt x="92" y="42"/>
                      <a:pt x="88" y="40"/>
                      <a:pt x="86" y="37"/>
                    </a:cubicBezTo>
                    <a:cubicBezTo>
                      <a:pt x="83" y="34"/>
                      <a:pt x="79" y="31"/>
                      <a:pt x="75" y="29"/>
                    </a:cubicBezTo>
                    <a:cubicBezTo>
                      <a:pt x="70" y="27"/>
                      <a:pt x="65" y="26"/>
                      <a:pt x="61" y="26"/>
                    </a:cubicBezTo>
                    <a:cubicBezTo>
                      <a:pt x="51" y="26"/>
                      <a:pt x="43" y="29"/>
                      <a:pt x="36" y="36"/>
                    </a:cubicBezTo>
                    <a:cubicBezTo>
                      <a:pt x="30" y="43"/>
                      <a:pt x="26" y="51"/>
                      <a:pt x="26" y="60"/>
                    </a:cubicBezTo>
                    <a:cubicBezTo>
                      <a:pt x="26" y="69"/>
                      <a:pt x="29" y="77"/>
                      <a:pt x="36" y="84"/>
                    </a:cubicBezTo>
                    <a:cubicBezTo>
                      <a:pt x="43" y="91"/>
                      <a:pt x="51" y="95"/>
                      <a:pt x="61" y="95"/>
                    </a:cubicBezTo>
                    <a:cubicBezTo>
                      <a:pt x="66" y="95"/>
                      <a:pt x="71" y="93"/>
                      <a:pt x="75" y="91"/>
                    </a:cubicBezTo>
                    <a:cubicBezTo>
                      <a:pt x="79" y="89"/>
                      <a:pt x="83" y="87"/>
                      <a:pt x="86" y="83"/>
                    </a:cubicBezTo>
                    <a:cubicBezTo>
                      <a:pt x="89" y="80"/>
                      <a:pt x="92" y="79"/>
                      <a:pt x="96" y="79"/>
                    </a:cubicBezTo>
                    <a:cubicBezTo>
                      <a:pt x="100" y="79"/>
                      <a:pt x="102" y="79"/>
                      <a:pt x="104" y="81"/>
                    </a:cubicBezTo>
                    <a:cubicBezTo>
                      <a:pt x="106" y="83"/>
                      <a:pt x="107" y="84"/>
                      <a:pt x="108" y="86"/>
                    </a:cubicBezTo>
                    <a:cubicBezTo>
                      <a:pt x="108" y="88"/>
                      <a:pt x="109" y="89"/>
                      <a:pt x="109" y="91"/>
                    </a:cubicBezTo>
                    <a:cubicBezTo>
                      <a:pt x="109" y="95"/>
                      <a:pt x="107" y="99"/>
                      <a:pt x="103" y="103"/>
                    </a:cubicBezTo>
                    <a:cubicBezTo>
                      <a:pt x="99" y="107"/>
                      <a:pt x="93" y="111"/>
                      <a:pt x="85" y="115"/>
                    </a:cubicBezTo>
                    <a:cubicBezTo>
                      <a:pt x="77" y="118"/>
                      <a:pt x="69" y="120"/>
                      <a:pt x="61" y="120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xmlns="" id="{6AE4D200-C35F-4413-B251-AE3406F36B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02926" y="5753100"/>
                <a:ext cx="334963" cy="373063"/>
              </a:xfrm>
              <a:custGeom>
                <a:avLst/>
                <a:gdLst>
                  <a:gd name="T0" fmla="*/ 13 w 105"/>
                  <a:gd name="T1" fmla="*/ 117 h 117"/>
                  <a:gd name="T2" fmla="*/ 4 w 105"/>
                  <a:gd name="T3" fmla="*/ 114 h 117"/>
                  <a:gd name="T4" fmla="*/ 0 w 105"/>
                  <a:gd name="T5" fmla="*/ 104 h 117"/>
                  <a:gd name="T6" fmla="*/ 0 w 105"/>
                  <a:gd name="T7" fmla="*/ 13 h 117"/>
                  <a:gd name="T8" fmla="*/ 4 w 105"/>
                  <a:gd name="T9" fmla="*/ 3 h 117"/>
                  <a:gd name="T10" fmla="*/ 13 w 105"/>
                  <a:gd name="T11" fmla="*/ 0 h 117"/>
                  <a:gd name="T12" fmla="*/ 43 w 105"/>
                  <a:gd name="T13" fmla="*/ 0 h 117"/>
                  <a:gd name="T14" fmla="*/ 87 w 105"/>
                  <a:gd name="T15" fmla="*/ 16 h 117"/>
                  <a:gd name="T16" fmla="*/ 105 w 105"/>
                  <a:gd name="T17" fmla="*/ 57 h 117"/>
                  <a:gd name="T18" fmla="*/ 89 w 105"/>
                  <a:gd name="T19" fmla="*/ 100 h 117"/>
                  <a:gd name="T20" fmla="*/ 47 w 105"/>
                  <a:gd name="T21" fmla="*/ 117 h 117"/>
                  <a:gd name="T22" fmla="*/ 13 w 105"/>
                  <a:gd name="T23" fmla="*/ 117 h 117"/>
                  <a:gd name="T24" fmla="*/ 43 w 105"/>
                  <a:gd name="T25" fmla="*/ 93 h 117"/>
                  <a:gd name="T26" fmla="*/ 68 w 105"/>
                  <a:gd name="T27" fmla="*/ 83 h 117"/>
                  <a:gd name="T28" fmla="*/ 78 w 105"/>
                  <a:gd name="T29" fmla="*/ 59 h 117"/>
                  <a:gd name="T30" fmla="*/ 67 w 105"/>
                  <a:gd name="T31" fmla="*/ 34 h 117"/>
                  <a:gd name="T32" fmla="*/ 42 w 105"/>
                  <a:gd name="T33" fmla="*/ 24 h 117"/>
                  <a:gd name="T34" fmla="*/ 26 w 105"/>
                  <a:gd name="T35" fmla="*/ 24 h 117"/>
                  <a:gd name="T36" fmla="*/ 26 w 105"/>
                  <a:gd name="T37" fmla="*/ 93 h 117"/>
                  <a:gd name="T38" fmla="*/ 43 w 105"/>
                  <a:gd name="T39" fmla="*/ 9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5" h="117">
                    <a:moveTo>
                      <a:pt x="13" y="117"/>
                    </a:moveTo>
                    <a:cubicBezTo>
                      <a:pt x="10" y="117"/>
                      <a:pt x="7" y="116"/>
                      <a:pt x="4" y="114"/>
                    </a:cubicBezTo>
                    <a:cubicBezTo>
                      <a:pt x="2" y="111"/>
                      <a:pt x="0" y="108"/>
                      <a:pt x="0" y="10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1" y="6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1" y="0"/>
                      <a:pt x="75" y="5"/>
                      <a:pt x="87" y="16"/>
                    </a:cubicBezTo>
                    <a:cubicBezTo>
                      <a:pt x="99" y="27"/>
                      <a:pt x="105" y="40"/>
                      <a:pt x="105" y="57"/>
                    </a:cubicBezTo>
                    <a:cubicBezTo>
                      <a:pt x="105" y="74"/>
                      <a:pt x="99" y="88"/>
                      <a:pt x="89" y="100"/>
                    </a:cubicBezTo>
                    <a:cubicBezTo>
                      <a:pt x="78" y="111"/>
                      <a:pt x="64" y="117"/>
                      <a:pt x="47" y="117"/>
                    </a:cubicBezTo>
                    <a:cubicBezTo>
                      <a:pt x="13" y="117"/>
                      <a:pt x="13" y="117"/>
                      <a:pt x="13" y="117"/>
                    </a:cubicBezTo>
                    <a:close/>
                    <a:moveTo>
                      <a:pt x="43" y="93"/>
                    </a:moveTo>
                    <a:cubicBezTo>
                      <a:pt x="53" y="93"/>
                      <a:pt x="61" y="90"/>
                      <a:pt x="68" y="83"/>
                    </a:cubicBezTo>
                    <a:cubicBezTo>
                      <a:pt x="75" y="77"/>
                      <a:pt x="78" y="69"/>
                      <a:pt x="78" y="59"/>
                    </a:cubicBezTo>
                    <a:cubicBezTo>
                      <a:pt x="78" y="49"/>
                      <a:pt x="74" y="41"/>
                      <a:pt x="67" y="34"/>
                    </a:cubicBezTo>
                    <a:cubicBezTo>
                      <a:pt x="60" y="28"/>
                      <a:pt x="52" y="24"/>
                      <a:pt x="42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93"/>
                      <a:pt x="26" y="93"/>
                      <a:pt x="26" y="93"/>
                    </a:cubicBezTo>
                    <a:lnTo>
                      <a:pt x="43" y="93"/>
                    </a:lnTo>
                    <a:close/>
                  </a:path>
                </a:pathLst>
              </a:custGeom>
              <a:solidFill>
                <a:srgbClr val="EB59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70A2479-B32F-4410-BC99-4B9B9A809775}"/>
                </a:ext>
              </a:extLst>
            </p:cNvPr>
            <p:cNvSpPr txBox="1"/>
            <p:nvPr/>
          </p:nvSpPr>
          <p:spPr>
            <a:xfrm>
              <a:off x="6140729" y="2276047"/>
              <a:ext cx="2014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张量概念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DA4602B-0E55-4601-8FBC-446C1F622A4B}"/>
                </a:ext>
              </a:extLst>
            </p:cNvPr>
            <p:cNvSpPr txBox="1"/>
            <p:nvPr/>
          </p:nvSpPr>
          <p:spPr>
            <a:xfrm>
              <a:off x="8647228" y="2280566"/>
              <a:ext cx="1998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计算图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9010D80-707A-4D50-9B85-A175A1A658D9}"/>
                </a:ext>
              </a:extLst>
            </p:cNvPr>
            <p:cNvSpPr txBox="1"/>
            <p:nvPr/>
          </p:nvSpPr>
          <p:spPr>
            <a:xfrm>
              <a:off x="6696417" y="4353734"/>
              <a:ext cx="1606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会话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538C3E0-65EF-4868-A9F2-FAA69F277D93}"/>
                </a:ext>
              </a:extLst>
            </p:cNvPr>
            <p:cNvSpPr txBox="1"/>
            <p:nvPr/>
          </p:nvSpPr>
          <p:spPr>
            <a:xfrm>
              <a:off x="8712019" y="4318651"/>
              <a:ext cx="16066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单个神</a:t>
              </a:r>
              <a:endPara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r>
                <a:rPr lang="zh-C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经元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5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张量的概念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988840"/>
            <a:ext cx="72008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55776" y="1988840"/>
            <a:ext cx="72008" cy="2160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27584" y="2276872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63588" y="2636912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63588" y="2996952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63588" y="3429000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63588" y="3789040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39644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47664" y="2103165"/>
            <a:ext cx="288032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46385" y="2321072"/>
                <a:ext cx="43924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0" dirty="0" smtClean="0">
                    <a:latin typeface="Cambria Math"/>
                  </a:rPr>
                  <a:t>各项同性介质</a:t>
                </a:r>
                <a:endParaRPr lang="en-US" altLang="zh-CN" sz="2400" b="0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altLang="zh-CN" sz="2400" b="0" dirty="0" smtClean="0"/>
              </a:p>
              <a:p>
                <a:pPr algn="ctr"/>
                <a:r>
                  <a:rPr lang="zh-CN" altLang="en-US" dirty="0" smtClean="0"/>
                  <a:t>电极化强度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zh-CN" altLang="en-US" dirty="0" smtClean="0"/>
                  <a:t> 极化率，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为电场强度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85" y="2321072"/>
                <a:ext cx="4392488" cy="1384995"/>
              </a:xfrm>
              <a:prstGeom prst="rect">
                <a:avLst/>
              </a:prstGeom>
              <a:blipFill rotWithShape="1">
                <a:blip r:embed="rId4"/>
                <a:stretch>
                  <a:fillRect t="-4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19872" y="3817496"/>
                <a:ext cx="460851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Cambria Math"/>
                  </a:rPr>
                  <a:t>各项异性介质</a:t>
                </a:r>
                <a:endParaRPr lang="en-US" altLang="zh-CN" sz="2400" dirty="0" smtClean="0">
                  <a:latin typeface="Cambria Math"/>
                </a:endParaRPr>
              </a:p>
              <a:p>
                <a:pPr algn="ctr"/>
                <a:endParaRPr lang="en-US" altLang="zh-CN" sz="2400" dirty="0">
                  <a:latin typeface="Cambria Math"/>
                </a:endParaRPr>
              </a:p>
              <a:p>
                <a:pPr algn="ctr"/>
                <a:r>
                  <a:rPr lang="en-US" altLang="zh-CN" sz="2400" dirty="0" smtClean="0"/>
                  <a:t>P1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zh-CN" altLang="en-US" sz="2400" i="1">
                        <a:latin typeface="Cambria Math"/>
                      </a:rPr>
                      <m:t>𝛼</m:t>
                    </m:r>
                    <m:r>
                      <a:rPr lang="en-US" altLang="zh-CN" sz="2400" b="0" i="1" baseline="-25000" smtClean="0">
                        <a:latin typeface="Cambria Math"/>
                      </a:rPr>
                      <m:t>11</m:t>
                    </m:r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sz="2400" dirty="0" smtClean="0"/>
                  <a:t>1+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𝛼</m:t>
                    </m:r>
                    <m:r>
                      <a:rPr lang="en-US" altLang="zh-CN" sz="2400" i="1" baseline="-25000">
                        <a:latin typeface="Cambria Math"/>
                      </a:rPr>
                      <m:t>1</m:t>
                    </m:r>
                    <m:r>
                      <a:rPr lang="en-US" altLang="zh-CN" sz="2400" b="0" i="1" baseline="-25000" smtClean="0">
                        <a:latin typeface="Cambria Math"/>
                      </a:rPr>
                      <m:t>2</m:t>
                    </m:r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sz="2400" dirty="0" smtClean="0"/>
                  <a:t>2</a:t>
                </a:r>
              </a:p>
              <a:p>
                <a:pPr algn="ctr"/>
                <a:r>
                  <a:rPr lang="en-US" altLang="zh-CN" sz="2400" dirty="0"/>
                  <a:t>P</a:t>
                </a:r>
                <a:r>
                  <a:rPr lang="en-US" altLang="zh-CN" sz="2400" dirty="0" smtClean="0"/>
                  <a:t>2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zh-CN" altLang="en-US" sz="2400" i="1">
                        <a:latin typeface="Cambria Math"/>
                      </a:rPr>
                      <m:t>𝛼</m:t>
                    </m:r>
                    <m:r>
                      <a:rPr lang="en-US" altLang="zh-CN" sz="2400" b="0" i="1" baseline="-25000" smtClean="0">
                        <a:latin typeface="Cambria Math"/>
                      </a:rPr>
                      <m:t>2</m:t>
                    </m:r>
                    <m:r>
                      <a:rPr lang="en-US" altLang="zh-CN" sz="2400" i="1" baseline="-25000">
                        <a:latin typeface="Cambria Math"/>
                      </a:rPr>
                      <m:t>1</m:t>
                    </m:r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sz="2400" dirty="0"/>
                  <a:t>1+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𝛼</m:t>
                    </m:r>
                    <m:r>
                      <a:rPr lang="en-US" altLang="zh-CN" sz="2400" b="0" i="1" baseline="-25000" smtClean="0">
                        <a:latin typeface="Cambria Math"/>
                      </a:rPr>
                      <m:t>2</m:t>
                    </m:r>
                    <m:r>
                      <a:rPr lang="en-US" altLang="zh-CN" sz="2400" i="1" baseline="-25000">
                        <a:latin typeface="Cambria Math"/>
                      </a:rPr>
                      <m:t>2</m:t>
                    </m:r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sz="2400" dirty="0" smtClean="0"/>
                  <a:t>2</a:t>
                </a:r>
              </a:p>
              <a:p>
                <a:pPr algn="ctr"/>
                <a:endParaRPr lang="en-US" altLang="zh-CN" sz="2400" dirty="0" smtClean="0"/>
              </a:p>
              <a:p>
                <a:pPr algn="ctr"/>
                <a:r>
                  <a:rPr lang="zh-CN" altLang="en-US" dirty="0" smtClean="0"/>
                  <a:t>张量可理解为多维的数据或者矩阵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817496"/>
                <a:ext cx="4608512" cy="2215991"/>
              </a:xfrm>
              <a:prstGeom prst="rect">
                <a:avLst/>
              </a:prstGeom>
              <a:blipFill rotWithShape="1">
                <a:blip r:embed="rId5"/>
                <a:stretch>
                  <a:fillRect t="-3022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/>
          <p:cNvSpPr/>
          <p:nvPr/>
        </p:nvSpPr>
        <p:spPr>
          <a:xfrm>
            <a:off x="1403648" y="3191706"/>
            <a:ext cx="648072" cy="576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689575" y="3013570"/>
            <a:ext cx="450050" cy="415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91680" y="3413030"/>
            <a:ext cx="404466" cy="404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2092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34961" y="28952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348" y="994048"/>
            <a:ext cx="8229600" cy="1066800"/>
          </a:xfrm>
        </p:spPr>
        <p:txBody>
          <a:bodyPr/>
          <a:lstStyle/>
          <a:p>
            <a:r>
              <a:rPr lang="en-US" altLang="zh-CN" dirty="0" err="1" smtClean="0"/>
              <a:t>Tensorboard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与计算图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8" y="2060848"/>
            <a:ext cx="880005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err="1" smtClean="0"/>
              <a:t>tensorboard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144" y="1628800"/>
            <a:ext cx="8352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C:\Users\admin&gt;F:</a:t>
            </a:r>
          </a:p>
          <a:p>
            <a:endParaRPr lang="en-US" altLang="zh-CN" dirty="0"/>
          </a:p>
          <a:p>
            <a:r>
              <a:rPr lang="en-US" altLang="zh-CN" dirty="0"/>
              <a:t>F:\&gt;tensorboard --</a:t>
            </a:r>
            <a:r>
              <a:rPr lang="en-US" altLang="zh-CN" dirty="0" err="1"/>
              <a:t>logdir</a:t>
            </a:r>
            <a:r>
              <a:rPr lang="en-US" altLang="zh-CN" dirty="0"/>
              <a:t>=./path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1.12.0 at http://DESKTOP-0I22PHO:6006 (Press CTRL+C to quit)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4" y="2996951"/>
            <a:ext cx="6792168" cy="364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1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543" y="723603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68517850937&amp;di=46afbd679c6efd530ca8173adcd83885&amp;imgtype=0&amp;src=http%3A%2F%2Fupload.ikanchai.com%2F2017%2F1219%2F15136737031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03" y="548680"/>
            <a:ext cx="2755497" cy="17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628800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&gt;&gt;&gt; import 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tf</a:t>
            </a:r>
            <a:endParaRPr lang="en-US" altLang="zh-CN" sz="2400" dirty="0"/>
          </a:p>
          <a:p>
            <a:r>
              <a:rPr lang="en-US" altLang="zh-CN" sz="2400" dirty="0"/>
              <a:t>&gt;&gt;&gt; a=</a:t>
            </a:r>
            <a:r>
              <a:rPr lang="en-US" altLang="zh-CN" sz="2400" dirty="0" err="1"/>
              <a:t>tf.constant</a:t>
            </a:r>
            <a:r>
              <a:rPr lang="en-US" altLang="zh-CN" sz="2400" dirty="0"/>
              <a:t>([3])</a:t>
            </a:r>
          </a:p>
          <a:p>
            <a:r>
              <a:rPr lang="en-US" altLang="zh-CN" sz="2400" dirty="0"/>
              <a:t>&gt;&gt;&gt; b=</a:t>
            </a:r>
            <a:r>
              <a:rPr lang="en-US" altLang="zh-CN" sz="2400" dirty="0" err="1"/>
              <a:t>tf.constant</a:t>
            </a:r>
            <a:r>
              <a:rPr lang="en-US" altLang="zh-CN" sz="2400" dirty="0"/>
              <a:t>([4])</a:t>
            </a:r>
          </a:p>
          <a:p>
            <a:r>
              <a:rPr lang="en-US" altLang="zh-CN" sz="2400" dirty="0"/>
              <a:t>&gt;&gt;&gt; </a:t>
            </a:r>
            <a:r>
              <a:rPr lang="en-US" altLang="zh-CN" sz="2400" dirty="0" err="1"/>
              <a:t>add_op</a:t>
            </a:r>
            <a:r>
              <a:rPr lang="en-US" altLang="zh-CN" sz="2400" dirty="0"/>
              <a:t>=</a:t>
            </a:r>
            <a:r>
              <a:rPr lang="en-US" altLang="zh-CN" sz="2400" dirty="0" err="1"/>
              <a:t>tf.add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&gt;&gt;&gt; print(</a:t>
            </a:r>
            <a:r>
              <a:rPr lang="en-US" altLang="zh-CN" sz="2400" dirty="0" err="1"/>
              <a:t>add_op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Tensor("Add:0", shape=(1,), </a:t>
            </a:r>
            <a:r>
              <a:rPr lang="en-US" altLang="zh-CN" sz="2400" dirty="0" err="1"/>
              <a:t>dtype</a:t>
            </a:r>
            <a:r>
              <a:rPr lang="en-US" altLang="zh-CN" sz="2400" dirty="0"/>
              <a:t>=int32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运行模型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会话模型</a:t>
            </a:r>
            <a:endParaRPr lang="en-US" altLang="zh-CN" sz="2400" dirty="0"/>
          </a:p>
          <a:p>
            <a:r>
              <a:rPr lang="en-US" altLang="zh-CN" sz="2400" dirty="0"/>
              <a:t>&gt;&gt;&gt; with </a:t>
            </a:r>
            <a:r>
              <a:rPr lang="en-US" altLang="zh-CN" sz="2400" dirty="0" err="1"/>
              <a:t>tf.Session</a:t>
            </a:r>
            <a:r>
              <a:rPr lang="en-US" altLang="zh-CN" sz="2400" dirty="0"/>
              <a:t>() as </a:t>
            </a:r>
            <a:r>
              <a:rPr lang="en-US" altLang="zh-CN" sz="2400" dirty="0" err="1"/>
              <a:t>sess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...     print(</a:t>
            </a:r>
            <a:r>
              <a:rPr lang="en-US" altLang="zh-CN" sz="2400" dirty="0" err="1"/>
              <a:t>sess.run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add_op</a:t>
            </a:r>
            <a:r>
              <a:rPr lang="en-US" altLang="zh-CN" sz="2400" dirty="0"/>
              <a:t>))</a:t>
            </a:r>
          </a:p>
          <a:p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[7]</a:t>
            </a:r>
          </a:p>
          <a:p>
            <a:r>
              <a:rPr lang="en-US" altLang="zh-CN" sz="2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501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Ipython</a:t>
            </a:r>
            <a:r>
              <a:rPr lang="zh-CN" altLang="en-US" dirty="0" smtClean="0"/>
              <a:t>的会话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25" y="2348880"/>
            <a:ext cx="7427143" cy="316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2287"/>
            <a:ext cx="9144000" cy="408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9155360" cy="106680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变量</a:t>
            </a:r>
            <a:r>
              <a:rPr lang="en-US" altLang="zh-CN" sz="2800" dirty="0" smtClean="0"/>
              <a:t>(variable)</a:t>
            </a:r>
            <a:r>
              <a:rPr lang="zh-CN" altLang="en-US" sz="2800" dirty="0" smtClean="0"/>
              <a:t>、操作符</a:t>
            </a:r>
            <a:r>
              <a:rPr lang="en-US" altLang="zh-CN" sz="2800" dirty="0" smtClean="0"/>
              <a:t>(op)</a:t>
            </a:r>
            <a:r>
              <a:rPr lang="zh-CN" altLang="en-US" sz="2800" dirty="0" smtClean="0"/>
              <a:t>、占位符</a:t>
            </a:r>
            <a:r>
              <a:rPr lang="en-US" altLang="zh-CN" sz="2800" dirty="0" smtClean="0"/>
              <a:t>(placeholder)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4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34" y="2204864"/>
            <a:ext cx="7974013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218</TotalTime>
  <Words>313</Words>
  <Application>Microsoft Office PowerPoint</Application>
  <PresentationFormat>全屏显示(4:3)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都市</vt:lpstr>
      <vt:lpstr>TensorFlow 基础</vt:lpstr>
      <vt:lpstr>课程安排</vt:lpstr>
      <vt:lpstr>张量的概念</vt:lpstr>
      <vt:lpstr>Tensorboard 与计算图</vt:lpstr>
      <vt:lpstr>打开tensorboard</vt:lpstr>
      <vt:lpstr>TensorFlow会话Session</vt:lpstr>
      <vt:lpstr>Jupyter Ipython的会话</vt:lpstr>
      <vt:lpstr>变量(variable)、操作符(op)、占位符(placeholder)</vt:lpstr>
      <vt:lpstr>TensorFlow变量</vt:lpstr>
      <vt:lpstr>TensorFlow 变量有值之前必须初始化</vt:lpstr>
      <vt:lpstr>输入变量用placehoder以字典存放</vt:lpstr>
      <vt:lpstr>单个神经元组成的前向网络</vt:lpstr>
      <vt:lpstr>单个神经元组成的前向网络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安装及入门</dc:title>
  <dc:creator>admin</dc:creator>
  <cp:lastModifiedBy>admin</cp:lastModifiedBy>
  <cp:revision>41</cp:revision>
  <dcterms:created xsi:type="dcterms:W3CDTF">2019-09-15T00:09:56Z</dcterms:created>
  <dcterms:modified xsi:type="dcterms:W3CDTF">2019-09-15T09:03:28Z</dcterms:modified>
</cp:coreProperties>
</file>