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63" r:id="rId5"/>
    <p:sldId id="270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440" y="-112"/>
      </p:cViewPr>
      <p:guideLst>
        <p:guide orient="horz" pos="2216"/>
        <p:guide pos="29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形状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幻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形状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</a:fld>
            <a:endParaRPr lang="en-US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</a:fld>
            <a:endParaRPr kumimoji="0"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形状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形状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幻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2AA957AF-53C0-420B-9C2D-77DB1416566C}" type="slidenum">
              <a:rPr kumimoji="0" lang="en-US" smtClean="0"/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37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630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5905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 panose="020B0604020202020204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49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345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 panose="020B0604020202020204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 panose="020B0604020202020204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 panose="020B0604020202020204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20204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20204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87220" y="2991485"/>
            <a:ext cx="4799965" cy="87503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kumimoji="1" lang="zh-CN" altLang="en-US" sz="4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从开发</a:t>
            </a:r>
            <a:r>
              <a:rPr kumimoji="1" altLang="zh-CN" sz="4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CMS</a:t>
            </a:r>
            <a:r>
              <a:rPr kumimoji="1" lang="zh-CN" altLang="en-US" sz="4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系统学起</a:t>
            </a:r>
            <a:endParaRPr kumimoji="1" lang="zh-CN" altLang="en-US" sz="40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680085" y="735965"/>
            <a:ext cx="2886710" cy="320040"/>
          </a:xfrm>
          <a:prstGeom prst="rect">
            <a:avLst/>
          </a:prstGeom>
        </p:spPr>
        <p:txBody>
          <a:bodyPr vert="horz" tIns="0" rIns="45720" bIns="0" anchor="b">
            <a:normAutofit fontScale="60000"/>
          </a:bodyPr>
          <a:lstStyle>
            <a:lvl1pPr marL="0" indent="0" algn="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anose="05020102010507070707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 panose="05020102010507070707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 panose="020B0604020202020204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/>
              <a:buNone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 panose="020B0604020202020204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dirty="0" smtClean="0"/>
              <a:t>从入门到精通的微信小程序开发教程</a:t>
            </a:r>
            <a:endParaRPr kumimoji="1" lang="zh-CN" dirty="0" smtClean="0"/>
          </a:p>
        </p:txBody>
      </p:sp>
      <p:sp>
        <p:nvSpPr>
          <p:cNvPr id="5" name="副标题 2"/>
          <p:cNvSpPr>
            <a:spLocks noGrp="1"/>
          </p:cNvSpPr>
          <p:nvPr/>
        </p:nvSpPr>
        <p:spPr>
          <a:xfrm>
            <a:off x="680085" y="2384425"/>
            <a:ext cx="2886710" cy="320040"/>
          </a:xfrm>
          <a:prstGeom prst="rect">
            <a:avLst/>
          </a:prstGeom>
        </p:spPr>
        <p:txBody>
          <a:bodyPr vert="horz" tIns="0" rIns="45720" bIns="0" anchor="b">
            <a:noAutofit/>
          </a:bodyPr>
          <a:lstStyle>
            <a:lvl1pPr marL="0" indent="0" algn="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anose="05020102010507070707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 panose="05020102010507070707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 panose="020B0604020202020204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/>
              <a:buNone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 panose="020B0604020202020204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sz="24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学微信小程序开发</a:t>
            </a:r>
            <a:endParaRPr kumimoji="1" lang="zh-CN" sz="24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6405" y="4598035"/>
            <a:ext cx="6888480" cy="1066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      </a:t>
            </a:r>
            <a:r>
              <a:rPr lang="zh-CN" altLang="en-US" sz="1600"/>
              <a:t>从实践中学习是开发者最好最快的学习方法。本教程将和大家从零开始</a:t>
            </a:r>
            <a:endParaRPr lang="zh-CN" altLang="en-US" sz="1600"/>
          </a:p>
          <a:p>
            <a:r>
              <a:rPr lang="zh-CN" altLang="en-US" sz="1600"/>
              <a:t>一步一步搭建微信小程序</a:t>
            </a:r>
            <a:r>
              <a:rPr lang="en-US" altLang="zh-CN" sz="1600"/>
              <a:t>CMS</a:t>
            </a:r>
            <a:r>
              <a:rPr lang="zh-CN" altLang="en-US" sz="1600"/>
              <a:t>系统，每个章节都会涉及到不同的知识点，</a:t>
            </a:r>
            <a:endParaRPr lang="zh-CN" altLang="en-US" sz="1600"/>
          </a:p>
          <a:p>
            <a:r>
              <a:rPr lang="zh-CN" altLang="en-US" sz="1600"/>
              <a:t>等教程学习完你不但掌握了小程序开发全部知识，同时还拥有一个完整作品</a:t>
            </a:r>
            <a:endParaRPr lang="zh-CN" altLang="en-US" sz="1600"/>
          </a:p>
          <a:p>
            <a:r>
              <a:rPr lang="zh-CN" altLang="en-US" sz="1600"/>
              <a:t>的开发经验！ </a:t>
            </a:r>
            <a:r>
              <a:rPr lang="en-US" altLang="zh-CN" sz="1600"/>
              <a:t>----weiphp</a:t>
            </a:r>
            <a:r>
              <a:rPr lang="zh-CN" altLang="en-US" sz="1600"/>
              <a:t>的凡星</a:t>
            </a:r>
            <a:endParaRPr lang="zh-CN" altLang="en-US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646160" cy="1143000"/>
          </a:xfrm>
        </p:spPr>
        <p:txBody>
          <a:bodyPr>
            <a:normAutofit/>
          </a:bodyPr>
          <a:lstStyle/>
          <a:p>
            <a:r>
              <a:rPr kumimoji="1" lang="zh-CN" dirty="0" smtClean="0"/>
              <a:t>第六章：</a:t>
            </a:r>
            <a:r>
              <a:rPr lang="zh-CN" altLang="en-US">
                <a:sym typeface="+mn-ea"/>
              </a:rPr>
              <a:t>用户体验提升</a:t>
            </a:r>
            <a:endParaRPr kumimoji="1" lang="zh-CN" dirty="0" smtClean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975995" y="1417955"/>
            <a:ext cx="5883910" cy="2574925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370" indent="-38417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63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590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49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345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 panose="020B0604020202020204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53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 panose="020B0604020202020204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95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200000"/>
              </a:lnSpc>
              <a:spcBef>
                <a:spcPts val="0"/>
              </a:spcBef>
            </a:pPr>
            <a:r>
              <a:rPr kumimoji="1" lang="zh-CN" altLang="en-US" sz="2000" dirty="0" smtClean="0">
                <a:sym typeface="+mn-ea"/>
              </a:rPr>
              <a:t>第一节：列表页面加载更多文章</a:t>
            </a:r>
            <a:endParaRPr kumimoji="1" lang="en-US" altLang="zh-CN" sz="2000" dirty="0" smtClean="0"/>
          </a:p>
          <a:p>
            <a:pPr fontAlgn="auto">
              <a:lnSpc>
                <a:spcPct val="200000"/>
              </a:lnSpc>
              <a:spcBef>
                <a:spcPts val="0"/>
              </a:spcBef>
            </a:pPr>
            <a:r>
              <a:rPr kumimoji="1" lang="zh-CN" altLang="en-US" sz="2000" dirty="0" smtClean="0">
                <a:sym typeface="+mn-ea"/>
              </a:rPr>
              <a:t>第二节：</a:t>
            </a:r>
            <a:r>
              <a:rPr kumimoji="1" lang="zh-CN" sz="2000" dirty="0" smtClean="0">
                <a:sym typeface="+mn-ea"/>
              </a:rPr>
              <a:t>界面反馈提示</a:t>
            </a:r>
            <a:endParaRPr kumimoji="1" lang="zh-CN" altLang="en-US" sz="2000" dirty="0" smtClean="0">
              <a:sym typeface="+mn-ea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</a:pPr>
            <a:r>
              <a:rPr kumimoji="1" lang="zh-CN" altLang="en-US" sz="2000" dirty="0" smtClean="0"/>
              <a:t>第三节：加入加载中的友好提示</a:t>
            </a:r>
            <a:endParaRPr kumimoji="1" lang="zh-CN" altLang="en-US" sz="2000" dirty="0" smtClean="0"/>
          </a:p>
          <a:p>
            <a:pPr fontAlgn="auto">
              <a:lnSpc>
                <a:spcPct val="200000"/>
              </a:lnSpc>
              <a:spcBef>
                <a:spcPts val="0"/>
              </a:spcBef>
            </a:pPr>
            <a:r>
              <a:rPr kumimoji="1" lang="zh-CN" altLang="en-US" sz="2000" dirty="0" smtClean="0"/>
              <a:t>第四节：返回上一页</a:t>
            </a:r>
            <a:endParaRPr kumimoji="1" lang="zh-CN" altLang="en-US" sz="2000" dirty="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3422650" y="5076190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设备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975995" y="4269740"/>
            <a:ext cx="15621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ym typeface="+mn-ea"/>
              </a:rPr>
              <a:t>本章知识点：</a:t>
            </a:r>
            <a:endParaRPr lang="zh-CN" altLang="en-US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725" y="5067935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界面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60245" y="5076190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操作反馈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83860" y="5067935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事件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646160" cy="1143000"/>
          </a:xfrm>
        </p:spPr>
        <p:txBody>
          <a:bodyPr>
            <a:normAutofit/>
          </a:bodyPr>
          <a:lstStyle/>
          <a:p>
            <a:r>
              <a:rPr kumimoji="1" lang="zh-CN" dirty="0" smtClean="0"/>
              <a:t>第七章：</a:t>
            </a:r>
            <a:r>
              <a:rPr lang="zh-CN" altLang="en-US">
                <a:sym typeface="+mn-ea"/>
              </a:rPr>
              <a:t>用户建议反馈</a:t>
            </a:r>
            <a:endParaRPr kumimoji="1" lang="zh-CN" dirty="0" smtClean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975995" y="1417955"/>
            <a:ext cx="5883910" cy="3423920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370" indent="-38417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63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590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49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345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 panose="020B0604020202020204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53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 panose="020B0604020202020204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95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200000"/>
              </a:lnSpc>
              <a:spcBef>
                <a:spcPts val="0"/>
              </a:spcBef>
            </a:pPr>
            <a:r>
              <a:rPr kumimoji="1" lang="zh-CN" altLang="en-US" sz="2000" dirty="0" smtClean="0">
                <a:sym typeface="+mn-ea"/>
              </a:rPr>
              <a:t>第一节：创建反馈表单界面</a:t>
            </a:r>
            <a:endParaRPr kumimoji="1" lang="zh-CN" altLang="en-US" sz="2000" dirty="0" smtClean="0">
              <a:sym typeface="+mn-ea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</a:pPr>
            <a:r>
              <a:rPr kumimoji="1" lang="zh-CN" altLang="en-US" sz="2000" dirty="0" smtClean="0">
                <a:sym typeface="+mn-ea"/>
              </a:rPr>
              <a:t>第二节：表单界面美化</a:t>
            </a:r>
            <a:endParaRPr kumimoji="1" lang="zh-CN" altLang="en-US" sz="2000" dirty="0" smtClean="0">
              <a:sym typeface="+mn-ea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</a:pPr>
            <a:r>
              <a:rPr kumimoji="1" lang="zh-CN" altLang="en-US" sz="2000" dirty="0" smtClean="0">
                <a:sym typeface="+mn-ea"/>
              </a:rPr>
              <a:t>第三节：后端系统增加反馈功能</a:t>
            </a:r>
            <a:endParaRPr kumimoji="1" lang="zh-CN" altLang="en-US" sz="2000" dirty="0" smtClean="0">
              <a:sym typeface="+mn-ea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</a:pPr>
            <a:r>
              <a:rPr kumimoji="1" lang="zh-CN" altLang="en-US" sz="2000" dirty="0" smtClean="0">
                <a:sym typeface="+mn-ea"/>
              </a:rPr>
              <a:t>第四节：用户反馈的内容保存到后端数据库</a:t>
            </a:r>
            <a:endParaRPr kumimoji="1" lang="zh-CN" altLang="en-US" sz="2000" dirty="0" smtClean="0"/>
          </a:p>
          <a:p>
            <a:pPr fontAlgn="auto">
              <a:lnSpc>
                <a:spcPct val="200000"/>
              </a:lnSpc>
              <a:spcBef>
                <a:spcPts val="0"/>
              </a:spcBef>
            </a:pPr>
            <a:r>
              <a:rPr kumimoji="1" lang="zh-CN" altLang="en-US" sz="2000" dirty="0" smtClean="0"/>
              <a:t>第五节：使用引用功能分离文档</a:t>
            </a:r>
            <a:endParaRPr kumimoji="1" lang="zh-CN" altLang="en-US" sz="2000" dirty="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975995" y="4841875"/>
            <a:ext cx="15621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ym typeface="+mn-ea"/>
              </a:rPr>
              <a:t>本章知识点：</a:t>
            </a:r>
            <a:endParaRPr lang="zh-CN" altLang="en-US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95750" y="5648325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引用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93545" y="5648325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表单组件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098800" y="5640070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位置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646160" cy="1143000"/>
          </a:xfrm>
        </p:spPr>
        <p:txBody>
          <a:bodyPr>
            <a:normAutofit/>
          </a:bodyPr>
          <a:lstStyle/>
          <a:p>
            <a:r>
              <a:rPr kumimoji="1" lang="zh-CN" dirty="0" smtClean="0"/>
              <a:t>第八章：</a:t>
            </a:r>
            <a:r>
              <a:rPr lang="zh-CN">
                <a:sym typeface="+mn-ea"/>
              </a:rPr>
              <a:t>本地缓存数据</a:t>
            </a:r>
            <a:endParaRPr kumimoji="1" lang="zh-CN" dirty="0" smtClean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975995" y="1417955"/>
            <a:ext cx="5883910" cy="3423920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370" indent="-38417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63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590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49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345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 panose="020B0604020202020204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53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 panose="020B0604020202020204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95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200000"/>
              </a:lnSpc>
              <a:spcBef>
                <a:spcPts val="0"/>
              </a:spcBef>
            </a:pPr>
            <a:r>
              <a:rPr kumimoji="1" lang="zh-CN" altLang="en-US" sz="2000" dirty="0" smtClean="0">
                <a:sym typeface="+mn-ea"/>
              </a:rPr>
              <a:t>第一节：</a:t>
            </a:r>
            <a:r>
              <a:rPr kumimoji="1" lang="zh-CN" altLang="en-US" sz="2000" dirty="0" smtClean="0">
                <a:sym typeface="+mn-ea"/>
              </a:rPr>
              <a:t>缓存文章列表数据</a:t>
            </a:r>
            <a:endParaRPr kumimoji="1" lang="zh-CN" altLang="en-US" sz="2000" dirty="0" smtClean="0">
              <a:sym typeface="+mn-ea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</a:pPr>
            <a:r>
              <a:rPr kumimoji="1" lang="zh-CN" altLang="en-US" sz="2000" dirty="0" smtClean="0">
                <a:sym typeface="+mn-ea"/>
              </a:rPr>
              <a:t>第二节：</a:t>
            </a:r>
            <a:r>
              <a:rPr kumimoji="1" lang="zh-CN" altLang="en-US" sz="2000" dirty="0" smtClean="0">
                <a:sym typeface="+mn-ea"/>
              </a:rPr>
              <a:t>缓存文章内容数据</a:t>
            </a:r>
            <a:endParaRPr kumimoji="1" lang="zh-CN" altLang="en-US" sz="2000" dirty="0" smtClean="0">
              <a:sym typeface="+mn-ea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</a:pPr>
            <a:r>
              <a:rPr kumimoji="1" lang="zh-CN" altLang="en-US" sz="2000" dirty="0" smtClean="0">
                <a:sym typeface="+mn-ea"/>
              </a:rPr>
              <a:t>第三节：</a:t>
            </a:r>
            <a:r>
              <a:rPr kumimoji="1" lang="zh-CN" altLang="en-US" sz="2000" dirty="0">
                <a:sym typeface="+mn-ea"/>
              </a:rPr>
              <a:t>缓存数据方案优化</a:t>
            </a:r>
            <a:endParaRPr kumimoji="1" lang="zh-CN" altLang="en-US" sz="2000" dirty="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975995" y="4841875"/>
            <a:ext cx="15621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ym typeface="+mn-ea"/>
              </a:rPr>
              <a:t>本章知识点：</a:t>
            </a:r>
            <a:endParaRPr lang="zh-CN" altLang="en-US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93545" y="5648325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数据缓存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dirty="0" smtClean="0"/>
              <a:t>第一章：开始入门</a:t>
            </a:r>
            <a:endParaRPr kumimoji="1"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</a:pPr>
            <a:r>
              <a:rPr kumimoji="1" lang="zh-CN" altLang="en-US" dirty="0" smtClean="0"/>
              <a:t>第一节：课程介绍，定个小目标</a:t>
            </a:r>
            <a:endParaRPr kumimoji="1" lang="zh-CN" altLang="en-US" dirty="0" smtClean="0"/>
          </a:p>
          <a:p>
            <a:pPr fontAlgn="auto">
              <a:lnSpc>
                <a:spcPct val="200000"/>
              </a:lnSpc>
              <a:spcBef>
                <a:spcPts val="0"/>
              </a:spcBef>
            </a:pPr>
            <a:r>
              <a:rPr kumimoji="1" lang="zh-CN" altLang="en-US" dirty="0" smtClean="0"/>
              <a:t>第二节：开发文档简读，了解全貌</a:t>
            </a:r>
            <a:endParaRPr kumimoji="1" lang="zh-CN" altLang="en-US" dirty="0" smtClean="0"/>
          </a:p>
          <a:p>
            <a:pPr fontAlgn="auto">
              <a:lnSpc>
                <a:spcPct val="200000"/>
              </a:lnSpc>
              <a:spcBef>
                <a:spcPts val="0"/>
              </a:spcBef>
            </a:pPr>
            <a:r>
              <a:rPr kumimoji="1" lang="zh-CN" altLang="en-US" dirty="0" smtClean="0"/>
              <a:t>第三节：</a:t>
            </a:r>
            <a:r>
              <a:rPr kumimoji="1" lang="en-US" altLang="zh-CN" dirty="0" smtClean="0"/>
              <a:t>CMS</a:t>
            </a:r>
            <a:r>
              <a:rPr kumimoji="1" lang="zh-CN" altLang="en-US" dirty="0" smtClean="0"/>
              <a:t>原型，我们的初期目标</a:t>
            </a:r>
            <a:endParaRPr kumimoji="1" lang="zh-CN" altLang="en-US" dirty="0" smtClean="0"/>
          </a:p>
          <a:p>
            <a:pPr fontAlgn="auto">
              <a:lnSpc>
                <a:spcPct val="200000"/>
              </a:lnSpc>
              <a:spcBef>
                <a:spcPts val="0"/>
              </a:spcBef>
            </a:pPr>
            <a:r>
              <a:rPr kumimoji="1" lang="zh-CN" altLang="en-US" dirty="0" smtClean="0"/>
              <a:t>第四节：微信web开发者工具安装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dirty="0" smtClean="0"/>
              <a:t>第一章：开始入门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>
                <a:sym typeface="+mn-ea"/>
              </a:rPr>
              <a:t>课程介绍</a:t>
            </a:r>
            <a:endParaRPr kumimoji="1"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4485" y="1938020"/>
            <a:ext cx="2819400" cy="793750"/>
          </a:xfrm>
        </p:spPr>
        <p:txBody>
          <a:bodyPr>
            <a:norm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</a:pPr>
            <a:r>
              <a:rPr kumimoji="1" lang="zh-CN" altLang="en-US" sz="1000" dirty="0" smtClean="0"/>
              <a:t>第一节：课程介绍，定个小目标</a:t>
            </a:r>
            <a:endParaRPr kumimoji="1" lang="zh-CN" altLang="en-US" sz="1000" dirty="0" smtClean="0"/>
          </a:p>
          <a:p>
            <a:pPr fontAlgn="auto">
              <a:lnSpc>
                <a:spcPct val="90000"/>
              </a:lnSpc>
              <a:spcBef>
                <a:spcPts val="0"/>
              </a:spcBef>
            </a:pPr>
            <a:r>
              <a:rPr kumimoji="1" lang="zh-CN" altLang="en-US" sz="1000" dirty="0" smtClean="0"/>
              <a:t>第二节：开发文档简读，了解全貌</a:t>
            </a:r>
            <a:endParaRPr kumimoji="1" lang="zh-CN" altLang="en-US" sz="1000" dirty="0" smtClean="0"/>
          </a:p>
          <a:p>
            <a:pPr fontAlgn="auto">
              <a:lnSpc>
                <a:spcPct val="90000"/>
              </a:lnSpc>
              <a:spcBef>
                <a:spcPts val="0"/>
              </a:spcBef>
            </a:pPr>
            <a:r>
              <a:rPr kumimoji="1" lang="zh-CN" altLang="en-US" sz="1000" dirty="0" smtClean="0"/>
              <a:t>第三节：</a:t>
            </a:r>
            <a:r>
              <a:rPr kumimoji="1" lang="en-US" altLang="zh-CN" sz="1000" dirty="0" smtClean="0"/>
              <a:t>CMS</a:t>
            </a:r>
            <a:r>
              <a:rPr kumimoji="1" lang="zh-CN" altLang="en-US" sz="1000" dirty="0" smtClean="0"/>
              <a:t>原型，我们的初期目标</a:t>
            </a:r>
            <a:endParaRPr kumimoji="1" lang="zh-CN" altLang="en-US" sz="1000" dirty="0" smtClean="0"/>
          </a:p>
          <a:p>
            <a:pPr fontAlgn="auto">
              <a:lnSpc>
                <a:spcPct val="90000"/>
              </a:lnSpc>
              <a:spcBef>
                <a:spcPts val="0"/>
              </a:spcBef>
            </a:pPr>
            <a:r>
              <a:rPr kumimoji="1" lang="zh-CN" altLang="en-US" sz="1000" dirty="0" smtClean="0"/>
              <a:t>第四节：微信web开发者工具安装</a:t>
            </a:r>
            <a:endParaRPr kumimoji="1" lang="zh-CN" altLang="en-US" sz="1000" dirty="0"/>
          </a:p>
        </p:txBody>
      </p:sp>
      <p:sp>
        <p:nvSpPr>
          <p:cNvPr id="4" name="文本框 3"/>
          <p:cNvSpPr txBox="1"/>
          <p:nvPr/>
        </p:nvSpPr>
        <p:spPr>
          <a:xfrm>
            <a:off x="687070" y="1633220"/>
            <a:ext cx="1605280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第一章：开始入门</a:t>
            </a:r>
            <a:endParaRPr lang="zh-CN" altLang="en-US" sz="140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307975" y="3086100"/>
            <a:ext cx="2819400" cy="7937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370" indent="-38417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63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590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49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345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 panose="020B0604020202020204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53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 panose="020B0604020202020204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95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Bef>
                <a:spcPts val="0"/>
              </a:spcBef>
            </a:pPr>
            <a:r>
              <a:rPr kumimoji="1" lang="zh-CN" altLang="en-US" sz="1000" dirty="0" smtClean="0"/>
              <a:t>第一节：创建项目</a:t>
            </a:r>
            <a:endParaRPr kumimoji="1" lang="zh-CN" altLang="en-US" sz="1000" dirty="0" smtClean="0"/>
          </a:p>
          <a:p>
            <a:pPr fontAlgn="auto">
              <a:lnSpc>
                <a:spcPct val="90000"/>
              </a:lnSpc>
              <a:spcBef>
                <a:spcPts val="0"/>
              </a:spcBef>
            </a:pPr>
            <a:r>
              <a:rPr kumimoji="1" lang="zh-CN" altLang="en-US" sz="1000" dirty="0" smtClean="0"/>
              <a:t>第二节：编写关于我们布局界面</a:t>
            </a:r>
            <a:endParaRPr kumimoji="1" lang="zh-CN" altLang="en-US" sz="1000" dirty="0" smtClean="0"/>
          </a:p>
          <a:p>
            <a:pPr fontAlgn="auto">
              <a:lnSpc>
                <a:spcPct val="90000"/>
              </a:lnSpc>
              <a:spcBef>
                <a:spcPts val="0"/>
              </a:spcBef>
            </a:pPr>
            <a:r>
              <a:rPr kumimoji="1" lang="zh-CN" altLang="en-US" sz="1000" dirty="0" smtClean="0"/>
              <a:t>第三节：用变量替换界面里的固定文本</a:t>
            </a:r>
            <a:endParaRPr kumimoji="1" lang="zh-CN" altLang="en-US" sz="1000" dirty="0" smtClean="0"/>
          </a:p>
          <a:p>
            <a:pPr fontAlgn="auto">
              <a:lnSpc>
                <a:spcPct val="90000"/>
              </a:lnSpc>
              <a:spcBef>
                <a:spcPts val="0"/>
              </a:spcBef>
            </a:pPr>
            <a:r>
              <a:rPr kumimoji="1" lang="zh-CN" altLang="en-US" sz="1000" dirty="0" smtClean="0"/>
              <a:t>第四节：界面美化</a:t>
            </a:r>
            <a:endParaRPr kumimoji="1" lang="zh-CN" altLang="en-US" sz="1000" dirty="0"/>
          </a:p>
        </p:txBody>
      </p:sp>
      <p:sp>
        <p:nvSpPr>
          <p:cNvPr id="6" name="文本框 5"/>
          <p:cNvSpPr txBox="1"/>
          <p:nvPr/>
        </p:nvSpPr>
        <p:spPr>
          <a:xfrm>
            <a:off x="670560" y="2781300"/>
            <a:ext cx="2849880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第二章：第一个小程序：关于我们</a:t>
            </a:r>
            <a:endParaRPr lang="zh-CN" altLang="en-US" sz="140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97180" y="4255770"/>
            <a:ext cx="2819400" cy="7937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370" indent="-38417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63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590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49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345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 panose="020B0604020202020204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53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 panose="020B0604020202020204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95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Bef>
                <a:spcPts val="0"/>
              </a:spcBef>
            </a:pPr>
            <a:r>
              <a:rPr kumimoji="1" lang="zh-CN" altLang="en-US" sz="1000" dirty="0" smtClean="0"/>
              <a:t>第一节：加入文章列表和内容界面</a:t>
            </a:r>
            <a:endParaRPr kumimoji="1" lang="zh-CN" altLang="en-US" sz="1000" dirty="0" smtClean="0"/>
          </a:p>
          <a:p>
            <a:pPr fontAlgn="auto">
              <a:lnSpc>
                <a:spcPct val="90000"/>
              </a:lnSpc>
              <a:spcBef>
                <a:spcPts val="0"/>
              </a:spcBef>
            </a:pPr>
            <a:r>
              <a:rPr kumimoji="1" lang="zh-CN" altLang="en-US" sz="1000" dirty="0" smtClean="0"/>
              <a:t>第二节：为程序加入底部菜单导航</a:t>
            </a:r>
            <a:endParaRPr kumimoji="1" lang="zh-CN" altLang="en-US" sz="1000" dirty="0" smtClean="0"/>
          </a:p>
          <a:p>
            <a:pPr fontAlgn="auto">
              <a:lnSpc>
                <a:spcPct val="90000"/>
              </a:lnSpc>
              <a:spcBef>
                <a:spcPts val="0"/>
              </a:spcBef>
            </a:pPr>
            <a:r>
              <a:rPr kumimoji="1" lang="zh-CN" altLang="en-US" sz="1000" dirty="0" smtClean="0"/>
              <a:t>第三节：实现文章列表界面</a:t>
            </a:r>
            <a:endParaRPr kumimoji="1" lang="zh-CN" altLang="en-US" sz="1000" dirty="0" smtClean="0"/>
          </a:p>
          <a:p>
            <a:pPr fontAlgn="auto">
              <a:lnSpc>
                <a:spcPct val="90000"/>
              </a:lnSpc>
              <a:spcBef>
                <a:spcPts val="0"/>
              </a:spcBef>
            </a:pPr>
            <a:r>
              <a:rPr kumimoji="1" lang="zh-CN" altLang="en-US" sz="1000" dirty="0" smtClean="0"/>
              <a:t>第四节：实现内容详情界面</a:t>
            </a:r>
            <a:endParaRPr kumimoji="1" lang="zh-CN" altLang="en-US" sz="1000" dirty="0" smtClean="0"/>
          </a:p>
          <a:p>
            <a:pPr fontAlgn="auto">
              <a:lnSpc>
                <a:spcPct val="90000"/>
              </a:lnSpc>
              <a:spcBef>
                <a:spcPts val="0"/>
              </a:spcBef>
            </a:pPr>
            <a:r>
              <a:rPr kumimoji="1" lang="zh-CN" altLang="en-US" sz="1000" dirty="0" smtClean="0">
                <a:sym typeface="+mn-ea"/>
              </a:rPr>
              <a:t>第五节：列表和内容界面美化</a:t>
            </a:r>
            <a:endParaRPr kumimoji="1" lang="zh-CN" altLang="en-US" sz="1000" dirty="0"/>
          </a:p>
          <a:p>
            <a:pPr fontAlgn="auto">
              <a:lnSpc>
                <a:spcPct val="90000"/>
              </a:lnSpc>
              <a:spcBef>
                <a:spcPts val="0"/>
              </a:spcBef>
            </a:pPr>
            <a:endParaRPr kumimoji="1" lang="zh-CN" altLang="en-US" sz="1000" dirty="0"/>
          </a:p>
        </p:txBody>
      </p:sp>
      <p:sp>
        <p:nvSpPr>
          <p:cNvPr id="8" name="文本框 7"/>
          <p:cNvSpPr txBox="1"/>
          <p:nvPr/>
        </p:nvSpPr>
        <p:spPr>
          <a:xfrm>
            <a:off x="659765" y="3950970"/>
            <a:ext cx="2889250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第三章：</a:t>
            </a:r>
            <a:r>
              <a:rPr lang="en-US" altLang="zh-CN" sz="1400"/>
              <a:t>CMS</a:t>
            </a:r>
            <a:r>
              <a:rPr lang="zh-CN" altLang="en-US" sz="1400"/>
              <a:t>文章列表和内容界面</a:t>
            </a:r>
            <a:endParaRPr lang="zh-CN" altLang="en-US" sz="1400"/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286385" y="5396865"/>
            <a:ext cx="2819400" cy="7937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370" indent="-38417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63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590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49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345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 panose="020B0604020202020204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53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 panose="020B0604020202020204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95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Bef>
                <a:spcPts val="0"/>
              </a:spcBef>
            </a:pPr>
            <a:r>
              <a:rPr kumimoji="1" lang="zh-CN" altLang="en-US" sz="1000" dirty="0" smtClean="0"/>
              <a:t>第一节：小程序</a:t>
            </a:r>
            <a:r>
              <a:rPr kumimoji="1" lang="en-US" altLang="zh-CN" sz="1000" dirty="0" smtClean="0"/>
              <a:t>CMS</a:t>
            </a:r>
            <a:r>
              <a:rPr kumimoji="1" lang="zh-CN" altLang="en-US" sz="1000" dirty="0" smtClean="0"/>
              <a:t>系统下载安装</a:t>
            </a:r>
            <a:endParaRPr kumimoji="1" lang="zh-CN" altLang="en-US" sz="1000" dirty="0" smtClean="0"/>
          </a:p>
          <a:p>
            <a:pPr fontAlgn="auto">
              <a:lnSpc>
                <a:spcPct val="90000"/>
              </a:lnSpc>
              <a:spcBef>
                <a:spcPts val="0"/>
              </a:spcBef>
            </a:pPr>
            <a:r>
              <a:rPr kumimoji="1" lang="zh-CN" altLang="en-US" sz="1000" dirty="0" smtClean="0"/>
              <a:t>第二节：系统整体功能介绍</a:t>
            </a:r>
            <a:endParaRPr kumimoji="1" lang="zh-CN" altLang="en-US" sz="1000" dirty="0" smtClean="0"/>
          </a:p>
          <a:p>
            <a:pPr fontAlgn="auto">
              <a:lnSpc>
                <a:spcPct val="90000"/>
              </a:lnSpc>
              <a:spcBef>
                <a:spcPts val="0"/>
              </a:spcBef>
            </a:pPr>
            <a:r>
              <a:rPr kumimoji="1" lang="zh-CN" altLang="en-US" sz="1000" dirty="0" smtClean="0"/>
              <a:t>第三节：创建一个</a:t>
            </a:r>
            <a:r>
              <a:rPr kumimoji="1" lang="en-US" altLang="zh-CN" sz="1000" dirty="0" smtClean="0"/>
              <a:t>CMS</a:t>
            </a:r>
            <a:r>
              <a:rPr kumimoji="1" lang="zh-CN" altLang="en-US" sz="1000" dirty="0" smtClean="0"/>
              <a:t>功能插件</a:t>
            </a:r>
            <a:endParaRPr kumimoji="1" lang="zh-CN" altLang="en-US" sz="1000" dirty="0" smtClean="0"/>
          </a:p>
          <a:p>
            <a:pPr fontAlgn="auto">
              <a:lnSpc>
                <a:spcPct val="90000"/>
              </a:lnSpc>
              <a:spcBef>
                <a:spcPts val="0"/>
              </a:spcBef>
            </a:pPr>
            <a:r>
              <a:rPr kumimoji="1" lang="zh-CN" altLang="en-US" sz="1000" dirty="0" smtClean="0"/>
              <a:t>第四节：创建</a:t>
            </a:r>
            <a:r>
              <a:rPr kumimoji="1" lang="en-US" altLang="zh-CN" sz="1000" dirty="0" smtClean="0"/>
              <a:t>CMS</a:t>
            </a:r>
            <a:r>
              <a:rPr kumimoji="1" lang="zh-CN" altLang="en-US" sz="1000" dirty="0" smtClean="0"/>
              <a:t>数据库模型</a:t>
            </a:r>
            <a:endParaRPr kumimoji="1" lang="zh-CN" altLang="en-US" sz="1000" dirty="0" smtClean="0"/>
          </a:p>
          <a:p>
            <a:pPr fontAlgn="auto">
              <a:lnSpc>
                <a:spcPct val="90000"/>
              </a:lnSpc>
              <a:spcBef>
                <a:spcPts val="0"/>
              </a:spcBef>
            </a:pPr>
            <a:r>
              <a:rPr kumimoji="1" lang="zh-CN" altLang="en-US" sz="1000" dirty="0" smtClean="0"/>
              <a:t>第五节：文章内容管理</a:t>
            </a:r>
            <a:endParaRPr kumimoji="1" lang="zh-CN" altLang="en-US" sz="100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648970" y="5092065"/>
            <a:ext cx="3422650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第四章：小程序</a:t>
            </a:r>
            <a:r>
              <a:rPr lang="en-US" altLang="zh-CN" sz="1400"/>
              <a:t>CMS</a:t>
            </a:r>
            <a:r>
              <a:rPr lang="zh-CN" altLang="en-US" sz="1400"/>
              <a:t>，后端内容管理系统</a:t>
            </a:r>
            <a:endParaRPr lang="zh-CN" altLang="en-US" sz="1400"/>
          </a:p>
        </p:txBody>
      </p:sp>
      <p:sp>
        <p:nvSpPr>
          <p:cNvPr id="11" name="内容占位符 2"/>
          <p:cNvSpPr>
            <a:spLocks noGrp="1"/>
          </p:cNvSpPr>
          <p:nvPr/>
        </p:nvSpPr>
        <p:spPr>
          <a:xfrm>
            <a:off x="4305300" y="1722120"/>
            <a:ext cx="3016885" cy="5797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370" indent="-38417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63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590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49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345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 panose="020B0604020202020204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53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 panose="020B0604020202020204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95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sz="1000" dirty="0" smtClean="0"/>
              <a:t>第一节：小程序</a:t>
            </a:r>
            <a:r>
              <a:rPr kumimoji="1" lang="en-US" altLang="zh-CN" sz="1000" dirty="0" smtClean="0"/>
              <a:t>CMS</a:t>
            </a:r>
            <a:r>
              <a:rPr kumimoji="1" lang="zh-CN" altLang="en-US" sz="1000" dirty="0" smtClean="0"/>
              <a:t>后端接口开放</a:t>
            </a:r>
            <a:endParaRPr kumimoji="1" lang="zh-CN" altLang="en-US" sz="1000" dirty="0" smtClean="0"/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sz="1000" dirty="0" smtClean="0"/>
              <a:t>第二节：小程序列表界面数据与后端对接</a:t>
            </a:r>
            <a:endParaRPr kumimoji="1" lang="zh-CN" altLang="en-US" sz="1000" dirty="0" smtClean="0"/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sz="1000" dirty="0" smtClean="0"/>
              <a:t>第三节：</a:t>
            </a:r>
            <a:r>
              <a:rPr kumimoji="1" lang="zh-CN" sz="1000" dirty="0" smtClean="0"/>
              <a:t>小程序内容界面数据与后端对接</a:t>
            </a:r>
            <a:endParaRPr kumimoji="1" lang="zh-CN" altLang="en-US" sz="1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667885" y="1417320"/>
            <a:ext cx="3027680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第五章：小程序与后端系统数据对接</a:t>
            </a:r>
            <a:endParaRPr lang="zh-CN" altLang="en-US" sz="1400"/>
          </a:p>
        </p:txBody>
      </p:sp>
      <p:sp>
        <p:nvSpPr>
          <p:cNvPr id="13" name="内容占位符 2"/>
          <p:cNvSpPr>
            <a:spLocks noGrp="1"/>
          </p:cNvSpPr>
          <p:nvPr/>
        </p:nvSpPr>
        <p:spPr>
          <a:xfrm>
            <a:off x="4305300" y="2903855"/>
            <a:ext cx="2819400" cy="1320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370" indent="-38417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63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590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49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345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 panose="020B0604020202020204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53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 panose="020B0604020202020204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95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sz="1000" dirty="0" smtClean="0">
                <a:sym typeface="+mn-ea"/>
              </a:rPr>
              <a:t>第一节：列表页面加载更多文章</a:t>
            </a:r>
            <a:endParaRPr kumimoji="1" lang="en-US" altLang="zh-CN" sz="1000" dirty="0" smtClean="0"/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sz="1000" dirty="0" smtClean="0">
                <a:sym typeface="+mn-ea"/>
              </a:rPr>
              <a:t>第二节：</a:t>
            </a:r>
            <a:r>
              <a:rPr kumimoji="1" lang="zh-CN" sz="1000" dirty="0" smtClean="0">
                <a:sym typeface="+mn-ea"/>
              </a:rPr>
              <a:t>界面反馈提示</a:t>
            </a:r>
            <a:endParaRPr kumimoji="1" lang="zh-CN" altLang="en-US" sz="1000" dirty="0" smtClean="0">
              <a:sym typeface="+mn-ea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sz="1000" dirty="0" smtClean="0">
                <a:sym typeface="+mn-ea"/>
              </a:rPr>
              <a:t>第三节：加入加载中的友好提示</a:t>
            </a:r>
            <a:endParaRPr kumimoji="1" lang="zh-CN" altLang="en-US" sz="1000" dirty="0" smtClean="0"/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sz="1000" dirty="0" smtClean="0">
                <a:sym typeface="+mn-ea"/>
              </a:rPr>
              <a:t>第四节：返回上一页</a:t>
            </a:r>
            <a:endParaRPr kumimoji="1" lang="zh-CN" altLang="en-US" sz="1000" dirty="0" smtClean="0"/>
          </a:p>
          <a:p>
            <a:pPr fontAlgn="auto">
              <a:lnSpc>
                <a:spcPct val="90000"/>
              </a:lnSpc>
              <a:spcBef>
                <a:spcPts val="0"/>
              </a:spcBef>
            </a:pPr>
            <a:endParaRPr kumimoji="1" lang="zh-CN" altLang="en-US" sz="1000" dirty="0" smtClean="0">
              <a:sym typeface="+mn-ea"/>
            </a:endParaRPr>
          </a:p>
          <a:p>
            <a:pPr fontAlgn="auto">
              <a:lnSpc>
                <a:spcPct val="90000"/>
              </a:lnSpc>
              <a:spcBef>
                <a:spcPts val="0"/>
              </a:spcBef>
            </a:pPr>
            <a:endParaRPr kumimoji="1" lang="zh-CN" altLang="en-US" sz="1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667885" y="2599055"/>
            <a:ext cx="3738880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第六章：用户体验提升，让小程序高大上起来</a:t>
            </a:r>
            <a:endParaRPr lang="zh-CN" altLang="en-US" sz="1400"/>
          </a:p>
        </p:txBody>
      </p:sp>
      <p:sp>
        <p:nvSpPr>
          <p:cNvPr id="15" name="内容占位符 2"/>
          <p:cNvSpPr>
            <a:spLocks noGrp="1"/>
          </p:cNvSpPr>
          <p:nvPr/>
        </p:nvSpPr>
        <p:spPr>
          <a:xfrm>
            <a:off x="4304030" y="4547235"/>
            <a:ext cx="2819400" cy="95059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370" indent="-38417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63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590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49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345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 panose="020B0604020202020204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53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 panose="020B0604020202020204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95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sz="1000" dirty="0" smtClean="0">
                <a:sym typeface="+mn-ea"/>
              </a:rPr>
              <a:t>创建反馈表单界面</a:t>
            </a:r>
            <a:endParaRPr kumimoji="1" lang="zh-CN" altLang="en-US" sz="1000" dirty="0" smtClean="0">
              <a:sym typeface="+mn-ea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sz="1000" dirty="0" smtClean="0">
                <a:sym typeface="+mn-ea"/>
              </a:rPr>
              <a:t>后端系统增加反馈功能</a:t>
            </a:r>
            <a:endParaRPr kumimoji="1" lang="zh-CN" altLang="en-US" sz="1000" dirty="0" smtClean="0">
              <a:sym typeface="+mn-ea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sz="1000" dirty="0" smtClean="0">
                <a:sym typeface="+mn-ea"/>
              </a:rPr>
              <a:t>用户反馈的内容保存到后端数据库</a:t>
            </a:r>
            <a:endParaRPr kumimoji="1" lang="zh-CN" altLang="en-US" sz="1000" dirty="0" smtClean="0"/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sz="1000" dirty="0" smtClean="0">
                <a:sym typeface="+mn-ea"/>
              </a:rPr>
              <a:t>使用引用功能分离文档</a:t>
            </a:r>
            <a:endParaRPr kumimoji="1" lang="zh-CN" altLang="en-US" sz="1000" dirty="0" smtClean="0"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666615" y="4242435"/>
            <a:ext cx="3561080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第七章：用户建议反馈，体验表单组件之美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dirty="0" smtClean="0"/>
              <a:t>第一章：开始入门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>
                <a:sym typeface="+mn-ea"/>
              </a:rPr>
              <a:t>课程介绍</a:t>
            </a:r>
            <a:endParaRPr kumimoji="1" lang="en-US" altLang="zh-CN" dirty="0" smtClean="0"/>
          </a:p>
        </p:txBody>
      </p:sp>
      <p:sp>
        <p:nvSpPr>
          <p:cNvPr id="17" name="内容占位符 2"/>
          <p:cNvSpPr>
            <a:spLocks noGrp="1"/>
          </p:cNvSpPr>
          <p:nvPr/>
        </p:nvSpPr>
        <p:spPr>
          <a:xfrm>
            <a:off x="460375" y="3375025"/>
            <a:ext cx="2819400" cy="2870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370" indent="-38417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63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590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49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345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 panose="020B0604020202020204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53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 panose="020B0604020202020204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95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Bef>
                <a:spcPts val="0"/>
              </a:spcBef>
            </a:pPr>
            <a:r>
              <a:rPr kumimoji="1" lang="zh-CN" altLang="en-US" sz="1000" dirty="0" smtClean="0">
                <a:sym typeface="+mn-ea"/>
              </a:rPr>
              <a:t>章节后续补充</a:t>
            </a:r>
            <a:endParaRPr kumimoji="1" lang="zh-CN" altLang="en-US" sz="1000" dirty="0"/>
          </a:p>
        </p:txBody>
      </p:sp>
      <p:sp>
        <p:nvSpPr>
          <p:cNvPr id="18" name="文本框 17"/>
          <p:cNvSpPr txBox="1"/>
          <p:nvPr/>
        </p:nvSpPr>
        <p:spPr>
          <a:xfrm>
            <a:off x="822960" y="3070225"/>
            <a:ext cx="3738880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第九章：集成微信开放接口，让功能强大起来</a:t>
            </a:r>
            <a:endParaRPr lang="zh-CN" altLang="en-US" sz="1400"/>
          </a:p>
        </p:txBody>
      </p:sp>
      <p:sp>
        <p:nvSpPr>
          <p:cNvPr id="19" name="内容占位符 2"/>
          <p:cNvSpPr>
            <a:spLocks noGrp="1"/>
          </p:cNvSpPr>
          <p:nvPr/>
        </p:nvSpPr>
        <p:spPr>
          <a:xfrm>
            <a:off x="457200" y="4112260"/>
            <a:ext cx="2819400" cy="2749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370" indent="-38417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63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590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49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345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 panose="020B0604020202020204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53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 panose="020B0604020202020204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95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Bef>
                <a:spcPts val="0"/>
              </a:spcBef>
            </a:pPr>
            <a:r>
              <a:rPr kumimoji="1" lang="zh-CN" altLang="en-US" sz="1000" dirty="0" smtClean="0">
                <a:sym typeface="+mn-ea"/>
              </a:rPr>
              <a:t>章节后续补充</a:t>
            </a:r>
            <a:endParaRPr kumimoji="1" lang="zh-CN" altLang="en-US" sz="1000" dirty="0" smtClean="0"/>
          </a:p>
        </p:txBody>
      </p:sp>
      <p:sp>
        <p:nvSpPr>
          <p:cNvPr id="20" name="文本框 19"/>
          <p:cNvSpPr txBox="1"/>
          <p:nvPr/>
        </p:nvSpPr>
        <p:spPr>
          <a:xfrm>
            <a:off x="741045" y="3764915"/>
            <a:ext cx="4094480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第十章：打包发布，让你的作品与亿万用户见面吧</a:t>
            </a:r>
            <a:endParaRPr lang="zh-CN" altLang="en-US" sz="1400"/>
          </a:p>
        </p:txBody>
      </p:sp>
      <p:sp>
        <p:nvSpPr>
          <p:cNvPr id="21" name="内容占位符 2"/>
          <p:cNvSpPr>
            <a:spLocks noGrp="1"/>
          </p:cNvSpPr>
          <p:nvPr/>
        </p:nvSpPr>
        <p:spPr>
          <a:xfrm>
            <a:off x="454660" y="1988185"/>
            <a:ext cx="2819400" cy="9023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370" indent="-38417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63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590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49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345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 panose="020B0604020202020204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53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 panose="020B0604020202020204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95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sz="1000" dirty="0" smtClean="0">
                <a:sym typeface="+mn-ea"/>
              </a:rPr>
              <a:t>缓存文章列表数据</a:t>
            </a:r>
            <a:endParaRPr kumimoji="1" lang="zh-CN" altLang="en-US" sz="1000" dirty="0" smtClean="0">
              <a:sym typeface="+mn-ea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sz="1000" dirty="0" smtClean="0">
                <a:sym typeface="+mn-ea"/>
              </a:rPr>
              <a:t>缓存文章内容数据</a:t>
            </a:r>
            <a:endParaRPr kumimoji="1" lang="zh-CN" altLang="en-US" sz="1000" dirty="0" smtClean="0">
              <a:sym typeface="+mn-ea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sz="1000" dirty="0"/>
              <a:t>缓存数据方案优化</a:t>
            </a:r>
            <a:endParaRPr kumimoji="1" lang="zh-CN" altLang="en-US" sz="1000" dirty="0"/>
          </a:p>
        </p:txBody>
      </p:sp>
      <p:sp>
        <p:nvSpPr>
          <p:cNvPr id="22" name="文本框 21"/>
          <p:cNvSpPr txBox="1"/>
          <p:nvPr/>
        </p:nvSpPr>
        <p:spPr>
          <a:xfrm>
            <a:off x="817245" y="1683385"/>
            <a:ext cx="3383280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第八章：</a:t>
            </a:r>
            <a:r>
              <a:rPr lang="zh-CN" sz="1400"/>
              <a:t>本地缓存数据，让加载速度更快</a:t>
            </a:r>
            <a:endParaRPr lang="zh-CN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28090" y="43815"/>
            <a:ext cx="12414885" cy="69259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7937500" cy="1143000"/>
          </a:xfrm>
        </p:spPr>
        <p:txBody>
          <a:bodyPr>
            <a:normAutofit fontScale="90000"/>
          </a:bodyPr>
          <a:lstStyle/>
          <a:p>
            <a:r>
              <a:rPr kumimoji="1" lang="zh-CN" dirty="0" smtClean="0"/>
              <a:t>第二章：第一个小程序：关于我们</a:t>
            </a:r>
            <a:endParaRPr kumimoji="1" lang="zh-CN" dirty="0" smtClean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975995" y="1417955"/>
            <a:ext cx="5883910" cy="2574925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370" indent="-38417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63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590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49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345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 panose="020B0604020202020204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53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 panose="020B0604020202020204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95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200000"/>
              </a:lnSpc>
              <a:spcBef>
                <a:spcPts val="0"/>
              </a:spcBef>
            </a:pPr>
            <a:r>
              <a:rPr kumimoji="1" lang="zh-CN" altLang="en-US" sz="2000" dirty="0" smtClean="0"/>
              <a:t>第一节：创建项目</a:t>
            </a:r>
            <a:endParaRPr kumimoji="1" lang="zh-CN" altLang="en-US" sz="2000" dirty="0" smtClean="0"/>
          </a:p>
          <a:p>
            <a:pPr fontAlgn="auto">
              <a:lnSpc>
                <a:spcPct val="200000"/>
              </a:lnSpc>
              <a:spcBef>
                <a:spcPts val="0"/>
              </a:spcBef>
            </a:pPr>
            <a:r>
              <a:rPr kumimoji="1" lang="zh-CN" altLang="en-US" sz="2000" dirty="0" smtClean="0"/>
              <a:t>第二节：编写关于我们布局界面</a:t>
            </a:r>
            <a:endParaRPr kumimoji="1" lang="zh-CN" altLang="en-US" sz="2000" dirty="0" smtClean="0"/>
          </a:p>
          <a:p>
            <a:pPr fontAlgn="auto">
              <a:lnSpc>
                <a:spcPct val="200000"/>
              </a:lnSpc>
              <a:spcBef>
                <a:spcPts val="0"/>
              </a:spcBef>
            </a:pPr>
            <a:r>
              <a:rPr kumimoji="1" lang="zh-CN" altLang="en-US" sz="2000" dirty="0" smtClean="0"/>
              <a:t>第三节：用变量替换界面里的固定文本</a:t>
            </a:r>
            <a:endParaRPr kumimoji="1" lang="zh-CN" altLang="en-US" sz="2000" dirty="0" smtClean="0"/>
          </a:p>
          <a:p>
            <a:pPr fontAlgn="auto">
              <a:lnSpc>
                <a:spcPct val="200000"/>
              </a:lnSpc>
              <a:spcBef>
                <a:spcPts val="0"/>
              </a:spcBef>
            </a:pPr>
            <a:r>
              <a:rPr kumimoji="1" lang="zh-CN" altLang="en-US" sz="2000" dirty="0" smtClean="0"/>
              <a:t>第四节：界面美化</a:t>
            </a:r>
            <a:endParaRPr kumimoji="1" lang="zh-CN" altLang="en-US" sz="2000" dirty="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975995" y="5100955"/>
            <a:ext cx="54406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目录结构，配置，注册程序，注册页面，视图容器，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数据绑定，</a:t>
            </a:r>
            <a:r>
              <a:rPr lang="en-US" altLang="zh-CN"/>
              <a:t>wxss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57200" y="4405630"/>
            <a:ext cx="15621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ym typeface="+mn-ea"/>
              </a:rPr>
              <a:t>本章知识点：</a:t>
            </a:r>
            <a:endParaRPr lang="zh-CN" altLang="en-US" b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7937500" cy="1143000"/>
          </a:xfrm>
        </p:spPr>
        <p:txBody>
          <a:bodyPr>
            <a:normAutofit fontScale="90000"/>
          </a:bodyPr>
          <a:lstStyle/>
          <a:p>
            <a:r>
              <a:rPr kumimoji="1" lang="zh-CN" dirty="0" smtClean="0"/>
              <a:t>第三章：</a:t>
            </a:r>
            <a:r>
              <a:rPr lang="en-US" altLang="zh-CN">
                <a:sym typeface="+mn-ea"/>
              </a:rPr>
              <a:t>CMS</a:t>
            </a:r>
            <a:r>
              <a:rPr lang="zh-CN" altLang="en-US">
                <a:sym typeface="+mn-ea"/>
              </a:rPr>
              <a:t>文章列表和内容界面</a:t>
            </a:r>
            <a:endParaRPr kumimoji="1" lang="zh-CN" dirty="0" smtClean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975995" y="1417955"/>
            <a:ext cx="5883910" cy="2574925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370" indent="-38417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63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590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49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345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 panose="020B0604020202020204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53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 panose="020B0604020202020204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95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200000"/>
              </a:lnSpc>
              <a:spcBef>
                <a:spcPts val="0"/>
              </a:spcBef>
            </a:pPr>
            <a:r>
              <a:rPr kumimoji="1" lang="zh-CN" altLang="en-US" sz="2000" dirty="0" smtClean="0">
                <a:sym typeface="+mn-ea"/>
              </a:rPr>
              <a:t>第一节：加入文章列表和内容界面</a:t>
            </a:r>
            <a:endParaRPr kumimoji="1" lang="zh-CN" altLang="en-US" sz="2000" dirty="0" smtClean="0"/>
          </a:p>
          <a:p>
            <a:pPr fontAlgn="auto">
              <a:lnSpc>
                <a:spcPct val="200000"/>
              </a:lnSpc>
              <a:spcBef>
                <a:spcPts val="0"/>
              </a:spcBef>
            </a:pPr>
            <a:r>
              <a:rPr kumimoji="1" lang="zh-CN" altLang="en-US" sz="2000" dirty="0" smtClean="0">
                <a:sym typeface="+mn-ea"/>
              </a:rPr>
              <a:t>第二节：为程序加入底部菜单导航</a:t>
            </a:r>
            <a:endParaRPr kumimoji="1" lang="zh-CN" altLang="en-US" sz="2000" dirty="0" smtClean="0"/>
          </a:p>
          <a:p>
            <a:pPr fontAlgn="auto">
              <a:lnSpc>
                <a:spcPct val="200000"/>
              </a:lnSpc>
              <a:spcBef>
                <a:spcPts val="0"/>
              </a:spcBef>
            </a:pPr>
            <a:r>
              <a:rPr kumimoji="1" lang="zh-CN" altLang="en-US" sz="2000" dirty="0" smtClean="0">
                <a:sym typeface="+mn-ea"/>
              </a:rPr>
              <a:t>第三节：实现文章列表界面</a:t>
            </a:r>
            <a:endParaRPr kumimoji="1" lang="zh-CN" altLang="en-US" sz="2000" dirty="0" smtClean="0"/>
          </a:p>
          <a:p>
            <a:pPr fontAlgn="auto">
              <a:lnSpc>
                <a:spcPct val="200000"/>
              </a:lnSpc>
              <a:spcBef>
                <a:spcPts val="0"/>
              </a:spcBef>
            </a:pPr>
            <a:r>
              <a:rPr kumimoji="1" lang="zh-CN" altLang="en-US" sz="2000" dirty="0" smtClean="0">
                <a:sym typeface="+mn-ea"/>
              </a:rPr>
              <a:t>第四节：实现内容详情界面</a:t>
            </a:r>
            <a:endParaRPr kumimoji="1" lang="zh-CN" altLang="en-US" sz="2000" dirty="0" smtClean="0">
              <a:sym typeface="+mn-ea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</a:pPr>
            <a:r>
              <a:rPr kumimoji="1" lang="zh-CN" altLang="en-US" sz="2000" dirty="0" smtClean="0"/>
              <a:t>第五节：列表和内容界面美化</a:t>
            </a:r>
            <a:endParaRPr kumimoji="1" lang="zh-CN" altLang="en-US" sz="2000" dirty="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975995" y="5588000"/>
            <a:ext cx="41579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基础内容 导航 媒体组件 列表渲染  模板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57200" y="4892675"/>
            <a:ext cx="15621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ym typeface="+mn-ea"/>
              </a:rPr>
              <a:t>本章知识点：</a:t>
            </a:r>
            <a:endParaRPr lang="zh-CN" altLang="en-US" b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325485" cy="1143000"/>
          </a:xfrm>
        </p:spPr>
        <p:txBody>
          <a:bodyPr>
            <a:normAutofit/>
          </a:bodyPr>
          <a:lstStyle/>
          <a:p>
            <a:r>
              <a:rPr kumimoji="1" lang="zh-CN" dirty="0" smtClean="0"/>
              <a:t>第四章：</a:t>
            </a:r>
            <a:r>
              <a:rPr lang="zh-CN" altLang="en-US">
                <a:sym typeface="+mn-ea"/>
              </a:rPr>
              <a:t>小程序</a:t>
            </a:r>
            <a:r>
              <a:rPr lang="en-US" altLang="zh-CN">
                <a:sym typeface="+mn-ea"/>
              </a:rPr>
              <a:t>CMS</a:t>
            </a:r>
            <a:r>
              <a:rPr lang="zh-CN" altLang="en-US">
                <a:sym typeface="+mn-ea"/>
              </a:rPr>
              <a:t>，后端系统</a:t>
            </a:r>
            <a:endParaRPr kumimoji="1" lang="zh-CN" dirty="0" smtClean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975995" y="1417955"/>
            <a:ext cx="5883910" cy="2574925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370" indent="-38417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63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590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49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345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 panose="020B0604020202020204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53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 panose="020B0604020202020204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95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200000"/>
              </a:lnSpc>
              <a:spcBef>
                <a:spcPts val="0"/>
              </a:spcBef>
            </a:pPr>
            <a:r>
              <a:rPr kumimoji="1" lang="zh-CN" altLang="en-US" sz="2000" dirty="0" smtClean="0">
                <a:sym typeface="+mn-ea"/>
              </a:rPr>
              <a:t>第一节：小程序</a:t>
            </a:r>
            <a:r>
              <a:rPr kumimoji="1" lang="en-US" altLang="zh-CN" sz="2000" dirty="0" smtClean="0">
                <a:sym typeface="+mn-ea"/>
              </a:rPr>
              <a:t>CMS</a:t>
            </a:r>
            <a:r>
              <a:rPr kumimoji="1" lang="zh-CN" altLang="en-US" sz="2000" dirty="0" smtClean="0">
                <a:sym typeface="+mn-ea"/>
              </a:rPr>
              <a:t>系统下载安装</a:t>
            </a:r>
            <a:endParaRPr kumimoji="1" lang="zh-CN" altLang="en-US" sz="2000" dirty="0" smtClean="0"/>
          </a:p>
          <a:p>
            <a:pPr fontAlgn="auto">
              <a:lnSpc>
                <a:spcPct val="200000"/>
              </a:lnSpc>
              <a:spcBef>
                <a:spcPts val="0"/>
              </a:spcBef>
            </a:pPr>
            <a:r>
              <a:rPr kumimoji="1" lang="zh-CN" altLang="en-US" sz="2000" dirty="0" smtClean="0">
                <a:sym typeface="+mn-ea"/>
              </a:rPr>
              <a:t>第二节：系统整体功能介绍</a:t>
            </a:r>
            <a:endParaRPr kumimoji="1" lang="zh-CN" altLang="en-US" sz="2000" dirty="0" smtClean="0"/>
          </a:p>
          <a:p>
            <a:pPr fontAlgn="auto">
              <a:lnSpc>
                <a:spcPct val="200000"/>
              </a:lnSpc>
              <a:spcBef>
                <a:spcPts val="0"/>
              </a:spcBef>
            </a:pPr>
            <a:r>
              <a:rPr kumimoji="1" lang="zh-CN" altLang="en-US" sz="2000" dirty="0" smtClean="0">
                <a:sym typeface="+mn-ea"/>
              </a:rPr>
              <a:t>第三节：创建一个</a:t>
            </a:r>
            <a:r>
              <a:rPr kumimoji="1" lang="en-US" altLang="zh-CN" sz="2000" dirty="0" smtClean="0">
                <a:sym typeface="+mn-ea"/>
              </a:rPr>
              <a:t>CMS</a:t>
            </a:r>
            <a:r>
              <a:rPr kumimoji="1" lang="zh-CN" altLang="en-US" sz="2000" dirty="0" smtClean="0">
                <a:sym typeface="+mn-ea"/>
              </a:rPr>
              <a:t>功能插件</a:t>
            </a:r>
            <a:endParaRPr kumimoji="1" lang="zh-CN" altLang="en-US" sz="2000" dirty="0" smtClean="0"/>
          </a:p>
          <a:p>
            <a:pPr fontAlgn="auto">
              <a:lnSpc>
                <a:spcPct val="200000"/>
              </a:lnSpc>
              <a:spcBef>
                <a:spcPts val="0"/>
              </a:spcBef>
            </a:pPr>
            <a:r>
              <a:rPr kumimoji="1" lang="zh-CN" altLang="en-US" sz="2000" dirty="0" smtClean="0">
                <a:sym typeface="+mn-ea"/>
              </a:rPr>
              <a:t>第四节：创建</a:t>
            </a:r>
            <a:r>
              <a:rPr kumimoji="1" lang="en-US" altLang="zh-CN" sz="2000" dirty="0" smtClean="0">
                <a:sym typeface="+mn-ea"/>
              </a:rPr>
              <a:t>CMS</a:t>
            </a:r>
            <a:r>
              <a:rPr kumimoji="1" lang="zh-CN" altLang="en-US" sz="2000" dirty="0" smtClean="0">
                <a:sym typeface="+mn-ea"/>
              </a:rPr>
              <a:t>数据库模型</a:t>
            </a:r>
            <a:endParaRPr kumimoji="1" lang="zh-CN" altLang="en-US" sz="2000" dirty="0" smtClean="0"/>
          </a:p>
          <a:p>
            <a:pPr fontAlgn="auto">
              <a:lnSpc>
                <a:spcPct val="200000"/>
              </a:lnSpc>
              <a:spcBef>
                <a:spcPts val="0"/>
              </a:spcBef>
            </a:pPr>
            <a:r>
              <a:rPr kumimoji="1" lang="zh-CN" altLang="en-US" sz="2000" dirty="0" smtClean="0">
                <a:sym typeface="+mn-ea"/>
              </a:rPr>
              <a:t>第五节：文章内容管理</a:t>
            </a:r>
            <a:endParaRPr kumimoji="1" lang="zh-CN" altLang="en-US" sz="2000" dirty="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975995" y="5657215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后端系统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57200" y="4961890"/>
            <a:ext cx="15621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ym typeface="+mn-ea"/>
              </a:rPr>
              <a:t>本章知识点：</a:t>
            </a:r>
            <a:endParaRPr lang="zh-CN" altLang="en-US" b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646160" cy="1143000"/>
          </a:xfrm>
        </p:spPr>
        <p:txBody>
          <a:bodyPr>
            <a:normAutofit fontScale="90000"/>
          </a:bodyPr>
          <a:lstStyle/>
          <a:p>
            <a:r>
              <a:rPr kumimoji="1" lang="zh-CN" dirty="0" smtClean="0"/>
              <a:t>第五章：</a:t>
            </a:r>
            <a:r>
              <a:rPr lang="zh-CN" altLang="en-US">
                <a:sym typeface="+mn-ea"/>
              </a:rPr>
              <a:t>小程序与后端系统数据对接</a:t>
            </a:r>
            <a:endParaRPr kumimoji="1" lang="zh-CN" dirty="0" smtClean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975995" y="1417955"/>
            <a:ext cx="5883910" cy="2574925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370" indent="-38417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63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590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49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345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 panose="020B0604020202020204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53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 panose="020B0604020202020204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95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200000"/>
              </a:lnSpc>
              <a:spcBef>
                <a:spcPts val="0"/>
              </a:spcBef>
            </a:pPr>
            <a:r>
              <a:rPr kumimoji="1" lang="zh-CN" altLang="en-US" sz="2000" dirty="0" smtClean="0">
                <a:sym typeface="+mn-ea"/>
              </a:rPr>
              <a:t>第一节：小程序</a:t>
            </a:r>
            <a:r>
              <a:rPr kumimoji="1" lang="en-US" altLang="zh-CN" sz="2000" dirty="0" smtClean="0">
                <a:sym typeface="+mn-ea"/>
              </a:rPr>
              <a:t>CMS</a:t>
            </a:r>
            <a:r>
              <a:rPr kumimoji="1" lang="zh-CN" altLang="en-US" sz="2000" dirty="0" smtClean="0">
                <a:sym typeface="+mn-ea"/>
              </a:rPr>
              <a:t>后端接口开放</a:t>
            </a:r>
            <a:endParaRPr kumimoji="1" lang="zh-CN" altLang="en-US" sz="2000" dirty="0" smtClean="0"/>
          </a:p>
          <a:p>
            <a:pPr fontAlgn="auto">
              <a:lnSpc>
                <a:spcPct val="200000"/>
              </a:lnSpc>
              <a:spcBef>
                <a:spcPts val="0"/>
              </a:spcBef>
            </a:pPr>
            <a:r>
              <a:rPr kumimoji="1" lang="zh-CN" altLang="en-US" sz="2000" dirty="0" smtClean="0">
                <a:sym typeface="+mn-ea"/>
              </a:rPr>
              <a:t>第二节：小程序列表界面数据与后端对接</a:t>
            </a:r>
            <a:endParaRPr kumimoji="1" lang="zh-CN" altLang="en-US" sz="2000" dirty="0" smtClean="0"/>
          </a:p>
          <a:p>
            <a:pPr fontAlgn="auto">
              <a:lnSpc>
                <a:spcPct val="200000"/>
              </a:lnSpc>
              <a:spcBef>
                <a:spcPts val="0"/>
              </a:spcBef>
            </a:pPr>
            <a:r>
              <a:rPr kumimoji="1" lang="zh-CN" altLang="en-US" sz="2000" dirty="0" smtClean="0">
                <a:sym typeface="+mn-ea"/>
              </a:rPr>
              <a:t>第三节：</a:t>
            </a:r>
            <a:r>
              <a:rPr kumimoji="1" lang="zh-CN" sz="2000" dirty="0" smtClean="0">
                <a:sym typeface="+mn-ea"/>
              </a:rPr>
              <a:t>小程序内容界面数据与后端对接</a:t>
            </a:r>
            <a:endParaRPr kumimoji="1" lang="zh-CN" altLang="en-US" sz="2000" dirty="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1494790" y="4816475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网络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975995" y="4121150"/>
            <a:ext cx="15621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ym typeface="+mn-ea"/>
              </a:rPr>
              <a:t>本章知识点：</a:t>
            </a:r>
            <a:endParaRPr lang="zh-CN" altLang="en-US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75865" y="4808220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条件渲染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023360" y="4816475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事件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术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技术.thmx</Template>
  <TotalTime>0</TotalTime>
  <Words>1453</Words>
  <Application>WPS 演示</Application>
  <PresentationFormat>全屏显示(4:3)</PresentationFormat>
  <Paragraphs>182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Wingdings 2</vt:lpstr>
      <vt:lpstr>Arial</vt:lpstr>
      <vt:lpstr>Franklin Gothic Book</vt:lpstr>
      <vt:lpstr>黑体</vt:lpstr>
      <vt:lpstr>微软雅黑</vt:lpstr>
      <vt:lpstr>Calibri</vt:lpstr>
      <vt:lpstr>技术</vt:lpstr>
      <vt:lpstr>从开发CMS系统学起</vt:lpstr>
      <vt:lpstr>第一章：开始入门</vt:lpstr>
      <vt:lpstr>第一章：开始入门.课程介绍</vt:lpstr>
      <vt:lpstr>第一章：开始入门.课程介绍</vt:lpstr>
      <vt:lpstr>PowerPoint 演示文稿</vt:lpstr>
      <vt:lpstr>第二章：第一个小程序：关于我们</vt:lpstr>
      <vt:lpstr>第三章：CMS文章列表和内容界面</vt:lpstr>
      <vt:lpstr>第四章：小程序CMS，后端系统</vt:lpstr>
      <vt:lpstr>第五章：小程序与后端系统数据对接</vt:lpstr>
      <vt:lpstr>第六章：用户体验提升</vt:lpstr>
      <vt:lpstr>第七章：用户建议反馈</vt:lpstr>
      <vt:lpstr>第七章：用户建议反馈</vt:lpstr>
    </vt:vector>
  </TitlesOfParts>
  <Company>wp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IT公司成长面面观</dc:title>
  <dc:creator>david 韦</dc:creator>
  <cp:lastModifiedBy>Administrator</cp:lastModifiedBy>
  <cp:revision>176</cp:revision>
  <dcterms:created xsi:type="dcterms:W3CDTF">2015-11-04T23:23:00Z</dcterms:created>
  <dcterms:modified xsi:type="dcterms:W3CDTF">2016-10-09T09:15:31Z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