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75" r:id="rId3"/>
    <p:sldId id="376" r:id="rId4"/>
    <p:sldId id="377" r:id="rId5"/>
    <p:sldId id="378" r:id="rId6"/>
    <p:sldId id="369" r:id="rId7"/>
    <p:sldId id="379" r:id="rId8"/>
    <p:sldId id="382" r:id="rId9"/>
    <p:sldId id="381" r:id="rId10"/>
    <p:sldId id="383" r:id="rId11"/>
    <p:sldId id="380" r:id="rId12"/>
    <p:sldId id="385" r:id="rId13"/>
    <p:sldId id="386" r:id="rId14"/>
    <p:sldId id="388" r:id="rId15"/>
    <p:sldId id="389" r:id="rId16"/>
    <p:sldId id="374" r:id="rId17"/>
    <p:sldId id="384" r:id="rId18"/>
    <p:sldId id="29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도현 김" initials="도김" lastIdx="1" clrIdx="0">
    <p:extLst>
      <p:ext uri="{19B8F6BF-5375-455C-9EA6-DF929625EA0E}">
        <p15:presenceInfo xmlns:p15="http://schemas.microsoft.com/office/powerpoint/2012/main" userId="03764a32ceda7a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5184" autoAdjust="0"/>
  </p:normalViewPr>
  <p:slideViewPr>
    <p:cSldViewPr snapToGrid="0">
      <p:cViewPr varScale="1">
        <p:scale>
          <a:sx n="161" d="100"/>
          <a:sy n="161" d="100"/>
        </p:scale>
        <p:origin x="3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5726-1E63-F949-BDE7-AD5A784B85B6}" type="datetimeFigureOut">
              <a:rPr kumimoji="1" lang="ko-Kore-KR" altLang="en-US" smtClean="0"/>
              <a:t>04/02/2025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CBCE8-5CFA-C440-BDD7-98A2C730A3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43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600" y="-9144"/>
            <a:ext cx="12211200" cy="51244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551800"/>
            <a:ext cx="11360800" cy="21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2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853267"/>
            <a:ext cx="11360800" cy="1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rgbClr val="F1DF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4730E84-9622-72A6-8D7D-D318F3307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35" y="5474745"/>
            <a:ext cx="2371248" cy="7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9ADC4-016F-DF4D-7BBF-6EB92C6B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17" y="5424537"/>
            <a:ext cx="3781847" cy="7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;p5">
            <a:extLst>
              <a:ext uri="{FF2B5EF4-FFF2-40B4-BE49-F238E27FC236}">
                <a16:creationId xmlns:a16="http://schemas.microsoft.com/office/drawing/2014/main" id="{A65BD551-7B81-5571-A792-3F79AF1C722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8;p5">
            <a:extLst>
              <a:ext uri="{FF2B5EF4-FFF2-40B4-BE49-F238E27FC236}">
                <a16:creationId xmlns:a16="http://schemas.microsoft.com/office/drawing/2014/main" id="{037D22C3-00D0-C85E-B30E-DE5A87B5A32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;p5">
            <a:extLst>
              <a:ext uri="{FF2B5EF4-FFF2-40B4-BE49-F238E27FC236}">
                <a16:creationId xmlns:a16="http://schemas.microsoft.com/office/drawing/2014/main" id="{6EF02D2C-1BC9-39CB-CFC1-384D592C6FA9}"/>
              </a:ext>
            </a:extLst>
          </p:cNvPr>
          <p:cNvSpPr txBox="1">
            <a:spLocks/>
          </p:cNvSpPr>
          <p:nvPr userDrawn="1"/>
        </p:nvSpPr>
        <p:spPr>
          <a:xfrm>
            <a:off x="11296611" y="640735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87BD23-2D77-BB4E-AFF3-703BB0EB43B8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BA61B447-9ADF-2060-9B7D-DBC34EAEA5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22549" y="6367071"/>
            <a:ext cx="4876528" cy="36618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" altLang="ko-Kore-KR"/>
              <a:t>COSE474 Deep Learning
Machine Learning Basics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0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nu_cvlab">
  <p:cSld name="snu_cvlab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15600" y="222879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5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74291" y="47731"/>
            <a:ext cx="2281791" cy="5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9156" y="-9133"/>
            <a:ext cx="12210400" cy="9824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867" y="7131"/>
            <a:ext cx="119144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ct val="100000"/>
              <a:buFont typeface="시스템 서체 일반체"/>
              <a:buChar char="•"/>
              <a:defRPr sz="2800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ct val="100000"/>
              <a:buFont typeface="시스템 서체 일반체"/>
              <a:buChar char="-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96611" y="640735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E0015"/>
                </a:solidFill>
              </a:defRPr>
            </a:lvl1pPr>
            <a:lvl2pPr lvl="1">
              <a:buNone/>
              <a:defRPr>
                <a:solidFill>
                  <a:srgbClr val="7E0015"/>
                </a:solidFill>
              </a:defRPr>
            </a:lvl2pPr>
            <a:lvl3pPr lvl="2">
              <a:buNone/>
              <a:defRPr>
                <a:solidFill>
                  <a:srgbClr val="7E0015"/>
                </a:solidFill>
              </a:defRPr>
            </a:lvl3pPr>
            <a:lvl4pPr lvl="3">
              <a:buNone/>
              <a:defRPr>
                <a:solidFill>
                  <a:srgbClr val="7E0015"/>
                </a:solidFill>
              </a:defRPr>
            </a:lvl4pPr>
            <a:lvl5pPr lvl="4">
              <a:buNone/>
              <a:defRPr>
                <a:solidFill>
                  <a:srgbClr val="7E0015"/>
                </a:solidFill>
              </a:defRPr>
            </a:lvl5pPr>
            <a:lvl6pPr lvl="5">
              <a:buNone/>
              <a:defRPr>
                <a:solidFill>
                  <a:srgbClr val="7E0015"/>
                </a:solidFill>
              </a:defRPr>
            </a:lvl6pPr>
            <a:lvl7pPr lvl="6">
              <a:buNone/>
              <a:defRPr>
                <a:solidFill>
                  <a:srgbClr val="7E0015"/>
                </a:solidFill>
              </a:defRPr>
            </a:lvl7pPr>
            <a:lvl8pPr lvl="7">
              <a:buNone/>
              <a:defRPr>
                <a:solidFill>
                  <a:srgbClr val="7E0015"/>
                </a:solidFill>
              </a:defRPr>
            </a:lvl8pPr>
            <a:lvl9pPr lvl="8"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58FDC6-22D5-CA72-B81D-A840806039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22549" y="6367071"/>
            <a:ext cx="4876528" cy="36618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" altLang="ko-Kore-KR"/>
              <a:t>COSE474 Deep Learning
Machine Learning Basics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834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13867" y="127033"/>
            <a:ext cx="11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1" y="640735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E0015"/>
                </a:solidFill>
              </a:defRPr>
            </a:lvl1pPr>
            <a:lvl2pPr lvl="1">
              <a:buNone/>
              <a:defRPr>
                <a:solidFill>
                  <a:srgbClr val="7E0015"/>
                </a:solidFill>
              </a:defRPr>
            </a:lvl2pPr>
            <a:lvl3pPr lvl="2">
              <a:buNone/>
              <a:defRPr>
                <a:solidFill>
                  <a:srgbClr val="7E0015"/>
                </a:solidFill>
              </a:defRPr>
            </a:lvl3pPr>
            <a:lvl4pPr lvl="3">
              <a:buNone/>
              <a:defRPr>
                <a:solidFill>
                  <a:srgbClr val="7E0015"/>
                </a:solidFill>
              </a:defRPr>
            </a:lvl4pPr>
            <a:lvl5pPr lvl="4">
              <a:buNone/>
              <a:defRPr>
                <a:solidFill>
                  <a:srgbClr val="7E0015"/>
                </a:solidFill>
              </a:defRPr>
            </a:lvl5pPr>
            <a:lvl6pPr lvl="5">
              <a:buNone/>
              <a:defRPr>
                <a:solidFill>
                  <a:srgbClr val="7E0015"/>
                </a:solidFill>
              </a:defRPr>
            </a:lvl6pPr>
            <a:lvl7pPr lvl="6">
              <a:buNone/>
              <a:defRPr>
                <a:solidFill>
                  <a:srgbClr val="7E0015"/>
                </a:solidFill>
              </a:defRPr>
            </a:lvl7pPr>
            <a:lvl8pPr lvl="7">
              <a:buNone/>
              <a:defRPr>
                <a:solidFill>
                  <a:srgbClr val="7E0015"/>
                </a:solidFill>
              </a:defRPr>
            </a:lvl8pPr>
            <a:lvl9pPr lvl="8"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93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3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91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7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61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0485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hseo@korea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vpr.thecvf.com/Conferences/2025/AuthorGuidelin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abs/1409.155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04D5D-1C9D-234E-CA62-22782B087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856599"/>
            <a:ext cx="11360800" cy="2162000"/>
          </a:xfrm>
        </p:spPr>
        <p:txBody>
          <a:bodyPr/>
          <a:lstStyle/>
          <a:p>
            <a:r>
              <a:rPr kumimoji="1" lang="en-US" altLang="en-US" sz="4800" dirty="0"/>
              <a:t>Assignment #2: CNN Implementation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BE4A4-6522-F759-2EE5-D83841EA7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Paul </a:t>
            </a:r>
            <a:r>
              <a:rPr kumimoji="1" lang="en-US" altLang="ko-Kore-KR" dirty="0" err="1"/>
              <a:t>Hongsuck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Seo</a:t>
            </a:r>
            <a:endParaRPr kumimoji="1" lang="en-US" altLang="ko-Kore-KR" dirty="0"/>
          </a:p>
          <a:p>
            <a:r>
              <a:rPr kumimoji="1" lang="en-US" altLang="ko-Kore-KR" sz="2000" u="sng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phseo@korea.ac.kr</a:t>
            </a:r>
            <a:endParaRPr kumimoji="1" lang="en-US" altLang="ko-Kore-KR" sz="2000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ko-KR" dirty="0"/>
              <a:t>Korea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University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482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 Networks – </a:t>
            </a:r>
            <a:r>
              <a:rPr lang="en-US" altLang="ko-KR" i="1" dirty="0"/>
              <a:t>Practice 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4282876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dirty="0"/>
              <a:t>Train “VGG-16” model with “CIFAR-10” datasets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Optimize parameters with Adam optimizer and cross Entropy Loss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Use “VGG-16” model with </a:t>
            </a:r>
            <a:r>
              <a:rPr lang="en-US" altLang="ko-KR" dirty="0" err="1"/>
              <a:t>torch.nn</a:t>
            </a:r>
            <a:r>
              <a:rPr lang="en-US" altLang="ko-KR" dirty="0"/>
              <a:t> library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Get “CIFAR-10” Dataset with </a:t>
            </a:r>
            <a:r>
              <a:rPr lang="en-US" altLang="ko-KR" dirty="0" err="1"/>
              <a:t>torchvision</a:t>
            </a:r>
            <a:r>
              <a:rPr lang="en-US" altLang="ko-KR" dirty="0"/>
              <a:t>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Procedure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Load the trained model (which is given)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Train it with CPU or GPU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You can use a trained checkpoint parameters of 250 epochs. You will train model only 1 epoch.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B8F5CF-62B9-78DE-AFCA-6D18EB39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28" b="2943"/>
          <a:stretch/>
        </p:blipFill>
        <p:spPr>
          <a:xfrm>
            <a:off x="6398508" y="4827750"/>
            <a:ext cx="5629703" cy="1579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A4AB11-95D3-FA00-3887-FFD18D3573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917"/>
          <a:stretch/>
        </p:blipFill>
        <p:spPr>
          <a:xfrm>
            <a:off x="235395" y="5083492"/>
            <a:ext cx="5860605" cy="106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0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</a:t>
            </a:r>
            <a:r>
              <a:rPr lang="en-US" altLang="ko-KR" i="1" dirty="0"/>
              <a:t>Question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/>
          <a:lstStyle/>
          <a:p>
            <a:pPr marL="152396" indent="0">
              <a:buNone/>
            </a:pPr>
            <a:r>
              <a:rPr lang="en-US" altLang="ko-KR" b="1" dirty="0" err="1"/>
              <a:t>ResNet</a:t>
            </a:r>
            <a:endParaRPr lang="en-US" altLang="ko-K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/>
              <a:t>ResNet</a:t>
            </a:r>
            <a:r>
              <a:rPr lang="en-US" altLang="ko-KR" dirty="0"/>
              <a:t> is a deep convolutional neural network architecture developed by researchers at Microsoft Research.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err="1"/>
              <a:t>ResNet</a:t>
            </a:r>
            <a:r>
              <a:rPr lang="en-US" altLang="ko-KR" dirty="0"/>
              <a:t> introduced the concept of "residual learning" to address the problem of vanishing gradients in very deep networks.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The network uses skip connections to bypass one or more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https://arxiv.org/abs/1512.03385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CFFD0-6DCF-A9E1-2098-B7F57717500B}"/>
              </a:ext>
            </a:extLst>
          </p:cNvPr>
          <p:cNvSpPr txBox="1"/>
          <p:nvPr/>
        </p:nvSpPr>
        <p:spPr>
          <a:xfrm>
            <a:off x="9192051" y="4330479"/>
            <a:ext cx="2695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Note) The homework codes are different from the original Resnet50 structure. When you do homework, please refer to the table on page 13,14 not left figure. 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1029" name="Picture 5" descr="The Annotated ResNet-50. Explaining how ResNet-50 works and why… | by  Suvaditya Mukherjee | Towards Data Science">
            <a:extLst>
              <a:ext uri="{FF2B5EF4-FFF2-40B4-BE49-F238E27FC236}">
                <a16:creationId xmlns:a16="http://schemas.microsoft.com/office/drawing/2014/main" id="{5D3100ED-2EEB-C915-C80E-26F2F098A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42" y="4131864"/>
            <a:ext cx="5109882" cy="22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308191-99AB-5F11-BA21-B72255C04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446" y="3845858"/>
            <a:ext cx="2670790" cy="230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0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</a:t>
            </a:r>
            <a:r>
              <a:rPr lang="en-US" altLang="ko-KR" i="1" dirty="0"/>
              <a:t>Question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/>
          <a:lstStyle/>
          <a:p>
            <a:pPr marL="152396" indent="0">
              <a:buNone/>
            </a:pPr>
            <a:r>
              <a:rPr lang="en-US" altLang="ko-KR" b="1" dirty="0" err="1"/>
              <a:t>ResNet</a:t>
            </a:r>
            <a:endParaRPr lang="en-US" altLang="ko-K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Design Characteristics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</a:t>
            </a:r>
            <a:r>
              <a:rPr lang="en-US" altLang="ko-KR" dirty="0" err="1"/>
              <a:t>ResNet</a:t>
            </a:r>
            <a:r>
              <a:rPr lang="en-US" altLang="ko-KR" dirty="0"/>
              <a:t> family consists of several models, such as ResNet-18, ResNet-34, ResNet-50, ResNet-101, and ResNet-152, with varying depths.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Each residual block contains two or more convolutional layers and a shortcut connection that adds the input of the block directly to its output.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This design enables very deep networks without the degradation problem, making it possible to build networks with hundreds of layers.</a:t>
            </a:r>
          </a:p>
        </p:txBody>
      </p:sp>
    </p:spTree>
    <p:extLst>
      <p:ext uri="{BB962C8B-B14F-4D97-AF65-F5344CB8AC3E}">
        <p14:creationId xmlns:p14="http://schemas.microsoft.com/office/powerpoint/2010/main" val="72332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</a:t>
            </a:r>
            <a:r>
              <a:rPr lang="en-US" altLang="ko-KR" i="1" dirty="0"/>
              <a:t>Question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3866" y="1006300"/>
                <a:ext cx="11603005" cy="5249600"/>
              </a:xfrm>
            </p:spPr>
            <p:txBody>
              <a:bodyPr/>
              <a:lstStyle/>
              <a:p>
                <a:pPr marL="152396" indent="0">
                  <a:buNone/>
                </a:pPr>
                <a:r>
                  <a:rPr lang="en-US" altLang="ko-KR" b="1" dirty="0"/>
                  <a:t>Implement “ResNet-50”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ko-KR" b="1" dirty="0"/>
                  <a:t>Question1</a:t>
                </a:r>
                <a:r>
                  <a:rPr lang="en-US" altLang="ko-KR" dirty="0"/>
                  <a:t>: Implement the “bottleneck building block”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Bottleneck building block (residual block)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 each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residual function F</a:t>
                </a:r>
                <a:r>
                  <a:rPr lang="en-US" altLang="ko-KR" dirty="0"/>
                  <a:t>, we use a stack of 3 layers. The three layers are 1x1, 3x3 and 1x1 convolutions.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Input: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866" y="1006300"/>
                <a:ext cx="11603005" cy="5249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4256D20-E0BC-1DB9-6598-8AA9A142B7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25"/>
          <a:stretch/>
        </p:blipFill>
        <p:spPr>
          <a:xfrm>
            <a:off x="7757816" y="3597558"/>
            <a:ext cx="3645289" cy="30721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EC90FC-6A95-7BB2-106B-8952BABA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698" t="90046" r="46133" b="4471"/>
          <a:stretch/>
        </p:blipFill>
        <p:spPr>
          <a:xfrm>
            <a:off x="9294382" y="5821362"/>
            <a:ext cx="443595" cy="1874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94E580-5E4F-5EEE-4C0F-F22BD644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788" r="83302"/>
          <a:stretch/>
        </p:blipFill>
        <p:spPr>
          <a:xfrm>
            <a:off x="9294382" y="6335531"/>
            <a:ext cx="608684" cy="1874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EAC14F-BE9F-2A6E-B906-8B6D0A5A9582}"/>
              </a:ext>
            </a:extLst>
          </p:cNvPr>
          <p:cNvSpPr txBox="1"/>
          <p:nvPr/>
        </p:nvSpPr>
        <p:spPr>
          <a:xfrm>
            <a:off x="2047179" y="5011796"/>
            <a:ext cx="44970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</a:rPr>
              <a:t>Note) This structure is different form the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original Building block on the Resnet. In the 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original </a:t>
            </a:r>
            <a:r>
              <a:rPr lang="en-US" altLang="ko-KR" sz="1600" b="1" dirty="0" err="1">
                <a:solidFill>
                  <a:srgbClr val="0070C0"/>
                </a:solidFill>
              </a:rPr>
              <a:t>ResNet</a:t>
            </a:r>
            <a:r>
              <a:rPr lang="en-US" altLang="ko-KR" sz="1600" b="1" dirty="0">
                <a:solidFill>
                  <a:srgbClr val="0070C0"/>
                </a:solidFill>
              </a:rPr>
              <a:t>, “</a:t>
            </a:r>
            <a:r>
              <a:rPr lang="en-US" altLang="ko-KR" sz="1600" b="1" dirty="0" err="1">
                <a:solidFill>
                  <a:srgbClr val="0070C0"/>
                </a:solidFill>
              </a:rPr>
              <a:t>relu</a:t>
            </a:r>
            <a:r>
              <a:rPr lang="en-US" altLang="ko-KR" sz="1600" b="1" dirty="0">
                <a:solidFill>
                  <a:srgbClr val="0070C0"/>
                </a:solidFill>
              </a:rPr>
              <a:t>” is executed after</a:t>
            </a:r>
          </a:p>
          <a:p>
            <a:r>
              <a:rPr lang="en-US" altLang="ko-KR" sz="1600" b="1" dirty="0">
                <a:solidFill>
                  <a:srgbClr val="0070C0"/>
                </a:solidFill>
              </a:rPr>
              <a:t>       operation”.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F787F10-A79A-3117-C7F9-2A43367862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556" t="80210" r="56864" b="10185"/>
          <a:stretch/>
        </p:blipFill>
        <p:spPr>
          <a:xfrm>
            <a:off x="2169459" y="5790357"/>
            <a:ext cx="284564" cy="298657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E87B74E-3A91-8FCF-2C04-0846CC6E04F9}"/>
              </a:ext>
            </a:extLst>
          </p:cNvPr>
          <p:cNvCxnSpPr>
            <a:stCxn id="18" idx="3"/>
          </p:cNvCxnSpPr>
          <p:nvPr/>
        </p:nvCxnSpPr>
        <p:spPr>
          <a:xfrm>
            <a:off x="6544234" y="5550405"/>
            <a:ext cx="2384613" cy="4583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8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</a:t>
            </a:r>
            <a:r>
              <a:rPr lang="en-US" altLang="ko-KR" i="1" dirty="0"/>
              <a:t>Question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6" y="1006300"/>
            <a:ext cx="8241241" cy="5249600"/>
          </a:xfrm>
        </p:spPr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Implement “ResNet-50”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b="1" dirty="0"/>
              <a:t>Question2</a:t>
            </a:r>
            <a:r>
              <a:rPr lang="en-US" altLang="ko-KR" dirty="0"/>
              <a:t>: Implement the “ResNet50_layer4”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Network Architecture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It is different from the original ResNet50.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Complete the network code by looking at the table.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Fill in the #blank# in the code.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BADA8D3-6B57-9E16-79E4-2CCF971425A6}"/>
              </a:ext>
            </a:extLst>
          </p:cNvPr>
          <p:cNvGrpSpPr/>
          <p:nvPr/>
        </p:nvGrpSpPr>
        <p:grpSpPr>
          <a:xfrm>
            <a:off x="8337177" y="2782356"/>
            <a:ext cx="3673104" cy="4005759"/>
            <a:chOff x="8355107" y="2845110"/>
            <a:chExt cx="3673104" cy="400575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84CCB5E-6209-E540-3AEC-8220C79CC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9230" y="2845110"/>
              <a:ext cx="3338981" cy="4005759"/>
            </a:xfrm>
            <a:prstGeom prst="rect">
              <a:avLst/>
            </a:prstGeom>
          </p:spPr>
        </p:pic>
        <p:sp>
          <p:nvSpPr>
            <p:cNvPr id="5" name="왼쪽 중괄호 4">
              <a:extLst>
                <a:ext uri="{FF2B5EF4-FFF2-40B4-BE49-F238E27FC236}">
                  <a16:creationId xmlns:a16="http://schemas.microsoft.com/office/drawing/2014/main" id="{46A9E734-5A99-B2EC-7635-1E2D470425D5}"/>
                </a:ext>
              </a:extLst>
            </p:cNvPr>
            <p:cNvSpPr/>
            <p:nvPr/>
          </p:nvSpPr>
          <p:spPr>
            <a:xfrm>
              <a:off x="8355107" y="3429000"/>
              <a:ext cx="233978" cy="2675965"/>
            </a:xfrm>
            <a:prstGeom prst="leftBrace">
              <a:avLst>
                <a:gd name="adj1" fmla="val 46647"/>
                <a:gd name="adj2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21B694-B283-88F9-55DB-E42751B8F443}"/>
              </a:ext>
            </a:extLst>
          </p:cNvPr>
          <p:cNvSpPr txBox="1"/>
          <p:nvPr/>
        </p:nvSpPr>
        <p:spPr>
          <a:xfrm>
            <a:off x="5434695" y="3631073"/>
            <a:ext cx="28524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You need to accurately structure the network architecture in the table!</a:t>
            </a:r>
          </a:p>
          <a:p>
            <a:endParaRPr lang="en-US" altLang="ko-KR" sz="1800" b="1" dirty="0">
              <a:solidFill>
                <a:srgbClr val="FF0000"/>
              </a:solidFill>
            </a:endParaRPr>
          </a:p>
          <a:p>
            <a:r>
              <a:rPr lang="en-US" altLang="ko-KR" sz="1800" b="1" dirty="0">
                <a:solidFill>
                  <a:srgbClr val="FF0000"/>
                </a:solidFill>
              </a:rPr>
              <a:t>The code may still run even if the structure differs, but points may be deducted.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8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 – </a:t>
            </a:r>
            <a:r>
              <a:rPr lang="en-US" altLang="ko-KR" i="1" dirty="0"/>
              <a:t>Question 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4282876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dirty="0"/>
              <a:t>Train “ResNet-50” model with “CIFAR-10”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Optimize parameters with Adam optimizer and cross Entropy Loss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Use “ResNet-50_layer4” model that you completed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Get “CIFAR-10” Dataset with </a:t>
            </a:r>
            <a:r>
              <a:rPr lang="en-US" altLang="ko-KR" dirty="0" err="1"/>
              <a:t>torchvision</a:t>
            </a:r>
            <a:r>
              <a:rPr lang="en-US" altLang="ko-KR" dirty="0"/>
              <a:t> library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Procedure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Load the trained model (which is given)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Train it with CPU or GPU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/>
              <a:t>You can use a trained checkpoint parameters of 285 epochs. You will train model only 1 epoch.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8F2C3-4189-CDC8-4C64-3CD75AF34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645"/>
          <a:stretch/>
        </p:blipFill>
        <p:spPr>
          <a:xfrm>
            <a:off x="292559" y="5079224"/>
            <a:ext cx="5588288" cy="10745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1C97C3-6278-FA3C-9834-C5CA1669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355"/>
          <a:stretch/>
        </p:blipFill>
        <p:spPr>
          <a:xfrm>
            <a:off x="6160413" y="4941629"/>
            <a:ext cx="5588288" cy="15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8D223-C8A8-E626-9045-3EC5ABD1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299"/>
            <a:ext cx="11914400" cy="5972235"/>
          </a:xfrm>
        </p:spPr>
        <p:txBody>
          <a:bodyPr>
            <a:normAutofit/>
          </a:bodyPr>
          <a:lstStyle/>
          <a:p>
            <a:r>
              <a:rPr lang="en-US" altLang="ko-KR" dirty="0"/>
              <a:t>You must submit </a:t>
            </a:r>
            <a:r>
              <a:rPr lang="en-US" altLang="ko-KR" b="1" dirty="0"/>
              <a:t>“resnet50_skeleton.py”</a:t>
            </a:r>
            <a:r>
              <a:rPr lang="en-US" altLang="ko-KR" dirty="0"/>
              <a:t> along with the </a:t>
            </a:r>
            <a:r>
              <a:rPr lang="en-US" altLang="ko-KR" b="1" dirty="0"/>
              <a:t>report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b="1" i="1" dirty="0">
                <a:solidFill>
                  <a:srgbClr val="FF0000"/>
                </a:solidFill>
              </a:rPr>
              <a:t>(Do not modify the name of the “resnet50_skeleton.py”)</a:t>
            </a:r>
          </a:p>
          <a:p>
            <a:r>
              <a:rPr lang="en-US" altLang="ko-KR" dirty="0"/>
              <a:t>Include a </a:t>
            </a:r>
            <a:r>
              <a:rPr lang="en-US" altLang="ko-KR" b="1" dirty="0"/>
              <a:t>1 page</a:t>
            </a:r>
            <a:r>
              <a:rPr lang="en-US" altLang="ko-KR" dirty="0"/>
              <a:t> report in </a:t>
            </a:r>
            <a:r>
              <a:rPr lang="en-US" altLang="ko-KR" b="1" dirty="0"/>
              <a:t>CVPR</a:t>
            </a:r>
            <a:r>
              <a:rPr lang="en-US" altLang="ko-KR" dirty="0"/>
              <a:t> format that describes your code, results, and discussions.</a:t>
            </a:r>
          </a:p>
          <a:p>
            <a:r>
              <a:rPr lang="en-US" altLang="ko-KR" dirty="0"/>
              <a:t>The report should be written in </a:t>
            </a:r>
            <a:r>
              <a:rPr lang="en-US" altLang="ko-KR" b="1" dirty="0"/>
              <a:t>English</a:t>
            </a:r>
            <a:r>
              <a:rPr lang="en-US" altLang="ko-KR" dirty="0"/>
              <a:t>.</a:t>
            </a:r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r>
              <a:rPr lang="en-US" altLang="ko-KR" sz="2400" dirty="0"/>
              <a:t>CVPR format : </a:t>
            </a:r>
            <a:r>
              <a:rPr lang="en-US" altLang="ko-KR" sz="2400" dirty="0">
                <a:hlinkClick r:id="rId2"/>
              </a:rPr>
              <a:t>https://cvpr.thecvf.com/Conferences/2025/AuthorGuidelines</a:t>
            </a:r>
            <a:endParaRPr lang="en-US" altLang="ko-KR" sz="2400" dirty="0"/>
          </a:p>
          <a:p>
            <a:pPr marL="152396" indent="0">
              <a:buNone/>
            </a:pPr>
            <a:r>
              <a:rPr lang="ko-KR" altLang="en-US" sz="2400" dirty="0"/>
              <a:t>→ </a:t>
            </a:r>
            <a:r>
              <a:rPr lang="en-US" altLang="ko-KR" sz="2400" dirty="0"/>
              <a:t>Download </a:t>
            </a:r>
            <a:r>
              <a:rPr lang="en-US" altLang="ko-KR" sz="2400"/>
              <a:t>CVPR 2025 </a:t>
            </a:r>
            <a:r>
              <a:rPr lang="en-US" altLang="ko-KR" sz="2400" dirty="0"/>
              <a:t>Author Kit</a:t>
            </a:r>
            <a:endParaRPr lang="en-US" altLang="ko-KR" sz="4000" dirty="0"/>
          </a:p>
          <a:p>
            <a:pPr marL="152396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357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8D223-C8A8-E626-9045-3EC5ABD1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436064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Please do NOT copy your friends’ and internet sources.</a:t>
            </a:r>
          </a:p>
          <a:p>
            <a:pPr marL="152396" indent="0">
              <a:buNone/>
            </a:pPr>
            <a:endParaRPr lang="en-US" altLang="ko-KR" b="1" i="1" dirty="0">
              <a:solidFill>
                <a:srgbClr val="FF0000"/>
              </a:solidFill>
            </a:endParaRPr>
          </a:p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Please start your assignment EARLY.</a:t>
            </a:r>
          </a:p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“Late submissions will not be accepted”</a:t>
            </a:r>
          </a:p>
          <a:p>
            <a:pPr marL="152396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397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DAA00D2E-E814-A51F-0B51-2590B1C0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65" y="378377"/>
            <a:ext cx="5758070" cy="57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75F7550-0B0F-780E-2C67-0598FA8A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298"/>
            <a:ext cx="11914400" cy="5756105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dirty="0"/>
              <a:t>Implement CNN Classifier</a:t>
            </a:r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sz="1400" dirty="0"/>
          </a:p>
          <a:p>
            <a:pPr marL="152396" indent="0">
              <a:buNone/>
            </a:pPr>
            <a:endParaRPr lang="en-US" altLang="ko-KR" sz="1400" dirty="0"/>
          </a:p>
          <a:p>
            <a:pPr marL="152396" indent="0">
              <a:buNone/>
            </a:pP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/>
              <a:t>Perform the image classification using “CIFAR-10” dataset with CNN (VGG and </a:t>
            </a:r>
            <a:r>
              <a:rPr lang="en-US" altLang="ko-KR" sz="1800" dirty="0" err="1"/>
              <a:t>ResNet</a:t>
            </a:r>
            <a:r>
              <a:rPr lang="en-US" altLang="ko-KR" sz="1800" dirty="0"/>
              <a:t>).</a:t>
            </a:r>
          </a:p>
          <a:p>
            <a:r>
              <a:rPr lang="en-US" altLang="ko-KR" sz="1800" dirty="0"/>
              <a:t>The </a:t>
            </a:r>
            <a:r>
              <a:rPr lang="en-US" altLang="ko-KR" sz="1800" dirty="0" err="1"/>
              <a:t>Ipython</a:t>
            </a:r>
            <a:r>
              <a:rPr lang="en-US" altLang="ko-KR" sz="1800" dirty="0"/>
              <a:t> Notebook “</a:t>
            </a:r>
            <a:r>
              <a:rPr lang="en-US" altLang="ko-KR" sz="1800" dirty="0" err="1"/>
              <a:t>CNN_Implementation.ipynb</a:t>
            </a:r>
            <a:r>
              <a:rPr lang="en-US" altLang="ko-KR" sz="1800" dirty="0"/>
              <a:t>” will walk you through the implementation of CNN classifier.</a:t>
            </a:r>
            <a:endParaRPr lang="en-US" altLang="ko-KR" dirty="0"/>
          </a:p>
        </p:txBody>
      </p:sp>
      <p:pic>
        <p:nvPicPr>
          <p:cNvPr id="2052" name="Picture 4" descr="K_02. Understanding of VGG-16, VGG-19 - Deep Learning Bible - 2.  Classification - 한글">
            <a:extLst>
              <a:ext uri="{FF2B5EF4-FFF2-40B4-BE49-F238E27FC236}">
                <a16:creationId xmlns:a16="http://schemas.microsoft.com/office/drawing/2014/main" id="{DB6736CD-2C2A-A877-0982-9C2CD3BF4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55" y="1986188"/>
            <a:ext cx="3813810" cy="214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Net50. ResNet-50 is a convolutional neural… | by Aditi Rastogi | Dev  Genius">
            <a:extLst>
              <a:ext uri="{FF2B5EF4-FFF2-40B4-BE49-F238E27FC236}">
                <a16:creationId xmlns:a16="http://schemas.microsoft.com/office/drawing/2014/main" id="{3AF7914D-BFC1-8162-86CE-AC2FFF72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040" y="2106033"/>
            <a:ext cx="6730599" cy="190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88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5C468F5-5F62-8D20-0033-333C2DA0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112"/>
          <a:stretch/>
        </p:blipFill>
        <p:spPr>
          <a:xfrm>
            <a:off x="252780" y="3258640"/>
            <a:ext cx="7369991" cy="2198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Download the attached zip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Open the </a:t>
            </a:r>
            <a:r>
              <a:rPr lang="en-US" altLang="ko-KR" b="1" dirty="0" err="1"/>
              <a:t>CNN_Implementation.ipynb</a:t>
            </a:r>
            <a:r>
              <a:rPr lang="en-US" altLang="ko-KR" b="1" dirty="0"/>
              <a:t> </a:t>
            </a:r>
            <a:r>
              <a:rPr lang="en-US" altLang="ko-KR" dirty="0"/>
              <a:t>with </a:t>
            </a:r>
            <a:r>
              <a:rPr lang="en-US" altLang="ko-KR" dirty="0" err="1"/>
              <a:t>colab</a:t>
            </a:r>
            <a:r>
              <a:rPr lang="en-US" altLang="ko-KR" dirty="0"/>
              <a:t> notebook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Upload the other .</a:t>
            </a:r>
            <a:r>
              <a:rPr lang="en-US" altLang="ko-KR" dirty="0" err="1"/>
              <a:t>ckpt</a:t>
            </a:r>
            <a:r>
              <a:rPr lang="en-US" altLang="ko-KR" dirty="0"/>
              <a:t> files to session storage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40E2C7A-42F3-763D-0C01-8E897D9CE189}"/>
              </a:ext>
            </a:extLst>
          </p:cNvPr>
          <p:cNvSpPr/>
          <p:nvPr/>
        </p:nvSpPr>
        <p:spPr>
          <a:xfrm>
            <a:off x="663546" y="3647468"/>
            <a:ext cx="326720" cy="3467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573FF4-7BFD-AC1D-6A36-42839357AADC}"/>
              </a:ext>
            </a:extLst>
          </p:cNvPr>
          <p:cNvSpPr/>
          <p:nvPr/>
        </p:nvSpPr>
        <p:spPr>
          <a:xfrm>
            <a:off x="265248" y="4825103"/>
            <a:ext cx="326720" cy="34679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37E4970-ED1A-24CA-E4A8-32A60F1C7839}"/>
              </a:ext>
            </a:extLst>
          </p:cNvPr>
          <p:cNvSpPr/>
          <p:nvPr/>
        </p:nvSpPr>
        <p:spPr>
          <a:xfrm>
            <a:off x="7945346" y="4238798"/>
            <a:ext cx="509588" cy="2333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A2C0162-0BB4-4A2C-93F6-D175600F03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74"/>
          <a:stretch/>
        </p:blipFill>
        <p:spPr>
          <a:xfrm>
            <a:off x="8674515" y="3162916"/>
            <a:ext cx="3134171" cy="2294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21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Follow the instructions in the </a:t>
            </a:r>
            <a:r>
              <a:rPr lang="en-US" altLang="ko-KR" b="1" dirty="0" err="1"/>
              <a:t>CNN_Implementation.ipynb</a:t>
            </a:r>
            <a:r>
              <a:rPr lang="en-US" altLang="ko-KR" b="1" dirty="0"/>
              <a:t> </a:t>
            </a:r>
            <a:r>
              <a:rPr lang="en-US" altLang="ko-KR" dirty="0"/>
              <a:t>notebook to complete the assignment.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Load the </a:t>
            </a:r>
            <a:r>
              <a:rPr lang="en-US" altLang="ko-KR" b="1" dirty="0"/>
              <a:t>“CIFAR-10” </a:t>
            </a:r>
            <a:r>
              <a:rPr lang="en-US" altLang="ko-KR" dirty="0"/>
              <a:t>data </a:t>
            </a:r>
            <a:r>
              <a:rPr lang="en-US" altLang="ko-KR" b="1" dirty="0">
                <a:solidFill>
                  <a:srgbClr val="FF0000"/>
                </a:solidFill>
              </a:rPr>
              <a:t>(No need for any modifications)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Practice training using the provided VGG code </a:t>
            </a:r>
            <a:r>
              <a:rPr lang="en-US" altLang="ko-KR" b="1" dirty="0">
                <a:solidFill>
                  <a:srgbClr val="FF0000"/>
                </a:solidFill>
              </a:rPr>
              <a:t>(No need for any modifications)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Complete the </a:t>
            </a:r>
            <a:r>
              <a:rPr lang="en-US" altLang="ko-KR" dirty="0" err="1"/>
              <a:t>ResNet</a:t>
            </a:r>
            <a:r>
              <a:rPr lang="en-US" altLang="ko-KR" dirty="0"/>
              <a:t> code and train the </a:t>
            </a:r>
            <a:r>
              <a:rPr lang="en-US" altLang="ko-KR" dirty="0" err="1"/>
              <a:t>ResNet</a:t>
            </a:r>
            <a:r>
              <a:rPr lang="en-US" altLang="ko-KR" dirty="0"/>
              <a:t>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CNN_Implementation.ipynb</a:t>
            </a:r>
            <a:r>
              <a:rPr lang="en-US" altLang="ko-KR" b="1" dirty="0"/>
              <a:t> </a:t>
            </a:r>
            <a:r>
              <a:rPr lang="en-US" altLang="ko-KR" dirty="0"/>
              <a:t>is based on </a:t>
            </a:r>
            <a:r>
              <a:rPr lang="en-US" altLang="ko-KR" dirty="0" err="1"/>
              <a:t>PyTorch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062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After practicing with the provided VGG code, complete the </a:t>
            </a:r>
            <a:r>
              <a:rPr lang="en-US" altLang="ko-KR" b="1" dirty="0"/>
              <a:t>resnet50_skeleton.py </a:t>
            </a:r>
            <a:r>
              <a:rPr lang="en-US" altLang="ko-KR" dirty="0"/>
              <a:t>and the corresponding cell in </a:t>
            </a:r>
            <a:r>
              <a:rPr lang="en-US" altLang="ko-KR" b="1" dirty="0" err="1"/>
              <a:t>CNN_Implementation.ipynb</a:t>
            </a:r>
            <a:endParaRPr lang="en-US" altLang="ko-KR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Training ResNet-50 Model using the other cells in the </a:t>
            </a:r>
            <a:r>
              <a:rPr lang="en-US" altLang="ko-KR" b="1" dirty="0" err="1"/>
              <a:t>CNN_Implementation.ipynb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B860E-4E48-3515-B451-08D2DC01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" y="3324996"/>
            <a:ext cx="4840848" cy="26613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1E78E3-F057-264F-8B83-BA437EF0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21" y="3325178"/>
            <a:ext cx="5097256" cy="26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5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F805C-BEBD-3AFA-5843-D004EE52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CIFAR-10 Dataset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76688-7339-88E4-BE90-B2E34CCD9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What is CIFAR-10?</a:t>
            </a:r>
          </a:p>
          <a:p>
            <a:pPr lvl="1"/>
            <a:r>
              <a:rPr lang="en-US" altLang="ko-KR" dirty="0"/>
              <a:t>CIFAR-10 stands for the Canadian Institute For Advanced Research.</a:t>
            </a:r>
          </a:p>
          <a:p>
            <a:pPr lvl="1"/>
            <a:r>
              <a:rPr lang="en-US" altLang="ko-KR" dirty="0"/>
              <a:t>The dataset consists of 60,000 32x32 color images in 10 different classes. </a:t>
            </a:r>
          </a:p>
          <a:p>
            <a:pPr lvl="1"/>
            <a:r>
              <a:rPr lang="en-US" altLang="ko-KR" dirty="0">
                <a:hlinkClick r:id="rId2"/>
              </a:rPr>
              <a:t>https://www.cs.toronto.edu/~kriz/cifar.html</a:t>
            </a:r>
            <a:endParaRPr lang="en-US" altLang="ko-KR" sz="700" dirty="0"/>
          </a:p>
          <a:p>
            <a:r>
              <a:rPr lang="en-US" altLang="ko-KR" dirty="0"/>
              <a:t>Dataset Composition</a:t>
            </a:r>
          </a:p>
          <a:p>
            <a:pPr lvl="1"/>
            <a:r>
              <a:rPr lang="en-US" altLang="ko-KR" dirty="0"/>
              <a:t>Training Set: 50,000 images.</a:t>
            </a:r>
          </a:p>
          <a:p>
            <a:pPr lvl="1"/>
            <a:r>
              <a:rPr lang="en-US" altLang="ko-KR" dirty="0"/>
              <a:t>Test Set: 10,000 images.</a:t>
            </a:r>
          </a:p>
          <a:p>
            <a:pPr lvl="1"/>
            <a:r>
              <a:rPr lang="en-US" altLang="ko-KR" dirty="0"/>
              <a:t>Each image is a 32x32 color pixel image (32x32 pixels x 3 color channels).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91B90-04CA-DCFE-2B1F-6F2E41BEF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CCA5BA7D-FECD-54E7-8521-4E35B2EFE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59"/>
          <a:stretch/>
        </p:blipFill>
        <p:spPr bwMode="auto">
          <a:xfrm>
            <a:off x="768927" y="4440047"/>
            <a:ext cx="4901740" cy="19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1D687A44-85BA-D5EB-878D-9FC5AE86C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59"/>
          <a:stretch/>
        </p:blipFill>
        <p:spPr bwMode="auto">
          <a:xfrm>
            <a:off x="6008716" y="4479771"/>
            <a:ext cx="4901740" cy="19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9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 Networks – </a:t>
            </a:r>
            <a:r>
              <a:rPr lang="en-US" altLang="ko-KR" i="1" dirty="0"/>
              <a:t>Practice 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643882"/>
          </a:xfrm>
        </p:spPr>
        <p:txBody>
          <a:bodyPr>
            <a:normAutofit/>
          </a:bodyPr>
          <a:lstStyle/>
          <a:p>
            <a:pPr marL="152396" indent="0">
              <a:lnSpc>
                <a:spcPct val="100000"/>
              </a:lnSpc>
              <a:buNone/>
            </a:pPr>
            <a:r>
              <a:rPr lang="en-US" altLang="ko-KR" b="1" dirty="0"/>
              <a:t>VGG Networks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VGG is a deep convolutional neural network architecture developed by researchers at the University of Oxford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VGG use small 3x3 convolutional filters consistently across the entire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https://arxiv.org/abs/1409.1556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Picture 4" descr="K_02. Understanding of VGG-16, VGG-19 - Deep Learning Bible - 2.  Classification - 한글">
            <a:extLst>
              <a:ext uri="{FF2B5EF4-FFF2-40B4-BE49-F238E27FC236}">
                <a16:creationId xmlns:a16="http://schemas.microsoft.com/office/drawing/2014/main" id="{AB93EBD2-2A4A-1773-2F18-9E21CE7B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672" y="3288089"/>
            <a:ext cx="4849915" cy="273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논문 구현] Pytorch 기반 VGG 구현 및 CIFAR10 실험 :: Just Give Me The Code">
            <a:extLst>
              <a:ext uri="{FF2B5EF4-FFF2-40B4-BE49-F238E27FC236}">
                <a16:creationId xmlns:a16="http://schemas.microsoft.com/office/drawing/2014/main" id="{47B7EBF9-1FF6-9AC1-0DED-987138EC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081" y="2781278"/>
            <a:ext cx="3703732" cy="37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4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 Networks – </a:t>
            </a:r>
            <a:r>
              <a:rPr lang="en-US" altLang="ko-KR" i="1" dirty="0"/>
              <a:t>Practice 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643882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dirty="0"/>
              <a:t>VGG Networks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Design Characteristics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The VGG family consists of several models, named from A to 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VGG networks range from 11 to 19 layers, with increasing depth.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Starting with 64 channels, the number doubles after each max-pooling layer, reaching 512 channels.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All configurations follow a similar design but differ in depth and the number of convolutional layers.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001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 Networks – </a:t>
            </a:r>
            <a:r>
              <a:rPr lang="en-US" altLang="ko-KR" i="1" dirty="0"/>
              <a:t>Practice 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2551547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dirty="0"/>
              <a:t>Train “VGG-16”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Code Flow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182728-2805-28CA-A3AD-E2C5827EF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31" y="2040984"/>
            <a:ext cx="2799062" cy="2668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369FB4-E393-0DE9-2E77-FC07D9EE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028"/>
          <a:stretch/>
        </p:blipFill>
        <p:spPr>
          <a:xfrm>
            <a:off x="1019641" y="3424388"/>
            <a:ext cx="5667972" cy="1941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2997A-864E-872E-1A86-949B2A63FDAC}"/>
              </a:ext>
            </a:extLst>
          </p:cNvPr>
          <p:cNvSpPr txBox="1"/>
          <p:nvPr/>
        </p:nvSpPr>
        <p:spPr>
          <a:xfrm>
            <a:off x="4021119" y="1957328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Initialize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58E388-2689-DA3A-022C-F3CAE45E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791"/>
          <a:stretch/>
        </p:blipFill>
        <p:spPr>
          <a:xfrm>
            <a:off x="1019641" y="2416592"/>
            <a:ext cx="5667972" cy="787757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B170FB9-EBDF-FDF7-E392-46AC708F9E6E}"/>
              </a:ext>
            </a:extLst>
          </p:cNvPr>
          <p:cNvCxnSpPr>
            <a:cxnSpLocks/>
          </p:cNvCxnSpPr>
          <p:nvPr/>
        </p:nvCxnSpPr>
        <p:spPr>
          <a:xfrm flipH="1">
            <a:off x="1972032" y="3142413"/>
            <a:ext cx="399011" cy="344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875F20-7550-1FF3-1F3E-9F84581EB262}"/>
              </a:ext>
            </a:extLst>
          </p:cNvPr>
          <p:cNvSpPr txBox="1"/>
          <p:nvPr/>
        </p:nvSpPr>
        <p:spPr>
          <a:xfrm>
            <a:off x="1343727" y="5419091"/>
            <a:ext cx="3608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Make layers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-  ‘M’ : </a:t>
            </a:r>
            <a:r>
              <a:rPr lang="en-US" altLang="ko-KR" b="1" dirty="0" err="1">
                <a:solidFill>
                  <a:schemeClr val="tx1"/>
                </a:solidFill>
              </a:rPr>
              <a:t>Maxpool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  Else: Convolution + </a:t>
            </a:r>
            <a:r>
              <a:rPr lang="en-US" altLang="ko-KR" b="1" dirty="0" err="1">
                <a:solidFill>
                  <a:schemeClr val="tx1"/>
                </a:solidFill>
              </a:rPr>
              <a:t>ReLu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6887028-E66A-0343-A5A7-F273CF34D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242" y="5767771"/>
            <a:ext cx="2722419" cy="55081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7AB83BE3-5C42-FC02-AB5E-2ABF45A43224}"/>
              </a:ext>
            </a:extLst>
          </p:cNvPr>
          <p:cNvGrpSpPr/>
          <p:nvPr/>
        </p:nvGrpSpPr>
        <p:grpSpPr>
          <a:xfrm>
            <a:off x="7084666" y="1579418"/>
            <a:ext cx="4730223" cy="3521220"/>
            <a:chOff x="7084667" y="1579418"/>
            <a:chExt cx="3995820" cy="297452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38CFA29-E196-07A4-2953-F8D8E6CA8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4667" y="1579418"/>
              <a:ext cx="3995820" cy="2974524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FC8CB4-8CAA-2926-C522-1839F772B776}"/>
                </a:ext>
              </a:extLst>
            </p:cNvPr>
            <p:cNvSpPr/>
            <p:nvPr/>
          </p:nvSpPr>
          <p:spPr>
            <a:xfrm>
              <a:off x="7432722" y="1730966"/>
              <a:ext cx="3540899" cy="21256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0DFEE48-BBD5-D149-79E9-E5C82EB9AE02}"/>
                </a:ext>
              </a:extLst>
            </p:cNvPr>
            <p:cNvSpPr/>
            <p:nvPr/>
          </p:nvSpPr>
          <p:spPr>
            <a:xfrm>
              <a:off x="7432722" y="3919794"/>
              <a:ext cx="3540899" cy="60458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83E37FE-9B58-1616-2CDC-30F8126E12E2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236452" y="5070411"/>
            <a:ext cx="0" cy="6973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BCA7ECA-9734-2673-7012-486E9690295F}"/>
              </a:ext>
            </a:extLst>
          </p:cNvPr>
          <p:cNvSpPr txBox="1"/>
          <p:nvPr/>
        </p:nvSpPr>
        <p:spPr>
          <a:xfrm>
            <a:off x="8116868" y="5419091"/>
            <a:ext cx="166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Forward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53C596-645F-1BF9-5956-1BAA7EADD00A}"/>
              </a:ext>
            </a:extLst>
          </p:cNvPr>
          <p:cNvCxnSpPr>
            <a:cxnSpLocks/>
          </p:cNvCxnSpPr>
          <p:nvPr/>
        </p:nvCxnSpPr>
        <p:spPr>
          <a:xfrm flipV="1">
            <a:off x="2036488" y="1919288"/>
            <a:ext cx="5460203" cy="1098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97E42B-6BF5-4361-D8BE-BA8E59E67F48}"/>
              </a:ext>
            </a:extLst>
          </p:cNvPr>
          <p:cNvCxnSpPr>
            <a:cxnSpLocks/>
          </p:cNvCxnSpPr>
          <p:nvPr/>
        </p:nvCxnSpPr>
        <p:spPr>
          <a:xfrm flipH="1">
            <a:off x="1706025" y="2282073"/>
            <a:ext cx="266007" cy="2030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44792"/>
      </p:ext>
    </p:extLst>
  </p:cSld>
  <p:clrMapOvr>
    <a:masterClrMapping/>
  </p:clrMapOvr>
</p:sld>
</file>

<file path=ppt/theme/theme1.xml><?xml version="1.0" encoding="utf-8"?>
<a:theme xmlns:a="http://schemas.openxmlformats.org/drawingml/2006/main" name="KU-basic">
  <a:themeElements>
    <a:clrScheme name="Korea University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D8C9B0"/>
      </a:accent2>
      <a:accent3>
        <a:srgbClr val="7E0015"/>
      </a:accent3>
      <a:accent4>
        <a:srgbClr val="FF8427"/>
      </a:accent4>
      <a:accent5>
        <a:srgbClr val="CC9900"/>
      </a:accent5>
      <a:accent6>
        <a:srgbClr val="B22600"/>
      </a:accent6>
      <a:hlink>
        <a:srgbClr val="7E0015"/>
      </a:hlink>
      <a:folHlink>
        <a:srgbClr val="7E00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-basic" id="{8F46DA41-1D43-584C-8212-75308E9A0E76}" vid="{D45458C2-2C16-3644-BCCF-C4CD51C4A8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KU-basic</Template>
  <TotalTime>13554</TotalTime>
  <Words>1010</Words>
  <Application>Microsoft Office PowerPoint</Application>
  <PresentationFormat>와이드스크린</PresentationFormat>
  <Paragraphs>146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Menlo</vt:lpstr>
      <vt:lpstr>시스템 서체 일반체</vt:lpstr>
      <vt:lpstr>Arial</vt:lpstr>
      <vt:lpstr>Calibri</vt:lpstr>
      <vt:lpstr>Cambria Math</vt:lpstr>
      <vt:lpstr>Wingdings</vt:lpstr>
      <vt:lpstr>KU-basic</vt:lpstr>
      <vt:lpstr>Assignment #2: CNN Implementation</vt:lpstr>
      <vt:lpstr>CNN Implementation</vt:lpstr>
      <vt:lpstr>CNN Implementation</vt:lpstr>
      <vt:lpstr>CNN Implementation</vt:lpstr>
      <vt:lpstr>CNN Implementation</vt:lpstr>
      <vt:lpstr>CIFAR-10 Dataset</vt:lpstr>
      <vt:lpstr>VGG Networks – Practice </vt:lpstr>
      <vt:lpstr>VGG Networks – Practice </vt:lpstr>
      <vt:lpstr>VGG Networks – Practice </vt:lpstr>
      <vt:lpstr>VGG Networks – Practice </vt:lpstr>
      <vt:lpstr>ResNet – Question  </vt:lpstr>
      <vt:lpstr>ResNet – Question  </vt:lpstr>
      <vt:lpstr>ResNet – Question  </vt:lpstr>
      <vt:lpstr>ResNet – Question  </vt:lpstr>
      <vt:lpstr>ResNet – Question </vt:lpstr>
      <vt:lpstr>CNN Implementation</vt:lpstr>
      <vt:lpstr>CNN Implementation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cvlab</dc:creator>
  <cp:lastModifiedBy>도성 이</cp:lastModifiedBy>
  <cp:revision>128</cp:revision>
  <dcterms:created xsi:type="dcterms:W3CDTF">2023-08-14T01:48:06Z</dcterms:created>
  <dcterms:modified xsi:type="dcterms:W3CDTF">2025-04-02T06:26:15Z</dcterms:modified>
</cp:coreProperties>
</file>