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67" r:id="rId3"/>
    <p:sldId id="369" r:id="rId4"/>
    <p:sldId id="368" r:id="rId5"/>
    <p:sldId id="371" r:id="rId6"/>
    <p:sldId id="373" r:id="rId7"/>
    <p:sldId id="374" r:id="rId8"/>
    <p:sldId id="375" r:id="rId9"/>
    <p:sldId id="29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5184" autoAdjust="0"/>
  </p:normalViewPr>
  <p:slideViewPr>
    <p:cSldViewPr snapToGrid="0">
      <p:cViewPr varScale="1">
        <p:scale>
          <a:sx n="82" d="100"/>
          <a:sy n="82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5726-1E63-F949-BDE7-AD5A784B85B6}" type="datetimeFigureOut">
              <a:rPr kumimoji="1" lang="ko-Kore-KR" altLang="en-US" smtClean="0"/>
              <a:t>03/24/2025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BCE8-5CFA-C440-BDD7-98A2C730A3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3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600" y="-9144"/>
            <a:ext cx="12211200" cy="5124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51800"/>
            <a:ext cx="11360800" cy="21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2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853267"/>
            <a:ext cx="11360800" cy="1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rgbClr val="F1DF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4730E84-9622-72A6-8D7D-D318F330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35" y="5474745"/>
            <a:ext cx="2371248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9ADC4-016F-DF4D-7BBF-6EB92C6B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17" y="5424537"/>
            <a:ext cx="3781847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;p5">
            <a:extLst>
              <a:ext uri="{FF2B5EF4-FFF2-40B4-BE49-F238E27FC236}">
                <a16:creationId xmlns:a16="http://schemas.microsoft.com/office/drawing/2014/main" id="{A65BD551-7B81-5571-A792-3F79AF1C722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8;p5">
            <a:extLst>
              <a:ext uri="{FF2B5EF4-FFF2-40B4-BE49-F238E27FC236}">
                <a16:creationId xmlns:a16="http://schemas.microsoft.com/office/drawing/2014/main" id="{037D22C3-00D0-C85E-B30E-DE5A87B5A32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;p5">
            <a:extLst>
              <a:ext uri="{FF2B5EF4-FFF2-40B4-BE49-F238E27FC236}">
                <a16:creationId xmlns:a16="http://schemas.microsoft.com/office/drawing/2014/main" id="{6EF02D2C-1BC9-39CB-CFC1-384D592C6FA9}"/>
              </a:ext>
            </a:extLst>
          </p:cNvPr>
          <p:cNvSpPr txBox="1">
            <a:spLocks/>
          </p:cNvSpPr>
          <p:nvPr userDrawn="1"/>
        </p:nvSpPr>
        <p:spPr>
          <a:xfrm>
            <a:off x="11296611" y="640735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87BD23-2D77-BB4E-AFF3-703BB0EB43B8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BA61B447-9ADF-2060-9B7D-DBC34EAEA5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nu_cvlab">
  <p:cSld name="snu_cvlab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222879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5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74291" y="47731"/>
            <a:ext cx="2281791" cy="5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9156" y="-9133"/>
            <a:ext cx="12210400" cy="982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867" y="7131"/>
            <a:ext cx="119144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•"/>
              <a:defRPr sz="28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-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58FDC6-22D5-CA72-B81D-A840806039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83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13867" y="127033"/>
            <a:ext cx="11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9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3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9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7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61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485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seo@korea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ensorflow.org/datasets/catalog/mn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vpr.thecvf.com/Conferences/2024/AuthorGuidelin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04D5D-1C9D-234E-CA62-22782B087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856599"/>
            <a:ext cx="11360800" cy="2162000"/>
          </a:xfrm>
        </p:spPr>
        <p:txBody>
          <a:bodyPr/>
          <a:lstStyle/>
          <a:p>
            <a:r>
              <a:rPr kumimoji="1" lang="en-US" altLang="en-US" sz="4800" dirty="0"/>
              <a:t>Assignment #1: MLP Implementation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BE4A4-6522-F759-2EE5-D83841EA7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Paul </a:t>
            </a:r>
            <a:r>
              <a:rPr kumimoji="1" lang="en-US" altLang="ko-Kore-KR" dirty="0" err="1"/>
              <a:t>Hongsuck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Seo</a:t>
            </a:r>
            <a:endParaRPr kumimoji="1" lang="en-US" altLang="ko-Kore-KR" dirty="0"/>
          </a:p>
          <a:p>
            <a:r>
              <a:rPr kumimoji="1" lang="en-US" altLang="ko-Kore-KR" sz="2000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phseo@korea.ac.kr</a:t>
            </a:r>
            <a:endParaRPr kumimoji="1" lang="en-US" altLang="ko-Kore-KR" sz="2000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ko-KR" dirty="0"/>
              <a:t>Korea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48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723B-ABBF-8600-125B-528FE11A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Implementation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F56801C-1C68-AA82-8077-9A02951E47A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867" y="1006298"/>
                <a:ext cx="11914400" cy="5756105"/>
              </a:xfrm>
            </p:spPr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r>
                  <a:rPr lang="en-US" altLang="ko-KR" b="1" dirty="0"/>
                  <a:t>Implement 2-Layer Neural Net with </a:t>
                </a:r>
                <a:r>
                  <a:rPr lang="en-US" altLang="ko-KR" b="1" dirty="0" err="1"/>
                  <a:t>Sofmax</a:t>
                </a:r>
                <a:r>
                  <a:rPr lang="en-US" altLang="ko-KR" b="1" dirty="0"/>
                  <a:t> Classifier</a:t>
                </a:r>
              </a:p>
              <a:p>
                <a:pPr marL="152396" indent="0">
                  <a:buNone/>
                </a:pPr>
                <a:endParaRPr lang="en-US" altLang="ko-KR" dirty="0"/>
              </a:p>
              <a:p>
                <a:pPr marL="152396" indent="0">
                  <a:buNone/>
                </a:pPr>
                <a:endParaRPr lang="en-US" altLang="ko-KR" dirty="0"/>
              </a:p>
              <a:p>
                <a:pPr marL="152396" indent="0">
                  <a:buNone/>
                </a:pPr>
                <a:endParaRPr lang="en-US" altLang="ko-KR" dirty="0"/>
              </a:p>
              <a:p>
                <a:pPr marL="152396" indent="0">
                  <a:buNone/>
                </a:pPr>
                <a:endParaRPr lang="en-US" altLang="ko-KR" dirty="0"/>
              </a:p>
              <a:p>
                <a:pPr marL="152396" indent="0">
                  <a:buNone/>
                </a:pPr>
                <a:endParaRPr lang="en-US" altLang="ko-KR" sz="1400" dirty="0"/>
              </a:p>
              <a:p>
                <a:pPr marL="152396" indent="0">
                  <a:buNone/>
                </a:pPr>
                <a:endParaRPr lang="en-US" altLang="ko-KR" sz="1400" dirty="0"/>
              </a:p>
              <a:p>
                <a:pPr marL="152396" indent="0">
                  <a:buNone/>
                </a:pPr>
                <a:endParaRPr lang="en-US" altLang="ko-KR" sz="1400" dirty="0"/>
              </a:p>
              <a:p>
                <a:r>
                  <a:rPr lang="en-US" altLang="ko-KR" sz="1800" dirty="0"/>
                  <a:t>Perform the image classification using “MNIST” dataset.</a:t>
                </a:r>
              </a:p>
              <a:p>
                <a:r>
                  <a:rPr lang="en-US" altLang="ko-KR" sz="1800" dirty="0"/>
                  <a:t>Two weight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 with biases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.</a:t>
                </a:r>
              </a:p>
              <a:p>
                <a:r>
                  <a:rPr lang="en-US" altLang="ko-KR" sz="1800" dirty="0"/>
                  <a:t>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ko-KR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8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18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1800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18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.</a:t>
                </a:r>
              </a:p>
              <a:p>
                <a:r>
                  <a:rPr lang="en-US" altLang="ko-KR" sz="1800" dirty="0"/>
                  <a:t>Total loss = data loss (</a:t>
                </a:r>
                <a:r>
                  <a:rPr lang="en-US" altLang="ko-KR" sz="1800" dirty="0" err="1"/>
                  <a:t>softmax</a:t>
                </a:r>
                <a:r>
                  <a:rPr lang="en-US" altLang="ko-KR" sz="1800" dirty="0"/>
                  <a:t> + log likelihood loss) + L-2 regularization loss (to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,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).</a:t>
                </a:r>
              </a:p>
              <a:p>
                <a:r>
                  <a:rPr lang="en-US" altLang="ko-KR" sz="1800" dirty="0"/>
                  <a:t>The </a:t>
                </a:r>
                <a:r>
                  <a:rPr lang="en-US" altLang="ko-KR" sz="1800" dirty="0" err="1"/>
                  <a:t>Ipython</a:t>
                </a:r>
                <a:r>
                  <a:rPr lang="en-US" altLang="ko-KR" sz="1800" dirty="0"/>
                  <a:t> Notebook “</a:t>
                </a:r>
                <a:r>
                  <a:rPr lang="en-US" altLang="ko-KR" sz="1800" dirty="0" err="1"/>
                  <a:t>two_layer_net.ipynb</a:t>
                </a:r>
                <a:r>
                  <a:rPr lang="en-US" altLang="ko-KR" sz="1800" dirty="0"/>
                  <a:t>” will walk you through the implementation of a two layer neural network classifier.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F56801C-1C68-AA82-8077-9A02951E4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867" y="1006298"/>
                <a:ext cx="11914400" cy="57561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04221-0F44-43DA-2E9C-8746E900F6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24574-31F2-CD33-36C6-843EFD73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29"/>
          <a:stretch/>
        </p:blipFill>
        <p:spPr>
          <a:xfrm>
            <a:off x="1181147" y="1622191"/>
            <a:ext cx="3836894" cy="2687127"/>
          </a:xfrm>
          <a:prstGeom prst="rect">
            <a:avLst/>
          </a:prstGeom>
        </p:spPr>
      </p:pic>
      <p:pic>
        <p:nvPicPr>
          <p:cNvPr id="1026" name="Picture 2" descr="MNIST Dataset | Papers With Code">
            <a:extLst>
              <a:ext uri="{FF2B5EF4-FFF2-40B4-BE49-F238E27FC236}">
                <a16:creationId xmlns:a16="http://schemas.microsoft.com/office/drawing/2014/main" id="{6E1AE89F-D2C3-EE97-AD01-765123DF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53" y="1723379"/>
            <a:ext cx="4340903" cy="26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62AAC-ADCE-3AB5-4571-EA865001A654}"/>
              </a:ext>
            </a:extLst>
          </p:cNvPr>
          <p:cNvSpPr txBox="1"/>
          <p:nvPr/>
        </p:nvSpPr>
        <p:spPr>
          <a:xfrm>
            <a:off x="5342026" y="1723379"/>
            <a:ext cx="10902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Label: 0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1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2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3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4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5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6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7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8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Label: 9</a:t>
            </a:r>
          </a:p>
        </p:txBody>
      </p:sp>
    </p:spTree>
    <p:extLst>
      <p:ext uri="{BB962C8B-B14F-4D97-AF65-F5344CB8AC3E}">
        <p14:creationId xmlns:p14="http://schemas.microsoft.com/office/powerpoint/2010/main" val="39560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805C-BEBD-3AFA-5843-D004EE5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MINST 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76688-7339-88E4-BE90-B2E34CCD9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is MNIST?</a:t>
            </a:r>
          </a:p>
          <a:p>
            <a:pPr lvl="1"/>
            <a:r>
              <a:rPr lang="en-US" altLang="ko-KR" dirty="0"/>
              <a:t>MNIST stands for Modified National Institute of Standards and Technology database.</a:t>
            </a:r>
          </a:p>
          <a:p>
            <a:pPr lvl="1"/>
            <a:r>
              <a:rPr lang="en-US" altLang="ko-KR" dirty="0"/>
              <a:t>The dataset consists of 70,000 images of handwritten digits (0-9).</a:t>
            </a:r>
          </a:p>
          <a:p>
            <a:pPr lvl="1"/>
            <a:r>
              <a:rPr lang="en-US" altLang="ko-KR" dirty="0">
                <a:hlinkClick r:id="rId2"/>
              </a:rPr>
              <a:t>https://www.tensorflow.org/datasets/catalog/mnist</a:t>
            </a:r>
            <a:endParaRPr lang="en-US" altLang="ko-KR" dirty="0"/>
          </a:p>
          <a:p>
            <a:pPr lvl="1"/>
            <a:endParaRPr lang="en-US" altLang="ko-KR" sz="700" dirty="0"/>
          </a:p>
          <a:p>
            <a:r>
              <a:rPr lang="en-US" altLang="ko-KR" dirty="0"/>
              <a:t>Dataset Composition</a:t>
            </a:r>
          </a:p>
          <a:p>
            <a:pPr lvl="1"/>
            <a:r>
              <a:rPr lang="en-US" altLang="ko-KR" dirty="0"/>
              <a:t>Training Set: 60,000 images.</a:t>
            </a:r>
          </a:p>
          <a:p>
            <a:pPr lvl="1"/>
            <a:r>
              <a:rPr lang="en-US" altLang="ko-KR" dirty="0"/>
              <a:t>Test Set: 10,000 images.</a:t>
            </a:r>
          </a:p>
          <a:p>
            <a:pPr lvl="1"/>
            <a:r>
              <a:rPr lang="en-US" altLang="ko-KR" dirty="0"/>
              <a:t>Each image is a 28x28 grayscale pixel image, resulting in 784 features per image.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91B90-04CA-DCFE-2B1F-6F2E41BEF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pic>
        <p:nvPicPr>
          <p:cNvPr id="5" name="Picture 2" descr="MNIST Dataset | Papers With Code">
            <a:extLst>
              <a:ext uri="{FF2B5EF4-FFF2-40B4-BE49-F238E27FC236}">
                <a16:creationId xmlns:a16="http://schemas.microsoft.com/office/drawing/2014/main" id="{ADA42B86-5ABA-372E-4324-BE305294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82" y="4517167"/>
            <a:ext cx="3578116" cy="217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presentation of value three in the MNIST dataset and its equivalent... |  Download Scientific Diagram">
            <a:extLst>
              <a:ext uri="{FF2B5EF4-FFF2-40B4-BE49-F238E27FC236}">
                <a16:creationId xmlns:a16="http://schemas.microsoft.com/office/drawing/2014/main" id="{B81A0361-E7B5-5576-BE3F-950811DF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69" y="4579078"/>
            <a:ext cx="4501609" cy="178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9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E8C09-489F-DA6A-B9A7-BB37CB0C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AEC54-BB38-CD15-2039-4D06BFD6A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Download the attached zip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Open the </a:t>
            </a:r>
            <a:r>
              <a:rPr lang="en-US" altLang="ko-KR" b="1" dirty="0" err="1"/>
              <a:t>two_layer_net.ipynb</a:t>
            </a:r>
            <a:r>
              <a:rPr lang="en-US" altLang="ko-KR" b="1" dirty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colab</a:t>
            </a:r>
            <a:r>
              <a:rPr lang="en-US" altLang="ko-KR" dirty="0"/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Upload the other .</a:t>
            </a:r>
            <a:r>
              <a:rPr lang="en-US" altLang="ko-KR" dirty="0" err="1"/>
              <a:t>py</a:t>
            </a:r>
            <a:r>
              <a:rPr lang="en-US" altLang="ko-KR" dirty="0"/>
              <a:t> files to session storage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DD8AB-927B-4577-4399-2B9221814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69E3E1-76C2-2244-EEC8-45AFA3B5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1" y="3082395"/>
            <a:ext cx="7563322" cy="2291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54C5D8-DAD4-83AA-4643-9EB814C8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85" y="3008903"/>
            <a:ext cx="3009176" cy="2364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FEC0BA9-DFC0-25F7-65EB-B8C7A9A9F86D}"/>
              </a:ext>
            </a:extLst>
          </p:cNvPr>
          <p:cNvSpPr/>
          <p:nvPr/>
        </p:nvSpPr>
        <p:spPr>
          <a:xfrm>
            <a:off x="576263" y="3643311"/>
            <a:ext cx="239959" cy="2547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9B8030-123A-FF2B-5750-4F6A1755C6B3}"/>
              </a:ext>
            </a:extLst>
          </p:cNvPr>
          <p:cNvSpPr/>
          <p:nvPr/>
        </p:nvSpPr>
        <p:spPr>
          <a:xfrm>
            <a:off x="323438" y="4405309"/>
            <a:ext cx="239959" cy="2547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C4F85B6-5BC3-980A-441E-EC6BBF0A3629}"/>
              </a:ext>
            </a:extLst>
          </p:cNvPr>
          <p:cNvSpPr/>
          <p:nvPr/>
        </p:nvSpPr>
        <p:spPr>
          <a:xfrm>
            <a:off x="8067675" y="4076700"/>
            <a:ext cx="509588" cy="233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3D331-CB40-A368-AA3D-09294960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92" t="79285" r="35956"/>
          <a:stretch/>
        </p:blipFill>
        <p:spPr>
          <a:xfrm>
            <a:off x="9218815" y="4588627"/>
            <a:ext cx="1433945" cy="489846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A43B99-086B-1205-7D52-E1611008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211" t="42256" r="11739" b="13275"/>
          <a:stretch/>
        </p:blipFill>
        <p:spPr>
          <a:xfrm rot="16200000">
            <a:off x="9589625" y="4533988"/>
            <a:ext cx="332509" cy="10515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8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E8C09-489F-DA6A-B9A7-BB37CB0C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AEC54-BB38-CD15-2039-4D06BFD6A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Do the following!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Fill the code by following the instructions provided in the TODO comments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neural_net.py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There are “#START OF YOUR CODE” / “#END OF YOUR CODE” tags denoting the start and end of code sections you should fill out.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No need to modify any code other than </a:t>
            </a:r>
            <a:r>
              <a:rPr lang="en-US" altLang="ko-KR" b="1" dirty="0"/>
              <a:t>neural_net.py </a:t>
            </a:r>
            <a:r>
              <a:rPr lang="en-US" altLang="ko-KR" dirty="0"/>
              <a:t>and </a:t>
            </a:r>
            <a:r>
              <a:rPr lang="en-US" altLang="ko-KR" b="1" dirty="0" err="1"/>
              <a:t>two_layer_net.ipynb</a:t>
            </a:r>
            <a:endParaRPr lang="en-US" altLang="ko-KR" b="1" dirty="0"/>
          </a:p>
          <a:p>
            <a:pPr marL="778914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DD8AB-927B-4577-4399-2B9221814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03E4B8-3238-F338-964C-1E69809B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3" y="3698240"/>
            <a:ext cx="5647712" cy="24184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47338C-B8B8-895C-F4D6-90238FA2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181"/>
          <a:stretch/>
        </p:blipFill>
        <p:spPr>
          <a:xfrm>
            <a:off x="6225811" y="3698240"/>
            <a:ext cx="5647711" cy="24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E8C09-489F-DA6A-B9A7-BB37CB0C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AEC54-BB38-CD15-2039-4D06BFD6A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Do the following!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After filling the code in neural_net.py, update the corresponding cell in the </a:t>
            </a:r>
            <a:r>
              <a:rPr lang="en-US" altLang="ko-KR" b="1" dirty="0" err="1"/>
              <a:t>two_layer_net.ipynb</a:t>
            </a:r>
            <a:r>
              <a:rPr lang="en-US" altLang="ko-KR" b="1" dirty="0"/>
              <a:t> </a:t>
            </a:r>
            <a:r>
              <a:rPr lang="en-US" altLang="ko-KR" dirty="0"/>
              <a:t>with the modified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Debug, training and tune your hyperparameters using the other cells in the </a:t>
            </a:r>
            <a:r>
              <a:rPr lang="en-US" altLang="ko-KR" b="1" dirty="0" err="1"/>
              <a:t>two_layer_net.ipynb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DD8AB-927B-4577-4399-2B9221814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88F35-373E-30D9-3D82-36B2CF4E3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137"/>
          <a:stretch/>
        </p:blipFill>
        <p:spPr>
          <a:xfrm>
            <a:off x="149445" y="3433419"/>
            <a:ext cx="4895013" cy="1955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ACA6A-EAFC-6882-D9DE-45E82DAF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12" y="3583942"/>
            <a:ext cx="7031949" cy="2452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671AF1-CFE3-B6B6-003D-50D178D971F8}"/>
              </a:ext>
            </a:extLst>
          </p:cNvPr>
          <p:cNvSpPr txBox="1"/>
          <p:nvPr/>
        </p:nvSpPr>
        <p:spPr>
          <a:xfrm>
            <a:off x="270272" y="3322722"/>
            <a:ext cx="4611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Update </a:t>
            </a:r>
            <a:r>
              <a:rPr lang="en-US" altLang="ko-KR" b="1" dirty="0" err="1">
                <a:solidFill>
                  <a:srgbClr val="FF0000"/>
                </a:solidFill>
              </a:rPr>
              <a:t>TwoLayerNet</a:t>
            </a:r>
            <a:r>
              <a:rPr lang="en-US" altLang="ko-KR" b="1" dirty="0">
                <a:solidFill>
                  <a:srgbClr val="FF0000"/>
                </a:solidFill>
              </a:rPr>
              <a:t> class in </a:t>
            </a:r>
            <a:r>
              <a:rPr lang="en-US" altLang="ko-KR" b="1" dirty="0" err="1">
                <a:solidFill>
                  <a:srgbClr val="FF0000"/>
                </a:solidFill>
              </a:rPr>
              <a:t>two_layer_net.ipynb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5A3E3-38C8-2337-0639-2CD383112161}"/>
              </a:ext>
            </a:extLst>
          </p:cNvPr>
          <p:cNvSpPr txBox="1"/>
          <p:nvPr/>
        </p:nvSpPr>
        <p:spPr>
          <a:xfrm>
            <a:off x="5192779" y="3322721"/>
            <a:ext cx="6775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Complete the implementation using the other cells in </a:t>
            </a:r>
            <a:r>
              <a:rPr lang="en-US" altLang="ko-KR" b="1" dirty="0" err="1">
                <a:solidFill>
                  <a:srgbClr val="FF0000"/>
                </a:solidFill>
              </a:rPr>
              <a:t>two_layer_net.ipynb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436064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altLang="ko-KR" b="1" dirty="0"/>
              <a:t>Due on Mar. 31 (Mon.), 11:59 pm (in Blackboard)</a:t>
            </a:r>
          </a:p>
          <a:p>
            <a:pPr marL="152396" indent="0">
              <a:buNone/>
            </a:pPr>
            <a:endParaRPr lang="en-US" altLang="ko-KR" dirty="0"/>
          </a:p>
          <a:p>
            <a:r>
              <a:rPr lang="en-US" altLang="ko-KR" dirty="0"/>
              <a:t>You must submit </a:t>
            </a:r>
            <a:r>
              <a:rPr lang="en-US" altLang="ko-KR" b="1" dirty="0"/>
              <a:t>“neural_net.py”</a:t>
            </a:r>
            <a:r>
              <a:rPr lang="en-US" altLang="ko-KR" dirty="0"/>
              <a:t> along with the </a:t>
            </a:r>
            <a:r>
              <a:rPr lang="en-US" altLang="ko-KR" b="1" dirty="0"/>
              <a:t>report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Submitting a zip file may cause error, try uploading the individual files.</a:t>
            </a:r>
          </a:p>
          <a:p>
            <a:r>
              <a:rPr lang="en-US" altLang="ko-KR" dirty="0"/>
              <a:t>Include a </a:t>
            </a:r>
            <a:r>
              <a:rPr lang="en-US" altLang="ko-KR" b="1" dirty="0"/>
              <a:t>1 page</a:t>
            </a:r>
            <a:r>
              <a:rPr lang="en-US" altLang="ko-KR" dirty="0"/>
              <a:t> report in </a:t>
            </a:r>
            <a:r>
              <a:rPr lang="en-US" altLang="ko-KR" b="1" dirty="0"/>
              <a:t>CVPR</a:t>
            </a:r>
            <a:r>
              <a:rPr lang="en-US" altLang="ko-KR" dirty="0"/>
              <a:t> format that describes your code, results, and discussions.</a:t>
            </a:r>
          </a:p>
          <a:p>
            <a:r>
              <a:rPr lang="en-US" altLang="ko-KR" dirty="0"/>
              <a:t>The report should be written in </a:t>
            </a:r>
            <a:r>
              <a:rPr lang="en-US" altLang="ko-KR" b="1" dirty="0"/>
              <a:t>English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52396" indent="0">
              <a:buNone/>
            </a:pPr>
            <a:r>
              <a:rPr lang="en-US" altLang="ko-KR" sz="2400" dirty="0"/>
              <a:t>CVPR format : </a:t>
            </a:r>
            <a:r>
              <a:rPr lang="en-US" altLang="ko-KR" sz="2400" dirty="0">
                <a:hlinkClick r:id="rId2"/>
              </a:rPr>
              <a:t>https://cvpr.thecvf.com/Conferences/2025/AuthorGuidelines</a:t>
            </a:r>
            <a:endParaRPr lang="en-US" altLang="ko-KR" sz="2400" dirty="0"/>
          </a:p>
          <a:p>
            <a:pPr marL="152396" indent="0">
              <a:buNone/>
            </a:pPr>
            <a:r>
              <a:rPr lang="ko-KR" altLang="en-US" sz="2400" dirty="0"/>
              <a:t>→ </a:t>
            </a:r>
            <a:r>
              <a:rPr lang="en-US" altLang="ko-KR" sz="2400" dirty="0"/>
              <a:t>Download CVPR 2024 Author Kit</a:t>
            </a:r>
            <a:endParaRPr lang="en-US" altLang="ko-KR" sz="4000" dirty="0"/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436064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do NOT copy your friends’ and internet sources.</a:t>
            </a:r>
          </a:p>
          <a:p>
            <a:pPr marL="152396" indent="0">
              <a:buNone/>
            </a:pPr>
            <a:endParaRPr lang="en-US" altLang="ko-KR" b="1" i="1" dirty="0">
              <a:solidFill>
                <a:srgbClr val="FF0000"/>
              </a:solidFill>
            </a:endParaRP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start your assignment EARLY.</a:t>
            </a: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“Late submissions will not be accepted”</a:t>
            </a:r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38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DAA00D2E-E814-A51F-0B51-2590B1C0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5" y="378377"/>
            <a:ext cx="5758070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6305"/>
      </p:ext>
    </p:extLst>
  </p:cSld>
  <p:clrMapOvr>
    <a:masterClrMapping/>
  </p:clrMapOvr>
</p:sld>
</file>

<file path=ppt/theme/theme1.xml><?xml version="1.0" encoding="utf-8"?>
<a:theme xmlns:a="http://schemas.openxmlformats.org/drawingml/2006/main" name="KU-basic">
  <a:themeElements>
    <a:clrScheme name="Korea University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D8C9B0"/>
      </a:accent2>
      <a:accent3>
        <a:srgbClr val="7E0015"/>
      </a:accent3>
      <a:accent4>
        <a:srgbClr val="FF8427"/>
      </a:accent4>
      <a:accent5>
        <a:srgbClr val="CC9900"/>
      </a:accent5>
      <a:accent6>
        <a:srgbClr val="B22600"/>
      </a:accent6>
      <a:hlink>
        <a:srgbClr val="7E0015"/>
      </a:hlink>
      <a:folHlink>
        <a:srgbClr val="7E00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-basic" id="{8F46DA41-1D43-584C-8212-75308E9A0E76}" vid="{D45458C2-2C16-3644-BCCF-C4CD51C4A8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KU-basic</Template>
  <TotalTime>11817</TotalTime>
  <Words>525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Menlo</vt:lpstr>
      <vt:lpstr>시스템 서체 일반체</vt:lpstr>
      <vt:lpstr>Arial</vt:lpstr>
      <vt:lpstr>Calibri</vt:lpstr>
      <vt:lpstr>Cambria Math</vt:lpstr>
      <vt:lpstr>Wingdings</vt:lpstr>
      <vt:lpstr>KU-basic</vt:lpstr>
      <vt:lpstr>Assignment #1: MLP Implementation</vt:lpstr>
      <vt:lpstr>MLP Implementation</vt:lpstr>
      <vt:lpstr>MINST Dataset</vt:lpstr>
      <vt:lpstr>MLP Implementation</vt:lpstr>
      <vt:lpstr>MLP Implementation</vt:lpstr>
      <vt:lpstr>MLP Implementation</vt:lpstr>
      <vt:lpstr>MLP Implementation</vt:lpstr>
      <vt:lpstr>MLP Implementation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cvlab</dc:creator>
  <cp:lastModifiedBy>도성 이</cp:lastModifiedBy>
  <cp:revision>95</cp:revision>
  <dcterms:created xsi:type="dcterms:W3CDTF">2023-08-14T01:48:06Z</dcterms:created>
  <dcterms:modified xsi:type="dcterms:W3CDTF">2025-03-24T05:41:35Z</dcterms:modified>
</cp:coreProperties>
</file>