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75" r:id="rId3"/>
    <p:sldId id="376" r:id="rId4"/>
    <p:sldId id="377" r:id="rId5"/>
    <p:sldId id="369" r:id="rId6"/>
    <p:sldId id="379" r:id="rId7"/>
    <p:sldId id="382" r:id="rId8"/>
    <p:sldId id="380" r:id="rId9"/>
    <p:sldId id="390" r:id="rId10"/>
    <p:sldId id="374" r:id="rId11"/>
    <p:sldId id="384" r:id="rId12"/>
    <p:sldId id="29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도현 김" initials="도김" lastIdx="1" clrIdx="0">
    <p:extLst>
      <p:ext uri="{19B8F6BF-5375-455C-9EA6-DF929625EA0E}">
        <p15:presenceInfo xmlns:p15="http://schemas.microsoft.com/office/powerpoint/2012/main" userId="03764a32ceda7a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ADC"/>
    <a:srgbClr val="DAF79F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5184" autoAdjust="0"/>
  </p:normalViewPr>
  <p:slideViewPr>
    <p:cSldViewPr snapToGrid="0">
      <p:cViewPr varScale="1">
        <p:scale>
          <a:sx n="69" d="100"/>
          <a:sy n="69" d="100"/>
        </p:scale>
        <p:origin x="90" y="3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5726-1E63-F949-BDE7-AD5A784B85B6}" type="datetimeFigureOut">
              <a:rPr kumimoji="1" lang="ko-Kore-KR" altLang="en-US" smtClean="0"/>
              <a:t>04/14/2025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CBCE8-5CFA-C440-BDD7-98A2C730A3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43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600" y="-9144"/>
            <a:ext cx="12211200" cy="51244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551800"/>
            <a:ext cx="11360800" cy="21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2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853267"/>
            <a:ext cx="11360800" cy="1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rgbClr val="F1DF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4730E84-9622-72A6-8D7D-D318F3307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35" y="5474745"/>
            <a:ext cx="2371248" cy="79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E9ADC4-016F-DF4D-7BBF-6EB92C6B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17" y="5424537"/>
            <a:ext cx="3781847" cy="79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;p5">
            <a:extLst>
              <a:ext uri="{FF2B5EF4-FFF2-40B4-BE49-F238E27FC236}">
                <a16:creationId xmlns:a16="http://schemas.microsoft.com/office/drawing/2014/main" id="{A65BD551-7B81-5571-A792-3F79AF1C722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8;p5">
            <a:extLst>
              <a:ext uri="{FF2B5EF4-FFF2-40B4-BE49-F238E27FC236}">
                <a16:creationId xmlns:a16="http://schemas.microsoft.com/office/drawing/2014/main" id="{037D22C3-00D0-C85E-B30E-DE5A87B5A32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;p5">
            <a:extLst>
              <a:ext uri="{FF2B5EF4-FFF2-40B4-BE49-F238E27FC236}">
                <a16:creationId xmlns:a16="http://schemas.microsoft.com/office/drawing/2014/main" id="{6EF02D2C-1BC9-39CB-CFC1-384D592C6FA9}"/>
              </a:ext>
            </a:extLst>
          </p:cNvPr>
          <p:cNvSpPr txBox="1">
            <a:spLocks/>
          </p:cNvSpPr>
          <p:nvPr userDrawn="1"/>
        </p:nvSpPr>
        <p:spPr>
          <a:xfrm>
            <a:off x="11296611" y="640735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87BD23-2D77-BB4E-AFF3-703BB0EB43B8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BA61B447-9ADF-2060-9B7D-DBC34EAEA5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22549" y="6367071"/>
            <a:ext cx="4876528" cy="36618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" altLang="ko-Kore-KR"/>
              <a:t>COSE474 Deep Learning
Machine Learning Basics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0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nu_cvlab">
  <p:cSld name="snu_cvlab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15600" y="222879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15600" y="1130233"/>
            <a:ext cx="11360800" cy="5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74291" y="47731"/>
            <a:ext cx="2281791" cy="5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9156" y="-9133"/>
            <a:ext cx="12210400" cy="9824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867" y="7131"/>
            <a:ext cx="119144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ct val="100000"/>
              <a:buFont typeface="시스템 서체 일반체"/>
              <a:buChar char="•"/>
              <a:defRPr sz="2800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ct val="100000"/>
              <a:buFont typeface="시스템 서체 일반체"/>
              <a:buChar char="-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296611" y="640735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E0015"/>
                </a:solidFill>
              </a:defRPr>
            </a:lvl1pPr>
            <a:lvl2pPr lvl="1">
              <a:buNone/>
              <a:defRPr>
                <a:solidFill>
                  <a:srgbClr val="7E0015"/>
                </a:solidFill>
              </a:defRPr>
            </a:lvl2pPr>
            <a:lvl3pPr lvl="2">
              <a:buNone/>
              <a:defRPr>
                <a:solidFill>
                  <a:srgbClr val="7E0015"/>
                </a:solidFill>
              </a:defRPr>
            </a:lvl3pPr>
            <a:lvl4pPr lvl="3">
              <a:buNone/>
              <a:defRPr>
                <a:solidFill>
                  <a:srgbClr val="7E0015"/>
                </a:solidFill>
              </a:defRPr>
            </a:lvl4pPr>
            <a:lvl5pPr lvl="4">
              <a:buNone/>
              <a:defRPr>
                <a:solidFill>
                  <a:srgbClr val="7E0015"/>
                </a:solidFill>
              </a:defRPr>
            </a:lvl5pPr>
            <a:lvl6pPr lvl="5">
              <a:buNone/>
              <a:defRPr>
                <a:solidFill>
                  <a:srgbClr val="7E0015"/>
                </a:solidFill>
              </a:defRPr>
            </a:lvl6pPr>
            <a:lvl7pPr lvl="6">
              <a:buNone/>
              <a:defRPr>
                <a:solidFill>
                  <a:srgbClr val="7E0015"/>
                </a:solidFill>
              </a:defRPr>
            </a:lvl7pPr>
            <a:lvl8pPr lvl="7">
              <a:buNone/>
              <a:defRPr>
                <a:solidFill>
                  <a:srgbClr val="7E0015"/>
                </a:solidFill>
              </a:defRPr>
            </a:lvl8pPr>
            <a:lvl9pPr lvl="8"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58FDC6-22D5-CA72-B81D-A840806039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22549" y="6367071"/>
            <a:ext cx="4876528" cy="36618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" altLang="ko-Kore-KR"/>
              <a:t>COSE474 Deep Learning
Machine Learning Basics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834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13867" y="127033"/>
            <a:ext cx="11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1" y="640735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E0015"/>
                </a:solidFill>
              </a:defRPr>
            </a:lvl1pPr>
            <a:lvl2pPr lvl="1">
              <a:buNone/>
              <a:defRPr>
                <a:solidFill>
                  <a:srgbClr val="7E0015"/>
                </a:solidFill>
              </a:defRPr>
            </a:lvl2pPr>
            <a:lvl3pPr lvl="2">
              <a:buNone/>
              <a:defRPr>
                <a:solidFill>
                  <a:srgbClr val="7E0015"/>
                </a:solidFill>
              </a:defRPr>
            </a:lvl3pPr>
            <a:lvl4pPr lvl="3">
              <a:buNone/>
              <a:defRPr>
                <a:solidFill>
                  <a:srgbClr val="7E0015"/>
                </a:solidFill>
              </a:defRPr>
            </a:lvl4pPr>
            <a:lvl5pPr lvl="4">
              <a:buNone/>
              <a:defRPr>
                <a:solidFill>
                  <a:srgbClr val="7E0015"/>
                </a:solidFill>
              </a:defRPr>
            </a:lvl5pPr>
            <a:lvl6pPr lvl="5">
              <a:buNone/>
              <a:defRPr>
                <a:solidFill>
                  <a:srgbClr val="7E0015"/>
                </a:solidFill>
              </a:defRPr>
            </a:lvl6pPr>
            <a:lvl7pPr lvl="6">
              <a:buNone/>
              <a:defRPr>
                <a:solidFill>
                  <a:srgbClr val="7E0015"/>
                </a:solidFill>
              </a:defRPr>
            </a:lvl7pPr>
            <a:lvl8pPr lvl="7">
              <a:buNone/>
              <a:defRPr>
                <a:solidFill>
                  <a:srgbClr val="7E0015"/>
                </a:solidFill>
              </a:defRPr>
            </a:lvl8pPr>
            <a:lvl9pPr lvl="8"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93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5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36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91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7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61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5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0485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hseo@korea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vpr.thecvf.com/Conferences/2025/AuthorGuidelin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anishqdublish/text-classification-documentation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06.107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04D5D-1C9D-234E-CA62-22782B087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856599"/>
            <a:ext cx="11360800" cy="2162000"/>
          </a:xfrm>
        </p:spPr>
        <p:txBody>
          <a:bodyPr/>
          <a:lstStyle/>
          <a:p>
            <a:r>
              <a:rPr kumimoji="1" lang="en-US" altLang="en-US" sz="4800" dirty="0"/>
              <a:t>Assignment #3: RNN Implementation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BE4A4-6522-F759-2EE5-D83841EA7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Paul </a:t>
            </a:r>
            <a:r>
              <a:rPr kumimoji="1" lang="en-US" altLang="ko-Kore-KR" dirty="0" err="1"/>
              <a:t>Hongsuck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Seo</a:t>
            </a:r>
            <a:endParaRPr kumimoji="1" lang="en-US" altLang="ko-Kore-KR" dirty="0"/>
          </a:p>
          <a:p>
            <a:r>
              <a:rPr kumimoji="1" lang="en-US" altLang="ko-Kore-KR" sz="2000" u="sng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phseo@korea.ac.kr</a:t>
            </a:r>
            <a:endParaRPr kumimoji="1" lang="en-US" altLang="ko-Kore-KR" sz="2000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ko-KR" dirty="0"/>
              <a:t>Korea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University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482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8D223-C8A8-E626-9045-3EC5ABD1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299"/>
            <a:ext cx="11914400" cy="5972235"/>
          </a:xfrm>
        </p:spPr>
        <p:txBody>
          <a:bodyPr>
            <a:normAutofit/>
          </a:bodyPr>
          <a:lstStyle/>
          <a:p>
            <a:r>
              <a:rPr lang="en-US" altLang="ko-KR" dirty="0"/>
              <a:t>You must submit </a:t>
            </a:r>
            <a:r>
              <a:rPr lang="en-US" altLang="ko-KR" b="1" dirty="0"/>
              <a:t>“RNN_skeleton.py” </a:t>
            </a:r>
            <a:r>
              <a:rPr lang="en-US" altLang="ko-KR" dirty="0"/>
              <a:t>and</a:t>
            </a:r>
            <a:r>
              <a:rPr lang="en-US" altLang="ko-KR" b="1" dirty="0"/>
              <a:t> “GRU_skeleton.py”</a:t>
            </a:r>
            <a:r>
              <a:rPr lang="en-US" altLang="ko-KR" dirty="0"/>
              <a:t> along with the </a:t>
            </a:r>
            <a:r>
              <a:rPr lang="en-US" altLang="ko-KR" b="1" dirty="0"/>
              <a:t>report</a:t>
            </a:r>
            <a:r>
              <a:rPr lang="en-US" altLang="ko-KR" dirty="0"/>
              <a:t>. </a:t>
            </a:r>
            <a:r>
              <a:rPr lang="en-US" altLang="ko-KR" sz="2400" b="1" i="1" dirty="0">
                <a:solidFill>
                  <a:srgbClr val="FF0000"/>
                </a:solidFill>
              </a:rPr>
              <a:t>(Do not modify the name of the Python file.)</a:t>
            </a:r>
            <a:endParaRPr lang="en-US" altLang="ko-KR" b="1" i="1" dirty="0">
              <a:solidFill>
                <a:srgbClr val="FF0000"/>
              </a:solidFill>
            </a:endParaRPr>
          </a:p>
          <a:p>
            <a:r>
              <a:rPr lang="en-US" altLang="ko-KR" dirty="0"/>
              <a:t>Include a </a:t>
            </a:r>
            <a:r>
              <a:rPr lang="en-US" altLang="ko-KR" b="1" dirty="0"/>
              <a:t>1 page</a:t>
            </a:r>
            <a:r>
              <a:rPr lang="en-US" altLang="ko-KR" dirty="0"/>
              <a:t> report in </a:t>
            </a:r>
            <a:r>
              <a:rPr lang="en-US" altLang="ko-KR" b="1" dirty="0"/>
              <a:t>CVPR</a:t>
            </a:r>
            <a:r>
              <a:rPr lang="en-US" altLang="ko-KR" dirty="0"/>
              <a:t> format that describes your code, results, and discussions.</a:t>
            </a:r>
          </a:p>
          <a:p>
            <a:r>
              <a:rPr lang="en-US" altLang="ko-KR" dirty="0"/>
              <a:t>The report should be written in </a:t>
            </a:r>
            <a:r>
              <a:rPr lang="en-US" altLang="ko-KR" b="1" dirty="0"/>
              <a:t>English</a:t>
            </a:r>
            <a:r>
              <a:rPr lang="en-US" altLang="ko-KR" dirty="0"/>
              <a:t>.</a:t>
            </a:r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r>
              <a:rPr lang="en-US" altLang="ko-KR" sz="2400" dirty="0"/>
              <a:t>CVPR format : </a:t>
            </a:r>
            <a:r>
              <a:rPr lang="en-US" altLang="ko-KR" sz="2400" dirty="0">
                <a:hlinkClick r:id="rId2"/>
              </a:rPr>
              <a:t>https://cvpr.thecvf.com/Conferences/2025/AuthorGuidelines</a:t>
            </a:r>
            <a:endParaRPr lang="en-US" altLang="ko-KR" sz="2400" dirty="0"/>
          </a:p>
          <a:p>
            <a:pPr marL="152396" indent="0">
              <a:buNone/>
            </a:pPr>
            <a:r>
              <a:rPr lang="ko-KR" altLang="en-US" sz="2400" dirty="0"/>
              <a:t>→ </a:t>
            </a:r>
            <a:r>
              <a:rPr lang="en-US" altLang="ko-KR" sz="2400" dirty="0"/>
              <a:t>Download CVPR 2025 Author Kit</a:t>
            </a:r>
            <a:endParaRPr lang="en-US" altLang="ko-KR" sz="4000" dirty="0"/>
          </a:p>
          <a:p>
            <a:pPr marL="152396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35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8D223-C8A8-E626-9045-3EC5ABD1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436064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Please do NOT copy your friends’ and internet sources.</a:t>
            </a:r>
          </a:p>
          <a:p>
            <a:pPr marL="152396" indent="0">
              <a:buNone/>
            </a:pPr>
            <a:endParaRPr lang="en-US" altLang="ko-KR" b="1" i="1" dirty="0">
              <a:solidFill>
                <a:srgbClr val="FF0000"/>
              </a:solidFill>
            </a:endParaRPr>
          </a:p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Please start your assignment EARLY.</a:t>
            </a:r>
          </a:p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“Late submissions will not be accepted”</a:t>
            </a:r>
          </a:p>
          <a:p>
            <a:pPr marL="152396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39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DAA00D2E-E814-A51F-0B51-2590B1C0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65" y="378377"/>
            <a:ext cx="5758070" cy="57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75F7550-0B0F-780E-2C67-0598FA8A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298"/>
            <a:ext cx="11914400" cy="5756105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dirty="0"/>
              <a:t>Implement RNN Classifier</a:t>
            </a:r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sz="1400" dirty="0"/>
          </a:p>
          <a:p>
            <a:pPr marL="152396" indent="0">
              <a:buNone/>
            </a:pPr>
            <a:endParaRPr lang="en-US" altLang="ko-KR" sz="1400" dirty="0"/>
          </a:p>
          <a:p>
            <a:pPr marL="152396" indent="0">
              <a:buNone/>
            </a:pPr>
            <a:endParaRPr lang="en-US" altLang="ko-KR" sz="1400" dirty="0"/>
          </a:p>
          <a:p>
            <a:pPr marL="152396" indent="0">
              <a:buNone/>
            </a:pPr>
            <a:endParaRPr lang="en-US" altLang="ko-KR" sz="14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Perform the text classification Recurrent Neural Network (vanilla RNN and GRU).</a:t>
            </a:r>
          </a:p>
          <a:p>
            <a:r>
              <a:rPr lang="en-US" altLang="ko-KR" sz="1800" dirty="0"/>
              <a:t>The </a:t>
            </a:r>
            <a:r>
              <a:rPr lang="en-US" altLang="ko-KR" sz="1800" dirty="0" err="1"/>
              <a:t>Ipython</a:t>
            </a:r>
            <a:r>
              <a:rPr lang="en-US" altLang="ko-KR" sz="1800" dirty="0"/>
              <a:t> Notebook “</a:t>
            </a:r>
            <a:r>
              <a:rPr lang="en-US" altLang="ko-KR" sz="1800" dirty="0" err="1"/>
              <a:t>RNN_Implementation.ipynb</a:t>
            </a:r>
            <a:r>
              <a:rPr lang="en-US" altLang="ko-KR" sz="1800" dirty="0"/>
              <a:t>” will walk you through the implementation of RNN classifier.</a:t>
            </a:r>
            <a:endParaRPr lang="en-US" altLang="ko-KR" dirty="0"/>
          </a:p>
        </p:txBody>
      </p:sp>
      <p:pic>
        <p:nvPicPr>
          <p:cNvPr id="1026" name="Picture 2" descr="Text classification model based on recurrent neural network. | Download  Scientific Diagram">
            <a:extLst>
              <a:ext uri="{FF2B5EF4-FFF2-40B4-BE49-F238E27FC236}">
                <a16:creationId xmlns:a16="http://schemas.microsoft.com/office/drawing/2014/main" id="{8B656C6F-8745-6F36-3065-F916AD8E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6529"/>
            <a:ext cx="5715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2BEAC2-86CA-BD82-42ED-3FF1EA261527}"/>
              </a:ext>
            </a:extLst>
          </p:cNvPr>
          <p:cNvSpPr/>
          <p:nvPr/>
        </p:nvSpPr>
        <p:spPr>
          <a:xfrm>
            <a:off x="9651712" y="1432112"/>
            <a:ext cx="1891554" cy="4454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Politics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27D5F92-7D22-93C2-93A5-8619C7F02C35}"/>
              </a:ext>
            </a:extLst>
          </p:cNvPr>
          <p:cNvSpPr/>
          <p:nvPr/>
        </p:nvSpPr>
        <p:spPr>
          <a:xfrm>
            <a:off x="9651712" y="3460874"/>
            <a:ext cx="1891554" cy="445434"/>
          </a:xfrm>
          <a:prstGeom prst="roundRect">
            <a:avLst/>
          </a:prstGeom>
          <a:solidFill>
            <a:srgbClr val="8FE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Entertainment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9DCB24E-AA8B-9CA2-F9DD-2F4CBC69D5B0}"/>
              </a:ext>
            </a:extLst>
          </p:cNvPr>
          <p:cNvSpPr/>
          <p:nvPr/>
        </p:nvSpPr>
        <p:spPr>
          <a:xfrm>
            <a:off x="9651712" y="2108366"/>
            <a:ext cx="1891554" cy="445434"/>
          </a:xfrm>
          <a:prstGeom prst="roundRect">
            <a:avLst/>
          </a:prstGeom>
          <a:solidFill>
            <a:srgbClr val="DAF7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Sport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AC6D263-DB6E-0BFC-DF7D-B6FC801B2670}"/>
              </a:ext>
            </a:extLst>
          </p:cNvPr>
          <p:cNvSpPr/>
          <p:nvPr/>
        </p:nvSpPr>
        <p:spPr>
          <a:xfrm>
            <a:off x="9651712" y="2784620"/>
            <a:ext cx="1891554" cy="4454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4C4307-C093-3EC4-47F9-42241E1D3647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906183" y="1654829"/>
            <a:ext cx="1745529" cy="1316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0D145B-9E06-33A7-D4F2-D8A422BDA81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906183" y="2331083"/>
            <a:ext cx="1745529" cy="640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CFA4C2-2A94-1DD8-A2B6-DE0DCB8A6A9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906183" y="2971800"/>
            <a:ext cx="1745529" cy="35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D0624A-B4C4-A866-18CE-75F4E549B14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912999" y="2978219"/>
            <a:ext cx="1738713" cy="705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5DC3845-D0CC-1D07-754E-61DE2BF1930B}"/>
              </a:ext>
            </a:extLst>
          </p:cNvPr>
          <p:cNvGrpSpPr/>
          <p:nvPr/>
        </p:nvGrpSpPr>
        <p:grpSpPr>
          <a:xfrm>
            <a:off x="6481549" y="2407024"/>
            <a:ext cx="1356665" cy="1304077"/>
            <a:chOff x="6363133" y="2514600"/>
            <a:chExt cx="1356665" cy="1304077"/>
          </a:xfrm>
        </p:grpSpPr>
        <p:pic>
          <p:nvPicPr>
            <p:cNvPr id="5" name="그래픽 4" descr="문서">
              <a:extLst>
                <a:ext uri="{FF2B5EF4-FFF2-40B4-BE49-F238E27FC236}">
                  <a16:creationId xmlns:a16="http://schemas.microsoft.com/office/drawing/2014/main" id="{D8814D82-BEB0-77C7-A1F8-9AB07AB3C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63133" y="2514600"/>
              <a:ext cx="914400" cy="914400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1F5CAE-2BEE-E663-9FB4-8F4A7041D4F6}"/>
                </a:ext>
              </a:extLst>
            </p:cNvPr>
            <p:cNvSpPr/>
            <p:nvPr/>
          </p:nvSpPr>
          <p:spPr>
            <a:xfrm>
              <a:off x="6675120" y="2727960"/>
              <a:ext cx="492760" cy="673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문서">
              <a:extLst>
                <a:ext uri="{FF2B5EF4-FFF2-40B4-BE49-F238E27FC236}">
                  <a16:creationId xmlns:a16="http://schemas.microsoft.com/office/drawing/2014/main" id="{ABE92C68-FB73-7428-B3C3-2B7208458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00598" y="2599477"/>
              <a:ext cx="914400" cy="914400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33E0DDF-C90F-72FE-C6A6-B52CC3C20CCC}"/>
                </a:ext>
              </a:extLst>
            </p:cNvPr>
            <p:cNvSpPr/>
            <p:nvPr/>
          </p:nvSpPr>
          <p:spPr>
            <a:xfrm>
              <a:off x="6827520" y="2880360"/>
              <a:ext cx="492760" cy="673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래픽 51" descr="문서">
              <a:extLst>
                <a:ext uri="{FF2B5EF4-FFF2-40B4-BE49-F238E27FC236}">
                  <a16:creationId xmlns:a16="http://schemas.microsoft.com/office/drawing/2014/main" id="{25FB98A9-8D17-58A1-5E53-E5CA2D11E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52998" y="2751877"/>
              <a:ext cx="914400" cy="914400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3385DE5-D2C5-E4A9-32AF-15B9774E4DBB}"/>
                </a:ext>
              </a:extLst>
            </p:cNvPr>
            <p:cNvSpPr/>
            <p:nvPr/>
          </p:nvSpPr>
          <p:spPr>
            <a:xfrm>
              <a:off x="6979920" y="3032760"/>
              <a:ext cx="492760" cy="673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래픽 53" descr="문서">
              <a:extLst>
                <a:ext uri="{FF2B5EF4-FFF2-40B4-BE49-F238E27FC236}">
                  <a16:creationId xmlns:a16="http://schemas.microsoft.com/office/drawing/2014/main" id="{C7DA41D2-B917-E0E5-3975-3DAAB201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05398" y="2904277"/>
              <a:ext cx="914400" cy="914400"/>
            </a:xfrm>
            <a:prstGeom prst="rect">
              <a:avLst/>
            </a:prstGeom>
          </p:spPr>
        </p:pic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8451FBA-0EA5-71AA-3FD6-099AA2206350}"/>
              </a:ext>
            </a:extLst>
          </p:cNvPr>
          <p:cNvSpPr/>
          <p:nvPr/>
        </p:nvSpPr>
        <p:spPr>
          <a:xfrm>
            <a:off x="9651712" y="4137129"/>
            <a:ext cx="1891554" cy="445434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Business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D4D771-9B23-C904-34EE-2D47CF67B15F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912999" y="2989568"/>
            <a:ext cx="1738713" cy="1370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8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95C468F5-5F62-8D20-0033-333C2DA0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3588"/>
          <a:stretch/>
        </p:blipFill>
        <p:spPr>
          <a:xfrm>
            <a:off x="1915326" y="3212921"/>
            <a:ext cx="2910213" cy="2198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</p:spPr>
        <p:txBody>
          <a:bodyPr/>
          <a:lstStyle/>
          <a:p>
            <a:pPr marL="152396" indent="0">
              <a:buNone/>
            </a:pPr>
            <a:r>
              <a:rPr lang="en-US" altLang="ko-KR" b="1" dirty="0"/>
              <a:t>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Download the attached zip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Open the </a:t>
            </a:r>
            <a:r>
              <a:rPr lang="en-US" altLang="ko-KR" b="1" dirty="0" err="1"/>
              <a:t>RNN_Implementation.ipynb</a:t>
            </a:r>
            <a:r>
              <a:rPr lang="en-US" altLang="ko-KR" b="1" dirty="0"/>
              <a:t> </a:t>
            </a:r>
            <a:r>
              <a:rPr lang="en-US" altLang="ko-KR" dirty="0"/>
              <a:t>with </a:t>
            </a:r>
            <a:r>
              <a:rPr lang="en-US" altLang="ko-KR" dirty="0" err="1"/>
              <a:t>colab</a:t>
            </a:r>
            <a:r>
              <a:rPr lang="en-US" altLang="ko-KR" dirty="0"/>
              <a:t> notebook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Upload the other </a:t>
            </a:r>
            <a:r>
              <a:rPr lang="en-US" altLang="ko-KR" b="1" dirty="0"/>
              <a:t>df_file.csv </a:t>
            </a:r>
            <a:r>
              <a:rPr lang="en-US" altLang="ko-KR" dirty="0"/>
              <a:t>to session storage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40E2C7A-42F3-763D-0C01-8E897D9CE189}"/>
              </a:ext>
            </a:extLst>
          </p:cNvPr>
          <p:cNvSpPr/>
          <p:nvPr/>
        </p:nvSpPr>
        <p:spPr>
          <a:xfrm>
            <a:off x="2326092" y="3601749"/>
            <a:ext cx="326720" cy="3467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573FF4-7BFD-AC1D-6A36-42839357AADC}"/>
              </a:ext>
            </a:extLst>
          </p:cNvPr>
          <p:cNvSpPr/>
          <p:nvPr/>
        </p:nvSpPr>
        <p:spPr>
          <a:xfrm>
            <a:off x="1927794" y="4779384"/>
            <a:ext cx="326720" cy="3467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37E4970-ED1A-24CA-E4A8-32A60F1C7839}"/>
              </a:ext>
            </a:extLst>
          </p:cNvPr>
          <p:cNvSpPr/>
          <p:nvPr/>
        </p:nvSpPr>
        <p:spPr>
          <a:xfrm>
            <a:off x="5430746" y="4195524"/>
            <a:ext cx="509588" cy="2333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32BE81-BE37-4D80-0E39-08FF3F4484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322"/>
          <a:stretch/>
        </p:blipFill>
        <p:spPr>
          <a:xfrm>
            <a:off x="6453954" y="3212921"/>
            <a:ext cx="2970043" cy="2198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21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</p:spPr>
        <p:txBody>
          <a:bodyPr/>
          <a:lstStyle/>
          <a:p>
            <a:pPr marL="152396" indent="0">
              <a:buNone/>
            </a:pPr>
            <a:r>
              <a:rPr lang="en-US" altLang="ko-KR" b="1" dirty="0"/>
              <a:t>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Follow the instructions in the </a:t>
            </a:r>
            <a:r>
              <a:rPr lang="en-US" altLang="ko-KR" b="1" dirty="0" err="1"/>
              <a:t>RNN_Implementation.ipynb</a:t>
            </a:r>
            <a:r>
              <a:rPr lang="en-US" altLang="ko-KR" b="1" dirty="0"/>
              <a:t> </a:t>
            </a:r>
            <a:r>
              <a:rPr lang="en-US" altLang="ko-KR" dirty="0"/>
              <a:t>notebook to complete the assignment.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Load the </a:t>
            </a:r>
            <a:r>
              <a:rPr lang="en-US" altLang="ko-KR" b="1" dirty="0"/>
              <a:t>text documentation </a:t>
            </a:r>
            <a:r>
              <a:rPr lang="en-US" altLang="ko-KR" dirty="0"/>
              <a:t>data </a:t>
            </a:r>
            <a:r>
              <a:rPr lang="en-US" altLang="ko-KR" b="1" dirty="0">
                <a:solidFill>
                  <a:srgbClr val="FF0000"/>
                </a:solidFill>
              </a:rPr>
              <a:t>(No need for any modifications)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Preprocessing the data </a:t>
            </a:r>
            <a:r>
              <a:rPr lang="en-US" altLang="ko-KR" b="1" dirty="0">
                <a:solidFill>
                  <a:srgbClr val="FF0000"/>
                </a:solidFill>
              </a:rPr>
              <a:t>(No need for any modifications)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Complete the vanilla RNN code and train the vanilla RNN model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Complete the GRU code and train the GRU model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Complete </a:t>
            </a:r>
            <a:r>
              <a:rPr lang="en-US" altLang="ko-KR" b="1" dirty="0"/>
              <a:t>GRU_skeleton.py </a:t>
            </a:r>
            <a:r>
              <a:rPr lang="en-US" altLang="ko-KR" dirty="0"/>
              <a:t>and </a:t>
            </a:r>
            <a:r>
              <a:rPr lang="en-US" altLang="ko-KR" b="1" dirty="0"/>
              <a:t>RNN_skeleton.py </a:t>
            </a:r>
          </a:p>
          <a:p>
            <a:pPr marL="1388498" lvl="2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>
                <a:solidFill>
                  <a:srgbClr val="FF0000"/>
                </a:solidFill>
              </a:rPr>
              <a:t>→</a:t>
            </a:r>
            <a:r>
              <a:rPr lang="en-US" altLang="ko-KR" dirty="0">
                <a:solidFill>
                  <a:srgbClr val="FF0000"/>
                </a:solidFill>
              </a:rPr>
              <a:t> same as the cells in </a:t>
            </a:r>
            <a:r>
              <a:rPr lang="en-US" altLang="ko-KR" dirty="0" err="1">
                <a:solidFill>
                  <a:srgbClr val="FF0000"/>
                </a:solidFill>
              </a:rPr>
              <a:t>RNN_Implementation.ipynb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2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F805C-BEBD-3AFA-5843-D004EE52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Documentation Classification Dataset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76688-7339-88E4-BE90-B2E34CCD9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Text Documentation Classification Dataset</a:t>
            </a:r>
          </a:p>
          <a:p>
            <a:pPr lvl="1"/>
            <a:r>
              <a:rPr lang="en-US" altLang="ko-KR" dirty="0"/>
              <a:t>Contains 2225 text data and five categories of documents</a:t>
            </a:r>
          </a:p>
          <a:p>
            <a:pPr lvl="1"/>
            <a:r>
              <a:rPr lang="en-US" altLang="ko-KR" dirty="0"/>
              <a:t>We can use this dataset for documents classification</a:t>
            </a:r>
          </a:p>
          <a:p>
            <a:pPr lvl="1"/>
            <a:r>
              <a:rPr lang="en-US" altLang="ko-KR" dirty="0">
                <a:hlinkClick r:id="rId2"/>
              </a:rPr>
              <a:t>https://www.kaggle.com/datasets/tanishqdublish/text-classification-documentation/data</a:t>
            </a:r>
            <a:endParaRPr lang="en-US" altLang="ko-KR" dirty="0"/>
          </a:p>
          <a:p>
            <a:pPr lvl="1"/>
            <a:endParaRPr lang="en-US" altLang="ko-KR" sz="700" dirty="0"/>
          </a:p>
          <a:p>
            <a:r>
              <a:rPr lang="en-US" altLang="ko-KR" dirty="0"/>
              <a:t>Dataset Composition</a:t>
            </a:r>
          </a:p>
          <a:p>
            <a:pPr lvl="1"/>
            <a:r>
              <a:rPr lang="en-US" altLang="ko-KR" dirty="0"/>
              <a:t>The dataset is provided in CSV format (2225 Rows and 2 Columns)</a:t>
            </a:r>
          </a:p>
          <a:p>
            <a:pPr lvl="1"/>
            <a:r>
              <a:rPr lang="en-US" altLang="ko-KR" dirty="0"/>
              <a:t>It consists different categories of text data and labels </a:t>
            </a:r>
          </a:p>
          <a:p>
            <a:pPr lvl="1"/>
            <a:r>
              <a:rPr lang="en-US" altLang="ko-KR" dirty="0"/>
              <a:t>Five different categories: Politics:0, Sport:1, Technology:2, Entertainment:3, Business:4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91B90-04CA-DCFE-2B1F-6F2E41BEF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E5974-3DC5-47E7-16F5-1A201B647D69}"/>
              </a:ext>
            </a:extLst>
          </p:cNvPr>
          <p:cNvSpPr txBox="1"/>
          <p:nvPr/>
        </p:nvSpPr>
        <p:spPr>
          <a:xfrm>
            <a:off x="1382808" y="4883841"/>
            <a:ext cx="615427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Budget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scene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election</a:t>
            </a:r>
            <a:endParaRPr lang="ko-KR" altLang="en-US" dirty="0"/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Gordon</a:t>
            </a:r>
            <a:r>
              <a:rPr lang="ko-KR" altLang="en-US" dirty="0"/>
              <a:t> </a:t>
            </a:r>
            <a:r>
              <a:rPr lang="ko-KR" altLang="en-US" dirty="0" err="1"/>
              <a:t>Brown</a:t>
            </a:r>
            <a:r>
              <a:rPr lang="ko-KR" altLang="en-US" dirty="0"/>
              <a:t> </a:t>
            </a:r>
            <a:r>
              <a:rPr lang="ko-KR" altLang="en-US" dirty="0" err="1"/>
              <a:t>will</a:t>
            </a:r>
            <a:r>
              <a:rPr lang="ko-KR" altLang="en-US" dirty="0"/>
              <a:t> </a:t>
            </a:r>
            <a:r>
              <a:rPr lang="ko-KR" altLang="en-US" dirty="0" err="1"/>
              <a:t>seek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put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economy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centre</a:t>
            </a:r>
            <a:r>
              <a:rPr lang="ko-KR" altLang="en-US" dirty="0"/>
              <a:t> of </a:t>
            </a:r>
            <a:r>
              <a:rPr lang="ko-KR" altLang="en-US" dirty="0" err="1"/>
              <a:t>Labour's</a:t>
            </a:r>
            <a:r>
              <a:rPr lang="ko-KR" altLang="en-US" dirty="0"/>
              <a:t> </a:t>
            </a:r>
            <a:r>
              <a:rPr lang="ko-KR" altLang="en-US" dirty="0" err="1"/>
              <a:t>bid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third</a:t>
            </a:r>
            <a:r>
              <a:rPr lang="ko-KR" altLang="en-US" dirty="0"/>
              <a:t> </a:t>
            </a:r>
            <a:r>
              <a:rPr lang="ko-KR" altLang="en-US" dirty="0" err="1"/>
              <a:t>term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power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he</a:t>
            </a:r>
            <a:r>
              <a:rPr lang="ko-KR" altLang="en-US" dirty="0"/>
              <a:t> </a:t>
            </a:r>
            <a:r>
              <a:rPr lang="ko-KR" altLang="en-US" dirty="0" err="1"/>
              <a:t>delivers</a:t>
            </a:r>
            <a:r>
              <a:rPr lang="ko-KR" altLang="en-US" dirty="0"/>
              <a:t> </a:t>
            </a:r>
            <a:r>
              <a:rPr lang="ko-KR" altLang="en-US" dirty="0" err="1"/>
              <a:t>his</a:t>
            </a:r>
            <a:r>
              <a:rPr lang="ko-KR" altLang="en-US" dirty="0"/>
              <a:t> </a:t>
            </a:r>
            <a:r>
              <a:rPr lang="ko-KR" altLang="en-US" dirty="0" err="1"/>
              <a:t>ninth</a:t>
            </a:r>
            <a:r>
              <a:rPr lang="ko-KR" altLang="en-US" dirty="0"/>
              <a:t> Budget </a:t>
            </a:r>
            <a:r>
              <a:rPr lang="ko-KR" altLang="en-US" dirty="0" err="1"/>
              <a:t>at</a:t>
            </a:r>
            <a:r>
              <a:rPr lang="ko-KR" altLang="en-US" dirty="0"/>
              <a:t> 1230 GMT. </a:t>
            </a:r>
            <a:endParaRPr lang="en-US" altLang="ko-KR" dirty="0"/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020BC39-91B0-DB1D-7A6B-637CF02D4F18}"/>
              </a:ext>
            </a:extLst>
          </p:cNvPr>
          <p:cNvCxnSpPr>
            <a:stCxn id="6" idx="3"/>
          </p:cNvCxnSpPr>
          <p:nvPr/>
        </p:nvCxnSpPr>
        <p:spPr>
          <a:xfrm flipV="1">
            <a:off x="7537078" y="5468616"/>
            <a:ext cx="71045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3B34D5-495F-3972-CCC8-ED26F4B8B279}"/>
              </a:ext>
            </a:extLst>
          </p:cNvPr>
          <p:cNvSpPr txBox="1"/>
          <p:nvPr/>
        </p:nvSpPr>
        <p:spPr>
          <a:xfrm>
            <a:off x="8247532" y="5268561"/>
            <a:ext cx="2408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Label: 0 (Politics)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74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RNNs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3906359"/>
          </a:xfrm>
        </p:spPr>
        <p:txBody>
          <a:bodyPr>
            <a:normAutofit/>
          </a:bodyPr>
          <a:lstStyle/>
          <a:p>
            <a:pPr marL="152396" indent="0">
              <a:lnSpc>
                <a:spcPct val="100000"/>
              </a:lnSpc>
              <a:buNone/>
            </a:pPr>
            <a:r>
              <a:rPr lang="en-US" altLang="ko-KR" b="1" dirty="0"/>
              <a:t>Recurrent Neural Networks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RNNs are neural networks for sequential data processing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RNNs process data across multiple time steps, making them well adapted for modelling and processing text, speech and time series.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We will develop a recurrent neural network with </a:t>
            </a:r>
            <a:r>
              <a:rPr lang="en-US" altLang="ko-KR" b="1" dirty="0"/>
              <a:t>vanilla RNN </a:t>
            </a:r>
            <a:r>
              <a:rPr lang="en-US" altLang="ko-KR" dirty="0"/>
              <a:t>and </a:t>
            </a:r>
            <a:r>
              <a:rPr lang="en-US" altLang="ko-KR" b="1" dirty="0"/>
              <a:t>GRU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052" name="Picture 4" descr="순환 신경망(RNN, Recurrent Neural Network)">
            <a:extLst>
              <a:ext uri="{FF2B5EF4-FFF2-40B4-BE49-F238E27FC236}">
                <a16:creationId xmlns:a16="http://schemas.microsoft.com/office/drawing/2014/main" id="{EFE8B699-4AB3-49A5-0C7F-A1DB2E48B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3" y="3146612"/>
            <a:ext cx="11316934" cy="28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4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Vanilla RNN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273C17A1-6FE1-B142-A9DF-B1C158C01B9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3867" y="1006300"/>
                <a:ext cx="11914400" cy="5643882"/>
              </a:xfrm>
            </p:spPr>
            <p:txBody>
              <a:bodyPr>
                <a:normAutofit/>
              </a:bodyPr>
              <a:lstStyle/>
              <a:p>
                <a:pPr marL="152396" indent="0">
                  <a:buNone/>
                </a:pPr>
                <a:r>
                  <a:rPr lang="en-US" altLang="ko-KR" b="1" dirty="0"/>
                  <a:t>Vanilla RNN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Vanilla RNN is the most basic type of RNN architecture.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Vanilla RNN takes the current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and previous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to compute the current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After processing the entire sentence, the hidden state reflects the context of the full sequence.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final output passes through a fully connected (FC) layer.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273C17A1-6FE1-B142-A9DF-B1C158C01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867" y="1006300"/>
                <a:ext cx="11914400" cy="56438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BDE5C9-3FD0-4918-4147-D03BCF2E0209}"/>
                  </a:ext>
                </a:extLst>
              </p:cNvPr>
              <p:cNvSpPr txBox="1"/>
              <p:nvPr/>
            </p:nvSpPr>
            <p:spPr>
              <a:xfrm>
                <a:off x="660729" y="4732214"/>
                <a:ext cx="4597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BDE5C9-3FD0-4918-4147-D03BCF2E0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9" y="4732214"/>
                <a:ext cx="459716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FC36D-8BCD-E80E-461D-0061FE358819}"/>
                  </a:ext>
                </a:extLst>
              </p:cNvPr>
              <p:cNvSpPr txBox="1"/>
              <p:nvPr/>
            </p:nvSpPr>
            <p:spPr>
              <a:xfrm>
                <a:off x="660728" y="5193879"/>
                <a:ext cx="4597162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FC36D-8BCD-E80E-461D-0061FE358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8" y="5193879"/>
                <a:ext cx="4597162" cy="490840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55EE7FAF-83CA-8230-4EE4-272D2EF4AC4B}"/>
              </a:ext>
            </a:extLst>
          </p:cNvPr>
          <p:cNvSpPr/>
          <p:nvPr/>
        </p:nvSpPr>
        <p:spPr>
          <a:xfrm>
            <a:off x="6595038" y="4350189"/>
            <a:ext cx="348567" cy="8469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B49EAC-E6B4-C756-340A-2B38E8DAF2C0}"/>
              </a:ext>
            </a:extLst>
          </p:cNvPr>
          <p:cNvSpPr/>
          <p:nvPr/>
        </p:nvSpPr>
        <p:spPr>
          <a:xfrm>
            <a:off x="7379210" y="4350188"/>
            <a:ext cx="348567" cy="8469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3AB3A-AB17-0BDA-FCF3-409631898D75}"/>
              </a:ext>
            </a:extLst>
          </p:cNvPr>
          <p:cNvSpPr/>
          <p:nvPr/>
        </p:nvSpPr>
        <p:spPr>
          <a:xfrm>
            <a:off x="9205806" y="4350189"/>
            <a:ext cx="348567" cy="8469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DBCCFC-002B-2957-F512-67921D749B4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943605" y="4773654"/>
            <a:ext cx="43560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DF3FF0-5575-BCCB-DC9F-609EBE5FFA46}"/>
              </a:ext>
            </a:extLst>
          </p:cNvPr>
          <p:cNvCxnSpPr>
            <a:cxnSpLocks/>
          </p:cNvCxnSpPr>
          <p:nvPr/>
        </p:nvCxnSpPr>
        <p:spPr>
          <a:xfrm>
            <a:off x="7727777" y="4773654"/>
            <a:ext cx="404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32C6A4-3EA5-5B06-D63C-A29ED36023AC}"/>
              </a:ext>
            </a:extLst>
          </p:cNvPr>
          <p:cNvCxnSpPr>
            <a:cxnSpLocks/>
          </p:cNvCxnSpPr>
          <p:nvPr/>
        </p:nvCxnSpPr>
        <p:spPr>
          <a:xfrm>
            <a:off x="8744985" y="4773650"/>
            <a:ext cx="4774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D9D952-A1AF-FC92-C84F-ADDCD68FA06D}"/>
              </a:ext>
            </a:extLst>
          </p:cNvPr>
          <p:cNvSpPr txBox="1"/>
          <p:nvPr/>
        </p:nvSpPr>
        <p:spPr>
          <a:xfrm>
            <a:off x="8224229" y="4437472"/>
            <a:ext cx="86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803CAB-BAB3-76E6-AD7F-8D107468DB27}"/>
              </a:ext>
            </a:extLst>
          </p:cNvPr>
          <p:cNvSpPr/>
          <p:nvPr/>
        </p:nvSpPr>
        <p:spPr>
          <a:xfrm>
            <a:off x="6595038" y="5402510"/>
            <a:ext cx="348567" cy="8469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77D7B3-1F5E-D25B-7B5C-0A770912E49E}"/>
              </a:ext>
            </a:extLst>
          </p:cNvPr>
          <p:cNvSpPr/>
          <p:nvPr/>
        </p:nvSpPr>
        <p:spPr>
          <a:xfrm>
            <a:off x="7379210" y="5402509"/>
            <a:ext cx="348567" cy="8469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25AB2D-03B9-EBF1-8378-E03E30856B6E}"/>
              </a:ext>
            </a:extLst>
          </p:cNvPr>
          <p:cNvSpPr/>
          <p:nvPr/>
        </p:nvSpPr>
        <p:spPr>
          <a:xfrm>
            <a:off x="9205806" y="5402510"/>
            <a:ext cx="348567" cy="8469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4290E4A-7EC1-65A8-B802-244EB79F75C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7553494" y="5197119"/>
            <a:ext cx="0" cy="205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2E9E581-11BB-4258-E5EF-01BB45D674EA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V="1">
            <a:off x="6769322" y="5197120"/>
            <a:ext cx="0" cy="205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0F4C3C9-1078-E51A-1C4E-BD4DBAC28B38}"/>
              </a:ext>
            </a:extLst>
          </p:cNvPr>
          <p:cNvCxnSpPr>
            <a:cxnSpLocks/>
            <a:stCxn id="28" idx="0"/>
            <a:endCxn id="10" idx="2"/>
          </p:cNvCxnSpPr>
          <p:nvPr/>
        </p:nvCxnSpPr>
        <p:spPr>
          <a:xfrm flipV="1">
            <a:off x="9380090" y="5197120"/>
            <a:ext cx="0" cy="205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8BF4526-814F-A038-CA9B-AB350092E28D}"/>
              </a:ext>
            </a:extLst>
          </p:cNvPr>
          <p:cNvCxnSpPr>
            <a:cxnSpLocks/>
          </p:cNvCxnSpPr>
          <p:nvPr/>
        </p:nvCxnSpPr>
        <p:spPr>
          <a:xfrm>
            <a:off x="9552452" y="4773651"/>
            <a:ext cx="838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B7B18254-7194-36FB-55A5-4C47D0D6D27C}"/>
              </a:ext>
            </a:extLst>
          </p:cNvPr>
          <p:cNvSpPr/>
          <p:nvPr/>
        </p:nvSpPr>
        <p:spPr>
          <a:xfrm>
            <a:off x="9819705" y="4621660"/>
            <a:ext cx="303980" cy="303980"/>
          </a:xfrm>
          <a:prstGeom prst="ellipse">
            <a:avLst/>
          </a:prstGeom>
          <a:solidFill>
            <a:srgbClr val="F09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536CFF-F2C8-3480-F5F2-57138C7CBEC0}"/>
                  </a:ext>
                </a:extLst>
              </p:cNvPr>
              <p:cNvSpPr txBox="1"/>
              <p:nvPr/>
            </p:nvSpPr>
            <p:spPr>
              <a:xfrm>
                <a:off x="10236395" y="4583396"/>
                <a:ext cx="734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536CFF-F2C8-3480-F5F2-57138C7CB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395" y="4583396"/>
                <a:ext cx="734637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262F50-E0CE-A814-DBE8-EFD1D8300B50}"/>
                  </a:ext>
                </a:extLst>
              </p:cNvPr>
              <p:cNvSpPr txBox="1"/>
              <p:nvPr/>
            </p:nvSpPr>
            <p:spPr>
              <a:xfrm>
                <a:off x="7663535" y="4452977"/>
                <a:ext cx="3938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262F50-E0CE-A814-DBE8-EFD1D8300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535" y="4452977"/>
                <a:ext cx="39381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2B76A0-992E-256C-6BCA-5C8C51E7D886}"/>
                  </a:ext>
                </a:extLst>
              </p:cNvPr>
              <p:cNvSpPr txBox="1"/>
              <p:nvPr/>
            </p:nvSpPr>
            <p:spPr>
              <a:xfrm>
                <a:off x="7671007" y="5372536"/>
                <a:ext cx="3938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2B76A0-992E-256C-6BCA-5C8C51E7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007" y="5372536"/>
                <a:ext cx="39381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CE7BE65F-FC80-4A7D-880E-81117C2EDD97}"/>
              </a:ext>
            </a:extLst>
          </p:cNvPr>
          <p:cNvSpPr txBox="1"/>
          <p:nvPr/>
        </p:nvSpPr>
        <p:spPr>
          <a:xfrm>
            <a:off x="5985348" y="4028558"/>
            <a:ext cx="1393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>
              <a:buNone/>
            </a:pPr>
            <a:r>
              <a:rPr lang="en-US" altLang="ko-KR" b="1" dirty="0"/>
              <a:t>Vanilla RNN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A4137EA-4026-D823-E091-07B969F20C1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229965" y="4773655"/>
            <a:ext cx="36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1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dirty="0"/>
              <a:t>GRU (Gated Recurrent Unit)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/>
              <a:t>GRU</a:t>
            </a:r>
            <a:r>
              <a:rPr lang="en-US" altLang="ko-KR" dirty="0"/>
              <a:t> is a type of RNN designed to handle sequential data and avoid the vanishing gradient problem.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It uses two gates: </a:t>
            </a:r>
            <a:r>
              <a:rPr lang="en-US" altLang="ko-KR" b="1" dirty="0"/>
              <a:t>reset</a:t>
            </a:r>
            <a:r>
              <a:rPr lang="en-US" altLang="ko-KR" dirty="0"/>
              <a:t> and </a:t>
            </a:r>
            <a:r>
              <a:rPr lang="en-US" altLang="ko-KR" b="1" dirty="0"/>
              <a:t>update</a:t>
            </a:r>
            <a:r>
              <a:rPr lang="en-US" altLang="ko-KR" dirty="0"/>
              <a:t>, to control the flow of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The </a:t>
            </a:r>
            <a:r>
              <a:rPr lang="en-US" altLang="ko-KR" b="1" dirty="0"/>
              <a:t>reset gate </a:t>
            </a:r>
            <a:r>
              <a:rPr lang="en-US" altLang="ko-KR" dirty="0"/>
              <a:t>decides how much past information to forget, and the </a:t>
            </a:r>
            <a:r>
              <a:rPr lang="en-US" altLang="ko-KR" b="1" dirty="0"/>
              <a:t>update gate </a:t>
            </a:r>
            <a:r>
              <a:rPr lang="en-US" altLang="ko-KR" dirty="0"/>
              <a:t>controls the new hidden state based on the current input and previous state.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The final output is computed after processing the sequence, and it can pass through a fully connected (FC) layer.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https://arxiv.org/abs/1406.1078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670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dirty="0"/>
              <a:t>GRU (Gated Recurrent Unit)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The structure of the GRU is as shown in the diagram and equations below.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You need to understand the structure of the GRU and correctly fill in the blanks in the code.</a:t>
            </a:r>
          </a:p>
        </p:txBody>
      </p:sp>
      <p:pic>
        <p:nvPicPr>
          <p:cNvPr id="5122" name="Picture 2" descr="GRU model structure. GRU, gated recurrent neural network. | Download  Scientific Diagram">
            <a:extLst>
              <a:ext uri="{FF2B5EF4-FFF2-40B4-BE49-F238E27FC236}">
                <a16:creationId xmlns:a16="http://schemas.microsoft.com/office/drawing/2014/main" id="{18E4DB4E-61D2-B166-480E-402F6D59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786" y="3138304"/>
            <a:ext cx="4566589" cy="24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CB7BB8-3244-B8A7-F41D-99CFFC75D05F}"/>
                  </a:ext>
                </a:extLst>
              </p:cNvPr>
              <p:cNvSpPr txBox="1"/>
              <p:nvPr/>
            </p:nvSpPr>
            <p:spPr>
              <a:xfrm>
                <a:off x="444731" y="3406609"/>
                <a:ext cx="5848136" cy="16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⊙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CB7BB8-3244-B8A7-F41D-99CFFC75D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31" y="3406609"/>
                <a:ext cx="5848136" cy="161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E63EEB-2B7A-D2D0-4281-D6782C85F51D}"/>
                  </a:ext>
                </a:extLst>
              </p:cNvPr>
              <p:cNvSpPr txBox="1"/>
              <p:nvPr/>
            </p:nvSpPr>
            <p:spPr>
              <a:xfrm>
                <a:off x="1423928" y="5075396"/>
                <a:ext cx="4039371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1800" b="1" dirty="0">
                    <a:solidFill>
                      <a:srgbClr val="FF0000"/>
                    </a:solidFill>
                  </a:rPr>
                  <a:t>: activation function (sigmoid)</a:t>
                </a:r>
                <a:endParaRPr lang="ko-KR" altLang="en-US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E63EEB-2B7A-D2D0-4281-D6782C85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28" y="5075396"/>
                <a:ext cx="4039371" cy="453137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631047"/>
      </p:ext>
    </p:extLst>
  </p:cSld>
  <p:clrMapOvr>
    <a:masterClrMapping/>
  </p:clrMapOvr>
</p:sld>
</file>

<file path=ppt/theme/theme1.xml><?xml version="1.0" encoding="utf-8"?>
<a:theme xmlns:a="http://schemas.openxmlformats.org/drawingml/2006/main" name="KU-basic">
  <a:themeElements>
    <a:clrScheme name="Korea University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D8C9B0"/>
      </a:accent2>
      <a:accent3>
        <a:srgbClr val="7E0015"/>
      </a:accent3>
      <a:accent4>
        <a:srgbClr val="FF8427"/>
      </a:accent4>
      <a:accent5>
        <a:srgbClr val="CC9900"/>
      </a:accent5>
      <a:accent6>
        <a:srgbClr val="B22600"/>
      </a:accent6>
      <a:hlink>
        <a:srgbClr val="7E0015"/>
      </a:hlink>
      <a:folHlink>
        <a:srgbClr val="7E00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-basic" id="{8F46DA41-1D43-584C-8212-75308E9A0E76}" vid="{D45458C2-2C16-3644-BCCF-C4CD51C4A8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KU-basic</Template>
  <TotalTime>14909</TotalTime>
  <Words>722</Words>
  <Application>Microsoft Office PowerPoint</Application>
  <PresentationFormat>와이드스크린</PresentationFormat>
  <Paragraphs>111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Menlo</vt:lpstr>
      <vt:lpstr>시스템 서체 일반체</vt:lpstr>
      <vt:lpstr>Arial</vt:lpstr>
      <vt:lpstr>Calibri</vt:lpstr>
      <vt:lpstr>Cambria Math</vt:lpstr>
      <vt:lpstr>Wingdings</vt:lpstr>
      <vt:lpstr>KU-basic</vt:lpstr>
      <vt:lpstr>Assignment #3: RNN Implementation</vt:lpstr>
      <vt:lpstr>RNN Implementation</vt:lpstr>
      <vt:lpstr>RNN Implementation</vt:lpstr>
      <vt:lpstr>RNN Implementation</vt:lpstr>
      <vt:lpstr>Text Documentation Classification Dataset</vt:lpstr>
      <vt:lpstr>RNNs</vt:lpstr>
      <vt:lpstr>Vanilla RNN</vt:lpstr>
      <vt:lpstr>GRU</vt:lpstr>
      <vt:lpstr>GRU</vt:lpstr>
      <vt:lpstr>RNN Implementation</vt:lpstr>
      <vt:lpstr>RNN Implementation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cvlab</dc:creator>
  <cp:lastModifiedBy>한건희[ 대학원석사과정재학 / 컴퓨터학과 ]</cp:lastModifiedBy>
  <cp:revision>174</cp:revision>
  <dcterms:created xsi:type="dcterms:W3CDTF">2023-08-14T01:48:06Z</dcterms:created>
  <dcterms:modified xsi:type="dcterms:W3CDTF">2025-04-14T02:45:19Z</dcterms:modified>
</cp:coreProperties>
</file>