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75" r:id="rId3"/>
    <p:sldId id="377" r:id="rId4"/>
    <p:sldId id="369" r:id="rId5"/>
    <p:sldId id="379" r:id="rId6"/>
    <p:sldId id="391" r:id="rId7"/>
    <p:sldId id="392" r:id="rId8"/>
    <p:sldId id="393" r:id="rId9"/>
    <p:sldId id="394" r:id="rId10"/>
    <p:sldId id="396" r:id="rId11"/>
    <p:sldId id="395" r:id="rId12"/>
    <p:sldId id="374" r:id="rId13"/>
    <p:sldId id="384" r:id="rId14"/>
    <p:sldId id="29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도현 김" initials="도김" lastIdx="1" clrIdx="0">
    <p:extLst>
      <p:ext uri="{19B8F6BF-5375-455C-9EA6-DF929625EA0E}">
        <p15:presenceInfo xmlns:p15="http://schemas.microsoft.com/office/powerpoint/2012/main" userId="03764a32ceda7a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268"/>
    <a:srgbClr val="F09ADC"/>
    <a:srgbClr val="DAF79F"/>
    <a:srgbClr val="8F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5184" autoAdjust="0"/>
  </p:normalViewPr>
  <p:slideViewPr>
    <p:cSldViewPr snapToGrid="0">
      <p:cViewPr>
        <p:scale>
          <a:sx n="100" d="100"/>
          <a:sy n="100" d="100"/>
        </p:scale>
        <p:origin x="2688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A5726-1E63-F949-BDE7-AD5A784B85B6}" type="datetimeFigureOut">
              <a:rPr kumimoji="1" lang="ko-Kore-KR" altLang="en-US" smtClean="0"/>
              <a:t>04/22/2025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CBCE8-5CFA-C440-BDD7-98A2C730A3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14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9600" y="-9144"/>
            <a:ext cx="12211200" cy="5124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51800"/>
            <a:ext cx="11360800" cy="21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2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6533"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853267"/>
            <a:ext cx="11360800" cy="1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rgbClr val="F1DF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CDD8"/>
              </a:buClr>
              <a:buSzPts val="2800"/>
              <a:buNone/>
              <a:defRPr sz="3733">
                <a:solidFill>
                  <a:srgbClr val="ECCDD8"/>
                </a:solidFill>
              </a:defRPr>
            </a:lvl9pPr>
          </a:lstStyle>
          <a:p>
            <a:r>
              <a:rPr lang="ko-KR" altLang="en-US" dirty="0"/>
              <a:t>클릭하여 마스터 부제목 스타일 편집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94730E84-9622-72A6-8D7D-D318F3307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35" y="5474745"/>
            <a:ext cx="2371248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E9ADC4-016F-DF4D-7BBF-6EB92C6B7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17" y="5424537"/>
            <a:ext cx="3781847" cy="79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;p5">
            <a:extLst>
              <a:ext uri="{FF2B5EF4-FFF2-40B4-BE49-F238E27FC236}">
                <a16:creationId xmlns:a16="http://schemas.microsoft.com/office/drawing/2014/main" id="{A65BD551-7B81-5571-A792-3F79AF1C722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8;p5">
            <a:extLst>
              <a:ext uri="{FF2B5EF4-FFF2-40B4-BE49-F238E27FC236}">
                <a16:creationId xmlns:a16="http://schemas.microsoft.com/office/drawing/2014/main" id="{037D22C3-00D0-C85E-B30E-DE5A87B5A323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6;p5">
            <a:extLst>
              <a:ext uri="{FF2B5EF4-FFF2-40B4-BE49-F238E27FC236}">
                <a16:creationId xmlns:a16="http://schemas.microsoft.com/office/drawing/2014/main" id="{6EF02D2C-1BC9-39CB-CFC1-384D592C6FA9}"/>
              </a:ext>
            </a:extLst>
          </p:cNvPr>
          <p:cNvSpPr txBox="1">
            <a:spLocks/>
          </p:cNvSpPr>
          <p:nvPr userDrawn="1"/>
        </p:nvSpPr>
        <p:spPr>
          <a:xfrm>
            <a:off x="11296611" y="640735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33" b="0" i="0" u="none" strike="noStrike" cap="none">
                <a:solidFill>
                  <a:srgbClr val="7E001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AF87BD23-2D77-BB4E-AFF3-703BB0EB43B8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5" name="바닥글 개체 틀 2">
            <a:extLst>
              <a:ext uri="{FF2B5EF4-FFF2-40B4-BE49-F238E27FC236}">
                <a16:creationId xmlns:a16="http://schemas.microsoft.com/office/drawing/2014/main" id="{BA61B447-9ADF-2060-9B7D-DBC34EAEA5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00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nu_cvlab">
  <p:cSld name="snu_cvlab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15600" y="222879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415600" y="1130233"/>
            <a:ext cx="11360800" cy="51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74291" y="47731"/>
            <a:ext cx="2281791" cy="5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6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9156" y="-9133"/>
            <a:ext cx="12210400" cy="9824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3867" y="7131"/>
            <a:ext cx="11914400" cy="9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•"/>
              <a:defRPr sz="2800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ct val="100000"/>
              <a:buFont typeface="시스템 서체 일반체"/>
              <a:buChar char="-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58FDC6-22D5-CA72-B81D-A840806039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22549" y="6367071"/>
            <a:ext cx="4876528" cy="36618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10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" altLang="ko-Kore-KR"/>
              <a:t>COSE474 Deep Learning
Machine Learning Basics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83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3867" y="127033"/>
            <a:ext cx="119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2800"/>
              <a:buNone/>
              <a:defRPr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40735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E0015"/>
                </a:solidFill>
              </a:defRPr>
            </a:lvl1pPr>
            <a:lvl2pPr lvl="1">
              <a:buNone/>
              <a:defRPr>
                <a:solidFill>
                  <a:srgbClr val="7E0015"/>
                </a:solidFill>
              </a:defRPr>
            </a:lvl2pPr>
            <a:lvl3pPr lvl="2">
              <a:buNone/>
              <a:defRPr>
                <a:solidFill>
                  <a:srgbClr val="7E0015"/>
                </a:solidFill>
              </a:defRPr>
            </a:lvl3pPr>
            <a:lvl4pPr lvl="3">
              <a:buNone/>
              <a:defRPr>
                <a:solidFill>
                  <a:srgbClr val="7E0015"/>
                </a:solidFill>
              </a:defRPr>
            </a:lvl4pPr>
            <a:lvl5pPr lvl="4">
              <a:buNone/>
              <a:defRPr>
                <a:solidFill>
                  <a:srgbClr val="7E0015"/>
                </a:solidFill>
              </a:defRPr>
            </a:lvl5pPr>
            <a:lvl6pPr lvl="5">
              <a:buNone/>
              <a:defRPr>
                <a:solidFill>
                  <a:srgbClr val="7E0015"/>
                </a:solidFill>
              </a:defRPr>
            </a:lvl6pPr>
            <a:lvl7pPr lvl="6">
              <a:buNone/>
              <a:defRPr>
                <a:solidFill>
                  <a:srgbClr val="7E0015"/>
                </a:solidFill>
              </a:defRPr>
            </a:lvl7pPr>
            <a:lvl8pPr lvl="7">
              <a:buNone/>
              <a:defRPr>
                <a:solidFill>
                  <a:srgbClr val="7E0015"/>
                </a:solidFill>
              </a:defRPr>
            </a:lvl8pPr>
            <a:lvl9pPr lvl="8"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893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7E0015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167" y="6362549"/>
            <a:ext cx="1261691" cy="421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r="2439"/>
          <a:stretch/>
        </p:blipFill>
        <p:spPr>
          <a:xfrm>
            <a:off x="1524077" y="6339167"/>
            <a:ext cx="1963124" cy="42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36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39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7E00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E0015"/>
              </a:buClr>
              <a:buSzPts val="4200"/>
              <a:buNone/>
              <a:defRPr sz="5600">
                <a:solidFill>
                  <a:srgbClr val="7E0015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07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36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8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AF87BD23-2D77-BB4E-AFF3-703BB0EB43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0485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hseo@korea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vpr.thecvf.com/Conferences/2024/AuthorGuidelin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i.stanford.edu/~amaas/data/sentime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04D5D-1C9D-234E-CA62-22782B08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856599"/>
            <a:ext cx="11360800" cy="2162000"/>
          </a:xfrm>
        </p:spPr>
        <p:txBody>
          <a:bodyPr/>
          <a:lstStyle/>
          <a:p>
            <a:r>
              <a:rPr kumimoji="1" lang="en-US" altLang="en-US" sz="4800" dirty="0"/>
              <a:t>Assignment #4: Transformer Implementation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BE4A4-6522-F759-2EE5-D83841EA7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Paul </a:t>
            </a:r>
            <a:r>
              <a:rPr kumimoji="1" lang="en-US" altLang="ko-Kore-KR" dirty="0" err="1"/>
              <a:t>Hongsuck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Seo</a:t>
            </a:r>
            <a:endParaRPr kumimoji="1" lang="en-US" altLang="ko-Kore-KR" dirty="0"/>
          </a:p>
          <a:p>
            <a:r>
              <a:rPr kumimoji="1" lang="en-US" altLang="ko-Kore-KR" sz="2000" u="sng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phseo@korea.ac.kr</a:t>
            </a:r>
            <a:endParaRPr kumimoji="1" lang="en-US" altLang="ko-Kore-KR" sz="2000" u="sng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ko-KR" dirty="0"/>
              <a:t>Korea</a:t>
            </a:r>
            <a:r>
              <a:rPr kumimoji="1" lang="ko-KR" altLang="en-US" dirty="0"/>
              <a:t> </a:t>
            </a:r>
            <a:r>
              <a:rPr kumimoji="1" lang="en-US" altLang="ko-KR" dirty="0"/>
              <a:t>University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482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2100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Transformer</a:t>
            </a:r>
            <a:endParaRPr lang="en-US" altLang="ko-K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</a:t>
            </a:r>
            <a:r>
              <a:rPr lang="en-US" altLang="ko-KR" b="1" dirty="0"/>
              <a:t>Transformer</a:t>
            </a:r>
            <a:r>
              <a:rPr lang="en-US" altLang="ko-KR" dirty="0"/>
              <a:t> first applies </a:t>
            </a:r>
            <a:r>
              <a:rPr lang="en-US" altLang="ko-KR" b="1" dirty="0"/>
              <a:t>Positional Encoding (PE)</a:t>
            </a:r>
            <a:r>
              <a:rPr lang="en-US" altLang="ko-KR" dirty="0"/>
              <a:t> to the input to provide information about the order of tokens in the sequence.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After positional encoding, the input passes through </a:t>
            </a:r>
            <a:r>
              <a:rPr lang="en-US" altLang="ko-KR" b="1"/>
              <a:t>N Transformer </a:t>
            </a:r>
            <a:r>
              <a:rPr lang="en-US" altLang="ko-KR" b="1" dirty="0"/>
              <a:t>layers</a:t>
            </a:r>
            <a:r>
              <a:rPr lang="en-US" altLang="ko-KR" dirty="0"/>
              <a:t>, where each layer performs self-attention and feed-forward operations with residual connections and normalization.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Finally, the output passes through a </a:t>
            </a:r>
            <a:r>
              <a:rPr lang="en-US" altLang="ko-KR" b="1" dirty="0"/>
              <a:t>fully connected (FC)</a:t>
            </a:r>
            <a:r>
              <a:rPr lang="en-US" altLang="ko-KR" dirty="0"/>
              <a:t> layer, producing the final output.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68D34D7-6C90-1BEF-A503-6B46BF710B4C}"/>
              </a:ext>
            </a:extLst>
          </p:cNvPr>
          <p:cNvGrpSpPr/>
          <p:nvPr/>
        </p:nvGrpSpPr>
        <p:grpSpPr>
          <a:xfrm rot="5400000">
            <a:off x="4881082" y="2108302"/>
            <a:ext cx="2866016" cy="5874972"/>
            <a:chOff x="9196721" y="1137091"/>
            <a:chExt cx="2791902" cy="539229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E5ACAA-1CB8-96AB-6CA4-284617B44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721" y="1828078"/>
              <a:ext cx="2791902" cy="4701305"/>
            </a:xfrm>
            <a:prstGeom prst="rect">
              <a:avLst/>
            </a:prstGeom>
          </p:spPr>
        </p:pic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8C6F9F8-0978-2FF9-A497-B738CE95A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957" y="1524000"/>
              <a:ext cx="0" cy="3326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52A68F-6451-EC68-BF63-B5D088D0957C}"/>
                </a:ext>
              </a:extLst>
            </p:cNvPr>
            <p:cNvSpPr txBox="1"/>
            <p:nvPr/>
          </p:nvSpPr>
          <p:spPr>
            <a:xfrm>
              <a:off x="10698378" y="1137091"/>
              <a:ext cx="1201271" cy="43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235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2100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Train the transformer model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Train the Transformer model using the provided code.</a:t>
            </a:r>
            <a:endParaRPr lang="en-US" altLang="ko-KR" b="1" dirty="0"/>
          </a:p>
          <a:p>
            <a:pPr marL="152396" indent="0">
              <a:lnSpc>
                <a:spcPct val="100000"/>
              </a:lnSpc>
              <a:buNone/>
            </a:pPr>
            <a:endParaRPr lang="en-US" altLang="ko-KR" b="1" dirty="0"/>
          </a:p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Load pretrained BERT</a:t>
            </a:r>
          </a:p>
          <a:p>
            <a:pPr marL="152396" indent="0">
              <a:lnSpc>
                <a:spcPct val="100000"/>
              </a:lnSpc>
              <a:buNone/>
            </a:pPr>
            <a:endParaRPr lang="en-US" altLang="ko-KR" sz="1100" b="1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Load the pretrained BERT model using the provided code and train it.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Analyze the results and write a report based on your findings.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FD24ED-AEBA-48AF-1370-074CD9F6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2"/>
          <a:stretch/>
        </p:blipFill>
        <p:spPr>
          <a:xfrm>
            <a:off x="3648636" y="3820330"/>
            <a:ext cx="5656729" cy="27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7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9"/>
            <a:ext cx="11914400" cy="5972235"/>
          </a:xfrm>
        </p:spPr>
        <p:txBody>
          <a:bodyPr>
            <a:normAutofit/>
          </a:bodyPr>
          <a:lstStyle/>
          <a:p>
            <a:r>
              <a:rPr lang="en-US" altLang="ko-KR" dirty="0"/>
              <a:t>You must submit </a:t>
            </a:r>
            <a:r>
              <a:rPr lang="en-US" altLang="ko-KR" b="1" dirty="0"/>
              <a:t>“transformer_skeleton.py” </a:t>
            </a:r>
            <a:r>
              <a:rPr lang="en-US" altLang="ko-KR" dirty="0"/>
              <a:t>along with </a:t>
            </a:r>
            <a:r>
              <a:rPr lang="en-US" altLang="ko-KR"/>
              <a:t>the </a:t>
            </a:r>
            <a:r>
              <a:rPr lang="en-US" altLang="ko-KR" b="1"/>
              <a:t>report</a:t>
            </a:r>
            <a:r>
              <a:rPr lang="en-US" altLang="ko-KR"/>
              <a:t>. </a:t>
            </a:r>
            <a:r>
              <a:rPr lang="en-US" altLang="ko-KR" sz="2400" b="1" i="1" dirty="0">
                <a:solidFill>
                  <a:srgbClr val="FF0000"/>
                </a:solidFill>
              </a:rPr>
              <a:t>(Do not modify the name of the Python file.)</a:t>
            </a:r>
            <a:endParaRPr lang="en-US" altLang="ko-KR" b="1" i="1" dirty="0">
              <a:solidFill>
                <a:srgbClr val="FF0000"/>
              </a:solidFill>
            </a:endParaRPr>
          </a:p>
          <a:p>
            <a:r>
              <a:rPr lang="en-US" altLang="ko-KR" dirty="0"/>
              <a:t>Include a </a:t>
            </a:r>
            <a:r>
              <a:rPr lang="en-US" altLang="ko-KR" b="1" dirty="0"/>
              <a:t>1 page</a:t>
            </a:r>
            <a:r>
              <a:rPr lang="en-US" altLang="ko-KR" dirty="0"/>
              <a:t> report in </a:t>
            </a:r>
            <a:r>
              <a:rPr lang="en-US" altLang="ko-KR" b="1" dirty="0"/>
              <a:t>CVPR</a:t>
            </a:r>
            <a:r>
              <a:rPr lang="en-US" altLang="ko-KR" dirty="0"/>
              <a:t> format that describes your code, results, and discussions.</a:t>
            </a:r>
          </a:p>
          <a:p>
            <a:r>
              <a:rPr lang="en-US" altLang="ko-KR" dirty="0"/>
              <a:t>The report should be written in </a:t>
            </a:r>
            <a:r>
              <a:rPr lang="en-US" altLang="ko-KR" b="1" dirty="0"/>
              <a:t>English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52396" indent="0">
              <a:buNone/>
            </a:pPr>
            <a:r>
              <a:rPr lang="en-US" altLang="ko-KR" sz="2400" dirty="0"/>
              <a:t>CVPR format : </a:t>
            </a:r>
            <a:r>
              <a:rPr lang="en-US" altLang="ko-KR" sz="2400" dirty="0">
                <a:hlinkClick r:id="rId2"/>
              </a:rPr>
              <a:t>https://cvpr.thecvf.com/Conferences/2024/AuthorGuidelines</a:t>
            </a:r>
            <a:endParaRPr lang="en-US" altLang="ko-KR" sz="2400" dirty="0"/>
          </a:p>
          <a:p>
            <a:pPr marL="152396" indent="0">
              <a:buNone/>
            </a:pPr>
            <a:r>
              <a:rPr lang="ko-KR" altLang="en-US" sz="2400" dirty="0"/>
              <a:t>→ </a:t>
            </a:r>
            <a:r>
              <a:rPr lang="en-US" altLang="ko-KR" sz="2400" dirty="0"/>
              <a:t>Download CVPR 2024 Author Kit</a:t>
            </a:r>
            <a:endParaRPr lang="en-US" altLang="ko-KR" sz="4000" dirty="0"/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335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8D223-C8A8-E626-9045-3EC5ABD1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436064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do NOT copy your friends’ and internet sources.</a:t>
            </a:r>
          </a:p>
          <a:p>
            <a:pPr marL="152396" indent="0">
              <a:buNone/>
            </a:pPr>
            <a:endParaRPr lang="en-US" altLang="ko-KR" b="1" i="1" dirty="0">
              <a:solidFill>
                <a:srgbClr val="FF0000"/>
              </a:solidFill>
            </a:endParaRP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Please start your assignment EARLY.</a:t>
            </a:r>
          </a:p>
          <a:p>
            <a:pPr marL="152396" indent="0">
              <a:buNone/>
            </a:pPr>
            <a:r>
              <a:rPr lang="en-US" altLang="ko-KR" b="1" i="1" dirty="0">
                <a:solidFill>
                  <a:srgbClr val="FF0000"/>
                </a:solidFill>
              </a:rPr>
              <a:t>“Late submissions will not be accepted”</a:t>
            </a:r>
          </a:p>
          <a:p>
            <a:pPr marL="152396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39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DAA00D2E-E814-A51F-0B51-2590B1C07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65" y="378377"/>
            <a:ext cx="5758070" cy="57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75F7550-0B0F-780E-2C67-0598FA8A4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298"/>
            <a:ext cx="11914344" cy="5756105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altLang="ko-KR" b="1" dirty="0"/>
              <a:t>Implement Transformer Classifier</a:t>
            </a:r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pPr marL="152396" indent="0">
              <a:buNone/>
            </a:pPr>
            <a:endParaRPr lang="en-US" altLang="ko-KR" sz="14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Perform the text classification using “IMDb Movie Reviews” dataset with transformer</a:t>
            </a:r>
          </a:p>
          <a:p>
            <a:r>
              <a:rPr lang="en-US" altLang="ko-KR" sz="1800" dirty="0"/>
              <a:t>The </a:t>
            </a:r>
            <a:r>
              <a:rPr lang="en-US" altLang="ko-KR" sz="1800" dirty="0" err="1"/>
              <a:t>Ipython</a:t>
            </a:r>
            <a:r>
              <a:rPr lang="en-US" altLang="ko-KR" sz="1800" dirty="0"/>
              <a:t> Notebook “</a:t>
            </a:r>
            <a:r>
              <a:rPr lang="en-US" altLang="ko-KR" sz="1800" dirty="0" err="1"/>
              <a:t>Transformer_Implementation.ipynb</a:t>
            </a:r>
            <a:r>
              <a:rPr lang="en-US" altLang="ko-KR" sz="1800" dirty="0"/>
              <a:t>” will walk you through the implementation of transformer classifier.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27D5F92-7D22-93C2-93A5-8619C7F02C35}"/>
              </a:ext>
            </a:extLst>
          </p:cNvPr>
          <p:cNvSpPr/>
          <p:nvPr/>
        </p:nvSpPr>
        <p:spPr>
          <a:xfrm>
            <a:off x="4335071" y="3461718"/>
            <a:ext cx="1891554" cy="4454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Negative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9DCB24E-AA8B-9CA2-F9DD-2F4CBC69D5B0}"/>
              </a:ext>
            </a:extLst>
          </p:cNvPr>
          <p:cNvSpPr/>
          <p:nvPr/>
        </p:nvSpPr>
        <p:spPr>
          <a:xfrm>
            <a:off x="4335071" y="2494695"/>
            <a:ext cx="1891554" cy="445434"/>
          </a:xfrm>
          <a:prstGeom prst="roundRect">
            <a:avLst/>
          </a:prstGeom>
          <a:solidFill>
            <a:srgbClr val="C4F26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Positive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F0D145B-9E06-33A7-D4F2-D8A422BDA81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3356667" y="2717412"/>
            <a:ext cx="978404" cy="471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D0624A-B4C4-A866-18CE-75F4E549B14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6667" y="3189172"/>
            <a:ext cx="978404" cy="4952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DC3845-D0CC-1D07-754E-61DE2BF1930B}"/>
              </a:ext>
            </a:extLst>
          </p:cNvPr>
          <p:cNvGrpSpPr/>
          <p:nvPr/>
        </p:nvGrpSpPr>
        <p:grpSpPr>
          <a:xfrm>
            <a:off x="1927387" y="2809679"/>
            <a:ext cx="1356665" cy="1304077"/>
            <a:chOff x="6363133" y="2514600"/>
            <a:chExt cx="1356665" cy="1304077"/>
          </a:xfrm>
        </p:grpSpPr>
        <p:pic>
          <p:nvPicPr>
            <p:cNvPr id="5" name="그래픽 4" descr="문서">
              <a:extLst>
                <a:ext uri="{FF2B5EF4-FFF2-40B4-BE49-F238E27FC236}">
                  <a16:creationId xmlns:a16="http://schemas.microsoft.com/office/drawing/2014/main" id="{D8814D82-BEB0-77C7-A1F8-9AB07AB3C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3133" y="2514600"/>
              <a:ext cx="914400" cy="914400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1F5CAE-2BEE-E663-9FB4-8F4A7041D4F6}"/>
                </a:ext>
              </a:extLst>
            </p:cNvPr>
            <p:cNvSpPr/>
            <p:nvPr/>
          </p:nvSpPr>
          <p:spPr>
            <a:xfrm>
              <a:off x="6675120" y="27279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래픽 7" descr="문서">
              <a:extLst>
                <a:ext uri="{FF2B5EF4-FFF2-40B4-BE49-F238E27FC236}">
                  <a16:creationId xmlns:a16="http://schemas.microsoft.com/office/drawing/2014/main" id="{ABE92C68-FB73-7428-B3C3-2B7208458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0598" y="2599477"/>
              <a:ext cx="914400" cy="914400"/>
            </a:xfrm>
            <a:prstGeom prst="rect">
              <a:avLst/>
            </a:prstGeom>
          </p:spPr>
        </p:pic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33E0DDF-C90F-72FE-C6A6-B52CC3C20CCC}"/>
                </a:ext>
              </a:extLst>
            </p:cNvPr>
            <p:cNvSpPr/>
            <p:nvPr/>
          </p:nvSpPr>
          <p:spPr>
            <a:xfrm>
              <a:off x="6827520" y="28803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래픽 51" descr="문서">
              <a:extLst>
                <a:ext uri="{FF2B5EF4-FFF2-40B4-BE49-F238E27FC236}">
                  <a16:creationId xmlns:a16="http://schemas.microsoft.com/office/drawing/2014/main" id="{25FB98A9-8D17-58A1-5E53-E5CA2D11E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52998" y="2751877"/>
              <a:ext cx="914400" cy="914400"/>
            </a:xfrm>
            <a:prstGeom prst="rect">
              <a:avLst/>
            </a:prstGeom>
          </p:spPr>
        </p:pic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3385DE5-D2C5-E4A9-32AF-15B9774E4DBB}"/>
                </a:ext>
              </a:extLst>
            </p:cNvPr>
            <p:cNvSpPr/>
            <p:nvPr/>
          </p:nvSpPr>
          <p:spPr>
            <a:xfrm>
              <a:off x="6979920" y="3032760"/>
              <a:ext cx="492760" cy="673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래픽 53" descr="문서">
              <a:extLst>
                <a:ext uri="{FF2B5EF4-FFF2-40B4-BE49-F238E27FC236}">
                  <a16:creationId xmlns:a16="http://schemas.microsoft.com/office/drawing/2014/main" id="{C7DA41D2-B917-E0E5-3975-3DAAB201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05398" y="2904277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4E0057-81D3-E4C9-5B24-A70FFDAE1DE2}"/>
              </a:ext>
            </a:extLst>
          </p:cNvPr>
          <p:cNvGrpSpPr/>
          <p:nvPr/>
        </p:nvGrpSpPr>
        <p:grpSpPr>
          <a:xfrm>
            <a:off x="7636740" y="1128395"/>
            <a:ext cx="2035579" cy="3931527"/>
            <a:chOff x="9196721" y="1137091"/>
            <a:chExt cx="2791902" cy="539229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F2B52C-EA20-0EBD-10D9-63604451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6721" y="1828078"/>
              <a:ext cx="2791902" cy="4701305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76E288-D198-FF9C-B56A-374B01418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957" y="1524000"/>
              <a:ext cx="0" cy="3326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AB6782-9908-76F3-442A-0F533CD39285}"/>
                </a:ext>
              </a:extLst>
            </p:cNvPr>
            <p:cNvSpPr txBox="1"/>
            <p:nvPr/>
          </p:nvSpPr>
          <p:spPr>
            <a:xfrm>
              <a:off x="10698378" y="1137091"/>
              <a:ext cx="1201271" cy="43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0D50314-9712-1A20-305D-B32F0F595619}"/>
              </a:ext>
            </a:extLst>
          </p:cNvPr>
          <p:cNvSpPr txBox="1"/>
          <p:nvPr/>
        </p:nvSpPr>
        <p:spPr>
          <a:xfrm>
            <a:off x="1941570" y="2450967"/>
            <a:ext cx="1553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Movie review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38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9600"/>
          </a:xfrm>
        </p:spPr>
        <p:txBody>
          <a:bodyPr/>
          <a:lstStyle/>
          <a:p>
            <a:pPr marL="152396" indent="0">
              <a:buNone/>
            </a:pPr>
            <a:r>
              <a:rPr lang="en-US" altLang="ko-KR" b="1" dirty="0"/>
              <a:t>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Follow the instructions in the </a:t>
            </a:r>
            <a:r>
              <a:rPr lang="en-US" altLang="ko-KR" b="1" dirty="0" err="1"/>
              <a:t>Transformer_Implementation.ipynb</a:t>
            </a:r>
            <a:r>
              <a:rPr lang="en-US" altLang="ko-KR" b="1" dirty="0"/>
              <a:t> </a:t>
            </a:r>
            <a:r>
              <a:rPr lang="en-US" altLang="ko-KR" dirty="0"/>
              <a:t>notebook to complete the assignment.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Load the </a:t>
            </a:r>
            <a:r>
              <a:rPr lang="en-US" altLang="ko-KR" b="1" dirty="0"/>
              <a:t>IMDb </a:t>
            </a:r>
            <a:r>
              <a:rPr lang="en-US" altLang="ko-KR" dirty="0"/>
              <a:t>data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Preprocessing the data </a:t>
            </a:r>
            <a:r>
              <a:rPr lang="en-US" altLang="ko-KR" b="1" dirty="0">
                <a:solidFill>
                  <a:srgbClr val="FF0000"/>
                </a:solidFill>
              </a:rPr>
              <a:t>(No need for any modifications)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the transformer code and train the transformer model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Use the pre-trained BERT model weights and fine-tune them for the IMDb dataset.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Complete </a:t>
            </a:r>
            <a:r>
              <a:rPr lang="en-US" altLang="ko-KR" b="1" dirty="0"/>
              <a:t>transformer_skeleton.py</a:t>
            </a:r>
          </a:p>
          <a:p>
            <a:pPr marL="1388498" lvl="2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>
                <a:solidFill>
                  <a:srgbClr val="FF0000"/>
                </a:solidFill>
              </a:rPr>
              <a:t>→</a:t>
            </a:r>
            <a:r>
              <a:rPr lang="en-US" altLang="ko-KR" dirty="0">
                <a:solidFill>
                  <a:srgbClr val="FF0000"/>
                </a:solidFill>
              </a:rPr>
              <a:t> same as the cells in </a:t>
            </a:r>
            <a:r>
              <a:rPr lang="en-US" altLang="ko-KR" dirty="0" err="1">
                <a:solidFill>
                  <a:srgbClr val="FF0000"/>
                </a:solidFill>
              </a:rPr>
              <a:t>Transformer_Implementation.ipynb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62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F805C-BEBD-3AFA-5843-D004EE52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IMDb movie review Dataset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76688-7339-88E4-BE90-B2E34CCD9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IMDb Movie Reviews dataset</a:t>
            </a:r>
          </a:p>
          <a:p>
            <a:pPr lvl="1"/>
            <a:r>
              <a:rPr lang="en-US" altLang="ko-KR" dirty="0"/>
              <a:t>Contains 50,000 movie reviews taken from IMDb (Internet Movie Database)</a:t>
            </a:r>
          </a:p>
          <a:p>
            <a:pPr lvl="1"/>
            <a:r>
              <a:rPr lang="en-US" altLang="ko-KR" dirty="0">
                <a:hlinkClick r:id="rId2"/>
              </a:rPr>
              <a:t>https://ai.stanford.edu/~amaas/data/sentiment/</a:t>
            </a:r>
            <a:r>
              <a:rPr lang="en-US" altLang="ko-KR" dirty="0"/>
              <a:t> </a:t>
            </a:r>
          </a:p>
          <a:p>
            <a:pPr lvl="1"/>
            <a:endParaRPr lang="en-US" altLang="ko-KR" sz="700" dirty="0"/>
          </a:p>
          <a:p>
            <a:r>
              <a:rPr lang="en-US" altLang="ko-KR" dirty="0"/>
              <a:t>Dataset Composition</a:t>
            </a:r>
          </a:p>
          <a:p>
            <a:pPr lvl="1"/>
            <a:r>
              <a:rPr lang="en-US" altLang="ko-KR" dirty="0"/>
              <a:t>25,000 reviews are used for training and</a:t>
            </a:r>
            <a:r>
              <a:rPr lang="ko-KR" altLang="en-US" dirty="0"/>
              <a:t> </a:t>
            </a:r>
            <a:r>
              <a:rPr lang="en-US" altLang="ko-KR" dirty="0"/>
              <a:t>25,000 reviews are used for testing.</a:t>
            </a:r>
          </a:p>
          <a:p>
            <a:pPr lvl="1"/>
            <a:r>
              <a:rPr lang="en-US" altLang="ko-KR" dirty="0"/>
              <a:t>Reviews are labeled as either positive or negative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91B90-04CA-DCFE-2B1F-6F2E41BEF4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BE5974-3DC5-47E7-16F5-1A201B647D69}"/>
              </a:ext>
            </a:extLst>
          </p:cNvPr>
          <p:cNvSpPr txBox="1"/>
          <p:nvPr/>
        </p:nvSpPr>
        <p:spPr>
          <a:xfrm>
            <a:off x="748338" y="4754881"/>
            <a:ext cx="62823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After seeing this film months ago, it keeps jumping back into my consciousness and I feel I must buy it or at least see it again, even though I watched it at least 3 times when I rented it at that point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20BC39-91B0-DB1D-7A6B-637CF02D4F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30720" y="5231935"/>
            <a:ext cx="6344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3B34D5-495F-3972-CCC8-ED26F4B8B279}"/>
              </a:ext>
            </a:extLst>
          </p:cNvPr>
          <p:cNvSpPr txBox="1"/>
          <p:nvPr/>
        </p:nvSpPr>
        <p:spPr>
          <a:xfrm>
            <a:off x="8008186" y="5031879"/>
            <a:ext cx="2408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Label: 1 (Positive)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74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2100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Transformer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Transformers are neural networks designed for </a:t>
            </a:r>
            <a:r>
              <a:rPr lang="en-US" altLang="ko-KR" b="1" dirty="0"/>
              <a:t>sequential data processing</a:t>
            </a:r>
            <a:r>
              <a:rPr lang="en-US" altLang="ko-KR" dirty="0"/>
              <a:t>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They process entire sequences simultaneously, using </a:t>
            </a:r>
            <a:r>
              <a:rPr lang="en-US" altLang="ko-KR" b="1" dirty="0"/>
              <a:t>self-attention</a:t>
            </a:r>
            <a:r>
              <a:rPr lang="en-US" altLang="ko-KR" dirty="0"/>
              <a:t> mechanisms to handle dependencies between tokens.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Multi-head attention</a:t>
            </a:r>
            <a:r>
              <a:rPr lang="en-US" altLang="ko-KR" dirty="0"/>
              <a:t> enables the model to focus on different parts of the sequence simultaneously.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 will explore Transformer architecture.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993EAF-816B-878C-951D-E173703B523B}"/>
              </a:ext>
            </a:extLst>
          </p:cNvPr>
          <p:cNvGrpSpPr/>
          <p:nvPr/>
        </p:nvGrpSpPr>
        <p:grpSpPr>
          <a:xfrm rot="5400000">
            <a:off x="2250965" y="2629574"/>
            <a:ext cx="2491635" cy="4812355"/>
            <a:chOff x="9196721" y="1137091"/>
            <a:chExt cx="2791902" cy="53922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83EDC2-EA2D-0FA0-6838-813EDE37F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721" y="1828078"/>
              <a:ext cx="2791902" cy="4701305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5887C4D-3265-8D8E-5226-A9F81AD70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957" y="1524000"/>
              <a:ext cx="0" cy="3326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8A0F6A-D539-C381-C254-B7E6A98DB7D4}"/>
                </a:ext>
              </a:extLst>
            </p:cNvPr>
            <p:cNvSpPr txBox="1"/>
            <p:nvPr/>
          </p:nvSpPr>
          <p:spPr>
            <a:xfrm>
              <a:off x="10698378" y="1137091"/>
              <a:ext cx="1201271" cy="43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Outputs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075" name="Picture 3" descr="Understanding and Coding the Self-Attention Mechanism of Large Language  Models From Scratch">
            <a:extLst>
              <a:ext uri="{FF2B5EF4-FFF2-40B4-BE49-F238E27FC236}">
                <a16:creationId xmlns:a16="http://schemas.microsoft.com/office/drawing/2014/main" id="{4DAC8ACD-ADC6-15D4-6962-26E8470DB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8" y="3270383"/>
            <a:ext cx="4663123" cy="33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64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73C17A1-6FE1-B142-A9DF-B1C158C0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867" y="1006300"/>
            <a:ext cx="11914400" cy="5242100"/>
          </a:xfrm>
        </p:spPr>
        <p:txBody>
          <a:bodyPr>
            <a:normAutofit/>
          </a:bodyPr>
          <a:lstStyle/>
          <a:p>
            <a:pPr marL="152396" indent="0">
              <a:lnSpc>
                <a:spcPct val="100000"/>
              </a:lnSpc>
              <a:buNone/>
            </a:pPr>
            <a:r>
              <a:rPr lang="en-US" altLang="ko-KR" b="1" dirty="0"/>
              <a:t>Instructions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You need to complete the </a:t>
            </a:r>
            <a:r>
              <a:rPr lang="en-US" altLang="ko-KR" b="1" dirty="0"/>
              <a:t>Transformer Model</a:t>
            </a:r>
            <a:r>
              <a:rPr lang="en-US" altLang="ko-KR" dirty="0"/>
              <a:t> code accurately based on the explanation of the transformer provided in the following slide.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It includes </a:t>
            </a:r>
            <a:r>
              <a:rPr lang="en-US" altLang="ko-KR" b="1" dirty="0"/>
              <a:t>Positional Encoding</a:t>
            </a:r>
            <a:r>
              <a:rPr lang="en-US" altLang="ko-KR" dirty="0"/>
              <a:t>, </a:t>
            </a:r>
            <a:r>
              <a:rPr lang="en-US" altLang="ko-KR" b="1" dirty="0"/>
              <a:t>Multi-Head Attention</a:t>
            </a:r>
            <a:r>
              <a:rPr lang="en-US" altLang="ko-KR" dirty="0"/>
              <a:t>, and the internal operations of the transformer, among others.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8D66F2-FAE6-67C7-B23D-6CEEE09D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0" y="3203928"/>
            <a:ext cx="5193167" cy="24922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40346E-48D3-050D-05FE-FC596BFD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537"/>
          <a:stretch/>
        </p:blipFill>
        <p:spPr>
          <a:xfrm>
            <a:off x="5625608" y="3203928"/>
            <a:ext cx="6402603" cy="24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7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</p:spPr>
            <p:txBody>
              <a:bodyPr>
                <a:normAutofit/>
              </a:bodyPr>
              <a:lstStyle/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altLang="ko-KR" b="1" dirty="0"/>
                  <a:t>Positional encoding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Transformers do not have an inherent sense of word order, unlike RNNs.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Positional encoding provide position information to the model using sine and cosine functions.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Formula: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Even indices: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/>
                    </m:func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Odd indices: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/>
                    </m:func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  <a:blipFill>
                <a:blip r:embed="rId2"/>
                <a:stretch>
                  <a:fillRect t="-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53F10DC-ADEB-561F-2873-4937B47C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72" y="3007826"/>
            <a:ext cx="1264942" cy="6114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62FA95-9576-6478-F140-8F9128E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47" y="3663404"/>
            <a:ext cx="1264942" cy="6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</p:spPr>
            <p:txBody>
              <a:bodyPr>
                <a:normAutofit/>
              </a:bodyPr>
              <a:lstStyle/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altLang="ko-KR" b="1" dirty="0"/>
                  <a:t>Multi-Head Attention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Allows the model to attend to different positions within the sequence </a:t>
                </a:r>
                <a:r>
                  <a:rPr lang="en-US" altLang="ko-KR" b="1" dirty="0"/>
                  <a:t>in parallel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Each "head" in the attention mechanism processes the input data in a different way, learning multiple relationships simultaneously.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Instead of applying a single attention mechanism, we apply multiple ones (hence, "multi-head"), each learning a different representation of the input.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Formula: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𝑠𝑐𝑜𝑟𝑒𝑠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𝑑𝑟𝑜𝑝𝑜𝑢𝑡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𝑀𝑢𝑙𝑡𝑖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𝑂𝑢𝑡𝑝𝑢𝑡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  <a:blipFill>
                <a:blip r:embed="rId2"/>
                <a:stretch>
                  <a:fillRect t="-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04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B4FE7-1FF5-DC78-6A01-2149AA26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implementation</a:t>
            </a:r>
            <a:endParaRPr lang="ko-KR" alt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0DD02-DA9E-C7CC-B77A-4922B32F2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F87BD23-2D77-BB4E-AFF3-703BB0EB43B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</p:spPr>
            <p:txBody>
              <a:bodyPr>
                <a:normAutofit/>
              </a:bodyPr>
              <a:lstStyle/>
              <a:p>
                <a:pPr marL="152396" indent="0">
                  <a:lnSpc>
                    <a:spcPct val="100000"/>
                  </a:lnSpc>
                  <a:buNone/>
                </a:pPr>
                <a:r>
                  <a:rPr lang="en-US" altLang="ko-KR" b="1" dirty="0"/>
                  <a:t>Transformer Encoder Layer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Consists of two main operations: </a:t>
                </a:r>
                <a:r>
                  <a:rPr lang="en-US" altLang="ko-KR" b="1" dirty="0"/>
                  <a:t>Self-Attention</a:t>
                </a:r>
                <a:r>
                  <a:rPr lang="en-US" altLang="ko-KR" dirty="0"/>
                  <a:t> and a </a:t>
                </a:r>
                <a:r>
                  <a:rPr lang="en-US" altLang="ko-KR" b="1" dirty="0"/>
                  <a:t>Feed-Forward Neural Network 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After </a:t>
                </a:r>
                <a:r>
                  <a:rPr lang="en-US" altLang="ko-KR" b="1" dirty="0"/>
                  <a:t>Self-Attention</a:t>
                </a:r>
                <a:r>
                  <a:rPr lang="en-US" altLang="ko-KR" dirty="0"/>
                  <a:t>, a </a:t>
                </a:r>
                <a:r>
                  <a:rPr lang="en-US" altLang="ko-KR" b="1" dirty="0"/>
                  <a:t>residual connection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Dropout</a:t>
                </a:r>
                <a:r>
                  <a:rPr lang="en-US" altLang="ko-KR" dirty="0"/>
                  <a:t>, and </a:t>
                </a:r>
                <a:r>
                  <a:rPr lang="en-US" altLang="ko-KR" b="1" dirty="0"/>
                  <a:t>Layer Normalization</a:t>
                </a:r>
                <a:r>
                  <a:rPr lang="en-US" altLang="ko-KR" dirty="0"/>
                  <a:t> are applied to the attention output.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input is passed through the </a:t>
                </a:r>
                <a:r>
                  <a:rPr lang="en-US" altLang="ko-KR" b="1" dirty="0"/>
                  <a:t>FFN</a:t>
                </a:r>
                <a:r>
                  <a:rPr lang="en-US" altLang="ko-KR" dirty="0"/>
                  <a:t>, followed by a second </a:t>
                </a:r>
                <a:r>
                  <a:rPr lang="en-US" altLang="ko-KR" b="1" dirty="0"/>
                  <a:t>residual connection</a:t>
                </a:r>
                <a:r>
                  <a:rPr lang="en-US" altLang="ko-KR" dirty="0"/>
                  <a:t>, </a:t>
                </a:r>
                <a:r>
                  <a:rPr lang="en-US" altLang="ko-KR" b="1" dirty="0"/>
                  <a:t>Dropout</a:t>
                </a:r>
                <a:r>
                  <a:rPr lang="en-US" altLang="ko-KR" dirty="0"/>
                  <a:t>, and </a:t>
                </a:r>
                <a:r>
                  <a:rPr lang="en-US" altLang="ko-KR" b="1" dirty="0"/>
                  <a:t>Layer Normalization</a:t>
                </a:r>
                <a:r>
                  <a:rPr lang="en-US" altLang="ko-KR" dirty="0"/>
                  <a:t> applied to the FFN output.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Formula: </a:t>
                </a: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1 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𝑛𝑜𝑟𝑚𝑎𝑙𝑖𝑧𝑡𝑖𝑜𝑛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𝑑𝑟𝑜𝑝𝑜𝑢𝑡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𝑎𝑡𝑡𝑒𝑛𝑡𝑖𝑜𝑛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𝑜𝑢𝑡𝑝𝑢𝑡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𝑛𝑜𝑟𝑚𝑎𝑙𝑖𝑧𝑡𝑖𝑜𝑛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𝑑𝑟𝑜𝑝𝑜𝑢𝑡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𝑓𝑒𝑒𝑑𝑓𝑜𝑟𝑤𝑎𝑟𝑑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273C17A1-6FE1-B142-A9DF-B1C158C01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3867" y="1006300"/>
                <a:ext cx="11914400" cy="5242100"/>
              </a:xfrm>
              <a:blipFill>
                <a:blip r:embed="rId2"/>
                <a:stretch>
                  <a:fillRect t="-349" r="-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94EBA3-B783-4C0A-060E-8E55FAE4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86" t="1709" r="5002" b="41567"/>
          <a:stretch/>
        </p:blipFill>
        <p:spPr>
          <a:xfrm rot="5400000">
            <a:off x="4694569" y="3710090"/>
            <a:ext cx="2305727" cy="35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1114"/>
      </p:ext>
    </p:extLst>
  </p:cSld>
  <p:clrMapOvr>
    <a:masterClrMapping/>
  </p:clrMapOvr>
</p:sld>
</file>

<file path=ppt/theme/theme1.xml><?xml version="1.0" encoding="utf-8"?>
<a:theme xmlns:a="http://schemas.openxmlformats.org/drawingml/2006/main" name="KU-basic">
  <a:themeElements>
    <a:clrScheme name="Korea University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D8C9B0"/>
      </a:accent2>
      <a:accent3>
        <a:srgbClr val="7E0015"/>
      </a:accent3>
      <a:accent4>
        <a:srgbClr val="FF8427"/>
      </a:accent4>
      <a:accent5>
        <a:srgbClr val="CC9900"/>
      </a:accent5>
      <a:accent6>
        <a:srgbClr val="B22600"/>
      </a:accent6>
      <a:hlink>
        <a:srgbClr val="7E0015"/>
      </a:hlink>
      <a:folHlink>
        <a:srgbClr val="7E00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-basic" id="{8F46DA41-1D43-584C-8212-75308E9A0E76}" vid="{D45458C2-2C16-3644-BCCF-C4CD51C4A8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KU-basic</Template>
  <TotalTime>15490</TotalTime>
  <Words>812</Words>
  <Application>Microsoft Office PowerPoint</Application>
  <PresentationFormat>와이드스크린</PresentationFormat>
  <Paragraphs>120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Menlo</vt:lpstr>
      <vt:lpstr>시스템 서체 일반체</vt:lpstr>
      <vt:lpstr>Arial</vt:lpstr>
      <vt:lpstr>Calibri</vt:lpstr>
      <vt:lpstr>Cambria Math</vt:lpstr>
      <vt:lpstr>Courier New</vt:lpstr>
      <vt:lpstr>Wingdings</vt:lpstr>
      <vt:lpstr>KU-basic</vt:lpstr>
      <vt:lpstr>Assignment #4: Transformer Implementation</vt:lpstr>
      <vt:lpstr>Transformer Implementation</vt:lpstr>
      <vt:lpstr>Transformer Implementation</vt:lpstr>
      <vt:lpstr>IMDb movie review Dataset</vt:lpstr>
      <vt:lpstr>Transformer</vt:lpstr>
      <vt:lpstr>Transformer implementation</vt:lpstr>
      <vt:lpstr>Transformer implementation</vt:lpstr>
      <vt:lpstr>Transformer implementation</vt:lpstr>
      <vt:lpstr>Transformer implementation</vt:lpstr>
      <vt:lpstr>Transformer implementation</vt:lpstr>
      <vt:lpstr>Transformer implementation</vt:lpstr>
      <vt:lpstr>Transformer Implementation</vt:lpstr>
      <vt:lpstr>Transformer Implementation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cvlab</dc:creator>
  <cp:lastModifiedBy>한건희[ 대학원석사과정재학 / 컴퓨터학과 ]</cp:lastModifiedBy>
  <cp:revision>223</cp:revision>
  <dcterms:created xsi:type="dcterms:W3CDTF">2023-08-14T01:48:06Z</dcterms:created>
  <dcterms:modified xsi:type="dcterms:W3CDTF">2025-04-22T07:12:47Z</dcterms:modified>
</cp:coreProperties>
</file>