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7.tif" ContentType="image/tiff"/>
  <Override PartName="/ppt/media/image1.png" ContentType="image/png"/>
  <Override PartName="/ppt/media/image2.tif" ContentType="image/tiff"/>
  <Override PartName="/ppt/media/image3.tif" ContentType="image/tiff"/>
  <Override PartName="/ppt/media/image4.tif" ContentType="image/tiff"/>
  <Override PartName="/ppt/media/image5.tif" ContentType="image/tiff"/>
  <Override PartName="/ppt/media/image6.tif" ContentType="image/tiff"/>
  <Override PartName="/ppt/media/image8.tif" ContentType="image/tiff"/>
  <Override PartName="/ppt/media/image9.tif" ContentType="image/tiff"/>
  <Override PartName="/ppt/media/image10.tif" ContentType="image/tif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Calibri Light"/>
              </a:rPr>
              <a:t>마스터 제목 스타일 편집</a:t>
            </a:r>
            <a:endParaRPr b="0" lang="ko-K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F56810F-A7EE-49CB-B599-6442AFD9CE0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9/26/21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5D7E0D5-7E54-4575-84B3-B45AFECFAF5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개요 텍스트의 서식을 편집하려면 클릭하십시오</a:t>
            </a:r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Calibri Light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마스터 텍스트 스타일을 편집하려면 클릭</a:t>
            </a:r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Calibri"/>
              </a:rPr>
              <a:t>두 번째 수준</a:t>
            </a:r>
            <a:endParaRPr b="0" lang="ko-K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세 번째 수준</a:t>
            </a:r>
            <a:endParaRPr b="0" lang="ko-K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네 번째 수준</a:t>
            </a:r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다섯 번째 수준</a:t>
            </a:r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943B1E4-4656-4A55-8362-9DDDC9F6308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9/26/21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바탕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A3310F2-CABB-495E-94E9-B2460186289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ti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Relationship Id="rId5" Type="http://schemas.openxmlformats.org/officeDocument/2006/relationships/image" Target="../media/image7.tif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tif"/><Relationship Id="rId2" Type="http://schemas.openxmlformats.org/officeDocument/2006/relationships/image" Target="../media/image9.tif"/><Relationship Id="rId3" Type="http://schemas.openxmlformats.org/officeDocument/2006/relationships/image" Target="../media/image10.tif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 rot="10800000">
            <a:off x="360" y="-22320"/>
            <a:ext cx="12191760" cy="4373640"/>
          </a:xfrm>
          <a:prstGeom prst="rect">
            <a:avLst/>
          </a:prstGeom>
          <a:gradFill rotWithShape="0"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 rot="5400000">
            <a:off x="3908880" y="-3931560"/>
            <a:ext cx="4374360" cy="12191760"/>
          </a:xfrm>
          <a:prstGeom prst="rect">
            <a:avLst/>
          </a:prstGeom>
          <a:gradFill rotWithShape="0"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 rot="5400000">
            <a:off x="4137120" y="-3703680"/>
            <a:ext cx="4373640" cy="11736000"/>
          </a:xfrm>
          <a:prstGeom prst="rect">
            <a:avLst/>
          </a:prstGeom>
          <a:gradFill rotWithShape="0"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0" y="-22680"/>
            <a:ext cx="8542080" cy="4373640"/>
          </a:xfrm>
          <a:prstGeom prst="rect">
            <a:avLst/>
          </a:prstGeom>
          <a:gradFill rotWithShape="0"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 rot="12508800">
            <a:off x="5945040" y="-1031400"/>
            <a:ext cx="4989960" cy="4438800"/>
          </a:xfrm>
          <a:custGeom>
            <a:avLst/>
            <a:gdLst/>
            <a:ahLst/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669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TextShape 7"/>
          <p:cNvSpPr txBox="1"/>
          <p:nvPr/>
        </p:nvSpPr>
        <p:spPr>
          <a:xfrm>
            <a:off x="1314720" y="735120"/>
            <a:ext cx="10053360" cy="2928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ko-KR" sz="4800" spc="-1" strike="noStrike">
                <a:solidFill>
                  <a:srgbClr val="ffffff"/>
                </a:solidFill>
                <a:latin typeface="Calibri Light"/>
              </a:rPr>
              <a:t>1</a:t>
            </a:r>
            <a:r>
              <a:rPr b="0" lang="ko-KR" sz="4800" spc="-1" strike="noStrike">
                <a:solidFill>
                  <a:srgbClr val="ffffff"/>
                </a:solidFill>
                <a:latin typeface="Calibri Light"/>
              </a:rPr>
              <a:t>차 프로젝트</a:t>
            </a:r>
            <a:endParaRPr b="0" lang="ko-K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8"/>
          <p:cNvSpPr txBox="1"/>
          <p:nvPr/>
        </p:nvSpPr>
        <p:spPr>
          <a:xfrm>
            <a:off x="1350720" y="4870800"/>
            <a:ext cx="10005480" cy="1458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게임프로그래밍</a:t>
            </a:r>
            <a:endParaRPr b="0" lang="en-US" sz="2400" spc="-1" strike="noStrike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2017152030 </a:t>
            </a:r>
            <a:endParaRPr b="0" lang="en-US" sz="24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4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 flipH="1" rot="10800000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Shape 6"/>
          <p:cNvSpPr txBox="1"/>
          <p:nvPr/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ko-KR" sz="4000" spc="-1" strike="noStrike">
                <a:solidFill>
                  <a:srgbClr val="ffffff"/>
                </a:solidFill>
                <a:latin typeface="Calibri Light"/>
              </a:rPr>
              <a:t>게임 컨셉</a:t>
            </a:r>
            <a:endParaRPr b="0" lang="ko-KR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내용 개체 틀 4" descr=""/>
          <p:cNvPicPr/>
          <p:nvPr/>
        </p:nvPicPr>
        <p:blipFill>
          <a:blip r:embed="rId1"/>
          <a:stretch/>
        </p:blipFill>
        <p:spPr>
          <a:xfrm>
            <a:off x="164160" y="1973160"/>
            <a:ext cx="7950600" cy="4509000"/>
          </a:xfrm>
          <a:prstGeom prst="rect">
            <a:avLst/>
          </a:prstGeom>
          <a:ln>
            <a:noFill/>
          </a:ln>
        </p:spPr>
      </p:pic>
      <p:sp>
        <p:nvSpPr>
          <p:cNvPr id="97" name="CustomShape 7"/>
          <p:cNvSpPr/>
          <p:nvPr/>
        </p:nvSpPr>
        <p:spPr>
          <a:xfrm>
            <a:off x="8386920" y="2130120"/>
            <a:ext cx="364068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문라이터의 모작 게임 제작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던전 내의 몬스터를 사냥해 골드 와 전리품을 얻고 강화해 최종 보스 도달 하는 게임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던전 내에서 사망 시 첫 스테이지로 돌아가고 던전 내에서 얻은 전리품을 잃어버림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마을이 존재해 던전에서 텔레포트 시 마을로 돌아가나 다시 입장 시 첫 스테이지부터 시작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 flipH="1" rot="10800000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4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Shape 6"/>
          <p:cNvSpPr txBox="1"/>
          <p:nvPr/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ko-KR" sz="4000" spc="-1" strike="noStrike">
                <a:solidFill>
                  <a:srgbClr val="ffffff"/>
                </a:solidFill>
                <a:latin typeface="Calibri Light"/>
              </a:rPr>
              <a:t>메인 게임 화면 구성</a:t>
            </a:r>
            <a:endParaRPr b="0" lang="ko-KR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내용 개체 틀 3" descr=""/>
          <p:cNvPicPr/>
          <p:nvPr/>
        </p:nvPicPr>
        <p:blipFill>
          <a:blip r:embed="rId1"/>
          <a:stretch/>
        </p:blipFill>
        <p:spPr>
          <a:xfrm>
            <a:off x="1645200" y="1731960"/>
            <a:ext cx="8627040" cy="483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 flipH="1" rot="10800000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Shape 6"/>
          <p:cNvSpPr txBox="1"/>
          <p:nvPr/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ko-KR" sz="4000" spc="-1" strike="noStrike">
                <a:solidFill>
                  <a:srgbClr val="ffffff"/>
                </a:solidFill>
                <a:latin typeface="Calibri Light"/>
              </a:rPr>
              <a:t>게임 실행 흐름 </a:t>
            </a:r>
            <a:r>
              <a:rPr b="0" lang="ko-KR" sz="4000" spc="-1" strike="noStrike">
                <a:solidFill>
                  <a:srgbClr val="ffffff"/>
                </a:solidFill>
                <a:latin typeface="Calibri Light"/>
              </a:rPr>
              <a:t>(</a:t>
            </a:r>
            <a:r>
              <a:rPr b="0" lang="ko-KR" sz="4000" spc="-1" strike="noStrike">
                <a:solidFill>
                  <a:srgbClr val="ffffff"/>
                </a:solidFill>
                <a:latin typeface="Calibri Light"/>
              </a:rPr>
              <a:t>던전</a:t>
            </a:r>
            <a:r>
              <a:rPr b="0" lang="ko-KR" sz="4000" spc="-1" strike="noStrike">
                <a:solidFill>
                  <a:srgbClr val="ffffff"/>
                </a:solidFill>
                <a:latin typeface="Calibri Light"/>
              </a:rPr>
              <a:t>)</a:t>
            </a:r>
            <a:endParaRPr b="0" lang="ko-KR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내용 개체 틀 3" descr=""/>
          <p:cNvPicPr/>
          <p:nvPr/>
        </p:nvPicPr>
        <p:blipFill>
          <a:blip r:embed="rId1"/>
          <a:stretch/>
        </p:blipFill>
        <p:spPr>
          <a:xfrm>
            <a:off x="459360" y="1654560"/>
            <a:ext cx="2199960" cy="1966680"/>
          </a:xfrm>
          <a:prstGeom prst="rect">
            <a:avLst/>
          </a:prstGeom>
          <a:ln>
            <a:noFill/>
          </a:ln>
        </p:spPr>
      </p:pic>
      <p:sp>
        <p:nvSpPr>
          <p:cNvPr id="112" name="CustomShape 7"/>
          <p:cNvSpPr/>
          <p:nvPr/>
        </p:nvSpPr>
        <p:spPr>
          <a:xfrm>
            <a:off x="662040" y="3643200"/>
            <a:ext cx="17233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총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4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개의 스테이지 </a:t>
            </a:r>
            <a:endParaRPr b="0" lang="en-US" sz="12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3x3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형식의 방으로 운영</a:t>
            </a:r>
            <a:endParaRPr b="0" lang="en-US" sz="1200" spc="-1" strike="noStrike">
              <a:latin typeface="굴림"/>
            </a:endParaRPr>
          </a:p>
        </p:txBody>
      </p:sp>
      <p:pic>
        <p:nvPicPr>
          <p:cNvPr id="113" name="그림 5" descr=""/>
          <p:cNvPicPr/>
          <p:nvPr/>
        </p:nvPicPr>
        <p:blipFill>
          <a:blip r:embed="rId2"/>
          <a:stretch/>
        </p:blipFill>
        <p:spPr>
          <a:xfrm>
            <a:off x="3786120" y="1688040"/>
            <a:ext cx="2328480" cy="1899720"/>
          </a:xfrm>
          <a:prstGeom prst="rect">
            <a:avLst/>
          </a:prstGeom>
          <a:ln>
            <a:noFill/>
          </a:ln>
        </p:spPr>
      </p:pic>
      <p:sp>
        <p:nvSpPr>
          <p:cNvPr id="114" name="CustomShape 8"/>
          <p:cNvSpPr/>
          <p:nvPr/>
        </p:nvSpPr>
        <p:spPr>
          <a:xfrm>
            <a:off x="3298680" y="3643200"/>
            <a:ext cx="353232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리스폰 지역을 제외한 구역은 다양한 몬스터 출현</a:t>
            </a:r>
            <a:endParaRPr b="0" lang="en-US" sz="1200" spc="-1" strike="noStrike">
              <a:latin typeface="굴림"/>
            </a:endParaRPr>
          </a:p>
        </p:txBody>
      </p:sp>
      <p:pic>
        <p:nvPicPr>
          <p:cNvPr id="115" name="그림 8" descr=""/>
          <p:cNvPicPr/>
          <p:nvPr/>
        </p:nvPicPr>
        <p:blipFill>
          <a:blip r:embed="rId3"/>
          <a:stretch/>
        </p:blipFill>
        <p:spPr>
          <a:xfrm>
            <a:off x="8251920" y="1622880"/>
            <a:ext cx="2489760" cy="2050560"/>
          </a:xfrm>
          <a:prstGeom prst="rect">
            <a:avLst/>
          </a:prstGeom>
          <a:ln>
            <a:noFill/>
          </a:ln>
        </p:spPr>
      </p:pic>
      <p:sp>
        <p:nvSpPr>
          <p:cNvPr id="116" name="CustomShape 9"/>
          <p:cNvSpPr/>
          <p:nvPr/>
        </p:nvSpPr>
        <p:spPr>
          <a:xfrm>
            <a:off x="8236080" y="3643200"/>
            <a:ext cx="25887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키 공격을 통해 몬스터를 처치한다</a:t>
            </a:r>
            <a:endParaRPr b="0" lang="en-US" sz="1200" spc="-1" strike="noStrike">
              <a:latin typeface="굴림"/>
            </a:endParaRPr>
          </a:p>
        </p:txBody>
      </p:sp>
      <p:pic>
        <p:nvPicPr>
          <p:cNvPr id="117" name="그림 17" descr=""/>
          <p:cNvPicPr/>
          <p:nvPr/>
        </p:nvPicPr>
        <p:blipFill>
          <a:blip r:embed="rId4"/>
          <a:stretch/>
        </p:blipFill>
        <p:spPr>
          <a:xfrm>
            <a:off x="459360" y="4168440"/>
            <a:ext cx="2529720" cy="2069640"/>
          </a:xfrm>
          <a:prstGeom prst="rect">
            <a:avLst/>
          </a:prstGeom>
          <a:ln>
            <a:noFill/>
          </a:ln>
        </p:spPr>
      </p:pic>
      <p:sp>
        <p:nvSpPr>
          <p:cNvPr id="118" name="CustomShape 10"/>
          <p:cNvSpPr/>
          <p:nvPr/>
        </p:nvSpPr>
        <p:spPr>
          <a:xfrm>
            <a:off x="288360" y="6409800"/>
            <a:ext cx="352152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방이 열리고 아이템 드롭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추후 무기 제작 시 사용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200" spc="-1" strike="noStrike">
              <a:latin typeface="굴림"/>
            </a:endParaRPr>
          </a:p>
        </p:txBody>
      </p:sp>
      <p:pic>
        <p:nvPicPr>
          <p:cNvPr id="119" name="그림 19" descr=""/>
          <p:cNvPicPr/>
          <p:nvPr/>
        </p:nvPicPr>
        <p:blipFill>
          <a:blip r:embed="rId5"/>
          <a:stretch/>
        </p:blipFill>
        <p:spPr>
          <a:xfrm>
            <a:off x="4535640" y="4238280"/>
            <a:ext cx="3158640" cy="1775520"/>
          </a:xfrm>
          <a:prstGeom prst="rect">
            <a:avLst/>
          </a:prstGeom>
          <a:ln>
            <a:noFill/>
          </a:ln>
        </p:spPr>
      </p:pic>
      <p:sp>
        <p:nvSpPr>
          <p:cNvPr id="120" name="CustomShape 11"/>
          <p:cNvSpPr/>
          <p:nvPr/>
        </p:nvSpPr>
        <p:spPr>
          <a:xfrm>
            <a:off x="5254920" y="6332400"/>
            <a:ext cx="20098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보스는 다양한 패턴을 사용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21" name="CustomShape 12"/>
          <p:cNvSpPr/>
          <p:nvPr/>
        </p:nvSpPr>
        <p:spPr>
          <a:xfrm flipV="1">
            <a:off x="2659680" y="2620080"/>
            <a:ext cx="90252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2" name="CustomShape 13"/>
          <p:cNvSpPr/>
          <p:nvPr/>
        </p:nvSpPr>
        <p:spPr>
          <a:xfrm>
            <a:off x="6114960" y="2638080"/>
            <a:ext cx="213660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3" name="CustomShape 14"/>
          <p:cNvSpPr/>
          <p:nvPr/>
        </p:nvSpPr>
        <p:spPr>
          <a:xfrm flipH="1">
            <a:off x="1724400" y="2648160"/>
            <a:ext cx="9017280" cy="1519920"/>
          </a:xfrm>
          <a:prstGeom prst="bentConnector4">
            <a:avLst>
              <a:gd name="adj1" fmla="val -2535"/>
              <a:gd name="adj2" fmla="val 83724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4" name="CustomShape 15"/>
          <p:cNvSpPr/>
          <p:nvPr/>
        </p:nvSpPr>
        <p:spPr>
          <a:xfrm flipV="1">
            <a:off x="2989440" y="5125320"/>
            <a:ext cx="1545840" cy="7668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5" name="CustomShape 16"/>
          <p:cNvSpPr/>
          <p:nvPr/>
        </p:nvSpPr>
        <p:spPr>
          <a:xfrm>
            <a:off x="3222000" y="4794480"/>
            <a:ext cx="10450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보스 방 입장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26" name="CustomShape 17"/>
          <p:cNvSpPr/>
          <p:nvPr/>
        </p:nvSpPr>
        <p:spPr>
          <a:xfrm>
            <a:off x="2767320" y="2246400"/>
            <a:ext cx="84240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던전 입장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27" name="CustomShape 18"/>
          <p:cNvSpPr/>
          <p:nvPr/>
        </p:nvSpPr>
        <p:spPr>
          <a:xfrm>
            <a:off x="8462160" y="3968640"/>
            <a:ext cx="9946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몬스터 처치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28" name="CustomShape 19"/>
          <p:cNvSpPr/>
          <p:nvPr/>
        </p:nvSpPr>
        <p:spPr>
          <a:xfrm>
            <a:off x="8344080" y="4495320"/>
            <a:ext cx="33861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마을 생성이 안될 시 리스폰 지역에 상인 등장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29" name="CustomShape 20"/>
          <p:cNvSpPr/>
          <p:nvPr/>
        </p:nvSpPr>
        <p:spPr>
          <a:xfrm>
            <a:off x="8371080" y="4916880"/>
            <a:ext cx="33357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쉼터 지역에 호수를 생성해 체력 회복을 도움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30" name="CustomShape 21"/>
          <p:cNvSpPr/>
          <p:nvPr/>
        </p:nvSpPr>
        <p:spPr>
          <a:xfrm>
            <a:off x="8320320" y="5428800"/>
            <a:ext cx="346860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마을 구현 시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키를 통해 마을 텔레포트가 가능</a:t>
            </a:r>
            <a:endParaRPr b="0" lang="en-US" sz="1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"/>
          <p:cNvSpPr/>
          <p:nvPr/>
        </p:nvSpPr>
        <p:spPr>
          <a:xfrm flipH="1" rot="10800000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TextShape 6"/>
          <p:cNvSpPr txBox="1"/>
          <p:nvPr/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ko-KR" sz="4000" spc="-1" strike="noStrike">
                <a:solidFill>
                  <a:srgbClr val="ffffff"/>
                </a:solidFill>
                <a:latin typeface="Calibri Light"/>
              </a:rPr>
              <a:t>게임 실행 화면 </a:t>
            </a:r>
            <a:r>
              <a:rPr b="0" lang="ko-KR" sz="4000" spc="-1" strike="noStrike">
                <a:solidFill>
                  <a:srgbClr val="ffffff"/>
                </a:solidFill>
                <a:latin typeface="Calibri Light"/>
              </a:rPr>
              <a:t>(</a:t>
            </a:r>
            <a:r>
              <a:rPr b="0" lang="ko-KR" sz="4000" spc="-1" strike="noStrike">
                <a:solidFill>
                  <a:srgbClr val="ffffff"/>
                </a:solidFill>
                <a:latin typeface="Calibri Light"/>
              </a:rPr>
              <a:t>마을</a:t>
            </a:r>
            <a:r>
              <a:rPr b="0" lang="ko-KR" sz="4000" spc="-1" strike="noStrike">
                <a:solidFill>
                  <a:srgbClr val="ffffff"/>
                </a:solidFill>
                <a:latin typeface="Calibri Light"/>
              </a:rPr>
              <a:t>)</a:t>
            </a:r>
            <a:endParaRPr b="0" lang="ko-KR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내용 개체 틀 4" descr=""/>
          <p:cNvPicPr/>
          <p:nvPr/>
        </p:nvPicPr>
        <p:blipFill>
          <a:blip r:embed="rId1"/>
          <a:stretch/>
        </p:blipFill>
        <p:spPr>
          <a:xfrm>
            <a:off x="459360" y="3164760"/>
            <a:ext cx="3655080" cy="2125800"/>
          </a:xfrm>
          <a:prstGeom prst="rect">
            <a:avLst/>
          </a:prstGeom>
          <a:ln>
            <a:noFill/>
          </a:ln>
        </p:spPr>
      </p:pic>
      <p:pic>
        <p:nvPicPr>
          <p:cNvPr id="138" name="그림 5" descr=""/>
          <p:cNvPicPr/>
          <p:nvPr/>
        </p:nvPicPr>
        <p:blipFill>
          <a:blip r:embed="rId2"/>
          <a:stretch/>
        </p:blipFill>
        <p:spPr>
          <a:xfrm>
            <a:off x="5383800" y="1885320"/>
            <a:ext cx="3801600" cy="2211120"/>
          </a:xfrm>
          <a:prstGeom prst="rect">
            <a:avLst/>
          </a:prstGeom>
          <a:ln>
            <a:noFill/>
          </a:ln>
        </p:spPr>
      </p:pic>
      <p:pic>
        <p:nvPicPr>
          <p:cNvPr id="139" name="그림 6" descr=""/>
          <p:cNvPicPr/>
          <p:nvPr/>
        </p:nvPicPr>
        <p:blipFill>
          <a:blip r:embed="rId3"/>
          <a:stretch/>
        </p:blipFill>
        <p:spPr>
          <a:xfrm>
            <a:off x="5383800" y="4412160"/>
            <a:ext cx="3801600" cy="2205000"/>
          </a:xfrm>
          <a:prstGeom prst="rect">
            <a:avLst/>
          </a:prstGeom>
          <a:ln>
            <a:noFill/>
          </a:ln>
        </p:spPr>
      </p:pic>
      <p:sp>
        <p:nvSpPr>
          <p:cNvPr id="140" name="CustomShape 7"/>
          <p:cNvSpPr/>
          <p:nvPr/>
        </p:nvSpPr>
        <p:spPr>
          <a:xfrm>
            <a:off x="1116360" y="5382000"/>
            <a:ext cx="2522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NPC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를 통해 물건 강화나 판매 가능</a:t>
            </a:r>
            <a:endParaRPr b="0" lang="en-US" sz="12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밑 쪽 문을 통해 던전 입장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9238320" y="2338560"/>
            <a:ext cx="30247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물건에 관한 시세는 랜덤으로 변함</a:t>
            </a:r>
            <a:endParaRPr b="0" lang="en-US" sz="12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마우스 클릭으로 수량을 늘려서 판매 가능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9326520" y="5263200"/>
            <a:ext cx="16545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무기 강화 시 </a:t>
            </a:r>
            <a:endParaRPr b="0" lang="en-US" sz="12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필요한 재료를 보여줌</a:t>
            </a:r>
            <a:endParaRPr b="0" lang="en-US" sz="12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있을 시 강화 가능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43" name="CustomShape 10"/>
          <p:cNvSpPr/>
          <p:nvPr/>
        </p:nvSpPr>
        <p:spPr>
          <a:xfrm flipV="1">
            <a:off x="4114800" y="2990520"/>
            <a:ext cx="1268640" cy="123624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4" name="CustomShape 11"/>
          <p:cNvSpPr/>
          <p:nvPr/>
        </p:nvSpPr>
        <p:spPr>
          <a:xfrm>
            <a:off x="4114800" y="4227840"/>
            <a:ext cx="1268640" cy="128664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5" name="CustomShape 12"/>
          <p:cNvSpPr/>
          <p:nvPr/>
        </p:nvSpPr>
        <p:spPr>
          <a:xfrm>
            <a:off x="4391640" y="2661840"/>
            <a:ext cx="9946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전리품 판매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4544640" y="5612760"/>
            <a:ext cx="84240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무기 강화</a:t>
            </a:r>
            <a:endParaRPr b="0" lang="en-US" sz="1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"/>
          <p:cNvSpPr/>
          <p:nvPr/>
        </p:nvSpPr>
        <p:spPr>
          <a:xfrm flipH="1" rot="10800000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TextShape 6"/>
          <p:cNvSpPr txBox="1"/>
          <p:nvPr/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ko-KR" sz="4000" spc="-1" strike="noStrike">
                <a:solidFill>
                  <a:srgbClr val="ffffff"/>
                </a:solidFill>
                <a:latin typeface="Calibri Light"/>
              </a:rPr>
              <a:t>개발범위</a:t>
            </a:r>
            <a:endParaRPr b="0" lang="ko-KR" sz="4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3" name="Table 7"/>
          <p:cNvGraphicFramePr/>
          <p:nvPr/>
        </p:nvGraphicFramePr>
        <p:xfrm>
          <a:off x="372960" y="1757520"/>
          <a:ext cx="10893960" cy="4805640"/>
        </p:xfrm>
        <a:graphic>
          <a:graphicData uri="http://schemas.openxmlformats.org/drawingml/2006/table">
            <a:tbl>
              <a:tblPr/>
              <a:tblGrid>
                <a:gridCol w="1179720"/>
                <a:gridCol w="4480560"/>
                <a:gridCol w="5233680"/>
              </a:tblGrid>
              <a:tr h="2602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내용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최소 범위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심화 범위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599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캐릭터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컨트롤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방향 또는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방향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캐릭터의 가장 최근에 움직인 방향을 보고 있음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공격 시 그 방향으로 공격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360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도 키보드에 의한 자연스러운 움직임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마우스가 보는 방향을 캐릭터가 계속 중시함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같은 방향 더블 클릭시 구르기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990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캐릭터 기술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키 입력 시 칼로 공격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보조 스킬 사용시 방패로 가드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칼로 공격 시 피격자 넉백 효과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대검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활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창 등 여러 무기 사용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마법 부여를 통한 속성 공격 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30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맵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스테이지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개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(1~3,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보스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 --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동굴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스테이지 내 맵은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3x3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의 규모의 방 단위로 구성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마을 맵 제작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보스 스테이지 처치 시 새로운 지역 추가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사막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눈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초원 등등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9417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적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AI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적은 맵 입장 시 주인공을 공격함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적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1)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주인공 사격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적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2)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근접 공격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적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3)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주인공 속박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보스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원거리 공격과 특정 구간 광역 공격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적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4)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원거리 포물선 공격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보스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길막이나 돌진 등 패턴 추가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955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난이도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난이도 증가 시 체력 및 공격력 증가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난이도 증가 시 적의 패턴 증가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70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게임기능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피격시 체력 감소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적 제거 시 마다 골드 및 재료 획득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스테이지 바로 시작하는 리스폰 지역에 상인 등장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무기를 업그레이드 하면 공격력과 방어구 방어력 증가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피격시 방어구 내구도 감소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마을 이동 시 상인과 대화하여 상점 이용 가능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캐릭터가 죽으면 그 스테이지에서 얻은 모든 아이템 증발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19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사운드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몬스터가 달려가는 소리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검 휘두르는 소리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동굴 소리 등 추가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896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에니메이션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근접 공격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구르기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걷기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피격 이팩트 등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종 이상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다양한 무기 공격 모션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죽음 모션 등 심화 과정 추가  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"/>
          <p:cNvSpPr/>
          <p:nvPr/>
        </p:nvSpPr>
        <p:spPr>
          <a:xfrm flipH="1" rot="10800000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TextShape 6"/>
          <p:cNvSpPr txBox="1"/>
          <p:nvPr/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ko-KR" sz="4000" spc="-1" strike="noStrike">
                <a:solidFill>
                  <a:srgbClr val="ffffff"/>
                </a:solidFill>
                <a:latin typeface="Calibri Light"/>
              </a:rPr>
              <a:t>개발 계획</a:t>
            </a:r>
            <a:endParaRPr b="0" lang="ko-KR" sz="4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60" name="Table 7"/>
          <p:cNvGraphicFramePr/>
          <p:nvPr/>
        </p:nvGraphicFramePr>
        <p:xfrm>
          <a:off x="752040" y="1773360"/>
          <a:ext cx="10515240" cy="4441320"/>
        </p:xfrm>
        <a:graphic>
          <a:graphicData uri="http://schemas.openxmlformats.org/drawingml/2006/table">
            <a:tbl>
              <a:tblPr/>
              <a:tblGrid>
                <a:gridCol w="1176120"/>
                <a:gridCol w="1800720"/>
                <a:gridCol w="7538400"/>
              </a:tblGrid>
              <a:tr h="4395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주차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수집과 좌표 처리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리소스 수집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캔버스 위에 몬스터와 플레이어 배치를 위한 리스트 생성 및 좌표 지정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2f0d9"/>
                    </a:solidFill>
                  </a:tcPr>
                </a:tc>
              </a:tr>
              <a:tr h="421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주차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아군 기본 오브젝트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228600" indent="-2282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아군 캐릭터 구현 및 공격이나 피격에 따른 애니메이션 구현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 marL="228600" indent="-2282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아군 능력치 프로그램에 정의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421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주차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키보드 동작 및 마우스 동작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228600" indent="-2282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키보드 누르는 방향으로 아군 캐릭터 움직임 및 공격 모션 정의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 marL="228600" indent="-2282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마우스로 게임 메뉴 클릭 혹은 인벤토리 창에 있는 아이템 클릭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5655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주차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적군 기본 오브젝트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228600" indent="-2282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적군 오브젝트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종 구현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 marL="228600" indent="-2282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피격 시 충돌 체크 및 데미지 적용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 marL="228600" indent="-2282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적군 능력치 프로그램에 정의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5655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주차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추가 구현 및 중간 점검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228600" indent="-2282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맵과 맵사이의 연결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 marL="228600" indent="-2282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적군과 아군의 체력 게이지 랜더링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 marL="228600" indent="-2282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중간 점건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보완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421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주차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 row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아군 오브젝트 및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NPC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심화 및 마무리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 rowSpan="2">
                  <a:txBody>
                    <a:bodyPr anchor="ctr">
                      <a:noAutofit/>
                    </a:bodyPr>
                    <a:p>
                      <a:pPr marL="228600" indent="-2282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초기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주차의 내용에 없는 캐릭터 추가 및 기능 생성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 marL="228600" indent="-2282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개발 범위에 있는 심화 과정 처리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  <a:tr h="3459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주차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1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주차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적군 최종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228600" indent="-2282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적군의 인공 지능 및 패턴 보완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 marL="228600" indent="-2282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적군의 드랍 아이템 랜덤 생성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  <a:tr h="421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주차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시작과 종료 처리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228600" indent="-2282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게임 시작 처리 및 종료 처리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 marL="228600" indent="-2282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시간적 여유 시 마을 제작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  <a:tr h="4186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주차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마무리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최종 점검 및 릴리즈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4823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</TotalTime>
  <Application>Ultra_Office/6.2.3.2$Windows_x86 LibreOffice_project/</Application>
  <Words>605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2021-09-25T04:02:08Z</dcterms:created>
  <dc:creator>이재문(2017152030)</dc:creator>
  <dc:description/>
  <dc:language>ko-KR</dc:language>
  <cp:lastModifiedBy/>
  <dcterms:modified xsi:type="dcterms:W3CDTF">2021-09-26T13:07:56Z</dcterms:modified>
  <cp:revision>6</cp:revision>
  <dc:subject/>
  <dc:title>1차 프로젝트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