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1310a1b151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1310a1b151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2b4c22e8b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2b4c22e8b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Before:</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Now that we've discussed plastic waste reduction in Canada, let's look at plastic waste reuse strategies in Canada and also the Zero Waste program here in Vancouver.</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Script:</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Canada generates a significant amount of plastic waste each year, but there are various strategies that have been developed to promote a circular economy and reduce waste. Circular economy models and initiatives have become increasingly popular in Canada, aiming to keep materials in use for as long as possible and reduce waste generation. The Recycling Council of Ontario has been advancing the circular economy in Ontario through various initiatives and programs, such as promoting the development of sustainable supply chains and advocating for product stewardship. They also emphasize the importance of using recycled materials and developing new markets for them, creating opportunities for plastic waste reuse in Canada. Innovative recycling technologies and processes have also been developed, such as The Plastic Bank, a social enterprise that uses blockchain technology to enable the exchange of recycled plastic for goods and services, and Canadian companies like Pyrowave and GreenMantra Technologies, which have developed innovative technologies to recycle plastic waste and create new products from it.</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Several successful plastic waste reuse initiatives have been implemented across Canada, such as our very own City of Vancouver's Zero Waste program that promotes waste reduction and diversion through education and outreach and implements policies such as a ban on single-use plastic straws. In addition, the Ocean Plastics Charter, signed by Canada and other countries in 2018, aims to prevent the flow of plastic waste into the ocean and promote sustainable plastic use.</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So, as you can see, plastic waste reuse strategies in Canada are diverse and include circular economy models and initiatives, innovative recycling technologies and processes, and successful case studies of plastic waste reuse initiatives. These approaches are crucial in reducing plastic waste and promoting sustainable resource use, providing a pathway towards a more sustainable future.</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Now, I am going to play a short video on Vancouvers Zero Waste Program. </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2b4c22e8b2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2b4c22e8b2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2b4c22e8b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2b4c22e8b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2b4c22e8b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2b4c22e8b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2b4c22e8b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2b4c22e8b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b4c22e8b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b4c22e8b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Hey everyone, it is my pleasure to welcome you to this presentation on the problem of plastic waste in Canada. The issue of plastic waste and its impact on the environment has become a growing concern in recent years, with increasing awareness of the devastating effects it has on our planet and its inhabitants. The numbers are staggering: millions of metric tons of plastic ending up in landfills and oceans each year, causing harm to wildlife and ecosystems, and contributing to greenhouse gas emissions and other forms of pollution. This report explores the strategies being used to reduce plastic waste in Canada, highlighting examples of organizations and companies that are leading the way in tackling this problem. Our goal is to raise awareness, share information, and inspire action towards a more sustainable and circular economy in Canada and beyond.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So, let us begin by providing an overview of the issue and its impact on the environment.</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b4c22e8b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b4c22e8b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1310a1b15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1310a1b15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1310a1b15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1310a1b15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1310a1b151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1310a1b151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1310a1b151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1310a1b151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b4c22e8b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b4c22e8b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1310a1b151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1310a1b151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hyperlink" Target="https://commons.wikimedia.org/wiki/File:Starbucks_-_Coffee_Frappuccino_%2851259869202%29.jpg" TargetMode="External"/><Relationship Id="rId5"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www.youtube.com/watch?v=BdRxf0ZuAeQ" TargetMode="External"/><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solidFill>
                  <a:srgbClr val="000000"/>
                </a:solidFill>
              </a:rPr>
              <a:t>“Plastic Waste in Canada”: </a:t>
            </a:r>
            <a:endParaRPr sz="2600">
              <a:solidFill>
                <a:srgbClr val="000000"/>
              </a:solidFill>
            </a:endParaRPr>
          </a:p>
          <a:p>
            <a:pPr indent="0" lvl="0" marL="0" rtl="0" algn="l">
              <a:spcBef>
                <a:spcPts val="0"/>
              </a:spcBef>
              <a:spcAft>
                <a:spcPts val="0"/>
              </a:spcAft>
              <a:buNone/>
            </a:pPr>
            <a:r>
              <a:rPr b="0" lang="en" sz="2200">
                <a:solidFill>
                  <a:srgbClr val="000000"/>
                </a:solidFill>
              </a:rPr>
              <a:t>Strategies and Insight for Reducing Environmental Impact</a:t>
            </a:r>
            <a:endParaRPr b="0" sz="22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Ibrahim T, Jay L, Thais C, Ali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Substituting plastic</a:t>
            </a:r>
            <a:endParaRPr/>
          </a:p>
        </p:txBody>
      </p:sp>
      <p:sp>
        <p:nvSpPr>
          <p:cNvPr id="148" name="Google Shape;148;p22"/>
          <p:cNvSpPr txBox="1"/>
          <p:nvPr>
            <p:ph idx="1" type="body"/>
          </p:nvPr>
        </p:nvSpPr>
        <p:spPr>
          <a:xfrm>
            <a:off x="729450" y="2078875"/>
            <a:ext cx="27879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Great example for this approach of plastic reduction is Starbucks.</a:t>
            </a:r>
            <a:endParaRPr/>
          </a:p>
          <a:p>
            <a:pPr indent="0" lvl="0" marL="0" rtl="0" algn="l">
              <a:spcBef>
                <a:spcPts val="1200"/>
              </a:spcBef>
              <a:spcAft>
                <a:spcPts val="0"/>
              </a:spcAft>
              <a:buNone/>
            </a:pPr>
            <a:r>
              <a:rPr lang="en"/>
              <a:t>Notice how recent starbucks cups and straws are not the same as before?</a:t>
            </a:r>
            <a:endParaRPr/>
          </a:p>
          <a:p>
            <a:pPr indent="0" lvl="0" marL="0" rtl="0" algn="l">
              <a:spcBef>
                <a:spcPts val="1200"/>
              </a:spcBef>
              <a:spcAft>
                <a:spcPts val="1200"/>
              </a:spcAft>
              <a:buNone/>
            </a:pPr>
            <a:r>
              <a:rPr lang="en"/>
              <a:t>This approach reduces plastic usage by substituting plastic with other materials.</a:t>
            </a:r>
            <a:endParaRPr/>
          </a:p>
        </p:txBody>
      </p:sp>
      <p:pic>
        <p:nvPicPr>
          <p:cNvPr id="149" name="Google Shape;149;p22"/>
          <p:cNvPicPr preferRelativeResize="0"/>
          <p:nvPr/>
        </p:nvPicPr>
        <p:blipFill>
          <a:blip r:embed="rId3">
            <a:alphaModFix/>
          </a:blip>
          <a:stretch>
            <a:fillRect/>
          </a:stretch>
        </p:blipFill>
        <p:spPr>
          <a:xfrm>
            <a:off x="5628825" y="2345700"/>
            <a:ext cx="3077300" cy="2305000"/>
          </a:xfrm>
          <a:prstGeom prst="rect">
            <a:avLst/>
          </a:prstGeom>
          <a:noFill/>
          <a:ln>
            <a:noFill/>
          </a:ln>
        </p:spPr>
      </p:pic>
      <p:sp>
        <p:nvSpPr>
          <p:cNvPr id="150" name="Google Shape;150;p22"/>
          <p:cNvSpPr txBox="1"/>
          <p:nvPr/>
        </p:nvSpPr>
        <p:spPr>
          <a:xfrm>
            <a:off x="884975" y="4704800"/>
            <a:ext cx="3687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latin typeface="Lato"/>
                <a:ea typeface="Lato"/>
                <a:cs typeface="Lato"/>
                <a:sym typeface="Lato"/>
              </a:rPr>
              <a:t>Photo credits </a:t>
            </a:r>
            <a:endParaRPr sz="500">
              <a:latin typeface="Lato"/>
              <a:ea typeface="Lato"/>
              <a:cs typeface="Lato"/>
              <a:sym typeface="Lato"/>
            </a:endParaRPr>
          </a:p>
          <a:p>
            <a:pPr indent="0" lvl="0" marL="0" rtl="0" algn="l">
              <a:spcBef>
                <a:spcPts val="0"/>
              </a:spcBef>
              <a:spcAft>
                <a:spcPts val="0"/>
              </a:spcAft>
              <a:buNone/>
            </a:pPr>
            <a:r>
              <a:rPr lang="en" sz="500">
                <a:latin typeface="Lato"/>
                <a:ea typeface="Lato"/>
                <a:cs typeface="Lato"/>
                <a:sym typeface="Lato"/>
              </a:rPr>
              <a:t>Frappuccino: </a:t>
            </a:r>
            <a:r>
              <a:rPr lang="en" sz="500" u="sng">
                <a:solidFill>
                  <a:schemeClr val="hlink"/>
                </a:solidFill>
                <a:latin typeface="Lato"/>
                <a:ea typeface="Lato"/>
                <a:cs typeface="Lato"/>
                <a:sym typeface="Lato"/>
                <a:hlinkClick r:id="rId4"/>
              </a:rPr>
              <a:t>https://commons.wikimedia.org/wiki/File:Starbucks_-_Coffee_Frappuccino_%2851259869202%29.jpg</a:t>
            </a:r>
            <a:endParaRPr sz="500">
              <a:latin typeface="Lato"/>
              <a:ea typeface="Lato"/>
              <a:cs typeface="Lato"/>
              <a:sym typeface="Lato"/>
            </a:endParaRPr>
          </a:p>
          <a:p>
            <a:pPr indent="0" lvl="0" marL="0" rtl="0" algn="l">
              <a:spcBef>
                <a:spcPts val="0"/>
              </a:spcBef>
              <a:spcAft>
                <a:spcPts val="0"/>
              </a:spcAft>
              <a:buNone/>
            </a:pPr>
            <a:r>
              <a:rPr lang="en" sz="500">
                <a:latin typeface="Lato"/>
                <a:ea typeface="Lato"/>
                <a:cs typeface="Lato"/>
                <a:sym typeface="Lato"/>
              </a:rPr>
              <a:t>Straw-less lid: https://www.pexels.com/photo/a-person-holding-an-iced-coffee-13397809/</a:t>
            </a:r>
            <a:endParaRPr sz="500">
              <a:latin typeface="Lato"/>
              <a:ea typeface="Lato"/>
              <a:cs typeface="Lato"/>
              <a:sym typeface="Lato"/>
            </a:endParaRPr>
          </a:p>
        </p:txBody>
      </p:sp>
      <p:pic>
        <p:nvPicPr>
          <p:cNvPr id="151" name="Google Shape;151;p22"/>
          <p:cNvPicPr preferRelativeResize="0"/>
          <p:nvPr/>
        </p:nvPicPr>
        <p:blipFill>
          <a:blip r:embed="rId5">
            <a:alphaModFix/>
          </a:blip>
          <a:stretch>
            <a:fillRect/>
          </a:stretch>
        </p:blipFill>
        <p:spPr>
          <a:xfrm>
            <a:off x="4042625" y="879925"/>
            <a:ext cx="2515350" cy="33508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IV. Plastic Waste Reuse Strategies</a:t>
            </a:r>
            <a:endParaRPr/>
          </a:p>
        </p:txBody>
      </p:sp>
      <p:sp>
        <p:nvSpPr>
          <p:cNvPr id="157" name="Google Shape;157;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000000"/>
              </a:buClr>
              <a:buSzPts val="1300"/>
              <a:buChar char="-"/>
            </a:pPr>
            <a:r>
              <a:rPr lang="en">
                <a:solidFill>
                  <a:srgbClr val="000000"/>
                </a:solidFill>
              </a:rPr>
              <a:t>Canada generates significant plastic waste each year, and finding effective ways to reuse it is crucial.</a:t>
            </a:r>
            <a:endParaRPr>
              <a:solidFill>
                <a:srgbClr val="000000"/>
              </a:solidFill>
            </a:endParaRPr>
          </a:p>
          <a:p>
            <a:pPr indent="-311150" lvl="0" marL="457200" rtl="0" algn="l">
              <a:lnSpc>
                <a:spcPct val="115000"/>
              </a:lnSpc>
              <a:spcBef>
                <a:spcPts val="0"/>
              </a:spcBef>
              <a:spcAft>
                <a:spcPts val="0"/>
              </a:spcAft>
              <a:buClr>
                <a:srgbClr val="000000"/>
              </a:buClr>
              <a:buSzPts val="1300"/>
              <a:buChar char="-"/>
            </a:pPr>
            <a:r>
              <a:rPr lang="en">
                <a:solidFill>
                  <a:srgbClr val="000000"/>
                </a:solidFill>
              </a:rPr>
              <a:t>Circular economy models and initiatives aim to keep materials in use and reduce waste generation.</a:t>
            </a:r>
            <a:endParaRPr>
              <a:solidFill>
                <a:srgbClr val="000000"/>
              </a:solidFill>
            </a:endParaRPr>
          </a:p>
          <a:p>
            <a:pPr indent="-311150" lvl="0" marL="457200" rtl="0" algn="l">
              <a:lnSpc>
                <a:spcPct val="115000"/>
              </a:lnSpc>
              <a:spcBef>
                <a:spcPts val="0"/>
              </a:spcBef>
              <a:spcAft>
                <a:spcPts val="0"/>
              </a:spcAft>
              <a:buClr>
                <a:srgbClr val="000000"/>
              </a:buClr>
              <a:buSzPts val="1300"/>
              <a:buChar char="-"/>
            </a:pPr>
            <a:r>
              <a:rPr lang="en">
                <a:solidFill>
                  <a:srgbClr val="000000"/>
                </a:solidFill>
              </a:rPr>
              <a:t>The Recycling Council of Ontario (RCO) promotes sustainable supply chains, product stewardship, recycled materials, and new markets for plastic waste reuse.</a:t>
            </a:r>
            <a:endParaRPr>
              <a:solidFill>
                <a:srgbClr val="000000"/>
              </a:solidFill>
            </a:endParaRPr>
          </a:p>
          <a:p>
            <a:pPr indent="-311150" lvl="0" marL="457200" rtl="0" algn="l">
              <a:lnSpc>
                <a:spcPct val="115000"/>
              </a:lnSpc>
              <a:spcBef>
                <a:spcPts val="0"/>
              </a:spcBef>
              <a:spcAft>
                <a:spcPts val="0"/>
              </a:spcAft>
              <a:buClr>
                <a:srgbClr val="000000"/>
              </a:buClr>
              <a:buSzPts val="1300"/>
              <a:buChar char="-"/>
            </a:pPr>
            <a:r>
              <a:rPr lang="en">
                <a:solidFill>
                  <a:srgbClr val="000000"/>
                </a:solidFill>
              </a:rPr>
              <a:t>Innovative recycling technologies like blockchain-enabled exchange (Plastic Bank) and chemical recycling (Pyrowave, GreenMantra Technologies) have been developed in Canada.</a:t>
            </a:r>
            <a:endParaRPr>
              <a:solidFill>
                <a:srgbClr val="000000"/>
              </a:solidFill>
            </a:endParaRPr>
          </a:p>
          <a:p>
            <a:pPr indent="-311150" lvl="0" marL="457200" rtl="0" algn="l">
              <a:lnSpc>
                <a:spcPct val="115000"/>
              </a:lnSpc>
              <a:spcBef>
                <a:spcPts val="0"/>
              </a:spcBef>
              <a:spcAft>
                <a:spcPts val="0"/>
              </a:spcAft>
              <a:buClr>
                <a:srgbClr val="000000"/>
              </a:buClr>
              <a:buSzPts val="1300"/>
              <a:buChar char="-"/>
            </a:pPr>
            <a:r>
              <a:rPr lang="en">
                <a:solidFill>
                  <a:srgbClr val="000000"/>
                </a:solidFill>
              </a:rPr>
              <a:t>Successful initiatives include the City of Vancouver's Zero Waste program, which promotes waste reduction and diversion, and the Ocean Plastics Charter, which aims to prevent plastic waste flow into the ocean and promote sustainable plastic use.</a:t>
            </a:r>
            <a:endParaRPr>
              <a:solidFill>
                <a:srgbClr val="000000"/>
              </a:solidFill>
            </a:endParaRPr>
          </a:p>
          <a:p>
            <a:pPr indent="-311150" lvl="0" marL="457200" rtl="0" algn="l">
              <a:lnSpc>
                <a:spcPct val="115000"/>
              </a:lnSpc>
              <a:spcBef>
                <a:spcPts val="0"/>
              </a:spcBef>
              <a:spcAft>
                <a:spcPts val="0"/>
              </a:spcAft>
              <a:buClr>
                <a:srgbClr val="000000"/>
              </a:buClr>
              <a:buSzPts val="1300"/>
              <a:buChar char="-"/>
            </a:pPr>
            <a:r>
              <a:rPr lang="en">
                <a:solidFill>
                  <a:srgbClr val="000000"/>
                </a:solidFill>
              </a:rPr>
              <a:t>Diverse plastic waste reuse strategies in Canada are crucial in reducing plastic waste and promoting sustainable resource use, providing a pathway towards a more sustainable future.</a:t>
            </a:r>
            <a:endParaRPr>
              <a:solidFill>
                <a:srgbClr val="000000"/>
              </a:solidFill>
            </a:endParaRPr>
          </a:p>
          <a:p>
            <a:pPr indent="0" lvl="0" marL="0" rtl="0" algn="l">
              <a:lnSpc>
                <a:spcPct val="115000"/>
              </a:lnSpc>
              <a:spcBef>
                <a:spcPts val="0"/>
              </a:spcBef>
              <a:spcAft>
                <a:spcPts val="1200"/>
              </a:spcAft>
              <a:buNone/>
            </a:pPr>
            <a:r>
              <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sp>
        <p:nvSpPr>
          <p:cNvPr id="162" name="Google Shape;162;p24"/>
          <p:cNvSpPr txBox="1"/>
          <p:nvPr>
            <p:ph idx="1" type="body"/>
          </p:nvPr>
        </p:nvSpPr>
        <p:spPr>
          <a:xfrm>
            <a:off x="1006213" y="4351793"/>
            <a:ext cx="7411800" cy="791700"/>
          </a:xfrm>
          <a:prstGeom prst="rect">
            <a:avLst/>
          </a:prstGeom>
        </p:spPr>
        <p:txBody>
          <a:bodyPr anchorCtr="0" anchor="t" bIns="91425" lIns="91425" spcFirstLastPara="1" rIns="91425" wrap="square" tIns="91425">
            <a:normAutofit/>
          </a:bodyPr>
          <a:lstStyle/>
          <a:p>
            <a:pPr indent="0" lvl="0" marL="355600" rtl="0" algn="ctr">
              <a:spcBef>
                <a:spcPts val="1200"/>
              </a:spcBef>
              <a:spcAft>
                <a:spcPts val="1200"/>
              </a:spcAft>
              <a:buNone/>
            </a:pPr>
            <a:r>
              <a:rPr lang="en" sz="1100">
                <a:solidFill>
                  <a:srgbClr val="000000"/>
                </a:solidFill>
              </a:rPr>
              <a:t>“Vancouver Zero Waste Demonstration Site: Supporting Zero Waste Innovation.” </a:t>
            </a:r>
            <a:r>
              <a:rPr i="1" lang="en" sz="1100">
                <a:solidFill>
                  <a:srgbClr val="000000"/>
                </a:solidFill>
              </a:rPr>
              <a:t>YouTube</a:t>
            </a:r>
            <a:r>
              <a:rPr lang="en" sz="1100">
                <a:solidFill>
                  <a:srgbClr val="000000"/>
                </a:solidFill>
              </a:rPr>
              <a:t>, YouTube, 13 Dec. 2022, https://www.youtube.com/watch?v=BdRxf0ZuAeQ&amp;t=7s. Accessed 4 Apr. 2023. </a:t>
            </a:r>
            <a:endParaRPr/>
          </a:p>
        </p:txBody>
      </p:sp>
      <p:pic>
        <p:nvPicPr>
          <p:cNvPr descr="In Vancouver, there’s a need to identify and implement new zero waste solutions to help support our goal of zero waste by 2040.&#10;&#10;The Vancouver Landfill receives approximately 70% of Metro Vancouver’s solid waste and final closure is planned for 2037. However, at current fill rates, closure could occur earlier and significantly limit waste disposal options within the region. Innovation in zero and low-waste technologies will be critical to help avoid future waste issues and extend the lifespan of the landfill.&#10;&#10;To combat this challenge, Vancouver Economic Commission and City of Vancouver, through the Project Greenlight platform, have issued a call for innovation to individuals and companies in Vancouver and beyond that can propose zero waste solutions that will significantly reduce waste and save landfill airspace. Between five and 10 innovators will be selected to pilot their technology for two years at the new Zero Waste Demonstration Site.&#10;&#10;When scaled up, potential solutions could:&#10;- Reduce waste going to landfill&#10;- Reduce greenhouse gas emissions (GHGs)&#10;- Be cost-effective and attract investment, strategic partnerships and adoption by the market&#10;- Change people’s mindset to see waste as a resource&#10;- And more.&#10;&#10;To learn more, including eligibility requirements and how to apply, visit the Zero Waste Demonstration Site challenge page. The deadline to apply is January 31.&#10;https://projectgreenlight.io/our-challenges/city-of-vancouver/" id="163" name="Google Shape;163;p24" title="Vancouver Zero Waste Demonstration Site: Supporting Zero Waste Innovation">
            <a:hlinkClick r:id="rId3"/>
          </p:cNvPr>
          <p:cNvPicPr preferRelativeResize="0"/>
          <p:nvPr/>
        </p:nvPicPr>
        <p:blipFill>
          <a:blip r:embed="rId4">
            <a:alphaModFix/>
          </a:blip>
          <a:stretch>
            <a:fillRect/>
          </a:stretch>
        </p:blipFill>
        <p:spPr>
          <a:xfrm>
            <a:off x="750450" y="-70525"/>
            <a:ext cx="7923350" cy="4324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 Challenges and </a:t>
            </a:r>
            <a:r>
              <a:rPr lang="en"/>
              <a:t>Opportunities</a:t>
            </a:r>
            <a:endParaRPr/>
          </a:p>
        </p:txBody>
      </p:sp>
      <p:sp>
        <p:nvSpPr>
          <p:cNvPr id="169" name="Google Shape;169;p25"/>
          <p:cNvSpPr txBox="1"/>
          <p:nvPr>
            <p:ph idx="1" type="body"/>
          </p:nvPr>
        </p:nvSpPr>
        <p:spPr>
          <a:xfrm>
            <a:off x="729450" y="2224383"/>
            <a:ext cx="7688700" cy="2261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Growing plastic waste a challenge for Canada.</a:t>
            </a:r>
            <a:endParaRPr/>
          </a:p>
          <a:p>
            <a:pPr indent="-311150" lvl="0" marL="457200" rtl="0" algn="l">
              <a:spcBef>
                <a:spcPts val="0"/>
              </a:spcBef>
              <a:spcAft>
                <a:spcPts val="0"/>
              </a:spcAft>
              <a:buSzPts val="1300"/>
              <a:buChar char="●"/>
            </a:pPr>
            <a:r>
              <a:rPr lang="en"/>
              <a:t>Canadian Plastic Innovation </a:t>
            </a:r>
            <a:r>
              <a:rPr lang="en"/>
              <a:t>Challenges to incentivise the development of technology to address plastic. </a:t>
            </a:r>
            <a:endParaRPr/>
          </a:p>
          <a:p>
            <a:pPr indent="-311150" lvl="0" marL="457200" rtl="0" algn="l">
              <a:spcBef>
                <a:spcPts val="0"/>
              </a:spcBef>
              <a:spcAft>
                <a:spcPts val="0"/>
              </a:spcAft>
              <a:buSzPts val="1300"/>
              <a:buChar char="●"/>
            </a:pPr>
            <a:r>
              <a:rPr lang="en"/>
              <a:t>9% of the plastic produced are recycled. </a:t>
            </a:r>
            <a:endParaRPr/>
          </a:p>
          <a:p>
            <a:pPr indent="-311150" lvl="0" marL="457200" rtl="0" algn="l">
              <a:spcBef>
                <a:spcPts val="0"/>
              </a:spcBef>
              <a:spcAft>
                <a:spcPts val="0"/>
              </a:spcAft>
              <a:buSzPts val="1300"/>
              <a:buChar char="●"/>
            </a:pPr>
            <a:r>
              <a:rPr lang="en"/>
              <a:t>Eliminating unnecessary use of single used plastic.</a:t>
            </a:r>
            <a:endParaRPr/>
          </a:p>
          <a:p>
            <a:pPr indent="-311150" lvl="0" marL="457200" rtl="0" algn="l">
              <a:spcBef>
                <a:spcPts val="0"/>
              </a:spcBef>
              <a:spcAft>
                <a:spcPts val="0"/>
              </a:spcAft>
              <a:buSzPts val="1300"/>
              <a:buChar char="●"/>
            </a:pPr>
            <a:r>
              <a:rPr lang="en"/>
              <a:t>Need funds to set up recycling facility.</a:t>
            </a:r>
            <a:endParaRPr/>
          </a:p>
          <a:p>
            <a:pPr indent="-311150" lvl="0" marL="457200" rtl="0" algn="l">
              <a:spcBef>
                <a:spcPts val="0"/>
              </a:spcBef>
              <a:spcAft>
                <a:spcPts val="0"/>
              </a:spcAft>
              <a:buSzPts val="1300"/>
              <a:buChar char="●"/>
            </a:pPr>
            <a:r>
              <a:rPr lang="en"/>
              <a:t>Week policy support.</a:t>
            </a:r>
            <a:endParaRPr/>
          </a:p>
          <a:p>
            <a:pPr indent="-311150" lvl="0" marL="457200" rtl="0" algn="l">
              <a:spcBef>
                <a:spcPts val="0"/>
              </a:spcBef>
              <a:spcAft>
                <a:spcPts val="0"/>
              </a:spcAft>
              <a:buSzPts val="1300"/>
              <a:buChar char="●"/>
            </a:pPr>
            <a:r>
              <a:rPr lang="en"/>
              <a:t>Phase 1 action plan focused on product design, single used plastic , recycling capacity, collection system.</a:t>
            </a:r>
            <a:endParaRPr/>
          </a:p>
          <a:p>
            <a:pPr indent="-311150" lvl="0" marL="457200" rtl="0" algn="l">
              <a:spcBef>
                <a:spcPts val="0"/>
              </a:spcBef>
              <a:spcAft>
                <a:spcPts val="0"/>
              </a:spcAft>
              <a:buSzPts val="1300"/>
              <a:buChar char="●"/>
            </a:pPr>
            <a:r>
              <a:rPr lang="en"/>
              <a:t>Phase 2 action plan focused on consumer awareness, aquatic activities, research and monitoring.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 Conclusion - Moving Forward</a:t>
            </a:r>
            <a:endParaRPr/>
          </a:p>
        </p:txBody>
      </p:sp>
      <p:sp>
        <p:nvSpPr>
          <p:cNvPr id="175" name="Google Shape;175;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25000" lnSpcReduction="20000"/>
          </a:bodyPr>
          <a:lstStyle/>
          <a:p>
            <a:pPr indent="-300327" lvl="0" marL="457200" rtl="0" algn="l">
              <a:spcBef>
                <a:spcPts val="0"/>
              </a:spcBef>
              <a:spcAft>
                <a:spcPts val="0"/>
              </a:spcAft>
              <a:buClr>
                <a:srgbClr val="000000"/>
              </a:buClr>
              <a:buSzPct val="100000"/>
              <a:buChar char="-"/>
            </a:pPr>
            <a:r>
              <a:rPr lang="en" sz="4518">
                <a:solidFill>
                  <a:srgbClr val="000000"/>
                </a:solidFill>
              </a:rPr>
              <a:t>Millions of metric tons of plastic waste end up in landfills and oceans each year in Canada.</a:t>
            </a:r>
            <a:endParaRPr sz="4518">
              <a:solidFill>
                <a:srgbClr val="000000"/>
              </a:solidFill>
            </a:endParaRPr>
          </a:p>
          <a:p>
            <a:pPr indent="0" lvl="0" marL="0" rtl="0" algn="l">
              <a:spcBef>
                <a:spcPts val="0"/>
              </a:spcBef>
              <a:spcAft>
                <a:spcPts val="0"/>
              </a:spcAft>
              <a:buNone/>
            </a:pPr>
            <a:r>
              <a:rPr lang="en" sz="4518">
                <a:solidFill>
                  <a:srgbClr val="000000"/>
                </a:solidFill>
              </a:rPr>
              <a:t> </a:t>
            </a:r>
            <a:endParaRPr sz="4518">
              <a:solidFill>
                <a:srgbClr val="000000"/>
              </a:solidFill>
            </a:endParaRPr>
          </a:p>
          <a:p>
            <a:pPr indent="-300327" lvl="0" marL="457200" rtl="0" algn="l">
              <a:spcBef>
                <a:spcPts val="0"/>
              </a:spcBef>
              <a:spcAft>
                <a:spcPts val="0"/>
              </a:spcAft>
              <a:buClr>
                <a:srgbClr val="000000"/>
              </a:buClr>
              <a:buSzPct val="100000"/>
              <a:buChar char="-"/>
            </a:pPr>
            <a:r>
              <a:rPr lang="en" sz="4518">
                <a:solidFill>
                  <a:srgbClr val="000000"/>
                </a:solidFill>
              </a:rPr>
              <a:t>Only 9% of plastics produced are recycled, and it can take up to a thousand years to degrade in a landfill.</a:t>
            </a:r>
            <a:endParaRPr sz="4518">
              <a:solidFill>
                <a:srgbClr val="000000"/>
              </a:solidFill>
            </a:endParaRPr>
          </a:p>
          <a:p>
            <a:pPr indent="0" lvl="0" marL="0" rtl="0" algn="l">
              <a:spcBef>
                <a:spcPts val="0"/>
              </a:spcBef>
              <a:spcAft>
                <a:spcPts val="0"/>
              </a:spcAft>
              <a:buNone/>
            </a:pPr>
            <a:r>
              <a:rPr lang="en" sz="4518">
                <a:solidFill>
                  <a:srgbClr val="000000"/>
                </a:solidFill>
              </a:rPr>
              <a:t> </a:t>
            </a:r>
            <a:endParaRPr sz="4518">
              <a:solidFill>
                <a:srgbClr val="000000"/>
              </a:solidFill>
            </a:endParaRPr>
          </a:p>
          <a:p>
            <a:pPr indent="-300327" lvl="0" marL="457200" rtl="0" algn="l">
              <a:spcBef>
                <a:spcPts val="0"/>
              </a:spcBef>
              <a:spcAft>
                <a:spcPts val="0"/>
              </a:spcAft>
              <a:buClr>
                <a:srgbClr val="000000"/>
              </a:buClr>
              <a:buSzPct val="100000"/>
              <a:buChar char="-"/>
            </a:pPr>
            <a:r>
              <a:rPr lang="en" sz="4518">
                <a:solidFill>
                  <a:srgbClr val="000000"/>
                </a:solidFill>
              </a:rPr>
              <a:t>Environmental impacts include pollution, harm to wildlife, and greenhouse gas emissions.</a:t>
            </a:r>
            <a:endParaRPr sz="4518">
              <a:solidFill>
                <a:srgbClr val="000000"/>
              </a:solidFill>
            </a:endParaRPr>
          </a:p>
          <a:p>
            <a:pPr indent="0" lvl="0" marL="0" rtl="0" algn="l">
              <a:spcBef>
                <a:spcPts val="0"/>
              </a:spcBef>
              <a:spcAft>
                <a:spcPts val="0"/>
              </a:spcAft>
              <a:buNone/>
            </a:pPr>
            <a:r>
              <a:rPr lang="en" sz="4518">
                <a:solidFill>
                  <a:srgbClr val="000000"/>
                </a:solidFill>
              </a:rPr>
              <a:t> </a:t>
            </a:r>
            <a:endParaRPr sz="4518">
              <a:solidFill>
                <a:srgbClr val="000000"/>
              </a:solidFill>
            </a:endParaRPr>
          </a:p>
          <a:p>
            <a:pPr indent="-300327" lvl="0" marL="457200" rtl="0" algn="l">
              <a:spcBef>
                <a:spcPts val="0"/>
              </a:spcBef>
              <a:spcAft>
                <a:spcPts val="0"/>
              </a:spcAft>
              <a:buClr>
                <a:srgbClr val="000000"/>
              </a:buClr>
              <a:buSzPct val="100000"/>
              <a:buChar char="-"/>
            </a:pPr>
            <a:r>
              <a:rPr lang="en" sz="4518">
                <a:solidFill>
                  <a:srgbClr val="000000"/>
                </a:solidFill>
              </a:rPr>
              <a:t>Strategies to reduce plastic waste in Canada include preventing collateral waste, replacing plastic with sustainable materials, and innovative recycling technologies.</a:t>
            </a:r>
            <a:endParaRPr sz="4518">
              <a:solidFill>
                <a:srgbClr val="000000"/>
              </a:solidFill>
            </a:endParaRPr>
          </a:p>
          <a:p>
            <a:pPr indent="0" lvl="0" marL="0" rtl="0" algn="l">
              <a:spcBef>
                <a:spcPts val="0"/>
              </a:spcBef>
              <a:spcAft>
                <a:spcPts val="0"/>
              </a:spcAft>
              <a:buNone/>
            </a:pPr>
            <a:r>
              <a:rPr lang="en" sz="4518">
                <a:solidFill>
                  <a:srgbClr val="000000"/>
                </a:solidFill>
              </a:rPr>
              <a:t> </a:t>
            </a:r>
            <a:endParaRPr sz="4518">
              <a:solidFill>
                <a:srgbClr val="000000"/>
              </a:solidFill>
            </a:endParaRPr>
          </a:p>
          <a:p>
            <a:pPr indent="-300327" lvl="0" marL="457200" rtl="0" algn="l">
              <a:spcBef>
                <a:spcPts val="0"/>
              </a:spcBef>
              <a:spcAft>
                <a:spcPts val="0"/>
              </a:spcAft>
              <a:buClr>
                <a:srgbClr val="000000"/>
              </a:buClr>
              <a:buSzPct val="100000"/>
              <a:buChar char="-"/>
            </a:pPr>
            <a:r>
              <a:rPr lang="en" sz="4518">
                <a:solidFill>
                  <a:srgbClr val="000000"/>
                </a:solidFill>
              </a:rPr>
              <a:t>Successful examples include machine learning and sustainable materials.</a:t>
            </a:r>
            <a:endParaRPr sz="4518">
              <a:solidFill>
                <a:srgbClr val="000000"/>
              </a:solidFill>
            </a:endParaRPr>
          </a:p>
          <a:p>
            <a:pPr indent="0" lvl="0" marL="0" rtl="0" algn="l">
              <a:spcBef>
                <a:spcPts val="0"/>
              </a:spcBef>
              <a:spcAft>
                <a:spcPts val="0"/>
              </a:spcAft>
              <a:buNone/>
            </a:pPr>
            <a:r>
              <a:rPr lang="en" sz="4518">
                <a:solidFill>
                  <a:srgbClr val="000000"/>
                </a:solidFill>
              </a:rPr>
              <a:t> </a:t>
            </a:r>
            <a:endParaRPr sz="4518">
              <a:solidFill>
                <a:srgbClr val="000000"/>
              </a:solidFill>
            </a:endParaRPr>
          </a:p>
          <a:p>
            <a:pPr indent="-300327" lvl="0" marL="457200" rtl="0" algn="l">
              <a:spcBef>
                <a:spcPts val="0"/>
              </a:spcBef>
              <a:spcAft>
                <a:spcPts val="0"/>
              </a:spcAft>
              <a:buClr>
                <a:srgbClr val="000000"/>
              </a:buClr>
              <a:buSzPct val="100000"/>
              <a:buChar char="-"/>
            </a:pPr>
            <a:r>
              <a:rPr lang="en" sz="4518">
                <a:solidFill>
                  <a:srgbClr val="000000"/>
                </a:solidFill>
              </a:rPr>
              <a:t>Awareness is crucial to a more sustainable and circular economy.</a:t>
            </a:r>
            <a:endParaRPr sz="4518">
              <a:solidFill>
                <a:srgbClr val="000000"/>
              </a:solidFill>
            </a:endParaRPr>
          </a:p>
          <a:p>
            <a:pPr indent="0" lvl="0" marL="0" rtl="0" algn="l">
              <a:spcBef>
                <a:spcPts val="0"/>
              </a:spcBef>
              <a:spcAft>
                <a:spcPts val="0"/>
              </a:spcAft>
              <a:buNone/>
            </a:pPr>
            <a:r>
              <a:rPr lang="en" sz="4518">
                <a:solidFill>
                  <a:srgbClr val="000000"/>
                </a:solidFill>
              </a:rPr>
              <a:t> </a:t>
            </a:r>
            <a:endParaRPr sz="7318">
              <a:solidFill>
                <a:srgbClr val="000000"/>
              </a:solidFill>
            </a:endParaRPr>
          </a:p>
          <a:p>
            <a:pPr indent="0" lvl="0" marL="0" rtl="0" algn="ctr">
              <a:spcBef>
                <a:spcPts val="0"/>
              </a:spcBef>
              <a:spcAft>
                <a:spcPts val="0"/>
              </a:spcAft>
              <a:buNone/>
            </a:pPr>
            <a:r>
              <a:rPr b="1" lang="en" sz="6581">
                <a:solidFill>
                  <a:srgbClr val="000000"/>
                </a:solidFill>
              </a:rPr>
              <a:t>Let's collaborate to reduce plastic waste, protect our environment, and move towards a sustainable future.</a:t>
            </a:r>
            <a:endParaRPr b="1" sz="6581">
              <a:solidFill>
                <a:srgbClr val="000000"/>
              </a:solidFill>
            </a:endParaRPr>
          </a:p>
          <a:p>
            <a:pPr indent="0" lvl="0" marL="0" rtl="0" algn="l">
              <a:spcBef>
                <a:spcPts val="0"/>
              </a:spcBef>
              <a:spcAft>
                <a:spcPts val="1200"/>
              </a:spcAft>
              <a:buNone/>
            </a:pPr>
            <a:r>
              <a:t/>
            </a:r>
            <a:endParaRPr sz="4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ctrTitle"/>
          </p:nvPr>
        </p:nvSpPr>
        <p:spPr>
          <a:xfrm>
            <a:off x="691625" y="2086425"/>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Questions/Comments?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377190" lvl="0" marL="457200" rtl="0" algn="l">
              <a:spcBef>
                <a:spcPts val="0"/>
              </a:spcBef>
              <a:spcAft>
                <a:spcPts val="0"/>
              </a:spcAft>
              <a:buSzPct val="100000"/>
              <a:buAutoNum type="romanUcPeriod"/>
            </a:pPr>
            <a:r>
              <a:rPr lang="en"/>
              <a:t>Plastic Waste in Canada: An Introduction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Char char="-"/>
            </a:pPr>
            <a:r>
              <a:rPr lang="en" sz="1500">
                <a:solidFill>
                  <a:srgbClr val="000000"/>
                </a:solidFill>
              </a:rPr>
              <a:t>Growing concern in Canada and globally</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Millions of metric tons end up in landfills and oceans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Harms wildlife, ecosystems, and contributes to pollution</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Strategies: prevent collateral waste, alternative materials, circular economy, recycling tech</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Innovative solutions in Canada: ML tech, product design changes by corps like Starbucks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Let's work towards a sustainable and circular economy by reducing plastic waste.</a:t>
            </a:r>
            <a:endParaRPr sz="1500">
              <a:solidFill>
                <a:srgbClr val="000000"/>
              </a:solidFill>
            </a:endParaRPr>
          </a:p>
          <a:p>
            <a:pPr indent="0" lvl="0" marL="0" rtl="0" algn="l">
              <a:spcBef>
                <a:spcPts val="0"/>
              </a:spcBef>
              <a:spcAft>
                <a:spcPts val="1200"/>
              </a:spcAft>
              <a:buNone/>
            </a:pPr>
            <a:r>
              <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II. Overview of Plastic Waste</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How much do you know about plastic?</a:t>
            </a:r>
            <a:br>
              <a:rPr lang="en" sz="1500"/>
            </a:br>
            <a:r>
              <a:rPr lang="en" sz="1500"/>
              <a:t>Plastics are :</a:t>
            </a:r>
            <a:endParaRPr sz="1500"/>
          </a:p>
          <a:p>
            <a:pPr indent="-323850" lvl="0" marL="457200" rtl="0" algn="l">
              <a:spcBef>
                <a:spcPts val="1200"/>
              </a:spcBef>
              <a:spcAft>
                <a:spcPts val="0"/>
              </a:spcAft>
              <a:buSzPts val="1500"/>
              <a:buAutoNum type="arabicPeriod"/>
            </a:pPr>
            <a:r>
              <a:rPr lang="en" sz="1500"/>
              <a:t>Synthetic or semi-synthetic material that use polymers as a main ingredient</a:t>
            </a:r>
            <a:endParaRPr sz="1500"/>
          </a:p>
          <a:p>
            <a:pPr indent="-323850" lvl="0" marL="457200" rtl="0" algn="l">
              <a:spcBef>
                <a:spcPts val="0"/>
              </a:spcBef>
              <a:spcAft>
                <a:spcPts val="0"/>
              </a:spcAft>
              <a:buSzPts val="1500"/>
              <a:buAutoNum type="arabicPeriod"/>
            </a:pPr>
            <a:r>
              <a:rPr lang="en" sz="1500"/>
              <a:t>Benefits:  lightweight, easy process, cheap cost, durability, and corrosion and moisture resistance</a:t>
            </a:r>
            <a:endParaRPr sz="1500"/>
          </a:p>
          <a:p>
            <a:pPr indent="-323850" lvl="0" marL="457200" rtl="0" algn="l">
              <a:spcBef>
                <a:spcPts val="0"/>
              </a:spcBef>
              <a:spcAft>
                <a:spcPts val="0"/>
              </a:spcAft>
              <a:buSzPts val="1500"/>
              <a:buAutoNum type="arabicPeriod"/>
            </a:pPr>
            <a:r>
              <a:rPr lang="en" sz="1500"/>
              <a:t>Known to be a material that can be </a:t>
            </a:r>
            <a:r>
              <a:rPr lang="en" sz="1500"/>
              <a:t>recycled</a:t>
            </a:r>
            <a:r>
              <a:rPr lang="en" sz="1500"/>
              <a:t>.</a:t>
            </a:r>
            <a:endParaRPr sz="1500"/>
          </a:p>
          <a:p>
            <a:pPr indent="-323850" lvl="0" marL="457200" rtl="0" algn="l">
              <a:spcBef>
                <a:spcPts val="0"/>
              </a:spcBef>
              <a:spcAft>
                <a:spcPts val="0"/>
              </a:spcAft>
              <a:buSzPts val="1500"/>
              <a:buAutoNum type="arabicPeriod"/>
            </a:pPr>
            <a:r>
              <a:rPr lang="en" sz="1500"/>
              <a:t>How much plastic waste is made?</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much plastic is being recycled?</a:t>
            </a:r>
            <a:endParaRPr/>
          </a:p>
        </p:txBody>
      </p:sp>
      <p:sp>
        <p:nvSpPr>
          <p:cNvPr id="105" name="Google Shape;105;p16"/>
          <p:cNvSpPr txBox="1"/>
          <p:nvPr>
            <p:ph idx="1" type="body"/>
          </p:nvPr>
        </p:nvSpPr>
        <p:spPr>
          <a:xfrm>
            <a:off x="3990750" y="1932675"/>
            <a:ext cx="4427400" cy="28122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sz="3750"/>
              <a:t>What is the first thing that comes to your mind when you think of plastic?</a:t>
            </a:r>
            <a:endParaRPr sz="3750"/>
          </a:p>
          <a:p>
            <a:pPr indent="0" lvl="0" marL="0" rtl="0" algn="l">
              <a:spcBef>
                <a:spcPts val="1200"/>
              </a:spcBef>
              <a:spcAft>
                <a:spcPts val="0"/>
              </a:spcAft>
              <a:buNone/>
            </a:pPr>
            <a:r>
              <a:t/>
            </a:r>
            <a:endParaRPr sz="3750"/>
          </a:p>
          <a:p>
            <a:pPr indent="0" lvl="0" marL="0" rtl="0" algn="l">
              <a:spcBef>
                <a:spcPts val="1200"/>
              </a:spcBef>
              <a:spcAft>
                <a:spcPts val="0"/>
              </a:spcAft>
              <a:buNone/>
            </a:pPr>
            <a:r>
              <a:rPr lang="en" sz="3750"/>
              <a:t>Despite how plastic is promoted, </a:t>
            </a:r>
            <a:endParaRPr sz="3750"/>
          </a:p>
          <a:p>
            <a:pPr indent="0" lvl="0" marL="0" rtl="0" algn="l">
              <a:spcBef>
                <a:spcPts val="1200"/>
              </a:spcBef>
              <a:spcAft>
                <a:spcPts val="0"/>
              </a:spcAft>
              <a:buNone/>
            </a:pPr>
            <a:r>
              <a:rPr b="1" lang="en" sz="3750"/>
              <a:t>Only 9% of the plastic produced are recycled.</a:t>
            </a:r>
            <a:endParaRPr b="1" sz="3750"/>
          </a:p>
          <a:p>
            <a:pPr indent="0" lvl="0" marL="0" rtl="0" algn="l">
              <a:spcBef>
                <a:spcPts val="1200"/>
              </a:spcBef>
              <a:spcAft>
                <a:spcPts val="0"/>
              </a:spcAft>
              <a:buNone/>
            </a:pPr>
            <a:r>
              <a:rPr b="1" lang="en" sz="3750"/>
              <a:t>So what happens to used plastics?</a:t>
            </a:r>
            <a:endParaRPr b="1" sz="375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a:p>
          <a:p>
            <a:pPr indent="0" lvl="0" marL="0" rtl="0" algn="l">
              <a:spcBef>
                <a:spcPts val="1200"/>
              </a:spcBef>
              <a:spcAft>
                <a:spcPts val="1200"/>
              </a:spcAft>
              <a:buNone/>
            </a:pPr>
            <a:r>
              <a:rPr lang="en"/>
              <a:t>PHOTO CREDIT : https://www.flickr.com/photos/30478819@N08/51095593162</a:t>
            </a:r>
            <a:endParaRPr/>
          </a:p>
        </p:txBody>
      </p:sp>
      <p:pic>
        <p:nvPicPr>
          <p:cNvPr id="106" name="Google Shape;106;p16"/>
          <p:cNvPicPr preferRelativeResize="0"/>
          <p:nvPr/>
        </p:nvPicPr>
        <p:blipFill>
          <a:blip r:embed="rId3">
            <a:alphaModFix/>
          </a:blip>
          <a:stretch>
            <a:fillRect/>
          </a:stretch>
        </p:blipFill>
        <p:spPr>
          <a:xfrm>
            <a:off x="729450" y="1932675"/>
            <a:ext cx="3071675" cy="2812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91 Percent of the plastic goes…</a:t>
            </a:r>
            <a:endParaRPr/>
          </a:p>
        </p:txBody>
      </p:sp>
      <p:sp>
        <p:nvSpPr>
          <p:cNvPr id="112" name="Google Shape;112;p17"/>
          <p:cNvSpPr txBox="1"/>
          <p:nvPr>
            <p:ph idx="1" type="body"/>
          </p:nvPr>
        </p:nvSpPr>
        <p:spPr>
          <a:xfrm>
            <a:off x="729450" y="1985850"/>
            <a:ext cx="3776100" cy="2945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AutoNum type="arabicPeriod"/>
            </a:pPr>
            <a:r>
              <a:rPr lang="en"/>
              <a:t>Ocean:</a:t>
            </a:r>
            <a:br>
              <a:rPr lang="en"/>
            </a:br>
            <a:r>
              <a:rPr lang="en"/>
              <a:t>Approximately 13 million metric tons of plastic end up in the ocean every year. This is equivalent to 2 garbage truck full of plastic every minute. </a:t>
            </a:r>
            <a:br>
              <a:rPr lang="en"/>
            </a:br>
            <a:endParaRPr/>
          </a:p>
          <a:p>
            <a:pPr indent="-311150" lvl="0" marL="457200" rtl="0" algn="l">
              <a:spcBef>
                <a:spcPts val="0"/>
              </a:spcBef>
              <a:spcAft>
                <a:spcPts val="0"/>
              </a:spcAft>
              <a:buSzPts val="1300"/>
              <a:buAutoNum type="arabicPeriod"/>
            </a:pPr>
            <a:r>
              <a:rPr lang="en"/>
              <a:t>Land:</a:t>
            </a:r>
            <a:br>
              <a:rPr lang="en"/>
            </a:br>
            <a:r>
              <a:rPr lang="en"/>
              <a:t>Out of 8.3 billion tons of plastic that is produced, 6.3 billion ton ends up in a landfill.  </a:t>
            </a:r>
            <a:r>
              <a:rPr b="1" lang="en"/>
              <a:t>But how much time will it take for plastic to degrade?</a:t>
            </a:r>
            <a:br>
              <a:rPr b="1" lang="en"/>
            </a:br>
            <a:endParaRPr b="1" sz="500"/>
          </a:p>
          <a:p>
            <a:pPr indent="0" lvl="0" marL="457200" rtl="0" algn="l">
              <a:spcBef>
                <a:spcPts val="1200"/>
              </a:spcBef>
              <a:spcAft>
                <a:spcPts val="1200"/>
              </a:spcAft>
              <a:buNone/>
            </a:pPr>
            <a:r>
              <a:rPr b="1" lang="en" sz="500"/>
              <a:t>Photo credit: https://www.condorferries.co.uk/plastic-in-the-ocean-statistics</a:t>
            </a:r>
            <a:endParaRPr b="1" sz="500"/>
          </a:p>
        </p:txBody>
      </p:sp>
      <p:pic>
        <p:nvPicPr>
          <p:cNvPr id="113" name="Google Shape;113;p17"/>
          <p:cNvPicPr preferRelativeResize="0"/>
          <p:nvPr/>
        </p:nvPicPr>
        <p:blipFill>
          <a:blip r:embed="rId3">
            <a:alphaModFix/>
          </a:blip>
          <a:stretch>
            <a:fillRect/>
          </a:stretch>
        </p:blipFill>
        <p:spPr>
          <a:xfrm>
            <a:off x="4692450" y="2019125"/>
            <a:ext cx="4208275" cy="28785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Degrading plastic and </a:t>
            </a:r>
            <a:r>
              <a:rPr lang="en"/>
              <a:t>microplastics</a:t>
            </a:r>
            <a:endParaRPr/>
          </a:p>
        </p:txBody>
      </p:sp>
      <p:sp>
        <p:nvSpPr>
          <p:cNvPr id="119" name="Google Shape;119;p18"/>
          <p:cNvSpPr txBox="1"/>
          <p:nvPr>
            <p:ph idx="1" type="body"/>
          </p:nvPr>
        </p:nvSpPr>
        <p:spPr>
          <a:xfrm>
            <a:off x="4572000" y="1853850"/>
            <a:ext cx="4173300" cy="287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Plastic may take up to 1,000 years to degrade. Water bottle we see daily take up to 450 years to decompose.</a:t>
            </a:r>
            <a:endParaRPr/>
          </a:p>
          <a:p>
            <a:pPr indent="0" lvl="0" marL="0" rtl="0" algn="l">
              <a:spcBef>
                <a:spcPts val="1200"/>
              </a:spcBef>
              <a:spcAft>
                <a:spcPts val="0"/>
              </a:spcAft>
              <a:buNone/>
            </a:pPr>
            <a:r>
              <a:rPr lang="en"/>
              <a:t>Even after degrading, plastic becomes micro-plastic that destroys terrestrial and ocean life.</a:t>
            </a:r>
            <a:endParaRPr/>
          </a:p>
          <a:p>
            <a:pPr indent="0" lvl="0" marL="0" rtl="0" algn="l">
              <a:spcBef>
                <a:spcPts val="1200"/>
              </a:spcBef>
              <a:spcAft>
                <a:spcPts val="0"/>
              </a:spcAft>
              <a:buNone/>
            </a:pPr>
            <a:r>
              <a:rPr lang="en"/>
              <a:t>For humans, in extreme case it is possible to consume plastic size of a credit card in one year.</a:t>
            </a:r>
            <a:endParaRPr/>
          </a:p>
          <a:p>
            <a:pPr indent="0" lvl="0" marL="0" rtl="0" algn="l">
              <a:spcBef>
                <a:spcPts val="1200"/>
              </a:spcBef>
              <a:spcAft>
                <a:spcPts val="1200"/>
              </a:spcAft>
              <a:buNone/>
            </a:pPr>
            <a:r>
              <a:rPr b="1" lang="en"/>
              <a:t>If we are dumping plastic in to ocean and land when it takes hundreds of years to decompose, is this sustainable?</a:t>
            </a:r>
            <a:br>
              <a:rPr b="1" lang="en"/>
            </a:br>
            <a:r>
              <a:rPr lang="en" sz="500"/>
              <a:t>Photo credit: https://www.greenqueen.com.hk/10-terrifying-facts-microplastics/</a:t>
            </a:r>
            <a:endParaRPr sz="500"/>
          </a:p>
        </p:txBody>
      </p:sp>
      <p:pic>
        <p:nvPicPr>
          <p:cNvPr id="120" name="Google Shape;120;p18"/>
          <p:cNvPicPr preferRelativeResize="0"/>
          <p:nvPr/>
        </p:nvPicPr>
        <p:blipFill>
          <a:blip r:embed="rId3">
            <a:alphaModFix/>
          </a:blip>
          <a:stretch>
            <a:fillRect/>
          </a:stretch>
        </p:blipFill>
        <p:spPr>
          <a:xfrm>
            <a:off x="518350" y="1853850"/>
            <a:ext cx="3827725" cy="28707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much space does plastic take up?</a:t>
            </a:r>
            <a:endParaRPr/>
          </a:p>
        </p:txBody>
      </p:sp>
      <p:sp>
        <p:nvSpPr>
          <p:cNvPr id="126" name="Google Shape;126;p19"/>
          <p:cNvSpPr txBox="1"/>
          <p:nvPr>
            <p:ph idx="1" type="body"/>
          </p:nvPr>
        </p:nvSpPr>
        <p:spPr>
          <a:xfrm>
            <a:off x="729450" y="1907025"/>
            <a:ext cx="4178400" cy="306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Since it takes plastic centuries to degrade, the speed of it decomposing has not been catching up to the amount we are dumping away every year. </a:t>
            </a:r>
            <a:endParaRPr/>
          </a:p>
          <a:p>
            <a:pPr indent="0" lvl="0" marL="0" rtl="0" algn="l">
              <a:spcBef>
                <a:spcPts val="1200"/>
              </a:spcBef>
              <a:spcAft>
                <a:spcPts val="0"/>
              </a:spcAft>
              <a:buNone/>
            </a:pPr>
            <a:r>
              <a:rPr lang="en"/>
              <a:t>It is projected that the ocean’s surface will be covered by plastic by 2040 and not too far beyond that time for our land.</a:t>
            </a:r>
            <a:endParaRPr/>
          </a:p>
          <a:p>
            <a:pPr indent="0" lvl="0" marL="0" rtl="0" algn="l">
              <a:spcBef>
                <a:spcPts val="1200"/>
              </a:spcBef>
              <a:spcAft>
                <a:spcPts val="0"/>
              </a:spcAft>
              <a:buNone/>
            </a:pPr>
            <a:r>
              <a:rPr lang="en"/>
              <a:t>One alternative for degrading plastic is by burning them, but plastic releases dangerous substances such as heavy metals and POP (Persistent organic pollutants).</a:t>
            </a:r>
            <a:br>
              <a:rPr lang="en"/>
            </a:br>
            <a:endParaRPr sz="500"/>
          </a:p>
          <a:p>
            <a:pPr indent="0" lvl="0" marL="0" rtl="0" algn="l">
              <a:spcBef>
                <a:spcPts val="1200"/>
              </a:spcBef>
              <a:spcAft>
                <a:spcPts val="1200"/>
              </a:spcAft>
              <a:buNone/>
            </a:pPr>
            <a:r>
              <a:rPr lang="en" sz="500"/>
              <a:t>Photo credit: https://www.pxfuel.com/en/free-photo-orkvc</a:t>
            </a:r>
            <a:endParaRPr sz="500"/>
          </a:p>
        </p:txBody>
      </p:sp>
      <p:pic>
        <p:nvPicPr>
          <p:cNvPr id="127" name="Google Shape;127;p19"/>
          <p:cNvPicPr preferRelativeResize="0"/>
          <p:nvPr/>
        </p:nvPicPr>
        <p:blipFill>
          <a:blip r:embed="rId3">
            <a:alphaModFix/>
          </a:blip>
          <a:stretch>
            <a:fillRect/>
          </a:stretch>
        </p:blipFill>
        <p:spPr>
          <a:xfrm>
            <a:off x="4907850" y="1907025"/>
            <a:ext cx="3810225" cy="2784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743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E599"/>
                </a:solidFill>
              </a:rPr>
              <a:t>III. Plastic Waste Reduction Strategies</a:t>
            </a:r>
            <a:endParaRPr>
              <a:solidFill>
                <a:srgbClr val="FFE599"/>
              </a:solidFill>
            </a:endParaRPr>
          </a:p>
          <a:p>
            <a:pPr indent="0" lvl="0" marL="0" rtl="0" algn="l">
              <a:spcBef>
                <a:spcPts val="0"/>
              </a:spcBef>
              <a:spcAft>
                <a:spcPts val="0"/>
              </a:spcAft>
              <a:buNone/>
            </a:pPr>
            <a:r>
              <a:rPr lang="en" sz="550">
                <a:solidFill>
                  <a:srgbClr val="FFE599"/>
                </a:solidFill>
              </a:rPr>
              <a:t>Photo credit: https://www.flickr.com/photos/30478819@N08/48329288151</a:t>
            </a:r>
            <a:endParaRPr sz="550">
              <a:solidFill>
                <a:srgbClr val="FFE599"/>
              </a:solidFill>
            </a:endParaRPr>
          </a:p>
        </p:txBody>
      </p:sp>
      <p:sp>
        <p:nvSpPr>
          <p:cNvPr id="133" name="Google Shape;133;p20"/>
          <p:cNvSpPr txBox="1"/>
          <p:nvPr>
            <p:ph idx="1" type="body"/>
          </p:nvPr>
        </p:nvSpPr>
        <p:spPr>
          <a:xfrm>
            <a:off x="729450" y="3880325"/>
            <a:ext cx="2832600" cy="733500"/>
          </a:xfrm>
          <a:prstGeom prst="rect">
            <a:avLst/>
          </a:prstGeom>
        </p:spPr>
        <p:txBody>
          <a:bodyPr anchorCtr="0" anchor="ctr" bIns="91425" lIns="91425" spcFirstLastPara="1" rIns="91425" wrap="square" tIns="91425">
            <a:normAutofit/>
          </a:bodyPr>
          <a:lstStyle/>
          <a:p>
            <a:pPr indent="-330200" lvl="0" marL="457200" rtl="0" algn="ctr">
              <a:spcBef>
                <a:spcPts val="0"/>
              </a:spcBef>
              <a:spcAft>
                <a:spcPts val="0"/>
              </a:spcAft>
              <a:buClr>
                <a:srgbClr val="FFD966"/>
              </a:buClr>
              <a:buSzPts val="1600"/>
              <a:buAutoNum type="arabicPeriod"/>
            </a:pPr>
            <a:r>
              <a:rPr lang="en" sz="1600">
                <a:solidFill>
                  <a:srgbClr val="FFD966"/>
                </a:solidFill>
              </a:rPr>
              <a:t>Reducing plastic waste</a:t>
            </a:r>
            <a:endParaRPr sz="1600">
              <a:solidFill>
                <a:srgbClr val="FFD966"/>
              </a:solidFill>
            </a:endParaRPr>
          </a:p>
        </p:txBody>
      </p:sp>
      <p:sp>
        <p:nvSpPr>
          <p:cNvPr id="134" name="Google Shape;134;p20"/>
          <p:cNvSpPr txBox="1"/>
          <p:nvPr>
            <p:ph idx="1" type="body"/>
          </p:nvPr>
        </p:nvSpPr>
        <p:spPr>
          <a:xfrm>
            <a:off x="4904800" y="3880325"/>
            <a:ext cx="2832600" cy="7335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1600">
                <a:solidFill>
                  <a:srgbClr val="FFD966"/>
                </a:solidFill>
              </a:rPr>
              <a:t>2.	</a:t>
            </a:r>
            <a:r>
              <a:rPr lang="en" sz="1600">
                <a:solidFill>
                  <a:srgbClr val="FFD966"/>
                </a:solidFill>
              </a:rPr>
              <a:t>Substituting</a:t>
            </a:r>
            <a:r>
              <a:rPr lang="en" sz="1600">
                <a:solidFill>
                  <a:srgbClr val="FFD966"/>
                </a:solidFill>
              </a:rPr>
              <a:t> plastic</a:t>
            </a:r>
            <a:endParaRPr sz="1600">
              <a:solidFill>
                <a:srgbClr val="FFD96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Reducing plastic waste</a:t>
            </a:r>
            <a:endParaRPr/>
          </a:p>
        </p:txBody>
      </p:sp>
      <p:sp>
        <p:nvSpPr>
          <p:cNvPr id="140" name="Google Shape;140;p21"/>
          <p:cNvSpPr txBox="1"/>
          <p:nvPr>
            <p:ph idx="1" type="body"/>
          </p:nvPr>
        </p:nvSpPr>
        <p:spPr>
          <a:xfrm>
            <a:off x="729450" y="2078888"/>
            <a:ext cx="36198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some industries, plastic usage is inevitable.</a:t>
            </a:r>
            <a:endParaRPr/>
          </a:p>
          <a:p>
            <a:pPr indent="0" lvl="0" marL="0" rtl="0" algn="l">
              <a:spcBef>
                <a:spcPts val="1200"/>
              </a:spcBef>
              <a:spcAft>
                <a:spcPts val="0"/>
              </a:spcAft>
              <a:buNone/>
            </a:pPr>
            <a:r>
              <a:rPr lang="en"/>
              <a:t>Associations such as SME has been working on machine learning technology to reduce plastic waste in industries such as manufacturing industry where plastic usage is mandated.</a:t>
            </a:r>
            <a:endParaRPr/>
          </a:p>
          <a:p>
            <a:pPr indent="0" lvl="0" marL="0" rtl="0" algn="l">
              <a:spcBef>
                <a:spcPts val="1200"/>
              </a:spcBef>
              <a:spcAft>
                <a:spcPts val="1200"/>
              </a:spcAft>
              <a:buNone/>
            </a:pPr>
            <a:r>
              <a:rPr lang="en"/>
              <a:t>This approach is used when a firm or industry can not find a replacement for plastic usage. </a:t>
            </a:r>
            <a:endParaRPr/>
          </a:p>
        </p:txBody>
      </p:sp>
      <p:pic>
        <p:nvPicPr>
          <p:cNvPr id="141" name="Google Shape;141;p21"/>
          <p:cNvPicPr preferRelativeResize="0"/>
          <p:nvPr/>
        </p:nvPicPr>
        <p:blipFill>
          <a:blip r:embed="rId3">
            <a:alphaModFix/>
          </a:blip>
          <a:stretch>
            <a:fillRect/>
          </a:stretch>
        </p:blipFill>
        <p:spPr>
          <a:xfrm>
            <a:off x="4349250" y="2078900"/>
            <a:ext cx="3699979" cy="2261100"/>
          </a:xfrm>
          <a:prstGeom prst="rect">
            <a:avLst/>
          </a:prstGeom>
          <a:noFill/>
          <a:ln>
            <a:noFill/>
          </a:ln>
        </p:spPr>
      </p:pic>
      <p:sp>
        <p:nvSpPr>
          <p:cNvPr id="142" name="Google Shape;142;p21"/>
          <p:cNvSpPr txBox="1"/>
          <p:nvPr/>
        </p:nvSpPr>
        <p:spPr>
          <a:xfrm>
            <a:off x="816900" y="4697225"/>
            <a:ext cx="33963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latin typeface="Lato"/>
                <a:ea typeface="Lato"/>
                <a:cs typeface="Lato"/>
                <a:sym typeface="Lato"/>
              </a:rPr>
              <a:t>Photo credit: https://zeorouteplanner.com/blog/how-zeo-route-planner-is-helping-smes-grow/</a:t>
            </a:r>
            <a:endParaRPr sz="5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