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70" r:id="rId7"/>
    <p:sldId id="259" r:id="rId8"/>
    <p:sldId id="268" r:id="rId9"/>
    <p:sldId id="260" r:id="rId10"/>
    <p:sldId id="261" r:id="rId11"/>
    <p:sldId id="262" r:id="rId12"/>
    <p:sldId id="263" r:id="rId13"/>
    <p:sldId id="269" r:id="rId14"/>
    <p:sldId id="264" r:id="rId15"/>
    <p:sldId id="271" r:id="rId16"/>
    <p:sldId id="272" r:id="rId17"/>
    <p:sldId id="273" r:id="rId18"/>
    <p:sldId id="274" r:id="rId19"/>
    <p:sldId id="275" r:id="rId20"/>
    <p:sldId id="276" r:id="rId21"/>
    <p:sldId id="265" r:id="rId22"/>
    <p:sldId id="286" r:id="rId23"/>
    <p:sldId id="287" r:id="rId24"/>
    <p:sldId id="266" r:id="rId25"/>
    <p:sldId id="279" r:id="rId26"/>
    <p:sldId id="280" r:id="rId27"/>
    <p:sldId id="281" r:id="rId28"/>
    <p:sldId id="282" r:id="rId29"/>
    <p:sldId id="283" r:id="rId30"/>
    <p:sldId id="284" r:id="rId31"/>
    <p:sldId id="285" r:id="rId32"/>
    <p:sldId id="277" r:id="rId33"/>
    <p:sldId id="278" r:id="rId34"/>
    <p:sldId id="288" r:id="rId35"/>
    <p:sldId id="2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BF779AB-C05A-40CD-A944-F8D27881865B}">
          <p14:sldIdLst>
            <p14:sldId id="257"/>
            <p14:sldId id="258"/>
            <p14:sldId id="270"/>
            <p14:sldId id="259"/>
            <p14:sldId id="268"/>
            <p14:sldId id="260"/>
            <p14:sldId id="261"/>
            <p14:sldId id="262"/>
            <p14:sldId id="263"/>
            <p14:sldId id="269"/>
            <p14:sldId id="264"/>
            <p14:sldId id="271"/>
            <p14:sldId id="272"/>
            <p14:sldId id="273"/>
            <p14:sldId id="274"/>
            <p14:sldId id="275"/>
            <p14:sldId id="276"/>
            <p14:sldId id="265"/>
            <p14:sldId id="286"/>
            <p14:sldId id="287"/>
            <p14:sldId id="266"/>
            <p14:sldId id="279"/>
            <p14:sldId id="280"/>
            <p14:sldId id="281"/>
            <p14:sldId id="282"/>
            <p14:sldId id="283"/>
            <p14:sldId id="284"/>
            <p14:sldId id="285"/>
            <p14:sldId id="277"/>
            <p14:sldId id="278"/>
            <p14:sldId id="28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541092" y="13456"/>
            <a:ext cx="6253317" cy="3686015"/>
          </a:xfrm>
        </p:spPr>
        <p:txBody>
          <a:bodyPr>
            <a:normAutofit/>
          </a:bodyPr>
          <a:lstStyle/>
          <a:p>
            <a:r>
              <a:rPr lang="en-US" sz="4800" dirty="0"/>
              <a:t>Capability Approach to Social Justice</a:t>
            </a:r>
            <a:br>
              <a:rPr lang="en-US" sz="4800" dirty="0"/>
            </a:br>
            <a:br>
              <a:rPr lang="en-US" sz="4800" dirty="0"/>
            </a:br>
            <a:r>
              <a:rPr lang="en-US" sz="2400" dirty="0"/>
              <a:t>Gender Inequalities in Canada</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506061"/>
            <a:ext cx="5919537" cy="2034201"/>
          </a:xfrm>
        </p:spPr>
        <p:txBody>
          <a:bodyPr>
            <a:normAutofit/>
          </a:bodyPr>
          <a:lstStyle/>
          <a:p>
            <a:endParaRPr lang="en-US" sz="2000" dirty="0">
              <a:solidFill>
                <a:schemeClr val="tx1">
                  <a:lumMod val="85000"/>
                  <a:lumOff val="15000"/>
                </a:schemeClr>
              </a:solidFill>
            </a:endParaRPr>
          </a:p>
          <a:p>
            <a:r>
              <a:rPr lang="en-US" sz="2000" dirty="0">
                <a:solidFill>
                  <a:schemeClr val="tx1">
                    <a:lumMod val="85000"/>
                    <a:lumOff val="15000"/>
                  </a:schemeClr>
                </a:solidFill>
              </a:rPr>
              <a:t>Jay Lee, Simranpreet Kaur, </a:t>
            </a:r>
            <a:br>
              <a:rPr lang="en-US" sz="2000" dirty="0">
                <a:solidFill>
                  <a:schemeClr val="tx1">
                    <a:lumMod val="85000"/>
                    <a:lumOff val="15000"/>
                  </a:schemeClr>
                </a:solidFill>
              </a:rPr>
            </a:br>
            <a:r>
              <a:rPr lang="en-US" sz="2000" dirty="0">
                <a:solidFill>
                  <a:schemeClr val="tx1">
                    <a:lumMod val="85000"/>
                    <a:lumOff val="15000"/>
                  </a:schemeClr>
                </a:solidFill>
              </a:rPr>
              <a:t>Elizabeth Graham, Anoop Kaur, Haritika Sharan, Anmolpreet Kaur</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up of a person&#10;&#10;Description automatically generated">
            <a:extLst>
              <a:ext uri="{FF2B5EF4-FFF2-40B4-BE49-F238E27FC236}">
                <a16:creationId xmlns:a16="http://schemas.microsoft.com/office/drawing/2014/main" id="{0E73AF3D-A1A4-B745-9485-A0B656824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93" y="782485"/>
            <a:ext cx="4983807" cy="3322538"/>
          </a:xfrm>
          <a:prstGeom prst="rect">
            <a:avLst/>
          </a:prstGeom>
        </p:spPr>
      </p:pic>
      <p:sp>
        <p:nvSpPr>
          <p:cNvPr id="7" name="TextBox 6">
            <a:extLst>
              <a:ext uri="{FF2B5EF4-FFF2-40B4-BE49-F238E27FC236}">
                <a16:creationId xmlns:a16="http://schemas.microsoft.com/office/drawing/2014/main" id="{F1A6021B-67FB-5B9E-5D72-E91E753B5118}"/>
              </a:ext>
            </a:extLst>
          </p:cNvPr>
          <p:cNvSpPr txBox="1"/>
          <p:nvPr/>
        </p:nvSpPr>
        <p:spPr>
          <a:xfrm>
            <a:off x="352926" y="4936742"/>
            <a:ext cx="4026568" cy="1138773"/>
          </a:xfrm>
          <a:prstGeom prst="rect">
            <a:avLst/>
          </a:prstGeom>
          <a:noFill/>
        </p:spPr>
        <p:txBody>
          <a:bodyPr wrap="square" rtlCol="0">
            <a:spAutoFit/>
          </a:bodyPr>
          <a:lstStyle/>
          <a:p>
            <a:r>
              <a:rPr lang="en-CA" sz="4000" dirty="0"/>
              <a:t>GROUP 6</a:t>
            </a:r>
          </a:p>
          <a:p>
            <a:r>
              <a:rPr lang="en-CA" sz="2800" dirty="0"/>
              <a:t>PHIL 1100 - 002</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69C7-F782-5948-92AE-EB95BD025A40}"/>
              </a:ext>
            </a:extLst>
          </p:cNvPr>
          <p:cNvSpPr>
            <a:spLocks noGrp="1"/>
          </p:cNvSpPr>
          <p:nvPr>
            <p:ph type="title"/>
          </p:nvPr>
        </p:nvSpPr>
        <p:spPr/>
        <p:txBody>
          <a:bodyPr/>
          <a:lstStyle/>
          <a:p>
            <a:r>
              <a:rPr lang="en-CA" dirty="0"/>
              <a:t>More On Assessing Social Policies</a:t>
            </a:r>
          </a:p>
        </p:txBody>
      </p:sp>
      <p:sp>
        <p:nvSpPr>
          <p:cNvPr id="3" name="Content Placeholder 2">
            <a:extLst>
              <a:ext uri="{FF2B5EF4-FFF2-40B4-BE49-F238E27FC236}">
                <a16:creationId xmlns:a16="http://schemas.microsoft.com/office/drawing/2014/main" id="{47ABB4EA-73B6-56F6-838D-53AE3DB45B8E}"/>
              </a:ext>
            </a:extLst>
          </p:cNvPr>
          <p:cNvSpPr>
            <a:spLocks noGrp="1"/>
          </p:cNvSpPr>
          <p:nvPr>
            <p:ph idx="1"/>
          </p:nvPr>
        </p:nvSpPr>
        <p:spPr/>
        <p:txBody>
          <a:bodyPr/>
          <a:lstStyle/>
          <a:p>
            <a:endParaRPr lang="en-IN" sz="2400" kern="100" dirty="0">
              <a:effectLst/>
              <a:latin typeface="Arial" panose="020B0604020202020204" pitchFamily="34" charset="0"/>
              <a:ea typeface="Calibri" panose="020F0502020204030204" pitchFamily="34" charset="0"/>
              <a:cs typeface="Times New Roman" panose="02020603050405020304" pitchFamily="18" charset="0"/>
            </a:endParaRPr>
          </a:p>
          <a:p>
            <a:r>
              <a:rPr lang="en-IN" sz="24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2400" kern="100" dirty="0">
                <a:effectLst/>
                <a:latin typeface="Aptos" panose="020B0004020202020204" pitchFamily="34" charset="0"/>
                <a:ea typeface="Calibri" panose="020F0502020204030204" pitchFamily="34" charset="0"/>
                <a:cs typeface="Times New Roman" panose="02020603050405020304" pitchFamily="18" charset="0"/>
              </a:rPr>
              <a:t>The capacity approach, in Nussbaum's opinion, provides a thorough and adaptable framework for comprehending and analysing social injustice</a:t>
            </a:r>
          </a:p>
          <a:p>
            <a:r>
              <a:rPr lang="en-IN" sz="2400" kern="100" dirty="0">
                <a:latin typeface="Aptos" panose="020B0004020202020204" pitchFamily="34" charset="0"/>
                <a:ea typeface="Calibri" panose="020F0502020204030204" pitchFamily="34" charset="0"/>
                <a:cs typeface="Times New Roman" panose="02020603050405020304" pitchFamily="18" charset="0"/>
              </a:rPr>
              <a:t>- </a:t>
            </a:r>
            <a:r>
              <a:rPr lang="en-IN" sz="2400" kern="100" dirty="0">
                <a:effectLst/>
                <a:latin typeface="Aptos" panose="020B0004020202020204" pitchFamily="34" charset="0"/>
                <a:ea typeface="Calibri" panose="020F0502020204030204" pitchFamily="34" charset="0"/>
                <a:cs typeface="Times New Roman" panose="02020603050405020304" pitchFamily="18" charset="0"/>
              </a:rPr>
              <a:t>The capacity approach offers a deep and dynamic view of well-being and social justice by emphasizing what people are truly capable of doing and becoming, as opposed to merely what they have.</a:t>
            </a:r>
            <a:endParaRPr lang="en-CA" sz="2400" kern="100" dirty="0">
              <a:effectLst/>
              <a:latin typeface="Aptos" panose="020B000402020202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46303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D96F-0348-E9EC-2AE8-2B93239DDDC0}"/>
              </a:ext>
            </a:extLst>
          </p:cNvPr>
          <p:cNvSpPr>
            <a:spLocks noGrp="1"/>
          </p:cNvSpPr>
          <p:nvPr>
            <p:ph type="title"/>
          </p:nvPr>
        </p:nvSpPr>
        <p:spPr>
          <a:xfrm>
            <a:off x="643464" y="497625"/>
            <a:ext cx="3517567" cy="2093975"/>
          </a:xfrm>
        </p:spPr>
        <p:txBody>
          <a:bodyPr anchor="b">
            <a:normAutofit/>
          </a:bodyPr>
          <a:lstStyle/>
          <a:p>
            <a:r>
              <a:rPr lang="en-CA" sz="3000" dirty="0"/>
              <a:t>Gender Inequality</a:t>
            </a:r>
            <a:br>
              <a:rPr lang="en-CA" sz="3000" dirty="0"/>
            </a:br>
            <a:r>
              <a:rPr lang="en-CA" sz="3000" dirty="0"/>
              <a:t>&amp;</a:t>
            </a:r>
            <a:br>
              <a:rPr lang="en-CA" sz="3000" dirty="0"/>
            </a:br>
            <a:r>
              <a:rPr lang="en-CA" sz="3000" dirty="0"/>
              <a:t>Gender Pay Gap</a:t>
            </a:r>
          </a:p>
        </p:txBody>
      </p:sp>
      <p:pic>
        <p:nvPicPr>
          <p:cNvPr id="5" name="Content Placeholder 4" descr="A person and person standing on a seesaw&#10;&#10;Description automatically generated">
            <a:extLst>
              <a:ext uri="{FF2B5EF4-FFF2-40B4-BE49-F238E27FC236}">
                <a16:creationId xmlns:a16="http://schemas.microsoft.com/office/drawing/2014/main" id="{8ADA3BDF-8765-17BE-83DF-48E866E809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5025" y="1057662"/>
            <a:ext cx="5928344" cy="4742675"/>
          </a:xfrm>
          <a:noFill/>
        </p:spPr>
      </p:pic>
      <p:sp>
        <p:nvSpPr>
          <p:cNvPr id="10" name="Text Placeholder 3">
            <a:extLst>
              <a:ext uri="{FF2B5EF4-FFF2-40B4-BE49-F238E27FC236}">
                <a16:creationId xmlns:a16="http://schemas.microsoft.com/office/drawing/2014/main" id="{15FDE823-7BA3-9EB9-27E4-15827E6B3CD7}"/>
              </a:ext>
            </a:extLst>
          </p:cNvPr>
          <p:cNvSpPr>
            <a:spLocks noGrp="1"/>
          </p:cNvSpPr>
          <p:nvPr>
            <p:ph type="body" sz="half" idx="2"/>
          </p:nvPr>
        </p:nvSpPr>
        <p:spPr>
          <a:xfrm>
            <a:off x="643465" y="3043050"/>
            <a:ext cx="3517567" cy="3064505"/>
          </a:xfrm>
        </p:spPr>
        <p:txBody>
          <a:bodyPr>
            <a:normAutofit lnSpcReduction="10000"/>
          </a:bodyPr>
          <a:lstStyle/>
          <a:p>
            <a:r>
              <a:rPr lang="en-US" dirty="0"/>
              <a:t>- Political Participation</a:t>
            </a:r>
          </a:p>
          <a:p>
            <a:r>
              <a:rPr lang="en-US" dirty="0"/>
              <a:t>- Education</a:t>
            </a:r>
          </a:p>
          <a:p>
            <a:r>
              <a:rPr lang="en-US" dirty="0"/>
              <a:t>- Economic Participation</a:t>
            </a:r>
          </a:p>
          <a:p>
            <a:r>
              <a:rPr lang="en-US" dirty="0"/>
              <a:t>- Safety &amp; Security as Capabilities</a:t>
            </a:r>
          </a:p>
          <a:p>
            <a:r>
              <a:rPr lang="en-US" dirty="0"/>
              <a:t>-  Approaches to Eliminate Gender Pay Gap</a:t>
            </a:r>
          </a:p>
          <a:p>
            <a:r>
              <a:rPr lang="en-US" dirty="0"/>
              <a:t>- Policy Implications</a:t>
            </a:r>
          </a:p>
        </p:txBody>
      </p:sp>
    </p:spTree>
    <p:extLst>
      <p:ext uri="{BB962C8B-B14F-4D97-AF65-F5344CB8AC3E}">
        <p14:creationId xmlns:p14="http://schemas.microsoft.com/office/powerpoint/2010/main" val="428174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01A5-94EF-5F9B-A4F2-53DF5BF395BB}"/>
              </a:ext>
            </a:extLst>
          </p:cNvPr>
          <p:cNvSpPr>
            <a:spLocks noGrp="1"/>
          </p:cNvSpPr>
          <p:nvPr>
            <p:ph type="title"/>
          </p:nvPr>
        </p:nvSpPr>
        <p:spPr/>
        <p:txBody>
          <a:bodyPr/>
          <a:lstStyle/>
          <a:p>
            <a:r>
              <a:rPr lang="en-CA" dirty="0"/>
              <a:t>Political Participation</a:t>
            </a:r>
          </a:p>
        </p:txBody>
      </p:sp>
      <p:sp>
        <p:nvSpPr>
          <p:cNvPr id="3" name="Content Placeholder 2">
            <a:extLst>
              <a:ext uri="{FF2B5EF4-FFF2-40B4-BE49-F238E27FC236}">
                <a16:creationId xmlns:a16="http://schemas.microsoft.com/office/drawing/2014/main" id="{D982DB00-C35F-DBB0-28A8-2AFE0BB04101}"/>
              </a:ext>
            </a:extLst>
          </p:cNvPr>
          <p:cNvSpPr>
            <a:spLocks noGrp="1"/>
          </p:cNvSpPr>
          <p:nvPr>
            <p:ph idx="1"/>
          </p:nvPr>
        </p:nvSpPr>
        <p:spPr/>
        <p:txBody>
          <a:bodyPr>
            <a:normAutofit/>
          </a:bodyPr>
          <a:lstStyle/>
          <a:p>
            <a:pPr algn="l"/>
            <a:endParaRPr lang="en-CA" sz="2400" dirty="0"/>
          </a:p>
          <a:p>
            <a:pPr algn="l"/>
            <a:r>
              <a:rPr lang="en-CA" sz="2400" dirty="0"/>
              <a:t>- </a:t>
            </a:r>
            <a:r>
              <a:rPr lang="en-CA" sz="2400" b="0" i="0" u="none" strike="noStrike" baseline="0" dirty="0">
                <a:solidFill>
                  <a:srgbClr val="000000"/>
                </a:solidFill>
                <a:latin typeface="Calibri" panose="020F0502020204030204" pitchFamily="34" charset="0"/>
              </a:rPr>
              <a:t>Nussbaum highlights the value of political engagement as a skill. </a:t>
            </a:r>
          </a:p>
          <a:p>
            <a:pPr algn="l"/>
            <a:r>
              <a:rPr lang="en-CA" sz="2400" dirty="0">
                <a:solidFill>
                  <a:srgbClr val="000000"/>
                </a:solidFill>
                <a:latin typeface="Calibri" panose="020F0502020204030204" pitchFamily="34" charset="0"/>
              </a:rPr>
              <a:t>- Ex. </a:t>
            </a:r>
            <a:r>
              <a:rPr lang="en-CA" sz="2400" b="0" i="0" u="none" strike="noStrike" baseline="0" dirty="0">
                <a:solidFill>
                  <a:srgbClr val="000000"/>
                </a:solidFill>
                <a:latin typeface="Calibri" panose="020F0502020204030204" pitchFamily="34" charset="0"/>
              </a:rPr>
              <a:t>Because there aren't enough women holding political office, they can't participate fully in the political process, which can lead to a lack of different viewpoints and possibly insufficient representation of women's interests. </a:t>
            </a:r>
            <a:endParaRPr lang="en-CA" sz="2400" dirty="0"/>
          </a:p>
        </p:txBody>
      </p:sp>
    </p:spTree>
    <p:extLst>
      <p:ext uri="{BB962C8B-B14F-4D97-AF65-F5344CB8AC3E}">
        <p14:creationId xmlns:p14="http://schemas.microsoft.com/office/powerpoint/2010/main" val="99221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1EE4-0ED3-325D-776D-55FED56FE6B4}"/>
              </a:ext>
            </a:extLst>
          </p:cNvPr>
          <p:cNvSpPr>
            <a:spLocks noGrp="1"/>
          </p:cNvSpPr>
          <p:nvPr>
            <p:ph type="title"/>
          </p:nvPr>
        </p:nvSpPr>
        <p:spPr/>
        <p:txBody>
          <a:bodyPr/>
          <a:lstStyle/>
          <a:p>
            <a:r>
              <a:rPr lang="en-CA" dirty="0"/>
              <a:t>Education</a:t>
            </a:r>
          </a:p>
        </p:txBody>
      </p:sp>
      <p:sp>
        <p:nvSpPr>
          <p:cNvPr id="3" name="Content Placeholder 2">
            <a:extLst>
              <a:ext uri="{FF2B5EF4-FFF2-40B4-BE49-F238E27FC236}">
                <a16:creationId xmlns:a16="http://schemas.microsoft.com/office/drawing/2014/main" id="{CFAEB7F6-10F6-BD84-EE6F-858068231666}"/>
              </a:ext>
            </a:extLst>
          </p:cNvPr>
          <p:cNvSpPr>
            <a:spLocks noGrp="1"/>
          </p:cNvSpPr>
          <p:nvPr>
            <p:ph idx="1"/>
          </p:nvPr>
        </p:nvSpPr>
        <p:spPr/>
        <p:txBody>
          <a:bodyPr>
            <a:normAutofit/>
          </a:bodyPr>
          <a:lstStyle/>
          <a:p>
            <a:pPr marL="0" indent="0" algn="l">
              <a:buNone/>
            </a:pPr>
            <a:br>
              <a:rPr lang="en-CA" sz="2400" dirty="0"/>
            </a:br>
            <a:r>
              <a:rPr lang="en-CA" sz="2400" dirty="0"/>
              <a:t>- </a:t>
            </a:r>
            <a:r>
              <a:rPr lang="en-CA" sz="2400" b="0" i="0" u="none" strike="noStrike" baseline="0" dirty="0">
                <a:solidFill>
                  <a:srgbClr val="000000"/>
                </a:solidFill>
                <a:latin typeface="Calibri" panose="020F0502020204030204" pitchFamily="34" charset="0"/>
              </a:rPr>
              <a:t>One of the fundamental skills in Nussbaum's approach is education </a:t>
            </a:r>
          </a:p>
          <a:p>
            <a:pPr marL="0" indent="0" algn="l">
              <a:buNone/>
            </a:pPr>
            <a:r>
              <a:rPr lang="en-CA" sz="2400" dirty="0">
                <a:solidFill>
                  <a:srgbClr val="000000"/>
                </a:solidFill>
                <a:latin typeface="Calibri" panose="020F0502020204030204" pitchFamily="34" charset="0"/>
              </a:rPr>
              <a:t>- </a:t>
            </a:r>
            <a:r>
              <a:rPr lang="en-CA" sz="2400" b="0" i="0" u="none" strike="noStrike" baseline="0" dirty="0">
                <a:solidFill>
                  <a:srgbClr val="000000"/>
                </a:solidFill>
                <a:latin typeface="Calibri" panose="020F0502020204030204" pitchFamily="34" charset="0"/>
              </a:rPr>
              <a:t>Disparities in access to and educational opportunities may be at the basis of gender inequity in leadership roles</a:t>
            </a:r>
          </a:p>
          <a:p>
            <a:pPr marL="0" indent="0" algn="l">
              <a:buNone/>
            </a:pPr>
            <a:r>
              <a:rPr lang="en-CA" sz="2400" dirty="0">
                <a:solidFill>
                  <a:srgbClr val="000000"/>
                </a:solidFill>
                <a:latin typeface="Calibri" panose="020F0502020204030204" pitchFamily="34" charset="0"/>
              </a:rPr>
              <a:t>- </a:t>
            </a:r>
            <a:r>
              <a:rPr lang="en-CA" sz="2400" b="0" i="0" u="none" strike="noStrike" baseline="0" dirty="0">
                <a:solidFill>
                  <a:srgbClr val="000000"/>
                </a:solidFill>
                <a:latin typeface="Calibri" panose="020F0502020204030204" pitchFamily="34" charset="0"/>
              </a:rPr>
              <a:t>Women who lack access to high-quality education may find it more difficult to achieve leadership positions</a:t>
            </a:r>
            <a:endParaRPr lang="en-CA" sz="2400" dirty="0"/>
          </a:p>
        </p:txBody>
      </p:sp>
    </p:spTree>
    <p:extLst>
      <p:ext uri="{BB962C8B-B14F-4D97-AF65-F5344CB8AC3E}">
        <p14:creationId xmlns:p14="http://schemas.microsoft.com/office/powerpoint/2010/main" val="323838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78A8-C17F-6584-F447-1AD81F9EEFD5}"/>
              </a:ext>
            </a:extLst>
          </p:cNvPr>
          <p:cNvSpPr>
            <a:spLocks noGrp="1"/>
          </p:cNvSpPr>
          <p:nvPr>
            <p:ph type="title"/>
          </p:nvPr>
        </p:nvSpPr>
        <p:spPr/>
        <p:txBody>
          <a:bodyPr/>
          <a:lstStyle/>
          <a:p>
            <a:r>
              <a:rPr lang="en-CA" dirty="0"/>
              <a:t>Economic Participation</a:t>
            </a:r>
          </a:p>
        </p:txBody>
      </p:sp>
      <p:sp>
        <p:nvSpPr>
          <p:cNvPr id="3" name="Content Placeholder 2">
            <a:extLst>
              <a:ext uri="{FF2B5EF4-FFF2-40B4-BE49-F238E27FC236}">
                <a16:creationId xmlns:a16="http://schemas.microsoft.com/office/drawing/2014/main" id="{FA493902-4DD7-BB34-A405-89F9A2B75210}"/>
              </a:ext>
            </a:extLst>
          </p:cNvPr>
          <p:cNvSpPr>
            <a:spLocks noGrp="1"/>
          </p:cNvSpPr>
          <p:nvPr>
            <p:ph idx="1"/>
          </p:nvPr>
        </p:nvSpPr>
        <p:spPr/>
        <p:txBody>
          <a:bodyPr/>
          <a:lstStyle/>
          <a:p>
            <a:pPr algn="l"/>
            <a:endParaRPr lang="en-CA" sz="1800" b="0" i="0" u="none" strike="noStrike" baseline="0" dirty="0">
              <a:solidFill>
                <a:srgbClr val="000000"/>
              </a:solidFill>
              <a:latin typeface="Calibri" panose="020F0502020204030204" pitchFamily="34" charset="0"/>
            </a:endParaRPr>
          </a:p>
          <a:p>
            <a:r>
              <a:rPr lang="en-CA" sz="2400" b="0" i="0" u="none" strike="noStrike" baseline="0" dirty="0">
                <a:solidFill>
                  <a:srgbClr val="000000"/>
                </a:solidFill>
                <a:latin typeface="Calibri" panose="020F0502020204030204" pitchFamily="34" charset="0"/>
              </a:rPr>
              <a:t>- Leadership positions often come with financial advantages and prospects</a:t>
            </a:r>
          </a:p>
          <a:p>
            <a:r>
              <a:rPr lang="en-CA" sz="2400" dirty="0">
                <a:solidFill>
                  <a:srgbClr val="000000"/>
                </a:solidFill>
                <a:latin typeface="Calibri" panose="020F0502020204030204" pitchFamily="34" charset="0"/>
              </a:rPr>
              <a:t>-</a:t>
            </a:r>
            <a:r>
              <a:rPr lang="en-CA" sz="2400" b="0" i="0" u="none" strike="noStrike" baseline="0" dirty="0">
                <a:solidFill>
                  <a:srgbClr val="000000"/>
                </a:solidFill>
                <a:latin typeface="Calibri" panose="020F0502020204030204" pitchFamily="34" charset="0"/>
              </a:rPr>
              <a:t> Women's capacity to participate in the economy and achieve financial independence is restricted by gender disparity in leadership roles</a:t>
            </a:r>
          </a:p>
          <a:p>
            <a:r>
              <a:rPr lang="en-CA" sz="2400" dirty="0">
                <a:solidFill>
                  <a:srgbClr val="000000"/>
                </a:solidFill>
                <a:latin typeface="Calibri" panose="020F0502020204030204" pitchFamily="34" charset="0"/>
              </a:rPr>
              <a:t>- Leads to</a:t>
            </a:r>
            <a:r>
              <a:rPr lang="en-CA" sz="2400" b="0" i="0" u="none" strike="noStrike" baseline="0" dirty="0">
                <a:solidFill>
                  <a:srgbClr val="000000"/>
                </a:solidFill>
                <a:latin typeface="Calibri" panose="020F0502020204030204" pitchFamily="34" charset="0"/>
              </a:rPr>
              <a:t> the gender pay gap overall. </a:t>
            </a:r>
            <a:endParaRPr lang="en-CA" sz="2400" dirty="0"/>
          </a:p>
        </p:txBody>
      </p:sp>
    </p:spTree>
    <p:extLst>
      <p:ext uri="{BB962C8B-B14F-4D97-AF65-F5344CB8AC3E}">
        <p14:creationId xmlns:p14="http://schemas.microsoft.com/office/powerpoint/2010/main" val="4048868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6A1C-505C-3787-DBEF-20F8D427900D}"/>
              </a:ext>
            </a:extLst>
          </p:cNvPr>
          <p:cNvSpPr>
            <a:spLocks noGrp="1"/>
          </p:cNvSpPr>
          <p:nvPr>
            <p:ph type="title"/>
          </p:nvPr>
        </p:nvSpPr>
        <p:spPr/>
        <p:txBody>
          <a:bodyPr/>
          <a:lstStyle/>
          <a:p>
            <a:r>
              <a:rPr lang="en-CA" dirty="0"/>
              <a:t>Safety &amp; Security as Capabilities</a:t>
            </a:r>
          </a:p>
        </p:txBody>
      </p:sp>
      <p:sp>
        <p:nvSpPr>
          <p:cNvPr id="3" name="Content Placeholder 2">
            <a:extLst>
              <a:ext uri="{FF2B5EF4-FFF2-40B4-BE49-F238E27FC236}">
                <a16:creationId xmlns:a16="http://schemas.microsoft.com/office/drawing/2014/main" id="{2D549D0A-B97B-EEE4-F6EF-E90DD3169888}"/>
              </a:ext>
            </a:extLst>
          </p:cNvPr>
          <p:cNvSpPr>
            <a:spLocks noGrp="1"/>
          </p:cNvSpPr>
          <p:nvPr>
            <p:ph idx="1"/>
          </p:nvPr>
        </p:nvSpPr>
        <p:spPr/>
        <p:txBody>
          <a:bodyPr/>
          <a:lstStyle/>
          <a:p>
            <a:pPr marL="0" indent="0" algn="l">
              <a:buNone/>
            </a:pPr>
            <a:br>
              <a:rPr lang="en-CA" sz="1800" dirty="0">
                <a:solidFill>
                  <a:srgbClr val="000000"/>
                </a:solidFill>
                <a:latin typeface="Calibri" panose="020F0502020204030204" pitchFamily="34" charset="0"/>
              </a:rPr>
            </a:br>
            <a:endParaRPr lang="en-CA" sz="1800" b="0" i="0" u="none" strike="noStrike" baseline="0" dirty="0">
              <a:solidFill>
                <a:srgbClr val="000000"/>
              </a:solidFill>
              <a:latin typeface="Calibri" panose="020F0502020204030204" pitchFamily="34" charset="0"/>
            </a:endParaRPr>
          </a:p>
          <a:p>
            <a:r>
              <a:rPr lang="en-CA" sz="2400" dirty="0">
                <a:solidFill>
                  <a:srgbClr val="000000"/>
                </a:solidFill>
                <a:latin typeface="Calibri" panose="020F0502020204030204" pitchFamily="34" charset="0"/>
              </a:rPr>
              <a:t>- </a:t>
            </a:r>
            <a:r>
              <a:rPr lang="en-CA" sz="2400" b="0" i="0" u="none" strike="noStrike" baseline="0" dirty="0">
                <a:solidFill>
                  <a:srgbClr val="000000"/>
                </a:solidFill>
                <a:latin typeface="Calibri" panose="020F0502020204030204" pitchFamily="34" charset="0"/>
              </a:rPr>
              <a:t>According to Nussbaum, security and safety are fundamental qualities</a:t>
            </a:r>
          </a:p>
          <a:p>
            <a:r>
              <a:rPr lang="en-CA" sz="2400" dirty="0">
                <a:solidFill>
                  <a:srgbClr val="000000"/>
                </a:solidFill>
                <a:latin typeface="Calibri" panose="020F0502020204030204" pitchFamily="34" charset="0"/>
              </a:rPr>
              <a:t>-</a:t>
            </a:r>
            <a:r>
              <a:rPr lang="en-CA" sz="2400" b="0" i="0" u="none" strike="noStrike" baseline="0" dirty="0">
                <a:solidFill>
                  <a:srgbClr val="000000"/>
                </a:solidFill>
                <a:latin typeface="Calibri" panose="020F0502020204030204" pitchFamily="34" charset="0"/>
              </a:rPr>
              <a:t> Women may experience harassment, discrimination, or other safety issues in public and professional settings due in part to gender inequity. </a:t>
            </a:r>
            <a:endParaRPr lang="en-CA" sz="2400" dirty="0"/>
          </a:p>
        </p:txBody>
      </p:sp>
    </p:spTree>
    <p:extLst>
      <p:ext uri="{BB962C8B-B14F-4D97-AF65-F5344CB8AC3E}">
        <p14:creationId xmlns:p14="http://schemas.microsoft.com/office/powerpoint/2010/main" val="348045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EC59-5EFA-354C-65CF-492117502F5D}"/>
              </a:ext>
            </a:extLst>
          </p:cNvPr>
          <p:cNvSpPr>
            <a:spLocks noGrp="1"/>
          </p:cNvSpPr>
          <p:nvPr>
            <p:ph type="title"/>
          </p:nvPr>
        </p:nvSpPr>
        <p:spPr/>
        <p:txBody>
          <a:bodyPr>
            <a:normAutofit/>
          </a:bodyPr>
          <a:lstStyle/>
          <a:p>
            <a:r>
              <a:rPr lang="en-CA" sz="3600" dirty="0"/>
              <a:t>Approaches to Eliminate Gender Pay Gap</a:t>
            </a:r>
          </a:p>
        </p:txBody>
      </p:sp>
      <p:sp>
        <p:nvSpPr>
          <p:cNvPr id="3" name="Content Placeholder 2">
            <a:extLst>
              <a:ext uri="{FF2B5EF4-FFF2-40B4-BE49-F238E27FC236}">
                <a16:creationId xmlns:a16="http://schemas.microsoft.com/office/drawing/2014/main" id="{DA6139BB-7926-D8AA-27A4-64E6BFB048DC}"/>
              </a:ext>
            </a:extLst>
          </p:cNvPr>
          <p:cNvSpPr>
            <a:spLocks noGrp="1"/>
          </p:cNvSpPr>
          <p:nvPr>
            <p:ph idx="1"/>
          </p:nvPr>
        </p:nvSpPr>
        <p:spPr/>
        <p:txBody>
          <a:bodyPr>
            <a:normAutofit/>
          </a:bodyPr>
          <a:lstStyle/>
          <a:p>
            <a:pPr marL="0" indent="0">
              <a:buNone/>
            </a:pPr>
            <a:endParaRPr lang="en-CA" sz="2400" dirty="0">
              <a:solidFill>
                <a:srgbClr val="000000"/>
              </a:solidFill>
              <a:latin typeface="Calibri" panose="020F0502020204030204" pitchFamily="34" charset="0"/>
            </a:endParaRPr>
          </a:p>
          <a:p>
            <a:pPr marL="0" indent="0">
              <a:buNone/>
            </a:pPr>
            <a:r>
              <a:rPr lang="en-CA" sz="2400" dirty="0">
                <a:solidFill>
                  <a:srgbClr val="000000"/>
                </a:solidFill>
                <a:latin typeface="Calibri" panose="020F0502020204030204" pitchFamily="34" charset="0"/>
              </a:rPr>
              <a:t>- </a:t>
            </a:r>
            <a:r>
              <a:rPr lang="en-CA" sz="2400" b="0" i="0" u="none" strike="noStrike" baseline="0" dirty="0">
                <a:solidFill>
                  <a:srgbClr val="000000"/>
                </a:solidFill>
                <a:latin typeface="Calibri" panose="020F0502020204030204" pitchFamily="34" charset="0"/>
              </a:rPr>
              <a:t>Raising awareness of Inequalities. As it acts as a starting point for understanding the extent of the issue, which ranges from unequal compensation to neglected representation in leadership. </a:t>
            </a:r>
          </a:p>
          <a:p>
            <a:pPr marL="0" indent="0">
              <a:buNone/>
            </a:pPr>
            <a:r>
              <a:rPr lang="en-CA" sz="2400" dirty="0">
                <a:solidFill>
                  <a:srgbClr val="000000"/>
                </a:solidFill>
                <a:latin typeface="Calibri" panose="020F0502020204030204" pitchFamily="34" charset="0"/>
              </a:rPr>
              <a:t>- </a:t>
            </a:r>
            <a:r>
              <a:rPr lang="en-CA" sz="2400" b="0" i="0" u="none" strike="noStrike" baseline="0" dirty="0">
                <a:solidFill>
                  <a:srgbClr val="000000"/>
                </a:solidFill>
                <a:latin typeface="Calibri" panose="020F0502020204030204" pitchFamily="34" charset="0"/>
              </a:rPr>
              <a:t>It is essential to acknowledge this to spread awareness and inspire change-related actions. </a:t>
            </a:r>
            <a:endParaRPr lang="en-CA" sz="2400" dirty="0"/>
          </a:p>
        </p:txBody>
      </p:sp>
    </p:spTree>
    <p:extLst>
      <p:ext uri="{BB962C8B-B14F-4D97-AF65-F5344CB8AC3E}">
        <p14:creationId xmlns:p14="http://schemas.microsoft.com/office/powerpoint/2010/main" val="2380637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FB54-877C-D134-9B47-4A3C8FFA9E81}"/>
              </a:ext>
            </a:extLst>
          </p:cNvPr>
          <p:cNvSpPr>
            <a:spLocks noGrp="1"/>
          </p:cNvSpPr>
          <p:nvPr>
            <p:ph type="title"/>
          </p:nvPr>
        </p:nvSpPr>
        <p:spPr/>
        <p:txBody>
          <a:bodyPr/>
          <a:lstStyle/>
          <a:p>
            <a:r>
              <a:rPr lang="en-CA" dirty="0"/>
              <a:t>Policy Implications</a:t>
            </a:r>
          </a:p>
        </p:txBody>
      </p:sp>
      <p:sp>
        <p:nvSpPr>
          <p:cNvPr id="3" name="Content Placeholder 2">
            <a:extLst>
              <a:ext uri="{FF2B5EF4-FFF2-40B4-BE49-F238E27FC236}">
                <a16:creationId xmlns:a16="http://schemas.microsoft.com/office/drawing/2014/main" id="{CB9AA360-5765-DB7D-1BED-C9E467547C72}"/>
              </a:ext>
            </a:extLst>
          </p:cNvPr>
          <p:cNvSpPr>
            <a:spLocks noGrp="1"/>
          </p:cNvSpPr>
          <p:nvPr>
            <p:ph idx="1"/>
          </p:nvPr>
        </p:nvSpPr>
        <p:spPr/>
        <p:txBody>
          <a:bodyPr/>
          <a:lstStyle/>
          <a:p>
            <a:pPr algn="l"/>
            <a:endParaRPr lang="en-CA" sz="1800" b="0" i="0" u="none" strike="noStrike" baseline="0" dirty="0">
              <a:solidFill>
                <a:srgbClr val="000000"/>
              </a:solidFill>
              <a:latin typeface="Calibri" panose="020F0502020204030204" pitchFamily="34" charset="0"/>
            </a:endParaRPr>
          </a:p>
          <a:p>
            <a:pPr marL="0" indent="0">
              <a:buNone/>
            </a:pPr>
            <a:r>
              <a:rPr lang="en-CA" sz="1800" dirty="0">
                <a:solidFill>
                  <a:srgbClr val="000000"/>
                </a:solidFill>
                <a:latin typeface="Calibri" panose="020F0502020204030204" pitchFamily="34" charset="0"/>
              </a:rPr>
              <a:t>-</a:t>
            </a:r>
            <a:r>
              <a:rPr lang="en-CA" sz="1800" b="0" i="0" u="none" strike="noStrike" baseline="0" dirty="0">
                <a:solidFill>
                  <a:srgbClr val="000000"/>
                </a:solidFill>
                <a:latin typeface="Calibri" panose="020F0502020204030204" pitchFamily="34" charset="0"/>
              </a:rPr>
              <a:t> </a:t>
            </a:r>
            <a:r>
              <a:rPr lang="en-CA" sz="2400" b="0" i="0" u="none" strike="noStrike" baseline="0" dirty="0">
                <a:solidFill>
                  <a:srgbClr val="000000"/>
                </a:solidFill>
                <a:latin typeface="Calibri" panose="020F0502020204030204" pitchFamily="34" charset="0"/>
              </a:rPr>
              <a:t>With knowledge of gender inequality, policymakers can try to put into effect laws that deal with the root causes</a:t>
            </a:r>
          </a:p>
          <a:p>
            <a:pPr marL="0" indent="0">
              <a:buNone/>
            </a:pPr>
            <a:r>
              <a:rPr lang="en-CA" sz="2400" dirty="0">
                <a:solidFill>
                  <a:srgbClr val="000000"/>
                </a:solidFill>
                <a:latin typeface="Calibri" panose="020F0502020204030204" pitchFamily="34" charset="0"/>
              </a:rPr>
              <a:t>- </a:t>
            </a:r>
            <a:r>
              <a:rPr lang="en-CA" sz="2400" b="0" i="0" u="none" strike="noStrike" baseline="0" dirty="0">
                <a:solidFill>
                  <a:srgbClr val="000000"/>
                </a:solidFill>
                <a:latin typeface="Calibri" panose="020F0502020204030204" pitchFamily="34" charset="0"/>
              </a:rPr>
              <a:t>This could involve taking steps to support gender-sensitive education, diversity in leadership roles, and pay equity. </a:t>
            </a:r>
            <a:endParaRPr lang="en-CA" sz="2400" dirty="0"/>
          </a:p>
        </p:txBody>
      </p:sp>
    </p:spTree>
    <p:extLst>
      <p:ext uri="{BB962C8B-B14F-4D97-AF65-F5344CB8AC3E}">
        <p14:creationId xmlns:p14="http://schemas.microsoft.com/office/powerpoint/2010/main" val="117688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9C3D-E2D5-ACAB-E4F7-14D230842FE6}"/>
              </a:ext>
            </a:extLst>
          </p:cNvPr>
          <p:cNvSpPr>
            <a:spLocks noGrp="1"/>
          </p:cNvSpPr>
          <p:nvPr>
            <p:ph type="title"/>
          </p:nvPr>
        </p:nvSpPr>
        <p:spPr>
          <a:xfrm>
            <a:off x="643466" y="786383"/>
            <a:ext cx="3517567" cy="2093975"/>
          </a:xfrm>
        </p:spPr>
        <p:txBody>
          <a:bodyPr anchor="b">
            <a:normAutofit/>
          </a:bodyPr>
          <a:lstStyle/>
          <a:p>
            <a:r>
              <a:rPr lang="en-CA" dirty="0"/>
              <a:t>Why Capability Approach?</a:t>
            </a:r>
          </a:p>
        </p:txBody>
      </p:sp>
      <p:pic>
        <p:nvPicPr>
          <p:cNvPr id="5" name="Content Placeholder 4" descr="Question mark against red wall">
            <a:extLst>
              <a:ext uri="{FF2B5EF4-FFF2-40B4-BE49-F238E27FC236}">
                <a16:creationId xmlns:a16="http://schemas.microsoft.com/office/drawing/2014/main" id="{A4807554-B3C5-FAB7-9732-A06A682C44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261" r="-1" b="-1"/>
          <a:stretch/>
        </p:blipFill>
        <p:spPr>
          <a:xfrm>
            <a:off x="5458984" y="812799"/>
            <a:ext cx="5928344" cy="5294757"/>
          </a:xfrm>
          <a:noFill/>
        </p:spPr>
      </p:pic>
      <p:sp>
        <p:nvSpPr>
          <p:cNvPr id="10" name="Text Placeholder 3">
            <a:extLst>
              <a:ext uri="{FF2B5EF4-FFF2-40B4-BE49-F238E27FC236}">
                <a16:creationId xmlns:a16="http://schemas.microsoft.com/office/drawing/2014/main" id="{A614B220-D7D2-713E-843E-2827A2EFF9A3}"/>
              </a:ext>
            </a:extLst>
          </p:cNvPr>
          <p:cNvSpPr>
            <a:spLocks noGrp="1"/>
          </p:cNvSpPr>
          <p:nvPr>
            <p:ph type="body" sz="half" idx="2"/>
          </p:nvPr>
        </p:nvSpPr>
        <p:spPr>
          <a:xfrm>
            <a:off x="643465" y="3043050"/>
            <a:ext cx="3517567" cy="3064505"/>
          </a:xfrm>
        </p:spPr>
        <p:txBody>
          <a:bodyPr/>
          <a:lstStyle/>
          <a:p>
            <a:r>
              <a:rPr lang="en-US" dirty="0"/>
              <a:t>- Insight on the benefits of capability approach</a:t>
            </a:r>
          </a:p>
          <a:p>
            <a:r>
              <a:rPr lang="en-US" dirty="0"/>
              <a:t>- Measure that are used to rectify gender inequality</a:t>
            </a:r>
          </a:p>
          <a:p>
            <a:r>
              <a:rPr lang="en-US" dirty="0"/>
              <a:t>- How well does the benefits apply on gender inequality</a:t>
            </a:r>
          </a:p>
        </p:txBody>
      </p:sp>
    </p:spTree>
    <p:extLst>
      <p:ext uri="{BB962C8B-B14F-4D97-AF65-F5344CB8AC3E}">
        <p14:creationId xmlns:p14="http://schemas.microsoft.com/office/powerpoint/2010/main" val="73374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413C-EF69-9735-78D6-66CE36B202BF}"/>
              </a:ext>
            </a:extLst>
          </p:cNvPr>
          <p:cNvSpPr>
            <a:spLocks noGrp="1"/>
          </p:cNvSpPr>
          <p:nvPr>
            <p:ph type="title"/>
          </p:nvPr>
        </p:nvSpPr>
        <p:spPr/>
        <p:txBody>
          <a:bodyPr>
            <a:normAutofit/>
          </a:bodyPr>
          <a:lstStyle/>
          <a:p>
            <a:r>
              <a:rPr lang="en-CA" sz="4000" dirty="0"/>
              <a:t>Benefits of the Capability Approach</a:t>
            </a:r>
          </a:p>
        </p:txBody>
      </p:sp>
      <p:sp>
        <p:nvSpPr>
          <p:cNvPr id="3" name="Content Placeholder 2">
            <a:extLst>
              <a:ext uri="{FF2B5EF4-FFF2-40B4-BE49-F238E27FC236}">
                <a16:creationId xmlns:a16="http://schemas.microsoft.com/office/drawing/2014/main" id="{8D13BB98-2C19-7028-164C-0E1209C22630}"/>
              </a:ext>
            </a:extLst>
          </p:cNvPr>
          <p:cNvSpPr>
            <a:spLocks noGrp="1"/>
          </p:cNvSpPr>
          <p:nvPr>
            <p:ph idx="1"/>
          </p:nvPr>
        </p:nvSpPr>
        <p:spPr/>
        <p:txBody>
          <a:bodyPr>
            <a:normAutofit/>
          </a:bodyPr>
          <a:lstStyle/>
          <a:p>
            <a:br>
              <a:rPr lang="en-CA" sz="2200" dirty="0"/>
            </a:br>
            <a:r>
              <a:rPr lang="en-CA" sz="2200" dirty="0"/>
              <a:t>- Martha Nussbaum’s capability approach derives from her believing in people’s well-being and  having the capability to function in key areas listed in previous slides.</a:t>
            </a:r>
          </a:p>
          <a:p>
            <a:r>
              <a:rPr lang="en-CA" sz="2200" dirty="0"/>
              <a:t>- Lack of well-being would indicate conditions of oppression. Her measures of well-being can be used to avoid oppression</a:t>
            </a:r>
          </a:p>
          <a:p>
            <a:r>
              <a:rPr lang="en-CA" sz="2200" dirty="0"/>
              <a:t>- By setting our goal to align with Nussbaum’s capability approach, we can prevent one gender from being oppressed and other from over-empowerment</a:t>
            </a:r>
          </a:p>
        </p:txBody>
      </p:sp>
    </p:spTree>
    <p:extLst>
      <p:ext uri="{BB962C8B-B14F-4D97-AF65-F5344CB8AC3E}">
        <p14:creationId xmlns:p14="http://schemas.microsoft.com/office/powerpoint/2010/main" val="349181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CA" sz="4200" i="1" dirty="0">
                <a:solidFill>
                  <a:schemeClr val="bg1"/>
                </a:solidFill>
              </a:rPr>
              <a:t>“I p</a:t>
            </a:r>
            <a:r>
              <a:rPr lang="en-CA" sz="4200" i="1" dirty="0">
                <a:solidFill>
                  <a:schemeClr val="bg1"/>
                </a:solidFill>
                <a:effectLst/>
              </a:rPr>
              <a:t>ropose that we should focus on the question of what a person is actually able to do and be, in terms of real opportunities available to her, and of the real capabilities that she actually possesses”</a:t>
            </a:r>
            <a:endParaRPr lang="en-US" sz="42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Martha Nussbaum</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685A-37BF-2403-43D8-6078348C0073}"/>
              </a:ext>
            </a:extLst>
          </p:cNvPr>
          <p:cNvSpPr>
            <a:spLocks noGrp="1"/>
          </p:cNvSpPr>
          <p:nvPr>
            <p:ph type="title"/>
          </p:nvPr>
        </p:nvSpPr>
        <p:spPr/>
        <p:txBody>
          <a:bodyPr>
            <a:normAutofit/>
          </a:bodyPr>
          <a:lstStyle/>
          <a:p>
            <a:r>
              <a:rPr lang="en-CA" sz="3600" dirty="0"/>
              <a:t>How is this beneficial to Gender equality?</a:t>
            </a:r>
          </a:p>
        </p:txBody>
      </p:sp>
      <p:sp>
        <p:nvSpPr>
          <p:cNvPr id="3" name="Content Placeholder 2">
            <a:extLst>
              <a:ext uri="{FF2B5EF4-FFF2-40B4-BE49-F238E27FC236}">
                <a16:creationId xmlns:a16="http://schemas.microsoft.com/office/drawing/2014/main" id="{1A5C47D0-4699-434C-C0E1-CDA28D1EA909}"/>
              </a:ext>
            </a:extLst>
          </p:cNvPr>
          <p:cNvSpPr>
            <a:spLocks noGrp="1"/>
          </p:cNvSpPr>
          <p:nvPr>
            <p:ph idx="1"/>
          </p:nvPr>
        </p:nvSpPr>
        <p:spPr>
          <a:xfrm>
            <a:off x="1066800" y="2108201"/>
            <a:ext cx="10058400" cy="3760891"/>
          </a:xfrm>
        </p:spPr>
        <p:txBody>
          <a:bodyPr/>
          <a:lstStyle/>
          <a:p>
            <a:endParaRPr lang="en-CA" sz="2200" dirty="0"/>
          </a:p>
          <a:p>
            <a:r>
              <a:rPr lang="en-CA" sz="2200" dirty="0"/>
              <a:t>Since our priority is to avoid oppression, it is easier to:</a:t>
            </a:r>
          </a:p>
          <a:p>
            <a:r>
              <a:rPr lang="en-CA" sz="2200" dirty="0"/>
              <a:t> -  Address central capabilities</a:t>
            </a:r>
          </a:p>
          <a:p>
            <a:r>
              <a:rPr lang="en-CA" sz="2200" dirty="0"/>
              <a:t> -  Develop and implement gender responsive polices</a:t>
            </a:r>
          </a:p>
          <a:p>
            <a:r>
              <a:rPr lang="en-CA" sz="2200" dirty="0"/>
              <a:t> -  Measuring progress</a:t>
            </a:r>
          </a:p>
          <a:p>
            <a:pPr marL="0" indent="0">
              <a:buNone/>
            </a:pPr>
            <a:endParaRPr lang="en-CA" dirty="0"/>
          </a:p>
        </p:txBody>
      </p:sp>
    </p:spTree>
    <p:extLst>
      <p:ext uri="{BB962C8B-B14F-4D97-AF65-F5344CB8AC3E}">
        <p14:creationId xmlns:p14="http://schemas.microsoft.com/office/powerpoint/2010/main" val="658998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9D67-406B-8109-48F8-ECC5D5A9AF1E}"/>
              </a:ext>
            </a:extLst>
          </p:cNvPr>
          <p:cNvSpPr>
            <a:spLocks noGrp="1"/>
          </p:cNvSpPr>
          <p:nvPr>
            <p:ph type="title"/>
          </p:nvPr>
        </p:nvSpPr>
        <p:spPr>
          <a:xfrm>
            <a:off x="1097280" y="286603"/>
            <a:ext cx="10058400" cy="1450757"/>
          </a:xfrm>
        </p:spPr>
        <p:txBody>
          <a:bodyPr anchor="b">
            <a:normAutofit/>
          </a:bodyPr>
          <a:lstStyle/>
          <a:p>
            <a:r>
              <a:rPr lang="en-CA" sz="4000"/>
              <a:t>Elements Not Adequately Represented By The Capability Approach</a:t>
            </a:r>
          </a:p>
        </p:txBody>
      </p:sp>
      <p:pic>
        <p:nvPicPr>
          <p:cNvPr id="5" name="Content Placeholder 4" descr="A person in a floral dress&#10;&#10;Description automatically generated">
            <a:extLst>
              <a:ext uri="{FF2B5EF4-FFF2-40B4-BE49-F238E27FC236}">
                <a16:creationId xmlns:a16="http://schemas.microsoft.com/office/drawing/2014/main" id="{54A40A76-8212-FB42-F51B-30303FA12BDD}"/>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3873" r="-1" b="51493"/>
          <a:stretch/>
        </p:blipFill>
        <p:spPr>
          <a:xfrm>
            <a:off x="1456264" y="2120900"/>
            <a:ext cx="4639736" cy="3748193"/>
          </a:xfrm>
          <a:noFill/>
        </p:spPr>
      </p:pic>
      <p:pic>
        <p:nvPicPr>
          <p:cNvPr id="7" name="Content Placeholder 6" descr="A person wearing glasses and a suit&#10;&#10;Description automatically generated">
            <a:extLst>
              <a:ext uri="{FF2B5EF4-FFF2-40B4-BE49-F238E27FC236}">
                <a16:creationId xmlns:a16="http://schemas.microsoft.com/office/drawing/2014/main" id="{BC2D330F-A3AA-86EF-1754-0FABF23AC45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2357" y="2106418"/>
            <a:ext cx="3118338" cy="3777156"/>
          </a:xfrm>
        </p:spPr>
      </p:pic>
    </p:spTree>
    <p:extLst>
      <p:ext uri="{BB962C8B-B14F-4D97-AF65-F5344CB8AC3E}">
        <p14:creationId xmlns:p14="http://schemas.microsoft.com/office/powerpoint/2010/main" val="833488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8A8D-3FDA-9AB0-AFA8-0B500A7C8379}"/>
              </a:ext>
            </a:extLst>
          </p:cNvPr>
          <p:cNvSpPr>
            <a:spLocks noGrp="1"/>
          </p:cNvSpPr>
          <p:nvPr>
            <p:ph type="title"/>
          </p:nvPr>
        </p:nvSpPr>
        <p:spPr/>
        <p:txBody>
          <a:bodyPr/>
          <a:lstStyle/>
          <a:p>
            <a:r>
              <a:rPr lang="en-CA" dirty="0"/>
              <a:t>Concerns on the Approach</a:t>
            </a:r>
          </a:p>
        </p:txBody>
      </p:sp>
      <p:sp>
        <p:nvSpPr>
          <p:cNvPr id="3" name="Content Placeholder 2">
            <a:extLst>
              <a:ext uri="{FF2B5EF4-FFF2-40B4-BE49-F238E27FC236}">
                <a16:creationId xmlns:a16="http://schemas.microsoft.com/office/drawing/2014/main" id="{79EF2D68-88B3-4037-D84E-1AFE2D2C3705}"/>
              </a:ext>
            </a:extLst>
          </p:cNvPr>
          <p:cNvSpPr>
            <a:spLocks noGrp="1"/>
          </p:cNvSpPr>
          <p:nvPr>
            <p:ph sz="half" idx="1"/>
          </p:nvPr>
        </p:nvSpPr>
        <p:spPr>
          <a:xfrm>
            <a:off x="1097280" y="2120901"/>
            <a:ext cx="10212404" cy="3734468"/>
          </a:xfrm>
        </p:spPr>
        <p:txBody>
          <a:bodyPr>
            <a:normAutofit/>
          </a:bodyPr>
          <a:lstStyle/>
          <a:p>
            <a:endParaRPr lang="en-IN" sz="2200" dirty="0">
              <a:effectLst/>
              <a:latin typeface="Arial" panose="020B0604020202020204" pitchFamily="34" charset="0"/>
              <a:ea typeface="Calibri" panose="020F0502020204030204" pitchFamily="34" charset="0"/>
            </a:endParaRPr>
          </a:p>
          <a:p>
            <a:r>
              <a:rPr lang="en-IN" sz="2200" dirty="0">
                <a:effectLst/>
                <a:latin typeface="Arial" panose="020B0604020202020204" pitchFamily="34" charset="0"/>
                <a:ea typeface="Calibri" panose="020F0502020204030204" pitchFamily="34" charset="0"/>
              </a:rPr>
              <a:t>- Amartya Sen and Martha Nussbaum established the capacity approach, which is a paradigm for assessing social justice and well-being based on people's freedoms and capacities to lead meaningful lives. </a:t>
            </a:r>
          </a:p>
          <a:p>
            <a:br>
              <a:rPr lang="en-IN" sz="2200" dirty="0">
                <a:effectLst/>
                <a:latin typeface="Arial" panose="020B0604020202020204" pitchFamily="34" charset="0"/>
                <a:ea typeface="Calibri" panose="020F0502020204030204" pitchFamily="34" charset="0"/>
              </a:rPr>
            </a:br>
            <a:r>
              <a:rPr lang="en-IN" sz="2200" dirty="0">
                <a:effectLst/>
                <a:latin typeface="Arial" panose="020B0604020202020204" pitchFamily="34" charset="0"/>
                <a:ea typeface="Calibri" panose="020F0502020204030204" pitchFamily="34" charset="0"/>
              </a:rPr>
              <a:t>- Although the capacity method is a thorough and useful technique for identifying and resolving different types of injustice, it has several drawbacks.</a:t>
            </a:r>
            <a:endParaRPr lang="en-CA" sz="2200" dirty="0"/>
          </a:p>
        </p:txBody>
      </p:sp>
    </p:spTree>
    <p:extLst>
      <p:ext uri="{BB962C8B-B14F-4D97-AF65-F5344CB8AC3E}">
        <p14:creationId xmlns:p14="http://schemas.microsoft.com/office/powerpoint/2010/main" val="2565542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000D-B558-815C-2A94-343F35C84481}"/>
              </a:ext>
            </a:extLst>
          </p:cNvPr>
          <p:cNvSpPr>
            <a:spLocks noGrp="1"/>
          </p:cNvSpPr>
          <p:nvPr>
            <p:ph type="title"/>
          </p:nvPr>
        </p:nvSpPr>
        <p:spPr/>
        <p:txBody>
          <a:bodyPr>
            <a:normAutofit/>
          </a:bodyPr>
          <a:lstStyle/>
          <a:p>
            <a:r>
              <a:rPr lang="en-CA" sz="3600" dirty="0"/>
              <a:t>Subjectivity and Differences in Culture</a:t>
            </a:r>
          </a:p>
        </p:txBody>
      </p:sp>
      <p:sp>
        <p:nvSpPr>
          <p:cNvPr id="3" name="Content Placeholder 2">
            <a:extLst>
              <a:ext uri="{FF2B5EF4-FFF2-40B4-BE49-F238E27FC236}">
                <a16:creationId xmlns:a16="http://schemas.microsoft.com/office/drawing/2014/main" id="{1005052F-159A-4204-0249-AFD28374E367}"/>
              </a:ext>
            </a:extLst>
          </p:cNvPr>
          <p:cNvSpPr>
            <a:spLocks noGrp="1"/>
          </p:cNvSpPr>
          <p:nvPr>
            <p:ph sz="half" idx="1"/>
          </p:nvPr>
        </p:nvSpPr>
        <p:spPr>
          <a:xfrm>
            <a:off x="1097280" y="2120900"/>
            <a:ext cx="10058400" cy="3748193"/>
          </a:xfrm>
        </p:spPr>
        <p:txBody>
          <a:bodyPr>
            <a:normAutofit/>
          </a:bodyPr>
          <a:lstStyle/>
          <a:p>
            <a:r>
              <a:rPr lang="en-IN" sz="2200" dirty="0">
                <a:effectLst/>
                <a:latin typeface="Arial" panose="020B0604020202020204" pitchFamily="34" charset="0"/>
                <a:ea typeface="Calibri" panose="020F0502020204030204" pitchFamily="34" charset="0"/>
              </a:rPr>
              <a:t>- The capacity approach is predicated on a set of talents that are universally valued, however what people or communities regard as necessary skills may differ depending on their culture. </a:t>
            </a:r>
          </a:p>
          <a:p>
            <a:r>
              <a:rPr lang="en-IN" sz="2200" dirty="0">
                <a:latin typeface="Arial" panose="020B0604020202020204" pitchFamily="34" charset="0"/>
                <a:ea typeface="Calibri" panose="020F0502020204030204" pitchFamily="34" charset="0"/>
              </a:rPr>
              <a:t>- </a:t>
            </a:r>
            <a:r>
              <a:rPr lang="en-IN" sz="2200" dirty="0">
                <a:effectLst/>
                <a:latin typeface="Arial" panose="020B0604020202020204" pitchFamily="34" charset="0"/>
                <a:ea typeface="Calibri" panose="020F0502020204030204" pitchFamily="34" charset="0"/>
              </a:rPr>
              <a:t>The method might not adequately take into consideration the many cultural viewpoints on justice and well-being.</a:t>
            </a:r>
            <a:endParaRPr lang="en-CA" sz="2200" dirty="0"/>
          </a:p>
        </p:txBody>
      </p:sp>
    </p:spTree>
    <p:extLst>
      <p:ext uri="{BB962C8B-B14F-4D97-AF65-F5344CB8AC3E}">
        <p14:creationId xmlns:p14="http://schemas.microsoft.com/office/powerpoint/2010/main" val="334967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DDC8-7FC6-A0F3-2593-A4A1D0A4AB4C}"/>
              </a:ext>
            </a:extLst>
          </p:cNvPr>
          <p:cNvSpPr>
            <a:spLocks noGrp="1"/>
          </p:cNvSpPr>
          <p:nvPr>
            <p:ph type="title"/>
          </p:nvPr>
        </p:nvSpPr>
        <p:spPr/>
        <p:txBody>
          <a:bodyPr>
            <a:normAutofit/>
          </a:bodyPr>
          <a:lstStyle/>
          <a:p>
            <a:r>
              <a:rPr lang="en-CA" sz="3600" dirty="0"/>
              <a:t>Both Personal Responsibility and Agency</a:t>
            </a:r>
          </a:p>
        </p:txBody>
      </p:sp>
      <p:sp>
        <p:nvSpPr>
          <p:cNvPr id="3" name="Content Placeholder 2">
            <a:extLst>
              <a:ext uri="{FF2B5EF4-FFF2-40B4-BE49-F238E27FC236}">
                <a16:creationId xmlns:a16="http://schemas.microsoft.com/office/drawing/2014/main" id="{55B65BA3-1715-B21C-CBB7-3DD2D21AD542}"/>
              </a:ext>
            </a:extLst>
          </p:cNvPr>
          <p:cNvSpPr>
            <a:spLocks noGrp="1"/>
          </p:cNvSpPr>
          <p:nvPr>
            <p:ph idx="1"/>
          </p:nvPr>
        </p:nvSpPr>
        <p:spPr/>
        <p:txBody>
          <a:bodyPr>
            <a:normAutofit/>
          </a:bodyPr>
          <a:lstStyle/>
          <a:p>
            <a:r>
              <a:rPr lang="en-IN" sz="2200" dirty="0">
                <a:effectLst/>
                <a:latin typeface="Arial" panose="020B0604020202020204" pitchFamily="34" charset="0"/>
                <a:ea typeface="Calibri" panose="020F0502020204030204" pitchFamily="34" charset="0"/>
              </a:rPr>
              <a:t>- The capacity approach has its detractors who claim that it overemphasizes human skills while undervaluing the importance of personal agency and accountability. </a:t>
            </a:r>
          </a:p>
          <a:p>
            <a:r>
              <a:rPr lang="en-IN" sz="2200" dirty="0">
                <a:latin typeface="Arial" panose="020B0604020202020204" pitchFamily="34" charset="0"/>
                <a:ea typeface="Calibri" panose="020F0502020204030204" pitchFamily="34" charset="0"/>
              </a:rPr>
              <a:t>- </a:t>
            </a:r>
            <a:r>
              <a:rPr lang="en-IN" sz="2200" dirty="0">
                <a:effectLst/>
                <a:latin typeface="Arial" panose="020B0604020202020204" pitchFamily="34" charset="0"/>
                <a:ea typeface="Calibri" panose="020F0502020204030204" pitchFamily="34" charset="0"/>
              </a:rPr>
              <a:t>Individuals' decisions and behaviours may give birth to certain types of injustice, and the method might not adequately capture the subtle differences between capabilities limited by human choices and those restricted by outside forces.</a:t>
            </a:r>
            <a:endParaRPr lang="en-CA" sz="2200" dirty="0"/>
          </a:p>
        </p:txBody>
      </p:sp>
    </p:spTree>
    <p:extLst>
      <p:ext uri="{BB962C8B-B14F-4D97-AF65-F5344CB8AC3E}">
        <p14:creationId xmlns:p14="http://schemas.microsoft.com/office/powerpoint/2010/main" val="2055614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0765-1E32-F773-DC71-D5701144F42D}"/>
              </a:ext>
            </a:extLst>
          </p:cNvPr>
          <p:cNvSpPr>
            <a:spLocks noGrp="1"/>
          </p:cNvSpPr>
          <p:nvPr>
            <p:ph type="title"/>
          </p:nvPr>
        </p:nvSpPr>
        <p:spPr/>
        <p:txBody>
          <a:bodyPr/>
          <a:lstStyle/>
          <a:p>
            <a:r>
              <a:rPr lang="en-CA" dirty="0"/>
              <a:t>Equitable Distribution</a:t>
            </a:r>
          </a:p>
        </p:txBody>
      </p:sp>
      <p:sp>
        <p:nvSpPr>
          <p:cNvPr id="3" name="Content Placeholder 2">
            <a:extLst>
              <a:ext uri="{FF2B5EF4-FFF2-40B4-BE49-F238E27FC236}">
                <a16:creationId xmlns:a16="http://schemas.microsoft.com/office/drawing/2014/main" id="{CDDD8AE3-12A8-EAEC-E09B-C33C91234F14}"/>
              </a:ext>
            </a:extLst>
          </p:cNvPr>
          <p:cNvSpPr>
            <a:spLocks noGrp="1"/>
          </p:cNvSpPr>
          <p:nvPr>
            <p:ph idx="1"/>
          </p:nvPr>
        </p:nvSpPr>
        <p:spPr/>
        <p:txBody>
          <a:bodyPr>
            <a:normAutofit/>
          </a:bodyPr>
          <a:lstStyle/>
          <a:p>
            <a:endParaRPr lang="en-IN" sz="2200" dirty="0">
              <a:effectLst/>
              <a:latin typeface="Arial" panose="020B0604020202020204" pitchFamily="34" charset="0"/>
              <a:ea typeface="Calibri" panose="020F0502020204030204" pitchFamily="34" charset="0"/>
            </a:endParaRPr>
          </a:p>
          <a:p>
            <a:r>
              <a:rPr lang="en-IN" sz="2200" dirty="0">
                <a:effectLst/>
                <a:latin typeface="Arial" panose="020B0604020202020204" pitchFamily="34" charset="0"/>
                <a:ea typeface="Calibri" panose="020F0502020204030204" pitchFamily="34" charset="0"/>
              </a:rPr>
              <a:t>- The capacity approach highlights the value of developing people's capacities, but it does not specifically address questions of distributional justice, especially when it comes to the unequal distribution of opportunities and resources. </a:t>
            </a:r>
          </a:p>
          <a:p>
            <a:r>
              <a:rPr lang="en-IN" sz="2200" dirty="0">
                <a:latin typeface="Arial" panose="020B0604020202020204" pitchFamily="34" charset="0"/>
                <a:ea typeface="Calibri" panose="020F0502020204030204" pitchFamily="34" charset="0"/>
              </a:rPr>
              <a:t>- </a:t>
            </a:r>
            <a:r>
              <a:rPr lang="en-IN" sz="2200" dirty="0">
                <a:effectLst/>
                <a:latin typeface="Arial" panose="020B0604020202020204" pitchFamily="34" charset="0"/>
                <a:ea typeface="Calibri" panose="020F0502020204030204" pitchFamily="34" charset="0"/>
              </a:rPr>
              <a:t>Opponents contend that the strategy might not offer precise instructions on how resources ought to be allocated in order to guarantee a more equitable society.</a:t>
            </a:r>
            <a:endParaRPr lang="en-CA" sz="2200" dirty="0"/>
          </a:p>
        </p:txBody>
      </p:sp>
    </p:spTree>
    <p:extLst>
      <p:ext uri="{BB962C8B-B14F-4D97-AF65-F5344CB8AC3E}">
        <p14:creationId xmlns:p14="http://schemas.microsoft.com/office/powerpoint/2010/main" val="1277081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C96E-7281-3C64-D194-E9438354C814}"/>
              </a:ext>
            </a:extLst>
          </p:cNvPr>
          <p:cNvSpPr>
            <a:spLocks noGrp="1"/>
          </p:cNvSpPr>
          <p:nvPr>
            <p:ph type="title"/>
          </p:nvPr>
        </p:nvSpPr>
        <p:spPr/>
        <p:txBody>
          <a:bodyPr/>
          <a:lstStyle/>
          <a:p>
            <a:r>
              <a:rPr lang="en-CA" dirty="0"/>
              <a:t>The Adaptive Character of Welfare</a:t>
            </a:r>
          </a:p>
        </p:txBody>
      </p:sp>
      <p:sp>
        <p:nvSpPr>
          <p:cNvPr id="3" name="Content Placeholder 2">
            <a:extLst>
              <a:ext uri="{FF2B5EF4-FFF2-40B4-BE49-F238E27FC236}">
                <a16:creationId xmlns:a16="http://schemas.microsoft.com/office/drawing/2014/main" id="{50BDF929-717F-E0AF-72D0-A9B1BCD35DF8}"/>
              </a:ext>
            </a:extLst>
          </p:cNvPr>
          <p:cNvSpPr>
            <a:spLocks noGrp="1"/>
          </p:cNvSpPr>
          <p:nvPr>
            <p:ph idx="1"/>
          </p:nvPr>
        </p:nvSpPr>
        <p:spPr/>
        <p:txBody>
          <a:bodyPr>
            <a:normAutofit/>
          </a:bodyPr>
          <a:lstStyle/>
          <a:p>
            <a:br>
              <a:rPr lang="en-IN" sz="2200" dirty="0">
                <a:effectLst/>
                <a:latin typeface="Arial" panose="020B0604020202020204" pitchFamily="34" charset="0"/>
                <a:ea typeface="Calibri" panose="020F0502020204030204" pitchFamily="34" charset="0"/>
              </a:rPr>
            </a:br>
            <a:r>
              <a:rPr lang="en-IN" sz="2200" dirty="0">
                <a:effectLst/>
                <a:latin typeface="Arial" panose="020B0604020202020204" pitchFamily="34" charset="0"/>
                <a:ea typeface="Calibri" panose="020F0502020204030204" pitchFamily="34" charset="0"/>
              </a:rPr>
              <a:t>- The capacity approach offers a fixed perspective on well-being at a certain moment in time. </a:t>
            </a:r>
          </a:p>
          <a:p>
            <a:r>
              <a:rPr lang="en-IN" sz="2200" dirty="0">
                <a:latin typeface="Arial" panose="020B0604020202020204" pitchFamily="34" charset="0"/>
                <a:ea typeface="Calibri" panose="020F0502020204030204" pitchFamily="34" charset="0"/>
              </a:rPr>
              <a:t>- </a:t>
            </a:r>
            <a:r>
              <a:rPr lang="en-IN" sz="2200" dirty="0">
                <a:effectLst/>
                <a:latin typeface="Arial" panose="020B0604020202020204" pitchFamily="34" charset="0"/>
                <a:ea typeface="Calibri" panose="020F0502020204030204" pitchFamily="34" charset="0"/>
              </a:rPr>
              <a:t>It can fall short of capturing the dynamic aspect of well-being, which is subject to change throughout life or in reaction to experiences. </a:t>
            </a:r>
          </a:p>
          <a:p>
            <a:r>
              <a:rPr lang="en-IN" sz="2200" dirty="0">
                <a:latin typeface="Arial" panose="020B0604020202020204" pitchFamily="34" charset="0"/>
                <a:ea typeface="Calibri" panose="020F0502020204030204" pitchFamily="34" charset="0"/>
              </a:rPr>
              <a:t>- </a:t>
            </a:r>
            <a:r>
              <a:rPr lang="en-IN" sz="2200" dirty="0">
                <a:effectLst/>
                <a:latin typeface="Arial" panose="020B0604020202020204" pitchFamily="34" charset="0"/>
                <a:ea typeface="Calibri" panose="020F0502020204030204" pitchFamily="34" charset="0"/>
              </a:rPr>
              <a:t>The approach's capacity to address temporal dimensions of injustice may be impacted by this constraint</a:t>
            </a:r>
            <a:endParaRPr lang="en-CA" sz="2200" dirty="0"/>
          </a:p>
        </p:txBody>
      </p:sp>
    </p:spTree>
    <p:extLst>
      <p:ext uri="{BB962C8B-B14F-4D97-AF65-F5344CB8AC3E}">
        <p14:creationId xmlns:p14="http://schemas.microsoft.com/office/powerpoint/2010/main" val="114247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7A67-2EC0-5EDC-9551-415E68A69B0B}"/>
              </a:ext>
            </a:extLst>
          </p:cNvPr>
          <p:cNvSpPr>
            <a:spLocks noGrp="1"/>
          </p:cNvSpPr>
          <p:nvPr>
            <p:ph type="title"/>
          </p:nvPr>
        </p:nvSpPr>
        <p:spPr/>
        <p:txBody>
          <a:bodyPr/>
          <a:lstStyle/>
          <a:p>
            <a:r>
              <a:rPr lang="en-CA" dirty="0"/>
              <a:t>Political and Financial Systems</a:t>
            </a:r>
          </a:p>
        </p:txBody>
      </p:sp>
      <p:sp>
        <p:nvSpPr>
          <p:cNvPr id="3" name="Content Placeholder 2">
            <a:extLst>
              <a:ext uri="{FF2B5EF4-FFF2-40B4-BE49-F238E27FC236}">
                <a16:creationId xmlns:a16="http://schemas.microsoft.com/office/drawing/2014/main" id="{F363325D-3166-5F9D-6D61-F2576411BE05}"/>
              </a:ext>
            </a:extLst>
          </p:cNvPr>
          <p:cNvSpPr>
            <a:spLocks noGrp="1"/>
          </p:cNvSpPr>
          <p:nvPr>
            <p:ph idx="1"/>
          </p:nvPr>
        </p:nvSpPr>
        <p:spPr/>
        <p:txBody>
          <a:bodyPr>
            <a:normAutofit/>
          </a:bodyPr>
          <a:lstStyle/>
          <a:p>
            <a:br>
              <a:rPr lang="en-IN" sz="2200" dirty="0">
                <a:effectLst/>
                <a:latin typeface="Arial" panose="020B0604020202020204" pitchFamily="34" charset="0"/>
                <a:ea typeface="Calibri" panose="020F0502020204030204" pitchFamily="34" charset="0"/>
              </a:rPr>
            </a:br>
            <a:r>
              <a:rPr lang="en-IN" sz="2200" dirty="0">
                <a:effectLst/>
                <a:latin typeface="Arial" panose="020B0604020202020204" pitchFamily="34" charset="0"/>
                <a:ea typeface="Calibri" panose="020F0502020204030204" pitchFamily="34" charset="0"/>
              </a:rPr>
              <a:t>- The capacity approach places a strong emphasis on individual liberties but might not go in-depth on the structural elements that might lead to injustice, such as the political and economic structures. </a:t>
            </a:r>
          </a:p>
          <a:p>
            <a:r>
              <a:rPr lang="en-IN" sz="2200" dirty="0">
                <a:latin typeface="Arial" panose="020B0604020202020204" pitchFamily="34" charset="0"/>
                <a:ea typeface="Calibri" panose="020F0502020204030204" pitchFamily="34" charset="0"/>
              </a:rPr>
              <a:t>- </a:t>
            </a:r>
            <a:r>
              <a:rPr lang="en-IN" sz="2200" dirty="0">
                <a:effectLst/>
                <a:latin typeface="Arial" panose="020B0604020202020204" pitchFamily="34" charset="0"/>
                <a:ea typeface="Calibri" panose="020F0502020204030204" pitchFamily="34" charset="0"/>
              </a:rPr>
              <a:t>It could be necessary to use additional frameworks or methodologies in addition to the capabilities approach to address these more general systemic problems.</a:t>
            </a:r>
            <a:endParaRPr lang="en-CA" sz="2200" dirty="0"/>
          </a:p>
        </p:txBody>
      </p:sp>
    </p:spTree>
    <p:extLst>
      <p:ext uri="{BB962C8B-B14F-4D97-AF65-F5344CB8AC3E}">
        <p14:creationId xmlns:p14="http://schemas.microsoft.com/office/powerpoint/2010/main" val="1321292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4A28-D912-A923-4716-29634A33E9A3}"/>
              </a:ext>
            </a:extLst>
          </p:cNvPr>
          <p:cNvSpPr>
            <a:spLocks noGrp="1"/>
          </p:cNvSpPr>
          <p:nvPr>
            <p:ph type="title"/>
          </p:nvPr>
        </p:nvSpPr>
        <p:spPr/>
        <p:txBody>
          <a:bodyPr/>
          <a:lstStyle/>
          <a:p>
            <a:r>
              <a:rPr lang="en-CA" dirty="0"/>
              <a:t>Challenges in Measuring</a:t>
            </a:r>
          </a:p>
        </p:txBody>
      </p:sp>
      <p:sp>
        <p:nvSpPr>
          <p:cNvPr id="3" name="Content Placeholder 2">
            <a:extLst>
              <a:ext uri="{FF2B5EF4-FFF2-40B4-BE49-F238E27FC236}">
                <a16:creationId xmlns:a16="http://schemas.microsoft.com/office/drawing/2014/main" id="{31BF98E5-3AA8-FD77-3E77-7140BFC329F9}"/>
              </a:ext>
            </a:extLst>
          </p:cNvPr>
          <p:cNvSpPr>
            <a:spLocks noGrp="1"/>
          </p:cNvSpPr>
          <p:nvPr>
            <p:ph idx="1"/>
          </p:nvPr>
        </p:nvSpPr>
        <p:spPr/>
        <p:txBody>
          <a:bodyPr>
            <a:normAutofit/>
          </a:bodyPr>
          <a:lstStyle/>
          <a:p>
            <a:endParaRPr lang="en-IN" sz="2200" dirty="0">
              <a:effectLst/>
              <a:latin typeface="Arial" panose="020B0604020202020204" pitchFamily="34" charset="0"/>
              <a:ea typeface="Calibri" panose="020F0502020204030204" pitchFamily="34" charset="0"/>
            </a:endParaRPr>
          </a:p>
          <a:p>
            <a:r>
              <a:rPr lang="en-IN" sz="2200" dirty="0">
                <a:effectLst/>
                <a:latin typeface="Arial" panose="020B0604020202020204" pitchFamily="34" charset="0"/>
                <a:ea typeface="Calibri" panose="020F0502020204030204" pitchFamily="34" charset="0"/>
              </a:rPr>
              <a:t>- Accurate capacity measurement is fraught with difficulties. </a:t>
            </a:r>
          </a:p>
          <a:p>
            <a:r>
              <a:rPr lang="en-IN" sz="2200" dirty="0">
                <a:latin typeface="Arial" panose="020B0604020202020204" pitchFamily="34" charset="0"/>
                <a:ea typeface="Calibri" panose="020F0502020204030204" pitchFamily="34" charset="0"/>
              </a:rPr>
              <a:t>- </a:t>
            </a:r>
            <a:r>
              <a:rPr lang="en-IN" sz="2200" dirty="0">
                <a:effectLst/>
                <a:latin typeface="Arial" panose="020B0604020202020204" pitchFamily="34" charset="0"/>
                <a:ea typeface="Calibri" panose="020F0502020204030204" pitchFamily="34" charset="0"/>
              </a:rPr>
              <a:t>Capabilities can be hard to quantify and compare amongst people or groups.</a:t>
            </a:r>
          </a:p>
          <a:p>
            <a:r>
              <a:rPr lang="en-IN" sz="2200" dirty="0">
                <a:latin typeface="Arial" panose="020B0604020202020204" pitchFamily="34" charset="0"/>
                <a:ea typeface="Calibri" panose="020F0502020204030204" pitchFamily="34" charset="0"/>
              </a:rPr>
              <a:t>- </a:t>
            </a:r>
            <a:r>
              <a:rPr lang="en-IN" sz="2200" dirty="0">
                <a:effectLst/>
                <a:latin typeface="Arial" panose="020B0604020202020204" pitchFamily="34" charset="0"/>
                <a:ea typeface="Calibri" panose="020F0502020204030204" pitchFamily="34" charset="0"/>
              </a:rPr>
              <a:t>The creation of policies and their actual execution may be hampered by this.</a:t>
            </a:r>
            <a:endParaRPr lang="en-CA" sz="2200" dirty="0"/>
          </a:p>
        </p:txBody>
      </p:sp>
    </p:spTree>
    <p:extLst>
      <p:ext uri="{BB962C8B-B14F-4D97-AF65-F5344CB8AC3E}">
        <p14:creationId xmlns:p14="http://schemas.microsoft.com/office/powerpoint/2010/main" val="3746255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A21E5D-63A8-F6C5-8BDB-A98425B193F4}"/>
              </a:ext>
            </a:extLst>
          </p:cNvPr>
          <p:cNvSpPr>
            <a:spLocks noGrp="1"/>
          </p:cNvSpPr>
          <p:nvPr>
            <p:ph type="title"/>
          </p:nvPr>
        </p:nvSpPr>
        <p:spPr>
          <a:xfrm>
            <a:off x="1097280" y="286603"/>
            <a:ext cx="10058400" cy="1450757"/>
          </a:xfrm>
        </p:spPr>
        <p:txBody>
          <a:bodyPr/>
          <a:lstStyle/>
          <a:p>
            <a:r>
              <a:rPr lang="en-US" dirty="0"/>
              <a:t>Utilizing Capability Approach for Addressing Gender Inequality</a:t>
            </a:r>
          </a:p>
        </p:txBody>
      </p:sp>
      <p:sp>
        <p:nvSpPr>
          <p:cNvPr id="12" name="Content Placeholder 2">
            <a:extLst>
              <a:ext uri="{FF2B5EF4-FFF2-40B4-BE49-F238E27FC236}">
                <a16:creationId xmlns:a16="http://schemas.microsoft.com/office/drawing/2014/main" id="{AB0C1541-C0B9-31A0-B1A8-CA50E599FEED}"/>
              </a:ext>
            </a:extLst>
          </p:cNvPr>
          <p:cNvSpPr>
            <a:spLocks noGrp="1"/>
          </p:cNvSpPr>
          <p:nvPr>
            <p:ph sz="half" idx="1"/>
          </p:nvPr>
        </p:nvSpPr>
        <p:spPr>
          <a:xfrm>
            <a:off x="1097280" y="2120900"/>
            <a:ext cx="4639736" cy="3748193"/>
          </a:xfrm>
        </p:spPr>
        <p:txBody>
          <a:bodyPr>
            <a:normAutofit/>
          </a:bodyPr>
          <a:lstStyle/>
          <a:p>
            <a:r>
              <a:rPr lang="en-CA" sz="2000" dirty="0">
                <a:effectLst/>
                <a:latin typeface="Arial" panose="020B0604020202020204" pitchFamily="34" charset="0"/>
                <a:ea typeface="Arial" panose="020B0604020202020204" pitchFamily="34" charset="0"/>
              </a:rPr>
              <a:t>- The capability approach is a great way to evaluate gender inequality not only in Canada but around the world. </a:t>
            </a:r>
          </a:p>
          <a:p>
            <a:br>
              <a:rPr lang="en-CA" sz="2000" dirty="0">
                <a:effectLst/>
                <a:latin typeface="Arial" panose="020B0604020202020204" pitchFamily="34" charset="0"/>
                <a:ea typeface="Arial" panose="020B0604020202020204" pitchFamily="34" charset="0"/>
              </a:rPr>
            </a:br>
            <a:r>
              <a:rPr lang="en-CA" sz="2000" dirty="0">
                <a:effectLst/>
                <a:latin typeface="Arial" panose="020B0604020202020204" pitchFamily="34" charset="0"/>
                <a:ea typeface="Arial" panose="020B0604020202020204" pitchFamily="34" charset="0"/>
              </a:rPr>
              <a:t>- If Canada used the capabilities approach to assess what gender related issues need resolving, gender inequality can be positively affected in multiple aspects of life. </a:t>
            </a:r>
            <a:endParaRPr lang="en-US" sz="2000" dirty="0"/>
          </a:p>
        </p:txBody>
      </p:sp>
      <p:pic>
        <p:nvPicPr>
          <p:cNvPr id="5" name="Content Placeholder 4" descr="A pattern of small houses and people&#10;&#10;Description automatically generated">
            <a:extLst>
              <a:ext uri="{FF2B5EF4-FFF2-40B4-BE49-F238E27FC236}">
                <a16:creationId xmlns:a16="http://schemas.microsoft.com/office/drawing/2014/main" id="{5C3C5A2E-51D6-368C-F94A-4325D49337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5944" y="2549164"/>
            <a:ext cx="4639736" cy="2891666"/>
          </a:xfrm>
          <a:noFill/>
        </p:spPr>
      </p:pic>
    </p:spTree>
    <p:extLst>
      <p:ext uri="{BB962C8B-B14F-4D97-AF65-F5344CB8AC3E}">
        <p14:creationId xmlns:p14="http://schemas.microsoft.com/office/powerpoint/2010/main" val="397162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7183291-7576-FCE4-F5FD-B7BB980B7474}"/>
              </a:ext>
            </a:extLst>
          </p:cNvPr>
          <p:cNvSpPr>
            <a:spLocks noGrp="1"/>
          </p:cNvSpPr>
          <p:nvPr>
            <p:ph type="title"/>
          </p:nvPr>
        </p:nvSpPr>
        <p:spPr>
          <a:xfrm>
            <a:off x="1097280" y="286603"/>
            <a:ext cx="10058400" cy="1450757"/>
          </a:xfrm>
        </p:spPr>
        <p:txBody>
          <a:bodyPr/>
          <a:lstStyle/>
          <a:p>
            <a:r>
              <a:rPr lang="en-US" dirty="0"/>
              <a:t>About Capability Approach</a:t>
            </a:r>
          </a:p>
        </p:txBody>
      </p:sp>
      <p:pic>
        <p:nvPicPr>
          <p:cNvPr id="7" name="Content Placeholder 4" descr="An old person wearing glasses&#10;&#10;Description automatically generated">
            <a:extLst>
              <a:ext uri="{FF2B5EF4-FFF2-40B4-BE49-F238E27FC236}">
                <a16:creationId xmlns:a16="http://schemas.microsoft.com/office/drawing/2014/main" id="{8B5EB811-7D5C-0DD9-84DF-0FC6542C633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4719" b="4496"/>
          <a:stretch/>
        </p:blipFill>
        <p:spPr>
          <a:xfrm>
            <a:off x="6515944" y="2120900"/>
            <a:ext cx="4639736" cy="3748194"/>
          </a:xfrm>
          <a:noFill/>
        </p:spPr>
      </p:pic>
      <p:sp>
        <p:nvSpPr>
          <p:cNvPr id="3" name="Content Placeholder 2">
            <a:extLst>
              <a:ext uri="{FF2B5EF4-FFF2-40B4-BE49-F238E27FC236}">
                <a16:creationId xmlns:a16="http://schemas.microsoft.com/office/drawing/2014/main" id="{EB11907D-CCB3-613C-3079-1B1392A7DCD2}"/>
              </a:ext>
            </a:extLst>
          </p:cNvPr>
          <p:cNvSpPr>
            <a:spLocks noGrp="1"/>
          </p:cNvSpPr>
          <p:nvPr>
            <p:ph idx="1"/>
          </p:nvPr>
        </p:nvSpPr>
        <p:spPr/>
        <p:txBody>
          <a:bodyPr/>
          <a:lstStyle/>
          <a:p>
            <a:endParaRPr lang="en-CA" dirty="0"/>
          </a:p>
          <a:p>
            <a:r>
              <a:rPr lang="en-CA" dirty="0"/>
              <a:t>- What is Capability Approach?</a:t>
            </a:r>
          </a:p>
          <a:p>
            <a:r>
              <a:rPr lang="en-CA" dirty="0"/>
              <a:t>- Emphasis on Individual Agency</a:t>
            </a:r>
          </a:p>
          <a:p>
            <a:r>
              <a:rPr lang="en-CA" dirty="0"/>
              <a:t>- Diverse and Context-Specific</a:t>
            </a:r>
          </a:p>
          <a:p>
            <a:r>
              <a:rPr lang="en-CA" dirty="0"/>
              <a:t>- Taking Social and Structural Factors</a:t>
            </a:r>
          </a:p>
          <a:p>
            <a:r>
              <a:rPr lang="en-CA" dirty="0"/>
              <a:t>- Assessing Social Policies</a:t>
            </a:r>
          </a:p>
        </p:txBody>
      </p:sp>
    </p:spTree>
    <p:extLst>
      <p:ext uri="{BB962C8B-B14F-4D97-AF65-F5344CB8AC3E}">
        <p14:creationId xmlns:p14="http://schemas.microsoft.com/office/powerpoint/2010/main" val="3260149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4D6C-157B-EC08-8A99-D9724C65348E}"/>
              </a:ext>
            </a:extLst>
          </p:cNvPr>
          <p:cNvSpPr>
            <a:spLocks noGrp="1"/>
          </p:cNvSpPr>
          <p:nvPr>
            <p:ph type="title"/>
          </p:nvPr>
        </p:nvSpPr>
        <p:spPr/>
        <p:txBody>
          <a:bodyPr>
            <a:normAutofit/>
          </a:bodyPr>
          <a:lstStyle/>
          <a:p>
            <a:r>
              <a:rPr lang="en-CA" sz="3600" dirty="0"/>
              <a:t>Capability Approach on Gender Inequality</a:t>
            </a:r>
          </a:p>
        </p:txBody>
      </p:sp>
      <p:sp>
        <p:nvSpPr>
          <p:cNvPr id="3" name="Content Placeholder 2">
            <a:extLst>
              <a:ext uri="{FF2B5EF4-FFF2-40B4-BE49-F238E27FC236}">
                <a16:creationId xmlns:a16="http://schemas.microsoft.com/office/drawing/2014/main" id="{AC929948-D1A4-3B7C-312C-9BF076B396A8}"/>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approach assesses injustice based on how one’s basic human capabilities are affected</a:t>
            </a:r>
          </a:p>
          <a:p>
            <a:pPr marL="742950" lvl="1"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Gender is a vital role in one’s life and unique to the individual</a:t>
            </a:r>
          </a:p>
          <a:p>
            <a:pPr marL="457200" lvl="1"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Approaching social injustice from multiple perspectives with an interdisciplinary lens is easier and concise when using the capabilities approach</a:t>
            </a:r>
          </a:p>
          <a:p>
            <a:pPr marL="742950" lvl="1"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Can help in creating multiple solutions to different sides of an issue</a:t>
            </a:r>
          </a:p>
          <a:p>
            <a:pPr marL="457200" lvl="1"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ten capabilities are similar to human rights</a:t>
            </a:r>
          </a:p>
          <a:p>
            <a:pPr marL="742950" lvl="1"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This connects to gender inequality and the nominal rights granted to those oppressed within society</a:t>
            </a:r>
          </a:p>
          <a:p>
            <a:pPr marL="457200" lvl="1"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When using this approach, one can recognize and investigate injustice fairly</a:t>
            </a:r>
          </a:p>
          <a:p>
            <a:endParaRPr lang="en-CA" dirty="0"/>
          </a:p>
        </p:txBody>
      </p:sp>
    </p:spTree>
    <p:extLst>
      <p:ext uri="{BB962C8B-B14F-4D97-AF65-F5344CB8AC3E}">
        <p14:creationId xmlns:p14="http://schemas.microsoft.com/office/powerpoint/2010/main" val="1012288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ny question marks on black background">
            <a:extLst>
              <a:ext uri="{FF2B5EF4-FFF2-40B4-BE49-F238E27FC236}">
                <a16:creationId xmlns:a16="http://schemas.microsoft.com/office/drawing/2014/main" id="{1F2A589A-F684-B6CD-F788-14C98E9BCB6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557" b="11882"/>
          <a:stretch/>
        </p:blipFill>
        <p:spPr>
          <a:xfrm>
            <a:off x="15" y="10"/>
            <a:ext cx="12191985" cy="4578340"/>
          </a:xfrm>
          <a:noFill/>
        </p:spPr>
      </p:pic>
      <p:sp>
        <p:nvSpPr>
          <p:cNvPr id="2" name="Title 1">
            <a:extLst>
              <a:ext uri="{FF2B5EF4-FFF2-40B4-BE49-F238E27FC236}">
                <a16:creationId xmlns:a16="http://schemas.microsoft.com/office/drawing/2014/main" id="{9E79EFCF-5390-993D-E797-51E5D12257A8}"/>
              </a:ext>
            </a:extLst>
          </p:cNvPr>
          <p:cNvSpPr>
            <a:spLocks noGrp="1"/>
          </p:cNvSpPr>
          <p:nvPr>
            <p:ph type="title"/>
          </p:nvPr>
        </p:nvSpPr>
        <p:spPr>
          <a:xfrm>
            <a:off x="1039177" y="5425004"/>
            <a:ext cx="10113645" cy="743682"/>
          </a:xfrm>
        </p:spPr>
        <p:txBody>
          <a:bodyPr anchor="b">
            <a:noAutofit/>
          </a:bodyPr>
          <a:lstStyle/>
          <a:p>
            <a:pPr algn="ctr"/>
            <a:r>
              <a:rPr lang="en-CA" sz="6400" dirty="0"/>
              <a:t>Q &amp; A</a:t>
            </a:r>
          </a:p>
        </p:txBody>
      </p:sp>
    </p:spTree>
    <p:extLst>
      <p:ext uri="{BB962C8B-B14F-4D97-AF65-F5344CB8AC3E}">
        <p14:creationId xmlns:p14="http://schemas.microsoft.com/office/powerpoint/2010/main" val="1640561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3F4E-D2E3-1109-2225-395D65570318}"/>
              </a:ext>
            </a:extLst>
          </p:cNvPr>
          <p:cNvSpPr>
            <a:spLocks noGrp="1"/>
          </p:cNvSpPr>
          <p:nvPr>
            <p:ph type="title"/>
          </p:nvPr>
        </p:nvSpPr>
        <p:spPr/>
        <p:txBody>
          <a:bodyPr/>
          <a:lstStyle/>
          <a:p>
            <a:r>
              <a:rPr lang="en-CA" dirty="0"/>
              <a:t>Citations &amp; References</a:t>
            </a:r>
          </a:p>
        </p:txBody>
      </p:sp>
      <p:sp>
        <p:nvSpPr>
          <p:cNvPr id="3" name="Content Placeholder 2">
            <a:extLst>
              <a:ext uri="{FF2B5EF4-FFF2-40B4-BE49-F238E27FC236}">
                <a16:creationId xmlns:a16="http://schemas.microsoft.com/office/drawing/2014/main" id="{EBF66E3C-7024-57C0-05F5-E71CD1F25F59}"/>
              </a:ext>
            </a:extLst>
          </p:cNvPr>
          <p:cNvSpPr>
            <a:spLocks noGrp="1"/>
          </p:cNvSpPr>
          <p:nvPr>
            <p:ph idx="1"/>
          </p:nvPr>
        </p:nvSpPr>
        <p:spPr/>
        <p:txBody>
          <a:bodyPr/>
          <a:lstStyle/>
          <a:p>
            <a:r>
              <a:rPr lang="en-CA" sz="1500" b="1" dirty="0"/>
              <a:t>Images: All images CC (Creative Commons)</a:t>
            </a:r>
            <a:br>
              <a:rPr lang="en-CA" dirty="0"/>
            </a:br>
            <a:r>
              <a:rPr lang="en-CA" sz="1500" i="1" dirty="0"/>
              <a:t>Martha Nussbaum </a:t>
            </a:r>
            <a:r>
              <a:rPr lang="en-CA" sz="1500" dirty="0"/>
              <a:t>– </a:t>
            </a:r>
            <a:br>
              <a:rPr lang="en-CA" sz="1500" dirty="0"/>
            </a:br>
            <a:r>
              <a:rPr lang="en-CA" sz="1500" dirty="0"/>
              <a:t>https://snl.no/Martha_Nussbaum </a:t>
            </a:r>
            <a:br>
              <a:rPr lang="en-CA" sz="1500" dirty="0"/>
            </a:br>
            <a:r>
              <a:rPr lang="en-CA" sz="1500" dirty="0"/>
              <a:t>https://commons.wikimedia.org/wiki/File:Martha_Nussbaum_2010.jpg</a:t>
            </a:r>
            <a:br>
              <a:rPr lang="en-CA" sz="1500" dirty="0"/>
            </a:br>
            <a:r>
              <a:rPr lang="en-CA" sz="1500" i="1" dirty="0"/>
              <a:t>Amartya Sen </a:t>
            </a:r>
            <a:r>
              <a:rPr lang="en-CA" sz="1500" dirty="0"/>
              <a:t>– </a:t>
            </a:r>
            <a:br>
              <a:rPr lang="en-CA" sz="1500" dirty="0"/>
            </a:br>
            <a:r>
              <a:rPr lang="en-CA" sz="1500" dirty="0"/>
              <a:t>https://www.newyorker.com/news/the-new-yorker-interview/amartya-sens-hopes-and-fears-for-indian-democracy </a:t>
            </a:r>
            <a:br>
              <a:rPr lang="en-CA" sz="1500" dirty="0"/>
            </a:br>
            <a:r>
              <a:rPr lang="en-CA" sz="1500" dirty="0"/>
              <a:t>https://www.nobelprize.org/prizes/economic-sciences/1998/sen/biographical/ </a:t>
            </a:r>
            <a:br>
              <a:rPr lang="en-CA" dirty="0"/>
            </a:br>
            <a:r>
              <a:rPr lang="en-CA" sz="1500" i="1" dirty="0"/>
              <a:t>slides </a:t>
            </a:r>
            <a:r>
              <a:rPr lang="en-CA" sz="1500" dirty="0"/>
              <a:t>– </a:t>
            </a:r>
            <a:br>
              <a:rPr lang="en-CA" sz="1500" dirty="0"/>
            </a:br>
            <a:r>
              <a:rPr lang="en-CA" sz="1500" dirty="0"/>
              <a:t>https://www.ucl.ac.uk/bartlett/development/events/2022/oct/book-launch-cities-human-development-capability-approach-city-making</a:t>
            </a:r>
            <a:br>
              <a:rPr lang="en-CA" sz="1500" dirty="0"/>
            </a:br>
            <a:br>
              <a:rPr lang="en-CA" sz="1500" dirty="0"/>
            </a:br>
            <a:r>
              <a:rPr lang="en-CA" sz="1500" b="1" dirty="0"/>
              <a:t>Sources: </a:t>
            </a:r>
            <a:br>
              <a:rPr lang="en-CA" sz="1500" b="1" dirty="0"/>
            </a:br>
            <a:r>
              <a:rPr lang="en-CA" sz="1500" dirty="0"/>
              <a:t>Nussbaum – Women and Cultural Universals</a:t>
            </a:r>
            <a:br>
              <a:rPr lang="en-CA" sz="1500" dirty="0"/>
            </a:br>
            <a:r>
              <a:rPr lang="en-CA" sz="1500" dirty="0"/>
              <a:t>PHILL 1100 course lecture slides</a:t>
            </a:r>
            <a:endParaRPr lang="en-CA" sz="1500" b="1" dirty="0"/>
          </a:p>
        </p:txBody>
      </p:sp>
    </p:spTree>
    <p:extLst>
      <p:ext uri="{BB962C8B-B14F-4D97-AF65-F5344CB8AC3E}">
        <p14:creationId xmlns:p14="http://schemas.microsoft.com/office/powerpoint/2010/main" val="35728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28D9-AB1E-C982-C8B2-5EDF0C2C7E7A}"/>
              </a:ext>
            </a:extLst>
          </p:cNvPr>
          <p:cNvSpPr>
            <a:spLocks noGrp="1"/>
          </p:cNvSpPr>
          <p:nvPr>
            <p:ph type="title"/>
          </p:nvPr>
        </p:nvSpPr>
        <p:spPr/>
        <p:txBody>
          <a:bodyPr/>
          <a:lstStyle/>
          <a:p>
            <a:r>
              <a:rPr lang="en-CA" dirty="0"/>
              <a:t>What is the Capability Approach?</a:t>
            </a:r>
          </a:p>
        </p:txBody>
      </p:sp>
      <p:sp>
        <p:nvSpPr>
          <p:cNvPr id="3" name="Content Placeholder 2">
            <a:extLst>
              <a:ext uri="{FF2B5EF4-FFF2-40B4-BE49-F238E27FC236}">
                <a16:creationId xmlns:a16="http://schemas.microsoft.com/office/drawing/2014/main" id="{2CEC1921-8CEC-2799-B00C-5BF6A75CB2D9}"/>
              </a:ext>
            </a:extLst>
          </p:cNvPr>
          <p:cNvSpPr>
            <a:spLocks noGrp="1"/>
          </p:cNvSpPr>
          <p:nvPr>
            <p:ph idx="1"/>
          </p:nvPr>
        </p:nvSpPr>
        <p:spPr/>
        <p:txBody>
          <a:bodyPr/>
          <a:lstStyle/>
          <a:p>
            <a:r>
              <a:rPr lang="en-CA" sz="2400" dirty="0"/>
              <a:t>- </a:t>
            </a:r>
            <a:r>
              <a:rPr lang="en-IN" sz="2400" dirty="0">
                <a:effectLst/>
                <a:latin typeface="Aptos" panose="020B0004020202020204" pitchFamily="34" charset="0"/>
                <a:ea typeface="Calibri" panose="020F0502020204030204" pitchFamily="34" charset="0"/>
                <a:cs typeface="Times New Roman" panose="02020603050405020304" pitchFamily="18" charset="0"/>
              </a:rPr>
              <a:t>The foundation for the capacity approach to social justice was created by economist and philosopher Amartya Sen, and it was expanded upon by philosopher Martha Nussbaum. </a:t>
            </a:r>
          </a:p>
          <a:p>
            <a:r>
              <a:rPr lang="en-IN" sz="2400" dirty="0">
                <a:latin typeface="Aptos" panose="020B0004020202020204" pitchFamily="34" charset="0"/>
                <a:ea typeface="Calibri" panose="020F0502020204030204" pitchFamily="34" charset="0"/>
                <a:cs typeface="Times New Roman" panose="02020603050405020304" pitchFamily="18" charset="0"/>
              </a:rPr>
              <a:t>- </a:t>
            </a:r>
            <a:r>
              <a:rPr lang="en-IN" sz="2400" dirty="0">
                <a:effectLst/>
                <a:latin typeface="Aptos" panose="020B0004020202020204" pitchFamily="34" charset="0"/>
                <a:ea typeface="Calibri" panose="020F0502020204030204" pitchFamily="34" charset="0"/>
                <a:cs typeface="Times New Roman" panose="02020603050405020304" pitchFamily="18" charset="0"/>
              </a:rPr>
              <a:t>The approach focuses on the idea that the well-being of individuals should be assessed based on their capabilities, or the real opportunities they must lead a flourishing life. </a:t>
            </a:r>
          </a:p>
          <a:p>
            <a:endParaRPr lang="en-CA" dirty="0"/>
          </a:p>
        </p:txBody>
      </p:sp>
    </p:spTree>
    <p:extLst>
      <p:ext uri="{BB962C8B-B14F-4D97-AF65-F5344CB8AC3E}">
        <p14:creationId xmlns:p14="http://schemas.microsoft.com/office/powerpoint/2010/main" val="52955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9372-E5E9-4F5F-B29E-F5C88A5BB504}"/>
              </a:ext>
            </a:extLst>
          </p:cNvPr>
          <p:cNvSpPr>
            <a:spLocks noGrp="1"/>
          </p:cNvSpPr>
          <p:nvPr>
            <p:ph type="title"/>
          </p:nvPr>
        </p:nvSpPr>
        <p:spPr/>
        <p:txBody>
          <a:bodyPr/>
          <a:lstStyle/>
          <a:p>
            <a:r>
              <a:rPr lang="en-CA" dirty="0"/>
              <a:t>More About Capability Approach</a:t>
            </a:r>
          </a:p>
        </p:txBody>
      </p:sp>
      <p:sp>
        <p:nvSpPr>
          <p:cNvPr id="3" name="Content Placeholder 2">
            <a:extLst>
              <a:ext uri="{FF2B5EF4-FFF2-40B4-BE49-F238E27FC236}">
                <a16:creationId xmlns:a16="http://schemas.microsoft.com/office/drawing/2014/main" id="{CE571F96-6369-B7B9-8DAE-EB42EBD447AE}"/>
              </a:ext>
            </a:extLst>
          </p:cNvPr>
          <p:cNvSpPr>
            <a:spLocks noGrp="1"/>
          </p:cNvSpPr>
          <p:nvPr>
            <p:ph idx="1"/>
          </p:nvPr>
        </p:nvSpPr>
        <p:spPr/>
        <p:txBody>
          <a:bodyPr/>
          <a:lstStyle/>
          <a:p>
            <a:r>
              <a:rPr lang="en-IN" sz="2400" dirty="0">
                <a:latin typeface="Aptos" panose="020B0004020202020204" pitchFamily="34" charset="0"/>
                <a:ea typeface="Calibri" panose="020F0502020204030204" pitchFamily="34" charset="0"/>
                <a:cs typeface="Times New Roman" panose="02020603050405020304" pitchFamily="18" charset="0"/>
              </a:rPr>
              <a:t>- </a:t>
            </a:r>
            <a:r>
              <a:rPr lang="en-IN" sz="2400" kern="100" dirty="0">
                <a:effectLst/>
                <a:latin typeface="Aptos" panose="020B0004020202020204" pitchFamily="34" charset="0"/>
                <a:ea typeface="Calibri" panose="020F0502020204030204" pitchFamily="34" charset="0"/>
                <a:cs typeface="Times New Roman" panose="02020603050405020304" pitchFamily="18" charset="0"/>
              </a:rPr>
              <a:t>Stated differently, it highlights not just the things or resources that individuals possess, but also their capacity to make use of those resources to lead a life that they should value.</a:t>
            </a:r>
            <a:endParaRPr lang="en-CA"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CA" sz="2400" dirty="0"/>
              <a:t>- </a:t>
            </a:r>
            <a:r>
              <a:rPr lang="en-IN" sz="2400" kern="100" dirty="0">
                <a:effectLst/>
                <a:latin typeface="Aptos" panose="020B0004020202020204" pitchFamily="34" charset="0"/>
                <a:ea typeface="Calibri" panose="020F0502020204030204" pitchFamily="34" charset="0"/>
                <a:cs typeface="Times New Roman" panose="02020603050405020304" pitchFamily="18" charset="0"/>
              </a:rPr>
              <a:t>In addition to Sen's capacities framework, Nussbaum has put out a list of fundamental human capabilities that, in her opinion, are necessary for a life marked by dignity and prosperity. Some of the skills she lists are maintaining physical well-being, having relationships and emotional attachments, reflecting critically, and taking part in political and economic activities.</a:t>
            </a:r>
            <a:endParaRPr lang="en-CA"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409978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F44C-A710-F083-D366-E7BAF88E9B1D}"/>
              </a:ext>
            </a:extLst>
          </p:cNvPr>
          <p:cNvSpPr>
            <a:spLocks noGrp="1"/>
          </p:cNvSpPr>
          <p:nvPr>
            <p:ph type="title"/>
          </p:nvPr>
        </p:nvSpPr>
        <p:spPr/>
        <p:txBody>
          <a:bodyPr/>
          <a:lstStyle/>
          <a:p>
            <a:r>
              <a:rPr lang="en-CA" dirty="0"/>
              <a:t>Emphasis on Individual Agency</a:t>
            </a:r>
          </a:p>
        </p:txBody>
      </p:sp>
      <p:sp>
        <p:nvSpPr>
          <p:cNvPr id="3" name="Content Placeholder 2">
            <a:extLst>
              <a:ext uri="{FF2B5EF4-FFF2-40B4-BE49-F238E27FC236}">
                <a16:creationId xmlns:a16="http://schemas.microsoft.com/office/drawing/2014/main" id="{4141EBDE-0E6B-C175-26DD-808134F48D5C}"/>
              </a:ext>
            </a:extLst>
          </p:cNvPr>
          <p:cNvSpPr>
            <a:spLocks noGrp="1"/>
          </p:cNvSpPr>
          <p:nvPr>
            <p:ph idx="1"/>
          </p:nvPr>
        </p:nvSpPr>
        <p:spPr/>
        <p:txBody>
          <a:bodyPr/>
          <a:lstStyle/>
          <a:p>
            <a:r>
              <a:rPr lang="en-CA" dirty="0"/>
              <a:t> </a:t>
            </a:r>
          </a:p>
          <a:p>
            <a:r>
              <a:rPr lang="en-IN" sz="2400" dirty="0">
                <a:effectLst/>
                <a:latin typeface="Aptos" panose="020B0004020202020204" pitchFamily="34" charset="0"/>
                <a:ea typeface="Calibri" panose="020F0502020204030204" pitchFamily="34" charset="0"/>
                <a:cs typeface="Times New Roman" panose="02020603050405020304" pitchFamily="18" charset="0"/>
              </a:rPr>
              <a:t>- The capability approach strongly emphasizes each person's capacity for self-determination and pursuit of their own objectives. </a:t>
            </a:r>
          </a:p>
          <a:p>
            <a:r>
              <a:rPr lang="en-IN" sz="2400" dirty="0">
                <a:latin typeface="Aptos" panose="020B0004020202020204" pitchFamily="34" charset="0"/>
                <a:ea typeface="Calibri" panose="020F0502020204030204" pitchFamily="34" charset="0"/>
                <a:cs typeface="Times New Roman" panose="02020603050405020304" pitchFamily="18" charset="0"/>
              </a:rPr>
              <a:t>- </a:t>
            </a:r>
            <a:r>
              <a:rPr lang="en-IN" sz="2400" dirty="0">
                <a:effectLst/>
                <a:latin typeface="Aptos" panose="020B0004020202020204" pitchFamily="34" charset="0"/>
                <a:ea typeface="Calibri" panose="020F0502020204030204" pitchFamily="34" charset="0"/>
                <a:cs typeface="Times New Roman" panose="02020603050405020304" pitchFamily="18" charset="0"/>
              </a:rPr>
              <a:t>This makes it possible to comprehend individual well-being in a more complex way since it considers people's capacity to utilize their resources to influence their own lives in addition to their actual resources.</a:t>
            </a:r>
            <a:endParaRPr lang="en-CA" sz="2400" dirty="0"/>
          </a:p>
        </p:txBody>
      </p:sp>
    </p:spTree>
    <p:extLst>
      <p:ext uri="{BB962C8B-B14F-4D97-AF65-F5344CB8AC3E}">
        <p14:creationId xmlns:p14="http://schemas.microsoft.com/office/powerpoint/2010/main" val="105963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1585-867D-0369-A955-03FA66B33418}"/>
              </a:ext>
            </a:extLst>
          </p:cNvPr>
          <p:cNvSpPr>
            <a:spLocks noGrp="1"/>
          </p:cNvSpPr>
          <p:nvPr>
            <p:ph type="title"/>
          </p:nvPr>
        </p:nvSpPr>
        <p:spPr/>
        <p:txBody>
          <a:bodyPr/>
          <a:lstStyle/>
          <a:p>
            <a:r>
              <a:rPr lang="en-CA" dirty="0"/>
              <a:t>Diverse and Context-Specific</a:t>
            </a:r>
          </a:p>
        </p:txBody>
      </p:sp>
      <p:sp>
        <p:nvSpPr>
          <p:cNvPr id="3" name="Content Placeholder 2">
            <a:extLst>
              <a:ext uri="{FF2B5EF4-FFF2-40B4-BE49-F238E27FC236}">
                <a16:creationId xmlns:a16="http://schemas.microsoft.com/office/drawing/2014/main" id="{A635B2A4-C829-D205-5E01-28CCB9BA7ABC}"/>
              </a:ext>
            </a:extLst>
          </p:cNvPr>
          <p:cNvSpPr>
            <a:spLocks noGrp="1"/>
          </p:cNvSpPr>
          <p:nvPr>
            <p:ph idx="1"/>
          </p:nvPr>
        </p:nvSpPr>
        <p:spPr/>
        <p:txBody>
          <a:bodyPr/>
          <a:lstStyle/>
          <a:p>
            <a:pPr marL="0" indent="0">
              <a:buNone/>
            </a:pPr>
            <a:endParaRPr lang="en-CA" dirty="0"/>
          </a:p>
          <a:p>
            <a:r>
              <a:rPr lang="en-CA" sz="2400" dirty="0"/>
              <a:t>- </a:t>
            </a:r>
            <a:r>
              <a:rPr lang="en-IN" sz="2400" dirty="0">
                <a:effectLst/>
                <a:latin typeface="Aptos" panose="020B0004020202020204" pitchFamily="34" charset="0"/>
                <a:ea typeface="Calibri" panose="020F0502020204030204" pitchFamily="34" charset="0"/>
                <a:cs typeface="Times New Roman" panose="02020603050405020304" pitchFamily="18" charset="0"/>
              </a:rPr>
              <a:t>The method acknowledges the diversity of human lives as well as the possibility that people may value different skills according to their social, cultural, and personal contexts. </a:t>
            </a:r>
            <a:endParaRPr lang="en-CA" sz="2400" dirty="0">
              <a:latin typeface="Aptos" panose="020B0004020202020204" pitchFamily="34" charset="0"/>
              <a:ea typeface="Calibri" panose="020F0502020204030204" pitchFamily="34" charset="0"/>
              <a:cs typeface="Times New Roman" panose="02020603050405020304" pitchFamily="18" charset="0"/>
            </a:endParaRPr>
          </a:p>
          <a:p>
            <a:r>
              <a:rPr lang="en-CA" sz="2400" dirty="0">
                <a:latin typeface="Aptos" panose="020B0004020202020204" pitchFamily="34" charset="0"/>
                <a:ea typeface="Calibri" panose="020F0502020204030204" pitchFamily="34" charset="0"/>
                <a:cs typeface="Times New Roman" panose="02020603050405020304" pitchFamily="18" charset="0"/>
              </a:rPr>
              <a:t>- </a:t>
            </a:r>
            <a:r>
              <a:rPr lang="en-IN" sz="2400" dirty="0">
                <a:effectLst/>
                <a:latin typeface="Aptos" panose="020B0004020202020204" pitchFamily="34" charset="0"/>
                <a:ea typeface="Calibri" panose="020F0502020204030204" pitchFamily="34" charset="0"/>
                <a:cs typeface="Times New Roman" panose="02020603050405020304" pitchFamily="18" charset="0"/>
              </a:rPr>
              <a:t>As a result, it becomes a more inclusive framework that takes into consideration the many needs and goals that individuals may have.</a:t>
            </a:r>
            <a:endParaRPr lang="en-CA" sz="2400" dirty="0"/>
          </a:p>
        </p:txBody>
      </p:sp>
    </p:spTree>
    <p:extLst>
      <p:ext uri="{BB962C8B-B14F-4D97-AF65-F5344CB8AC3E}">
        <p14:creationId xmlns:p14="http://schemas.microsoft.com/office/powerpoint/2010/main" val="302828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B570-CCE9-CFE4-1B64-F9B27CEE4236}"/>
              </a:ext>
            </a:extLst>
          </p:cNvPr>
          <p:cNvSpPr>
            <a:spLocks noGrp="1"/>
          </p:cNvSpPr>
          <p:nvPr>
            <p:ph type="title"/>
          </p:nvPr>
        </p:nvSpPr>
        <p:spPr/>
        <p:txBody>
          <a:bodyPr>
            <a:normAutofit/>
          </a:bodyPr>
          <a:lstStyle/>
          <a:p>
            <a:r>
              <a:rPr lang="en-CA" sz="3200" dirty="0"/>
              <a:t>Taking Social and Structural Factors into Account</a:t>
            </a:r>
          </a:p>
        </p:txBody>
      </p:sp>
      <p:sp>
        <p:nvSpPr>
          <p:cNvPr id="3" name="Content Placeholder 2">
            <a:extLst>
              <a:ext uri="{FF2B5EF4-FFF2-40B4-BE49-F238E27FC236}">
                <a16:creationId xmlns:a16="http://schemas.microsoft.com/office/drawing/2014/main" id="{E31019D6-9713-64EB-F8E2-B2E4A315E5BB}"/>
              </a:ext>
            </a:extLst>
          </p:cNvPr>
          <p:cNvSpPr>
            <a:spLocks noGrp="1"/>
          </p:cNvSpPr>
          <p:nvPr>
            <p:ph idx="1"/>
          </p:nvPr>
        </p:nvSpPr>
        <p:spPr/>
        <p:txBody>
          <a:bodyPr/>
          <a:lstStyle/>
          <a:p>
            <a:endParaRPr lang="en-CA" dirty="0"/>
          </a:p>
          <a:p>
            <a:r>
              <a:rPr lang="en-CA" sz="2400" dirty="0"/>
              <a:t>- </a:t>
            </a:r>
            <a:r>
              <a:rPr lang="en-IN" sz="2400" dirty="0">
                <a:effectLst/>
                <a:latin typeface="Aptos" panose="020B0004020202020204" pitchFamily="34" charset="0"/>
                <a:ea typeface="Calibri" panose="020F0502020204030204" pitchFamily="34" charset="0"/>
                <a:cs typeface="Times New Roman" panose="02020603050405020304" pitchFamily="18" charset="0"/>
              </a:rPr>
              <a:t>The capacity approach considers how political, social, and economic factors affect people's capacities. </a:t>
            </a:r>
          </a:p>
          <a:p>
            <a:r>
              <a:rPr lang="en-IN" sz="2400" dirty="0">
                <a:latin typeface="Aptos" panose="020B0004020202020204" pitchFamily="34" charset="0"/>
                <a:ea typeface="Calibri" panose="020F0502020204030204" pitchFamily="34" charset="0"/>
                <a:cs typeface="Times New Roman" panose="02020603050405020304" pitchFamily="18" charset="0"/>
              </a:rPr>
              <a:t>- </a:t>
            </a:r>
            <a:r>
              <a:rPr lang="en-IN" sz="2400" dirty="0">
                <a:effectLst/>
                <a:latin typeface="Aptos" panose="020B0004020202020204" pitchFamily="34" charset="0"/>
                <a:ea typeface="Calibri" panose="020F0502020204030204" pitchFamily="34" charset="0"/>
                <a:cs typeface="Times New Roman" panose="02020603050405020304" pitchFamily="18" charset="0"/>
              </a:rPr>
              <a:t>In doing so, it offers a means of examining and denouncing structural inequalities that could limit people's prospects and capacities.</a:t>
            </a:r>
            <a:endParaRPr lang="en-CA" sz="2400" dirty="0"/>
          </a:p>
        </p:txBody>
      </p:sp>
    </p:spTree>
    <p:extLst>
      <p:ext uri="{BB962C8B-B14F-4D97-AF65-F5344CB8AC3E}">
        <p14:creationId xmlns:p14="http://schemas.microsoft.com/office/powerpoint/2010/main" val="58761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FA1A-67CD-B5A9-FC07-8C8B98DBA127}"/>
              </a:ext>
            </a:extLst>
          </p:cNvPr>
          <p:cNvSpPr>
            <a:spLocks noGrp="1"/>
          </p:cNvSpPr>
          <p:nvPr>
            <p:ph type="title"/>
          </p:nvPr>
        </p:nvSpPr>
        <p:spPr/>
        <p:txBody>
          <a:bodyPr/>
          <a:lstStyle/>
          <a:p>
            <a:r>
              <a:rPr lang="en-CA" dirty="0"/>
              <a:t>Assessing Social Policies</a:t>
            </a:r>
          </a:p>
        </p:txBody>
      </p:sp>
      <p:sp>
        <p:nvSpPr>
          <p:cNvPr id="3" name="Content Placeholder 2">
            <a:extLst>
              <a:ext uri="{FF2B5EF4-FFF2-40B4-BE49-F238E27FC236}">
                <a16:creationId xmlns:a16="http://schemas.microsoft.com/office/drawing/2014/main" id="{0CF9A226-F9FD-7531-66BC-C10EF2A6C01C}"/>
              </a:ext>
            </a:extLst>
          </p:cNvPr>
          <p:cNvSpPr>
            <a:spLocks noGrp="1"/>
          </p:cNvSpPr>
          <p:nvPr>
            <p:ph idx="1"/>
          </p:nvPr>
        </p:nvSpPr>
        <p:spPr/>
        <p:txBody>
          <a:bodyPr/>
          <a:lstStyle/>
          <a:p>
            <a:endParaRPr lang="en-CA" sz="2400" dirty="0"/>
          </a:p>
          <a:p>
            <a:r>
              <a:rPr lang="en-CA" sz="2400" dirty="0"/>
              <a:t>- </a:t>
            </a:r>
            <a:r>
              <a:rPr lang="en-IN" sz="2400" dirty="0">
                <a:effectLst/>
                <a:latin typeface="Aptos" panose="020B0004020202020204" pitchFamily="34" charset="0"/>
                <a:ea typeface="Calibri" panose="020F0502020204030204" pitchFamily="34" charset="0"/>
                <a:cs typeface="Times New Roman" panose="02020603050405020304" pitchFamily="18" charset="0"/>
              </a:rPr>
              <a:t>According to Nussbaum, the capabilities perspective offers a useful instrument for assessing institutions and social policies. </a:t>
            </a:r>
          </a:p>
          <a:p>
            <a:r>
              <a:rPr lang="en-IN" sz="2400" dirty="0">
                <a:latin typeface="Aptos" panose="020B0004020202020204" pitchFamily="34" charset="0"/>
                <a:ea typeface="Calibri" panose="020F0502020204030204" pitchFamily="34" charset="0"/>
                <a:cs typeface="Times New Roman" panose="02020603050405020304" pitchFamily="18" charset="0"/>
              </a:rPr>
              <a:t>- </a:t>
            </a:r>
            <a:r>
              <a:rPr lang="en-IN" sz="2400" dirty="0">
                <a:effectLst/>
                <a:latin typeface="Aptos" panose="020B0004020202020204" pitchFamily="34" charset="0"/>
                <a:ea typeface="Calibri" panose="020F0502020204030204" pitchFamily="34" charset="0"/>
                <a:cs typeface="Times New Roman" panose="02020603050405020304" pitchFamily="18" charset="0"/>
              </a:rPr>
              <a:t>Evaluating the extent to which these policies advance social fairness and human capacity is helpful</a:t>
            </a:r>
            <a:endParaRPr lang="en-IN" sz="2400" dirty="0">
              <a:latin typeface="Aptos" panose="020B000402020202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59786009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{29118143-E960-46C4-9E29-23DBC0628B08}tf56160789_win32</Template>
  <TotalTime>925</TotalTime>
  <Words>1704</Words>
  <Application>Microsoft Office PowerPoint</Application>
  <PresentationFormat>Widescreen</PresentationFormat>
  <Paragraphs>130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Arial</vt:lpstr>
      <vt:lpstr>Bookman Old Style</vt:lpstr>
      <vt:lpstr>Calibri</vt:lpstr>
      <vt:lpstr>Franklin Gothic Book</vt:lpstr>
      <vt:lpstr>Custom</vt:lpstr>
      <vt:lpstr>Capability Approach to Social Justice  Gender Inequalities in Canada</vt:lpstr>
      <vt:lpstr>“I propose that we should focus on the question of what a person is actually able to do and be, in terms of real opportunities available to her, and of the real capabilities that she actually possesses”</vt:lpstr>
      <vt:lpstr>About Capability Approach</vt:lpstr>
      <vt:lpstr>What is the Capability Approach?</vt:lpstr>
      <vt:lpstr>More About Capability Approach</vt:lpstr>
      <vt:lpstr>Emphasis on Individual Agency</vt:lpstr>
      <vt:lpstr>Diverse and Context-Specific</vt:lpstr>
      <vt:lpstr>Taking Social and Structural Factors into Account</vt:lpstr>
      <vt:lpstr>Assessing Social Policies</vt:lpstr>
      <vt:lpstr>More On Assessing Social Policies</vt:lpstr>
      <vt:lpstr>Gender Inequality &amp; Gender Pay Gap</vt:lpstr>
      <vt:lpstr>Political Participation</vt:lpstr>
      <vt:lpstr>Education</vt:lpstr>
      <vt:lpstr>Economic Participation</vt:lpstr>
      <vt:lpstr>Safety &amp; Security as Capabilities</vt:lpstr>
      <vt:lpstr>Approaches to Eliminate Gender Pay Gap</vt:lpstr>
      <vt:lpstr>Policy Implications</vt:lpstr>
      <vt:lpstr>Why Capability Approach?</vt:lpstr>
      <vt:lpstr>Benefits of the Capability Approach</vt:lpstr>
      <vt:lpstr>How is this beneficial to Gender equality?</vt:lpstr>
      <vt:lpstr>Elements Not Adequately Represented By The Capability Approach</vt:lpstr>
      <vt:lpstr>Concerns on the Approach</vt:lpstr>
      <vt:lpstr>Subjectivity and Differences in Culture</vt:lpstr>
      <vt:lpstr>Both Personal Responsibility and Agency</vt:lpstr>
      <vt:lpstr>Equitable Distribution</vt:lpstr>
      <vt:lpstr>The Adaptive Character of Welfare</vt:lpstr>
      <vt:lpstr>Political and Financial Systems</vt:lpstr>
      <vt:lpstr>Challenges in Measuring</vt:lpstr>
      <vt:lpstr>Utilizing Capability Approach for Addressing Gender Inequality</vt:lpstr>
      <vt:lpstr>Capability Approach on Gender Inequality</vt:lpstr>
      <vt:lpstr>Q &amp; A</vt:lpstr>
      <vt:lpstr>Citations &amp;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 Approach to Social Justice  Gender Inequalities</dc:title>
  <dc:creator>jay lee</dc:creator>
  <cp:lastModifiedBy>jay lee</cp:lastModifiedBy>
  <cp:revision>14</cp:revision>
  <dcterms:created xsi:type="dcterms:W3CDTF">2023-11-26T02:20:50Z</dcterms:created>
  <dcterms:modified xsi:type="dcterms:W3CDTF">2023-11-28T23:36:56Z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