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tags/tag1.xml" ContentType="application/vnd.openxmlformats-officedocument.presentationml.tags+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82" r:id="rId2"/>
    <p:sldMasterId id="2147483703" r:id="rId3"/>
  </p:sldMasterIdLst>
  <p:notesMasterIdLst>
    <p:notesMasterId r:id="rId110"/>
  </p:notesMasterIdLst>
  <p:sldIdLst>
    <p:sldId id="604" r:id="rId4"/>
    <p:sldId id="609" r:id="rId5"/>
    <p:sldId id="563" r:id="rId6"/>
    <p:sldId id="566" r:id="rId7"/>
    <p:sldId id="567" r:id="rId8"/>
    <p:sldId id="568" r:id="rId9"/>
    <p:sldId id="558" r:id="rId10"/>
    <p:sldId id="559" r:id="rId11"/>
    <p:sldId id="561" r:id="rId12"/>
    <p:sldId id="276" r:id="rId13"/>
    <p:sldId id="345" r:id="rId14"/>
    <p:sldId id="346" r:id="rId15"/>
    <p:sldId id="347" r:id="rId16"/>
    <p:sldId id="357" r:id="rId17"/>
    <p:sldId id="358" r:id="rId18"/>
    <p:sldId id="359" r:id="rId19"/>
    <p:sldId id="362" r:id="rId20"/>
    <p:sldId id="363" r:id="rId21"/>
    <p:sldId id="364" r:id="rId22"/>
    <p:sldId id="366" r:id="rId23"/>
    <p:sldId id="365" r:id="rId24"/>
    <p:sldId id="367" r:id="rId25"/>
    <p:sldId id="368" r:id="rId26"/>
    <p:sldId id="378" r:id="rId27"/>
    <p:sldId id="594" r:id="rId28"/>
    <p:sldId id="379" r:id="rId29"/>
    <p:sldId id="380" r:id="rId30"/>
    <p:sldId id="381" r:id="rId31"/>
    <p:sldId id="382" r:id="rId32"/>
    <p:sldId id="572" r:id="rId33"/>
    <p:sldId id="573" r:id="rId34"/>
    <p:sldId id="574" r:id="rId35"/>
    <p:sldId id="575" r:id="rId36"/>
    <p:sldId id="576" r:id="rId37"/>
    <p:sldId id="577" r:id="rId38"/>
    <p:sldId id="562" r:id="rId39"/>
    <p:sldId id="599" r:id="rId40"/>
    <p:sldId id="579" r:id="rId41"/>
    <p:sldId id="580" r:id="rId42"/>
    <p:sldId id="581" r:id="rId43"/>
    <p:sldId id="316" r:id="rId44"/>
    <p:sldId id="578" r:id="rId45"/>
    <p:sldId id="586" r:id="rId46"/>
    <p:sldId id="588" r:id="rId47"/>
    <p:sldId id="587" r:id="rId48"/>
    <p:sldId id="585" r:id="rId49"/>
    <p:sldId id="589" r:id="rId50"/>
    <p:sldId id="590" r:id="rId51"/>
    <p:sldId id="608" r:id="rId52"/>
    <p:sldId id="606" r:id="rId53"/>
    <p:sldId id="508" r:id="rId54"/>
    <p:sldId id="509" r:id="rId55"/>
    <p:sldId id="510" r:id="rId56"/>
    <p:sldId id="512" r:id="rId57"/>
    <p:sldId id="513" r:id="rId58"/>
    <p:sldId id="514" r:id="rId59"/>
    <p:sldId id="515" r:id="rId60"/>
    <p:sldId id="516" r:id="rId61"/>
    <p:sldId id="571" r:id="rId62"/>
    <p:sldId id="570" r:id="rId63"/>
    <p:sldId id="517" r:id="rId64"/>
    <p:sldId id="518" r:id="rId65"/>
    <p:sldId id="584" r:id="rId66"/>
    <p:sldId id="595" r:id="rId67"/>
    <p:sldId id="596" r:id="rId68"/>
    <p:sldId id="597" r:id="rId69"/>
    <p:sldId id="598" r:id="rId70"/>
    <p:sldId id="605" r:id="rId71"/>
    <p:sldId id="607" r:id="rId72"/>
    <p:sldId id="521" r:id="rId73"/>
    <p:sldId id="522" r:id="rId74"/>
    <p:sldId id="523" r:id="rId75"/>
    <p:sldId id="524" r:id="rId76"/>
    <p:sldId id="525" r:id="rId77"/>
    <p:sldId id="526" r:id="rId78"/>
    <p:sldId id="527" r:id="rId79"/>
    <p:sldId id="528" r:id="rId80"/>
    <p:sldId id="529" r:id="rId81"/>
    <p:sldId id="530" r:id="rId82"/>
    <p:sldId id="531" r:id="rId83"/>
    <p:sldId id="532" r:id="rId84"/>
    <p:sldId id="533" r:id="rId85"/>
    <p:sldId id="534" r:id="rId86"/>
    <p:sldId id="582" r:id="rId87"/>
    <p:sldId id="583" r:id="rId88"/>
    <p:sldId id="540" r:id="rId89"/>
    <p:sldId id="536" r:id="rId90"/>
    <p:sldId id="542" r:id="rId91"/>
    <p:sldId id="600" r:id="rId92"/>
    <p:sldId id="543" r:id="rId93"/>
    <p:sldId id="601" r:id="rId94"/>
    <p:sldId id="544" r:id="rId95"/>
    <p:sldId id="602" r:id="rId96"/>
    <p:sldId id="548" r:id="rId97"/>
    <p:sldId id="549" r:id="rId98"/>
    <p:sldId id="550" r:id="rId99"/>
    <p:sldId id="553" r:id="rId100"/>
    <p:sldId id="554" r:id="rId101"/>
    <p:sldId id="551" r:id="rId102"/>
    <p:sldId id="552" r:id="rId103"/>
    <p:sldId id="555" r:id="rId104"/>
    <p:sldId id="591" r:id="rId105"/>
    <p:sldId id="592" r:id="rId106"/>
    <p:sldId id="593" r:id="rId107"/>
    <p:sldId id="331" r:id="rId108"/>
    <p:sldId id="603" r:id="rId10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883FF"/>
    <a:srgbClr val="FF2F92"/>
    <a:srgbClr val="942093"/>
    <a:srgbClr val="521B93"/>
    <a:srgbClr val="929000"/>
    <a:srgbClr val="009051"/>
    <a:srgbClr val="235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4"/>
    <p:restoredTop sz="76763"/>
  </p:normalViewPr>
  <p:slideViewPr>
    <p:cSldViewPr snapToGrid="0" snapToObjects="1">
      <p:cViewPr varScale="1">
        <p:scale>
          <a:sx n="107" d="100"/>
          <a:sy n="107" d="100"/>
        </p:scale>
        <p:origin x="76" y="2160"/>
      </p:cViewPr>
      <p:guideLst/>
    </p:cSldViewPr>
  </p:slideViewPr>
  <p:notesTextViewPr>
    <p:cViewPr>
      <p:scale>
        <a:sx n="1" d="1"/>
        <a:sy n="1" d="1"/>
      </p:scale>
      <p:origin x="0" y="0"/>
    </p:cViewPr>
  </p:notesTextViewPr>
  <p:sorterViewPr>
    <p:cViewPr>
      <p:scale>
        <a:sx n="152" d="100"/>
        <a:sy n="152"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3979756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171450" indent="-171450">
              <a:buFont typeface="Arial" charset="0"/>
              <a:buChar char="•"/>
            </a:pPr>
            <a:endParaRPr lang="en-US" dirty="0"/>
          </a:p>
        </p:txBody>
      </p:sp>
    </p:spTree>
    <p:extLst>
      <p:ext uri="{BB962C8B-B14F-4D97-AF65-F5344CB8AC3E}">
        <p14:creationId xmlns:p14="http://schemas.microsoft.com/office/powerpoint/2010/main" val="1919381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Probably</a:t>
            </a:r>
            <a:r>
              <a:rPr lang="en-US" baseline="0" dirty="0" smtClean="0">
                <a:latin typeface="Avenir Book"/>
              </a:rPr>
              <a:t> this is the best choice. Visually, it makes sense. These are our 2 clusters.</a:t>
            </a:r>
          </a:p>
          <a:p>
            <a:pPr marL="171450" indent="-171450">
              <a:buFont typeface="Arial" charset="0"/>
              <a:buChar char="•"/>
            </a:pPr>
            <a:r>
              <a:rPr lang="en-US" baseline="0" dirty="0" smtClean="0">
                <a:latin typeface="Avenir Book"/>
              </a:rPr>
              <a:t>We are going to explore how this works mathematically / algorithmically later.</a:t>
            </a:r>
            <a:endParaRPr lang="en-US" dirty="0"/>
          </a:p>
        </p:txBody>
      </p:sp>
    </p:spTree>
    <p:extLst>
      <p:ext uri="{BB962C8B-B14F-4D97-AF65-F5344CB8AC3E}">
        <p14:creationId xmlns:p14="http://schemas.microsoft.com/office/powerpoint/2010/main" val="164256821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XXX</a:t>
            </a:r>
            <a:endParaRPr lang="en-US" dirty="0"/>
          </a:p>
        </p:txBody>
      </p:sp>
    </p:spTree>
    <p:extLst>
      <p:ext uri="{BB962C8B-B14F-4D97-AF65-F5344CB8AC3E}">
        <p14:creationId xmlns:p14="http://schemas.microsoft.com/office/powerpoint/2010/main" val="196217675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Syntax:</a:t>
            </a:r>
          </a:p>
          <a:p>
            <a:pPr marL="171450" indent="-171450">
              <a:buFont typeface="Arial" charset="0"/>
              <a:buChar char="•"/>
            </a:pPr>
            <a:r>
              <a:rPr lang="en-US" dirty="0" smtClean="0">
                <a:latin typeface="Avenir Book"/>
              </a:rPr>
              <a:t>Import, instantiate and fit/predict.</a:t>
            </a:r>
          </a:p>
          <a:p>
            <a:pPr marL="171450" indent="-171450">
              <a:buFont typeface="Arial" charset="0"/>
              <a:buChar char="•"/>
            </a:pPr>
            <a:endParaRPr lang="en-US" dirty="0"/>
          </a:p>
        </p:txBody>
      </p:sp>
    </p:spTree>
    <p:extLst>
      <p:ext uri="{BB962C8B-B14F-4D97-AF65-F5344CB8AC3E}">
        <p14:creationId xmlns:p14="http://schemas.microsoft.com/office/powerpoint/2010/main" val="62708998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err="1" smtClean="0">
                <a:latin typeface="Avenir Book"/>
              </a:rPr>
              <a:t>N_clusters</a:t>
            </a:r>
            <a:r>
              <a:rPr lang="en-US" dirty="0" smtClean="0">
                <a:latin typeface="Avenir Book"/>
              </a:rPr>
              <a:t> and linkage, and the distance </a:t>
            </a:r>
            <a:r>
              <a:rPr lang="en-US" dirty="0" err="1" smtClean="0">
                <a:latin typeface="Avenir Book"/>
              </a:rPr>
              <a:t>paramteres</a:t>
            </a:r>
            <a:r>
              <a:rPr lang="en-US" dirty="0" smtClean="0">
                <a:latin typeface="Avenir Book"/>
              </a:rPr>
              <a:t>.</a:t>
            </a:r>
            <a:endParaRPr lang="en-US" dirty="0"/>
          </a:p>
        </p:txBody>
      </p:sp>
    </p:spTree>
    <p:extLst>
      <p:ext uri="{BB962C8B-B14F-4D97-AF65-F5344CB8AC3E}">
        <p14:creationId xmlns:p14="http://schemas.microsoft.com/office/powerpoint/2010/main" val="23674351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XXX</a:t>
            </a:r>
            <a:endParaRPr lang="en-US" dirty="0"/>
          </a:p>
        </p:txBody>
      </p:sp>
    </p:spTree>
    <p:extLst>
      <p:ext uri="{BB962C8B-B14F-4D97-AF65-F5344CB8AC3E}">
        <p14:creationId xmlns:p14="http://schemas.microsoft.com/office/powerpoint/2010/main" val="43240786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Tree>
    <p:extLst>
      <p:ext uri="{BB962C8B-B14F-4D97-AF65-F5344CB8AC3E}">
        <p14:creationId xmlns:p14="http://schemas.microsoft.com/office/powerpoint/2010/main" val="154588837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42192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Here is what 3 clusters might look like.</a:t>
            </a:r>
            <a:endParaRPr lang="en-US" dirty="0"/>
          </a:p>
        </p:txBody>
      </p:sp>
    </p:spTree>
    <p:extLst>
      <p:ext uri="{BB962C8B-B14F-4D97-AF65-F5344CB8AC3E}">
        <p14:creationId xmlns:p14="http://schemas.microsoft.com/office/powerpoint/2010/main" val="741640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5 clusters</a:t>
            </a:r>
            <a:endParaRPr lang="en-US" dirty="0"/>
          </a:p>
        </p:txBody>
      </p:sp>
    </p:spTree>
    <p:extLst>
      <p:ext uri="{BB962C8B-B14F-4D97-AF65-F5344CB8AC3E}">
        <p14:creationId xmlns:p14="http://schemas.microsoft.com/office/powerpoint/2010/main" val="749939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Similar</a:t>
            </a:r>
            <a:r>
              <a:rPr lang="en-US" baseline="0" dirty="0" smtClean="0">
                <a:latin typeface="Avenir Book"/>
              </a:rPr>
              <a:t> example, this time we have 2 features. Age and Income</a:t>
            </a:r>
          </a:p>
          <a:p>
            <a:pPr marL="171450" indent="-171450">
              <a:buFont typeface="Arial" charset="0"/>
              <a:buChar char="•"/>
            </a:pPr>
            <a:r>
              <a:rPr lang="en-US" baseline="0" dirty="0" smtClean="0">
                <a:latin typeface="+mn-lt"/>
              </a:rPr>
              <a:t>Visually, how would you cluster this dataset into 2 clusters?</a:t>
            </a:r>
          </a:p>
          <a:p>
            <a:pPr marL="171450" indent="-171450">
              <a:buFont typeface="Arial" charset="0"/>
              <a:buChar char="•"/>
            </a:pPr>
            <a:r>
              <a:rPr lang="en-US" baseline="0" dirty="0" smtClean="0">
                <a:latin typeface="+mn-lt"/>
              </a:rPr>
              <a:t>The answer is obvious to us, but let’s see if we can get there algorithmically.</a:t>
            </a:r>
            <a:endParaRPr lang="en-US" baseline="0" dirty="0" smtClean="0">
              <a:latin typeface="Avenir Book"/>
            </a:endParaRPr>
          </a:p>
        </p:txBody>
      </p:sp>
    </p:spTree>
    <p:extLst>
      <p:ext uri="{BB962C8B-B14F-4D97-AF65-F5344CB8AC3E}">
        <p14:creationId xmlns:p14="http://schemas.microsoft.com/office/powerpoint/2010/main" val="644189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Since we prescribed 2 clusters, initialize the algorithm by picking 2 random</a:t>
            </a:r>
            <a:r>
              <a:rPr lang="en-US" baseline="0" dirty="0" smtClean="0">
                <a:latin typeface="Avenir Book"/>
              </a:rPr>
              <a:t> points.</a:t>
            </a:r>
          </a:p>
          <a:p>
            <a:pPr marL="171450" indent="-171450">
              <a:buFont typeface="Arial" charset="0"/>
              <a:buChar char="•"/>
            </a:pPr>
            <a:r>
              <a:rPr lang="en-US" baseline="0" dirty="0" smtClean="0">
                <a:latin typeface="Avenir Book"/>
              </a:rPr>
              <a:t>These are going to be the center of the clusters.</a:t>
            </a:r>
          </a:p>
          <a:p>
            <a:pPr marL="171450" indent="-171450">
              <a:buFont typeface="Arial" charset="0"/>
              <a:buChar char="•"/>
            </a:pPr>
            <a:r>
              <a:rPr lang="en-US" baseline="0" dirty="0" smtClean="0">
                <a:latin typeface="Avenir Book"/>
              </a:rPr>
              <a:t>Name the clusters. Here we’re doing this by </a:t>
            </a:r>
            <a:r>
              <a:rPr lang="en-US" baseline="0" dirty="0" err="1" smtClean="0">
                <a:latin typeface="Avenir Book"/>
              </a:rPr>
              <a:t>colorcoding</a:t>
            </a:r>
            <a:r>
              <a:rPr lang="en-US" baseline="0" dirty="0" smtClean="0">
                <a:latin typeface="Avenir Book"/>
              </a:rPr>
              <a:t>.</a:t>
            </a:r>
            <a:endParaRPr lang="en-US" dirty="0"/>
          </a:p>
        </p:txBody>
      </p:sp>
    </p:spTree>
    <p:extLst>
      <p:ext uri="{BB962C8B-B14F-4D97-AF65-F5344CB8AC3E}">
        <p14:creationId xmlns:p14="http://schemas.microsoft.com/office/powerpoint/2010/main" val="1435408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For each example in our space, determine</a:t>
            </a:r>
            <a:r>
              <a:rPr lang="en-US" baseline="0" dirty="0" smtClean="0">
                <a:latin typeface="Avenir Book"/>
              </a:rPr>
              <a:t> which cluster it belongs to by computing distance and getting the closest.</a:t>
            </a:r>
          </a:p>
          <a:p>
            <a:pPr marL="171450" indent="-171450">
              <a:buFont typeface="Arial" charset="0"/>
              <a:buChar char="•"/>
            </a:pPr>
            <a:r>
              <a:rPr lang="en-US" baseline="0" dirty="0" smtClean="0">
                <a:latin typeface="Avenir Book"/>
              </a:rPr>
              <a:t>Here, in the </a:t>
            </a:r>
            <a:r>
              <a:rPr lang="en-US" baseline="0" dirty="0" err="1" smtClean="0">
                <a:latin typeface="Avenir Book"/>
              </a:rPr>
              <a:t>frst</a:t>
            </a:r>
            <a:r>
              <a:rPr lang="en-US" baseline="0" dirty="0" smtClean="0">
                <a:latin typeface="Avenir Book"/>
              </a:rPr>
              <a:t> iteration, the examples are color coded like this.</a:t>
            </a:r>
          </a:p>
          <a:p>
            <a:pPr marL="171450" indent="-171450">
              <a:buFont typeface="Arial" charset="0"/>
              <a:buChar char="•"/>
            </a:pPr>
            <a:r>
              <a:rPr lang="en-US" baseline="0" dirty="0" smtClean="0">
                <a:latin typeface="Avenir Book"/>
              </a:rPr>
              <a:t>So now, every point belongs to a cluster, but we are not done, as this assignment is somewhat arbitrary, and it has not converged yet.</a:t>
            </a:r>
            <a:endParaRPr lang="en-US" dirty="0"/>
          </a:p>
        </p:txBody>
      </p:sp>
    </p:spTree>
    <p:extLst>
      <p:ext uri="{BB962C8B-B14F-4D97-AF65-F5344CB8AC3E}">
        <p14:creationId xmlns:p14="http://schemas.microsoft.com/office/powerpoint/2010/main" val="76276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Second step is to adjust the points (so called cluster centers) to the new center of the clusters.</a:t>
            </a:r>
          </a:p>
          <a:p>
            <a:pPr marL="171450" indent="-171450">
              <a:buFont typeface="Arial" charset="0"/>
              <a:buChar char="•"/>
            </a:pPr>
            <a:r>
              <a:rPr lang="en-US" dirty="0" smtClean="0">
                <a:latin typeface="Avenir Book"/>
              </a:rPr>
              <a:t>The</a:t>
            </a:r>
            <a:r>
              <a:rPr lang="en-US" baseline="0" dirty="0" smtClean="0">
                <a:latin typeface="Avenir Book"/>
              </a:rPr>
              <a:t> new location of green square is right on the middle point of all the green circles. Same for blue.</a:t>
            </a:r>
          </a:p>
          <a:p>
            <a:pPr marL="171450" indent="-171450">
              <a:buFont typeface="Arial" charset="0"/>
              <a:buChar char="•"/>
            </a:pPr>
            <a:r>
              <a:rPr lang="en-US" baseline="0" dirty="0" smtClean="0">
                <a:latin typeface="Avenir Book"/>
              </a:rPr>
              <a:t>We’re thru the first iteration. We are going to keep repeating this process, until no example is assigned to a different cluster.</a:t>
            </a:r>
            <a:endParaRPr lang="en-US" dirty="0"/>
          </a:p>
        </p:txBody>
      </p:sp>
    </p:spTree>
    <p:extLst>
      <p:ext uri="{BB962C8B-B14F-4D97-AF65-F5344CB8AC3E}">
        <p14:creationId xmlns:p14="http://schemas.microsoft.com/office/powerpoint/2010/main" val="2080797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So</a:t>
            </a:r>
            <a:r>
              <a:rPr lang="en-US" baseline="0" dirty="0" smtClean="0"/>
              <a:t> let’s see the first step of the 2</a:t>
            </a:r>
            <a:r>
              <a:rPr lang="en-US" baseline="30000" dirty="0" smtClean="0"/>
              <a:t>nd</a:t>
            </a:r>
            <a:r>
              <a:rPr lang="en-US" baseline="0" dirty="0" smtClean="0"/>
              <a:t> iteration.</a:t>
            </a:r>
          </a:p>
          <a:p>
            <a:pPr marL="171450" indent="-171450">
              <a:buFont typeface="Arial" charset="0"/>
              <a:buChar char="•"/>
            </a:pPr>
            <a:r>
              <a:rPr lang="en-US" baseline="0" dirty="0" smtClean="0"/>
              <a:t>With our new cluster centers in place, identify which cluster each point belongs to again.</a:t>
            </a:r>
            <a:endParaRPr lang="en-US" dirty="0"/>
          </a:p>
        </p:txBody>
      </p:sp>
    </p:spTree>
    <p:extLst>
      <p:ext uri="{BB962C8B-B14F-4D97-AF65-F5344CB8AC3E}">
        <p14:creationId xmlns:p14="http://schemas.microsoft.com/office/powerpoint/2010/main" val="198878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And move</a:t>
            </a:r>
            <a:r>
              <a:rPr lang="en-US" baseline="0" dirty="0" smtClean="0">
                <a:latin typeface="Avenir Book"/>
              </a:rPr>
              <a:t> the centers to the new center.</a:t>
            </a:r>
            <a:endParaRPr lang="en-US" dirty="0"/>
          </a:p>
        </p:txBody>
      </p:sp>
    </p:spTree>
    <p:extLst>
      <p:ext uri="{BB962C8B-B14F-4D97-AF65-F5344CB8AC3E}">
        <p14:creationId xmlns:p14="http://schemas.microsoft.com/office/powerpoint/2010/main" val="1068193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And the 3</a:t>
            </a:r>
            <a:r>
              <a:rPr lang="en-US" baseline="30000" dirty="0" smtClean="0">
                <a:latin typeface="Avenir Book"/>
              </a:rPr>
              <a:t>rd</a:t>
            </a:r>
            <a:r>
              <a:rPr lang="en-US" baseline="0" dirty="0" smtClean="0">
                <a:latin typeface="Avenir Book"/>
              </a:rPr>
              <a:t> iteration.</a:t>
            </a:r>
            <a:endParaRPr lang="en-US" dirty="0"/>
          </a:p>
        </p:txBody>
      </p:sp>
    </p:spTree>
    <p:extLst>
      <p:ext uri="{BB962C8B-B14F-4D97-AF65-F5344CB8AC3E}">
        <p14:creationId xmlns:p14="http://schemas.microsoft.com/office/powerpoint/2010/main" val="1975544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sz="2400" dirty="0" smtClean="0">
                <a:latin typeface="Avenir Book"/>
              </a:rPr>
              <a:t>Today we are going to talk about a whole other class of ML algorithms called unsupervised</a:t>
            </a:r>
            <a:r>
              <a:rPr lang="en-US" sz="2400" baseline="0" dirty="0" smtClean="0">
                <a:latin typeface="Avenir Book"/>
              </a:rPr>
              <a:t> learning.</a:t>
            </a:r>
            <a:endParaRPr lang="en-US" sz="2400" dirty="0"/>
          </a:p>
        </p:txBody>
      </p:sp>
    </p:spTree>
    <p:extLst>
      <p:ext uri="{BB962C8B-B14F-4D97-AF65-F5344CB8AC3E}">
        <p14:creationId xmlns:p14="http://schemas.microsoft.com/office/powerpoint/2010/main" val="620604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The cluster centers don’t move anymore!</a:t>
            </a:r>
          </a:p>
          <a:p>
            <a:pPr marL="171450" indent="-171450">
              <a:buFont typeface="Arial" charset="0"/>
              <a:buChar char="•"/>
            </a:pPr>
            <a:r>
              <a:rPr lang="en-US" dirty="0" smtClean="0">
                <a:latin typeface="Avenir Book"/>
              </a:rPr>
              <a:t>Convergence!</a:t>
            </a:r>
          </a:p>
          <a:p>
            <a:pPr marL="171450" indent="-171450">
              <a:buFont typeface="Arial" charset="0"/>
              <a:buChar char="•"/>
            </a:pPr>
            <a:endParaRPr lang="en-US" dirty="0" smtClean="0">
              <a:latin typeface="Avenir Book"/>
            </a:endParaRPr>
          </a:p>
          <a:p>
            <a:pPr marL="171450" indent="-171450">
              <a:buFont typeface="Arial" charset="0"/>
              <a:buChar char="•"/>
            </a:pPr>
            <a:r>
              <a:rPr lang="en-US" dirty="0" smtClean="0">
                <a:latin typeface="Avenir Book"/>
              </a:rPr>
              <a:t>It found the visual structure in the dataset automatically.</a:t>
            </a:r>
            <a:endParaRPr lang="en-US" dirty="0"/>
          </a:p>
        </p:txBody>
      </p:sp>
    </p:spTree>
    <p:extLst>
      <p:ext uri="{BB962C8B-B14F-4D97-AF65-F5344CB8AC3E}">
        <p14:creationId xmlns:p14="http://schemas.microsoft.com/office/powerpoint/2010/main" val="158428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For 3 clusters, clusters</a:t>
            </a:r>
            <a:r>
              <a:rPr lang="en-US" baseline="0" dirty="0" smtClean="0">
                <a:latin typeface="Avenir Book"/>
              </a:rPr>
              <a:t> can look like this.</a:t>
            </a:r>
          </a:p>
          <a:p>
            <a:pPr marL="171450" indent="-171450">
              <a:buFont typeface="Arial" charset="0"/>
              <a:buChar char="•"/>
            </a:pPr>
            <a:r>
              <a:rPr lang="en-US" baseline="0" dirty="0" smtClean="0">
                <a:latin typeface="Avenir Book"/>
              </a:rPr>
              <a:t>However, there can be other solutions.</a:t>
            </a:r>
          </a:p>
          <a:p>
            <a:pPr marL="171450" indent="-171450">
              <a:buFont typeface="Arial" charset="0"/>
              <a:buChar char="•"/>
            </a:pPr>
            <a:endParaRPr lang="en-US" dirty="0"/>
          </a:p>
        </p:txBody>
      </p:sp>
    </p:spTree>
    <p:extLst>
      <p:ext uri="{BB962C8B-B14F-4D97-AF65-F5344CB8AC3E}">
        <p14:creationId xmlns:p14="http://schemas.microsoft.com/office/powerpoint/2010/main" val="724350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Such as this.</a:t>
            </a:r>
          </a:p>
          <a:p>
            <a:pPr marL="171450" indent="-171450">
              <a:buFont typeface="Arial" charset="0"/>
              <a:buChar char="•"/>
            </a:pPr>
            <a:endParaRPr lang="en-US" dirty="0" smtClean="0">
              <a:latin typeface="Avenir Book"/>
            </a:endParaRPr>
          </a:p>
          <a:p>
            <a:pPr marL="171450" indent="-171450">
              <a:buFont typeface="Arial" charset="0"/>
              <a:buChar char="•"/>
            </a:pPr>
            <a:r>
              <a:rPr lang="en-US" dirty="0" smtClean="0">
                <a:latin typeface="Avenir Book"/>
              </a:rPr>
              <a:t>The problem</a:t>
            </a:r>
            <a:r>
              <a:rPr lang="en-US" baseline="0" dirty="0" smtClean="0">
                <a:latin typeface="Avenir Book"/>
              </a:rPr>
              <a:t> with the K-means algorithm is, that it is sensitive to the choice of initial points.</a:t>
            </a:r>
          </a:p>
          <a:p>
            <a:pPr marL="171450" indent="-171450">
              <a:buFont typeface="Arial" charset="0"/>
              <a:buChar char="•"/>
            </a:pPr>
            <a:r>
              <a:rPr lang="en-US" baseline="0" dirty="0" smtClean="0">
                <a:latin typeface="Avenir Book"/>
              </a:rPr>
              <a:t>Different initial configurations may yield different results (it may converge to local </a:t>
            </a:r>
            <a:r>
              <a:rPr lang="en-US" baseline="0" dirty="0" err="1" smtClean="0">
                <a:latin typeface="Avenir Book"/>
              </a:rPr>
              <a:t>optimas</a:t>
            </a:r>
            <a:r>
              <a:rPr lang="en-US" baseline="0" dirty="0" smtClean="0">
                <a:latin typeface="Avenir Book"/>
              </a:rPr>
              <a:t>)</a:t>
            </a:r>
            <a:endParaRPr lang="en-US" dirty="0"/>
          </a:p>
        </p:txBody>
      </p:sp>
    </p:spTree>
    <p:extLst>
      <p:ext uri="{BB962C8B-B14F-4D97-AF65-F5344CB8AC3E}">
        <p14:creationId xmlns:p14="http://schemas.microsoft.com/office/powerpoint/2010/main" val="68226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Here</a:t>
            </a:r>
            <a:r>
              <a:rPr lang="en-US" baseline="0" dirty="0" smtClean="0">
                <a:latin typeface="Avenir Book"/>
              </a:rPr>
              <a:t> is another local optimum. Which clustering makes more sense?</a:t>
            </a:r>
          </a:p>
          <a:p>
            <a:pPr marL="171450" indent="-171450">
              <a:buFont typeface="Arial" charset="0"/>
              <a:buChar char="•"/>
            </a:pPr>
            <a:r>
              <a:rPr lang="en-US" baseline="0" dirty="0" smtClean="0">
                <a:latin typeface="Avenir Book"/>
              </a:rPr>
              <a:t>We need a way of judging the converged results, and rank them according to “goodness”</a:t>
            </a:r>
            <a:endParaRPr lang="en-US" dirty="0"/>
          </a:p>
        </p:txBody>
      </p:sp>
    </p:spTree>
    <p:extLst>
      <p:ext uri="{BB962C8B-B14F-4D97-AF65-F5344CB8AC3E}">
        <p14:creationId xmlns:p14="http://schemas.microsoft.com/office/powerpoint/2010/main" val="2076152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Inertia</a:t>
            </a:r>
            <a:r>
              <a:rPr lang="en-US" baseline="0" dirty="0" smtClean="0">
                <a:latin typeface="Avenir Book"/>
              </a:rPr>
              <a:t> is a popular metric to do that.</a:t>
            </a:r>
            <a:endParaRPr lang="en-US" baseline="0" dirty="0">
              <a:latin typeface="+mn-lt"/>
            </a:endParaRPr>
          </a:p>
          <a:p>
            <a:pPr marL="171450" indent="-171450">
              <a:buFont typeface="Arial" charset="0"/>
              <a:buChar char="•"/>
            </a:pPr>
            <a:r>
              <a:rPr lang="en-US" baseline="0" dirty="0" smtClean="0">
                <a:latin typeface="+mn-lt"/>
              </a:rPr>
              <a:t>Rank the different clustering configurations according to the sum of squared distance from each point to the center of the cluster.</a:t>
            </a:r>
          </a:p>
          <a:p>
            <a:pPr marL="171450" indent="-171450">
              <a:buFont typeface="Arial" charset="0"/>
              <a:buChar char="•"/>
            </a:pPr>
            <a:r>
              <a:rPr lang="en-US" baseline="0" dirty="0" smtClean="0">
                <a:latin typeface="+mn-lt"/>
              </a:rPr>
              <a:t>This way, we’re penalizing spread out clusters and rewarding tight clusters.</a:t>
            </a:r>
          </a:p>
          <a:p>
            <a:pPr marL="171450" indent="-171450">
              <a:buFont typeface="Arial" charset="0"/>
              <a:buChar char="•"/>
            </a:pPr>
            <a:r>
              <a:rPr lang="en-US" baseline="0" dirty="0" smtClean="0">
                <a:latin typeface="+mn-lt"/>
              </a:rPr>
              <a:t>Depending on the application, (domain expertise) other metrics can be used.</a:t>
            </a:r>
            <a:endParaRPr lang="en-US" baseline="0" dirty="0" smtClean="0">
              <a:latin typeface="Avenir Book"/>
            </a:endParaRPr>
          </a:p>
        </p:txBody>
      </p:sp>
    </p:spTree>
    <p:extLst>
      <p:ext uri="{BB962C8B-B14F-4D97-AF65-F5344CB8AC3E}">
        <p14:creationId xmlns:p14="http://schemas.microsoft.com/office/powerpoint/2010/main" val="525836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So what we can do in order to find the clustering with best inertia is, we can initiate our k-means algorithm several times</a:t>
            </a:r>
          </a:p>
          <a:p>
            <a:pPr marL="171450" indent="-171450">
              <a:buFont typeface="Arial" charset="0"/>
              <a:buChar char="•"/>
            </a:pPr>
            <a:r>
              <a:rPr lang="en-US" dirty="0" smtClean="0">
                <a:latin typeface="Avenir Book"/>
              </a:rPr>
              <a:t>With different initial configurations</a:t>
            </a:r>
          </a:p>
          <a:p>
            <a:pPr marL="171450" indent="-171450">
              <a:buFont typeface="Arial" charset="0"/>
              <a:buChar char="•"/>
            </a:pPr>
            <a:r>
              <a:rPr lang="en-US" dirty="0" smtClean="0">
                <a:latin typeface="Avenir Book"/>
              </a:rPr>
              <a:t>And</a:t>
            </a:r>
            <a:r>
              <a:rPr lang="en-US" baseline="0" dirty="0" smtClean="0">
                <a:latin typeface="Avenir Book"/>
              </a:rPr>
              <a:t> compute the resulting inertia. Keep the result with the best inertia.</a:t>
            </a:r>
            <a:endParaRPr lang="en-US" dirty="0"/>
          </a:p>
        </p:txBody>
      </p:sp>
    </p:spTree>
    <p:extLst>
      <p:ext uri="{BB962C8B-B14F-4D97-AF65-F5344CB8AC3E}">
        <p14:creationId xmlns:p14="http://schemas.microsoft.com/office/powerpoint/2010/main" val="1588250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For this one, it is 12.645</a:t>
            </a:r>
            <a:endParaRPr lang="en-US" dirty="0"/>
          </a:p>
        </p:txBody>
      </p:sp>
    </p:spTree>
    <p:extLst>
      <p:ext uri="{BB962C8B-B14F-4D97-AF65-F5344CB8AC3E}">
        <p14:creationId xmlns:p14="http://schemas.microsoft.com/office/powerpoint/2010/main" val="2003370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For this one, it is 12.943</a:t>
            </a:r>
            <a:endParaRPr lang="en-US" dirty="0"/>
          </a:p>
        </p:txBody>
      </p:sp>
    </p:spTree>
    <p:extLst>
      <p:ext uri="{BB962C8B-B14F-4D97-AF65-F5344CB8AC3E}">
        <p14:creationId xmlns:p14="http://schemas.microsoft.com/office/powerpoint/2010/main" val="252345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For this one, it is 13.112</a:t>
            </a:r>
            <a:endParaRPr lang="en-US" dirty="0"/>
          </a:p>
        </p:txBody>
      </p:sp>
    </p:spTree>
    <p:extLst>
      <p:ext uri="{BB962C8B-B14F-4D97-AF65-F5344CB8AC3E}">
        <p14:creationId xmlns:p14="http://schemas.microsoft.com/office/powerpoint/2010/main" val="2046099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Another idea is to</a:t>
            </a:r>
            <a:r>
              <a:rPr lang="en-US" baseline="0" dirty="0" smtClean="0">
                <a:latin typeface="Avenir Book"/>
              </a:rPr>
              <a:t> initialize in a smarter way;</a:t>
            </a:r>
          </a:p>
          <a:p>
            <a:pPr marL="171450" indent="-171450">
              <a:buFont typeface="Arial" charset="0"/>
              <a:buChar char="•"/>
            </a:pPr>
            <a:r>
              <a:rPr lang="en-US" baseline="0" dirty="0" smtClean="0">
                <a:latin typeface="Avenir Book"/>
              </a:rPr>
              <a:t>Local optima often happen when two cluster centers are initialized close to each other</a:t>
            </a:r>
          </a:p>
          <a:p>
            <a:pPr marL="171450" indent="-171450">
              <a:buFont typeface="Arial" charset="0"/>
              <a:buChar char="•"/>
            </a:pPr>
            <a:r>
              <a:rPr lang="en-US" baseline="0" dirty="0" smtClean="0">
                <a:latin typeface="Avenir Book"/>
              </a:rPr>
              <a:t>So, we can make an effort to initialize with points that are faraway enough from each other.</a:t>
            </a:r>
          </a:p>
          <a:p>
            <a:pPr marL="171450" indent="-171450">
              <a:buFont typeface="Arial" charset="0"/>
              <a:buChar char="•"/>
            </a:pPr>
            <a:endParaRPr lang="en-US" dirty="0"/>
          </a:p>
        </p:txBody>
      </p:sp>
    </p:spTree>
    <p:extLst>
      <p:ext uri="{BB962C8B-B14F-4D97-AF65-F5344CB8AC3E}">
        <p14:creationId xmlns:p14="http://schemas.microsoft.com/office/powerpoint/2010/main" val="392456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sz="2400" dirty="0" smtClean="0">
                <a:latin typeface="Avenir Book"/>
              </a:rPr>
              <a:t>This</a:t>
            </a:r>
            <a:r>
              <a:rPr lang="en-US" sz="2400" baseline="0" dirty="0" smtClean="0">
                <a:latin typeface="Avenir Book"/>
              </a:rPr>
              <a:t> class of algorithms are relevant when we don’t have outcomes we are trying to predict.</a:t>
            </a:r>
          </a:p>
          <a:p>
            <a:pPr marL="171450" indent="-171450">
              <a:buFont typeface="Arial" charset="0"/>
              <a:buChar char="•"/>
            </a:pPr>
            <a:r>
              <a:rPr lang="en-US" sz="2400" baseline="0" dirty="0" smtClean="0">
                <a:latin typeface="Avenir Book"/>
              </a:rPr>
              <a:t>We’re more interested in finding structures within our dataset, and partition the dataset into smaller pieces</a:t>
            </a:r>
          </a:p>
        </p:txBody>
      </p:sp>
    </p:spTree>
    <p:extLst>
      <p:ext uri="{BB962C8B-B14F-4D97-AF65-F5344CB8AC3E}">
        <p14:creationId xmlns:p14="http://schemas.microsoft.com/office/powerpoint/2010/main" val="383293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Start</a:t>
            </a:r>
            <a:r>
              <a:rPr lang="en-US" baseline="0" dirty="0" smtClean="0">
                <a:latin typeface="Avenir Book"/>
              </a:rPr>
              <a:t> by a random initial point.</a:t>
            </a:r>
            <a:endParaRPr lang="en-US" dirty="0"/>
          </a:p>
        </p:txBody>
      </p:sp>
    </p:spTree>
    <p:extLst>
      <p:ext uri="{BB962C8B-B14F-4D97-AF65-F5344CB8AC3E}">
        <p14:creationId xmlns:p14="http://schemas.microsoft.com/office/powerpoint/2010/main" val="1085762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For</a:t>
            </a:r>
            <a:r>
              <a:rPr lang="en-US" baseline="0" dirty="0" smtClean="0">
                <a:latin typeface="Avenir Book"/>
              </a:rPr>
              <a:t> the 2</a:t>
            </a:r>
            <a:r>
              <a:rPr lang="en-US" baseline="30000" dirty="0" smtClean="0">
                <a:latin typeface="Avenir Book"/>
              </a:rPr>
              <a:t>nd</a:t>
            </a:r>
            <a:r>
              <a:rPr lang="en-US" baseline="0" dirty="0" smtClean="0">
                <a:latin typeface="Avenir Book"/>
              </a:rPr>
              <a:t> pick, instead of getting it randomly, let’s prioritize faraway points by assigning a probability of 1/</a:t>
            </a:r>
            <a:r>
              <a:rPr lang="en-US" baseline="0" dirty="0" err="1" smtClean="0">
                <a:latin typeface="Avenir Book"/>
              </a:rPr>
              <a:t>dist</a:t>
            </a:r>
            <a:r>
              <a:rPr lang="en-US" baseline="0" dirty="0" smtClean="0">
                <a:latin typeface="Avenir Book"/>
              </a:rPr>
              <a:t>**2 to each point.</a:t>
            </a:r>
          </a:p>
          <a:p>
            <a:pPr marL="171450" indent="-171450">
              <a:buFont typeface="Arial" charset="0"/>
              <a:buChar char="•"/>
            </a:pPr>
            <a:r>
              <a:rPr lang="en-US" baseline="0" dirty="0" smtClean="0">
                <a:latin typeface="Avenir Book"/>
              </a:rPr>
              <a:t>Most likely we’re going to end up with a not-so-close point such as this blue one as our 2</a:t>
            </a:r>
            <a:r>
              <a:rPr lang="en-US" baseline="30000" dirty="0" smtClean="0">
                <a:latin typeface="Avenir Book"/>
              </a:rPr>
              <a:t>nd</a:t>
            </a:r>
            <a:r>
              <a:rPr lang="en-US" baseline="0" dirty="0" smtClean="0">
                <a:latin typeface="Avenir Book"/>
              </a:rPr>
              <a:t> cluster center.</a:t>
            </a:r>
            <a:endParaRPr lang="en-US" dirty="0"/>
          </a:p>
        </p:txBody>
      </p:sp>
    </p:spTree>
    <p:extLst>
      <p:ext uri="{BB962C8B-B14F-4D97-AF65-F5344CB8AC3E}">
        <p14:creationId xmlns:p14="http://schemas.microsoft.com/office/powerpoint/2010/main" val="1241520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Same process. Weigh</a:t>
            </a:r>
            <a:r>
              <a:rPr lang="en-US" baseline="0" dirty="0" smtClean="0">
                <a:latin typeface="Avenir Book"/>
              </a:rPr>
              <a:t> the points according to sum(1/</a:t>
            </a:r>
            <a:r>
              <a:rPr lang="en-US" baseline="0" dirty="0" err="1" smtClean="0">
                <a:latin typeface="Avenir Book"/>
              </a:rPr>
              <a:t>dist</a:t>
            </a:r>
            <a:r>
              <a:rPr lang="en-US" baseline="0" dirty="0" smtClean="0">
                <a:latin typeface="Avenir Book"/>
              </a:rPr>
              <a:t>**2) and pick.</a:t>
            </a:r>
            <a:endParaRPr lang="en-US" dirty="0"/>
          </a:p>
        </p:txBody>
      </p:sp>
    </p:spTree>
    <p:extLst>
      <p:ext uri="{BB962C8B-B14F-4D97-AF65-F5344CB8AC3E}">
        <p14:creationId xmlns:p14="http://schemas.microsoft.com/office/powerpoint/2010/main" val="1276013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XXX</a:t>
            </a:r>
            <a:endParaRPr lang="en-US" dirty="0"/>
          </a:p>
        </p:txBody>
      </p:sp>
    </p:spTree>
    <p:extLst>
      <p:ext uri="{BB962C8B-B14F-4D97-AF65-F5344CB8AC3E}">
        <p14:creationId xmlns:p14="http://schemas.microsoft.com/office/powerpoint/2010/main" val="1181329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This</a:t>
            </a:r>
            <a:r>
              <a:rPr lang="en-US" baseline="0" dirty="0" smtClean="0">
                <a:latin typeface="Avenir Book"/>
              </a:rPr>
              <a:t> algorithm is called K-means++.</a:t>
            </a:r>
          </a:p>
          <a:p>
            <a:pPr marL="171450" indent="-171450">
              <a:buFont typeface="Arial" charset="0"/>
              <a:buChar char="•"/>
            </a:pPr>
            <a:endParaRPr lang="en-US" baseline="0" dirty="0" smtClean="0">
              <a:latin typeface="Avenir Book"/>
            </a:endParaRPr>
          </a:p>
          <a:p>
            <a:pPr marL="171450" indent="-171450">
              <a:buFont typeface="Arial" charset="0"/>
              <a:buChar char="•"/>
            </a:pPr>
            <a:r>
              <a:rPr lang="en-US" baseline="0" dirty="0" smtClean="0">
                <a:latin typeface="Avenir Book"/>
              </a:rPr>
              <a:t>It avoids getting stuck at local optima.</a:t>
            </a:r>
          </a:p>
          <a:p>
            <a:pPr marL="171450" indent="-171450">
              <a:buFont typeface="Arial" charset="0"/>
              <a:buChar char="•"/>
            </a:pPr>
            <a:r>
              <a:rPr lang="en-US" baseline="0" dirty="0" smtClean="0">
                <a:latin typeface="Avenir Book"/>
              </a:rPr>
              <a:t>This is the default implementation of K-means in </a:t>
            </a:r>
            <a:r>
              <a:rPr lang="en-US" baseline="0" dirty="0" err="1" smtClean="0">
                <a:latin typeface="Avenir Book"/>
              </a:rPr>
              <a:t>sklearn</a:t>
            </a:r>
            <a:r>
              <a:rPr lang="en-US" baseline="0" dirty="0" smtClean="0">
                <a:latin typeface="Avenir Book"/>
              </a:rPr>
              <a:t>.</a:t>
            </a:r>
            <a:endParaRPr lang="en-US" dirty="0"/>
          </a:p>
        </p:txBody>
      </p:sp>
    </p:spTree>
    <p:extLst>
      <p:ext uri="{BB962C8B-B14F-4D97-AF65-F5344CB8AC3E}">
        <p14:creationId xmlns:p14="http://schemas.microsoft.com/office/powerpoint/2010/main" val="11255648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Now that we are familiarized</a:t>
            </a:r>
            <a:r>
              <a:rPr lang="en-US" baseline="0" dirty="0" smtClean="0">
                <a:latin typeface="Avenir Book"/>
              </a:rPr>
              <a:t> with how k-means works, let’s ask an important question; how do we choose K? the number of clusters?</a:t>
            </a:r>
          </a:p>
        </p:txBody>
      </p:sp>
    </p:spTree>
    <p:extLst>
      <p:ext uri="{BB962C8B-B14F-4D97-AF65-F5344CB8AC3E}">
        <p14:creationId xmlns:p14="http://schemas.microsoft.com/office/powerpoint/2010/main" val="185659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latin typeface="Avenir Book"/>
              </a:rPr>
              <a:t>Sometimes, the problem we’re solving comes with a K. Let’s see some examples.</a:t>
            </a:r>
            <a:endParaRPr lang="en-US" dirty="0"/>
          </a:p>
        </p:txBody>
      </p:sp>
    </p:spTree>
    <p:extLst>
      <p:ext uri="{BB962C8B-B14F-4D97-AF65-F5344CB8AC3E}">
        <p14:creationId xmlns:p14="http://schemas.microsoft.com/office/powerpoint/2010/main" val="11166465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The computer has 4 cores, so question naturally becomes 4 clusters.</a:t>
            </a:r>
            <a:endParaRPr lang="en-US" dirty="0"/>
          </a:p>
        </p:txBody>
      </p:sp>
    </p:spTree>
    <p:extLst>
      <p:ext uri="{BB962C8B-B14F-4D97-AF65-F5344CB8AC3E}">
        <p14:creationId xmlns:p14="http://schemas.microsoft.com/office/powerpoint/2010/main" val="90637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Business side of the organization may</a:t>
            </a:r>
            <a:r>
              <a:rPr lang="en-US" baseline="0" dirty="0" smtClean="0">
                <a:latin typeface="Avenir Book"/>
              </a:rPr>
              <a:t> dictate there are 10 clusters.</a:t>
            </a:r>
            <a:endParaRPr lang="en-US" dirty="0"/>
          </a:p>
        </p:txBody>
      </p:sp>
    </p:spTree>
    <p:extLst>
      <p:ext uri="{BB962C8B-B14F-4D97-AF65-F5344CB8AC3E}">
        <p14:creationId xmlns:p14="http://schemas.microsoft.com/office/powerpoint/2010/main" val="7728087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Other times though, we</a:t>
            </a:r>
            <a:r>
              <a:rPr lang="en-US" baseline="0" dirty="0" smtClean="0">
                <a:latin typeface="Avenir Book"/>
              </a:rPr>
              <a:t> are free to pick the number of clusters.</a:t>
            </a:r>
            <a:endParaRPr lang="en-US" dirty="0"/>
          </a:p>
        </p:txBody>
      </p:sp>
    </p:spTree>
    <p:extLst>
      <p:ext uri="{BB962C8B-B14F-4D97-AF65-F5344CB8AC3E}">
        <p14:creationId xmlns:p14="http://schemas.microsoft.com/office/powerpoint/2010/main" val="61611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lnSpcReduction="10000"/>
          </a:bodyPr>
          <a:lstStyle/>
          <a:p>
            <a:pPr marL="171450" indent="-171450">
              <a:buFont typeface="Arial" charset="0"/>
              <a:buChar char="•"/>
            </a:pPr>
            <a:r>
              <a:rPr lang="en-US" sz="2400" baseline="0" dirty="0" smtClean="0">
                <a:latin typeface="Arial" charset="0"/>
                <a:ea typeface="Arial" charset="0"/>
                <a:cs typeface="Arial" charset="0"/>
              </a:rPr>
              <a:t>There can be a couple of </a:t>
            </a:r>
            <a:r>
              <a:rPr lang="en-US" sz="2400" baseline="0" dirty="0" err="1" smtClean="0">
                <a:latin typeface="Arial" charset="0"/>
                <a:ea typeface="Arial" charset="0"/>
                <a:cs typeface="Arial" charset="0"/>
              </a:rPr>
              <a:t>usecases</a:t>
            </a:r>
            <a:r>
              <a:rPr lang="en-US" sz="2400" baseline="0" dirty="0" smtClean="0">
                <a:latin typeface="Arial" charset="0"/>
                <a:ea typeface="Arial" charset="0"/>
                <a:cs typeface="Arial" charset="0"/>
              </a:rPr>
              <a:t> for this.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2400" baseline="0" dirty="0" smtClean="0">
                <a:latin typeface="Arial" charset="0"/>
                <a:ea typeface="Arial" charset="0"/>
                <a:cs typeface="Arial" charset="0"/>
              </a:rPr>
              <a:t>One popular use case is called “clustering”. </a:t>
            </a:r>
            <a:r>
              <a:rPr lang="en-US" sz="2400" baseline="0" dirty="0" smtClean="0">
                <a:latin typeface="Avenir Book"/>
              </a:rPr>
              <a:t>E.g. </a:t>
            </a:r>
            <a:r>
              <a:rPr lang="en-US" sz="2400" baseline="0" dirty="0" err="1" smtClean="0">
                <a:latin typeface="Avenir Book"/>
              </a:rPr>
              <a:t>Segmentize</a:t>
            </a:r>
            <a:r>
              <a:rPr lang="en-US" sz="2400" baseline="0" dirty="0" smtClean="0">
                <a:latin typeface="Avenir Book"/>
              </a:rPr>
              <a:t> our customers.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2400" baseline="0" dirty="0" smtClean="0">
              <a:latin typeface="Avenir Book"/>
            </a:endParaRPr>
          </a:p>
          <a:p>
            <a:pPr marL="171450" indent="-171450">
              <a:buFont typeface="Arial" charset="0"/>
              <a:buChar char="•"/>
            </a:pPr>
            <a:r>
              <a:rPr lang="en-US" sz="2400" baseline="0" dirty="0" smtClean="0">
                <a:latin typeface="Avenir Book"/>
              </a:rPr>
              <a:t>Due to it's nature, unsupervised machine learning is often a more complex topic for students who are new to the field to grasp</a:t>
            </a:r>
          </a:p>
          <a:p>
            <a:pPr marL="171450" indent="-171450">
              <a:buFont typeface="Arial" charset="0"/>
              <a:buChar char="•"/>
            </a:pPr>
            <a:r>
              <a:rPr lang="en-US" sz="2400" dirty="0" smtClean="0">
                <a:latin typeface="Avenir Book"/>
              </a:rPr>
              <a:t>One type of machine</a:t>
            </a:r>
            <a:r>
              <a:rPr lang="en-US" sz="2400" baseline="0" dirty="0" smtClean="0">
                <a:latin typeface="Avenir Book"/>
              </a:rPr>
              <a:t> learning, </a:t>
            </a:r>
          </a:p>
          <a:p>
            <a:pPr marL="171450" indent="-171450">
              <a:buFont typeface="Arial" charset="0"/>
              <a:buChar char="•"/>
            </a:pPr>
            <a:endParaRPr lang="en-US" sz="2400" baseline="0" dirty="0" smtClean="0">
              <a:latin typeface="Arial" charset="0"/>
              <a:ea typeface="Arial" charset="0"/>
              <a:cs typeface="Arial" charset="0"/>
            </a:endParaRPr>
          </a:p>
        </p:txBody>
      </p:sp>
    </p:spTree>
    <p:extLst>
      <p:ext uri="{BB962C8B-B14F-4D97-AF65-F5344CB8AC3E}">
        <p14:creationId xmlns:p14="http://schemas.microsoft.com/office/powerpoint/2010/main" val="15027973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Other times though, we</a:t>
            </a:r>
            <a:r>
              <a:rPr lang="en-US" baseline="0" dirty="0" smtClean="0">
                <a:latin typeface="Avenir Book"/>
              </a:rPr>
              <a:t> are free to pick the number of clusters.</a:t>
            </a:r>
          </a:p>
          <a:p>
            <a:pPr marL="171450" indent="-171450">
              <a:buFont typeface="Arial" charset="0"/>
              <a:buChar char="•"/>
            </a:pPr>
            <a:endParaRPr lang="en-US" baseline="0" dirty="0" smtClean="0">
              <a:latin typeface="Avenir Book"/>
            </a:endParaRPr>
          </a:p>
          <a:p>
            <a:pPr marL="171450" indent="-171450">
              <a:buFont typeface="Arial" charset="0"/>
              <a:buChar char="•"/>
            </a:pPr>
            <a:r>
              <a:rPr lang="en-US" baseline="0" dirty="0" smtClean="0">
                <a:latin typeface="Avenir Book"/>
              </a:rPr>
              <a:t>We can still use inertia to pick our K.</a:t>
            </a:r>
          </a:p>
          <a:p>
            <a:pPr marL="171450" indent="-171450">
              <a:buFont typeface="Arial" charset="0"/>
              <a:buChar char="•"/>
            </a:pPr>
            <a:r>
              <a:rPr lang="en-US" baseline="0" dirty="0" smtClean="0">
                <a:latin typeface="Avenir Book"/>
              </a:rPr>
              <a:t>Recall that inertia is the sum of distance**2 between points and their cluster centers.</a:t>
            </a:r>
          </a:p>
          <a:p>
            <a:pPr marL="171450" indent="-171450">
              <a:buFont typeface="Arial" charset="0"/>
              <a:buChar char="•"/>
            </a:pPr>
            <a:r>
              <a:rPr lang="en-US" baseline="0" dirty="0" smtClean="0">
                <a:latin typeface="Avenir Book"/>
              </a:rPr>
              <a:t>We used inertia to compare different configurations of cluster centers when K was held constant.</a:t>
            </a:r>
          </a:p>
          <a:p>
            <a:pPr marL="171450" indent="-171450">
              <a:buFont typeface="Arial" charset="0"/>
              <a:buChar char="•"/>
            </a:pPr>
            <a:r>
              <a:rPr lang="en-US" baseline="0" dirty="0" smtClean="0">
                <a:latin typeface="Avenir Book"/>
              </a:rPr>
              <a:t>Inertia will most of the time go down as num. clusters K goes up. </a:t>
            </a:r>
            <a:endParaRPr lang="en-US" dirty="0"/>
          </a:p>
        </p:txBody>
      </p:sp>
    </p:spTree>
    <p:extLst>
      <p:ext uri="{BB962C8B-B14F-4D97-AF65-F5344CB8AC3E}">
        <p14:creationId xmlns:p14="http://schemas.microsoft.com/office/powerpoint/2010/main" val="10176205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Here is</a:t>
            </a:r>
            <a:r>
              <a:rPr lang="en-US" baseline="0" dirty="0" smtClean="0">
                <a:latin typeface="Avenir Book"/>
              </a:rPr>
              <a:t> an inflection point that could be chosen as a good K. </a:t>
            </a:r>
          </a:p>
          <a:p>
            <a:pPr marL="171450" indent="-171450">
              <a:buFont typeface="Arial" charset="0"/>
              <a:buChar char="•"/>
            </a:pPr>
            <a:r>
              <a:rPr lang="en-US" baseline="0" dirty="0" smtClean="0">
                <a:latin typeface="Avenir Book"/>
              </a:rPr>
              <a:t>Until that point, inertia goes down a lot. </a:t>
            </a:r>
          </a:p>
          <a:p>
            <a:pPr marL="171450" indent="-171450">
              <a:buFont typeface="Arial" charset="0"/>
              <a:buChar char="•"/>
            </a:pPr>
            <a:r>
              <a:rPr lang="en-US" baseline="0" dirty="0" smtClean="0">
                <a:latin typeface="Avenir Book"/>
              </a:rPr>
              <a:t>After that point, inertia goes down still but very slowly.</a:t>
            </a:r>
          </a:p>
          <a:p>
            <a:pPr marL="171450" indent="-171450">
              <a:buFont typeface="Arial" charset="0"/>
              <a:buChar char="•"/>
            </a:pPr>
            <a:r>
              <a:rPr lang="en-US" baseline="0" dirty="0" smtClean="0">
                <a:latin typeface="Avenir Book"/>
              </a:rPr>
              <a:t>This seems like a logical choice of K.</a:t>
            </a:r>
            <a:endParaRPr lang="en-US" dirty="0"/>
          </a:p>
        </p:txBody>
      </p:sp>
    </p:spTree>
    <p:extLst>
      <p:ext uri="{BB962C8B-B14F-4D97-AF65-F5344CB8AC3E}">
        <p14:creationId xmlns:p14="http://schemas.microsoft.com/office/powerpoint/2010/main" val="5895922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import</a:t>
            </a:r>
            <a:endParaRPr lang="en-US" dirty="0"/>
          </a:p>
        </p:txBody>
      </p:sp>
    </p:spTree>
    <p:extLst>
      <p:ext uri="{BB962C8B-B14F-4D97-AF65-F5344CB8AC3E}">
        <p14:creationId xmlns:p14="http://schemas.microsoft.com/office/powerpoint/2010/main" val="17069561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instantiate</a:t>
            </a:r>
            <a:endParaRPr lang="en-US" dirty="0"/>
          </a:p>
        </p:txBody>
      </p:sp>
    </p:spTree>
    <p:extLst>
      <p:ext uri="{BB962C8B-B14F-4D97-AF65-F5344CB8AC3E}">
        <p14:creationId xmlns:p14="http://schemas.microsoft.com/office/powerpoint/2010/main" val="4336021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Number of clusters.</a:t>
            </a:r>
            <a:endParaRPr lang="en-US" dirty="0"/>
          </a:p>
        </p:txBody>
      </p:sp>
    </p:spTree>
    <p:extLst>
      <p:ext uri="{BB962C8B-B14F-4D97-AF65-F5344CB8AC3E}">
        <p14:creationId xmlns:p14="http://schemas.microsoft.com/office/powerpoint/2010/main" val="8820164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And the initialization method. This is the default so no need to specify like this. Can</a:t>
            </a:r>
            <a:r>
              <a:rPr lang="en-US" baseline="0" dirty="0" smtClean="0">
                <a:latin typeface="Avenir Book"/>
              </a:rPr>
              <a:t> be</a:t>
            </a:r>
            <a:r>
              <a:rPr lang="en-US" dirty="0" smtClean="0">
                <a:latin typeface="Avenir Book"/>
              </a:rPr>
              <a:t> ‘random’.</a:t>
            </a:r>
            <a:endParaRPr lang="en-US" dirty="0"/>
          </a:p>
        </p:txBody>
      </p:sp>
    </p:spTree>
    <p:extLst>
      <p:ext uri="{BB962C8B-B14F-4D97-AF65-F5344CB8AC3E}">
        <p14:creationId xmlns:p14="http://schemas.microsoft.com/office/powerpoint/2010/main" val="4703169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fit</a:t>
            </a:r>
            <a:endParaRPr lang="en-US" dirty="0"/>
          </a:p>
        </p:txBody>
      </p:sp>
    </p:spTree>
    <p:extLst>
      <p:ext uri="{BB962C8B-B14F-4D97-AF65-F5344CB8AC3E}">
        <p14:creationId xmlns:p14="http://schemas.microsoft.com/office/powerpoint/2010/main" val="16892139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Predict.</a:t>
            </a:r>
            <a:endParaRPr lang="en-US" dirty="0"/>
          </a:p>
        </p:txBody>
      </p:sp>
    </p:spTree>
    <p:extLst>
      <p:ext uri="{BB962C8B-B14F-4D97-AF65-F5344CB8AC3E}">
        <p14:creationId xmlns:p14="http://schemas.microsoft.com/office/powerpoint/2010/main" val="17537343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756204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171450" indent="-171450">
              <a:buFont typeface="Arial" charset="0"/>
              <a:buChar char="•"/>
            </a:pPr>
            <a:endParaRPr lang="en-US" dirty="0"/>
          </a:p>
        </p:txBody>
      </p:sp>
    </p:spTree>
    <p:extLst>
      <p:ext uri="{BB962C8B-B14F-4D97-AF65-F5344CB8AC3E}">
        <p14:creationId xmlns:p14="http://schemas.microsoft.com/office/powerpoint/2010/main" val="1554940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sz="2400" baseline="0" dirty="0" smtClean="0">
                <a:latin typeface="Arial" charset="0"/>
                <a:ea typeface="Arial" charset="0"/>
                <a:cs typeface="Arial" charset="0"/>
              </a:rPr>
              <a:t>Some of the unsupervised algorithms can be used to reduce dimensionality.</a:t>
            </a:r>
          </a:p>
          <a:p>
            <a:pPr marL="171450" indent="-171450">
              <a:buFont typeface="Arial" charset="0"/>
              <a:buChar char="•"/>
            </a:pPr>
            <a:r>
              <a:rPr lang="en-US" sz="2400" baseline="0" dirty="0" smtClean="0">
                <a:latin typeface="Arial" charset="0"/>
                <a:ea typeface="Arial" charset="0"/>
                <a:cs typeface="Arial" charset="0"/>
              </a:rPr>
              <a:t>Namely use structural characteristics to get rid of some columns.</a:t>
            </a:r>
          </a:p>
          <a:p>
            <a:pPr marL="171450" indent="-171450">
              <a:buFont typeface="Arial" charset="0"/>
              <a:buChar char="•"/>
            </a:pPr>
            <a:r>
              <a:rPr lang="en-US" sz="2400" baseline="0" dirty="0" smtClean="0">
                <a:latin typeface="Arial" charset="0"/>
                <a:ea typeface="Arial" charset="0"/>
                <a:cs typeface="Arial" charset="0"/>
              </a:rPr>
              <a:t>We’re going to only cover clustering today. So let’s focus on that. </a:t>
            </a:r>
            <a:r>
              <a:rPr lang="en-US" sz="2400" baseline="0" dirty="0" err="1" smtClean="0">
                <a:latin typeface="Arial" charset="0"/>
                <a:ea typeface="Arial" charset="0"/>
                <a:cs typeface="Arial" charset="0"/>
              </a:rPr>
              <a:t>Dim.Red</a:t>
            </a:r>
            <a:r>
              <a:rPr lang="en-US" sz="2400" baseline="0" dirty="0" smtClean="0">
                <a:latin typeface="Arial" charset="0"/>
                <a:ea typeface="Arial" charset="0"/>
                <a:cs typeface="Arial" charset="0"/>
              </a:rPr>
              <a:t> is next.</a:t>
            </a:r>
          </a:p>
        </p:txBody>
      </p:sp>
    </p:spTree>
    <p:extLst>
      <p:ext uri="{BB962C8B-B14F-4D97-AF65-F5344CB8AC3E}">
        <p14:creationId xmlns:p14="http://schemas.microsoft.com/office/powerpoint/2010/main" val="1128380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Preprocessing our data (scaling </a:t>
            </a:r>
            <a:r>
              <a:rPr lang="en-US" dirty="0" err="1" smtClean="0">
                <a:latin typeface="Avenir Book"/>
              </a:rPr>
              <a:t>etc</a:t>
            </a:r>
            <a:r>
              <a:rPr lang="en-US" dirty="0" smtClean="0">
                <a:latin typeface="Avenir Book"/>
              </a:rPr>
              <a:t>) but also the</a:t>
            </a:r>
            <a:r>
              <a:rPr lang="en-US" baseline="0" dirty="0" smtClean="0">
                <a:latin typeface="Avenir Book"/>
              </a:rPr>
              <a:t> d</a:t>
            </a:r>
            <a:r>
              <a:rPr lang="en-US" dirty="0" smtClean="0">
                <a:latin typeface="Avenir Book"/>
              </a:rPr>
              <a:t>efinition</a:t>
            </a:r>
            <a:r>
              <a:rPr lang="en-US" baseline="0" dirty="0" smtClean="0">
                <a:latin typeface="Avenir Book"/>
              </a:rPr>
              <a:t> of distance become extremely important in clustering success.</a:t>
            </a:r>
          </a:p>
          <a:p>
            <a:pPr marL="171450" indent="-171450">
              <a:buFont typeface="Arial" charset="0"/>
              <a:buChar char="•"/>
            </a:pPr>
            <a:r>
              <a:rPr lang="en-US" baseline="0" dirty="0" smtClean="0">
                <a:latin typeface="Avenir Book"/>
              </a:rPr>
              <a:t>Let’s remember some of the popular distance metrics and look at their properties a bit closer. We discussed this during KNNs.</a:t>
            </a:r>
          </a:p>
        </p:txBody>
      </p:sp>
    </p:spTree>
    <p:extLst>
      <p:ext uri="{BB962C8B-B14F-4D97-AF65-F5344CB8AC3E}">
        <p14:creationId xmlns:p14="http://schemas.microsoft.com/office/powerpoint/2010/main" val="7876337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The most intuitive</a:t>
            </a:r>
            <a:r>
              <a:rPr lang="en-US" baseline="0" dirty="0" smtClean="0">
                <a:latin typeface="Avenir Book"/>
              </a:rPr>
              <a:t> distance is the </a:t>
            </a:r>
            <a:r>
              <a:rPr lang="en-US" baseline="0" dirty="0" err="1" smtClean="0">
                <a:latin typeface="Avenir Book"/>
              </a:rPr>
              <a:t>euclidean</a:t>
            </a:r>
            <a:r>
              <a:rPr lang="en-US" baseline="0" dirty="0" smtClean="0">
                <a:latin typeface="Avenir Book"/>
              </a:rPr>
              <a:t> distance.</a:t>
            </a:r>
          </a:p>
          <a:p>
            <a:pPr marL="171450" indent="-171450">
              <a:buFont typeface="Arial" charset="0"/>
              <a:buChar char="•"/>
            </a:pPr>
            <a:r>
              <a:rPr lang="en-US" baseline="0" dirty="0" smtClean="0">
                <a:latin typeface="Avenir Book"/>
              </a:rPr>
              <a:t>Another name for this is the L2 distance.</a:t>
            </a:r>
            <a:endParaRPr lang="en-US" dirty="0"/>
          </a:p>
        </p:txBody>
      </p:sp>
    </p:spTree>
    <p:extLst>
      <p:ext uri="{BB962C8B-B14F-4D97-AF65-F5344CB8AC3E}">
        <p14:creationId xmlns:p14="http://schemas.microsoft.com/office/powerpoint/2010/main" val="6719084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Let’s take these</a:t>
            </a:r>
            <a:r>
              <a:rPr lang="en-US" baseline="0" dirty="0" smtClean="0">
                <a:latin typeface="Avenir Book"/>
              </a:rPr>
              <a:t> two points and compute the </a:t>
            </a:r>
            <a:r>
              <a:rPr lang="en-US" baseline="0" dirty="0" err="1" smtClean="0">
                <a:latin typeface="Avenir Book"/>
              </a:rPr>
              <a:t>euclidean</a:t>
            </a:r>
            <a:r>
              <a:rPr lang="en-US" baseline="0" dirty="0" smtClean="0">
                <a:latin typeface="Avenir Book"/>
              </a:rPr>
              <a:t> distance between them.</a:t>
            </a:r>
            <a:endParaRPr lang="en-US" dirty="0"/>
          </a:p>
        </p:txBody>
      </p:sp>
    </p:spTree>
    <p:extLst>
      <p:ext uri="{BB962C8B-B14F-4D97-AF65-F5344CB8AC3E}">
        <p14:creationId xmlns:p14="http://schemas.microsoft.com/office/powerpoint/2010/main" val="12958326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You might remember from math class this is the formula.</a:t>
            </a:r>
            <a:endParaRPr lang="en-US" dirty="0"/>
          </a:p>
        </p:txBody>
      </p:sp>
    </p:spTree>
    <p:extLst>
      <p:ext uri="{BB962C8B-B14F-4D97-AF65-F5344CB8AC3E}">
        <p14:creationId xmlns:p14="http://schemas.microsoft.com/office/powerpoint/2010/main" val="14273145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L1 distance,</a:t>
            </a:r>
            <a:r>
              <a:rPr lang="en-US" baseline="0" dirty="0" smtClean="0">
                <a:latin typeface="Avenir Book"/>
              </a:rPr>
              <a:t> instead of squaring each term, we’re adding up the abs. value.</a:t>
            </a:r>
          </a:p>
          <a:p>
            <a:pPr marL="171450" indent="-171450">
              <a:buFont typeface="Arial" charset="0"/>
              <a:buChar char="•"/>
            </a:pPr>
            <a:r>
              <a:rPr lang="en-US" baseline="0" dirty="0" smtClean="0">
                <a:latin typeface="Avenir Book"/>
              </a:rPr>
              <a:t>It’s larger then the L2 distance unless they lie on the same ax. (same age or same income).</a:t>
            </a:r>
            <a:endParaRPr lang="en-US" dirty="0"/>
          </a:p>
        </p:txBody>
      </p:sp>
    </p:spTree>
    <p:extLst>
      <p:ext uri="{BB962C8B-B14F-4D97-AF65-F5344CB8AC3E}">
        <p14:creationId xmlns:p14="http://schemas.microsoft.com/office/powerpoint/2010/main" val="14836241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Here’s a little less</a:t>
            </a:r>
            <a:r>
              <a:rPr lang="en-US" baseline="0" dirty="0" smtClean="0">
                <a:latin typeface="Avenir Book"/>
              </a:rPr>
              <a:t> intuitive distance metric:</a:t>
            </a:r>
          </a:p>
          <a:p>
            <a:pPr marL="171450" indent="-171450">
              <a:buFont typeface="Arial" charset="0"/>
              <a:buChar char="•"/>
            </a:pPr>
            <a:r>
              <a:rPr lang="en-US" dirty="0" smtClean="0">
                <a:latin typeface="Avenir Book"/>
              </a:rPr>
              <a:t> This</a:t>
            </a:r>
            <a:r>
              <a:rPr lang="en-US" baseline="0" dirty="0" smtClean="0">
                <a:latin typeface="Avenir Book"/>
              </a:rPr>
              <a:t> is the cosine distance. It gives us the cosine of the angle between the vectors defined by points.</a:t>
            </a:r>
          </a:p>
          <a:p>
            <a:pPr marL="171450" indent="-171450">
              <a:buFont typeface="Arial" charset="0"/>
              <a:buChar char="•"/>
            </a:pPr>
            <a:r>
              <a:rPr lang="en-US" baseline="0" dirty="0" smtClean="0">
                <a:latin typeface="Avenir Book"/>
              </a:rPr>
              <a:t>It is insensitive to scaling with respect to the origin.</a:t>
            </a:r>
            <a:endParaRPr lang="en-US" dirty="0"/>
          </a:p>
        </p:txBody>
      </p:sp>
    </p:spTree>
    <p:extLst>
      <p:ext uri="{BB962C8B-B14F-4D97-AF65-F5344CB8AC3E}">
        <p14:creationId xmlns:p14="http://schemas.microsoft.com/office/powerpoint/2010/main" val="8391864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That is, we</a:t>
            </a:r>
            <a:r>
              <a:rPr lang="en-US" baseline="0" dirty="0" smtClean="0">
                <a:latin typeface="Avenir Book"/>
              </a:rPr>
              <a:t> can move one of the points like this, on that line, and the distance will be the same.</a:t>
            </a:r>
          </a:p>
          <a:p>
            <a:pPr marL="171450" indent="-171450">
              <a:buFont typeface="Arial" charset="0"/>
              <a:buChar char="•"/>
            </a:pPr>
            <a:r>
              <a:rPr lang="en-US" baseline="0" dirty="0" smtClean="0">
                <a:latin typeface="Avenir Book"/>
              </a:rPr>
              <a:t>So, any two points on the same RAY (not line) passing through the origin will have distance zero.</a:t>
            </a:r>
            <a:endParaRPr lang="en-US" dirty="0"/>
          </a:p>
        </p:txBody>
      </p:sp>
    </p:spTree>
    <p:extLst>
      <p:ext uri="{BB962C8B-B14F-4D97-AF65-F5344CB8AC3E}">
        <p14:creationId xmlns:p14="http://schemas.microsoft.com/office/powerpoint/2010/main" val="16812863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p:txBody>
      </p:sp>
    </p:spTree>
    <p:extLst>
      <p:ext uri="{BB962C8B-B14F-4D97-AF65-F5344CB8AC3E}">
        <p14:creationId xmlns:p14="http://schemas.microsoft.com/office/powerpoint/2010/main" val="7905126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t>For two vectors that point</a:t>
            </a:r>
            <a:r>
              <a:rPr lang="en-US" baseline="0" dirty="0" smtClean="0"/>
              <a:t> to the same direction, cosine distance will spit out zero. It will think of them as “very close”</a:t>
            </a:r>
          </a:p>
          <a:p>
            <a:pPr marL="171450" indent="-171450">
              <a:buFont typeface="Arial" charset="0"/>
              <a:buChar char="•"/>
            </a:pPr>
            <a:r>
              <a:rPr lang="en-US" baseline="0" dirty="0" smtClean="0"/>
              <a:t>For </a:t>
            </a:r>
            <a:r>
              <a:rPr lang="en-US" baseline="0" dirty="0" err="1" smtClean="0"/>
              <a:t>euclidean</a:t>
            </a:r>
            <a:r>
              <a:rPr lang="en-US" baseline="0" dirty="0" smtClean="0"/>
              <a:t> distance, it may think of them very far away though!</a:t>
            </a:r>
          </a:p>
          <a:p>
            <a:pPr marL="171450" indent="-171450">
              <a:buFont typeface="Arial" charset="0"/>
              <a:buChar char="•"/>
            </a:pPr>
            <a:endParaRPr lang="en-US" baseline="0" dirty="0" smtClean="0"/>
          </a:p>
          <a:p>
            <a:pPr marL="171450" indent="-171450">
              <a:buFont typeface="Arial" charset="0"/>
              <a:buChar char="•"/>
            </a:pPr>
            <a:r>
              <a:rPr lang="en-US" baseline="0" dirty="0" smtClean="0"/>
              <a:t>Let’s say we have text data. And our features are counts of words in the documents.</a:t>
            </a:r>
          </a:p>
          <a:p>
            <a:pPr marL="628650" lvl="1" indent="-171450">
              <a:buFont typeface="Arial" charset="0"/>
              <a:buChar char="•"/>
            </a:pPr>
            <a:r>
              <a:rPr lang="en-US" baseline="0" dirty="0" smtClean="0"/>
              <a:t>Just because one document is longer than another, (more counts of words) does not mean the need to be faraway from each other</a:t>
            </a:r>
          </a:p>
          <a:p>
            <a:pPr marL="628650" lvl="1" indent="-171450">
              <a:buFont typeface="Arial" charset="0"/>
              <a:buChar char="•"/>
            </a:pPr>
            <a:r>
              <a:rPr lang="en-US" baseline="0" dirty="0" smtClean="0"/>
              <a:t>Maybe they are about the same thing. Maybe one is the summary of the other! In that case you want to mark them as “close to each other”.</a:t>
            </a:r>
          </a:p>
          <a:p>
            <a:pPr marL="628650" lvl="1" indent="-171450">
              <a:buFont typeface="Arial" charset="0"/>
              <a:buChar char="•"/>
            </a:pPr>
            <a:r>
              <a:rPr lang="en-US" baseline="0" dirty="0" smtClean="0"/>
              <a:t>Cosine distance will come in handy in that situation.</a:t>
            </a:r>
          </a:p>
        </p:txBody>
      </p:sp>
    </p:spTree>
    <p:extLst>
      <p:ext uri="{BB962C8B-B14F-4D97-AF65-F5344CB8AC3E}">
        <p14:creationId xmlns:p14="http://schemas.microsoft.com/office/powerpoint/2010/main" val="18130581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Another advantage</a:t>
            </a:r>
            <a:r>
              <a:rPr lang="en-US" baseline="0" dirty="0" smtClean="0">
                <a:latin typeface="Avenir Book"/>
              </a:rPr>
              <a:t> of cosine distance is that it’s more robust against curse of dimensionality.</a:t>
            </a:r>
          </a:p>
          <a:p>
            <a:pPr marL="171450" indent="-171450">
              <a:buFont typeface="Arial" charset="0"/>
              <a:buChar char="•"/>
            </a:pPr>
            <a:r>
              <a:rPr lang="en-US" baseline="0" dirty="0" smtClean="0">
                <a:latin typeface="Avenir Book"/>
              </a:rPr>
              <a:t>Euclidean distance can get affected and lose meaning if we have a lot of features.</a:t>
            </a:r>
          </a:p>
          <a:p>
            <a:pPr marL="171450" indent="-171450">
              <a:buFont typeface="Arial" charset="0"/>
              <a:buChar char="•"/>
            </a:pPr>
            <a:endParaRPr lang="en-US" baseline="0" dirty="0" smtClean="0">
              <a:latin typeface="Avenir Book"/>
            </a:endParaRPr>
          </a:p>
          <a:p>
            <a:pPr marL="171450" indent="-171450">
              <a:buFont typeface="Arial" charset="0"/>
              <a:buChar char="•"/>
            </a:pPr>
            <a:r>
              <a:rPr lang="en-US" baseline="0" dirty="0" smtClean="0">
                <a:latin typeface="Avenir Book"/>
              </a:rPr>
              <a:t>Takeaway is, the best choice of distance depends on the application.</a:t>
            </a:r>
            <a:endParaRPr lang="en-US" dirty="0"/>
          </a:p>
        </p:txBody>
      </p:sp>
    </p:spTree>
    <p:extLst>
      <p:ext uri="{BB962C8B-B14F-4D97-AF65-F5344CB8AC3E}">
        <p14:creationId xmlns:p14="http://schemas.microsoft.com/office/powerpoint/2010/main" val="1422641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baseline="0" dirty="0" smtClean="0">
                <a:latin typeface="Avenir Book"/>
              </a:rPr>
              <a:t>clustering</a:t>
            </a:r>
            <a:r>
              <a:rPr lang="en-US" dirty="0" smtClean="0">
                <a:latin typeface="Avenir Book"/>
              </a:rPr>
              <a:t> takes data that does not have a label and attempts to use the features of the data to determine</a:t>
            </a:r>
            <a:r>
              <a:rPr lang="en-US" baseline="0" dirty="0" smtClean="0">
                <a:latin typeface="Avenir Book"/>
              </a:rPr>
              <a:t> groups or identify structure</a:t>
            </a:r>
          </a:p>
          <a:p>
            <a:pPr marL="171450" indent="-171450">
              <a:buFont typeface="Arial" charset="0"/>
              <a:buChar char="•"/>
            </a:pPr>
            <a:r>
              <a:rPr lang="en-US" baseline="0" dirty="0" smtClean="0">
                <a:latin typeface="Avenir Book"/>
              </a:rPr>
              <a:t>The model is fit when it contains parameters that create the best groups, according to some measurement </a:t>
            </a:r>
          </a:p>
          <a:p>
            <a:pPr marL="171450" indent="-171450">
              <a:buFont typeface="Arial" charset="0"/>
              <a:buChar char="•"/>
            </a:pPr>
            <a:r>
              <a:rPr lang="en-US" baseline="0" dirty="0" smtClean="0">
                <a:latin typeface="Avenir Book"/>
              </a:rPr>
              <a:t>This model can then be used to predict to which group the new data points belong</a:t>
            </a:r>
            <a:endParaRPr dirty="0">
              <a:latin typeface="Avenir Book"/>
            </a:endParaRPr>
          </a:p>
        </p:txBody>
      </p:sp>
    </p:spTree>
    <p:extLst>
      <p:ext uri="{BB962C8B-B14F-4D97-AF65-F5344CB8AC3E}">
        <p14:creationId xmlns:p14="http://schemas.microsoft.com/office/powerpoint/2010/main" val="12049131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Another distance metric is</a:t>
            </a:r>
            <a:r>
              <a:rPr lang="en-US" baseline="0" dirty="0" smtClean="0">
                <a:latin typeface="Avenir Book"/>
              </a:rPr>
              <a:t> the </a:t>
            </a:r>
            <a:r>
              <a:rPr lang="en-US" baseline="0" dirty="0" err="1" smtClean="0">
                <a:latin typeface="Avenir Book"/>
              </a:rPr>
              <a:t>Jaccard</a:t>
            </a:r>
            <a:r>
              <a:rPr lang="en-US" baseline="0" dirty="0" smtClean="0">
                <a:latin typeface="Avenir Book"/>
              </a:rPr>
              <a:t> distance</a:t>
            </a:r>
          </a:p>
          <a:p>
            <a:pPr marL="171450" indent="-171450">
              <a:buFont typeface="Arial" charset="0"/>
              <a:buChar char="•"/>
            </a:pPr>
            <a:r>
              <a:rPr lang="en-US" baseline="0" dirty="0" smtClean="0">
                <a:latin typeface="Avenir Book"/>
              </a:rPr>
              <a:t>Applies to sets.</a:t>
            </a:r>
          </a:p>
          <a:p>
            <a:pPr marL="171450" indent="-171450">
              <a:buFont typeface="Arial" charset="0"/>
              <a:buChar char="•"/>
            </a:pPr>
            <a:r>
              <a:rPr lang="en-US" baseline="0" dirty="0" smtClean="0">
                <a:latin typeface="Avenir Book"/>
              </a:rPr>
              <a:t>Can be used as a different option when we have text documents for example.</a:t>
            </a:r>
          </a:p>
        </p:txBody>
      </p:sp>
    </p:spTree>
    <p:extLst>
      <p:ext uri="{BB962C8B-B14F-4D97-AF65-F5344CB8AC3E}">
        <p14:creationId xmlns:p14="http://schemas.microsoft.com/office/powerpoint/2010/main" val="2490000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Here’s an example. Intersection has 3 words, and there are 9 unique</a:t>
            </a:r>
            <a:r>
              <a:rPr lang="en-US" baseline="0" dirty="0" smtClean="0">
                <a:latin typeface="Avenir Book"/>
              </a:rPr>
              <a:t> words total. So distance is 1-1/3 = 2/3 </a:t>
            </a:r>
            <a:r>
              <a:rPr lang="mr-IN" baseline="0" dirty="0" smtClean="0">
                <a:latin typeface="Avenir Book"/>
              </a:rPr>
              <a:t>–</a:t>
            </a:r>
            <a:r>
              <a:rPr lang="en-US" baseline="0" dirty="0" smtClean="0">
                <a:latin typeface="Avenir Book"/>
              </a:rPr>
              <a:t> 0.67</a:t>
            </a:r>
            <a:endParaRPr lang="en-US" dirty="0"/>
          </a:p>
        </p:txBody>
      </p:sp>
    </p:spTree>
    <p:extLst>
      <p:ext uri="{BB962C8B-B14F-4D97-AF65-F5344CB8AC3E}">
        <p14:creationId xmlns:p14="http://schemas.microsoft.com/office/powerpoint/2010/main" val="16454270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err="1" smtClean="0">
                <a:latin typeface="Avenir Book"/>
              </a:rPr>
              <a:t>Pairwise_distances</a:t>
            </a:r>
            <a:r>
              <a:rPr lang="en-US" dirty="0" smtClean="0">
                <a:latin typeface="Avenir Book"/>
              </a:rPr>
              <a:t> import</a:t>
            </a:r>
            <a:endParaRPr lang="en-US" dirty="0"/>
          </a:p>
        </p:txBody>
      </p:sp>
    </p:spTree>
    <p:extLst>
      <p:ext uri="{BB962C8B-B14F-4D97-AF65-F5344CB8AC3E}">
        <p14:creationId xmlns:p14="http://schemas.microsoft.com/office/powerpoint/2010/main" val="8425214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Calculate distances with a  given metric</a:t>
            </a:r>
            <a:endParaRPr lang="en-US" dirty="0"/>
          </a:p>
        </p:txBody>
      </p:sp>
    </p:spTree>
    <p:extLst>
      <p:ext uri="{BB962C8B-B14F-4D97-AF65-F5344CB8AC3E}">
        <p14:creationId xmlns:p14="http://schemas.microsoft.com/office/powerpoint/2010/main" val="3818957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err="1" smtClean="0">
                <a:latin typeface="Avenir Book"/>
              </a:rPr>
              <a:t>euclidean</a:t>
            </a:r>
            <a:endParaRPr lang="en-US" dirty="0"/>
          </a:p>
        </p:txBody>
      </p:sp>
    </p:spTree>
    <p:extLst>
      <p:ext uri="{BB962C8B-B14F-4D97-AF65-F5344CB8AC3E}">
        <p14:creationId xmlns:p14="http://schemas.microsoft.com/office/powerpoint/2010/main" val="3740512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Others are</a:t>
            </a:r>
            <a:endParaRPr lang="en-US" dirty="0"/>
          </a:p>
        </p:txBody>
      </p:sp>
    </p:spTree>
    <p:extLst>
      <p:ext uri="{BB962C8B-B14F-4D97-AF65-F5344CB8AC3E}">
        <p14:creationId xmlns:p14="http://schemas.microsoft.com/office/powerpoint/2010/main" val="12461878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smtClean="0">
                <a:latin typeface="Avenir Book"/>
              </a:rPr>
              <a:t>XXX</a:t>
            </a:r>
            <a:endParaRPr lang="en-US" dirty="0"/>
          </a:p>
        </p:txBody>
      </p:sp>
    </p:spTree>
    <p:extLst>
      <p:ext uri="{BB962C8B-B14F-4D97-AF65-F5344CB8AC3E}">
        <p14:creationId xmlns:p14="http://schemas.microsoft.com/office/powerpoint/2010/main" val="3395034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7734068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171450" indent="-171450">
              <a:buFont typeface="Arial" charset="0"/>
              <a:buChar char="•"/>
            </a:pPr>
            <a:endParaRPr lang="en-US" dirty="0"/>
          </a:p>
        </p:txBody>
      </p:sp>
    </p:spTree>
    <p:extLst>
      <p:ext uri="{BB962C8B-B14F-4D97-AF65-F5344CB8AC3E}">
        <p14:creationId xmlns:p14="http://schemas.microsoft.com/office/powerpoint/2010/main" val="15469481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Let’s see how Hierarchical agglomerative</a:t>
            </a:r>
            <a:r>
              <a:rPr lang="en-US" baseline="0" dirty="0" smtClean="0">
                <a:latin typeface="Avenir Book"/>
              </a:rPr>
              <a:t> clustering works.</a:t>
            </a:r>
          </a:p>
          <a:p>
            <a:pPr marL="171450" indent="-171450">
              <a:buFont typeface="Arial" charset="0"/>
              <a:buChar char="•"/>
            </a:pPr>
            <a:r>
              <a:rPr lang="en-US" baseline="0" dirty="0" smtClean="0">
                <a:latin typeface="Avenir Book"/>
              </a:rPr>
              <a:t>Here is the same example as before.</a:t>
            </a:r>
            <a:endParaRPr lang="en-US" dirty="0"/>
          </a:p>
        </p:txBody>
      </p:sp>
    </p:spTree>
    <p:extLst>
      <p:ext uri="{BB962C8B-B14F-4D97-AF65-F5344CB8AC3E}">
        <p14:creationId xmlns:p14="http://schemas.microsoft.com/office/powerpoint/2010/main" val="154604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Let's take a look at an example of clustering</a:t>
            </a:r>
          </a:p>
          <a:p>
            <a:pPr marL="171450" indent="-171450">
              <a:buFont typeface="Arial" charset="0"/>
              <a:buChar char="•"/>
            </a:pPr>
            <a:r>
              <a:rPr lang="en-US" dirty="0" smtClean="0">
                <a:latin typeface="Avenir Book"/>
              </a:rPr>
              <a:t>Assume we have many articles of unknown</a:t>
            </a:r>
            <a:r>
              <a:rPr lang="en-US" baseline="0" dirty="0" smtClean="0">
                <a:latin typeface="Avenir Book"/>
              </a:rPr>
              <a:t> topics</a:t>
            </a:r>
          </a:p>
          <a:p>
            <a:pPr marL="171450" indent="-171450">
              <a:buFont typeface="Arial" charset="0"/>
              <a:buChar char="•"/>
            </a:pPr>
            <a:r>
              <a:rPr lang="en-US" baseline="0" dirty="0" smtClean="0">
                <a:latin typeface="Avenir Book"/>
              </a:rPr>
              <a:t>For a given article, there can also be multiple topics, but again, we don't know what those topics are</a:t>
            </a:r>
          </a:p>
          <a:p>
            <a:pPr marL="171450" indent="-171450">
              <a:buFont typeface="Arial" charset="0"/>
              <a:buChar char="•"/>
            </a:pPr>
            <a:r>
              <a:rPr lang="en-US" baseline="0" dirty="0" smtClean="0">
                <a:latin typeface="Avenir Book"/>
              </a:rPr>
              <a:t>The text of these articles can be used as features to fit the parameters of a model</a:t>
            </a:r>
          </a:p>
          <a:p>
            <a:pPr marL="171450" indent="-171450">
              <a:buFont typeface="Arial" charset="0"/>
              <a:buChar char="•"/>
            </a:pPr>
            <a:r>
              <a:rPr lang="en-US" baseline="0" dirty="0" smtClean="0">
                <a:latin typeface="Avenir Book"/>
              </a:rPr>
              <a:t>This model, in turn, can then help determine which cluster (or group) to which a new article belongs</a:t>
            </a:r>
          </a:p>
          <a:p>
            <a:pPr marL="171450" indent="-171450">
              <a:buFont typeface="Arial" charset="0"/>
              <a:buChar char="•"/>
            </a:pPr>
            <a:endParaRPr lang="en-US" baseline="0" dirty="0" smtClean="0">
              <a:latin typeface="Avenir Book"/>
            </a:endParaRPr>
          </a:p>
          <a:p>
            <a:pPr marL="171450" indent="-171450">
              <a:buFont typeface="Arial" charset="0"/>
              <a:buChar char="•"/>
            </a:pPr>
            <a:r>
              <a:rPr lang="en-US" baseline="0" dirty="0" smtClean="0">
                <a:latin typeface="Avenir Book"/>
              </a:rPr>
              <a:t>(topic modeling)</a:t>
            </a:r>
            <a:endParaRPr dirty="0">
              <a:latin typeface="Avenir Book"/>
            </a:endParaRPr>
          </a:p>
        </p:txBody>
      </p:sp>
    </p:spTree>
    <p:extLst>
      <p:ext uri="{BB962C8B-B14F-4D97-AF65-F5344CB8AC3E}">
        <p14:creationId xmlns:p14="http://schemas.microsoft.com/office/powerpoint/2010/main" val="19728731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Start by looking</a:t>
            </a:r>
            <a:r>
              <a:rPr lang="en-US" baseline="0" dirty="0" smtClean="0">
                <a:latin typeface="Avenir Book"/>
              </a:rPr>
              <a:t> at the points and identify the pair which has the minimal distance.</a:t>
            </a:r>
          </a:p>
          <a:p>
            <a:pPr marL="171450" indent="-171450">
              <a:buFont typeface="Arial" charset="0"/>
              <a:buChar char="•"/>
            </a:pPr>
            <a:r>
              <a:rPr lang="en-US" baseline="0" dirty="0" smtClean="0">
                <a:latin typeface="Avenir Book"/>
              </a:rPr>
              <a:t>Notice that again, distance becomes a very important factor in the success of this.</a:t>
            </a:r>
          </a:p>
          <a:p>
            <a:pPr marL="171450" indent="-171450">
              <a:buFont typeface="Arial" charset="0"/>
              <a:buChar char="•"/>
            </a:pPr>
            <a:r>
              <a:rPr lang="en-US" baseline="0" dirty="0" smtClean="0">
                <a:latin typeface="Avenir Book"/>
              </a:rPr>
              <a:t>Declare that pair a cluster. Color coded by green here.</a:t>
            </a:r>
            <a:endParaRPr lang="en-US" dirty="0"/>
          </a:p>
        </p:txBody>
      </p:sp>
    </p:spTree>
    <p:extLst>
      <p:ext uri="{BB962C8B-B14F-4D97-AF65-F5344CB8AC3E}">
        <p14:creationId xmlns:p14="http://schemas.microsoft.com/office/powerpoint/2010/main" val="19695522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t>Do it again for the remaining points.</a:t>
            </a:r>
            <a:endParaRPr lang="en-US" dirty="0"/>
          </a:p>
        </p:txBody>
      </p:sp>
    </p:spTree>
    <p:extLst>
      <p:ext uri="{BB962C8B-B14F-4D97-AF65-F5344CB8AC3E}">
        <p14:creationId xmlns:p14="http://schemas.microsoft.com/office/powerpoint/2010/main" val="9514283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Keep doing it.</a:t>
            </a:r>
            <a:endParaRPr lang="en-US" dirty="0"/>
          </a:p>
        </p:txBody>
      </p:sp>
    </p:spTree>
    <p:extLst>
      <p:ext uri="{BB962C8B-B14F-4D97-AF65-F5344CB8AC3E}">
        <p14:creationId xmlns:p14="http://schemas.microsoft.com/office/powerpoint/2010/main" val="4933118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The</a:t>
            </a:r>
            <a:r>
              <a:rPr lang="en-US" baseline="0" dirty="0" smtClean="0">
                <a:latin typeface="Avenir Book"/>
              </a:rPr>
              <a:t> next “closest pair” can be a pair of clusters!</a:t>
            </a:r>
          </a:p>
          <a:p>
            <a:pPr marL="171450" indent="-171450">
              <a:buFont typeface="Arial" charset="0"/>
              <a:buChar char="•"/>
            </a:pPr>
            <a:r>
              <a:rPr lang="en-US" baseline="0" dirty="0" smtClean="0">
                <a:latin typeface="Avenir Book"/>
              </a:rPr>
              <a:t>It depends on the “linkage criterion” chosen.</a:t>
            </a:r>
          </a:p>
          <a:p>
            <a:pPr marL="171450" indent="-171450">
              <a:buFont typeface="Arial" charset="0"/>
              <a:buChar char="•"/>
            </a:pPr>
            <a:r>
              <a:rPr lang="en-US" baseline="0" dirty="0" smtClean="0">
                <a:latin typeface="Avenir Book"/>
              </a:rPr>
              <a:t>Maybe it’s the average of points in a given cluster.</a:t>
            </a:r>
          </a:p>
          <a:p>
            <a:pPr marL="171450" indent="-171450">
              <a:buFont typeface="Arial" charset="0"/>
              <a:buChar char="•"/>
            </a:pPr>
            <a:r>
              <a:rPr lang="en-US" baseline="0" dirty="0" smtClean="0">
                <a:latin typeface="Avenir Book"/>
              </a:rPr>
              <a:t>Maybe it’s the minimal distance between all points in a given cluster.</a:t>
            </a:r>
          </a:p>
          <a:p>
            <a:pPr marL="171450" indent="-171450">
              <a:buFont typeface="Arial" charset="0"/>
              <a:buChar char="•"/>
            </a:pPr>
            <a:r>
              <a:rPr lang="en-US" baseline="0" dirty="0" smtClean="0">
                <a:latin typeface="Avenir Book"/>
              </a:rPr>
              <a:t>If it is a pair of clusters, then merge them.</a:t>
            </a:r>
            <a:endParaRPr lang="en-US" dirty="0"/>
          </a:p>
        </p:txBody>
      </p:sp>
    </p:spTree>
    <p:extLst>
      <p:ext uri="{BB962C8B-B14F-4D97-AF65-F5344CB8AC3E}">
        <p14:creationId xmlns:p14="http://schemas.microsoft.com/office/powerpoint/2010/main" val="18045451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So the blue cluster disappeared</a:t>
            </a:r>
            <a:r>
              <a:rPr lang="en-US" baseline="0" dirty="0" smtClean="0">
                <a:latin typeface="Avenir Book"/>
              </a:rPr>
              <a:t> and became green!.</a:t>
            </a:r>
            <a:endParaRPr lang="en-US" dirty="0"/>
          </a:p>
        </p:txBody>
      </p:sp>
    </p:spTree>
    <p:extLst>
      <p:ext uri="{BB962C8B-B14F-4D97-AF65-F5344CB8AC3E}">
        <p14:creationId xmlns:p14="http://schemas.microsoft.com/office/powerpoint/2010/main" val="7929367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We can keep doing this</a:t>
            </a:r>
            <a:r>
              <a:rPr lang="en-US" baseline="0" dirty="0" smtClean="0">
                <a:latin typeface="Avenir Book"/>
              </a:rPr>
              <a:t>. At each step we have 1 less clusters.</a:t>
            </a:r>
          </a:p>
          <a:p>
            <a:pPr marL="171450" indent="-171450">
              <a:buFont typeface="Arial" charset="0"/>
              <a:buChar char="•"/>
            </a:pPr>
            <a:r>
              <a:rPr lang="en-US" baseline="0" dirty="0" smtClean="0">
                <a:latin typeface="Avenir Book"/>
              </a:rPr>
              <a:t>Here I am assuming in the beginning, every point is its own cluster.</a:t>
            </a:r>
            <a:endParaRPr lang="en-US" dirty="0"/>
          </a:p>
        </p:txBody>
      </p:sp>
    </p:spTree>
    <p:extLst>
      <p:ext uri="{BB962C8B-B14F-4D97-AF65-F5344CB8AC3E}">
        <p14:creationId xmlns:p14="http://schemas.microsoft.com/office/powerpoint/2010/main" val="12490018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XXX</a:t>
            </a:r>
            <a:endParaRPr lang="en-US" dirty="0"/>
          </a:p>
        </p:txBody>
      </p:sp>
    </p:spTree>
    <p:extLst>
      <p:ext uri="{BB962C8B-B14F-4D97-AF65-F5344CB8AC3E}">
        <p14:creationId xmlns:p14="http://schemas.microsoft.com/office/powerpoint/2010/main" val="3208216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Here we are @ 6 clusters.</a:t>
            </a:r>
            <a:endParaRPr lang="en-US" dirty="0"/>
          </a:p>
        </p:txBody>
      </p:sp>
    </p:spTree>
    <p:extLst>
      <p:ext uri="{BB962C8B-B14F-4D97-AF65-F5344CB8AC3E}">
        <p14:creationId xmlns:p14="http://schemas.microsoft.com/office/powerpoint/2010/main" val="18657864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5 clusters.</a:t>
            </a:r>
            <a:endParaRPr lang="en-US" dirty="0"/>
          </a:p>
        </p:txBody>
      </p:sp>
    </p:spTree>
    <p:extLst>
      <p:ext uri="{BB962C8B-B14F-4D97-AF65-F5344CB8AC3E}">
        <p14:creationId xmlns:p14="http://schemas.microsoft.com/office/powerpoint/2010/main" val="7173575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XXX</a:t>
            </a:r>
            <a:endParaRPr lang="en-US" dirty="0"/>
          </a:p>
        </p:txBody>
      </p:sp>
    </p:spTree>
    <p:extLst>
      <p:ext uri="{BB962C8B-B14F-4D97-AF65-F5344CB8AC3E}">
        <p14:creationId xmlns:p14="http://schemas.microsoft.com/office/powerpoint/2010/main" val="655148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smtClean="0">
                <a:latin typeface="Avenir Book"/>
              </a:rPr>
              <a:t>The</a:t>
            </a:r>
            <a:r>
              <a:rPr lang="en-US" baseline="0" dirty="0" smtClean="0">
                <a:latin typeface="Avenir Book"/>
              </a:rPr>
              <a:t> other type of unsupervised learning can be used in reducing dimensionality, but essentially preserving the contents.</a:t>
            </a:r>
          </a:p>
          <a:p>
            <a:pPr marL="171450" indent="-171450">
              <a:buFont typeface="Arial" charset="0"/>
              <a:buChar char="•"/>
            </a:pPr>
            <a:r>
              <a:rPr lang="en-US" baseline="0" dirty="0" smtClean="0">
                <a:latin typeface="Avenir Book"/>
              </a:rPr>
              <a:t>We want to reduce our data but keep the important structures mostly intact.</a:t>
            </a:r>
            <a:endParaRPr dirty="0">
              <a:latin typeface="Avenir Book"/>
            </a:endParaRPr>
          </a:p>
        </p:txBody>
      </p:sp>
    </p:spTree>
    <p:extLst>
      <p:ext uri="{BB962C8B-B14F-4D97-AF65-F5344CB8AC3E}">
        <p14:creationId xmlns:p14="http://schemas.microsoft.com/office/powerpoint/2010/main" val="90134239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Finally, we recover the same 3 clusters as K-means.</a:t>
            </a:r>
            <a:endParaRPr lang="en-US" dirty="0"/>
          </a:p>
        </p:txBody>
      </p:sp>
    </p:spTree>
    <p:extLst>
      <p:ext uri="{BB962C8B-B14F-4D97-AF65-F5344CB8AC3E}">
        <p14:creationId xmlns:p14="http://schemas.microsoft.com/office/powerpoint/2010/main" val="93372757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And if we went one more</a:t>
            </a:r>
            <a:r>
              <a:rPr lang="en-US" baseline="0" dirty="0" smtClean="0">
                <a:latin typeface="Avenir Book"/>
              </a:rPr>
              <a:t> step, we recover </a:t>
            </a:r>
            <a:r>
              <a:rPr lang="en-US" dirty="0" smtClean="0">
                <a:latin typeface="Avenir Book"/>
              </a:rPr>
              <a:t>the same 2-clusters as k-means.</a:t>
            </a:r>
            <a:endParaRPr lang="en-US" dirty="0"/>
          </a:p>
        </p:txBody>
      </p:sp>
    </p:spTree>
    <p:extLst>
      <p:ext uri="{BB962C8B-B14F-4D97-AF65-F5344CB8AC3E}">
        <p14:creationId xmlns:p14="http://schemas.microsoft.com/office/powerpoint/2010/main" val="149634439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And</a:t>
            </a:r>
            <a:r>
              <a:rPr lang="en-US" baseline="0" dirty="0" smtClean="0">
                <a:latin typeface="Avenir Book"/>
              </a:rPr>
              <a:t> if we don’t stop, this process is going to converge to just 1 cluster, to which everything belongs.</a:t>
            </a:r>
          </a:p>
          <a:p>
            <a:pPr marL="171450" indent="-171450">
              <a:buFont typeface="Arial" charset="0"/>
              <a:buChar char="•"/>
            </a:pPr>
            <a:r>
              <a:rPr lang="en-US" baseline="0" dirty="0" smtClean="0">
                <a:latin typeface="Avenir Book"/>
              </a:rPr>
              <a:t>This means, we need to stop the algorithm at an appropriate place.</a:t>
            </a:r>
          </a:p>
        </p:txBody>
      </p:sp>
    </p:spTree>
    <p:extLst>
      <p:ext uri="{BB962C8B-B14F-4D97-AF65-F5344CB8AC3E}">
        <p14:creationId xmlns:p14="http://schemas.microsoft.com/office/powerpoint/2010/main" val="20267572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As</a:t>
            </a:r>
            <a:r>
              <a:rPr lang="en-US" baseline="0" dirty="0" smtClean="0">
                <a:latin typeface="Avenir Book"/>
              </a:rPr>
              <a:t> in K-means, if we have a prescribed number of clusters we need to reach, we can stop once we hit that number.</a:t>
            </a:r>
            <a:endParaRPr lang="en-US" dirty="0"/>
          </a:p>
        </p:txBody>
      </p:sp>
    </p:spTree>
    <p:extLst>
      <p:ext uri="{BB962C8B-B14F-4D97-AF65-F5344CB8AC3E}">
        <p14:creationId xmlns:p14="http://schemas.microsoft.com/office/powerpoint/2010/main" val="32268530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Another option that</a:t>
            </a:r>
            <a:r>
              <a:rPr lang="en-US" baseline="0" dirty="0" smtClean="0">
                <a:latin typeface="Avenir Book"/>
              </a:rPr>
              <a:t> can be used is, we can stop when the clusters are big enough</a:t>
            </a:r>
          </a:p>
          <a:p>
            <a:pPr marL="171450" indent="-171450">
              <a:buFont typeface="Arial" charset="0"/>
              <a:buChar char="•"/>
            </a:pPr>
            <a:r>
              <a:rPr lang="en-US" baseline="0" dirty="0" smtClean="0">
                <a:latin typeface="Avenir Book"/>
              </a:rPr>
              <a:t>And we can measure that by looking at the average cluster distances across all clusters</a:t>
            </a:r>
          </a:p>
          <a:p>
            <a:pPr marL="171450" indent="-171450">
              <a:buFont typeface="Arial" charset="0"/>
              <a:buChar char="•"/>
            </a:pPr>
            <a:r>
              <a:rPr lang="en-US" baseline="0" dirty="0" smtClean="0">
                <a:latin typeface="Avenir Book"/>
              </a:rPr>
              <a:t>That is, calculate the distances between points belonging to the cluster, and average them out.</a:t>
            </a:r>
          </a:p>
          <a:p>
            <a:pPr marL="171450" indent="-171450">
              <a:buFont typeface="Arial" charset="0"/>
              <a:buChar char="•"/>
            </a:pPr>
            <a:r>
              <a:rPr lang="en-US" baseline="0" dirty="0" smtClean="0">
                <a:latin typeface="Avenir Book"/>
              </a:rPr>
              <a:t>Observe that if we merge two clusters, that average distance is going to grow.</a:t>
            </a:r>
          </a:p>
          <a:p>
            <a:pPr marL="171450" indent="-171450">
              <a:buFont typeface="Arial" charset="0"/>
              <a:buChar char="•"/>
            </a:pPr>
            <a:r>
              <a:rPr lang="en-US" baseline="0" dirty="0" smtClean="0">
                <a:latin typeface="Avenir Book"/>
              </a:rPr>
              <a:t>stop when the min. </a:t>
            </a:r>
            <a:r>
              <a:rPr lang="en-US" baseline="0" dirty="0" err="1" smtClean="0">
                <a:latin typeface="Avenir Book"/>
              </a:rPr>
              <a:t>avg</a:t>
            </a:r>
            <a:r>
              <a:rPr lang="en-US" baseline="0" dirty="0" smtClean="0">
                <a:latin typeface="Avenir Book"/>
              </a:rPr>
              <a:t> distance is bigger then a threshold.</a:t>
            </a:r>
          </a:p>
          <a:p>
            <a:pPr marL="171450" indent="-171450">
              <a:buFont typeface="Arial" charset="0"/>
              <a:buChar char="•"/>
            </a:pPr>
            <a:r>
              <a:rPr lang="en-US" dirty="0" smtClean="0"/>
              <a:t>Let’s visualize</a:t>
            </a:r>
            <a:r>
              <a:rPr lang="en-US" baseline="0" dirty="0" smtClean="0"/>
              <a:t> this idea.</a:t>
            </a:r>
            <a:endParaRPr lang="en-US" dirty="0"/>
          </a:p>
        </p:txBody>
      </p:sp>
    </p:spTree>
    <p:extLst>
      <p:ext uri="{BB962C8B-B14F-4D97-AF65-F5344CB8AC3E}">
        <p14:creationId xmlns:p14="http://schemas.microsoft.com/office/powerpoint/2010/main" val="9756284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Let’s say we are at this stage:</a:t>
            </a:r>
            <a:endParaRPr lang="en-US" dirty="0"/>
          </a:p>
        </p:txBody>
      </p:sp>
    </p:spTree>
    <p:extLst>
      <p:ext uri="{BB962C8B-B14F-4D97-AF65-F5344CB8AC3E}">
        <p14:creationId xmlns:p14="http://schemas.microsoft.com/office/powerpoint/2010/main" val="13492941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Maybe the average cluster distances</a:t>
            </a:r>
            <a:r>
              <a:rPr lang="en-US" baseline="0" dirty="0" smtClean="0">
                <a:latin typeface="Avenir Book"/>
              </a:rPr>
              <a:t> are like this.</a:t>
            </a:r>
          </a:p>
          <a:p>
            <a:pPr marL="171450" indent="-171450">
              <a:buFont typeface="Arial" charset="0"/>
              <a:buChar char="•"/>
            </a:pPr>
            <a:r>
              <a:rPr lang="en-US" baseline="0" dirty="0" smtClean="0">
                <a:latin typeface="Avenir Book"/>
              </a:rPr>
              <a:t>Gray dotted line marks the point where we are to stop once all the </a:t>
            </a:r>
            <a:r>
              <a:rPr lang="en-US" baseline="0" dirty="0" err="1" smtClean="0">
                <a:latin typeface="Avenir Book"/>
              </a:rPr>
              <a:t>avg</a:t>
            </a:r>
            <a:r>
              <a:rPr lang="en-US" baseline="0" dirty="0" smtClean="0">
                <a:latin typeface="Avenir Book"/>
              </a:rPr>
              <a:t> distances are above that line.</a:t>
            </a:r>
            <a:endParaRPr lang="en-US" dirty="0"/>
          </a:p>
        </p:txBody>
      </p:sp>
    </p:spTree>
    <p:extLst>
      <p:ext uri="{BB962C8B-B14F-4D97-AF65-F5344CB8AC3E}">
        <p14:creationId xmlns:p14="http://schemas.microsoft.com/office/powerpoint/2010/main" val="1591305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In the next iteration,</a:t>
            </a:r>
            <a:r>
              <a:rPr lang="en-US" baseline="0" dirty="0" smtClean="0">
                <a:latin typeface="Avenir Book"/>
              </a:rPr>
              <a:t> </a:t>
            </a:r>
            <a:r>
              <a:rPr lang="en-US" dirty="0" smtClean="0">
                <a:latin typeface="Avenir Book"/>
              </a:rPr>
              <a:t>purple and cyan clusters are merged</a:t>
            </a:r>
          </a:p>
          <a:p>
            <a:pPr marL="171450" indent="-171450">
              <a:buFont typeface="Arial" charset="0"/>
              <a:buChar char="•"/>
            </a:pPr>
            <a:r>
              <a:rPr lang="en-US" dirty="0" smtClean="0">
                <a:latin typeface="Avenir Book"/>
              </a:rPr>
              <a:t>Therefore, the </a:t>
            </a:r>
            <a:r>
              <a:rPr lang="en-US" dirty="0" err="1" smtClean="0">
                <a:latin typeface="Avenir Book"/>
              </a:rPr>
              <a:t>avg</a:t>
            </a:r>
            <a:r>
              <a:rPr lang="en-US" dirty="0" smtClean="0">
                <a:latin typeface="Avenir Book"/>
              </a:rPr>
              <a:t> cluster distance for that cluster is going to increase.</a:t>
            </a:r>
            <a:endParaRPr lang="en-US" dirty="0"/>
          </a:p>
        </p:txBody>
      </p:sp>
    </p:spTree>
    <p:extLst>
      <p:ext uri="{BB962C8B-B14F-4D97-AF65-F5344CB8AC3E}">
        <p14:creationId xmlns:p14="http://schemas.microsoft.com/office/powerpoint/2010/main" val="8906856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So</a:t>
            </a:r>
            <a:r>
              <a:rPr lang="en-US" baseline="0" dirty="0" smtClean="0"/>
              <a:t> the average cluster distance for the new cluster is higher then the previous ones. </a:t>
            </a:r>
          </a:p>
          <a:p>
            <a:pPr marL="171450" indent="-171450">
              <a:buFont typeface="Arial" charset="0"/>
              <a:buChar char="•"/>
            </a:pPr>
            <a:r>
              <a:rPr lang="en-US" baseline="0" dirty="0" smtClean="0"/>
              <a:t>Our 4 remaining clusters are closer to the limit set (grey line)</a:t>
            </a:r>
            <a:endParaRPr lang="en-US" dirty="0"/>
          </a:p>
        </p:txBody>
      </p:sp>
    </p:spTree>
    <p:extLst>
      <p:ext uri="{BB962C8B-B14F-4D97-AF65-F5344CB8AC3E}">
        <p14:creationId xmlns:p14="http://schemas.microsoft.com/office/powerpoint/2010/main" val="149770734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In the next step, yellow cluster is merged with green.</a:t>
            </a:r>
          </a:p>
          <a:p>
            <a:pPr marL="171450" indent="-171450">
              <a:buFont typeface="Arial" charset="0"/>
              <a:buChar char="•"/>
            </a:pPr>
            <a:endParaRPr lang="en-US" dirty="0"/>
          </a:p>
        </p:txBody>
      </p:sp>
    </p:spTree>
    <p:extLst>
      <p:ext uri="{BB962C8B-B14F-4D97-AF65-F5344CB8AC3E}">
        <p14:creationId xmlns:p14="http://schemas.microsoft.com/office/powerpoint/2010/main" val="207353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Let’s look at how this might work visually:</a:t>
            </a:r>
          </a:p>
          <a:p>
            <a:pPr marL="171450" indent="-171450">
              <a:buFont typeface="Arial" charset="0"/>
              <a:buChar char="•"/>
            </a:pPr>
            <a:endParaRPr lang="en-US" dirty="0" smtClean="0">
              <a:latin typeface="Avenir Book"/>
            </a:endParaRPr>
          </a:p>
          <a:p>
            <a:pPr marL="171450" indent="-171450">
              <a:buFont typeface="Arial" charset="0"/>
              <a:buChar char="•"/>
            </a:pPr>
            <a:r>
              <a:rPr lang="en-US" dirty="0" smtClean="0">
                <a:latin typeface="Avenir Book"/>
              </a:rPr>
              <a:t>Here</a:t>
            </a:r>
            <a:r>
              <a:rPr lang="en-US" baseline="0" dirty="0" smtClean="0">
                <a:latin typeface="Avenir Book"/>
              </a:rPr>
              <a:t> are users of a web app, with one feature  Age.</a:t>
            </a:r>
          </a:p>
          <a:p>
            <a:pPr marL="171450" indent="-171450">
              <a:buFont typeface="Arial" charset="0"/>
              <a:buChar char="•"/>
            </a:pPr>
            <a:r>
              <a:rPr lang="en-US" baseline="0" dirty="0" smtClean="0">
                <a:latin typeface="Avenir Book"/>
              </a:rPr>
              <a:t>If we were to cluster these users into two groups, where do we draw the line?</a:t>
            </a:r>
            <a:endParaRPr lang="en-US" dirty="0"/>
          </a:p>
        </p:txBody>
      </p:sp>
    </p:spTree>
    <p:extLst>
      <p:ext uri="{BB962C8B-B14F-4D97-AF65-F5344CB8AC3E}">
        <p14:creationId xmlns:p14="http://schemas.microsoft.com/office/powerpoint/2010/main" val="4709418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 new </a:t>
            </a:r>
            <a:r>
              <a:rPr lang="en-US" baseline="0" dirty="0" smtClean="0"/>
              <a:t>cluster formed is above the threshold.</a:t>
            </a:r>
          </a:p>
          <a:p>
            <a:pPr marL="171450" indent="-171450">
              <a:buFont typeface="Arial" charset="0"/>
              <a:buChar char="•"/>
            </a:pPr>
            <a:r>
              <a:rPr lang="en-US" baseline="0" dirty="0" smtClean="0"/>
              <a:t>We won’t stop now though.</a:t>
            </a:r>
          </a:p>
          <a:p>
            <a:pPr marL="171450" indent="-171450">
              <a:buFont typeface="Arial" charset="0"/>
              <a:buChar char="•"/>
            </a:pPr>
            <a:r>
              <a:rPr lang="en-US" baseline="0" dirty="0" smtClean="0"/>
              <a:t>We are going to stop once the minimum is above that threshold. Cyan and red are still below.</a:t>
            </a:r>
            <a:endParaRPr lang="en-US" dirty="0"/>
          </a:p>
        </p:txBody>
      </p:sp>
    </p:spTree>
    <p:extLst>
      <p:ext uri="{BB962C8B-B14F-4D97-AF65-F5344CB8AC3E}">
        <p14:creationId xmlns:p14="http://schemas.microsoft.com/office/powerpoint/2010/main" val="161964929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Now cyan</a:t>
            </a:r>
            <a:r>
              <a:rPr lang="en-US" baseline="0" dirty="0" smtClean="0">
                <a:latin typeface="Avenir Book"/>
              </a:rPr>
              <a:t> and red clusters are merged.</a:t>
            </a:r>
            <a:endParaRPr lang="en-US" dirty="0"/>
          </a:p>
        </p:txBody>
      </p:sp>
    </p:spTree>
    <p:extLst>
      <p:ext uri="{BB962C8B-B14F-4D97-AF65-F5344CB8AC3E}">
        <p14:creationId xmlns:p14="http://schemas.microsoft.com/office/powerpoint/2010/main" val="10872901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t>Finally, all clusters are above the threshold.</a:t>
            </a:r>
          </a:p>
          <a:p>
            <a:pPr marL="171450" indent="-171450">
              <a:buFont typeface="Arial" charset="0"/>
              <a:buChar char="•"/>
            </a:pPr>
            <a:r>
              <a:rPr lang="en-US" dirty="0" smtClean="0"/>
              <a:t>They</a:t>
            </a:r>
            <a:r>
              <a:rPr lang="en-US" baseline="0" dirty="0" smtClean="0"/>
              <a:t> are big enough.</a:t>
            </a:r>
          </a:p>
          <a:p>
            <a:pPr marL="171450" indent="-171450">
              <a:buFont typeface="Arial" charset="0"/>
              <a:buChar char="•"/>
            </a:pPr>
            <a:r>
              <a:rPr lang="en-US" baseline="0" dirty="0" smtClean="0"/>
              <a:t>Algorithm has converged.</a:t>
            </a:r>
            <a:endParaRPr lang="en-US" dirty="0"/>
          </a:p>
        </p:txBody>
      </p:sp>
    </p:spTree>
    <p:extLst>
      <p:ext uri="{BB962C8B-B14F-4D97-AF65-F5344CB8AC3E}">
        <p14:creationId xmlns:p14="http://schemas.microsoft.com/office/powerpoint/2010/main" val="113517236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We</a:t>
            </a:r>
            <a:r>
              <a:rPr lang="en-US" baseline="0" dirty="0" smtClean="0">
                <a:latin typeface="Avenir Book"/>
              </a:rPr>
              <a:t> mentioned merging clusters that are closest to each other, but that’s an ambiguous concept, when there are multiple points belonging to a cluster.</a:t>
            </a:r>
          </a:p>
          <a:p>
            <a:pPr marL="171450" indent="-171450">
              <a:buFont typeface="Arial" charset="0"/>
              <a:buChar char="•"/>
            </a:pPr>
            <a:r>
              <a:rPr lang="en-US" baseline="0" dirty="0" smtClean="0">
                <a:latin typeface="Avenir Book"/>
              </a:rPr>
              <a:t>There are several methods to measure that distance.</a:t>
            </a:r>
          </a:p>
          <a:p>
            <a:pPr marL="171450" indent="-171450">
              <a:buFont typeface="Arial" charset="0"/>
              <a:buChar char="•"/>
            </a:pPr>
            <a:r>
              <a:rPr lang="en-US" baseline="0" dirty="0" smtClean="0">
                <a:latin typeface="Avenir Book"/>
              </a:rPr>
              <a:t>This is called “linkage type”.</a:t>
            </a:r>
          </a:p>
          <a:p>
            <a:pPr marL="171450" indent="-171450">
              <a:buFont typeface="Arial" charset="0"/>
              <a:buChar char="•"/>
            </a:pPr>
            <a:r>
              <a:rPr lang="en-US" baseline="0" dirty="0" smtClean="0">
                <a:latin typeface="Avenir Book"/>
              </a:rPr>
              <a:t>Example is “single linkage”. It’s the minimum pairwise distance between clusters.</a:t>
            </a:r>
          </a:p>
          <a:p>
            <a:pPr marL="171450" indent="-171450">
              <a:buFont typeface="Arial" charset="0"/>
              <a:buChar char="•"/>
            </a:pPr>
            <a:r>
              <a:rPr lang="en-US" baseline="0" dirty="0" smtClean="0">
                <a:latin typeface="Avenir Book"/>
              </a:rPr>
              <a:t>That is, it’s the distance between two closest points, one from green cluster and one from yellow. </a:t>
            </a:r>
          </a:p>
          <a:p>
            <a:pPr marL="171450" indent="-171450">
              <a:buFont typeface="Arial" charset="0"/>
              <a:buChar char="•"/>
            </a:pPr>
            <a:r>
              <a:rPr lang="en-US" baseline="0" dirty="0" smtClean="0">
                <a:latin typeface="Avenir Book"/>
              </a:rPr>
              <a:t>We </a:t>
            </a:r>
            <a:r>
              <a:rPr lang="en-US" baseline="0" dirty="0" err="1" smtClean="0">
                <a:latin typeface="Avenir Book"/>
              </a:rPr>
              <a:t>takethat</a:t>
            </a:r>
            <a:r>
              <a:rPr lang="en-US" baseline="0" dirty="0" smtClean="0">
                <a:latin typeface="Avenir Book"/>
              </a:rPr>
              <a:t> distance between those specific points, and declare that that is the distance between the yellow cluster and the green cluster.</a:t>
            </a:r>
            <a:endParaRPr lang="en-US" dirty="0"/>
          </a:p>
        </p:txBody>
      </p:sp>
    </p:spTree>
    <p:extLst>
      <p:ext uri="{BB962C8B-B14F-4D97-AF65-F5344CB8AC3E}">
        <p14:creationId xmlns:p14="http://schemas.microsoft.com/office/powerpoint/2010/main" val="184079518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For</a:t>
            </a:r>
            <a:r>
              <a:rPr lang="en-US" baseline="0" dirty="0" smtClean="0">
                <a:latin typeface="Avenir Book"/>
              </a:rPr>
              <a:t> any pair of clusters, get the minimum such distance.</a:t>
            </a:r>
          </a:p>
          <a:p>
            <a:pPr marL="171450" indent="-171450">
              <a:buFont typeface="Arial" charset="0"/>
              <a:buChar char="•"/>
            </a:pPr>
            <a:r>
              <a:rPr lang="en-US" baseline="0" dirty="0" smtClean="0">
                <a:latin typeface="Avenir Book"/>
              </a:rPr>
              <a:t>The gray arrows are the ones that determine the cluster distances in this example.</a:t>
            </a:r>
            <a:endParaRPr lang="en-US" dirty="0"/>
          </a:p>
        </p:txBody>
      </p:sp>
    </p:spTree>
    <p:extLst>
      <p:ext uri="{BB962C8B-B14F-4D97-AF65-F5344CB8AC3E}">
        <p14:creationId xmlns:p14="http://schemas.microsoft.com/office/powerpoint/2010/main" val="159522199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Another linkage is the complete</a:t>
            </a:r>
            <a:r>
              <a:rPr lang="en-US" baseline="0" dirty="0" smtClean="0">
                <a:latin typeface="Avenir Book"/>
              </a:rPr>
              <a:t> linkage.</a:t>
            </a:r>
          </a:p>
          <a:p>
            <a:pPr marL="171450" indent="-171450">
              <a:buFont typeface="Arial" charset="0"/>
              <a:buChar char="•"/>
            </a:pPr>
            <a:r>
              <a:rPr lang="en-US" baseline="0" dirty="0" smtClean="0">
                <a:latin typeface="Avenir Book"/>
              </a:rPr>
              <a:t>Instead of minimum, we take the maximum!</a:t>
            </a:r>
            <a:endParaRPr lang="en-US" dirty="0"/>
          </a:p>
        </p:txBody>
      </p:sp>
    </p:spTree>
    <p:extLst>
      <p:ext uri="{BB962C8B-B14F-4D97-AF65-F5344CB8AC3E}">
        <p14:creationId xmlns:p14="http://schemas.microsoft.com/office/powerpoint/2010/main" val="17102880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XXX</a:t>
            </a:r>
            <a:endParaRPr lang="en-US" dirty="0"/>
          </a:p>
        </p:txBody>
      </p:sp>
    </p:spTree>
    <p:extLst>
      <p:ext uri="{BB962C8B-B14F-4D97-AF65-F5344CB8AC3E}">
        <p14:creationId xmlns:p14="http://schemas.microsoft.com/office/powerpoint/2010/main" val="7425572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Alternatively, we can take</a:t>
            </a:r>
            <a:r>
              <a:rPr lang="en-US" baseline="0" dirty="0" smtClean="0">
                <a:latin typeface="Avenir Book"/>
              </a:rPr>
              <a:t> the average of all points for a given cluster.</a:t>
            </a:r>
          </a:p>
          <a:p>
            <a:pPr marL="171450" indent="-171450">
              <a:buFont typeface="Arial" charset="0"/>
              <a:buChar char="•"/>
            </a:pPr>
            <a:r>
              <a:rPr lang="en-US" baseline="0" dirty="0" smtClean="0">
                <a:latin typeface="Avenir Book"/>
              </a:rPr>
              <a:t>And use those averages (cluster centers) to determine distance between clusters.</a:t>
            </a:r>
            <a:endParaRPr lang="en-US" dirty="0"/>
          </a:p>
        </p:txBody>
      </p:sp>
    </p:spTree>
    <p:extLst>
      <p:ext uri="{BB962C8B-B14F-4D97-AF65-F5344CB8AC3E}">
        <p14:creationId xmlns:p14="http://schemas.microsoft.com/office/powerpoint/2010/main" val="113172382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XXX</a:t>
            </a:r>
            <a:endParaRPr lang="en-US" dirty="0"/>
          </a:p>
        </p:txBody>
      </p:sp>
    </p:spTree>
    <p:extLst>
      <p:ext uri="{BB962C8B-B14F-4D97-AF65-F5344CB8AC3E}">
        <p14:creationId xmlns:p14="http://schemas.microsoft.com/office/powerpoint/2010/main" val="61963168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latin typeface="Avenir Book"/>
              </a:rPr>
              <a:t>Ward linkage</a:t>
            </a:r>
            <a:r>
              <a:rPr lang="en-US" baseline="0" dirty="0" smtClean="0">
                <a:latin typeface="Avenir Book"/>
              </a:rPr>
              <a:t> is the final linkage we’re going to cover.</a:t>
            </a:r>
          </a:p>
          <a:p>
            <a:pPr marL="171450" indent="-171450">
              <a:buFont typeface="Arial" charset="0"/>
              <a:buChar char="•"/>
            </a:pPr>
            <a:r>
              <a:rPr lang="en-US" baseline="0" dirty="0" smtClean="0">
                <a:latin typeface="Avenir Book"/>
              </a:rPr>
              <a:t>It computes the inertia for each pair of clusters, and picks the pair that minimizes that value.</a:t>
            </a:r>
          </a:p>
          <a:p>
            <a:pPr marL="171450" indent="-171450">
              <a:buFont typeface="Arial" charset="0"/>
              <a:buChar char="•"/>
            </a:pPr>
            <a:r>
              <a:rPr lang="en-US" baseline="0" dirty="0" smtClean="0">
                <a:latin typeface="Avenir Book"/>
              </a:rPr>
              <a:t>So it’s trying to minimize the sum of squares of distances to the cluster centers. In that sense, similar to k-means.</a:t>
            </a:r>
            <a:endParaRPr lang="en-US" dirty="0"/>
          </a:p>
        </p:txBody>
      </p:sp>
    </p:spTree>
    <p:extLst>
      <p:ext uri="{BB962C8B-B14F-4D97-AF65-F5344CB8AC3E}">
        <p14:creationId xmlns:p14="http://schemas.microsoft.com/office/powerpoint/2010/main" val="1001475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pic>
        <p:nvPicPr>
          <p:cNvPr id="4"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48"/>
        <p:cNvGrpSpPr/>
        <p:nvPr/>
      </p:nvGrpSpPr>
      <p:grpSpPr>
        <a:xfrm>
          <a:off x="0" y="0"/>
          <a:ext cx="0" cy="0"/>
          <a:chOff x="0" y="0"/>
          <a:chExt cx="0" cy="0"/>
        </a:xfrm>
      </p:grpSpPr>
      <p:sp>
        <p:nvSpPr>
          <p:cNvPr id="3" name="Shape 210"/>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5" name="Shape 212"/>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6" name="Shape 213"/>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7" name="Shape 21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8" name="Shape 215"/>
          <p:cNvSpPr txBox="1">
            <a:spLocks/>
          </p:cNvSpPr>
          <p:nvPr userDrawn="1"/>
        </p:nvSpPr>
        <p:spPr>
          <a:xfrm>
            <a:off x="1038875" y="874125"/>
            <a:ext cx="6703800" cy="842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3600" smtClean="0">
                <a:solidFill>
                  <a:srgbClr val="3A9ED9"/>
                </a:solidFill>
                <a:latin typeface="Source Code Pro"/>
                <a:ea typeface="Source Code Pro"/>
                <a:cs typeface="Source Code Pro"/>
                <a:sym typeface="Source Code Pro"/>
              </a:rPr>
              <a:t>/ headline goes here /</a:t>
            </a:r>
            <a:endParaRPr lang="en" sz="3600">
              <a:solidFill>
                <a:srgbClr val="3A9ED9"/>
              </a:solidFill>
              <a:latin typeface="Source Code Pro"/>
              <a:ea typeface="Source Code Pro"/>
              <a:cs typeface="Source Code Pro"/>
              <a:sym typeface="Source Code Pro"/>
            </a:endParaRPr>
          </a:p>
        </p:txBody>
      </p:sp>
      <p:sp>
        <p:nvSpPr>
          <p:cNvPr id="9" name="Shape 21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a:solidFill>
                <a:srgbClr val="212121"/>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48"/>
        <p:cNvGrpSpPr/>
        <p:nvPr/>
      </p:nvGrpSpPr>
      <p:grpSpPr>
        <a:xfrm>
          <a:off x="0" y="0"/>
          <a:ext cx="0" cy="0"/>
          <a:chOff x="0" y="0"/>
          <a:chExt cx="0" cy="0"/>
        </a:xfrm>
      </p:grpSpPr>
      <p:sp>
        <p:nvSpPr>
          <p:cNvPr id="10" name="Shape 221"/>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2" name="Shape 223"/>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3" name="Shape 224"/>
          <p:cNvSpPr/>
          <p:nvPr userDrawn="1"/>
        </p:nvSpPr>
        <p:spPr>
          <a:xfrm>
            <a:off x="0" y="0"/>
            <a:ext cx="3048000" cy="13239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14" name="Shape 22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15" name="Shape 22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a:solidFill>
                <a:srgbClr val="212121"/>
              </a:solidFill>
              <a:latin typeface="Source Code Pro"/>
              <a:ea typeface="Source Code Pro"/>
              <a:cs typeface="Source Code Pro"/>
              <a:sym typeface="Source Code Pro"/>
            </a:endParaRPr>
          </a:p>
        </p:txBody>
      </p:sp>
      <p:sp>
        <p:nvSpPr>
          <p:cNvPr id="16" name="Shape 227"/>
          <p:cNvSpPr txBox="1">
            <a:spLocks/>
          </p:cNvSpPr>
          <p:nvPr userDrawn="1"/>
        </p:nvSpPr>
        <p:spPr>
          <a:xfrm>
            <a:off x="26665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smtClean="0">
                <a:solidFill>
                  <a:srgbClr val="FFFFFF"/>
                </a:solidFill>
                <a:latin typeface="Source Code Pro"/>
                <a:ea typeface="Source Code Pro"/>
                <a:cs typeface="Source Code Pro"/>
                <a:sym typeface="Source Code Pro"/>
              </a:rPr>
              <a:t>001</a:t>
            </a:r>
            <a:endParaRPr lang="en" sz="2400">
              <a:solidFill>
                <a:srgbClr val="FFFFFF"/>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48"/>
        <p:cNvGrpSpPr/>
        <p:nvPr/>
      </p:nvGrpSpPr>
      <p:grpSpPr>
        <a:xfrm>
          <a:off x="0" y="0"/>
          <a:ext cx="0" cy="0"/>
          <a:chOff x="0" y="0"/>
          <a:chExt cx="0" cy="0"/>
        </a:xfrm>
      </p:grpSpPr>
      <p:sp>
        <p:nvSpPr>
          <p:cNvPr id="9" name="Shape 232"/>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8" name="Shape 234"/>
          <p:cNvSpPr/>
          <p:nvPr userDrawn="1"/>
        </p:nvSpPr>
        <p:spPr>
          <a:xfrm>
            <a:off x="3048000" y="0"/>
            <a:ext cx="3048000" cy="13239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9" name="Shape 235"/>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20" name="Shape 23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37"/>
          <p:cNvSpPr txBox="1">
            <a:spLocks/>
          </p:cNvSpPr>
          <p:nvPr userDrawn="1"/>
        </p:nvSpPr>
        <p:spPr>
          <a:xfrm>
            <a:off x="332105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smtClean="0">
                <a:solidFill>
                  <a:srgbClr val="FFFFFF"/>
                </a:solidFill>
                <a:latin typeface="Source Code Pro"/>
                <a:ea typeface="Source Code Pro"/>
                <a:cs typeface="Source Code Pro"/>
                <a:sym typeface="Source Code Pro"/>
              </a:rPr>
              <a:t>002</a:t>
            </a:r>
            <a:endParaRPr lang="en" sz="2400">
              <a:solidFill>
                <a:srgbClr val="FFFFFF"/>
              </a:solidFill>
              <a:latin typeface="Source Code Pro"/>
              <a:ea typeface="Source Code Pro"/>
              <a:cs typeface="Source Code Pro"/>
              <a:sym typeface="Source Code Pro"/>
            </a:endParaRPr>
          </a:p>
        </p:txBody>
      </p:sp>
      <p:sp>
        <p:nvSpPr>
          <p:cNvPr id="22" name="Shape 238"/>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a:solidFill>
                <a:srgbClr val="212121"/>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48"/>
        <p:cNvGrpSpPr/>
        <p:nvPr/>
      </p:nvGrpSpPr>
      <p:grpSpPr>
        <a:xfrm>
          <a:off x="0" y="0"/>
          <a:ext cx="0" cy="0"/>
          <a:chOff x="0" y="0"/>
          <a:chExt cx="0" cy="0"/>
        </a:xfrm>
      </p:grpSpPr>
      <p:sp>
        <p:nvSpPr>
          <p:cNvPr id="9" name="Shape 243"/>
          <p:cNvSpPr/>
          <p:nvPr userDrawn="1"/>
        </p:nvSpPr>
        <p:spPr>
          <a:xfrm>
            <a:off x="6096000" y="0"/>
            <a:ext cx="3048000" cy="13239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8" name="Shape 245"/>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9" name="Shape 246"/>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20" name="Shape 247"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48"/>
          <p:cNvSpPr txBox="1">
            <a:spLocks/>
          </p:cNvSpPr>
          <p:nvPr userDrawn="1"/>
        </p:nvSpPr>
        <p:spPr>
          <a:xfrm>
            <a:off x="631990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smtClean="0">
                <a:solidFill>
                  <a:srgbClr val="FFFFFF"/>
                </a:solidFill>
                <a:latin typeface="Source Code Pro"/>
                <a:ea typeface="Source Code Pro"/>
                <a:cs typeface="Source Code Pro"/>
                <a:sym typeface="Source Code Pro"/>
              </a:rPr>
              <a:t>003</a:t>
            </a:r>
            <a:endParaRPr lang="en" sz="2400">
              <a:solidFill>
                <a:srgbClr val="FFFFFF"/>
              </a:solidFill>
              <a:latin typeface="Source Code Pro"/>
              <a:ea typeface="Source Code Pro"/>
              <a:cs typeface="Source Code Pro"/>
              <a:sym typeface="Source Code Pro"/>
            </a:endParaRPr>
          </a:p>
        </p:txBody>
      </p:sp>
      <p:sp>
        <p:nvSpPr>
          <p:cNvPr id="22" name="Shape 249"/>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smtClean="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a:solidFill>
                <a:srgbClr val="212121"/>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48"/>
        <p:cNvGrpSpPr/>
        <p:nvPr/>
      </p:nvGrpSpPr>
      <p:grpSpPr>
        <a:xfrm>
          <a:off x="0" y="0"/>
          <a:ext cx="0" cy="0"/>
          <a:chOff x="0" y="0"/>
          <a:chExt cx="0" cy="0"/>
        </a:xfrm>
      </p:grpSpPr>
      <p:sp>
        <p:nvSpPr>
          <p:cNvPr id="8" name="Shape 254"/>
          <p:cNvSpPr txBox="1">
            <a:spLocks noGrp="1"/>
          </p:cNvSpPr>
          <p:nvPr>
            <p:ph type="title"/>
          </p:nvPr>
        </p:nvSpPr>
        <p:spPr>
          <a:xfrm>
            <a:off x="464100" y="1644150"/>
            <a:ext cx="4900499" cy="1279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6000" b="1" i="0" u="none" strike="noStrike" cap="none">
                <a:solidFill>
                  <a:srgbClr val="ED0096"/>
                </a:solidFill>
                <a:latin typeface="Source Code Pro"/>
                <a:ea typeface="Source Code Pro"/>
                <a:cs typeface="Source Code Pro"/>
                <a:sym typeface="Source Code Pro"/>
              </a:rPr>
              <a:t>Questions?</a:t>
            </a:r>
          </a:p>
        </p:txBody>
      </p:sp>
      <p:pic>
        <p:nvPicPr>
          <p:cNvPr id="10" name="Shape 25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11" name="Shape 256"/>
          <p:cNvCxnSpPr/>
          <p:nvPr userDrawn="1"/>
        </p:nvCxnSpPr>
        <p:spPr>
          <a:xfrm>
            <a:off x="0" y="3082200"/>
            <a:ext cx="5322899" cy="0"/>
          </a:xfrm>
          <a:prstGeom prst="straightConnector1">
            <a:avLst/>
          </a:prstGeom>
          <a:noFill/>
          <a:ln w="19050" cap="flat" cmpd="sng">
            <a:solidFill>
              <a:srgbClr val="ED0096"/>
            </a:solidFill>
            <a:prstDash val="solid"/>
            <a:round/>
            <a:headEnd type="none" w="med" len="med"/>
            <a:tailEnd type="none" w="med" len="med"/>
          </a:ln>
        </p:spPr>
      </p:cxnSp>
      <p:sp>
        <p:nvSpPr>
          <p:cNvPr id="12" name="Shape 257"/>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11" name="Shape 11"/>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1pPr>
            <a:lvl2pPr marL="457200" marR="0" lvl="1"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2pPr>
            <a:lvl3pPr marL="914400" marR="0" lvl="2"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3pPr>
            <a:lvl4pPr marL="1371600" marR="0" lvl="3"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4pPr>
            <a:lvl5pPr marL="1828800" marR="0" lvl="4"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5pPr>
            <a:lvl6pPr marL="2286000" marR="0" lvl="5"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6pPr>
            <a:lvl7pPr marL="2743200" marR="0" lvl="6"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7pPr>
            <a:lvl8pPr marL="3200400" marR="0" lvl="7"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8pPr>
            <a:lvl9pPr marL="3657600" marR="0" lvl="8"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spTree>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p:nvPicPr>
        <p:blipFill>
          <a:blip r:embed="rId3"/>
          <a:stretch>
            <a:fillRect/>
          </a:stretch>
        </p:blipFill>
        <p:spPr>
          <a:xfrm>
            <a:off x="462619" y="399798"/>
            <a:ext cx="1230751" cy="1157248"/>
          </a:xfrm>
          <a:prstGeom prst="rect">
            <a:avLst/>
          </a:prstGeom>
        </p:spPr>
      </p:pic>
    </p:spTree>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219394" y="225843"/>
            <a:ext cx="1406758" cy="1153858"/>
          </a:xfrm>
          <a:prstGeom prst="rect">
            <a:avLst/>
          </a:prstGeom>
          <a:noFill/>
          <a:extLst>
            <a:ext uri="{909E8E84-426E-40dd-AFC4-6F175D3DCCD1}">
              <a14:hiddenFill xmlns="" xmlns:a14="http://schemas.microsoft.com/office/drawing/2010/main">
                <a:solidFill>
                  <a:srgbClr val="FFFFFF"/>
                </a:solidFill>
              </a14:hiddenFill>
            </a:ext>
          </a:extLst>
        </p:spPr>
      </p:pic>
      <p:sp>
        <p:nvSpPr>
          <p:cNvPr id="30" name="Rectangle 29"/>
          <p:cNvSpPr/>
          <p:nvPr/>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33"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pic>
        <p:nvPicPr>
          <p:cNvPr id="58" name="Picture 57" descr="StackedISWhite.png"/>
          <p:cNvPicPr>
            <a:picLocks noChangeAspect="1"/>
          </p:cNvPicPr>
          <p:nvPr/>
        </p:nvPicPr>
        <p:blipFill>
          <a:blip r:embed="rId3"/>
          <a:stretch>
            <a:fillRect/>
          </a:stretch>
        </p:blipFill>
        <p:spPr>
          <a:xfrm>
            <a:off x="8294375" y="4805888"/>
            <a:ext cx="314741" cy="295944"/>
          </a:xfrm>
          <a:prstGeom prst="rect">
            <a:avLst/>
          </a:prstGeom>
        </p:spPr>
      </p:pic>
      <p:cxnSp>
        <p:nvCxnSpPr>
          <p:cNvPr id="74" name="Straight Connector 73"/>
          <p:cNvCxnSpPr/>
          <p:nvPr/>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Drag picture to placeholder or click icon to add</a:t>
            </a:r>
            <a:endParaRPr lang="en-US" sz="1100" dirty="0">
              <a:latin typeface="Arial"/>
            </a:endParaRPr>
          </a:p>
        </p:txBody>
      </p:sp>
    </p:spTree>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Shape 13"/>
        <p:cNvGrpSpPr/>
        <p:nvPr/>
      </p:nvGrpSpPr>
      <p:grpSpPr>
        <a:xfrm>
          <a:off x="0" y="0"/>
          <a:ext cx="0" cy="0"/>
          <a:chOff x="0" y="0"/>
          <a:chExt cx="0" cy="0"/>
        </a:xfrm>
      </p:grpSpPr>
      <p:sp>
        <p:nvSpPr>
          <p:cNvPr id="7"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cxnSp>
        <p:nvCxnSpPr>
          <p:cNvPr id="6" name="Shape 98"/>
          <p:cNvCxnSpPr/>
          <p:nvPr userDrawn="1"/>
        </p:nvCxnSpPr>
        <p:spPr>
          <a:xfrm>
            <a:off x="0" y="1024800"/>
            <a:ext cx="4178099" cy="0"/>
          </a:xfrm>
          <a:prstGeom prst="straightConnector1">
            <a:avLst/>
          </a:prstGeom>
          <a:noFill/>
          <a:ln w="19050" cap="flat" cmpd="sng">
            <a:solidFill>
              <a:srgbClr val="3A9ED9"/>
            </a:solidFill>
            <a:prstDash val="solid"/>
            <a:round/>
            <a:headEnd type="none" w="med" len="med"/>
            <a:tailEnd type="none" w="med" len="med"/>
          </a:ln>
        </p:spPr>
      </p:cxnSp>
      <p:pic>
        <p:nvPicPr>
          <p:cNvPr id="9"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 name="Title 1"/>
          <p:cNvSpPr>
            <a:spLocks noGrp="1"/>
          </p:cNvSpPr>
          <p:nvPr>
            <p:ph type="title" hasCustomPrompt="1"/>
          </p:nvPr>
        </p:nvSpPr>
        <p:spPr>
          <a:xfrm>
            <a:off x="311700" y="192126"/>
            <a:ext cx="7766550" cy="690525"/>
          </a:xfrm>
          <a:prstGeom prst="rect">
            <a:avLst/>
          </a:prstGeom>
        </p:spPr>
        <p:txBody>
          <a:bodyPr/>
          <a:lstStyle>
            <a:lvl1pPr>
              <a:buSzPct val="25000"/>
              <a:buFont typeface="Source Code Pro"/>
              <a:buNone/>
              <a:defRPr sz="2800" baseline="0"/>
            </a:lvl1pPr>
          </a:lstStyle>
          <a:p>
            <a:pPr>
              <a:buSzPct val="25000"/>
              <a:buFont typeface="Source Code Pro"/>
              <a:buNone/>
            </a:pPr>
            <a:r>
              <a:rPr lang="en-US" b="1" dirty="0" smtClean="0">
                <a:solidFill>
                  <a:srgbClr val="3A9ED9"/>
                </a:solidFill>
                <a:latin typeface="Source Code Pro"/>
                <a:ea typeface="Source Code Pro"/>
                <a:cs typeface="Source Code Pro"/>
                <a:sym typeface="Source Code Pro"/>
              </a:rPr>
              <a:t>Title</a:t>
            </a:r>
            <a:endParaRPr lang="en" b="1" dirty="0">
              <a:solidFill>
                <a:srgbClr val="3A9ED9"/>
              </a:solidFill>
              <a:latin typeface="Source Code Pro"/>
              <a:ea typeface="Source Code Pro"/>
              <a:cs typeface="Source Code Pro"/>
              <a:sym typeface="Source Code Pro"/>
            </a:endParaRPr>
          </a:p>
        </p:txBody>
      </p:sp>
      <p:sp>
        <p:nvSpPr>
          <p:cNvPr id="4" name="Text Placeholder 3"/>
          <p:cNvSpPr>
            <a:spLocks noGrp="1"/>
          </p:cNvSpPr>
          <p:nvPr>
            <p:ph type="body" sz="quarter" idx="10" hasCustomPrompt="1"/>
          </p:nvPr>
        </p:nvSpPr>
        <p:spPr>
          <a:xfrm>
            <a:off x="311700" y="1295930"/>
            <a:ext cx="8527498" cy="3542769"/>
          </a:xfrm>
          <a:prstGeom prst="rect">
            <a:avLst/>
          </a:prstGeom>
        </p:spPr>
        <p:txBody>
          <a:bodyPr/>
          <a:lstStyle>
            <a:lvl1pPr marL="457200" marR="0" indent="-381000" algn="l" rtl="0">
              <a:lnSpc>
                <a:spcPct val="115000"/>
              </a:lnSpc>
              <a:spcBef>
                <a:spcPts val="0"/>
              </a:spcBef>
              <a:spcAft>
                <a:spcPts val="0"/>
              </a:spcAft>
              <a:buClr>
                <a:srgbClr val="434343"/>
              </a:buClr>
              <a:buSzPct val="100000"/>
              <a:buFont typeface="Calibri"/>
              <a:buChar char="●"/>
              <a:defRPr sz="1400"/>
            </a:lvl1pPr>
          </a:lstStyle>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smtClean="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smtClean="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smtClean="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smtClean="0">
                <a:solidFill>
                  <a:srgbClr val="434343"/>
                </a:solidFill>
                <a:latin typeface="Calibri"/>
                <a:ea typeface="Calibri"/>
                <a:cs typeface="Calibri"/>
                <a:sym typeface="Calibri"/>
              </a:rPr>
              <a:t>Bullet point</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2834"/>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4795523"/>
            <a:ext cx="288234" cy="273844"/>
          </a:xfrm>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cSld>
  <p:clrMapOvr>
    <a:masterClrMapping/>
  </p:clrMapOvr>
  <p:timing>
    <p:tnLst>
      <p:par>
        <p:cTn id="1" dur="indefinite" restart="never" nodeType="tmRoot"/>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88703"/>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4795523"/>
            <a:ext cx="288234" cy="273844"/>
          </a:xfrm>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Neo Sans Intel"/>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cSld>
  <p:clrMapOvr>
    <a:masterClrMapping/>
  </p:clrMapOvr>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2"/>
            <a:ext cx="4465637" cy="4755616"/>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56" y="4795523"/>
            <a:ext cx="280395" cy="273844"/>
          </a:xfrm>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cSld>
  <p:clrMapOvr>
    <a:masterClrMapping/>
  </p:clrMapOvr>
  <p:timing>
    <p:tnLst>
      <p:par>
        <p:cTn id="1" dur="indefinite" restart="never" nodeType="tmRoot"/>
      </p:par>
    </p:tnLst>
  </p:timing>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cSld>
  <p:clrMapOvr>
    <a:masterClrMapping/>
  </p:clrMapOvr>
  <p:timing>
    <p:tnLst>
      <p:par>
        <p:cTn id="1" dur="indefinite" restart="never" nodeType="tmRoot"/>
      </p:par>
    </p:tnLst>
  </p:timing>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cSld>
  <p:clrMapOvr>
    <a:masterClrMapping/>
  </p:clrMapOvr>
  <p:timing>
    <p:tnLst>
      <p:par>
        <p:cTn id="1" dur="indefinite" restart="never" nodeType="tmRoot"/>
      </p:par>
    </p:tnLst>
  </p:timing>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cSld>
  <p:clrMapOvr>
    <a:masterClrMapping/>
  </p:clrMapOvr>
  <p:timing>
    <p:tnLst>
      <p:par>
        <p:cTn id="1" dur="indefinite" restart="never" nodeType="tmRoot"/>
      </p:par>
    </p:tnLst>
  </p:timing>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cSld>
  <p:clrMapOvr>
    <a:masterClrMapping/>
  </p:clrMapOvr>
  <p:timing>
    <p:tnLst>
      <p:par>
        <p:cTn id="1" dur="indefinite" restart="never" nodeType="tmRoot"/>
      </p:par>
    </p:tnLst>
  </p:timing>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20"/>
        <p:cNvGrpSpPr/>
        <p:nvPr/>
      </p:nvGrpSpPr>
      <p:grpSpPr>
        <a:xfrm>
          <a:off x="0" y="0"/>
          <a:ext cx="0" cy="0"/>
          <a:chOff x="0" y="0"/>
          <a:chExt cx="0" cy="0"/>
        </a:xfrm>
      </p:grpSpPr>
      <p:sp>
        <p:nvSpPr>
          <p:cNvPr id="6" name="Shape 113"/>
          <p:cNvSpPr txBox="1">
            <a:spLocks noGrp="1"/>
          </p:cNvSpPr>
          <p:nvPr>
            <p:ph type="title"/>
          </p:nvPr>
        </p:nvSpPr>
        <p:spPr>
          <a:xfrm>
            <a:off x="1028550" y="1135100"/>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800" b="1" i="0" u="none" strike="noStrike" cap="none" dirty="0">
                <a:solidFill>
                  <a:srgbClr val="3A9ED9"/>
                </a:solidFill>
                <a:latin typeface="Source Code Pro"/>
                <a:ea typeface="Source Code Pro"/>
                <a:cs typeface="Source Code Pro"/>
                <a:sym typeface="Source Code Pro"/>
              </a:rPr>
              <a:t>Heading</a:t>
            </a:r>
          </a:p>
        </p:txBody>
      </p:sp>
      <p:sp>
        <p:nvSpPr>
          <p:cNvPr id="7" name="Shape 114"/>
          <p:cNvSpPr txBox="1">
            <a:spLocks noGrp="1"/>
          </p:cNvSpPr>
          <p:nvPr>
            <p:ph type="body" idx="1"/>
          </p:nvPr>
        </p:nvSpPr>
        <p:spPr>
          <a:xfrm>
            <a:off x="91215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pic>
        <p:nvPicPr>
          <p:cNvPr id="8" name="Shape 11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9" name="Shape 116"/>
          <p:cNvCxnSpPr/>
          <p:nvPr userDrawn="1"/>
        </p:nvCxnSpPr>
        <p:spPr>
          <a:xfrm>
            <a:off x="959550" y="1701550"/>
            <a:ext cx="1951199" cy="0"/>
          </a:xfrm>
          <a:prstGeom prst="straightConnector1">
            <a:avLst/>
          </a:prstGeom>
          <a:noFill/>
          <a:ln w="19050" cap="flat" cmpd="sng">
            <a:solidFill>
              <a:srgbClr val="3A9ED9"/>
            </a:solidFill>
            <a:prstDash val="solid"/>
            <a:round/>
            <a:headEnd type="none" w="med" len="med"/>
            <a:tailEnd type="none" w="med" len="med"/>
          </a:ln>
        </p:spPr>
      </p:cxnSp>
      <p:sp>
        <p:nvSpPr>
          <p:cNvPr id="10" name="Shape 117"/>
          <p:cNvSpPr txBox="1">
            <a:spLocks/>
          </p:cNvSpPr>
          <p:nvPr userDrawn="1"/>
        </p:nvSpPr>
        <p:spPr>
          <a:xfrm>
            <a:off x="3607200" y="1135100"/>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dirty="0" smtClean="0">
                <a:solidFill>
                  <a:srgbClr val="ED0096"/>
                </a:solidFill>
                <a:latin typeface="Source Code Pro"/>
                <a:ea typeface="Source Code Pro"/>
                <a:cs typeface="Source Code Pro"/>
                <a:sym typeface="Source Code Pro"/>
              </a:rPr>
              <a:t>Heading</a:t>
            </a:r>
            <a:endParaRPr lang="en" sz="1800" b="1" dirty="0">
              <a:solidFill>
                <a:srgbClr val="ED0096"/>
              </a:solidFill>
              <a:latin typeface="Source Code Pro"/>
              <a:ea typeface="Source Code Pro"/>
              <a:cs typeface="Source Code Pro"/>
              <a:sym typeface="Source Code Pro"/>
            </a:endParaRPr>
          </a:p>
        </p:txBody>
      </p:sp>
      <p:sp>
        <p:nvSpPr>
          <p:cNvPr id="11" name="Shape 118"/>
          <p:cNvSpPr txBox="1">
            <a:spLocks noGrp="1"/>
          </p:cNvSpPr>
          <p:nvPr>
            <p:ph type="body" idx="10"/>
          </p:nvPr>
        </p:nvSpPr>
        <p:spPr>
          <a:xfrm>
            <a:off x="349080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2" name="Shape 119"/>
          <p:cNvCxnSpPr/>
          <p:nvPr userDrawn="1"/>
        </p:nvCxnSpPr>
        <p:spPr>
          <a:xfrm>
            <a:off x="3538200" y="1701550"/>
            <a:ext cx="1951199" cy="0"/>
          </a:xfrm>
          <a:prstGeom prst="straightConnector1">
            <a:avLst/>
          </a:prstGeom>
          <a:noFill/>
          <a:ln w="19050" cap="flat" cmpd="sng">
            <a:solidFill>
              <a:srgbClr val="ED0096"/>
            </a:solidFill>
            <a:prstDash val="solid"/>
            <a:round/>
            <a:headEnd type="none" w="med" len="med"/>
            <a:tailEnd type="none" w="med" len="med"/>
          </a:ln>
        </p:spPr>
      </p:cxnSp>
      <p:sp>
        <p:nvSpPr>
          <p:cNvPr id="13" name="Shape 120"/>
          <p:cNvSpPr txBox="1">
            <a:spLocks/>
          </p:cNvSpPr>
          <p:nvPr userDrawn="1"/>
        </p:nvSpPr>
        <p:spPr>
          <a:xfrm>
            <a:off x="6302250" y="1135100"/>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smtClean="0">
                <a:solidFill>
                  <a:srgbClr val="EF3969"/>
                </a:solidFill>
                <a:latin typeface="Source Code Pro"/>
                <a:ea typeface="Source Code Pro"/>
                <a:cs typeface="Source Code Pro"/>
                <a:sym typeface="Source Code Pro"/>
              </a:rPr>
              <a:t>Heading</a:t>
            </a:r>
            <a:endParaRPr lang="en" sz="1800" b="1">
              <a:solidFill>
                <a:srgbClr val="EF3969"/>
              </a:solidFill>
              <a:latin typeface="Source Code Pro"/>
              <a:ea typeface="Source Code Pro"/>
              <a:cs typeface="Source Code Pro"/>
              <a:sym typeface="Source Code Pro"/>
            </a:endParaRPr>
          </a:p>
        </p:txBody>
      </p:sp>
      <p:sp>
        <p:nvSpPr>
          <p:cNvPr id="14" name="Shape 121"/>
          <p:cNvSpPr txBox="1">
            <a:spLocks noGrp="1"/>
          </p:cNvSpPr>
          <p:nvPr>
            <p:ph type="body" idx="11"/>
          </p:nvPr>
        </p:nvSpPr>
        <p:spPr>
          <a:xfrm>
            <a:off x="618585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5" name="Shape 122"/>
          <p:cNvCxnSpPr/>
          <p:nvPr userDrawn="1"/>
        </p:nvCxnSpPr>
        <p:spPr>
          <a:xfrm>
            <a:off x="6233250" y="1701550"/>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6" name="Shape 123"/>
          <p:cNvCxnSpPr/>
          <p:nvPr userDrawn="1"/>
        </p:nvCxnSpPr>
        <p:spPr>
          <a:xfrm>
            <a:off x="959550" y="37630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7" name="Shape 124"/>
          <p:cNvCxnSpPr/>
          <p:nvPr userDrawn="1"/>
        </p:nvCxnSpPr>
        <p:spPr>
          <a:xfrm>
            <a:off x="3538200" y="37630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8" name="Shape 125"/>
          <p:cNvCxnSpPr/>
          <p:nvPr userDrawn="1"/>
        </p:nvCxnSpPr>
        <p:spPr>
          <a:xfrm>
            <a:off x="6233250" y="3763075"/>
            <a:ext cx="1951199" cy="0"/>
          </a:xfrm>
          <a:prstGeom prst="straightConnector1">
            <a:avLst/>
          </a:prstGeom>
          <a:noFill/>
          <a:ln w="19050" cap="flat" cmpd="sng">
            <a:solidFill>
              <a:srgbClr val="EF3969"/>
            </a:solidFill>
            <a:prstDash val="solid"/>
            <a:round/>
            <a:headEnd type="none" w="med" len="med"/>
            <a:tailEnd type="none" w="med" len="med"/>
          </a:ln>
        </p:spPr>
      </p:cxnSp>
      <p:sp>
        <p:nvSpPr>
          <p:cNvPr id="19" name="Shape 126"/>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4842365"/>
            <a:ext cx="2895600" cy="250826"/>
          </a:xfrm>
        </p:spPr>
        <p:txBody>
          <a:bodyPr/>
          <a:lstStyle/>
          <a:p>
            <a:endParaRPr lang="en-US" dirty="0"/>
          </a:p>
        </p:txBody>
      </p:sp>
      <p:sp>
        <p:nvSpPr>
          <p:cNvPr id="4" name="Slide Number Placeholder 3"/>
          <p:cNvSpPr>
            <a:spLocks noGrp="1"/>
          </p:cNvSpPr>
          <p:nvPr>
            <p:ph type="sldNum" sz="quarter" idx="12"/>
          </p:nvPr>
        </p:nvSpPr>
        <p:spPr>
          <a:xfrm>
            <a:off x="8743950" y="4779605"/>
            <a:ext cx="262001" cy="247085"/>
          </a:xfrm>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cSld>
  <p:clrMapOvr>
    <a:masterClrMapping/>
  </p:clrMapOvr>
  <p:timing>
    <p:tnLst>
      <p:par>
        <p:cTn id="1" dur="indefinite" restart="never" nodeType="tmRoot"/>
      </p:par>
    </p:tnLst>
  </p:timing>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p:nvPicPr>
        <p:blipFill>
          <a:blip r:embed="rId3"/>
          <a:stretch>
            <a:fillRect/>
          </a:stretch>
        </p:blipFill>
        <p:spPr>
          <a:xfrm>
            <a:off x="3488733" y="1881408"/>
            <a:ext cx="2085275" cy="1960738"/>
          </a:xfrm>
          <a:prstGeom prst="rect">
            <a:avLst/>
          </a:prstGeom>
        </p:spPr>
      </p:pic>
    </p:spTree>
    <p:extLst/>
  </p:cSld>
  <p:clrMapOvr>
    <a:masterClrMapping/>
  </p:clrMapOvr>
  <p:timing>
    <p:tnLst>
      <p:par>
        <p:cTn id="1" dur="indefinite" restart="never" nodeType="tmRoot"/>
      </p:par>
    </p:tnLst>
  </p:timing>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p:nvSpPr>
        <p:spPr>
          <a:xfrm>
            <a:off x="0" y="0"/>
            <a:ext cx="9144000" cy="4768850"/>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1C5"/>
              </a:solidFill>
            </a:endParaRPr>
          </a:p>
        </p:txBody>
      </p:sp>
      <p:pic>
        <p:nvPicPr>
          <p:cNvPr id="5" name="Picture 4" descr="StackedISWhite.png"/>
          <p:cNvPicPr>
            <a:picLocks noChangeAspect="1"/>
          </p:cNvPicPr>
          <p:nvPr/>
        </p:nvPicPr>
        <p:blipFill>
          <a:blip r:embed="rId2"/>
          <a:stretch>
            <a:fillRect/>
          </a:stretch>
        </p:blipFill>
        <p:spPr>
          <a:xfrm>
            <a:off x="3488733" y="1881408"/>
            <a:ext cx="2085275" cy="1960738"/>
          </a:xfrm>
          <a:prstGeom prst="rect">
            <a:avLst/>
          </a:prstGeom>
        </p:spPr>
      </p:pic>
    </p:spTree>
    <p:extLst/>
  </p:cSld>
  <p:clrMapOvr>
    <a:masterClrMapping/>
  </p:clrMapOvr>
  <p:timing>
    <p:tnLst>
      <p:par>
        <p:cTn id="1" dur="indefinite" restart="never" nodeType="tmRoot"/>
      </p:par>
    </p:tnLst>
  </p:timing>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5695EFAE-97D9-482A-8603-BDA4FE5A83E6}" type="datetimeFigureOut">
              <a:rPr lang="en-US" smtClean="0"/>
              <a:t>8/25/2017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154719492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8"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ext uri="{BB962C8B-B14F-4D97-AF65-F5344CB8AC3E}">
        <p14:creationId xmlns:p14="http://schemas.microsoft.com/office/powerpoint/2010/main" val="19730225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p:nvPicPr>
        <p:blipFill>
          <a:blip r:embed="rId3"/>
          <a:stretch>
            <a:fillRect/>
          </a:stretch>
        </p:blipFill>
        <p:spPr>
          <a:xfrm>
            <a:off x="462619" y="399798"/>
            <a:ext cx="1230751" cy="1157248"/>
          </a:xfrm>
          <a:prstGeom prst="rect">
            <a:avLst/>
          </a:prstGeom>
        </p:spPr>
      </p:pic>
      <p:sp>
        <p:nvSpPr>
          <p:cNvPr id="12" name="Rectangle 11"/>
          <p:cNvSpPr/>
          <p:nvPr/>
        </p:nvSpPr>
        <p:spPr>
          <a:xfrm>
            <a:off x="469706" y="4873876"/>
            <a:ext cx="1964298" cy="123111"/>
          </a:xfrm>
          <a:prstGeom prst="rect">
            <a:avLst/>
          </a:prstGeom>
        </p:spPr>
        <p:txBody>
          <a:bodyPr wrap="none" lIns="0" tIns="0" rIns="0" bIns="0">
            <a:spAutoFit/>
          </a:bodyPr>
          <a:lstStyle/>
          <a:p>
            <a:r>
              <a:rPr lang="en-US" sz="800" kern="1200" dirty="0" smtClean="0">
                <a:latin typeface="Intel Clear"/>
                <a:ea typeface="+mn-ea"/>
                <a:cs typeface="Neo Sans Intel"/>
              </a:rPr>
              <a:t>Intel® Confidential — INTERNAL USE ONLY</a:t>
            </a:r>
          </a:p>
        </p:txBody>
      </p:sp>
    </p:spTree>
    <p:extLst>
      <p:ext uri="{BB962C8B-B14F-4D97-AF65-F5344CB8AC3E}">
        <p14:creationId xmlns:p14="http://schemas.microsoft.com/office/powerpoint/2010/main" val="2328342491"/>
      </p:ext>
    </p:extLst>
  </p:cSld>
  <p:clrMapOvr>
    <a:masterClrMapping/>
  </p:clrMapOvr>
  <p:timing>
    <p:tnLst>
      <p:par>
        <p:cTn id="1" dur="indefinite" restart="never" nodeType="tmRoot"/>
      </p:par>
    </p:tnLst>
  </p:timing>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rgbClr val="F3D54E"/>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219394" y="225843"/>
            <a:ext cx="1406758" cy="1153858"/>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Rectangle 29"/>
          <p:cNvSpPr/>
          <p:nvPr/>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2"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3"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srgbClr val="000000"/>
                </a:solidFill>
              </a:rPr>
              <a:pPr/>
              <a:t>‹#›</a:t>
            </a:fld>
            <a:endParaRPr lang="en-US" dirty="0">
              <a:solidFill>
                <a:srgbClr val="000000"/>
              </a:solidFill>
            </a:endParaRPr>
          </a:p>
        </p:txBody>
      </p:sp>
      <p:pic>
        <p:nvPicPr>
          <p:cNvPr id="58" name="Picture 57" descr="StackedISWhite.png"/>
          <p:cNvPicPr>
            <a:picLocks noChangeAspect="1"/>
          </p:cNvPicPr>
          <p:nvPr/>
        </p:nvPicPr>
        <p:blipFill>
          <a:blip r:embed="rId3"/>
          <a:stretch>
            <a:fillRect/>
          </a:stretch>
        </p:blipFill>
        <p:spPr>
          <a:xfrm>
            <a:off x="8294375" y="4805888"/>
            <a:ext cx="314741" cy="295944"/>
          </a:xfrm>
          <a:prstGeom prst="rect">
            <a:avLst/>
          </a:prstGeom>
        </p:spPr>
      </p:pic>
      <p:cxnSp>
        <p:nvCxnSpPr>
          <p:cNvPr id="74" name="Straight Connector 73"/>
          <p:cNvCxnSpPr/>
          <p:nvPr/>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4266616"/>
      </p:ext>
    </p:extLst>
  </p:cSld>
  <p:clrMapOvr>
    <a:masterClrMapping/>
  </p:clrMapOvr>
  <p:timing>
    <p:tnLst>
      <p:par>
        <p:cTn id="1" dur="indefinite" restart="never" nodeType="tmRoot"/>
      </p:par>
    </p:tnLst>
  </p:timing>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651397981"/>
      </p:ext>
    </p:extLst>
  </p:cSld>
  <p:clrMapOvr>
    <a:masterClrMapping/>
  </p:clrMapOvr>
  <p:timing>
    <p:tnLst>
      <p:par>
        <p:cTn id="1" dur="indefinite" restart="never" nodeType="tmRoot"/>
      </p:par>
    </p:tnLst>
  </p:timing>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dirty="0" smtClean="0">
                <a:latin typeface="Arial"/>
              </a:rPr>
              <a:t>Drag picture to placeholder or click icon to add</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dirty="0" smtClean="0">
                <a:latin typeface="Arial"/>
              </a:rPr>
              <a:t>Drag picture to placeholder or click icon to add</a:t>
            </a:r>
            <a:endParaRPr lang="en-US" sz="1100" dirty="0">
              <a:latin typeface="Arial"/>
            </a:endParaRPr>
          </a:p>
        </p:txBody>
      </p:sp>
    </p:spTree>
    <p:extLst>
      <p:ext uri="{BB962C8B-B14F-4D97-AF65-F5344CB8AC3E}">
        <p14:creationId xmlns:p14="http://schemas.microsoft.com/office/powerpoint/2010/main" val="2926297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5"/>
        <p:cNvGrpSpPr/>
        <p:nvPr/>
      </p:nvGrpSpPr>
      <p:grpSpPr>
        <a:xfrm>
          <a:off x="0" y="0"/>
          <a:ext cx="0" cy="0"/>
          <a:chOff x="0" y="0"/>
          <a:chExt cx="0" cy="0"/>
        </a:xfrm>
      </p:grpSpPr>
      <p:sp>
        <p:nvSpPr>
          <p:cNvPr id="4" name="Shape 131"/>
          <p:cNvSpPr txBox="1">
            <a:spLocks noGrp="1"/>
          </p:cNvSpPr>
          <p:nvPr>
            <p:ph type="title"/>
          </p:nvPr>
        </p:nvSpPr>
        <p:spPr>
          <a:xfrm>
            <a:off x="1028550" y="1917783"/>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800" b="1" i="0" u="none" strike="noStrike" cap="none">
                <a:solidFill>
                  <a:srgbClr val="3A9ED9"/>
                </a:solidFill>
                <a:latin typeface="Source Code Pro"/>
                <a:ea typeface="Source Code Pro"/>
                <a:cs typeface="Source Code Pro"/>
                <a:sym typeface="Source Code Pro"/>
              </a:rPr>
              <a:t>Heading</a:t>
            </a:r>
          </a:p>
        </p:txBody>
      </p:sp>
      <p:sp>
        <p:nvSpPr>
          <p:cNvPr id="5" name="Shape 132"/>
          <p:cNvSpPr txBox="1">
            <a:spLocks noGrp="1"/>
          </p:cNvSpPr>
          <p:nvPr>
            <p:ph type="body" idx="1"/>
          </p:nvPr>
        </p:nvSpPr>
        <p:spPr>
          <a:xfrm>
            <a:off x="91215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pic>
        <p:nvPicPr>
          <p:cNvPr id="6" name="Shape 13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7" name="Shape 134"/>
          <p:cNvSpPr txBox="1">
            <a:spLocks/>
          </p:cNvSpPr>
          <p:nvPr userDrawn="1"/>
        </p:nvSpPr>
        <p:spPr>
          <a:xfrm>
            <a:off x="3607200" y="1917783"/>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smtClean="0">
                <a:solidFill>
                  <a:srgbClr val="ED0096"/>
                </a:solidFill>
                <a:latin typeface="Source Code Pro"/>
                <a:ea typeface="Source Code Pro"/>
                <a:cs typeface="Source Code Pro"/>
                <a:sym typeface="Source Code Pro"/>
              </a:rPr>
              <a:t>Heading</a:t>
            </a:r>
            <a:endParaRPr lang="en" sz="1800" b="1">
              <a:solidFill>
                <a:srgbClr val="ED0096"/>
              </a:solidFill>
              <a:latin typeface="Source Code Pro"/>
              <a:ea typeface="Source Code Pro"/>
              <a:cs typeface="Source Code Pro"/>
              <a:sym typeface="Source Code Pro"/>
            </a:endParaRPr>
          </a:p>
        </p:txBody>
      </p:sp>
      <p:sp>
        <p:nvSpPr>
          <p:cNvPr id="8" name="Shape 135"/>
          <p:cNvSpPr txBox="1">
            <a:spLocks noGrp="1"/>
          </p:cNvSpPr>
          <p:nvPr>
            <p:ph type="body" idx="10"/>
          </p:nvPr>
        </p:nvSpPr>
        <p:spPr>
          <a:xfrm>
            <a:off x="349080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sp>
        <p:nvSpPr>
          <p:cNvPr id="9" name="Shape 136"/>
          <p:cNvSpPr txBox="1">
            <a:spLocks/>
          </p:cNvSpPr>
          <p:nvPr userDrawn="1"/>
        </p:nvSpPr>
        <p:spPr>
          <a:xfrm>
            <a:off x="6302250" y="1917783"/>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smtClean="0">
                <a:solidFill>
                  <a:srgbClr val="EF3969"/>
                </a:solidFill>
                <a:latin typeface="Source Code Pro"/>
                <a:ea typeface="Source Code Pro"/>
                <a:cs typeface="Source Code Pro"/>
                <a:sym typeface="Source Code Pro"/>
              </a:rPr>
              <a:t>Heading</a:t>
            </a:r>
            <a:endParaRPr lang="en" sz="1800" b="1">
              <a:solidFill>
                <a:srgbClr val="EF3969"/>
              </a:solidFill>
              <a:latin typeface="Source Code Pro"/>
              <a:ea typeface="Source Code Pro"/>
              <a:cs typeface="Source Code Pro"/>
              <a:sym typeface="Source Code Pro"/>
            </a:endParaRPr>
          </a:p>
        </p:txBody>
      </p:sp>
      <p:sp>
        <p:nvSpPr>
          <p:cNvPr id="10" name="Shape 137"/>
          <p:cNvSpPr txBox="1">
            <a:spLocks noGrp="1"/>
          </p:cNvSpPr>
          <p:nvPr>
            <p:ph type="body" idx="11"/>
          </p:nvPr>
        </p:nvSpPr>
        <p:spPr>
          <a:xfrm>
            <a:off x="618585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1" name="Shape 138"/>
          <p:cNvCxnSpPr/>
          <p:nvPr userDrawn="1"/>
        </p:nvCxnSpPr>
        <p:spPr>
          <a:xfrm>
            <a:off x="959550" y="41440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2" name="Shape 139"/>
          <p:cNvCxnSpPr/>
          <p:nvPr userDrawn="1"/>
        </p:nvCxnSpPr>
        <p:spPr>
          <a:xfrm>
            <a:off x="3538200" y="41440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3" name="Shape 140"/>
          <p:cNvCxnSpPr/>
          <p:nvPr userDrawn="1"/>
        </p:nvCxnSpPr>
        <p:spPr>
          <a:xfrm>
            <a:off x="6233250" y="4144075"/>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4" name="Shape 141"/>
          <p:cNvCxnSpPr/>
          <p:nvPr userDrawn="1"/>
        </p:nvCxnSpPr>
        <p:spPr>
          <a:xfrm>
            <a:off x="959550" y="1316850"/>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5" name="Shape 142"/>
          <p:cNvCxnSpPr/>
          <p:nvPr userDrawn="1"/>
        </p:nvCxnSpPr>
        <p:spPr>
          <a:xfrm>
            <a:off x="3538200" y="1316850"/>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6" name="Shape 143"/>
          <p:cNvCxnSpPr/>
          <p:nvPr userDrawn="1"/>
        </p:nvCxnSpPr>
        <p:spPr>
          <a:xfrm>
            <a:off x="6233250" y="1316850"/>
            <a:ext cx="1951199" cy="0"/>
          </a:xfrm>
          <a:prstGeom prst="straightConnector1">
            <a:avLst/>
          </a:prstGeom>
          <a:noFill/>
          <a:ln w="19050" cap="flat" cmpd="sng">
            <a:solidFill>
              <a:srgbClr val="EF3969"/>
            </a:solidFill>
            <a:prstDash val="solid"/>
            <a:round/>
            <a:headEnd type="none" w="med" len="med"/>
            <a:tailEnd type="none" w="med" len="med"/>
          </a:ln>
        </p:spPr>
      </p:cxnSp>
      <p:sp>
        <p:nvSpPr>
          <p:cNvPr id="17" name="Shape 144"/>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18" name="Shape 145"/>
          <p:cNvSpPr/>
          <p:nvPr userDrawn="1"/>
        </p:nvSpPr>
        <p:spPr>
          <a:xfrm>
            <a:off x="1500750" y="882450"/>
            <a:ext cx="868800" cy="868800"/>
          </a:xfrm>
          <a:prstGeom prst="ellipse">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sp>
        <p:nvSpPr>
          <p:cNvPr id="19" name="Shape 146"/>
          <p:cNvSpPr/>
          <p:nvPr userDrawn="1"/>
        </p:nvSpPr>
        <p:spPr>
          <a:xfrm>
            <a:off x="4079400" y="882450"/>
            <a:ext cx="868800" cy="868800"/>
          </a:xfrm>
          <a:prstGeom prst="ellipse">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20" name="Shape 147"/>
          <p:cNvSpPr/>
          <p:nvPr userDrawn="1"/>
        </p:nvSpPr>
        <p:spPr>
          <a:xfrm>
            <a:off x="6774450" y="882450"/>
            <a:ext cx="868800" cy="868800"/>
          </a:xfrm>
          <a:prstGeom prst="ellipse">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57622087"/>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2"/>
                </a:solidFill>
                <a:latin typeface="+mn-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76901594"/>
      </p:ext>
    </p:extLst>
  </p:cSld>
  <p:clrMapOvr>
    <a:masterClrMapping/>
  </p:clrMapOvr>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2834"/>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8717718" y="4795523"/>
            <a:ext cx="288234" cy="273844"/>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2503207996"/>
      </p:ext>
    </p:extLst>
  </p:cSld>
  <p:clrMapOvr>
    <a:masterClrMapping/>
  </p:clrMapOvr>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88703"/>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8717718" y="4795523"/>
            <a:ext cx="288234" cy="273844"/>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009487" y="4975795"/>
            <a:ext cx="184666" cy="246221"/>
          </a:xfrm>
          <a:prstGeom prst="rect">
            <a:avLst/>
          </a:prstGeom>
          <a:noFill/>
        </p:spPr>
        <p:txBody>
          <a:bodyPr wrap="none" rtlCol="0">
            <a:spAutoFit/>
          </a:bodyPr>
          <a:lstStyle/>
          <a:p>
            <a:endParaRPr lang="en-US" sz="1000" dirty="0" smtClean="0">
              <a:solidFill>
                <a:srgbClr val="003C71"/>
              </a:solidFill>
              <a:cs typeface="Neo Sans Intel"/>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3839334477"/>
      </p:ext>
    </p:extLst>
  </p:cSld>
  <p:clrMapOvr>
    <a:masterClrMapping/>
  </p:clrMapOvr>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2"/>
            <a:ext cx="4465637" cy="4755616"/>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8725556" y="4795523"/>
            <a:ext cx="280395" cy="273844"/>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1528433250"/>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3344338405"/>
      </p:ext>
    </p:extLst>
  </p:cSld>
  <p:clrMapOvr>
    <a:masterClrMapping/>
  </p:clrMapOvr>
  <p:timing>
    <p:tnLst>
      <p:par>
        <p:cTn id="1" dur="indefinite" restart="never" nodeType="tmRoot"/>
      </p:par>
    </p:tnLst>
  </p:timing>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4161292490"/>
      </p:ext>
    </p:extLst>
  </p:cSld>
  <p:clrMapOvr>
    <a:masterClrMapping/>
  </p:clrMapOvr>
  <p:timing>
    <p:tnLst>
      <p:par>
        <p:cTn id="1" dur="indefinite" restart="never" nodeType="tmRoot"/>
      </p:par>
    </p:tnLst>
  </p:timing>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srgbClr val="000000"/>
                </a:solidFill>
              </a:rPr>
              <a:pPr/>
              <a:t>‹#›</a:t>
            </a:fld>
            <a:endParaRPr lang="en-US" dirty="0">
              <a:solidFill>
                <a:srgbClr val="000000"/>
              </a:solidFill>
            </a:endParaRPr>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Tree>
    <p:extLst>
      <p:ext uri="{BB962C8B-B14F-4D97-AF65-F5344CB8AC3E}">
        <p14:creationId xmlns:p14="http://schemas.microsoft.com/office/powerpoint/2010/main" val="1709585511"/>
      </p:ext>
    </p:extLst>
  </p:cSld>
  <p:clrMapOvr>
    <a:masterClrMapping/>
  </p:clrMapOvr>
  <p:timing>
    <p:tnLst>
      <p:par>
        <p:cTn id="1" dur="indefinite" restart="never" nodeType="tmRoot"/>
      </p:par>
    </p:tnLst>
  </p:timing>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rgbClr val="F3D54E"/>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1876732145"/>
      </p:ext>
    </p:extLst>
  </p:cSld>
  <p:clrMapOvr>
    <a:masterClrMapping/>
  </p:clrMapOvr>
  <p:timing>
    <p:tnLst>
      <p:par>
        <p:cTn id="1" dur="indefinite" restart="never" nodeType="tmRoot"/>
      </p:par>
    </p:tnLst>
  </p:timing>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7"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7284882"/>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5"/>
        <p:cNvGrpSpPr/>
        <p:nvPr/>
      </p:nvGrpSpPr>
      <p:grpSpPr>
        <a:xfrm>
          <a:off x="0" y="0"/>
          <a:ext cx="0" cy="0"/>
          <a:chOff x="0" y="0"/>
          <a:chExt cx="0" cy="0"/>
        </a:xfrm>
      </p:grpSpPr>
      <p:sp>
        <p:nvSpPr>
          <p:cNvPr id="21" name="Shape 152"/>
          <p:cNvSpPr txBox="1">
            <a:spLocks noGrp="1"/>
          </p:cNvSpPr>
          <p:nvPr>
            <p:ph type="title"/>
          </p:nvPr>
        </p:nvSpPr>
        <p:spPr>
          <a:xfrm>
            <a:off x="1666500" y="1612975"/>
            <a:ext cx="5811000" cy="7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3000" b="1" i="0" u="none" strike="noStrike" cap="none">
                <a:solidFill>
                  <a:srgbClr val="3A9ED9"/>
                </a:solidFill>
                <a:latin typeface="Source Code Pro"/>
                <a:ea typeface="Source Code Pro"/>
                <a:cs typeface="Source Code Pro"/>
                <a:sym typeface="Source Code Pro"/>
              </a:rPr>
              <a:t>/ Heading goes here /</a:t>
            </a:r>
          </a:p>
        </p:txBody>
      </p:sp>
      <p:pic>
        <p:nvPicPr>
          <p:cNvPr id="22" name="Shape 15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54"/>
          <p:cNvCxnSpPr/>
          <p:nvPr userDrawn="1"/>
        </p:nvCxnSpPr>
        <p:spPr>
          <a:xfrm>
            <a:off x="3596400" y="43726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24" name="Shape 155"/>
          <p:cNvCxnSpPr/>
          <p:nvPr userDrawn="1"/>
        </p:nvCxnSpPr>
        <p:spPr>
          <a:xfrm>
            <a:off x="3596400" y="935850"/>
            <a:ext cx="1951199" cy="0"/>
          </a:xfrm>
          <a:prstGeom prst="straightConnector1">
            <a:avLst/>
          </a:prstGeom>
          <a:noFill/>
          <a:ln w="19050" cap="flat" cmpd="sng">
            <a:solidFill>
              <a:srgbClr val="3A9ED9"/>
            </a:solidFill>
            <a:prstDash val="solid"/>
            <a:round/>
            <a:headEnd type="none" w="med" len="med"/>
            <a:tailEnd type="none" w="med" len="med"/>
          </a:ln>
        </p:spPr>
      </p:cxnSp>
      <p:sp>
        <p:nvSpPr>
          <p:cNvPr id="25" name="Shape 156"/>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26" name="Shape 157"/>
          <p:cNvSpPr/>
          <p:nvPr userDrawn="1"/>
        </p:nvSpPr>
        <p:spPr>
          <a:xfrm>
            <a:off x="4137600" y="501450"/>
            <a:ext cx="868800" cy="868800"/>
          </a:xfrm>
          <a:prstGeom prst="ellipse">
            <a:avLst/>
          </a:prstGeom>
          <a:solidFill>
            <a:srgbClr val="3A9ED9"/>
          </a:solidFill>
          <a:ln>
            <a:noFill/>
          </a:ln>
        </p:spPr>
        <p:txBody>
          <a:bodyPr lIns="91425" tIns="91425" rIns="91425" bIns="91425" anchor="ctr" anchorCtr="0">
            <a:noAutofit/>
          </a:bodyPr>
          <a:lstStyle/>
          <a:p>
            <a:pPr algn="ctr">
              <a:buClr>
                <a:srgbClr val="FFFFFF"/>
              </a:buClr>
              <a:buSzPct val="25000"/>
              <a:buFont typeface="Source Code Pro"/>
              <a:buNone/>
            </a:pPr>
            <a:r>
              <a:rPr lang="en" sz="3000" b="1">
                <a:solidFill>
                  <a:srgbClr val="FFFFFF"/>
                </a:solidFill>
                <a:latin typeface="Source Code Pro"/>
                <a:ea typeface="Source Code Pro"/>
                <a:cs typeface="Source Code Pro"/>
                <a:sym typeface="Source Code Pro"/>
              </a:rPr>
              <a:t>1</a:t>
            </a:r>
          </a:p>
        </p:txBody>
      </p:sp>
      <p:sp>
        <p:nvSpPr>
          <p:cNvPr id="27" name="Shape 158"/>
          <p:cNvSpPr txBox="1">
            <a:spLocks noGrp="1"/>
          </p:cNvSpPr>
          <p:nvPr>
            <p:ph type="body" idx="1"/>
          </p:nvPr>
        </p:nvSpPr>
        <p:spPr>
          <a:xfrm>
            <a:off x="770400" y="2422475"/>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4842365"/>
            <a:ext cx="2895600" cy="250826"/>
          </a:xfrm>
        </p:spPr>
        <p:txBody>
          <a:bodyPr/>
          <a:lstStyle/>
          <a:p>
            <a:endParaRPr lang="en-US" dirty="0">
              <a:solidFill>
                <a:srgbClr val="000000"/>
              </a:solidFill>
            </a:endParaRPr>
          </a:p>
        </p:txBody>
      </p:sp>
      <p:sp>
        <p:nvSpPr>
          <p:cNvPr id="4" name="Slide Number Placeholder 3"/>
          <p:cNvSpPr>
            <a:spLocks noGrp="1"/>
          </p:cNvSpPr>
          <p:nvPr>
            <p:ph type="sldNum" sz="quarter" idx="12"/>
          </p:nvPr>
        </p:nvSpPr>
        <p:spPr>
          <a:xfrm>
            <a:off x="8743950" y="4779605"/>
            <a:ext cx="262001" cy="247085"/>
          </a:xfrm>
        </p:spPr>
        <p:txBody>
          <a:bodyPr/>
          <a:lstStyle/>
          <a:p>
            <a:fld id="{EE2556C5-CE8C-6547-B838-EA80C61A4AF7}" type="slidenum">
              <a:rPr lang="en-US" smtClean="0">
                <a:solidFill>
                  <a:srgbClr val="000000"/>
                </a:solidFill>
              </a:rPr>
              <a:pPr/>
              <a:t>‹#›</a:t>
            </a:fld>
            <a:endParaRPr lang="en-US" dirty="0">
              <a:solidFill>
                <a:srgbClr val="000000"/>
              </a:solidFill>
            </a:endParaRPr>
          </a:p>
        </p:txBody>
      </p:sp>
      <p:sp>
        <p:nvSpPr>
          <p:cNvPr id="5" name="Shape 210"/>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dirty="0"/>
          </a:p>
        </p:txBody>
      </p:sp>
      <p:sp>
        <p:nvSpPr>
          <p:cNvPr id="6" name="Shape 212"/>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dirty="0"/>
          </a:p>
        </p:txBody>
      </p:sp>
      <p:sp>
        <p:nvSpPr>
          <p:cNvPr id="7" name="Shape 213"/>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dirty="0"/>
          </a:p>
        </p:txBody>
      </p:sp>
      <p:pic>
        <p:nvPicPr>
          <p:cNvPr id="8" name="Shape 21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9" name="Shape 215"/>
          <p:cNvSpPr txBox="1">
            <a:spLocks/>
          </p:cNvSpPr>
          <p:nvPr userDrawn="1"/>
        </p:nvSpPr>
        <p:spPr>
          <a:xfrm>
            <a:off x="1038875" y="874125"/>
            <a:ext cx="6703800" cy="842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3600" smtClean="0">
                <a:solidFill>
                  <a:srgbClr val="3A9ED9"/>
                </a:solidFill>
                <a:latin typeface="Source Code Pro"/>
                <a:ea typeface="Source Code Pro"/>
                <a:cs typeface="Source Code Pro"/>
                <a:sym typeface="Source Code Pro"/>
              </a:rPr>
              <a:t>/ headline goes here /</a:t>
            </a:r>
            <a:endParaRPr lang="en" sz="3600">
              <a:solidFill>
                <a:srgbClr val="3A9ED9"/>
              </a:solidFill>
              <a:latin typeface="Source Code Pro"/>
              <a:ea typeface="Source Code Pro"/>
              <a:cs typeface="Source Code Pro"/>
              <a:sym typeface="Source Code Pro"/>
            </a:endParaRPr>
          </a:p>
        </p:txBody>
      </p:sp>
      <p:sp>
        <p:nvSpPr>
          <p:cNvPr id="10" name="Shape 21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EFFFF"/>
              </a:buClr>
              <a:buSzPct val="25000"/>
              <a:buFont typeface="Source Code Pro"/>
              <a:buNone/>
            </a:pPr>
            <a:r>
              <a:rPr lang="en" sz="2400" smtClean="0">
                <a:solidFill>
                  <a:srgbClr val="000000"/>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endParaRPr lang="en" sz="2400">
              <a:solidFill>
                <a:srgbClr val="000000"/>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73571896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p:nvPicPr>
        <p:blipFill>
          <a:blip r:embed="rId3"/>
          <a:stretch>
            <a:fillRect/>
          </a:stretch>
        </p:blipFill>
        <p:spPr>
          <a:xfrm>
            <a:off x="3488733" y="1881408"/>
            <a:ext cx="2085275" cy="1960738"/>
          </a:xfrm>
          <a:prstGeom prst="rect">
            <a:avLst/>
          </a:prstGeom>
        </p:spPr>
      </p:pic>
    </p:spTree>
    <p:extLst>
      <p:ext uri="{BB962C8B-B14F-4D97-AF65-F5344CB8AC3E}">
        <p14:creationId xmlns:p14="http://schemas.microsoft.com/office/powerpoint/2010/main" val="1200524853"/>
      </p:ext>
    </p:extLst>
  </p:cSld>
  <p:clrMapOvr>
    <a:masterClrMapping/>
  </p:clrMapOvr>
  <p:timing>
    <p:tnLst>
      <p:par>
        <p:cTn id="1" dur="indefinite" restart="never" nodeType="tmRoot"/>
      </p:par>
    </p:tnLst>
  </p:timing>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p:nvSpPr>
        <p:spPr>
          <a:xfrm>
            <a:off x="0" y="0"/>
            <a:ext cx="9144000" cy="4768850"/>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71C5"/>
              </a:solidFill>
            </a:endParaRPr>
          </a:p>
        </p:txBody>
      </p:sp>
      <p:pic>
        <p:nvPicPr>
          <p:cNvPr id="5" name="Picture 4" descr="StackedISWhite.png"/>
          <p:cNvPicPr>
            <a:picLocks noChangeAspect="1"/>
          </p:cNvPicPr>
          <p:nvPr/>
        </p:nvPicPr>
        <p:blipFill>
          <a:blip r:embed="rId2"/>
          <a:stretch>
            <a:fillRect/>
          </a:stretch>
        </p:blipFill>
        <p:spPr>
          <a:xfrm>
            <a:off x="3488733" y="1881408"/>
            <a:ext cx="2085275" cy="1960738"/>
          </a:xfrm>
          <a:prstGeom prst="rect">
            <a:avLst/>
          </a:prstGeom>
        </p:spPr>
      </p:pic>
    </p:spTree>
    <p:extLst>
      <p:ext uri="{BB962C8B-B14F-4D97-AF65-F5344CB8AC3E}">
        <p14:creationId xmlns:p14="http://schemas.microsoft.com/office/powerpoint/2010/main" val="422096120"/>
      </p:ext>
    </p:extLst>
  </p:cSld>
  <p:clrMapOvr>
    <a:masterClrMapping/>
  </p:clrMapOvr>
  <p:timing>
    <p:tnLst>
      <p:par>
        <p:cTn id="1" dur="indefinite" restart="never" nodeType="tmRoot"/>
      </p:par>
    </p:tnLst>
  </p:timing>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5695EFAE-97D9-482A-8603-BDA4FE5A83E6}" type="datetimeFigureOut">
              <a:rPr lang="en-US" smtClean="0"/>
              <a:pPr/>
              <a:t>8/25/2017</a:t>
            </a:fld>
            <a:endParaRPr lang="en-US" dirty="0"/>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EA15E00A-457A-4DC3-AA03-374ABBD35A5E}"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925756671"/>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body">
    <p:bg>
      <p:bgPr>
        <a:solidFill>
          <a:schemeClr val="tx1"/>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8486298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25"/>
        <p:cNvGrpSpPr/>
        <p:nvPr/>
      </p:nvGrpSpPr>
      <p:grpSpPr>
        <a:xfrm>
          <a:off x="0" y="0"/>
          <a:ext cx="0" cy="0"/>
          <a:chOff x="0" y="0"/>
          <a:chExt cx="0" cy="0"/>
        </a:xfrm>
      </p:grpSpPr>
      <p:sp>
        <p:nvSpPr>
          <p:cNvPr id="21" name="Shape 163"/>
          <p:cNvSpPr txBox="1">
            <a:spLocks noGrp="1"/>
          </p:cNvSpPr>
          <p:nvPr>
            <p:ph type="title"/>
          </p:nvPr>
        </p:nvSpPr>
        <p:spPr>
          <a:xfrm>
            <a:off x="1666500" y="1612975"/>
            <a:ext cx="5811000" cy="7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3000" b="1" i="0" u="none" strike="noStrike" cap="none">
                <a:solidFill>
                  <a:srgbClr val="ED0096"/>
                </a:solidFill>
                <a:latin typeface="Source Code Pro"/>
                <a:ea typeface="Source Code Pro"/>
                <a:cs typeface="Source Code Pro"/>
                <a:sym typeface="Source Code Pro"/>
              </a:rPr>
              <a:t>/ Heading goes here /</a:t>
            </a:r>
          </a:p>
        </p:txBody>
      </p:sp>
      <p:pic>
        <p:nvPicPr>
          <p:cNvPr id="22" name="Shape 16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65"/>
          <p:cNvCxnSpPr/>
          <p:nvPr userDrawn="1"/>
        </p:nvCxnSpPr>
        <p:spPr>
          <a:xfrm>
            <a:off x="3596400" y="43726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24" name="Shape 166"/>
          <p:cNvCxnSpPr/>
          <p:nvPr userDrawn="1"/>
        </p:nvCxnSpPr>
        <p:spPr>
          <a:xfrm>
            <a:off x="3596400" y="935850"/>
            <a:ext cx="1951199" cy="0"/>
          </a:xfrm>
          <a:prstGeom prst="straightConnector1">
            <a:avLst/>
          </a:prstGeom>
          <a:noFill/>
          <a:ln w="19050" cap="flat" cmpd="sng">
            <a:solidFill>
              <a:srgbClr val="ED0096"/>
            </a:solidFill>
            <a:prstDash val="solid"/>
            <a:round/>
            <a:headEnd type="none" w="med" len="med"/>
            <a:tailEnd type="none" w="med" len="med"/>
          </a:ln>
        </p:spPr>
      </p:cxnSp>
      <p:sp>
        <p:nvSpPr>
          <p:cNvPr id="25" name="Shape 167"/>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26" name="Shape 168"/>
          <p:cNvSpPr/>
          <p:nvPr userDrawn="1"/>
        </p:nvSpPr>
        <p:spPr>
          <a:xfrm>
            <a:off x="4137600" y="501450"/>
            <a:ext cx="868800" cy="868800"/>
          </a:xfrm>
          <a:prstGeom prst="ellipse">
            <a:avLst/>
          </a:prstGeom>
          <a:solidFill>
            <a:srgbClr val="ED0096"/>
          </a:solidFill>
          <a:ln>
            <a:noFill/>
          </a:ln>
        </p:spPr>
        <p:txBody>
          <a:bodyPr lIns="91425" tIns="91425" rIns="91425" bIns="91425" anchor="ctr" anchorCtr="0">
            <a:noAutofit/>
          </a:bodyPr>
          <a:lstStyle/>
          <a:p>
            <a:pPr algn="ctr">
              <a:buClr>
                <a:srgbClr val="FFFFFF"/>
              </a:buClr>
              <a:buSzPct val="25000"/>
              <a:buFont typeface="Source Code Pro"/>
              <a:buNone/>
            </a:pPr>
            <a:r>
              <a:rPr lang="en" sz="3000" b="1">
                <a:solidFill>
                  <a:srgbClr val="FFFFFF"/>
                </a:solidFill>
                <a:latin typeface="Source Code Pro"/>
                <a:ea typeface="Source Code Pro"/>
                <a:cs typeface="Source Code Pro"/>
                <a:sym typeface="Source Code Pro"/>
              </a:rPr>
              <a:t>2</a:t>
            </a:r>
          </a:p>
        </p:txBody>
      </p:sp>
      <p:sp>
        <p:nvSpPr>
          <p:cNvPr id="27" name="Shape 169"/>
          <p:cNvSpPr txBox="1">
            <a:spLocks noGrp="1"/>
          </p:cNvSpPr>
          <p:nvPr>
            <p:ph type="body" idx="1"/>
          </p:nvPr>
        </p:nvSpPr>
        <p:spPr>
          <a:xfrm>
            <a:off x="770400" y="2422475"/>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Shape 35"/>
        <p:cNvGrpSpPr/>
        <p:nvPr/>
      </p:nvGrpSpPr>
      <p:grpSpPr>
        <a:xfrm>
          <a:off x="0" y="0"/>
          <a:ext cx="0" cy="0"/>
          <a:chOff x="0" y="0"/>
          <a:chExt cx="0" cy="0"/>
        </a:xfrm>
      </p:grpSpPr>
      <p:sp>
        <p:nvSpPr>
          <p:cNvPr id="7" name="Shape 174"/>
          <p:cNvSpPr/>
          <p:nvPr userDrawn="1"/>
        </p:nvSpPr>
        <p:spPr>
          <a:xfrm>
            <a:off x="0" y="0"/>
            <a:ext cx="4793700" cy="5151300"/>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8" name="Shape 176"/>
          <p:cNvSpPr txBox="1">
            <a:spLocks noGrp="1"/>
          </p:cNvSpPr>
          <p:nvPr>
            <p:ph type="title"/>
          </p:nvPr>
        </p:nvSpPr>
        <p:spPr>
          <a:xfrm>
            <a:off x="525200" y="590275"/>
            <a:ext cx="3390900" cy="228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Add a</a:t>
            </a:r>
          </a:p>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&lt;headline&gt;</a:t>
            </a:r>
          </a:p>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here</a:t>
            </a:r>
          </a:p>
        </p:txBody>
      </p:sp>
      <p:sp>
        <p:nvSpPr>
          <p:cNvPr id="9" name="Shape 177"/>
          <p:cNvSpPr/>
          <p:nvPr userDrawn="1"/>
        </p:nvSpPr>
        <p:spPr>
          <a:xfrm>
            <a:off x="3592175" y="0"/>
            <a:ext cx="2399399" cy="5151300"/>
          </a:xfrm>
          <a:prstGeom prst="triangle">
            <a:avLst>
              <a:gd name="adj" fmla="val 50000"/>
            </a:avLst>
          </a:prstGeom>
          <a:solidFill>
            <a:srgbClr val="FFFFFF"/>
          </a:solidFill>
          <a:ln>
            <a:noFill/>
          </a:ln>
        </p:spPr>
        <p:txBody>
          <a:bodyPr lIns="91425" tIns="91425" rIns="91425" bIns="91425" anchor="ctr" anchorCtr="0">
            <a:noAutofit/>
          </a:bodyPr>
          <a:lstStyle/>
          <a:p>
            <a:pPr>
              <a:buClr>
                <a:srgbClr val="000000"/>
              </a:buClr>
              <a:buFont typeface="Arial"/>
              <a:buNone/>
            </a:pPr>
            <a:endParaRPr/>
          </a:p>
        </p:txBody>
      </p:sp>
      <p:sp>
        <p:nvSpPr>
          <p:cNvPr id="10" name="Shape 178"/>
          <p:cNvSpPr txBox="1">
            <a:spLocks noGrp="1"/>
          </p:cNvSpPr>
          <p:nvPr>
            <p:ph type="body" idx="1"/>
          </p:nvPr>
        </p:nvSpPr>
        <p:spPr>
          <a:xfrm>
            <a:off x="5365125" y="771400"/>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400" b="0" i="0" u="none" strike="noStrike" cap="none">
              <a:solidFill>
                <a:srgbClr val="434343"/>
              </a:solidFill>
              <a:latin typeface="Calibri"/>
              <a:ea typeface="Calibri"/>
              <a:cs typeface="Calibri"/>
              <a:sym typeface="Calibri"/>
            </a:endParaRP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p:txBody>
      </p:sp>
      <p:pic>
        <p:nvPicPr>
          <p:cNvPr id="11" name="Shape 17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41"/>
        <p:cNvGrpSpPr/>
        <p:nvPr/>
      </p:nvGrpSpPr>
      <p:grpSpPr>
        <a:xfrm>
          <a:off x="0" y="0"/>
          <a:ext cx="0" cy="0"/>
          <a:chOff x="0" y="0"/>
          <a:chExt cx="0" cy="0"/>
        </a:xfrm>
      </p:grpSpPr>
      <p:sp>
        <p:nvSpPr>
          <p:cNvPr id="4" name="Shape 184"/>
          <p:cNvSpPr/>
          <p:nvPr userDrawn="1"/>
        </p:nvSpPr>
        <p:spPr>
          <a:xfrm>
            <a:off x="4350200" y="0"/>
            <a:ext cx="4793700" cy="5151300"/>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5" name="Shape 186"/>
          <p:cNvSpPr txBox="1">
            <a:spLocks noGrp="1"/>
          </p:cNvSpPr>
          <p:nvPr>
            <p:ph type="title"/>
          </p:nvPr>
        </p:nvSpPr>
        <p:spPr>
          <a:xfrm>
            <a:off x="5310889" y="590275"/>
            <a:ext cx="3390900" cy="22848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Add a</a:t>
            </a:r>
          </a:p>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&lt;headline&gt;</a:t>
            </a:r>
          </a:p>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here</a:t>
            </a:r>
          </a:p>
        </p:txBody>
      </p:sp>
      <p:sp>
        <p:nvSpPr>
          <p:cNvPr id="6" name="Shape 187"/>
          <p:cNvSpPr/>
          <p:nvPr userDrawn="1"/>
        </p:nvSpPr>
        <p:spPr>
          <a:xfrm>
            <a:off x="3150900" y="0"/>
            <a:ext cx="2399399" cy="5151300"/>
          </a:xfrm>
          <a:prstGeom prst="triangle">
            <a:avLst>
              <a:gd name="adj" fmla="val 50000"/>
            </a:avLst>
          </a:prstGeom>
          <a:solidFill>
            <a:srgbClr val="FFFFFF"/>
          </a:solidFill>
          <a:ln>
            <a:noFill/>
          </a:ln>
        </p:spPr>
        <p:txBody>
          <a:bodyPr lIns="91425" tIns="91425" rIns="91425" bIns="91425" anchor="ctr" anchorCtr="0">
            <a:noAutofit/>
          </a:bodyPr>
          <a:lstStyle/>
          <a:p>
            <a:pPr>
              <a:buClr>
                <a:srgbClr val="000000"/>
              </a:buClr>
              <a:buFont typeface="Arial"/>
              <a:buNone/>
            </a:pPr>
            <a:endParaRPr/>
          </a:p>
        </p:txBody>
      </p:sp>
      <p:sp>
        <p:nvSpPr>
          <p:cNvPr id="7" name="Shape 188"/>
          <p:cNvSpPr txBox="1">
            <a:spLocks noGrp="1"/>
          </p:cNvSpPr>
          <p:nvPr>
            <p:ph type="body" idx="1"/>
          </p:nvPr>
        </p:nvSpPr>
        <p:spPr>
          <a:xfrm>
            <a:off x="677600" y="771400"/>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400" b="0" i="0" u="none" strike="noStrike" cap="none">
              <a:solidFill>
                <a:srgbClr val="434343"/>
              </a:solidFill>
              <a:latin typeface="Calibri"/>
              <a:ea typeface="Calibri"/>
              <a:cs typeface="Calibri"/>
              <a:sym typeface="Calibri"/>
            </a:endParaRP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p:txBody>
      </p:sp>
      <p:pic>
        <p:nvPicPr>
          <p:cNvPr id="8" name="Shape 18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Shape 44"/>
        <p:cNvGrpSpPr/>
        <p:nvPr/>
      </p:nvGrpSpPr>
      <p:grpSpPr>
        <a:xfrm>
          <a:off x="0" y="0"/>
          <a:ext cx="0" cy="0"/>
          <a:chOff x="0" y="0"/>
          <a:chExt cx="0" cy="0"/>
        </a:xfrm>
      </p:grpSpPr>
      <p:sp>
        <p:nvSpPr>
          <p:cNvPr id="5" name="Shape 68"/>
          <p:cNvSpPr/>
          <p:nvPr userDrawn="1"/>
        </p:nvSpPr>
        <p:spPr>
          <a:xfrm>
            <a:off x="0" y="2206325"/>
            <a:ext cx="9144000" cy="2936999"/>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6" name="Shape 69"/>
          <p:cNvSpPr txBox="1">
            <a:spLocks noGrp="1"/>
          </p:cNvSpPr>
          <p:nvPr>
            <p:ph type="title"/>
          </p:nvPr>
        </p:nvSpPr>
        <p:spPr>
          <a:xfrm>
            <a:off x="720000" y="308200"/>
            <a:ext cx="7704000"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800" b="0" i="0" u="none" strike="noStrike" cap="none">
                <a:solidFill>
                  <a:srgbClr val="3A9ED9"/>
                </a:solidFill>
                <a:latin typeface="Source Code Pro"/>
                <a:ea typeface="Source Code Pro"/>
                <a:cs typeface="Source Code Pro"/>
                <a:sym typeface="Source Code Pro"/>
              </a:rPr>
              <a:t>/ meet your team /</a:t>
            </a:r>
          </a:p>
        </p:txBody>
      </p:sp>
      <p:pic>
        <p:nvPicPr>
          <p:cNvPr id="7" name="Shape 70" descr="megan.png"/>
          <p:cNvPicPr preferRelativeResize="0"/>
          <p:nvPr userDrawn="1"/>
        </p:nvPicPr>
        <p:blipFill rotWithShape="1">
          <a:blip r:embed="rId2">
            <a:alphaModFix/>
          </a:blip>
          <a:srcRect/>
          <a:stretch/>
        </p:blipFill>
        <p:spPr>
          <a:xfrm>
            <a:off x="1520895" y="1427375"/>
            <a:ext cx="1544624" cy="1544624"/>
          </a:xfrm>
          <a:prstGeom prst="rect">
            <a:avLst/>
          </a:prstGeom>
          <a:noFill/>
          <a:ln>
            <a:noFill/>
          </a:ln>
        </p:spPr>
      </p:pic>
      <p:pic>
        <p:nvPicPr>
          <p:cNvPr id="8" name="Shape 71" descr="jennifer.png"/>
          <p:cNvPicPr preferRelativeResize="0"/>
          <p:nvPr userDrawn="1"/>
        </p:nvPicPr>
        <p:blipFill rotWithShape="1">
          <a:blip r:embed="rId3">
            <a:alphaModFix/>
          </a:blip>
          <a:srcRect/>
          <a:stretch/>
        </p:blipFill>
        <p:spPr>
          <a:xfrm>
            <a:off x="3799691" y="1427374"/>
            <a:ext cx="1544624" cy="1544624"/>
          </a:xfrm>
          <a:prstGeom prst="rect">
            <a:avLst/>
          </a:prstGeom>
          <a:noFill/>
          <a:ln>
            <a:noFill/>
          </a:ln>
        </p:spPr>
      </p:pic>
      <p:sp>
        <p:nvSpPr>
          <p:cNvPr id="9" name="Shape 72"/>
          <p:cNvSpPr txBox="1"/>
          <p:nvPr userDrawn="1"/>
        </p:nvSpPr>
        <p:spPr>
          <a:xfrm>
            <a:off x="1334562" y="3288050"/>
            <a:ext cx="1917300" cy="648899"/>
          </a:xfrm>
          <a:prstGeom prst="rect">
            <a:avLst/>
          </a:prstGeom>
          <a:noFill/>
          <a:ln>
            <a:noFill/>
          </a:ln>
        </p:spPr>
        <p:txBody>
          <a:bodyPr lIns="91425" tIns="91425" rIns="91425" bIns="91425" anchor="t" anchorCtr="0">
            <a:noAutofit/>
          </a:bodyPr>
          <a:lstStyle/>
          <a:p>
            <a:pPr algn="ctr">
              <a:buClr>
                <a:srgbClr val="FFFFFF"/>
              </a:buClr>
              <a:buSzPct val="25000"/>
              <a:buFont typeface="Arial"/>
              <a:buNone/>
            </a:pPr>
            <a:r>
              <a:rPr lang="en" sz="1600" b="1">
                <a:solidFill>
                  <a:srgbClr val="FFFFFF"/>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sp>
        <p:nvSpPr>
          <p:cNvPr id="10" name="Shape 73"/>
          <p:cNvSpPr txBox="1"/>
          <p:nvPr userDrawn="1"/>
        </p:nvSpPr>
        <p:spPr>
          <a:xfrm>
            <a:off x="3455689" y="3288050"/>
            <a:ext cx="2232599" cy="648899"/>
          </a:xfrm>
          <a:prstGeom prst="rect">
            <a:avLst/>
          </a:prstGeom>
          <a:noFill/>
          <a:ln>
            <a:noFill/>
          </a:ln>
        </p:spPr>
        <p:txBody>
          <a:bodyPr lIns="91425" tIns="91425" rIns="91425" bIns="91425" anchor="t" anchorCtr="0">
            <a:noAutofit/>
          </a:bodyPr>
          <a:lstStyle/>
          <a:p>
            <a:pPr algn="ctr">
              <a:buClr>
                <a:srgbClr val="F3F3F3"/>
              </a:buClr>
              <a:buSzPct val="25000"/>
              <a:buFont typeface="Arial"/>
              <a:buNone/>
            </a:pPr>
            <a:r>
              <a:rPr lang="en" sz="1600" b="1">
                <a:solidFill>
                  <a:srgbClr val="F3F3F3"/>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pic>
        <p:nvPicPr>
          <p:cNvPr id="11" name="Shape 74" descr="megan.png"/>
          <p:cNvPicPr preferRelativeResize="0"/>
          <p:nvPr userDrawn="1"/>
        </p:nvPicPr>
        <p:blipFill rotWithShape="1">
          <a:blip r:embed="rId2">
            <a:alphaModFix/>
          </a:blip>
          <a:srcRect/>
          <a:stretch/>
        </p:blipFill>
        <p:spPr>
          <a:xfrm>
            <a:off x="6078496" y="1427375"/>
            <a:ext cx="1544624" cy="1544624"/>
          </a:xfrm>
          <a:prstGeom prst="rect">
            <a:avLst/>
          </a:prstGeom>
          <a:noFill/>
          <a:ln>
            <a:noFill/>
          </a:ln>
        </p:spPr>
      </p:pic>
      <p:sp>
        <p:nvSpPr>
          <p:cNvPr id="12" name="Shape 75"/>
          <p:cNvSpPr txBox="1"/>
          <p:nvPr userDrawn="1"/>
        </p:nvSpPr>
        <p:spPr>
          <a:xfrm>
            <a:off x="5892112" y="3288050"/>
            <a:ext cx="1917300" cy="648899"/>
          </a:xfrm>
          <a:prstGeom prst="rect">
            <a:avLst/>
          </a:prstGeom>
          <a:noFill/>
          <a:ln>
            <a:noFill/>
          </a:ln>
        </p:spPr>
        <p:txBody>
          <a:bodyPr lIns="91425" tIns="91425" rIns="91425" bIns="91425" anchor="t" anchorCtr="0">
            <a:noAutofit/>
          </a:bodyPr>
          <a:lstStyle/>
          <a:p>
            <a:pPr algn="ctr">
              <a:buClr>
                <a:srgbClr val="FFFFFF"/>
              </a:buClr>
              <a:buSzPct val="25000"/>
              <a:buFont typeface="Arial"/>
              <a:buNone/>
            </a:pPr>
            <a:r>
              <a:rPr lang="en" sz="1600" b="1">
                <a:solidFill>
                  <a:srgbClr val="FFFFFF"/>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pic>
        <p:nvPicPr>
          <p:cNvPr id="13" name="Shape 76" descr="metis-mini.png"/>
          <p:cNvPicPr preferRelativeResize="0"/>
          <p:nvPr userDrawn="1"/>
        </p:nvPicPr>
        <p:blipFill rotWithShape="1">
          <a:blip r:embed="rId4">
            <a:alphaModFix amt="25000"/>
          </a:blip>
          <a:srcRect/>
          <a:stretch/>
        </p:blipFill>
        <p:spPr>
          <a:xfrm>
            <a:off x="4408787" y="4444075"/>
            <a:ext cx="326424" cy="384999"/>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image" Target="../media/image4.png"/><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theme" Target="../theme/theme3.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390950289"/>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6"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pic>
        <p:nvPicPr>
          <p:cNvPr id="16" name="Picture 15" descr="StackedISWhite.png"/>
          <p:cNvPicPr>
            <a:picLocks noChangeAspect="1"/>
          </p:cNvPicPr>
          <p:nvPr/>
        </p:nvPicPr>
        <p:blipFill>
          <a:blip r:embed="rId22"/>
          <a:stretch>
            <a:fillRect/>
          </a:stretch>
        </p:blipFill>
        <p:spPr>
          <a:xfrm>
            <a:off x="8294375" y="4805888"/>
            <a:ext cx="314741" cy="295944"/>
          </a:xfrm>
          <a:prstGeom prst="rect">
            <a:avLst/>
          </a:prstGeom>
        </p:spPr>
      </p:pic>
      <p:cxnSp>
        <p:nvCxnSpPr>
          <p:cNvPr id="37" name="Straight Connector 36"/>
          <p:cNvCxnSpPr/>
          <p:nvPr/>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21478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Lst>
  <p:timing>
    <p:tnLst>
      <p:par>
        <p:cTn id="1" dur="indefinite" restart="never" nodeType="tmRoot"/>
      </p:par>
    </p:tnLst>
  </p:timing>
  <p:hf sldNum="0"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4766102"/>
            <a:ext cx="9144000" cy="384048"/>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3124200" y="4876231"/>
            <a:ext cx="2895600" cy="250826"/>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solidFill>
                <a:srgbClr val="000000"/>
              </a:solidFill>
            </a:endParaRPr>
          </a:p>
        </p:txBody>
      </p:sp>
      <p:sp>
        <p:nvSpPr>
          <p:cNvPr id="6" name="Slide Number Placeholder 5"/>
          <p:cNvSpPr>
            <a:spLocks noGrp="1"/>
          </p:cNvSpPr>
          <p:nvPr>
            <p:ph type="sldNum" sz="quarter" idx="4"/>
          </p:nvPr>
        </p:nvSpPr>
        <p:spPr>
          <a:xfrm>
            <a:off x="8743950" y="4813471"/>
            <a:ext cx="262001" cy="247085"/>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srgbClr val="000000"/>
                </a:solidFill>
              </a:rPr>
              <a:pPr/>
              <a:t>‹#›</a:t>
            </a:fld>
            <a:endParaRPr lang="en-US" dirty="0">
              <a:solidFill>
                <a:srgbClr val="000000"/>
              </a:solidFill>
            </a:endParaRPr>
          </a:p>
        </p:txBody>
      </p:sp>
      <p:pic>
        <p:nvPicPr>
          <p:cNvPr id="16" name="Picture 15" descr="StackedISWhite.png"/>
          <p:cNvPicPr>
            <a:picLocks noChangeAspect="1"/>
          </p:cNvPicPr>
          <p:nvPr/>
        </p:nvPicPr>
        <p:blipFill>
          <a:blip r:embed="rId21"/>
          <a:stretch>
            <a:fillRect/>
          </a:stretch>
        </p:blipFill>
        <p:spPr>
          <a:xfrm>
            <a:off x="8294375" y="4805888"/>
            <a:ext cx="314741" cy="295944"/>
          </a:xfrm>
          <a:prstGeom prst="rect">
            <a:avLst/>
          </a:prstGeom>
        </p:spPr>
      </p:pic>
      <p:cxnSp>
        <p:nvCxnSpPr>
          <p:cNvPr id="37" name="Straight Connector 36"/>
          <p:cNvCxnSpPr/>
          <p:nvPr/>
        </p:nvCxnSpPr>
        <p:spPr>
          <a:xfrm rot="5400000">
            <a:off x="8588375" y="4956176"/>
            <a:ext cx="285753"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64833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4.xml"/></Relationships>
</file>

<file path=ppt/slides/_rels/slide10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slideLayout" Target="../slideLayouts/slideLayout34.xml"/><Relationship Id="rId21" Type="http://schemas.openxmlformats.org/officeDocument/2006/relationships/image" Target="../media/image3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5.png"/><Relationship Id="rId2" Type="http://schemas.openxmlformats.org/officeDocument/2006/relationships/tags" Target="../tags/tag1.xml"/><Relationship Id="rId16" Type="http://schemas.openxmlformats.org/officeDocument/2006/relationships/image" Target="../media/image24.png"/><Relationship Id="rId20" Type="http://schemas.openxmlformats.org/officeDocument/2006/relationships/image" Target="../media/image30.png"/><Relationship Id="rId29" Type="http://schemas.openxmlformats.org/officeDocument/2006/relationships/image" Target="../media/image39.png"/><Relationship Id="rId1" Type="http://schemas.openxmlformats.org/officeDocument/2006/relationships/vmlDrawing" Target="../drawings/vmlDrawing1.vml"/><Relationship Id="rId6" Type="http://schemas.openxmlformats.org/officeDocument/2006/relationships/image" Target="../media/image8.emf"/><Relationship Id="rId11" Type="http://schemas.openxmlformats.org/officeDocument/2006/relationships/image" Target="../media/image19.png"/><Relationship Id="rId24" Type="http://schemas.openxmlformats.org/officeDocument/2006/relationships/image" Target="../media/image34.png"/><Relationship Id="rId5" Type="http://schemas.openxmlformats.org/officeDocument/2006/relationships/oleObject" Target="../embeddings/oleObject1.bin"/><Relationship Id="rId15" Type="http://schemas.openxmlformats.org/officeDocument/2006/relationships/image" Target="../media/image23.png"/><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image" Target="../media/image18.png"/><Relationship Id="rId19" Type="http://schemas.openxmlformats.org/officeDocument/2006/relationships/image" Target="../media/image29.png"/><Relationship Id="rId4" Type="http://schemas.openxmlformats.org/officeDocument/2006/relationships/notesSlide" Target="../notesSlides/notesSlide104.xml"/><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2.png"/><Relationship Id="rId27" Type="http://schemas.openxmlformats.org/officeDocument/2006/relationships/image" Target="../media/image37.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hyperlink" Target="https://software.intel.com/en-us/articles/intel-sample-source-code-license-agreement" TargetMode="External"/><Relationship Id="rId2" Type="http://schemas.openxmlformats.org/officeDocument/2006/relationships/hyperlink" Target="http://www.intel.com/" TargetMode="Externa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34.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34.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34.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3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a:noFill/>
          <a:ln>
            <a:noFill/>
          </a:ln>
        </p:spPr>
        <p:txBody>
          <a:bodyPr lIns="91425" tIns="91425" rIns="91425" bIns="91425" anchor="b" anchorCtr="0">
            <a:noAutofit/>
          </a:bodyPr>
          <a:lstStyle/>
          <a:p>
            <a:pPr lvl="0">
              <a:lnSpc>
                <a:spcPct val="100000"/>
              </a:lnSpc>
              <a:spcBef>
                <a:spcPts val="0"/>
              </a:spcBef>
              <a:buClr>
                <a:schemeClr val="dk1"/>
              </a:buClr>
              <a:buSzPct val="25000"/>
            </a:pPr>
            <a:r>
              <a:rPr lang="en-US" sz="5000" dirty="0">
                <a:solidFill>
                  <a:srgbClr val="FFFFFF"/>
                </a:solidFill>
                <a:latin typeface="Avenir Book" charset="0"/>
                <a:ea typeface="Avenir Book" charset="0"/>
                <a:cs typeface="Avenir Book" charset="0"/>
                <a:sym typeface="Source Code Pro"/>
              </a:rPr>
              <a:t>Introduction to Unsupervised Learning</a:t>
            </a:r>
            <a:endParaRPr lang="en" sz="5000" b="0" i="0" u="none" strike="noStrike" cap="none" dirty="0">
              <a:solidFill>
                <a:srgbClr val="FFFFFF"/>
              </a:solidFill>
              <a:latin typeface="Avenir Book" charset="0"/>
              <a:ea typeface="Avenir Book" charset="0"/>
              <a:cs typeface="Avenir Book" charset="0"/>
              <a:sym typeface="Source Code Pro"/>
            </a:endParaRPr>
          </a:p>
        </p:txBody>
      </p:sp>
      <p:cxnSp>
        <p:nvCxnSpPr>
          <p:cNvPr id="56" name="Shape 56"/>
          <p:cNvCxnSpPr/>
          <p:nvPr/>
        </p:nvCxnSpPr>
        <p:spPr>
          <a:xfrm>
            <a:off x="609600" y="2679200"/>
            <a:ext cx="6264600" cy="0"/>
          </a:xfrm>
          <a:prstGeom prst="straightConnector1">
            <a:avLst/>
          </a:prstGeom>
          <a:noFill/>
          <a:ln w="19050" cap="flat" cmpd="sng">
            <a:solidFill>
              <a:srgbClr val="3A9ED9"/>
            </a:solidFill>
            <a:prstDash val="solid"/>
            <a:round/>
            <a:headEnd type="none" w="med" len="med"/>
            <a:tailEnd type="none" w="med" len="med"/>
          </a:ln>
        </p:spPr>
      </p:cxnSp>
    </p:spTree>
    <p:extLst>
      <p:ext uri="{BB962C8B-B14F-4D97-AF65-F5344CB8AC3E}">
        <p14:creationId xmlns:p14="http://schemas.microsoft.com/office/powerpoint/2010/main" val="2014074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a:xfrm flipV="1">
            <a:off x="2787414" y="2494753"/>
            <a:ext cx="5149052" cy="18054"/>
          </a:xfrm>
          <a:prstGeom prst="straightConnector1">
            <a:avLst/>
          </a:prstGeom>
          <a:ln w="38100">
            <a:solidFill>
              <a:schemeClr val="bg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406417" y="235717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4" name="Oval 33"/>
          <p:cNvSpPr/>
          <p:nvPr/>
        </p:nvSpPr>
        <p:spPr>
          <a:xfrm>
            <a:off x="3129221" y="2364451"/>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5" name="Oval 34"/>
          <p:cNvSpPr/>
          <p:nvPr/>
        </p:nvSpPr>
        <p:spPr>
          <a:xfrm>
            <a:off x="3486895" y="2364451"/>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6" name="Oval 35"/>
          <p:cNvSpPr/>
          <p:nvPr/>
        </p:nvSpPr>
        <p:spPr>
          <a:xfrm>
            <a:off x="3810498" y="2364451"/>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7" name="Oval 36"/>
          <p:cNvSpPr/>
          <p:nvPr/>
        </p:nvSpPr>
        <p:spPr>
          <a:xfrm>
            <a:off x="4076369" y="2364451"/>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8" name="Oval 37"/>
          <p:cNvSpPr/>
          <p:nvPr/>
        </p:nvSpPr>
        <p:spPr>
          <a:xfrm>
            <a:off x="5524011" y="2364451"/>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val 38"/>
          <p:cNvSpPr/>
          <p:nvPr/>
        </p:nvSpPr>
        <p:spPr>
          <a:xfrm>
            <a:off x="6139901" y="2364451"/>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val 39"/>
          <p:cNvSpPr/>
          <p:nvPr/>
        </p:nvSpPr>
        <p:spPr>
          <a:xfrm>
            <a:off x="5298280" y="235717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5838131" y="235717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6507445" y="235717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6867059" y="235717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7228842" y="235717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Introduction to Unsupervised Learning</a:t>
            </a:r>
          </a:p>
        </p:txBody>
      </p:sp>
      <p:sp>
        <p:nvSpPr>
          <p:cNvPr id="46" name="object 3"/>
          <p:cNvSpPr txBox="1"/>
          <p:nvPr/>
        </p:nvSpPr>
        <p:spPr>
          <a:xfrm>
            <a:off x="380576" y="788884"/>
            <a:ext cx="3000208" cy="530915"/>
          </a:xfrm>
          <a:prstGeom prst="rect">
            <a:avLst/>
          </a:prstGeom>
        </p:spPr>
        <p:txBody>
          <a:bodyPr vert="horz" wrap="square" lIns="0" tIns="0" rIns="0" bIns="0" rtlCol="0" anchor="t">
            <a:spAutoFit/>
          </a:bodyPr>
          <a:lstStyle/>
          <a:p>
            <a:pPr marL="9525" marR="3810"/>
            <a:r>
              <a:rPr lang="en-US" sz="1725" spc="-4" dirty="0" smtClean="0">
                <a:latin typeface="Avenir Book" charset="0"/>
                <a:ea typeface="Avenir Book" charset="0"/>
                <a:cs typeface="Avenir Book" charset="0"/>
              </a:rPr>
              <a:t>Users of a web application:</a:t>
            </a:r>
          </a:p>
          <a:p>
            <a:pPr marL="9525" marR="3810"/>
            <a:r>
              <a:rPr lang="en-US" sz="1725" spc="-4" dirty="0" smtClean="0">
                <a:latin typeface="Avenir Book" charset="0"/>
                <a:ea typeface="Avenir Book" charset="0"/>
                <a:cs typeface="Avenir Book" charset="0"/>
              </a:rPr>
              <a:t>One feature (age)</a:t>
            </a:r>
          </a:p>
        </p:txBody>
      </p:sp>
      <p:sp>
        <p:nvSpPr>
          <p:cNvPr id="47" name="object 3"/>
          <p:cNvSpPr txBox="1"/>
          <p:nvPr/>
        </p:nvSpPr>
        <p:spPr>
          <a:xfrm>
            <a:off x="3731448" y="3526807"/>
            <a:ext cx="3000208" cy="265457"/>
          </a:xfrm>
          <a:prstGeom prst="rect">
            <a:avLst/>
          </a:prstGeom>
        </p:spPr>
        <p:txBody>
          <a:bodyPr vert="horz" wrap="square" lIns="0" tIns="0" rIns="0" bIns="0" rtlCol="0" anchor="ctr">
            <a:spAutoFit/>
          </a:bodyPr>
          <a:lstStyle/>
          <a:p>
            <a:pPr marL="9525" marR="3810" algn="ct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Tree>
    <p:extLst>
      <p:ext uri="{BB962C8B-B14F-4D97-AF65-F5344CB8AC3E}">
        <p14:creationId xmlns:p14="http://schemas.microsoft.com/office/powerpoint/2010/main" val="383053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3442815" y="363239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2999520" y="3655209"/>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4489648" y="282316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6116003" y="230903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6502949" y="2284147"/>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6367867" y="92758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6602643" y="126272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7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7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Linkage Types</a:t>
            </a:r>
            <a:endParaRPr lang="en-US" sz="3000" spc="-26" dirty="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8"/>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7" y="742286"/>
            <a:ext cx="5723983" cy="369332"/>
          </a:xfrm>
          <a:prstGeom prst="rect">
            <a:avLst/>
          </a:prstGeom>
        </p:spPr>
        <p:txBody>
          <a:bodyPr vert="horz" wrap="square" lIns="0" tIns="0" rIns="0" bIns="0" rtlCol="0" anchor="t">
            <a:spAutoFit/>
          </a:bodyPr>
          <a:lstStyle/>
          <a:p>
            <a:pPr marL="9525" marR="9525">
              <a:lnSpc>
                <a:spcPct val="150000"/>
              </a:lnSpc>
            </a:pPr>
            <a:r>
              <a:rPr lang="en-US" sz="1600" b="1" u="sng" spc="-8" dirty="0" smtClean="0">
                <a:solidFill>
                  <a:schemeClr val="bg1"/>
                </a:solidFill>
                <a:latin typeface="Avenir Book" charset="0"/>
                <a:ea typeface="Avenir Book" charset="0"/>
                <a:cs typeface="Avenir Book" charset="0"/>
              </a:rPr>
              <a:t>Ward</a:t>
            </a:r>
            <a:r>
              <a:rPr lang="en-US" sz="1600" spc="-8" dirty="0" smtClean="0">
                <a:solidFill>
                  <a:schemeClr val="bg1"/>
                </a:solidFill>
                <a:latin typeface="Avenir Book" charset="0"/>
                <a:ea typeface="Avenir Book" charset="0"/>
                <a:cs typeface="Avenir Book" charset="0"/>
              </a:rPr>
              <a:t> linkage: merge based on best inertia</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318173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3442815" y="363239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2999520" y="3655209"/>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4489648" y="282316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6116003" y="230903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6502949" y="2284147"/>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6367867" y="92758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6602643" y="126272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7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7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Linkage Types</a:t>
            </a:r>
            <a:endParaRPr lang="en-US" sz="3000" spc="-26" dirty="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8"/>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7" y="742286"/>
            <a:ext cx="5723983" cy="369332"/>
          </a:xfrm>
          <a:prstGeom prst="rect">
            <a:avLst/>
          </a:prstGeom>
        </p:spPr>
        <p:txBody>
          <a:bodyPr vert="horz" wrap="square" lIns="0" tIns="0" rIns="0" bIns="0" rtlCol="0" anchor="t">
            <a:spAutoFit/>
          </a:bodyPr>
          <a:lstStyle/>
          <a:p>
            <a:pPr marL="9525" marR="9525">
              <a:lnSpc>
                <a:spcPct val="150000"/>
              </a:lnSpc>
            </a:pPr>
            <a:r>
              <a:rPr lang="en-US" sz="1600" b="1" u="sng" spc="-8" dirty="0" smtClean="0">
                <a:solidFill>
                  <a:schemeClr val="bg1"/>
                </a:solidFill>
                <a:latin typeface="Avenir Book" charset="0"/>
                <a:ea typeface="Avenir Book" charset="0"/>
                <a:cs typeface="Avenir Book" charset="0"/>
              </a:rPr>
              <a:t>Ward</a:t>
            </a:r>
            <a:r>
              <a:rPr lang="en-US" sz="1600" spc="-8" dirty="0" smtClean="0">
                <a:solidFill>
                  <a:schemeClr val="bg1"/>
                </a:solidFill>
                <a:latin typeface="Avenir Book" charset="0"/>
                <a:ea typeface="Avenir Book" charset="0"/>
                <a:cs typeface="Avenir Book" charset="0"/>
              </a:rPr>
              <a:t> linkage: merge based on best inertia</a:t>
            </a:r>
            <a:endParaRPr lang="en-US" sz="1600" spc="-8" dirty="0">
              <a:solidFill>
                <a:schemeClr val="bg1"/>
              </a:solidFill>
              <a:latin typeface="Avenir Book" charset="0"/>
              <a:ea typeface="Avenir Book" charset="0"/>
              <a:cs typeface="Avenir Book" charset="0"/>
            </a:endParaRPr>
          </a:p>
        </p:txBody>
      </p:sp>
      <p:sp>
        <p:nvSpPr>
          <p:cNvPr id="2" name="Oval 1"/>
          <p:cNvSpPr/>
          <p:nvPr/>
        </p:nvSpPr>
        <p:spPr>
          <a:xfrm>
            <a:off x="4516082" y="642427"/>
            <a:ext cx="2765905" cy="2143386"/>
          </a:xfrm>
          <a:prstGeom prst="ellipse">
            <a:avLst/>
          </a:prstGeom>
          <a:noFill/>
          <a:ln>
            <a:solidFill>
              <a:schemeClr val="bg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02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Agglomerative Clustering: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90876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clustering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sklearn.cluster</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a:solidFill>
                  <a:srgbClr val="0070C0"/>
                </a:solidFill>
                <a:latin typeface="Monaco" charset="0"/>
                <a:ea typeface="Monaco" charset="0"/>
                <a:cs typeface="Monaco" charset="0"/>
              </a:rPr>
              <a:t>AgglomerativeClustering</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agg</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AgglomerativeClustering</a:t>
            </a:r>
            <a:r>
              <a:rPr lang="en-US" sz="1600" b="1" dirty="0" smtClean="0">
                <a:solidFill>
                  <a:srgbClr val="212121">
                    <a:lumMod val="50000"/>
                  </a:srgbClr>
                </a:solidFill>
                <a:latin typeface="Monaco" charset="0"/>
                <a:ea typeface="Monaco" charset="0"/>
                <a:cs typeface="Monaco" charset="0"/>
              </a:rPr>
              <a:t>(</a:t>
            </a:r>
            <a:r>
              <a:rPr lang="en-US" sz="1600" b="1" dirty="0" err="1" smtClean="0">
                <a:solidFill>
                  <a:srgbClr val="212121">
                    <a:lumMod val="50000"/>
                  </a:srgbClr>
                </a:solidFill>
                <a:latin typeface="Monaco" charset="0"/>
                <a:ea typeface="Monaco" charset="0"/>
                <a:cs typeface="Monaco" charset="0"/>
              </a:rPr>
              <a:t>n_clusters</a:t>
            </a:r>
            <a:r>
              <a:rPr lang="en-US" sz="1600" b="1" dirty="0" smtClean="0">
                <a:solidFill>
                  <a:srgbClr val="212121">
                    <a:lumMod val="50000"/>
                  </a:srgbClr>
                </a:solidFill>
                <a:latin typeface="Monaco" charset="0"/>
                <a:ea typeface="Monaco" charset="0"/>
                <a:cs typeface="Monaco" charset="0"/>
              </a:rPr>
              <a:t>=3, </a:t>
            </a:r>
          </a:p>
          <a:p>
            <a:pPr>
              <a:lnSpc>
                <a:spcPct val="150000"/>
              </a:lnSpc>
              <a:tabLst>
                <a:tab pos="222250" algn="l"/>
              </a:tabLst>
            </a:pPr>
            <a:r>
              <a:rPr lang="en-US" sz="1600" b="1" dirty="0" smtClean="0">
                <a:solidFill>
                  <a:srgbClr val="212121">
                    <a:lumMod val="50000"/>
                  </a:srgbClr>
                </a:solidFill>
                <a:latin typeface="Monaco" charset="0"/>
                <a:ea typeface="Monaco" charset="0"/>
                <a:cs typeface="Monaco" charset="0"/>
              </a:rPr>
              <a:t>       </a:t>
            </a: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affinity='</a:t>
            </a:r>
            <a:r>
              <a:rPr lang="en-US" sz="1600" b="1" dirty="0" err="1" smtClean="0">
                <a:solidFill>
                  <a:srgbClr val="212121">
                    <a:lumMod val="50000"/>
                  </a:srgbClr>
                </a:solidFill>
                <a:latin typeface="Monaco" charset="0"/>
                <a:ea typeface="Monaco" charset="0"/>
                <a:cs typeface="Monaco" charset="0"/>
              </a:rPr>
              <a:t>euclidean</a:t>
            </a:r>
            <a:r>
              <a:rPr lang="en-US" sz="1600" b="1" dirty="0" smtClean="0">
                <a:solidFill>
                  <a:srgbClr val="212121">
                    <a:lumMod val="50000"/>
                  </a:srgbClr>
                </a:solidFill>
                <a:latin typeface="Monaco" charset="0"/>
                <a:ea typeface="Monaco" charset="0"/>
                <a:cs typeface="Monaco" charset="0"/>
              </a:rPr>
              <a:t>',</a:t>
            </a:r>
          </a:p>
          <a:p>
            <a:pPr>
              <a:lnSpc>
                <a:spcPct val="150000"/>
              </a:lnSpc>
              <a:tabLst>
                <a:tab pos="222250" algn="l"/>
              </a:tabLst>
            </a:pP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linkage='ward')</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Fit </a:t>
            </a:r>
            <a:r>
              <a:rPr lang="en-US" sz="1600" b="1" dirty="0">
                <a:latin typeface="Avenir Book" charset="0"/>
                <a:ea typeface="Avenir Book" charset="0"/>
                <a:cs typeface="Avenir Book" charset="0"/>
              </a:rPr>
              <a:t>the instance on the data and then </a:t>
            </a:r>
            <a:r>
              <a:rPr lang="en-US" sz="1600" b="1" dirty="0" smtClean="0">
                <a:latin typeface="Avenir Book" charset="0"/>
                <a:ea typeface="Avenir Book" charset="0"/>
                <a:cs typeface="Avenir Book" charset="0"/>
              </a:rPr>
              <a:t>predict clusters for new data</a:t>
            </a:r>
            <a:endParaRPr lang="en-US" sz="1600" b="1" dirty="0">
              <a:latin typeface="Avenir Book" charset="0"/>
              <a:ea typeface="Avenir Book" charset="0"/>
              <a:cs typeface="Avenir Book" charset="0"/>
            </a:endParaRPr>
          </a:p>
          <a:p>
            <a:pPr marL="6350">
              <a:lnSpc>
                <a:spcPct val="150000"/>
              </a:lnSpc>
              <a:tabLst>
                <a:tab pos="225425" algn="l"/>
              </a:tabLst>
            </a:pPr>
            <a:r>
              <a:rPr lang="en-US" sz="1600" b="1" dirty="0">
                <a:solidFill>
                  <a:srgbClr val="212121">
                    <a:lumMod val="50000"/>
                    <a:lumOff val="50000"/>
                  </a:srgbClr>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agg</a:t>
            </a:r>
            <a:r>
              <a:rPr lang="en-US" sz="1600" b="1" dirty="0" smtClean="0">
                <a:solidFill>
                  <a:srgbClr val="7030A0"/>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agg</a:t>
            </a:r>
            <a:r>
              <a:rPr lang="en-US" sz="1600" b="1" dirty="0" err="1" smtClean="0">
                <a:solidFill>
                  <a:srgbClr val="212121">
                    <a:lumMod val="50000"/>
                    <a:lumOff val="50000"/>
                  </a:srgb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fit</a:t>
            </a:r>
            <a:r>
              <a:rPr lang="en-US" sz="1600" b="1" dirty="0" smtClean="0">
                <a:solidFill>
                  <a:srgbClr val="212121">
                    <a:lumMod val="50000"/>
                    <a:lumOff val="50000"/>
                  </a:srgbClr>
                </a:solidFill>
                <a:latin typeface="Monaco" charset="0"/>
                <a:ea typeface="Monaco" charset="0"/>
                <a:cs typeface="Monaco" charset="0"/>
              </a:rPr>
              <a:t>(X1</a:t>
            </a:r>
            <a:r>
              <a:rPr lang="en-US" sz="1600" b="1" dirty="0">
                <a:solidFill>
                  <a:srgbClr val="212121">
                    <a:lumMod val="50000"/>
                    <a:lumOff val="50000"/>
                  </a:srgbClr>
                </a:solidFill>
                <a:latin typeface="Monaco" charset="0"/>
                <a:ea typeface="Monaco" charset="0"/>
                <a:cs typeface="Monaco" charset="0"/>
              </a:rPr>
              <a:t>)</a:t>
            </a:r>
          </a:p>
          <a:p>
            <a:pPr marL="6350">
              <a:lnSpc>
                <a:spcPct val="150000"/>
              </a:lnSpc>
              <a:tabLst>
                <a:tab pos="225425" algn="l"/>
              </a:tabLst>
            </a:pPr>
            <a:r>
              <a:rPr lang="en-US" sz="1600" b="1" dirty="0">
                <a:solidFill>
                  <a:srgbClr val="212121">
                    <a:lumMod val="50000"/>
                    <a:lumOff val="50000"/>
                  </a:srgbClr>
                </a:solidFill>
                <a:latin typeface="Monaco" charset="0"/>
                <a:ea typeface="Monaco" charset="0"/>
                <a:cs typeface="Monaco" charset="0"/>
              </a:rPr>
              <a:t>	</a:t>
            </a:r>
            <a:r>
              <a:rPr lang="en-US" sz="1600" b="1" dirty="0" err="1">
                <a:solidFill>
                  <a:srgbClr val="212121">
                    <a:lumMod val="50000"/>
                    <a:lumOff val="50000"/>
                  </a:srgbClr>
                </a:solidFill>
                <a:latin typeface="Monaco" charset="0"/>
                <a:ea typeface="Monaco" charset="0"/>
                <a:cs typeface="Monaco" charset="0"/>
              </a:rPr>
              <a:t>y_predict</a:t>
            </a:r>
            <a:r>
              <a:rPr lang="en-US" sz="1600" b="1" dirty="0">
                <a:solidFill>
                  <a:srgbClr val="212121">
                    <a:lumMod val="50000"/>
                    <a:lumOff val="50000"/>
                  </a:srgbClr>
                </a:solidFill>
                <a:latin typeface="Monaco" charset="0"/>
                <a:ea typeface="Monaco" charset="0"/>
                <a:cs typeface="Monaco" charset="0"/>
              </a:rPr>
              <a:t> = </a:t>
            </a:r>
            <a:r>
              <a:rPr lang="en-US" sz="1600" b="1" dirty="0" err="1" smtClean="0">
                <a:solidFill>
                  <a:srgbClr val="7030A0"/>
                </a:solidFill>
                <a:latin typeface="Monaco" charset="0"/>
                <a:ea typeface="Monaco" charset="0"/>
                <a:cs typeface="Monaco" charset="0"/>
              </a:rPr>
              <a:t>agg</a:t>
            </a:r>
            <a:r>
              <a:rPr lang="en-US" sz="1600" b="1" dirty="0" err="1" smtClean="0">
                <a:solidFill>
                  <a:srgbClr val="212121">
                    <a:lumMod val="50000"/>
                    <a:lumOff val="50000"/>
                  </a:srgb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predict</a:t>
            </a:r>
            <a:r>
              <a:rPr lang="en-US" sz="1600" b="1" dirty="0" smtClean="0">
                <a:solidFill>
                  <a:srgbClr val="212121">
                    <a:lumMod val="50000"/>
                    <a:lumOff val="50000"/>
                  </a:srgbClr>
                </a:solidFill>
                <a:latin typeface="Monaco" charset="0"/>
                <a:ea typeface="Monaco" charset="0"/>
                <a:cs typeface="Monaco" charset="0"/>
              </a:rPr>
              <a:t>(X2)</a:t>
            </a:r>
            <a:endParaRPr lang="en-US" sz="1600" b="1" dirty="0">
              <a:latin typeface="Avenir Book" charset="0"/>
              <a:ea typeface="Avenir Book" charset="0"/>
              <a:cs typeface="Avenir Book" charset="0"/>
            </a:endParaRPr>
          </a:p>
        </p:txBody>
      </p:sp>
    </p:spTree>
    <p:extLst>
      <p:ext uri="{BB962C8B-B14F-4D97-AF65-F5344CB8AC3E}">
        <p14:creationId xmlns:p14="http://schemas.microsoft.com/office/powerpoint/2010/main" val="11977829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Agglomerative Clustering: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90876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clustering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sklearn.cluster</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a:solidFill>
                  <a:srgbClr val="0070C0"/>
                </a:solidFill>
                <a:latin typeface="Monaco" charset="0"/>
                <a:ea typeface="Monaco" charset="0"/>
                <a:cs typeface="Monaco" charset="0"/>
              </a:rPr>
              <a:t>AgglomerativeClustering</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agg</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AgglomerativeClustering</a:t>
            </a:r>
            <a:r>
              <a:rPr lang="en-US" sz="1600" b="1" dirty="0" smtClean="0">
                <a:solidFill>
                  <a:srgbClr val="212121">
                    <a:lumMod val="50000"/>
                  </a:srgbClr>
                </a:solidFill>
                <a:latin typeface="Monaco" charset="0"/>
                <a:ea typeface="Monaco" charset="0"/>
                <a:cs typeface="Monaco" charset="0"/>
              </a:rPr>
              <a:t>(</a:t>
            </a:r>
            <a:r>
              <a:rPr lang="en-US" sz="1600" b="1" dirty="0" err="1" smtClean="0">
                <a:solidFill>
                  <a:srgbClr val="212121">
                    <a:lumMod val="50000"/>
                  </a:srgbClr>
                </a:solidFill>
                <a:latin typeface="Monaco" charset="0"/>
                <a:ea typeface="Monaco" charset="0"/>
                <a:cs typeface="Monaco" charset="0"/>
              </a:rPr>
              <a:t>n_clusters</a:t>
            </a:r>
            <a:r>
              <a:rPr lang="en-US" sz="1600" b="1" dirty="0" smtClean="0">
                <a:solidFill>
                  <a:srgbClr val="212121">
                    <a:lumMod val="50000"/>
                  </a:srgbClr>
                </a:solidFill>
                <a:latin typeface="Monaco" charset="0"/>
                <a:ea typeface="Monaco" charset="0"/>
                <a:cs typeface="Monaco" charset="0"/>
              </a:rPr>
              <a:t>=3, </a:t>
            </a:r>
          </a:p>
          <a:p>
            <a:pPr>
              <a:lnSpc>
                <a:spcPct val="150000"/>
              </a:lnSpc>
              <a:tabLst>
                <a:tab pos="222250" algn="l"/>
              </a:tabLst>
            </a:pPr>
            <a:r>
              <a:rPr lang="en-US" sz="1600" b="1" dirty="0" smtClean="0">
                <a:solidFill>
                  <a:srgbClr val="212121">
                    <a:lumMod val="50000"/>
                  </a:srgbClr>
                </a:solidFill>
                <a:latin typeface="Monaco" charset="0"/>
                <a:ea typeface="Monaco" charset="0"/>
                <a:cs typeface="Monaco" charset="0"/>
              </a:rPr>
              <a:t>       </a:t>
            </a: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affinity='</a:t>
            </a:r>
            <a:r>
              <a:rPr lang="en-US" sz="1600" b="1" dirty="0" err="1" smtClean="0">
                <a:solidFill>
                  <a:srgbClr val="212121">
                    <a:lumMod val="50000"/>
                  </a:srgbClr>
                </a:solidFill>
                <a:latin typeface="Monaco" charset="0"/>
                <a:ea typeface="Monaco" charset="0"/>
                <a:cs typeface="Monaco" charset="0"/>
              </a:rPr>
              <a:t>euclidean</a:t>
            </a:r>
            <a:r>
              <a:rPr lang="en-US" sz="1600" b="1" dirty="0" smtClean="0">
                <a:solidFill>
                  <a:srgbClr val="212121">
                    <a:lumMod val="50000"/>
                  </a:srgbClr>
                </a:solidFill>
                <a:latin typeface="Monaco" charset="0"/>
                <a:ea typeface="Monaco" charset="0"/>
                <a:cs typeface="Monaco" charset="0"/>
              </a:rPr>
              <a:t>',</a:t>
            </a:r>
          </a:p>
          <a:p>
            <a:pPr>
              <a:lnSpc>
                <a:spcPct val="150000"/>
              </a:lnSpc>
              <a:tabLst>
                <a:tab pos="222250" algn="l"/>
              </a:tabLst>
            </a:pP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linkage='ward')</a:t>
            </a: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Fit the instance on the data and then predict clusters for new data</a:t>
            </a:r>
          </a:p>
          <a:p>
            <a:pPr marL="6350">
              <a:lnSpc>
                <a:spcPct val="150000"/>
              </a:lnSpc>
              <a:tabLst>
                <a:tab pos="225425" algn="l"/>
              </a:tabLst>
            </a:pPr>
            <a:r>
              <a:rPr lang="en-US" sz="1600" b="1" dirty="0">
                <a:solidFill>
                  <a:srgbClr val="212121">
                    <a:lumMod val="50000"/>
                    <a:lumOff val="50000"/>
                  </a:srgbClr>
                </a:solidFill>
                <a:latin typeface="Monaco" charset="0"/>
                <a:ea typeface="Monaco" charset="0"/>
                <a:cs typeface="Monaco" charset="0"/>
              </a:rPr>
              <a:t>	</a:t>
            </a:r>
            <a:r>
              <a:rPr lang="en-US" sz="1600" b="1" dirty="0" err="1">
                <a:solidFill>
                  <a:srgbClr val="7030A0"/>
                </a:solidFill>
                <a:latin typeface="Monaco" charset="0"/>
                <a:ea typeface="Monaco" charset="0"/>
                <a:cs typeface="Monaco" charset="0"/>
              </a:rPr>
              <a:t>agg</a:t>
            </a:r>
            <a:r>
              <a:rPr lang="en-US" sz="1600" b="1" dirty="0">
                <a:solidFill>
                  <a:srgbClr val="7030A0"/>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 </a:t>
            </a:r>
            <a:r>
              <a:rPr lang="en-US" sz="1600" b="1" dirty="0" err="1">
                <a:solidFill>
                  <a:srgbClr val="7030A0"/>
                </a:solidFill>
                <a:latin typeface="Monaco" charset="0"/>
                <a:ea typeface="Monaco" charset="0"/>
                <a:cs typeface="Monaco" charset="0"/>
              </a:rPr>
              <a:t>agg</a:t>
            </a:r>
            <a:r>
              <a:rPr lang="en-US" sz="1600" b="1" dirty="0" err="1">
                <a:solidFill>
                  <a:srgbClr val="212121">
                    <a:lumMod val="50000"/>
                    <a:lumOff val="50000"/>
                  </a:srgbClr>
                </a:solidFill>
                <a:latin typeface="Monaco" charset="0"/>
                <a:ea typeface="Monaco" charset="0"/>
                <a:cs typeface="Monaco" charset="0"/>
              </a:rPr>
              <a:t>.</a:t>
            </a:r>
            <a:r>
              <a:rPr lang="en-US" sz="1600" b="1" dirty="0" err="1">
                <a:solidFill>
                  <a:srgbClr val="C00000"/>
                </a:solidFill>
                <a:latin typeface="Monaco" charset="0"/>
                <a:ea typeface="Monaco" charset="0"/>
                <a:cs typeface="Monaco" charset="0"/>
              </a:rPr>
              <a:t>fit</a:t>
            </a:r>
            <a:r>
              <a:rPr lang="en-US" sz="1600" b="1" dirty="0">
                <a:solidFill>
                  <a:srgbClr val="212121">
                    <a:lumMod val="50000"/>
                    <a:lumOff val="50000"/>
                  </a:srgbClr>
                </a:solidFill>
                <a:latin typeface="Monaco" charset="0"/>
                <a:ea typeface="Monaco" charset="0"/>
                <a:cs typeface="Monaco" charset="0"/>
              </a:rPr>
              <a:t>(X1)</a:t>
            </a:r>
          </a:p>
          <a:p>
            <a:pPr marL="6350">
              <a:lnSpc>
                <a:spcPct val="150000"/>
              </a:lnSpc>
              <a:tabLst>
                <a:tab pos="225425" algn="l"/>
              </a:tabLst>
            </a:pPr>
            <a:r>
              <a:rPr lang="en-US" sz="1600" b="1" dirty="0">
                <a:solidFill>
                  <a:srgbClr val="212121">
                    <a:lumMod val="50000"/>
                    <a:lumOff val="50000"/>
                  </a:srgbClr>
                </a:solidFill>
                <a:latin typeface="Monaco" charset="0"/>
                <a:ea typeface="Monaco" charset="0"/>
                <a:cs typeface="Monaco" charset="0"/>
              </a:rPr>
              <a:t>	</a:t>
            </a:r>
            <a:r>
              <a:rPr lang="en-US" sz="1600" b="1" dirty="0" err="1">
                <a:solidFill>
                  <a:srgbClr val="212121">
                    <a:lumMod val="50000"/>
                    <a:lumOff val="50000"/>
                  </a:srgbClr>
                </a:solidFill>
                <a:latin typeface="Monaco" charset="0"/>
                <a:ea typeface="Monaco" charset="0"/>
                <a:cs typeface="Monaco" charset="0"/>
              </a:rPr>
              <a:t>y_predict</a:t>
            </a:r>
            <a:r>
              <a:rPr lang="en-US" sz="1600" b="1" dirty="0">
                <a:solidFill>
                  <a:srgbClr val="212121">
                    <a:lumMod val="50000"/>
                    <a:lumOff val="50000"/>
                  </a:srgbClr>
                </a:solidFill>
                <a:latin typeface="Monaco" charset="0"/>
                <a:ea typeface="Monaco" charset="0"/>
                <a:cs typeface="Monaco" charset="0"/>
              </a:rPr>
              <a:t> = </a:t>
            </a:r>
            <a:r>
              <a:rPr lang="en-US" sz="1600" b="1" dirty="0" err="1">
                <a:solidFill>
                  <a:srgbClr val="7030A0"/>
                </a:solidFill>
                <a:latin typeface="Monaco" charset="0"/>
                <a:ea typeface="Monaco" charset="0"/>
                <a:cs typeface="Monaco" charset="0"/>
              </a:rPr>
              <a:t>agg</a:t>
            </a:r>
            <a:r>
              <a:rPr lang="en-US" sz="1600" b="1" dirty="0" err="1">
                <a:solidFill>
                  <a:srgbClr val="212121">
                    <a:lumMod val="50000"/>
                    <a:lumOff val="50000"/>
                  </a:srgbClr>
                </a:solidFill>
                <a:latin typeface="Monaco" charset="0"/>
                <a:ea typeface="Monaco" charset="0"/>
                <a:cs typeface="Monaco" charset="0"/>
              </a:rPr>
              <a:t>.</a:t>
            </a:r>
            <a:r>
              <a:rPr lang="en-US" sz="1600" b="1" dirty="0" err="1">
                <a:solidFill>
                  <a:srgbClr val="C00000"/>
                </a:solidFill>
                <a:latin typeface="Monaco" charset="0"/>
                <a:ea typeface="Monaco" charset="0"/>
                <a:cs typeface="Monaco" charset="0"/>
              </a:rPr>
              <a:t>predict</a:t>
            </a:r>
            <a:r>
              <a:rPr lang="en-US" sz="1600" b="1" dirty="0">
                <a:solidFill>
                  <a:srgbClr val="212121">
                    <a:lumMod val="50000"/>
                    <a:lumOff val="50000"/>
                  </a:srgbClr>
                </a:solidFill>
                <a:latin typeface="Monaco" charset="0"/>
                <a:ea typeface="Monaco" charset="0"/>
                <a:cs typeface="Monaco" charset="0"/>
              </a:rPr>
              <a:t>(X2)</a:t>
            </a:r>
            <a:endParaRPr lang="en-US" sz="1600" b="1" dirty="0">
              <a:latin typeface="Avenir Book" charset="0"/>
              <a:ea typeface="Avenir Book" charset="0"/>
              <a:cs typeface="Avenir Book" charset="0"/>
            </a:endParaRPr>
          </a:p>
        </p:txBody>
      </p:sp>
      <p:sp>
        <p:nvSpPr>
          <p:cNvPr id="4" name="object 3"/>
          <p:cNvSpPr txBox="1"/>
          <p:nvPr/>
        </p:nvSpPr>
        <p:spPr>
          <a:xfrm>
            <a:off x="7501514" y="2294019"/>
            <a:ext cx="1334667" cy="530915"/>
          </a:xfrm>
          <a:prstGeom prst="rect">
            <a:avLst/>
          </a:prstGeom>
        </p:spPr>
        <p:txBody>
          <a:bodyPr vert="horz" wrap="square" lIns="0" tIns="0" rIns="0" bIns="0" rtlCol="0">
            <a:spAutoFit/>
          </a:bodyPr>
          <a:lstStyle/>
          <a:p>
            <a:pPr marL="9525" marR="3810" algn="ctr"/>
            <a:r>
              <a:rPr lang="en-US" sz="1725" spc="-4" dirty="0" smtClean="0">
                <a:latin typeface="Avenir Book" charset="0"/>
                <a:ea typeface="Avenir Book" charset="0"/>
                <a:cs typeface="Avenir Book" charset="0"/>
              </a:rPr>
              <a:t>final number of clusters</a:t>
            </a:r>
            <a:endParaRPr sz="1725" dirty="0">
              <a:latin typeface="Avenir Book" charset="0"/>
              <a:ea typeface="Avenir Book" charset="0"/>
              <a:cs typeface="Avenir Book" charset="0"/>
            </a:endParaRPr>
          </a:p>
        </p:txBody>
      </p:sp>
      <p:sp>
        <p:nvSpPr>
          <p:cNvPr id="5" name="Left Arrow 4"/>
          <p:cNvSpPr/>
          <p:nvPr/>
        </p:nvSpPr>
        <p:spPr>
          <a:xfrm>
            <a:off x="6955302" y="2346713"/>
            <a:ext cx="466166" cy="385482"/>
          </a:xfrm>
          <a:prstGeom prst="leftArrow">
            <a:avLst/>
          </a:prstGeom>
          <a:solidFill>
            <a:srgbClr val="0070C0">
              <a:alpha val="75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546814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Agglomerative Clustering: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4154984"/>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clustering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sklearn.cluster</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a:solidFill>
                  <a:srgbClr val="0070C0"/>
                </a:solidFill>
                <a:latin typeface="Monaco" charset="0"/>
                <a:ea typeface="Monaco" charset="0"/>
                <a:cs typeface="Monaco" charset="0"/>
              </a:rPr>
              <a:t>AgglomerativeClustering</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agg</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AgglomerativeClustering</a:t>
            </a:r>
            <a:r>
              <a:rPr lang="en-US" sz="1600" b="1" dirty="0" smtClean="0">
                <a:solidFill>
                  <a:srgbClr val="212121">
                    <a:lumMod val="50000"/>
                  </a:srgbClr>
                </a:solidFill>
                <a:latin typeface="Monaco" charset="0"/>
                <a:ea typeface="Monaco" charset="0"/>
                <a:cs typeface="Monaco" charset="0"/>
              </a:rPr>
              <a:t>(</a:t>
            </a:r>
            <a:r>
              <a:rPr lang="en-US" sz="1600" b="1" dirty="0" err="1" smtClean="0">
                <a:solidFill>
                  <a:srgbClr val="212121">
                    <a:lumMod val="50000"/>
                  </a:srgbClr>
                </a:solidFill>
                <a:latin typeface="Monaco" charset="0"/>
                <a:ea typeface="Monaco" charset="0"/>
                <a:cs typeface="Monaco" charset="0"/>
              </a:rPr>
              <a:t>n_clusters</a:t>
            </a:r>
            <a:r>
              <a:rPr lang="en-US" sz="1600" b="1" dirty="0" smtClean="0">
                <a:solidFill>
                  <a:srgbClr val="212121">
                    <a:lumMod val="50000"/>
                  </a:srgbClr>
                </a:solidFill>
                <a:latin typeface="Monaco" charset="0"/>
                <a:ea typeface="Monaco" charset="0"/>
                <a:cs typeface="Monaco" charset="0"/>
              </a:rPr>
              <a:t>=3, </a:t>
            </a:r>
          </a:p>
          <a:p>
            <a:pPr>
              <a:lnSpc>
                <a:spcPct val="150000"/>
              </a:lnSpc>
              <a:tabLst>
                <a:tab pos="222250" algn="l"/>
              </a:tabLst>
            </a:pPr>
            <a:r>
              <a:rPr lang="en-US" sz="1600" b="1" dirty="0" smtClean="0">
                <a:solidFill>
                  <a:srgbClr val="212121">
                    <a:lumMod val="50000"/>
                  </a:srgbClr>
                </a:solidFill>
                <a:latin typeface="Monaco" charset="0"/>
                <a:ea typeface="Monaco" charset="0"/>
                <a:cs typeface="Monaco" charset="0"/>
              </a:rPr>
              <a:t>       </a:t>
            </a: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affinity='</a:t>
            </a:r>
            <a:r>
              <a:rPr lang="en-US" sz="1600" b="1" dirty="0" err="1" smtClean="0">
                <a:solidFill>
                  <a:srgbClr val="212121">
                    <a:lumMod val="50000"/>
                  </a:srgbClr>
                </a:solidFill>
                <a:latin typeface="Monaco" charset="0"/>
                <a:ea typeface="Monaco" charset="0"/>
                <a:cs typeface="Monaco" charset="0"/>
              </a:rPr>
              <a:t>euclidean</a:t>
            </a:r>
            <a:r>
              <a:rPr lang="en-US" sz="1600" b="1" dirty="0" smtClean="0">
                <a:solidFill>
                  <a:srgbClr val="212121">
                    <a:lumMod val="50000"/>
                  </a:srgbClr>
                </a:solidFill>
                <a:latin typeface="Monaco" charset="0"/>
                <a:ea typeface="Monaco" charset="0"/>
                <a:cs typeface="Monaco" charset="0"/>
              </a:rPr>
              <a:t>',</a:t>
            </a:r>
          </a:p>
          <a:p>
            <a:pPr>
              <a:lnSpc>
                <a:spcPct val="150000"/>
              </a:lnSpc>
              <a:tabLst>
                <a:tab pos="222250" algn="l"/>
              </a:tabLst>
            </a:pP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linkage='ward')</a:t>
            </a: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Fit the instance on the data and then predict clusters for new data</a:t>
            </a:r>
          </a:p>
          <a:p>
            <a:pPr marL="6350">
              <a:lnSpc>
                <a:spcPct val="150000"/>
              </a:lnSpc>
              <a:tabLst>
                <a:tab pos="225425" algn="l"/>
              </a:tabLst>
            </a:pPr>
            <a:r>
              <a:rPr lang="en-US" sz="1600" b="1" dirty="0">
                <a:solidFill>
                  <a:srgbClr val="212121">
                    <a:lumMod val="50000"/>
                    <a:lumOff val="50000"/>
                  </a:srgbClr>
                </a:solidFill>
                <a:latin typeface="Monaco" charset="0"/>
                <a:ea typeface="Monaco" charset="0"/>
                <a:cs typeface="Monaco" charset="0"/>
              </a:rPr>
              <a:t>	</a:t>
            </a:r>
            <a:r>
              <a:rPr lang="en-US" sz="1600" b="1" dirty="0" err="1">
                <a:solidFill>
                  <a:srgbClr val="7030A0"/>
                </a:solidFill>
                <a:latin typeface="Monaco" charset="0"/>
                <a:ea typeface="Monaco" charset="0"/>
                <a:cs typeface="Monaco" charset="0"/>
              </a:rPr>
              <a:t>agg</a:t>
            </a:r>
            <a:r>
              <a:rPr lang="en-US" sz="1600" b="1" dirty="0">
                <a:solidFill>
                  <a:srgbClr val="7030A0"/>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 </a:t>
            </a:r>
            <a:r>
              <a:rPr lang="en-US" sz="1600" b="1" dirty="0" err="1">
                <a:solidFill>
                  <a:srgbClr val="7030A0"/>
                </a:solidFill>
                <a:latin typeface="Monaco" charset="0"/>
                <a:ea typeface="Monaco" charset="0"/>
                <a:cs typeface="Monaco" charset="0"/>
              </a:rPr>
              <a:t>agg</a:t>
            </a:r>
            <a:r>
              <a:rPr lang="en-US" sz="1600" b="1" dirty="0" err="1">
                <a:solidFill>
                  <a:srgbClr val="212121">
                    <a:lumMod val="50000"/>
                    <a:lumOff val="50000"/>
                  </a:srgbClr>
                </a:solidFill>
                <a:latin typeface="Monaco" charset="0"/>
                <a:ea typeface="Monaco" charset="0"/>
                <a:cs typeface="Monaco" charset="0"/>
              </a:rPr>
              <a:t>.</a:t>
            </a:r>
            <a:r>
              <a:rPr lang="en-US" sz="1600" b="1" dirty="0" err="1">
                <a:solidFill>
                  <a:srgbClr val="C00000"/>
                </a:solidFill>
                <a:latin typeface="Monaco" charset="0"/>
                <a:ea typeface="Monaco" charset="0"/>
                <a:cs typeface="Monaco" charset="0"/>
              </a:rPr>
              <a:t>fit</a:t>
            </a:r>
            <a:r>
              <a:rPr lang="en-US" sz="1600" b="1" dirty="0">
                <a:solidFill>
                  <a:srgbClr val="212121">
                    <a:lumMod val="50000"/>
                    <a:lumOff val="50000"/>
                  </a:srgbClr>
                </a:solidFill>
                <a:latin typeface="Monaco" charset="0"/>
                <a:ea typeface="Monaco" charset="0"/>
                <a:cs typeface="Monaco" charset="0"/>
              </a:rPr>
              <a:t>(X1)</a:t>
            </a:r>
          </a:p>
          <a:p>
            <a:pPr marL="6350">
              <a:lnSpc>
                <a:spcPct val="150000"/>
              </a:lnSpc>
              <a:tabLst>
                <a:tab pos="225425" algn="l"/>
              </a:tabLst>
            </a:pPr>
            <a:r>
              <a:rPr lang="en-US" sz="1600" b="1" dirty="0">
                <a:solidFill>
                  <a:srgbClr val="212121">
                    <a:lumMod val="50000"/>
                    <a:lumOff val="50000"/>
                  </a:srgbClr>
                </a:solidFill>
                <a:latin typeface="Monaco" charset="0"/>
                <a:ea typeface="Monaco" charset="0"/>
                <a:cs typeface="Monaco" charset="0"/>
              </a:rPr>
              <a:t>	</a:t>
            </a:r>
            <a:r>
              <a:rPr lang="en-US" sz="1600" b="1" dirty="0" err="1">
                <a:solidFill>
                  <a:srgbClr val="212121">
                    <a:lumMod val="50000"/>
                    <a:lumOff val="50000"/>
                  </a:srgbClr>
                </a:solidFill>
                <a:latin typeface="Monaco" charset="0"/>
                <a:ea typeface="Monaco" charset="0"/>
                <a:cs typeface="Monaco" charset="0"/>
              </a:rPr>
              <a:t>y_predict</a:t>
            </a:r>
            <a:r>
              <a:rPr lang="en-US" sz="1600" b="1" dirty="0">
                <a:solidFill>
                  <a:srgbClr val="212121">
                    <a:lumMod val="50000"/>
                    <a:lumOff val="50000"/>
                  </a:srgbClr>
                </a:solidFill>
                <a:latin typeface="Monaco" charset="0"/>
                <a:ea typeface="Monaco" charset="0"/>
                <a:cs typeface="Monaco" charset="0"/>
              </a:rPr>
              <a:t> = </a:t>
            </a:r>
            <a:r>
              <a:rPr lang="en-US" sz="1600" b="1" dirty="0" err="1">
                <a:solidFill>
                  <a:srgbClr val="7030A0"/>
                </a:solidFill>
                <a:latin typeface="Monaco" charset="0"/>
                <a:ea typeface="Monaco" charset="0"/>
                <a:cs typeface="Monaco" charset="0"/>
              </a:rPr>
              <a:t>agg</a:t>
            </a:r>
            <a:r>
              <a:rPr lang="en-US" sz="1600" b="1" dirty="0" err="1">
                <a:solidFill>
                  <a:srgbClr val="212121">
                    <a:lumMod val="50000"/>
                    <a:lumOff val="50000"/>
                  </a:srgbClr>
                </a:solidFill>
                <a:latin typeface="Monaco" charset="0"/>
                <a:ea typeface="Monaco" charset="0"/>
                <a:cs typeface="Monaco" charset="0"/>
              </a:rPr>
              <a:t>.</a:t>
            </a:r>
            <a:r>
              <a:rPr lang="en-US" sz="1600" b="1" dirty="0" err="1">
                <a:solidFill>
                  <a:srgbClr val="C00000"/>
                </a:solidFill>
                <a:latin typeface="Monaco" charset="0"/>
                <a:ea typeface="Monaco" charset="0"/>
                <a:cs typeface="Monaco" charset="0"/>
              </a:rPr>
              <a:t>predict</a:t>
            </a:r>
            <a:r>
              <a:rPr lang="en-US" sz="1600" b="1" dirty="0">
                <a:solidFill>
                  <a:srgbClr val="212121">
                    <a:lumMod val="50000"/>
                    <a:lumOff val="50000"/>
                  </a:srgbClr>
                </a:solidFill>
                <a:latin typeface="Monaco" charset="0"/>
                <a:ea typeface="Monaco" charset="0"/>
                <a:cs typeface="Monaco" charset="0"/>
              </a:rPr>
              <a:t>(X2)</a:t>
            </a:r>
            <a:endParaRPr lang="en-US" sz="1600" b="1" dirty="0">
              <a:latin typeface="Avenir Book" charset="0"/>
              <a:ea typeface="Avenir Book" charset="0"/>
              <a:cs typeface="Avenir Book" charset="0"/>
            </a:endParaRPr>
          </a:p>
          <a:p>
            <a:endParaRPr lang="en-US" sz="1600" b="1" dirty="0">
              <a:latin typeface="Avenir Book" charset="0"/>
              <a:ea typeface="Avenir Book" charset="0"/>
              <a:cs typeface="Avenir Book" charset="0"/>
            </a:endParaRPr>
          </a:p>
        </p:txBody>
      </p:sp>
      <p:sp>
        <p:nvSpPr>
          <p:cNvPr id="4" name="object 3"/>
          <p:cNvSpPr txBox="1"/>
          <p:nvPr/>
        </p:nvSpPr>
        <p:spPr>
          <a:xfrm>
            <a:off x="7501514" y="2624219"/>
            <a:ext cx="1334667" cy="796372"/>
          </a:xfrm>
          <a:prstGeom prst="rect">
            <a:avLst/>
          </a:prstGeom>
        </p:spPr>
        <p:txBody>
          <a:bodyPr vert="horz" wrap="square" lIns="0" tIns="0" rIns="0" bIns="0" rtlCol="0">
            <a:spAutoFit/>
          </a:bodyPr>
          <a:lstStyle/>
          <a:p>
            <a:pPr marL="9525" marR="3810" algn="ctr"/>
            <a:r>
              <a:rPr lang="en-US" sz="1725" spc="-4" dirty="0" smtClean="0">
                <a:latin typeface="Avenir Book" charset="0"/>
                <a:ea typeface="Avenir Book" charset="0"/>
                <a:cs typeface="Avenir Book" charset="0"/>
              </a:rPr>
              <a:t>cluster affinity </a:t>
            </a:r>
            <a:r>
              <a:rPr lang="en-US" sz="1725" spc="-4" smtClean="0">
                <a:latin typeface="Avenir Book" charset="0"/>
                <a:ea typeface="Avenir Book" charset="0"/>
                <a:cs typeface="Avenir Book" charset="0"/>
              </a:rPr>
              <a:t>and aggregation</a:t>
            </a:r>
            <a:endParaRPr sz="1725" dirty="0">
              <a:latin typeface="Avenir Book" charset="0"/>
              <a:ea typeface="Avenir Book" charset="0"/>
              <a:cs typeface="Avenir Book" charset="0"/>
            </a:endParaRPr>
          </a:p>
        </p:txBody>
      </p:sp>
      <p:sp>
        <p:nvSpPr>
          <p:cNvPr id="5" name="Left Arrow 4"/>
          <p:cNvSpPr/>
          <p:nvPr/>
        </p:nvSpPr>
        <p:spPr>
          <a:xfrm>
            <a:off x="6955302" y="2676913"/>
            <a:ext cx="466166" cy="385482"/>
          </a:xfrm>
          <a:prstGeom prst="leftArrow">
            <a:avLst/>
          </a:prstGeom>
          <a:solidFill>
            <a:srgbClr val="0070C0">
              <a:alpha val="75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87274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 name="Object 160" hidden="1"/>
          <p:cNvGraphicFramePr>
            <a:graphicFrameLocks noChangeAspect="1"/>
          </p:cNvGraphicFramePr>
          <p:nvPr>
            <p:custDataLst>
              <p:tags r:id="rId2"/>
            </p:custDataLst>
            <p:extLst/>
          </p:nvPr>
        </p:nvGraphicFramePr>
        <p:xfrm>
          <a:off x="1144192" y="1192"/>
          <a:ext cx="1190" cy="1190"/>
        </p:xfrm>
        <a:graphic>
          <a:graphicData uri="http://schemas.openxmlformats.org/presentationml/2006/ole">
            <mc:AlternateContent xmlns:mc="http://schemas.openxmlformats.org/markup-compatibility/2006">
              <mc:Choice xmlns:v="urn:schemas-microsoft-com:vml" Requires="v">
                <p:oleObj spid="_x0000_s230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144192" y="1192"/>
                        <a:ext cx="1190" cy="1190"/>
                      </a:xfrm>
                      <a:prstGeom prst="rect">
                        <a:avLst/>
                      </a:prstGeom>
                    </p:spPr>
                  </p:pic>
                </p:oleObj>
              </mc:Fallback>
            </mc:AlternateContent>
          </a:graphicData>
        </a:graphic>
      </p:graphicFrame>
      <p:sp>
        <p:nvSpPr>
          <p:cNvPr id="108" name="TextBox 107"/>
          <p:cNvSpPr txBox="1"/>
          <p:nvPr/>
        </p:nvSpPr>
        <p:spPr>
          <a:xfrm>
            <a:off x="2173529" y="805325"/>
            <a:ext cx="777683" cy="369332"/>
          </a:xfrm>
          <a:prstGeom prst="rect">
            <a:avLst/>
          </a:prstGeom>
          <a:noFill/>
        </p:spPr>
        <p:txBody>
          <a:bodyPr wrap="square" lIns="0" tIns="0" rIns="0" bIns="0" rtlCol="0">
            <a:spAutoFit/>
          </a:bodyPr>
          <a:lstStyle/>
          <a:p>
            <a:pPr algn="ctr"/>
            <a:r>
              <a:rPr lang="en-US" sz="1200" b="1" dirty="0" smtClean="0">
                <a:solidFill>
                  <a:schemeClr val="bg1"/>
                </a:solidFill>
                <a:latin typeface="Avenir Book" charset="0"/>
                <a:ea typeface="Avenir Book" charset="0"/>
                <a:cs typeface="Avenir Book" charset="0"/>
              </a:rPr>
              <a:t>Mini-Batch</a:t>
            </a:r>
          </a:p>
          <a:p>
            <a:pPr algn="ctr"/>
            <a:r>
              <a:rPr lang="en-US" sz="1200" b="1" dirty="0" smtClean="0">
                <a:solidFill>
                  <a:schemeClr val="bg1"/>
                </a:solidFill>
                <a:latin typeface="Avenir Book" charset="0"/>
                <a:ea typeface="Avenir Book" charset="0"/>
                <a:cs typeface="Avenir Book" charset="0"/>
              </a:rPr>
              <a:t>K-Means</a:t>
            </a:r>
            <a:endParaRPr lang="en-US" sz="1200" b="1" dirty="0">
              <a:solidFill>
                <a:schemeClr val="bg1"/>
              </a:solidFill>
              <a:latin typeface="Avenir Book" charset="0"/>
              <a:ea typeface="Avenir Book" charset="0"/>
              <a:cs typeface="Avenir Book" charset="0"/>
            </a:endParaRPr>
          </a:p>
        </p:txBody>
      </p:sp>
      <p:sp>
        <p:nvSpPr>
          <p:cNvPr id="109" name="TextBox 108"/>
          <p:cNvSpPr txBox="1"/>
          <p:nvPr/>
        </p:nvSpPr>
        <p:spPr>
          <a:xfrm>
            <a:off x="2963051" y="805325"/>
            <a:ext cx="848148" cy="369332"/>
          </a:xfrm>
          <a:prstGeom prst="rect">
            <a:avLst/>
          </a:prstGeom>
          <a:noFill/>
        </p:spPr>
        <p:txBody>
          <a:bodyPr wrap="square" lIns="0" tIns="0" rIns="0" bIns="0" rtlCol="0">
            <a:spAutoFit/>
          </a:bodyPr>
          <a:lstStyle/>
          <a:p>
            <a:pPr algn="ctr"/>
            <a:r>
              <a:rPr lang="en-US" sz="1200" b="1" smtClean="0">
                <a:solidFill>
                  <a:schemeClr val="bg1"/>
                </a:solidFill>
                <a:latin typeface="Avenir Book" charset="0"/>
                <a:ea typeface="Avenir Book" charset="0"/>
                <a:cs typeface="Avenir Book" charset="0"/>
              </a:rPr>
              <a:t>Affinity </a:t>
            </a:r>
          </a:p>
          <a:p>
            <a:pPr algn="ctr"/>
            <a:r>
              <a:rPr lang="en-US" sz="1200" b="1" dirty="0" smtClean="0">
                <a:solidFill>
                  <a:schemeClr val="bg1"/>
                </a:solidFill>
                <a:latin typeface="Avenir Book" charset="0"/>
                <a:ea typeface="Avenir Book" charset="0"/>
                <a:cs typeface="Avenir Book" charset="0"/>
              </a:rPr>
              <a:t>Propagation</a:t>
            </a:r>
            <a:endParaRPr lang="en-US" sz="1200" b="1" dirty="0">
              <a:solidFill>
                <a:schemeClr val="bg1"/>
              </a:solidFill>
              <a:latin typeface="Avenir Book" charset="0"/>
              <a:ea typeface="Avenir Book" charset="0"/>
              <a:cs typeface="Avenir Book" charset="0"/>
            </a:endParaRPr>
          </a:p>
        </p:txBody>
      </p:sp>
      <p:sp>
        <p:nvSpPr>
          <p:cNvPr id="110" name="TextBox 109"/>
          <p:cNvSpPr txBox="1"/>
          <p:nvPr/>
        </p:nvSpPr>
        <p:spPr>
          <a:xfrm>
            <a:off x="3810498" y="805325"/>
            <a:ext cx="776436" cy="369332"/>
          </a:xfrm>
          <a:prstGeom prst="rect">
            <a:avLst/>
          </a:prstGeom>
          <a:noFill/>
        </p:spPr>
        <p:txBody>
          <a:bodyPr wrap="square" lIns="0" tIns="0" rIns="0" bIns="0" rtlCol="0">
            <a:spAutoFit/>
          </a:bodyPr>
          <a:lstStyle/>
          <a:p>
            <a:pPr algn="ctr"/>
            <a:r>
              <a:rPr lang="en-US" sz="1200" b="1" smtClean="0">
                <a:solidFill>
                  <a:schemeClr val="bg1"/>
                </a:solidFill>
                <a:latin typeface="Avenir Book" charset="0"/>
                <a:ea typeface="Avenir Book" charset="0"/>
                <a:cs typeface="Avenir Book" charset="0"/>
              </a:rPr>
              <a:t>Mean </a:t>
            </a:r>
          </a:p>
          <a:p>
            <a:pPr algn="ctr"/>
            <a:r>
              <a:rPr lang="en-US" sz="1200" b="1" dirty="0" smtClean="0">
                <a:solidFill>
                  <a:schemeClr val="bg1"/>
                </a:solidFill>
                <a:latin typeface="Avenir Book" charset="0"/>
                <a:ea typeface="Avenir Book" charset="0"/>
                <a:cs typeface="Avenir Book" charset="0"/>
              </a:rPr>
              <a:t>Shift</a:t>
            </a:r>
            <a:endParaRPr lang="en-US" sz="1200" b="1" dirty="0">
              <a:solidFill>
                <a:schemeClr val="bg1"/>
              </a:solidFill>
              <a:latin typeface="Avenir Book" charset="0"/>
              <a:ea typeface="Avenir Book" charset="0"/>
              <a:cs typeface="Avenir Book" charset="0"/>
            </a:endParaRPr>
          </a:p>
        </p:txBody>
      </p:sp>
      <p:sp>
        <p:nvSpPr>
          <p:cNvPr id="111" name="TextBox 110"/>
          <p:cNvSpPr txBox="1"/>
          <p:nvPr/>
        </p:nvSpPr>
        <p:spPr>
          <a:xfrm>
            <a:off x="4631679" y="805325"/>
            <a:ext cx="773115" cy="369332"/>
          </a:xfrm>
          <a:prstGeom prst="rect">
            <a:avLst/>
          </a:prstGeom>
          <a:noFill/>
        </p:spPr>
        <p:txBody>
          <a:bodyPr wrap="square" lIns="0" tIns="0" rIns="0" bIns="0" rtlCol="0">
            <a:spAutoFit/>
          </a:bodyPr>
          <a:lstStyle/>
          <a:p>
            <a:pPr algn="ctr"/>
            <a:r>
              <a:rPr lang="en-US" sz="1200" b="1" smtClean="0">
                <a:solidFill>
                  <a:schemeClr val="bg1"/>
                </a:solidFill>
                <a:latin typeface="Avenir Book" charset="0"/>
                <a:ea typeface="Avenir Book" charset="0"/>
                <a:cs typeface="Avenir Book" charset="0"/>
              </a:rPr>
              <a:t>Spectral </a:t>
            </a:r>
          </a:p>
          <a:p>
            <a:pPr algn="ctr"/>
            <a:r>
              <a:rPr lang="en-US" sz="1200" b="1" dirty="0" smtClean="0">
                <a:solidFill>
                  <a:schemeClr val="bg1"/>
                </a:solidFill>
                <a:latin typeface="Avenir Book" charset="0"/>
                <a:ea typeface="Avenir Book" charset="0"/>
                <a:cs typeface="Avenir Book" charset="0"/>
              </a:rPr>
              <a:t>Clustering</a:t>
            </a:r>
            <a:endParaRPr lang="en-US" sz="1200" b="1" dirty="0">
              <a:solidFill>
                <a:schemeClr val="bg1"/>
              </a:solidFill>
              <a:latin typeface="Avenir Book" charset="0"/>
              <a:ea typeface="Avenir Book" charset="0"/>
              <a:cs typeface="Avenir Book" charset="0"/>
            </a:endParaRPr>
          </a:p>
        </p:txBody>
      </p:sp>
      <p:sp>
        <p:nvSpPr>
          <p:cNvPr id="112" name="TextBox 111"/>
          <p:cNvSpPr txBox="1"/>
          <p:nvPr/>
        </p:nvSpPr>
        <p:spPr>
          <a:xfrm>
            <a:off x="5472187" y="897658"/>
            <a:ext cx="750467" cy="184666"/>
          </a:xfrm>
          <a:prstGeom prst="rect">
            <a:avLst/>
          </a:prstGeom>
          <a:noFill/>
        </p:spPr>
        <p:txBody>
          <a:bodyPr wrap="square" lIns="0" tIns="0" rIns="0" bIns="0" rtlCol="0">
            <a:spAutoFit/>
          </a:bodyPr>
          <a:lstStyle/>
          <a:p>
            <a:pPr algn="ctr"/>
            <a:r>
              <a:rPr lang="en-US" sz="1200" b="1" dirty="0">
                <a:solidFill>
                  <a:schemeClr val="bg1"/>
                </a:solidFill>
                <a:latin typeface="Avenir Book" charset="0"/>
                <a:ea typeface="Avenir Book" charset="0"/>
                <a:cs typeface="Avenir Book" charset="0"/>
              </a:rPr>
              <a:t>Ward</a:t>
            </a:r>
          </a:p>
        </p:txBody>
      </p:sp>
      <p:sp>
        <p:nvSpPr>
          <p:cNvPr id="113" name="TextBox 112"/>
          <p:cNvSpPr txBox="1"/>
          <p:nvPr/>
        </p:nvSpPr>
        <p:spPr>
          <a:xfrm>
            <a:off x="6290047" y="897658"/>
            <a:ext cx="750467" cy="184666"/>
          </a:xfrm>
          <a:prstGeom prst="rect">
            <a:avLst/>
          </a:prstGeom>
          <a:noFill/>
        </p:spPr>
        <p:txBody>
          <a:bodyPr wrap="square" lIns="0" tIns="0" rIns="0" bIns="0" rtlCol="0">
            <a:spAutoFit/>
          </a:bodyPr>
          <a:lstStyle/>
          <a:p>
            <a:pPr algn="ctr"/>
            <a:r>
              <a:rPr lang="en-US" sz="1200" b="1" dirty="0">
                <a:solidFill>
                  <a:schemeClr val="bg1"/>
                </a:solidFill>
                <a:latin typeface="Avenir Book" charset="0"/>
                <a:ea typeface="Avenir Book" charset="0"/>
                <a:cs typeface="Avenir Book" charset="0"/>
              </a:rPr>
              <a:t>DBSCAN</a:t>
            </a:r>
          </a:p>
        </p:txBody>
      </p:sp>
      <p:grpSp>
        <p:nvGrpSpPr>
          <p:cNvPr id="2" name="Group 1"/>
          <p:cNvGrpSpPr/>
          <p:nvPr/>
        </p:nvGrpSpPr>
        <p:grpSpPr>
          <a:xfrm>
            <a:off x="2173529" y="1206244"/>
            <a:ext cx="4866985" cy="3451482"/>
            <a:chOff x="1226467" y="285750"/>
            <a:chExt cx="6688808" cy="4743450"/>
          </a:xfrm>
        </p:grpSpPr>
        <p:sp>
          <p:nvSpPr>
            <p:cNvPr id="23" name="Rectangle 22"/>
            <p:cNvSpPr/>
            <p:nvPr/>
          </p:nvSpPr>
          <p:spPr>
            <a:xfrm>
              <a:off x="1228725" y="28575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30" name="TextBox 29"/>
            <p:cNvSpPr txBox="1"/>
            <p:nvPr/>
          </p:nvSpPr>
          <p:spPr>
            <a:xfrm>
              <a:off x="1250945" y="128949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.01s</a:t>
              </a:r>
            </a:p>
          </p:txBody>
        </p:sp>
        <p:sp>
          <p:nvSpPr>
            <p:cNvPr id="34" name="Rectangle 33"/>
            <p:cNvSpPr/>
            <p:nvPr/>
          </p:nvSpPr>
          <p:spPr>
            <a:xfrm>
              <a:off x="2352729" y="28575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35" name="TextBox 34"/>
            <p:cNvSpPr txBox="1"/>
            <p:nvPr/>
          </p:nvSpPr>
          <p:spPr>
            <a:xfrm>
              <a:off x="2374949" y="128949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8.17s</a:t>
              </a:r>
            </a:p>
          </p:txBody>
        </p:sp>
        <p:sp>
          <p:nvSpPr>
            <p:cNvPr id="37" name="Rectangle 36"/>
            <p:cNvSpPr/>
            <p:nvPr/>
          </p:nvSpPr>
          <p:spPr>
            <a:xfrm>
              <a:off x="3476733" y="28575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38" name="TextBox 37"/>
            <p:cNvSpPr txBox="1"/>
            <p:nvPr/>
          </p:nvSpPr>
          <p:spPr>
            <a:xfrm>
              <a:off x="3498954" y="128949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.02s</a:t>
              </a:r>
            </a:p>
          </p:txBody>
        </p:sp>
        <p:sp>
          <p:nvSpPr>
            <p:cNvPr id="40" name="Rectangle 39"/>
            <p:cNvSpPr/>
            <p:nvPr/>
          </p:nvSpPr>
          <p:spPr>
            <a:xfrm>
              <a:off x="4600738" y="28575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41" name="TextBox 40"/>
            <p:cNvSpPr txBox="1"/>
            <p:nvPr/>
          </p:nvSpPr>
          <p:spPr>
            <a:xfrm>
              <a:off x="4622957" y="128949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.31s</a:t>
              </a:r>
            </a:p>
          </p:txBody>
        </p:sp>
        <p:sp>
          <p:nvSpPr>
            <p:cNvPr id="43" name="Rectangle 42"/>
            <p:cNvSpPr/>
            <p:nvPr/>
          </p:nvSpPr>
          <p:spPr>
            <a:xfrm>
              <a:off x="5724742" y="28575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44" name="TextBox 43"/>
            <p:cNvSpPr txBox="1"/>
            <p:nvPr/>
          </p:nvSpPr>
          <p:spPr>
            <a:xfrm>
              <a:off x="5746961" y="128949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.21s</a:t>
              </a:r>
            </a:p>
          </p:txBody>
        </p:sp>
        <p:sp>
          <p:nvSpPr>
            <p:cNvPr id="46" name="Rectangle 45"/>
            <p:cNvSpPr/>
            <p:nvPr/>
          </p:nvSpPr>
          <p:spPr>
            <a:xfrm>
              <a:off x="6848745" y="28575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47" name="TextBox 46"/>
            <p:cNvSpPr txBox="1"/>
            <p:nvPr/>
          </p:nvSpPr>
          <p:spPr>
            <a:xfrm>
              <a:off x="6870966" y="128949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.10s</a:t>
              </a:r>
            </a:p>
          </p:txBody>
        </p:sp>
        <p:sp>
          <p:nvSpPr>
            <p:cNvPr id="67" name="Rectangle 66"/>
            <p:cNvSpPr/>
            <p:nvPr/>
          </p:nvSpPr>
          <p:spPr>
            <a:xfrm>
              <a:off x="1228725" y="148590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68" name="TextBox 67"/>
            <p:cNvSpPr txBox="1"/>
            <p:nvPr/>
          </p:nvSpPr>
          <p:spPr>
            <a:xfrm>
              <a:off x="1250945" y="248964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0.1s</a:t>
              </a:r>
            </a:p>
          </p:txBody>
        </p:sp>
        <p:sp>
          <p:nvSpPr>
            <p:cNvPr id="65" name="Rectangle 64"/>
            <p:cNvSpPr/>
            <p:nvPr/>
          </p:nvSpPr>
          <p:spPr>
            <a:xfrm>
              <a:off x="2352729" y="148590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66" name="TextBox 65"/>
            <p:cNvSpPr txBox="1"/>
            <p:nvPr/>
          </p:nvSpPr>
          <p:spPr>
            <a:xfrm>
              <a:off x="2374949" y="248964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8.17s</a:t>
              </a:r>
            </a:p>
          </p:txBody>
        </p:sp>
        <p:sp>
          <p:nvSpPr>
            <p:cNvPr id="63" name="Rectangle 62"/>
            <p:cNvSpPr/>
            <p:nvPr/>
          </p:nvSpPr>
          <p:spPr>
            <a:xfrm>
              <a:off x="3476733" y="148590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64" name="TextBox 63"/>
            <p:cNvSpPr txBox="1"/>
            <p:nvPr/>
          </p:nvSpPr>
          <p:spPr>
            <a:xfrm>
              <a:off x="3498954" y="248964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.03s</a:t>
              </a:r>
            </a:p>
          </p:txBody>
        </p:sp>
        <p:sp>
          <p:nvSpPr>
            <p:cNvPr id="61" name="Rectangle 60"/>
            <p:cNvSpPr/>
            <p:nvPr/>
          </p:nvSpPr>
          <p:spPr>
            <a:xfrm>
              <a:off x="4600738" y="148590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62" name="TextBox 61"/>
            <p:cNvSpPr txBox="1"/>
            <p:nvPr/>
          </p:nvSpPr>
          <p:spPr>
            <a:xfrm>
              <a:off x="4622957" y="248964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.03s</a:t>
              </a:r>
            </a:p>
          </p:txBody>
        </p:sp>
        <p:sp>
          <p:nvSpPr>
            <p:cNvPr id="59" name="Rectangle 58"/>
            <p:cNvSpPr/>
            <p:nvPr/>
          </p:nvSpPr>
          <p:spPr>
            <a:xfrm>
              <a:off x="5724742" y="148590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60" name="TextBox 59"/>
            <p:cNvSpPr txBox="1"/>
            <p:nvPr/>
          </p:nvSpPr>
          <p:spPr>
            <a:xfrm>
              <a:off x="5746961" y="248964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.26s</a:t>
              </a:r>
            </a:p>
          </p:txBody>
        </p:sp>
        <p:sp>
          <p:nvSpPr>
            <p:cNvPr id="57" name="Rectangle 56"/>
            <p:cNvSpPr/>
            <p:nvPr/>
          </p:nvSpPr>
          <p:spPr>
            <a:xfrm>
              <a:off x="6848745" y="148590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58" name="TextBox 57"/>
            <p:cNvSpPr txBox="1"/>
            <p:nvPr/>
          </p:nvSpPr>
          <p:spPr>
            <a:xfrm>
              <a:off x="6870966" y="248964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.10s</a:t>
              </a:r>
            </a:p>
          </p:txBody>
        </p:sp>
        <p:sp>
          <p:nvSpPr>
            <p:cNvPr id="86" name="Rectangle 85"/>
            <p:cNvSpPr/>
            <p:nvPr/>
          </p:nvSpPr>
          <p:spPr>
            <a:xfrm>
              <a:off x="1228725" y="268605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87" name="TextBox 86"/>
            <p:cNvSpPr txBox="1"/>
            <p:nvPr/>
          </p:nvSpPr>
          <p:spPr>
            <a:xfrm>
              <a:off x="1250945" y="368979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.01s</a:t>
              </a:r>
            </a:p>
          </p:txBody>
        </p:sp>
        <p:sp>
          <p:nvSpPr>
            <p:cNvPr id="84" name="Rectangle 83"/>
            <p:cNvSpPr/>
            <p:nvPr/>
          </p:nvSpPr>
          <p:spPr>
            <a:xfrm>
              <a:off x="2352729" y="268605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85" name="TextBox 84"/>
            <p:cNvSpPr txBox="1"/>
            <p:nvPr/>
          </p:nvSpPr>
          <p:spPr>
            <a:xfrm>
              <a:off x="2374949" y="368979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8.45s</a:t>
              </a:r>
            </a:p>
          </p:txBody>
        </p:sp>
        <p:sp>
          <p:nvSpPr>
            <p:cNvPr id="82" name="Rectangle 81"/>
            <p:cNvSpPr/>
            <p:nvPr/>
          </p:nvSpPr>
          <p:spPr>
            <a:xfrm>
              <a:off x="3476733" y="268605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83" name="TextBox 82"/>
            <p:cNvSpPr txBox="1"/>
            <p:nvPr/>
          </p:nvSpPr>
          <p:spPr>
            <a:xfrm>
              <a:off x="3498954" y="368979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.03s</a:t>
              </a:r>
            </a:p>
          </p:txBody>
        </p:sp>
        <p:sp>
          <p:nvSpPr>
            <p:cNvPr id="80" name="Rectangle 79"/>
            <p:cNvSpPr/>
            <p:nvPr/>
          </p:nvSpPr>
          <p:spPr>
            <a:xfrm>
              <a:off x="4600738" y="268605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81" name="TextBox 80"/>
            <p:cNvSpPr txBox="1"/>
            <p:nvPr/>
          </p:nvSpPr>
          <p:spPr>
            <a:xfrm>
              <a:off x="4622957" y="368979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.04s</a:t>
              </a:r>
            </a:p>
          </p:txBody>
        </p:sp>
        <p:sp>
          <p:nvSpPr>
            <p:cNvPr id="78" name="Rectangle 77"/>
            <p:cNvSpPr/>
            <p:nvPr/>
          </p:nvSpPr>
          <p:spPr>
            <a:xfrm>
              <a:off x="5724742" y="268605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79" name="TextBox 78"/>
            <p:cNvSpPr txBox="1"/>
            <p:nvPr/>
          </p:nvSpPr>
          <p:spPr>
            <a:xfrm>
              <a:off x="5746961" y="368979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.31s</a:t>
              </a:r>
            </a:p>
          </p:txBody>
        </p:sp>
        <p:sp>
          <p:nvSpPr>
            <p:cNvPr id="76" name="Rectangle 75"/>
            <p:cNvSpPr/>
            <p:nvPr/>
          </p:nvSpPr>
          <p:spPr>
            <a:xfrm>
              <a:off x="6848745" y="268605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77" name="TextBox 76"/>
            <p:cNvSpPr txBox="1"/>
            <p:nvPr/>
          </p:nvSpPr>
          <p:spPr>
            <a:xfrm>
              <a:off x="6870966" y="368979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.11s</a:t>
              </a:r>
            </a:p>
          </p:txBody>
        </p:sp>
        <p:sp>
          <p:nvSpPr>
            <p:cNvPr id="106" name="TextBox 105"/>
            <p:cNvSpPr txBox="1"/>
            <p:nvPr/>
          </p:nvSpPr>
          <p:spPr>
            <a:xfrm>
              <a:off x="1250945" y="488994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.02s</a:t>
              </a:r>
            </a:p>
          </p:txBody>
        </p:sp>
        <p:sp>
          <p:nvSpPr>
            <p:cNvPr id="104" name="TextBox 103"/>
            <p:cNvSpPr txBox="1"/>
            <p:nvPr/>
          </p:nvSpPr>
          <p:spPr>
            <a:xfrm>
              <a:off x="2374949" y="488994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8.53s</a:t>
              </a:r>
            </a:p>
          </p:txBody>
        </p:sp>
        <p:sp>
          <p:nvSpPr>
            <p:cNvPr id="101" name="Rectangle 100"/>
            <p:cNvSpPr/>
            <p:nvPr/>
          </p:nvSpPr>
          <p:spPr>
            <a:xfrm>
              <a:off x="3476733" y="388620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102" name="TextBox 101"/>
            <p:cNvSpPr txBox="1"/>
            <p:nvPr/>
          </p:nvSpPr>
          <p:spPr>
            <a:xfrm>
              <a:off x="3498954" y="488994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.06s</a:t>
              </a:r>
            </a:p>
          </p:txBody>
        </p:sp>
        <p:sp>
          <p:nvSpPr>
            <p:cNvPr id="99" name="Rectangle 98"/>
            <p:cNvSpPr/>
            <p:nvPr/>
          </p:nvSpPr>
          <p:spPr>
            <a:xfrm>
              <a:off x="4600738" y="388620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100" name="TextBox 99"/>
            <p:cNvSpPr txBox="1"/>
            <p:nvPr/>
          </p:nvSpPr>
          <p:spPr>
            <a:xfrm>
              <a:off x="4622957" y="488994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.08s</a:t>
              </a:r>
            </a:p>
          </p:txBody>
        </p:sp>
        <p:sp>
          <p:nvSpPr>
            <p:cNvPr id="97" name="Rectangle 96"/>
            <p:cNvSpPr/>
            <p:nvPr/>
          </p:nvSpPr>
          <p:spPr>
            <a:xfrm>
              <a:off x="5724742" y="388620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98" name="TextBox 97"/>
            <p:cNvSpPr txBox="1"/>
            <p:nvPr/>
          </p:nvSpPr>
          <p:spPr>
            <a:xfrm>
              <a:off x="5746961" y="488994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.21s</a:t>
              </a:r>
            </a:p>
          </p:txBody>
        </p:sp>
        <p:sp>
          <p:nvSpPr>
            <p:cNvPr id="95" name="Rectangle 94"/>
            <p:cNvSpPr/>
            <p:nvPr/>
          </p:nvSpPr>
          <p:spPr>
            <a:xfrm>
              <a:off x="6848745" y="388620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96" name="TextBox 95"/>
            <p:cNvSpPr txBox="1"/>
            <p:nvPr/>
          </p:nvSpPr>
          <p:spPr>
            <a:xfrm>
              <a:off x="6870966" y="4889947"/>
              <a:ext cx="1022091" cy="132436"/>
            </a:xfrm>
            <a:prstGeom prst="rect">
              <a:avLst/>
            </a:prstGeom>
            <a:noFill/>
          </p:spPr>
          <p:txBody>
            <a:bodyPr wrap="square" lIns="0" tIns="0" rIns="0" bIns="0" rtlCol="0">
              <a:spAutoFit/>
            </a:bodyPr>
            <a:lstStyle/>
            <a:p>
              <a:pPr algn="r"/>
              <a:r>
                <a:rPr lang="en-US" sz="750" dirty="0">
                  <a:solidFill>
                    <a:srgbClr val="7F7E7E"/>
                  </a:solidFill>
                  <a:latin typeface="Avenir Book" charset="0"/>
                  <a:ea typeface="Avenir Book" charset="0"/>
                  <a:cs typeface="Avenir Book" charset="0"/>
                </a:rPr>
                <a:t>.10s</a:t>
              </a:r>
            </a:p>
          </p:txBody>
        </p:sp>
        <p:grpSp>
          <p:nvGrpSpPr>
            <p:cNvPr id="118" name="Group 117"/>
            <p:cNvGrpSpPr/>
            <p:nvPr/>
          </p:nvGrpSpPr>
          <p:grpSpPr>
            <a:xfrm>
              <a:off x="2455706" y="344937"/>
              <a:ext cx="889316" cy="934351"/>
              <a:chOff x="1752600" y="457200"/>
              <a:chExt cx="1185755" cy="1245801"/>
            </a:xfrm>
          </p:grpSpPr>
          <p:pic>
            <p:nvPicPr>
              <p:cNvPr id="115" name="Picture 114"/>
              <p:cNvPicPr>
                <a:picLocks noChangeAspect="1"/>
              </p:cNvPicPr>
              <p:nvPr/>
            </p:nvPicPr>
            <p:blipFill rotWithShape="1">
              <a:blip r:embed="rId7"/>
              <a:srcRect l="3497"/>
              <a:stretch/>
            </p:blipFill>
            <p:spPr>
              <a:xfrm>
                <a:off x="1752600" y="457200"/>
                <a:ext cx="1185755" cy="1219200"/>
              </a:xfrm>
              <a:prstGeom prst="rect">
                <a:avLst/>
              </a:prstGeom>
            </p:spPr>
          </p:pic>
          <p:sp>
            <p:nvSpPr>
              <p:cNvPr id="117" name="Rectangle 116"/>
              <p:cNvSpPr/>
              <p:nvPr/>
            </p:nvSpPr>
            <p:spPr>
              <a:xfrm>
                <a:off x="2631502" y="1569651"/>
                <a:ext cx="306853" cy="133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21" name="Group 120"/>
            <p:cNvGrpSpPr/>
            <p:nvPr/>
          </p:nvGrpSpPr>
          <p:grpSpPr>
            <a:xfrm>
              <a:off x="3552190" y="342900"/>
              <a:ext cx="915617" cy="914400"/>
              <a:chOff x="3198777" y="457200"/>
              <a:chExt cx="1220823" cy="1219200"/>
            </a:xfrm>
          </p:grpSpPr>
          <p:pic>
            <p:nvPicPr>
              <p:cNvPr id="119" name="Picture 118"/>
              <p:cNvPicPr>
                <a:picLocks noChangeAspect="1"/>
              </p:cNvPicPr>
              <p:nvPr/>
            </p:nvPicPr>
            <p:blipFill rotWithShape="1">
              <a:blip r:embed="rId8"/>
              <a:srcRect r="2160"/>
              <a:stretch/>
            </p:blipFill>
            <p:spPr>
              <a:xfrm>
                <a:off x="3198777" y="457200"/>
                <a:ext cx="1220823" cy="1219200"/>
              </a:xfrm>
              <a:prstGeom prst="rect">
                <a:avLst/>
              </a:prstGeom>
            </p:spPr>
          </p:pic>
          <p:sp>
            <p:nvSpPr>
              <p:cNvPr id="120" name="Rectangle 119"/>
              <p:cNvSpPr/>
              <p:nvPr/>
            </p:nvSpPr>
            <p:spPr>
              <a:xfrm>
                <a:off x="4121113" y="1543050"/>
                <a:ext cx="298487" cy="133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25" name="Group 124"/>
            <p:cNvGrpSpPr/>
            <p:nvPr/>
          </p:nvGrpSpPr>
          <p:grpSpPr>
            <a:xfrm>
              <a:off x="4676803" y="370895"/>
              <a:ext cx="914400" cy="914400"/>
              <a:chOff x="4724400" y="494527"/>
              <a:chExt cx="1219200" cy="1219200"/>
            </a:xfrm>
          </p:grpSpPr>
          <p:pic>
            <p:nvPicPr>
              <p:cNvPr id="122" name="Picture 121"/>
              <p:cNvPicPr>
                <a:picLocks noChangeAspect="1"/>
              </p:cNvPicPr>
              <p:nvPr/>
            </p:nvPicPr>
            <p:blipFill rotWithShape="1">
              <a:blip r:embed="rId9"/>
              <a:srcRect l="596" r="943"/>
              <a:stretch/>
            </p:blipFill>
            <p:spPr>
              <a:xfrm>
                <a:off x="4724400" y="494527"/>
                <a:ext cx="1219200" cy="1219200"/>
              </a:xfrm>
              <a:prstGeom prst="rect">
                <a:avLst/>
              </a:prstGeom>
            </p:spPr>
          </p:pic>
          <p:sp>
            <p:nvSpPr>
              <p:cNvPr id="123" name="Rectangle 122"/>
              <p:cNvSpPr/>
              <p:nvPr/>
            </p:nvSpPr>
            <p:spPr>
              <a:xfrm>
                <a:off x="5645113" y="1580377"/>
                <a:ext cx="298487" cy="133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28" name="Group 127"/>
            <p:cNvGrpSpPr/>
            <p:nvPr/>
          </p:nvGrpSpPr>
          <p:grpSpPr>
            <a:xfrm>
              <a:off x="5798208" y="381901"/>
              <a:ext cx="919598" cy="900113"/>
              <a:chOff x="6206944" y="509201"/>
              <a:chExt cx="1226130" cy="1200150"/>
            </a:xfrm>
          </p:grpSpPr>
          <p:pic>
            <p:nvPicPr>
              <p:cNvPr id="126" name="Picture 125"/>
              <p:cNvPicPr>
                <a:picLocks noChangeAspect="1"/>
              </p:cNvPicPr>
              <p:nvPr/>
            </p:nvPicPr>
            <p:blipFill rotWithShape="1">
              <a:blip r:embed="rId10"/>
              <a:srcRect l="1734" r="-1"/>
              <a:stretch/>
            </p:blipFill>
            <p:spPr>
              <a:xfrm>
                <a:off x="6206944" y="509201"/>
                <a:ext cx="1226130" cy="1200150"/>
              </a:xfrm>
              <a:prstGeom prst="rect">
                <a:avLst/>
              </a:prstGeom>
            </p:spPr>
          </p:pic>
          <p:sp>
            <p:nvSpPr>
              <p:cNvPr id="127" name="Rectangle 126"/>
              <p:cNvSpPr/>
              <p:nvPr/>
            </p:nvSpPr>
            <p:spPr>
              <a:xfrm>
                <a:off x="7134587" y="1576001"/>
                <a:ext cx="298487" cy="133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31" name="Group 130"/>
            <p:cNvGrpSpPr/>
            <p:nvPr/>
          </p:nvGrpSpPr>
          <p:grpSpPr>
            <a:xfrm>
              <a:off x="6931954" y="343801"/>
              <a:ext cx="900113" cy="914400"/>
              <a:chOff x="7698581" y="452051"/>
              <a:chExt cx="1200150" cy="1219200"/>
            </a:xfrm>
          </p:grpSpPr>
          <p:pic>
            <p:nvPicPr>
              <p:cNvPr id="129" name="Picture 128"/>
              <p:cNvPicPr>
                <a:picLocks noChangeAspect="1"/>
              </p:cNvPicPr>
              <p:nvPr/>
            </p:nvPicPr>
            <p:blipFill rotWithShape="1">
              <a:blip r:embed="rId11"/>
              <a:srcRect l="1563"/>
              <a:stretch/>
            </p:blipFill>
            <p:spPr>
              <a:xfrm>
                <a:off x="7698581" y="452051"/>
                <a:ext cx="1200150" cy="1219200"/>
              </a:xfrm>
              <a:prstGeom prst="rect">
                <a:avLst/>
              </a:prstGeom>
            </p:spPr>
          </p:pic>
          <p:sp>
            <p:nvSpPr>
              <p:cNvPr id="130" name="Rectangle 129"/>
              <p:cNvSpPr/>
              <p:nvPr/>
            </p:nvSpPr>
            <p:spPr>
              <a:xfrm>
                <a:off x="8600244" y="1537901"/>
                <a:ext cx="298487" cy="133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34" name="Group 133"/>
            <p:cNvGrpSpPr/>
            <p:nvPr/>
          </p:nvGrpSpPr>
          <p:grpSpPr>
            <a:xfrm>
              <a:off x="1304790" y="1546332"/>
              <a:ext cx="914400" cy="921544"/>
              <a:chOff x="215720" y="2061776"/>
              <a:chExt cx="1219200" cy="1228725"/>
            </a:xfrm>
          </p:grpSpPr>
          <p:pic>
            <p:nvPicPr>
              <p:cNvPr id="132" name="Picture 131"/>
              <p:cNvPicPr>
                <a:picLocks noChangeAspect="1"/>
              </p:cNvPicPr>
              <p:nvPr/>
            </p:nvPicPr>
            <p:blipFill>
              <a:blip r:embed="rId12"/>
              <a:stretch>
                <a:fillRect/>
              </a:stretch>
            </p:blipFill>
            <p:spPr>
              <a:xfrm>
                <a:off x="215720" y="2061776"/>
                <a:ext cx="1219200" cy="1228725"/>
              </a:xfrm>
              <a:prstGeom prst="rect">
                <a:avLst/>
              </a:prstGeom>
            </p:spPr>
          </p:pic>
          <p:sp>
            <p:nvSpPr>
              <p:cNvPr id="133" name="Rectangle 132"/>
              <p:cNvSpPr/>
              <p:nvPr/>
            </p:nvSpPr>
            <p:spPr>
              <a:xfrm>
                <a:off x="1204913" y="3190875"/>
                <a:ext cx="230007" cy="996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37" name="Group 136"/>
            <p:cNvGrpSpPr/>
            <p:nvPr/>
          </p:nvGrpSpPr>
          <p:grpSpPr>
            <a:xfrm>
              <a:off x="2433637" y="1531144"/>
              <a:ext cx="916700" cy="923925"/>
              <a:chOff x="1720849" y="2041525"/>
              <a:chExt cx="1222267" cy="1231900"/>
            </a:xfrm>
          </p:grpSpPr>
          <p:pic>
            <p:nvPicPr>
              <p:cNvPr id="135" name="Picture 134"/>
              <p:cNvPicPr>
                <a:picLocks noChangeAspect="1"/>
              </p:cNvPicPr>
              <p:nvPr/>
            </p:nvPicPr>
            <p:blipFill rotWithShape="1">
              <a:blip r:embed="rId13"/>
              <a:srcRect l="1291" t="1272" b="1"/>
              <a:stretch/>
            </p:blipFill>
            <p:spPr>
              <a:xfrm>
                <a:off x="1720849" y="2041525"/>
                <a:ext cx="1222267" cy="1231900"/>
              </a:xfrm>
              <a:prstGeom prst="rect">
                <a:avLst/>
              </a:prstGeom>
            </p:spPr>
          </p:pic>
          <p:sp>
            <p:nvSpPr>
              <p:cNvPr id="136" name="Rectangle 135"/>
              <p:cNvSpPr/>
              <p:nvPr/>
            </p:nvSpPr>
            <p:spPr>
              <a:xfrm>
                <a:off x="2631502" y="3169851"/>
                <a:ext cx="311614" cy="1035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40" name="Group 139"/>
            <p:cNvGrpSpPr/>
            <p:nvPr/>
          </p:nvGrpSpPr>
          <p:grpSpPr>
            <a:xfrm>
              <a:off x="1326222" y="2732195"/>
              <a:ext cx="892969" cy="878681"/>
              <a:chOff x="244295" y="3642926"/>
              <a:chExt cx="1190625" cy="1171575"/>
            </a:xfrm>
          </p:grpSpPr>
          <p:pic>
            <p:nvPicPr>
              <p:cNvPr id="138" name="Picture 137"/>
              <p:cNvPicPr>
                <a:picLocks noChangeAspect="1"/>
              </p:cNvPicPr>
              <p:nvPr/>
            </p:nvPicPr>
            <p:blipFill>
              <a:blip r:embed="rId14"/>
              <a:stretch>
                <a:fillRect/>
              </a:stretch>
            </p:blipFill>
            <p:spPr>
              <a:xfrm>
                <a:off x="244295" y="3642926"/>
                <a:ext cx="1190625" cy="1171575"/>
              </a:xfrm>
              <a:prstGeom prst="rect">
                <a:avLst/>
              </a:prstGeom>
            </p:spPr>
          </p:pic>
          <p:sp>
            <p:nvSpPr>
              <p:cNvPr id="139" name="Rectangle 138"/>
              <p:cNvSpPr/>
              <p:nvPr/>
            </p:nvSpPr>
            <p:spPr>
              <a:xfrm>
                <a:off x="1136433" y="4681151"/>
                <a:ext cx="298487" cy="133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pic>
          <p:nvPicPr>
            <p:cNvPr id="141" name="Picture 140"/>
            <p:cNvPicPr>
              <a:picLocks noChangeAspect="1"/>
            </p:cNvPicPr>
            <p:nvPr/>
          </p:nvPicPr>
          <p:blipFill rotWithShape="1">
            <a:blip r:embed="rId15"/>
            <a:srcRect r="4809" b="6589"/>
            <a:stretch/>
          </p:blipFill>
          <p:spPr>
            <a:xfrm>
              <a:off x="1226467" y="3924492"/>
              <a:ext cx="1071047" cy="925925"/>
            </a:xfrm>
            <a:prstGeom prst="rect">
              <a:avLst/>
            </a:prstGeom>
          </p:spPr>
        </p:pic>
        <p:pic>
          <p:nvPicPr>
            <p:cNvPr id="142" name="Picture 141"/>
            <p:cNvPicPr>
              <a:picLocks noChangeAspect="1"/>
            </p:cNvPicPr>
            <p:nvPr/>
          </p:nvPicPr>
          <p:blipFill>
            <a:blip r:embed="rId16"/>
            <a:stretch>
              <a:fillRect/>
            </a:stretch>
          </p:blipFill>
          <p:spPr>
            <a:xfrm>
              <a:off x="2357772" y="3924356"/>
              <a:ext cx="1056446" cy="929768"/>
            </a:xfrm>
            <a:prstGeom prst="rect">
              <a:avLst/>
            </a:prstGeom>
          </p:spPr>
        </p:pic>
        <p:pic>
          <p:nvPicPr>
            <p:cNvPr id="143" name="Picture 142"/>
            <p:cNvPicPr>
              <a:picLocks noChangeAspect="1"/>
            </p:cNvPicPr>
            <p:nvPr/>
          </p:nvPicPr>
          <p:blipFill>
            <a:blip r:embed="rId17"/>
            <a:stretch>
              <a:fillRect/>
            </a:stretch>
          </p:blipFill>
          <p:spPr>
            <a:xfrm>
              <a:off x="3486070" y="3924625"/>
              <a:ext cx="1047857" cy="922085"/>
            </a:xfrm>
            <a:prstGeom prst="rect">
              <a:avLst/>
            </a:prstGeom>
          </p:spPr>
        </p:pic>
        <p:pic>
          <p:nvPicPr>
            <p:cNvPr id="144" name="Picture 143"/>
            <p:cNvPicPr>
              <a:picLocks noChangeAspect="1"/>
            </p:cNvPicPr>
            <p:nvPr/>
          </p:nvPicPr>
          <p:blipFill>
            <a:blip r:embed="rId18"/>
            <a:stretch>
              <a:fillRect/>
            </a:stretch>
          </p:blipFill>
          <p:spPr>
            <a:xfrm>
              <a:off x="4622959" y="3924086"/>
              <a:ext cx="1022090" cy="937452"/>
            </a:xfrm>
            <a:prstGeom prst="rect">
              <a:avLst/>
            </a:prstGeom>
          </p:spPr>
        </p:pic>
        <p:pic>
          <p:nvPicPr>
            <p:cNvPr id="145" name="Picture 144"/>
            <p:cNvPicPr>
              <a:picLocks noChangeAspect="1"/>
            </p:cNvPicPr>
            <p:nvPr/>
          </p:nvPicPr>
          <p:blipFill>
            <a:blip r:embed="rId19"/>
            <a:stretch>
              <a:fillRect/>
            </a:stretch>
          </p:blipFill>
          <p:spPr>
            <a:xfrm>
              <a:off x="5734078" y="3924897"/>
              <a:ext cx="1047857" cy="914399"/>
            </a:xfrm>
            <a:prstGeom prst="rect">
              <a:avLst/>
            </a:prstGeom>
          </p:spPr>
        </p:pic>
        <p:pic>
          <p:nvPicPr>
            <p:cNvPr id="146" name="Picture 145"/>
            <p:cNvPicPr>
              <a:picLocks noChangeAspect="1"/>
            </p:cNvPicPr>
            <p:nvPr/>
          </p:nvPicPr>
          <p:blipFill>
            <a:blip r:embed="rId20"/>
            <a:stretch>
              <a:fillRect/>
            </a:stretch>
          </p:blipFill>
          <p:spPr>
            <a:xfrm>
              <a:off x="6862377" y="3924897"/>
              <a:ext cx="1039268" cy="914399"/>
            </a:xfrm>
            <a:prstGeom prst="rect">
              <a:avLst/>
            </a:prstGeom>
          </p:spPr>
        </p:pic>
        <p:grpSp>
          <p:nvGrpSpPr>
            <p:cNvPr id="149" name="Group 148"/>
            <p:cNvGrpSpPr/>
            <p:nvPr/>
          </p:nvGrpSpPr>
          <p:grpSpPr>
            <a:xfrm>
              <a:off x="2468085" y="2732194"/>
              <a:ext cx="835819" cy="871538"/>
              <a:chOff x="1766780" y="3642926"/>
              <a:chExt cx="1114425" cy="1162050"/>
            </a:xfrm>
          </p:grpSpPr>
          <p:pic>
            <p:nvPicPr>
              <p:cNvPr id="147" name="Picture 146"/>
              <p:cNvPicPr>
                <a:picLocks noChangeAspect="1"/>
              </p:cNvPicPr>
              <p:nvPr/>
            </p:nvPicPr>
            <p:blipFill>
              <a:blip r:embed="rId21"/>
              <a:stretch>
                <a:fillRect/>
              </a:stretch>
            </p:blipFill>
            <p:spPr>
              <a:xfrm>
                <a:off x="1766780" y="3642926"/>
                <a:ext cx="1114425" cy="1162050"/>
              </a:xfrm>
              <a:prstGeom prst="rect">
                <a:avLst/>
              </a:prstGeom>
            </p:spPr>
          </p:pic>
          <p:sp>
            <p:nvSpPr>
              <p:cNvPr id="148" name="Rectangle 147"/>
              <p:cNvSpPr/>
              <p:nvPr/>
            </p:nvSpPr>
            <p:spPr>
              <a:xfrm>
                <a:off x="2582718" y="4671626"/>
                <a:ext cx="298487" cy="133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52" name="Group 151"/>
            <p:cNvGrpSpPr/>
            <p:nvPr/>
          </p:nvGrpSpPr>
          <p:grpSpPr>
            <a:xfrm>
              <a:off x="3599233" y="2732194"/>
              <a:ext cx="821531" cy="900113"/>
              <a:chOff x="3274976" y="3664934"/>
              <a:chExt cx="1095375" cy="1200150"/>
            </a:xfrm>
          </p:grpSpPr>
          <p:pic>
            <p:nvPicPr>
              <p:cNvPr id="150" name="Picture 149"/>
              <p:cNvPicPr>
                <a:picLocks noChangeAspect="1"/>
              </p:cNvPicPr>
              <p:nvPr/>
            </p:nvPicPr>
            <p:blipFill>
              <a:blip r:embed="rId22"/>
              <a:stretch>
                <a:fillRect/>
              </a:stretch>
            </p:blipFill>
            <p:spPr>
              <a:xfrm>
                <a:off x="3274976" y="3664934"/>
                <a:ext cx="1095375" cy="1200150"/>
              </a:xfrm>
              <a:prstGeom prst="rect">
                <a:avLst/>
              </a:prstGeom>
            </p:spPr>
          </p:pic>
          <p:sp>
            <p:nvSpPr>
              <p:cNvPr id="151" name="Rectangle 150"/>
              <p:cNvSpPr/>
              <p:nvPr/>
            </p:nvSpPr>
            <p:spPr>
              <a:xfrm>
                <a:off x="4071864" y="4731734"/>
                <a:ext cx="298487" cy="133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55" name="Group 154"/>
            <p:cNvGrpSpPr/>
            <p:nvPr/>
          </p:nvGrpSpPr>
          <p:grpSpPr>
            <a:xfrm>
              <a:off x="4726807" y="2732194"/>
              <a:ext cx="814389" cy="900113"/>
              <a:chOff x="4778412" y="3654756"/>
              <a:chExt cx="1085852" cy="1200150"/>
            </a:xfrm>
          </p:grpSpPr>
          <p:pic>
            <p:nvPicPr>
              <p:cNvPr id="153" name="Picture 152"/>
              <p:cNvPicPr>
                <a:picLocks noChangeAspect="1"/>
              </p:cNvPicPr>
              <p:nvPr/>
            </p:nvPicPr>
            <p:blipFill>
              <a:blip r:embed="rId23"/>
              <a:stretch>
                <a:fillRect/>
              </a:stretch>
            </p:blipFill>
            <p:spPr>
              <a:xfrm>
                <a:off x="4778412" y="3654756"/>
                <a:ext cx="1085850" cy="1200150"/>
              </a:xfrm>
              <a:prstGeom prst="rect">
                <a:avLst/>
              </a:prstGeom>
            </p:spPr>
          </p:pic>
          <p:sp>
            <p:nvSpPr>
              <p:cNvPr id="154" name="Rectangle 153"/>
              <p:cNvSpPr/>
              <p:nvPr/>
            </p:nvSpPr>
            <p:spPr>
              <a:xfrm>
                <a:off x="5565777" y="4721551"/>
                <a:ext cx="298487" cy="1333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58" name="Group 157"/>
            <p:cNvGrpSpPr/>
            <p:nvPr/>
          </p:nvGrpSpPr>
          <p:grpSpPr>
            <a:xfrm>
              <a:off x="5872244" y="2732195"/>
              <a:ext cx="771525" cy="878681"/>
              <a:chOff x="6305659" y="3718289"/>
              <a:chExt cx="1028700" cy="1171575"/>
            </a:xfrm>
          </p:grpSpPr>
          <p:pic>
            <p:nvPicPr>
              <p:cNvPr id="156" name="Picture 155"/>
              <p:cNvPicPr>
                <a:picLocks noChangeAspect="1"/>
              </p:cNvPicPr>
              <p:nvPr/>
            </p:nvPicPr>
            <p:blipFill>
              <a:blip r:embed="rId24"/>
              <a:stretch>
                <a:fillRect/>
              </a:stretch>
            </p:blipFill>
            <p:spPr>
              <a:xfrm>
                <a:off x="6305659" y="3718289"/>
                <a:ext cx="1028700" cy="1171575"/>
              </a:xfrm>
              <a:prstGeom prst="rect">
                <a:avLst/>
              </a:prstGeom>
            </p:spPr>
          </p:pic>
          <p:sp>
            <p:nvSpPr>
              <p:cNvPr id="157" name="Rectangle 156"/>
              <p:cNvSpPr/>
              <p:nvPr/>
            </p:nvSpPr>
            <p:spPr>
              <a:xfrm>
                <a:off x="7035872" y="4756514"/>
                <a:ext cx="298487" cy="13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pic>
          <p:nvPicPr>
            <p:cNvPr id="159" name="Picture 158"/>
            <p:cNvPicPr>
              <a:picLocks noChangeAspect="1"/>
            </p:cNvPicPr>
            <p:nvPr/>
          </p:nvPicPr>
          <p:blipFill rotWithShape="1">
            <a:blip r:embed="rId25"/>
            <a:srcRect r="1655"/>
            <a:stretch/>
          </p:blipFill>
          <p:spPr>
            <a:xfrm>
              <a:off x="7056508" y="2732195"/>
              <a:ext cx="758755" cy="892969"/>
            </a:xfrm>
            <a:prstGeom prst="rect">
              <a:avLst/>
            </a:prstGeom>
          </p:spPr>
        </p:pic>
        <p:grpSp>
          <p:nvGrpSpPr>
            <p:cNvPr id="173" name="Group 172"/>
            <p:cNvGrpSpPr/>
            <p:nvPr/>
          </p:nvGrpSpPr>
          <p:grpSpPr>
            <a:xfrm>
              <a:off x="1299865" y="339038"/>
              <a:ext cx="959820" cy="942975"/>
              <a:chOff x="209153" y="452051"/>
              <a:chExt cx="1279760" cy="1257300"/>
            </a:xfrm>
          </p:grpSpPr>
          <p:pic>
            <p:nvPicPr>
              <p:cNvPr id="114" name="Picture 113"/>
              <p:cNvPicPr>
                <a:picLocks noChangeAspect="1"/>
              </p:cNvPicPr>
              <p:nvPr/>
            </p:nvPicPr>
            <p:blipFill rotWithShape="1">
              <a:blip r:embed="rId26"/>
              <a:srcRect r="2020"/>
              <a:stretch/>
            </p:blipFill>
            <p:spPr>
              <a:xfrm>
                <a:off x="209153" y="452051"/>
                <a:ext cx="1232334" cy="1257300"/>
              </a:xfrm>
              <a:prstGeom prst="rect">
                <a:avLst/>
              </a:prstGeom>
            </p:spPr>
          </p:pic>
          <p:sp>
            <p:nvSpPr>
              <p:cNvPr id="116" name="Rectangle 115"/>
              <p:cNvSpPr/>
              <p:nvPr/>
            </p:nvSpPr>
            <p:spPr>
              <a:xfrm>
                <a:off x="1190426" y="1576001"/>
                <a:ext cx="298487" cy="133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63" name="Group 162"/>
            <p:cNvGrpSpPr/>
            <p:nvPr/>
          </p:nvGrpSpPr>
          <p:grpSpPr>
            <a:xfrm>
              <a:off x="3556371" y="1531144"/>
              <a:ext cx="907256" cy="900113"/>
              <a:chOff x="3217827" y="2041525"/>
              <a:chExt cx="1209675" cy="1200150"/>
            </a:xfrm>
          </p:grpSpPr>
          <p:pic>
            <p:nvPicPr>
              <p:cNvPr id="160" name="Picture 159"/>
              <p:cNvPicPr>
                <a:picLocks noChangeAspect="1"/>
              </p:cNvPicPr>
              <p:nvPr/>
            </p:nvPicPr>
            <p:blipFill>
              <a:blip r:embed="rId27"/>
              <a:stretch>
                <a:fillRect/>
              </a:stretch>
            </p:blipFill>
            <p:spPr>
              <a:xfrm>
                <a:off x="3217827" y="2041525"/>
                <a:ext cx="1209675" cy="1200150"/>
              </a:xfrm>
              <a:prstGeom prst="rect">
                <a:avLst/>
              </a:prstGeom>
            </p:spPr>
          </p:pic>
          <p:sp>
            <p:nvSpPr>
              <p:cNvPr id="162" name="Rectangle 161"/>
              <p:cNvSpPr/>
              <p:nvPr/>
            </p:nvSpPr>
            <p:spPr>
              <a:xfrm>
                <a:off x="4198144" y="3138101"/>
                <a:ext cx="229358" cy="1035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66" name="Group 165"/>
            <p:cNvGrpSpPr/>
            <p:nvPr/>
          </p:nvGrpSpPr>
          <p:grpSpPr>
            <a:xfrm>
              <a:off x="4677370" y="1531144"/>
              <a:ext cx="906662" cy="945356"/>
              <a:chOff x="4712494" y="2041525"/>
              <a:chExt cx="1208882" cy="1260471"/>
            </a:xfrm>
          </p:grpSpPr>
          <p:pic>
            <p:nvPicPr>
              <p:cNvPr id="164" name="Picture 163"/>
              <p:cNvPicPr>
                <a:picLocks noChangeAspect="1"/>
              </p:cNvPicPr>
              <p:nvPr/>
            </p:nvPicPr>
            <p:blipFill rotWithShape="1">
              <a:blip r:embed="rId28"/>
              <a:srcRect l="1575" r="2275"/>
              <a:stretch/>
            </p:blipFill>
            <p:spPr>
              <a:xfrm>
                <a:off x="4712494" y="2041525"/>
                <a:ext cx="1208882" cy="1209675"/>
              </a:xfrm>
              <a:prstGeom prst="rect">
                <a:avLst/>
              </a:prstGeom>
            </p:spPr>
          </p:pic>
          <p:sp>
            <p:nvSpPr>
              <p:cNvPr id="165" name="Rectangle 164"/>
              <p:cNvSpPr/>
              <p:nvPr/>
            </p:nvSpPr>
            <p:spPr>
              <a:xfrm>
                <a:off x="5622889" y="3168647"/>
                <a:ext cx="298487" cy="1333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69" name="Group 168"/>
            <p:cNvGrpSpPr/>
            <p:nvPr/>
          </p:nvGrpSpPr>
          <p:grpSpPr>
            <a:xfrm>
              <a:off x="5813227" y="1531144"/>
              <a:ext cx="905552" cy="907256"/>
              <a:chOff x="6226969" y="2041525"/>
              <a:chExt cx="1207403" cy="1209675"/>
            </a:xfrm>
          </p:grpSpPr>
          <p:pic>
            <p:nvPicPr>
              <p:cNvPr id="167" name="Picture 166"/>
              <p:cNvPicPr>
                <a:picLocks noChangeAspect="1"/>
              </p:cNvPicPr>
              <p:nvPr/>
            </p:nvPicPr>
            <p:blipFill rotWithShape="1">
              <a:blip r:embed="rId29"/>
              <a:srcRect l="1735"/>
              <a:stretch/>
            </p:blipFill>
            <p:spPr>
              <a:xfrm>
                <a:off x="6226969" y="2041525"/>
                <a:ext cx="1207403" cy="1209675"/>
              </a:xfrm>
              <a:prstGeom prst="rect">
                <a:avLst/>
              </a:prstGeom>
            </p:spPr>
          </p:pic>
          <p:sp>
            <p:nvSpPr>
              <p:cNvPr id="168" name="Rectangle 167"/>
              <p:cNvSpPr/>
              <p:nvPr/>
            </p:nvSpPr>
            <p:spPr>
              <a:xfrm>
                <a:off x="7239000" y="3169852"/>
                <a:ext cx="195372" cy="813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grpSp>
          <p:nvGrpSpPr>
            <p:cNvPr id="170" name="Group 169"/>
            <p:cNvGrpSpPr/>
            <p:nvPr/>
          </p:nvGrpSpPr>
          <p:grpSpPr>
            <a:xfrm>
              <a:off x="6929235" y="1531144"/>
              <a:ext cx="905552" cy="907256"/>
              <a:chOff x="6226969" y="2041525"/>
              <a:chExt cx="1207403" cy="1209675"/>
            </a:xfrm>
          </p:grpSpPr>
          <p:pic>
            <p:nvPicPr>
              <p:cNvPr id="171" name="Picture 170"/>
              <p:cNvPicPr>
                <a:picLocks noChangeAspect="1"/>
              </p:cNvPicPr>
              <p:nvPr/>
            </p:nvPicPr>
            <p:blipFill rotWithShape="1">
              <a:blip r:embed="rId29"/>
              <a:srcRect l="1735"/>
              <a:stretch/>
            </p:blipFill>
            <p:spPr>
              <a:xfrm>
                <a:off x="6226969" y="2041525"/>
                <a:ext cx="1207403" cy="1209675"/>
              </a:xfrm>
              <a:prstGeom prst="rect">
                <a:avLst/>
              </a:prstGeom>
            </p:spPr>
          </p:pic>
          <p:sp>
            <p:nvSpPr>
              <p:cNvPr id="172" name="Rectangle 171"/>
              <p:cNvSpPr/>
              <p:nvPr/>
            </p:nvSpPr>
            <p:spPr>
              <a:xfrm>
                <a:off x="7239000" y="3169852"/>
                <a:ext cx="195372" cy="813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sp>
          <p:nvSpPr>
            <p:cNvPr id="105" name="Rectangle 104"/>
            <p:cNvSpPr/>
            <p:nvPr/>
          </p:nvSpPr>
          <p:spPr>
            <a:xfrm>
              <a:off x="1228725" y="388620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sp>
          <p:nvSpPr>
            <p:cNvPr id="103" name="Rectangle 102"/>
            <p:cNvSpPr/>
            <p:nvPr/>
          </p:nvSpPr>
          <p:spPr>
            <a:xfrm>
              <a:off x="2352729" y="3886200"/>
              <a:ext cx="1066530" cy="1143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Avenir Book" charset="0"/>
                <a:ea typeface="Avenir Book" charset="0"/>
                <a:cs typeface="Avenir Book" charset="0"/>
              </a:endParaRPr>
            </a:p>
          </p:txBody>
        </p:sp>
      </p:grpSp>
      <p:sp>
        <p:nvSpPr>
          <p:cNvPr id="124" name="object 2"/>
          <p:cNvSpPr txBox="1"/>
          <p:nvPr/>
        </p:nvSpPr>
        <p:spPr>
          <a:xfrm>
            <a:off x="398352" y="244364"/>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Other Types of Clustering</a:t>
            </a:r>
            <a:endParaRPr lang="en-US" sz="3000" spc="-26" dirty="0">
              <a:latin typeface="Avenir Book" charset="0"/>
              <a:ea typeface="Avenir Book" charset="0"/>
              <a:cs typeface="Avenir Book" charset="0"/>
            </a:endParaRPr>
          </a:p>
        </p:txBody>
      </p:sp>
      <p:sp>
        <p:nvSpPr>
          <p:cNvPr id="174" name="TextBox 173"/>
          <p:cNvSpPr txBox="1"/>
          <p:nvPr/>
        </p:nvSpPr>
        <p:spPr>
          <a:xfrm>
            <a:off x="1757903" y="4825050"/>
            <a:ext cx="5741702" cy="153888"/>
          </a:xfrm>
          <a:prstGeom prst="rect">
            <a:avLst/>
          </a:prstGeom>
          <a:noFill/>
        </p:spPr>
        <p:txBody>
          <a:bodyPr wrap="square" lIns="0" tIns="0" rIns="0" bIns="0" rtlCol="0">
            <a:spAutoFit/>
          </a:bodyPr>
          <a:lstStyle/>
          <a:p>
            <a:pPr algn="ctr"/>
            <a:r>
              <a:rPr lang="en-US" sz="1000" b="1" dirty="0">
                <a:solidFill>
                  <a:schemeClr val="bg1"/>
                </a:solidFill>
                <a:latin typeface="Avenir Book" charset="0"/>
                <a:ea typeface="Avenir Book" charset="0"/>
                <a:cs typeface="Avenir Book" charset="0"/>
              </a:rPr>
              <a:t>Reference: http://</a:t>
            </a:r>
            <a:r>
              <a:rPr lang="en-US" sz="1000" b="1" dirty="0" err="1">
                <a:solidFill>
                  <a:schemeClr val="bg1"/>
                </a:solidFill>
                <a:latin typeface="Avenir Book" charset="0"/>
                <a:ea typeface="Avenir Book" charset="0"/>
                <a:cs typeface="Avenir Book" charset="0"/>
              </a:rPr>
              <a:t>scikit-learn.org</a:t>
            </a:r>
            <a:r>
              <a:rPr lang="en-US" sz="1000" b="1" dirty="0">
                <a:solidFill>
                  <a:schemeClr val="bg1"/>
                </a:solidFill>
                <a:latin typeface="Avenir Book" charset="0"/>
                <a:ea typeface="Avenir Book" charset="0"/>
                <a:cs typeface="Avenir Book" charset="0"/>
              </a:rPr>
              <a:t>/stable/</a:t>
            </a:r>
            <a:r>
              <a:rPr lang="en-US" sz="1000" b="1" dirty="0" err="1">
                <a:solidFill>
                  <a:schemeClr val="bg1"/>
                </a:solidFill>
                <a:latin typeface="Avenir Book" charset="0"/>
                <a:ea typeface="Avenir Book" charset="0"/>
                <a:cs typeface="Avenir Book" charset="0"/>
              </a:rPr>
              <a:t>auto_examples</a:t>
            </a:r>
            <a:r>
              <a:rPr lang="en-US" sz="1000" b="1" dirty="0">
                <a:solidFill>
                  <a:schemeClr val="bg1"/>
                </a:solidFill>
                <a:latin typeface="Avenir Book" charset="0"/>
                <a:ea typeface="Avenir Book" charset="0"/>
                <a:cs typeface="Avenir Book" charset="0"/>
              </a:rPr>
              <a:t>/cluster/</a:t>
            </a:r>
            <a:r>
              <a:rPr lang="en-US" sz="1000" b="1" dirty="0" err="1">
                <a:solidFill>
                  <a:schemeClr val="bg1"/>
                </a:solidFill>
                <a:latin typeface="Avenir Book" charset="0"/>
                <a:ea typeface="Avenir Book" charset="0"/>
                <a:cs typeface="Avenir Book" charset="0"/>
              </a:rPr>
              <a:t>plot_cluster_comparison.html</a:t>
            </a:r>
            <a:endParaRPr lang="en-US" sz="1000" b="1"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058429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Tree>
    <p:extLst>
      <p:ext uri="{BB962C8B-B14F-4D97-AF65-F5344CB8AC3E}">
        <p14:creationId xmlns:p14="http://schemas.microsoft.com/office/powerpoint/2010/main" val="30486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a:xfrm flipV="1">
            <a:off x="2787414" y="2494753"/>
            <a:ext cx="5149052" cy="18054"/>
          </a:xfrm>
          <a:prstGeom prst="straightConnector1">
            <a:avLst/>
          </a:prstGeom>
          <a:ln w="38100">
            <a:solidFill>
              <a:schemeClr val="bg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406417" y="235717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4" name="Oval 33"/>
          <p:cNvSpPr/>
          <p:nvPr/>
        </p:nvSpPr>
        <p:spPr>
          <a:xfrm>
            <a:off x="3129221" y="236445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5" name="Oval 34"/>
          <p:cNvSpPr/>
          <p:nvPr/>
        </p:nvSpPr>
        <p:spPr>
          <a:xfrm>
            <a:off x="3486895" y="236445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6" name="Oval 35"/>
          <p:cNvSpPr/>
          <p:nvPr/>
        </p:nvSpPr>
        <p:spPr>
          <a:xfrm>
            <a:off x="3810498" y="236445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7" name="Oval 36"/>
          <p:cNvSpPr/>
          <p:nvPr/>
        </p:nvSpPr>
        <p:spPr>
          <a:xfrm>
            <a:off x="4076369" y="236445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8" name="Oval 37"/>
          <p:cNvSpPr/>
          <p:nvPr/>
        </p:nvSpPr>
        <p:spPr>
          <a:xfrm>
            <a:off x="5524011" y="2364451"/>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val 38"/>
          <p:cNvSpPr/>
          <p:nvPr/>
        </p:nvSpPr>
        <p:spPr>
          <a:xfrm>
            <a:off x="6139901" y="2364451"/>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val 39"/>
          <p:cNvSpPr/>
          <p:nvPr/>
        </p:nvSpPr>
        <p:spPr>
          <a:xfrm>
            <a:off x="5298280" y="2357171"/>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5838131" y="2357171"/>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6507445" y="2357171"/>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6867059" y="2357171"/>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7228842" y="2357171"/>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Introduction to Unsupervised Learning</a:t>
            </a:r>
          </a:p>
        </p:txBody>
      </p:sp>
      <p:sp>
        <p:nvSpPr>
          <p:cNvPr id="46" name="object 3"/>
          <p:cNvSpPr txBox="1"/>
          <p:nvPr/>
        </p:nvSpPr>
        <p:spPr>
          <a:xfrm>
            <a:off x="380576" y="788884"/>
            <a:ext cx="3000208" cy="796372"/>
          </a:xfrm>
          <a:prstGeom prst="rect">
            <a:avLst/>
          </a:prstGeom>
        </p:spPr>
        <p:txBody>
          <a:bodyPr vert="horz" wrap="square" lIns="0" tIns="0" rIns="0" bIns="0" rtlCol="0" anchor="t">
            <a:spAutoFit/>
          </a:bodyPr>
          <a:lstStyle/>
          <a:p>
            <a:pPr marL="9525" marR="3810"/>
            <a:r>
              <a:rPr lang="en-US" sz="1725" spc="-4" dirty="0" smtClean="0">
                <a:latin typeface="Avenir Book" charset="0"/>
                <a:ea typeface="Avenir Book" charset="0"/>
                <a:cs typeface="Avenir Book" charset="0"/>
              </a:rPr>
              <a:t>Users of a web application:</a:t>
            </a:r>
          </a:p>
          <a:p>
            <a:pPr marL="9525" marR="3810"/>
            <a:r>
              <a:rPr lang="en-US" sz="1725" spc="-4" dirty="0" smtClean="0">
                <a:latin typeface="Avenir Book" charset="0"/>
                <a:ea typeface="Avenir Book" charset="0"/>
                <a:cs typeface="Avenir Book" charset="0"/>
              </a:rPr>
              <a:t>One feature (age)</a:t>
            </a:r>
          </a:p>
          <a:p>
            <a:pPr marL="9525" marR="3810"/>
            <a:r>
              <a:rPr lang="en-US" sz="1725" spc="-4" dirty="0" smtClean="0">
                <a:latin typeface="Avenir Book" charset="0"/>
                <a:ea typeface="Avenir Book" charset="0"/>
                <a:cs typeface="Avenir Book" charset="0"/>
              </a:rPr>
              <a:t>Two clusters</a:t>
            </a:r>
          </a:p>
        </p:txBody>
      </p:sp>
      <p:sp>
        <p:nvSpPr>
          <p:cNvPr id="47" name="object 3"/>
          <p:cNvSpPr txBox="1"/>
          <p:nvPr/>
        </p:nvSpPr>
        <p:spPr>
          <a:xfrm>
            <a:off x="3731448" y="3526807"/>
            <a:ext cx="3000208" cy="265457"/>
          </a:xfrm>
          <a:prstGeom prst="rect">
            <a:avLst/>
          </a:prstGeom>
        </p:spPr>
        <p:txBody>
          <a:bodyPr vert="horz" wrap="square" lIns="0" tIns="0" rIns="0" bIns="0" rtlCol="0" anchor="ctr">
            <a:spAutoFit/>
          </a:bodyPr>
          <a:lstStyle/>
          <a:p>
            <a:pPr marL="9525" marR="3810" algn="ct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Tree>
    <p:extLst>
      <p:ext uri="{BB962C8B-B14F-4D97-AF65-F5344CB8AC3E}">
        <p14:creationId xmlns:p14="http://schemas.microsoft.com/office/powerpoint/2010/main" val="177725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a:xfrm flipV="1">
            <a:off x="2787414" y="2494753"/>
            <a:ext cx="5149052" cy="18054"/>
          </a:xfrm>
          <a:prstGeom prst="straightConnector1">
            <a:avLst/>
          </a:prstGeom>
          <a:ln w="38100">
            <a:solidFill>
              <a:schemeClr val="bg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406417" y="235717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4" name="Oval 33"/>
          <p:cNvSpPr/>
          <p:nvPr/>
        </p:nvSpPr>
        <p:spPr>
          <a:xfrm>
            <a:off x="3129221" y="236445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5" name="Oval 34"/>
          <p:cNvSpPr/>
          <p:nvPr/>
        </p:nvSpPr>
        <p:spPr>
          <a:xfrm>
            <a:off x="3486895" y="236445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6" name="Oval 35"/>
          <p:cNvSpPr/>
          <p:nvPr/>
        </p:nvSpPr>
        <p:spPr>
          <a:xfrm>
            <a:off x="3810498" y="236445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7" name="Oval 36"/>
          <p:cNvSpPr/>
          <p:nvPr/>
        </p:nvSpPr>
        <p:spPr>
          <a:xfrm>
            <a:off x="4076369" y="236445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8" name="Oval 37"/>
          <p:cNvSpPr/>
          <p:nvPr/>
        </p:nvSpPr>
        <p:spPr>
          <a:xfrm>
            <a:off x="5524011" y="2364451"/>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val 38"/>
          <p:cNvSpPr/>
          <p:nvPr/>
        </p:nvSpPr>
        <p:spPr>
          <a:xfrm>
            <a:off x="6139901" y="2364451"/>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val 39"/>
          <p:cNvSpPr/>
          <p:nvPr/>
        </p:nvSpPr>
        <p:spPr>
          <a:xfrm>
            <a:off x="5298280" y="2357171"/>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5838131" y="2357171"/>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6507445" y="235717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6867059" y="235717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7228842" y="235717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Introduction to Unsupervised Learning</a:t>
            </a:r>
          </a:p>
        </p:txBody>
      </p:sp>
      <p:sp>
        <p:nvSpPr>
          <p:cNvPr id="46" name="object 3"/>
          <p:cNvSpPr txBox="1"/>
          <p:nvPr/>
        </p:nvSpPr>
        <p:spPr>
          <a:xfrm>
            <a:off x="380576" y="788884"/>
            <a:ext cx="3000208" cy="796372"/>
          </a:xfrm>
          <a:prstGeom prst="rect">
            <a:avLst/>
          </a:prstGeom>
        </p:spPr>
        <p:txBody>
          <a:bodyPr vert="horz" wrap="square" lIns="0" tIns="0" rIns="0" bIns="0" rtlCol="0" anchor="t">
            <a:spAutoFit/>
          </a:bodyPr>
          <a:lstStyle/>
          <a:p>
            <a:pPr marL="9525" marR="3810"/>
            <a:r>
              <a:rPr lang="en-US" sz="1725" spc="-4" dirty="0" smtClean="0">
                <a:latin typeface="Avenir Book" charset="0"/>
                <a:ea typeface="Avenir Book" charset="0"/>
                <a:cs typeface="Avenir Book" charset="0"/>
              </a:rPr>
              <a:t>Users of a web application:</a:t>
            </a:r>
          </a:p>
          <a:p>
            <a:pPr marL="9525" marR="3810"/>
            <a:r>
              <a:rPr lang="en-US" sz="1725" spc="-4" dirty="0" smtClean="0">
                <a:latin typeface="Avenir Book" charset="0"/>
                <a:ea typeface="Avenir Book" charset="0"/>
                <a:cs typeface="Avenir Book" charset="0"/>
              </a:rPr>
              <a:t>One feature (age)</a:t>
            </a:r>
          </a:p>
          <a:p>
            <a:pPr marL="9525" marR="3810"/>
            <a:r>
              <a:rPr lang="en-US" sz="1725" spc="-4" dirty="0" smtClean="0">
                <a:latin typeface="Avenir Book" charset="0"/>
                <a:ea typeface="Avenir Book" charset="0"/>
                <a:cs typeface="Avenir Book" charset="0"/>
              </a:rPr>
              <a:t>Three clusters</a:t>
            </a:r>
          </a:p>
        </p:txBody>
      </p:sp>
      <p:sp>
        <p:nvSpPr>
          <p:cNvPr id="47" name="object 3"/>
          <p:cNvSpPr txBox="1"/>
          <p:nvPr/>
        </p:nvSpPr>
        <p:spPr>
          <a:xfrm>
            <a:off x="3731448" y="3526807"/>
            <a:ext cx="3000208" cy="265457"/>
          </a:xfrm>
          <a:prstGeom prst="rect">
            <a:avLst/>
          </a:prstGeom>
        </p:spPr>
        <p:txBody>
          <a:bodyPr vert="horz" wrap="square" lIns="0" tIns="0" rIns="0" bIns="0" rtlCol="0" anchor="ctr">
            <a:spAutoFit/>
          </a:bodyPr>
          <a:lstStyle/>
          <a:p>
            <a:pPr marL="9525" marR="3810" algn="ct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Tree>
    <p:extLst>
      <p:ext uri="{BB962C8B-B14F-4D97-AF65-F5344CB8AC3E}">
        <p14:creationId xmlns:p14="http://schemas.microsoft.com/office/powerpoint/2010/main" val="2042683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a:xfrm flipV="1">
            <a:off x="2787414" y="2494753"/>
            <a:ext cx="5149052" cy="18054"/>
          </a:xfrm>
          <a:prstGeom prst="straightConnector1">
            <a:avLst/>
          </a:prstGeom>
          <a:ln w="38100">
            <a:solidFill>
              <a:schemeClr val="bg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406417" y="2357171"/>
            <a:ext cx="270164" cy="270164"/>
          </a:xfrm>
          <a:prstGeom prst="ellipse">
            <a:avLst/>
          </a:prstGeom>
          <a:gradFill>
            <a:gsLst>
              <a:gs pos="0">
                <a:schemeClr val="tx1"/>
              </a:gs>
              <a:gs pos="74000">
                <a:schemeClr val="accent5">
                  <a:lumMod val="75000"/>
                </a:schemeClr>
              </a:gs>
              <a:gs pos="83000">
                <a:schemeClr val="accent5">
                  <a:lumMod val="75000"/>
                </a:schemeClr>
              </a:gs>
              <a:gs pos="99000">
                <a:schemeClr val="accent5">
                  <a:lumMod val="75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4" name="Oval 33"/>
          <p:cNvSpPr/>
          <p:nvPr/>
        </p:nvSpPr>
        <p:spPr>
          <a:xfrm>
            <a:off x="3129221" y="236445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5" name="Oval 34"/>
          <p:cNvSpPr/>
          <p:nvPr/>
        </p:nvSpPr>
        <p:spPr>
          <a:xfrm>
            <a:off x="3486895" y="236445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6" name="Oval 35"/>
          <p:cNvSpPr/>
          <p:nvPr/>
        </p:nvSpPr>
        <p:spPr>
          <a:xfrm>
            <a:off x="3810498" y="2364451"/>
            <a:ext cx="270164" cy="270164"/>
          </a:xfrm>
          <a:prstGeom prst="ellipse">
            <a:avLst/>
          </a:prstGeom>
          <a:gradFill>
            <a:gsLst>
              <a:gs pos="0">
                <a:schemeClr val="tx1"/>
              </a:gs>
              <a:gs pos="74000">
                <a:schemeClr val="accent5">
                  <a:lumMod val="75000"/>
                </a:schemeClr>
              </a:gs>
              <a:gs pos="83000">
                <a:schemeClr val="accent5">
                  <a:lumMod val="75000"/>
                </a:schemeClr>
              </a:gs>
              <a:gs pos="99000">
                <a:schemeClr val="accent5">
                  <a:lumMod val="75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7" name="Oval 36"/>
          <p:cNvSpPr/>
          <p:nvPr/>
        </p:nvSpPr>
        <p:spPr>
          <a:xfrm>
            <a:off x="4076369" y="2364451"/>
            <a:ext cx="270164" cy="270164"/>
          </a:xfrm>
          <a:prstGeom prst="ellipse">
            <a:avLst/>
          </a:prstGeom>
          <a:gradFill>
            <a:gsLst>
              <a:gs pos="0">
                <a:schemeClr val="tx1"/>
              </a:gs>
              <a:gs pos="74000">
                <a:schemeClr val="accent5">
                  <a:lumMod val="75000"/>
                </a:schemeClr>
              </a:gs>
              <a:gs pos="83000">
                <a:schemeClr val="accent5">
                  <a:lumMod val="75000"/>
                </a:schemeClr>
              </a:gs>
              <a:gs pos="99000">
                <a:schemeClr val="accent5">
                  <a:lumMod val="75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8" name="Oval 37"/>
          <p:cNvSpPr/>
          <p:nvPr/>
        </p:nvSpPr>
        <p:spPr>
          <a:xfrm>
            <a:off x="5524011" y="2364451"/>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val 38"/>
          <p:cNvSpPr/>
          <p:nvPr/>
        </p:nvSpPr>
        <p:spPr>
          <a:xfrm>
            <a:off x="6139901" y="2364451"/>
            <a:ext cx="270164" cy="270164"/>
          </a:xfrm>
          <a:prstGeom prst="ellipse">
            <a:avLst/>
          </a:prstGeom>
          <a:gradFill>
            <a:gsLst>
              <a:gs pos="0">
                <a:schemeClr val="tx1"/>
              </a:gs>
              <a:gs pos="74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val 39"/>
          <p:cNvSpPr/>
          <p:nvPr/>
        </p:nvSpPr>
        <p:spPr>
          <a:xfrm>
            <a:off x="5298280" y="2357171"/>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5838131" y="2357171"/>
            <a:ext cx="270164" cy="270164"/>
          </a:xfrm>
          <a:prstGeom prst="ellipse">
            <a:avLst/>
          </a:prstGeom>
          <a:gradFill>
            <a:gsLst>
              <a:gs pos="0">
                <a:schemeClr val="tx1"/>
              </a:gs>
              <a:gs pos="74000">
                <a:srgbClr val="7030A0"/>
              </a:gs>
              <a:gs pos="82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6507445" y="235717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6867059" y="235717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7228842" y="235717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Introduction to Unsupervised Learning</a:t>
            </a:r>
          </a:p>
        </p:txBody>
      </p:sp>
      <p:sp>
        <p:nvSpPr>
          <p:cNvPr id="46" name="object 3"/>
          <p:cNvSpPr txBox="1"/>
          <p:nvPr/>
        </p:nvSpPr>
        <p:spPr>
          <a:xfrm>
            <a:off x="380576" y="788884"/>
            <a:ext cx="3000208" cy="796372"/>
          </a:xfrm>
          <a:prstGeom prst="rect">
            <a:avLst/>
          </a:prstGeom>
        </p:spPr>
        <p:txBody>
          <a:bodyPr vert="horz" wrap="square" lIns="0" tIns="0" rIns="0" bIns="0" rtlCol="0" anchor="t">
            <a:spAutoFit/>
          </a:bodyPr>
          <a:lstStyle/>
          <a:p>
            <a:pPr marL="9525" marR="3810"/>
            <a:r>
              <a:rPr lang="en-US" sz="1725" spc="-4" dirty="0" smtClean="0">
                <a:latin typeface="Avenir Book" charset="0"/>
                <a:ea typeface="Avenir Book" charset="0"/>
                <a:cs typeface="Avenir Book" charset="0"/>
              </a:rPr>
              <a:t>Users of a web application:</a:t>
            </a:r>
          </a:p>
          <a:p>
            <a:pPr marL="9525" marR="3810"/>
            <a:r>
              <a:rPr lang="en-US" sz="1725" spc="-4" dirty="0" smtClean="0">
                <a:latin typeface="Avenir Book" charset="0"/>
                <a:ea typeface="Avenir Book" charset="0"/>
                <a:cs typeface="Avenir Book" charset="0"/>
              </a:rPr>
              <a:t>One feature (age)</a:t>
            </a:r>
          </a:p>
          <a:p>
            <a:pPr marL="9525" marR="3810"/>
            <a:r>
              <a:rPr lang="en-US" sz="1725" spc="-4" dirty="0" smtClean="0">
                <a:latin typeface="Avenir Book" charset="0"/>
                <a:ea typeface="Avenir Book" charset="0"/>
                <a:cs typeface="Avenir Book" charset="0"/>
              </a:rPr>
              <a:t>Five clusters</a:t>
            </a:r>
          </a:p>
        </p:txBody>
      </p:sp>
      <p:sp>
        <p:nvSpPr>
          <p:cNvPr id="47" name="object 3"/>
          <p:cNvSpPr txBox="1"/>
          <p:nvPr/>
        </p:nvSpPr>
        <p:spPr>
          <a:xfrm>
            <a:off x="3731448" y="3526807"/>
            <a:ext cx="3000208" cy="265457"/>
          </a:xfrm>
          <a:prstGeom prst="rect">
            <a:avLst/>
          </a:prstGeom>
        </p:spPr>
        <p:txBody>
          <a:bodyPr vert="horz" wrap="square" lIns="0" tIns="0" rIns="0" bIns="0" rtlCol="0" anchor="ctr">
            <a:spAutoFit/>
          </a:bodyPr>
          <a:lstStyle/>
          <a:p>
            <a:pPr marL="9525" marR="3810" algn="ct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Tree>
    <p:extLst>
      <p:ext uri="{BB962C8B-B14F-4D97-AF65-F5344CB8AC3E}">
        <p14:creationId xmlns:p14="http://schemas.microsoft.com/office/powerpoint/2010/main" val="198165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1201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8471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2928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6625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514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1120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037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1949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29538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04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8329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3657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0139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5351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001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0523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04871"/>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07696"/>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49083"/>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16964"/>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Algorithm</a:t>
            </a:r>
          </a:p>
        </p:txBody>
      </p:sp>
      <p:sp>
        <p:nvSpPr>
          <p:cNvPr id="40" name="Oval 39"/>
          <p:cNvSpPr/>
          <p:nvPr/>
        </p:nvSpPr>
        <p:spPr>
          <a:xfrm>
            <a:off x="2971617" y="364156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5123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5699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5607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4907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0951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7156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4413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1874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3901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2024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0619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1311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7041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5532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4260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6" y="788884"/>
            <a:ext cx="3000208" cy="265457"/>
          </a:xfrm>
          <a:prstGeom prst="rect">
            <a:avLst/>
          </a:prstGeom>
        </p:spPr>
        <p:txBody>
          <a:bodyPr vert="horz" wrap="square" lIns="0" tIns="0" rIns="0" bIns="0" rtlCol="0" anchor="t">
            <a:spAutoFit/>
          </a:bodyPr>
          <a:lstStyle/>
          <a:p>
            <a:pPr marL="9525" marR="3810"/>
            <a:r>
              <a:rPr lang="en-US" sz="1725" spc="-4" dirty="0" smtClean="0">
                <a:latin typeface="Avenir Book" charset="0"/>
                <a:ea typeface="Avenir Book" charset="0"/>
                <a:cs typeface="Avenir Book" charset="0"/>
              </a:rPr>
              <a:t>K = 2 (find two clusters)</a:t>
            </a:r>
          </a:p>
        </p:txBody>
      </p:sp>
    </p:spTree>
    <p:extLst>
      <p:ext uri="{BB962C8B-B14F-4D97-AF65-F5344CB8AC3E}">
        <p14:creationId xmlns:p14="http://schemas.microsoft.com/office/powerpoint/2010/main" val="2047333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5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484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738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3314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903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8408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694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5022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50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716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3366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887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Algorithm</a:t>
            </a:r>
          </a:p>
        </p:txBody>
      </p:sp>
      <p:sp>
        <p:nvSpPr>
          <p:cNvPr id="40" name="Oval 39"/>
          <p:cNvSpPr/>
          <p:nvPr/>
        </p:nvSpPr>
        <p:spPr>
          <a:xfrm>
            <a:off x="2971617" y="365520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6488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7063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6971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6271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231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521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5777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3239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5" y="788884"/>
            <a:ext cx="4102365" cy="265457"/>
          </a:xfrm>
          <a:prstGeom prst="rect">
            <a:avLst/>
          </a:prstGeom>
        </p:spPr>
        <p:txBody>
          <a:bodyPr vert="horz" wrap="square" lIns="0" tIns="0" rIns="0" bIns="0" rtlCol="0" anchor="t">
            <a:spAutoFit/>
          </a:bodyPr>
          <a:lstStyle/>
          <a:p>
            <a:pPr marL="9525" marR="3810"/>
            <a:r>
              <a:rPr lang="en-US" sz="1725" spc="-4" dirty="0" smtClean="0">
                <a:latin typeface="Avenir Book" charset="0"/>
                <a:ea typeface="Avenir Book" charset="0"/>
                <a:cs typeface="Avenir Book" charset="0"/>
              </a:rPr>
              <a:t>K = 2, Randomly assign </a:t>
            </a:r>
            <a:r>
              <a:rPr lang="en-US" sz="1725" spc="-4" smtClean="0">
                <a:latin typeface="Avenir Book" charset="0"/>
                <a:ea typeface="Avenir Book" charset="0"/>
                <a:cs typeface="Avenir Book" charset="0"/>
              </a:rPr>
              <a:t>cluster centers</a:t>
            </a:r>
            <a:endParaRPr lang="en-US" sz="1725" spc="-4" dirty="0" smtClean="0">
              <a:latin typeface="Avenir Book" charset="0"/>
              <a:ea typeface="Avenir Book" charset="0"/>
              <a:cs typeface="Avenir Book" charset="0"/>
            </a:endParaRPr>
          </a:p>
        </p:txBody>
      </p:sp>
      <p:sp>
        <p:nvSpPr>
          <p:cNvPr id="56" name="object 74"/>
          <p:cNvSpPr/>
          <p:nvPr/>
        </p:nvSpPr>
        <p:spPr>
          <a:xfrm>
            <a:off x="3789503" y="1787795"/>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6123188" y="2802324"/>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0070C0"/>
              </a:gs>
              <a:gs pos="83000">
                <a:srgbClr val="0070C0"/>
              </a:gs>
              <a:gs pos="100000">
                <a:srgbClr val="0070C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2141901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63"/>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3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12"/>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602"/>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1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92"/>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33"/>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3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21"/>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6"/>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3"/>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4"/>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Algorithm</a:t>
            </a:r>
          </a:p>
        </p:txBody>
      </p:sp>
      <p:sp>
        <p:nvSpPr>
          <p:cNvPr id="40" name="Oval 39"/>
          <p:cNvSpPr/>
          <p:nvPr/>
        </p:nvSpPr>
        <p:spPr>
          <a:xfrm>
            <a:off x="2971617" y="3655213"/>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6488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70640"/>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69722"/>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62722"/>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23165"/>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5217"/>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57782"/>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32395"/>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42"/>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6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5" y="788884"/>
            <a:ext cx="4498478" cy="265457"/>
          </a:xfrm>
          <a:prstGeom prst="rect">
            <a:avLst/>
          </a:prstGeom>
        </p:spPr>
        <p:txBody>
          <a:bodyPr vert="horz" wrap="square" lIns="0" tIns="0" rIns="0" bIns="0" rtlCol="0" anchor="t">
            <a:spAutoFit/>
          </a:bodyPr>
          <a:lstStyle/>
          <a:p>
            <a:pPr marL="9525" marR="3810"/>
            <a:r>
              <a:rPr lang="en-US" sz="1725" spc="-4" dirty="0" smtClean="0">
                <a:latin typeface="Avenir Book" charset="0"/>
                <a:ea typeface="Avenir Book" charset="0"/>
                <a:cs typeface="Avenir Book" charset="0"/>
              </a:rPr>
              <a:t>K = 2, Each point belongs to closest center</a:t>
            </a:r>
          </a:p>
        </p:txBody>
      </p:sp>
      <p:sp>
        <p:nvSpPr>
          <p:cNvPr id="56" name="object 74"/>
          <p:cNvSpPr/>
          <p:nvPr/>
        </p:nvSpPr>
        <p:spPr>
          <a:xfrm>
            <a:off x="3789503" y="1787799"/>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6123188" y="2802328"/>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0070C0"/>
              </a:gs>
              <a:gs pos="83000">
                <a:srgbClr val="0070C0"/>
              </a:gs>
              <a:gs pos="100000">
                <a:srgbClr val="0070C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1066066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5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7"/>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5"/>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0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59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0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8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2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3"/>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Algorithm</a:t>
            </a:r>
          </a:p>
        </p:txBody>
      </p:sp>
      <p:sp>
        <p:nvSpPr>
          <p:cNvPr id="40" name="Oval 39"/>
          <p:cNvSpPr/>
          <p:nvPr/>
        </p:nvSpPr>
        <p:spPr>
          <a:xfrm>
            <a:off x="2971617" y="365520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64882"/>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7063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6971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6271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2316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5213"/>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5777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3239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3"/>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3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3"/>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5" y="788884"/>
            <a:ext cx="4498478" cy="265457"/>
          </a:xfrm>
          <a:prstGeom prst="rect">
            <a:avLst/>
          </a:prstGeom>
        </p:spPr>
        <p:txBody>
          <a:bodyPr vert="horz" wrap="square" lIns="0" tIns="0" rIns="0" bIns="0" rtlCol="0" anchor="t">
            <a:spAutoFit/>
          </a:bodyPr>
          <a:lstStyle/>
          <a:p>
            <a:pPr marL="9525" marR="3810"/>
            <a:r>
              <a:rPr lang="en-US" sz="1725" spc="-4" dirty="0">
                <a:latin typeface="Avenir Book" charset="0"/>
                <a:ea typeface="Avenir Book" charset="0"/>
                <a:cs typeface="Avenir Book" charset="0"/>
              </a:rPr>
              <a:t>K = 2, Move each center to cluster's mean</a:t>
            </a:r>
          </a:p>
        </p:txBody>
      </p:sp>
      <p:sp>
        <p:nvSpPr>
          <p:cNvPr id="56" name="object 74"/>
          <p:cNvSpPr/>
          <p:nvPr/>
        </p:nvSpPr>
        <p:spPr>
          <a:xfrm>
            <a:off x="4436601" y="2338224"/>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5570535" y="2268412"/>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0070C0"/>
              </a:gs>
              <a:gs pos="83000">
                <a:srgbClr val="0070C0"/>
              </a:gs>
              <a:gs pos="100000">
                <a:srgbClr val="0070C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475037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5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0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59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0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8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2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3"/>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Algorithm</a:t>
            </a:r>
          </a:p>
        </p:txBody>
      </p:sp>
      <p:sp>
        <p:nvSpPr>
          <p:cNvPr id="40" name="Oval 39"/>
          <p:cNvSpPr/>
          <p:nvPr/>
        </p:nvSpPr>
        <p:spPr>
          <a:xfrm>
            <a:off x="2971617" y="365520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64882"/>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7063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6971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6271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2316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5213"/>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5777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3239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3"/>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3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3"/>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5" y="788884"/>
            <a:ext cx="4498478" cy="265457"/>
          </a:xfrm>
          <a:prstGeom prst="rect">
            <a:avLst/>
          </a:prstGeom>
        </p:spPr>
        <p:txBody>
          <a:bodyPr vert="horz" wrap="square" lIns="0" tIns="0" rIns="0" bIns="0" rtlCol="0" anchor="t">
            <a:spAutoFit/>
          </a:bodyPr>
          <a:lstStyle/>
          <a:p>
            <a:pPr marL="9525" marR="3810"/>
            <a:r>
              <a:rPr lang="en-US" sz="1725" spc="-4" dirty="0">
                <a:latin typeface="Avenir Book" charset="0"/>
                <a:ea typeface="Avenir Book" charset="0"/>
                <a:cs typeface="Avenir Book" charset="0"/>
              </a:rPr>
              <a:t>K = 2, Each point belongs to closest center</a:t>
            </a:r>
          </a:p>
        </p:txBody>
      </p:sp>
      <p:sp>
        <p:nvSpPr>
          <p:cNvPr id="56" name="object 74"/>
          <p:cNvSpPr/>
          <p:nvPr/>
        </p:nvSpPr>
        <p:spPr>
          <a:xfrm>
            <a:off x="4436601" y="2338224"/>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5570535" y="2268412"/>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0070C0"/>
              </a:gs>
              <a:gs pos="83000">
                <a:srgbClr val="0070C0"/>
              </a:gs>
              <a:gs pos="100000">
                <a:srgbClr val="0070C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916539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62"/>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7"/>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3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3"/>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1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60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3"/>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1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9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32"/>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20"/>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5"/>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2"/>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3"/>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Algorithm</a:t>
            </a:r>
          </a:p>
        </p:txBody>
      </p:sp>
      <p:sp>
        <p:nvSpPr>
          <p:cNvPr id="40" name="Oval 39"/>
          <p:cNvSpPr/>
          <p:nvPr/>
        </p:nvSpPr>
        <p:spPr>
          <a:xfrm>
            <a:off x="2971617" y="3655212"/>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64885"/>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7063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6972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6272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2316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521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5778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3239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4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5" y="788884"/>
            <a:ext cx="4498478" cy="265457"/>
          </a:xfrm>
          <a:prstGeom prst="rect">
            <a:avLst/>
          </a:prstGeom>
        </p:spPr>
        <p:txBody>
          <a:bodyPr vert="horz" wrap="square" lIns="0" tIns="0" rIns="0" bIns="0" rtlCol="0" anchor="t">
            <a:spAutoFit/>
          </a:bodyPr>
          <a:lstStyle/>
          <a:p>
            <a:pPr marL="9525" marR="3810"/>
            <a:r>
              <a:rPr lang="en-US" sz="1725" spc="-4" dirty="0">
                <a:latin typeface="Avenir Book" charset="0"/>
                <a:ea typeface="Avenir Book" charset="0"/>
                <a:cs typeface="Avenir Book" charset="0"/>
              </a:rPr>
              <a:t>K = 2, Move each center to cluster's mean</a:t>
            </a:r>
          </a:p>
        </p:txBody>
      </p:sp>
      <p:sp>
        <p:nvSpPr>
          <p:cNvPr id="56" name="object 74"/>
          <p:cNvSpPr/>
          <p:nvPr/>
        </p:nvSpPr>
        <p:spPr>
          <a:xfrm>
            <a:off x="4007719" y="3140283"/>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5724232" y="1629617"/>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0070C0"/>
              </a:gs>
              <a:gs pos="83000">
                <a:srgbClr val="0070C0"/>
              </a:gs>
              <a:gs pos="100000">
                <a:srgbClr val="0070C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187030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Legal Notices and Disclaimers</a:t>
            </a:r>
            <a:endParaRPr lang="en-US" dirty="0"/>
          </a:p>
        </p:txBody>
      </p:sp>
      <p:sp>
        <p:nvSpPr>
          <p:cNvPr id="9" name="Content Placeholder 8"/>
          <p:cNvSpPr>
            <a:spLocks noGrp="1"/>
          </p:cNvSpPr>
          <p:nvPr>
            <p:ph sz="quarter" idx="13"/>
          </p:nvPr>
        </p:nvSpPr>
        <p:spPr/>
        <p:txBody>
          <a:bodyPr/>
          <a:lstStyle/>
          <a:p>
            <a:r>
              <a:rPr lang="en-US" sz="1500" dirty="0" smtClean="0"/>
              <a:t>This presentation is for informational purposes only. INTEL MAKES NO WARRANTIES, EXPRESS OR IMPLIED, IN THIS SUMMARY. </a:t>
            </a:r>
          </a:p>
          <a:p>
            <a:r>
              <a:rPr lang="en-US" sz="1500" dirty="0" smtClean="0"/>
              <a:t>Intel technologies’ features and benefits depend on system configuration and may require enabled hardware, software or service activation. Performance varies depending on system configuration. Check with your system manufacturer or retailer or learn more at </a:t>
            </a:r>
            <a:r>
              <a:rPr lang="en-US" sz="1500" dirty="0" smtClean="0">
                <a:hlinkClick r:id="rId2"/>
              </a:rPr>
              <a:t>intel.com</a:t>
            </a:r>
            <a:r>
              <a:rPr lang="en-US" sz="1500" dirty="0" smtClean="0"/>
              <a:t>. </a:t>
            </a:r>
          </a:p>
          <a:p>
            <a:r>
              <a:rPr lang="en-US" sz="1500" dirty="0" smtClean="0"/>
              <a:t>This sample source code is released under the </a:t>
            </a:r>
            <a:r>
              <a:rPr lang="en-US" sz="1500" dirty="0" smtClean="0">
                <a:hlinkClick r:id="rId3"/>
              </a:rPr>
              <a:t>Intel Sample Source Code License Agreement</a:t>
            </a:r>
            <a:r>
              <a:rPr lang="en-US" sz="1500" dirty="0" smtClean="0"/>
              <a:t>. </a:t>
            </a:r>
          </a:p>
          <a:p>
            <a:r>
              <a:rPr lang="en-US" sz="1500" dirty="0" smtClean="0"/>
              <a:t>Intel and the Intel logo are trademarks of Intel Corporation in the U.S. and/or other countries. </a:t>
            </a:r>
          </a:p>
          <a:p>
            <a:r>
              <a:rPr lang="en-US" sz="1500" dirty="0" smtClean="0"/>
              <a:t>*Other names and brands may be claimed as the property of others. </a:t>
            </a:r>
          </a:p>
          <a:p>
            <a:r>
              <a:rPr lang="en-US" sz="1500" dirty="0" smtClean="0"/>
              <a:t>Copyright © 2017, Intel Corporation. All rights reserved. </a:t>
            </a:r>
            <a:endParaRPr lang="en-US" sz="1500" dirty="0"/>
          </a:p>
        </p:txBody>
      </p:sp>
    </p:spTree>
    <p:extLst>
      <p:ext uri="{BB962C8B-B14F-4D97-AF65-F5344CB8AC3E}">
        <p14:creationId xmlns:p14="http://schemas.microsoft.com/office/powerpoint/2010/main" val="3314119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6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0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59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0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8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3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8"/>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3"/>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0"/>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1"/>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Algorithm</a:t>
            </a:r>
          </a:p>
        </p:txBody>
      </p:sp>
      <p:sp>
        <p:nvSpPr>
          <p:cNvPr id="40" name="Oval 39"/>
          <p:cNvSpPr/>
          <p:nvPr/>
        </p:nvSpPr>
        <p:spPr>
          <a:xfrm>
            <a:off x="2971617" y="3655210"/>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64883"/>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70637"/>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6971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6271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23162"/>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521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5777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32392"/>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2"/>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3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7"/>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4" y="788884"/>
            <a:ext cx="4640695" cy="265457"/>
          </a:xfrm>
          <a:prstGeom prst="rect">
            <a:avLst/>
          </a:prstGeom>
        </p:spPr>
        <p:txBody>
          <a:bodyPr vert="horz" wrap="square" lIns="0" tIns="0" rIns="0" bIns="0" rtlCol="0" anchor="t">
            <a:spAutoFit/>
          </a:bodyPr>
          <a:lstStyle/>
          <a:p>
            <a:pPr marL="9525" marR="3810"/>
            <a:r>
              <a:rPr lang="en-US" sz="1725" spc="-4" dirty="0">
                <a:latin typeface="Avenir Book" charset="0"/>
                <a:ea typeface="Avenir Book" charset="0"/>
                <a:cs typeface="Avenir Book" charset="0"/>
              </a:rPr>
              <a:t>K = 2, </a:t>
            </a:r>
            <a:r>
              <a:rPr lang="en-US" sz="1725" spc="-4" dirty="0" smtClean="0">
                <a:latin typeface="Avenir Book" charset="0"/>
                <a:ea typeface="Avenir Book" charset="0"/>
                <a:cs typeface="Avenir Book" charset="0"/>
              </a:rPr>
              <a:t>Points don't change </a:t>
            </a:r>
            <a:r>
              <a:rPr lang="en-US" sz="1725" spc="-4" dirty="0" smtClean="0">
                <a:latin typeface="Avenir Book" charset="0"/>
                <a:ea typeface="Avenir Book" charset="0"/>
                <a:cs typeface="Avenir Book" charset="0"/>
                <a:sym typeface="Wingdings"/>
              </a:rPr>
              <a:t> Converged</a:t>
            </a:r>
            <a:endParaRPr lang="en-US" sz="1725" spc="-4" dirty="0">
              <a:latin typeface="Avenir Book" charset="0"/>
              <a:ea typeface="Avenir Book" charset="0"/>
              <a:cs typeface="Avenir Book" charset="0"/>
            </a:endParaRPr>
          </a:p>
        </p:txBody>
      </p:sp>
      <p:sp>
        <p:nvSpPr>
          <p:cNvPr id="56" name="object 74"/>
          <p:cNvSpPr/>
          <p:nvPr/>
        </p:nvSpPr>
        <p:spPr>
          <a:xfrm>
            <a:off x="4007719" y="3140281"/>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5724232" y="1629615"/>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0070C0"/>
              </a:gs>
              <a:gs pos="83000">
                <a:srgbClr val="0070C0"/>
              </a:gs>
              <a:gs pos="100000">
                <a:srgbClr val="0070C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1409958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5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0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59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0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8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2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3"/>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Algorithm</a:t>
            </a:r>
          </a:p>
        </p:txBody>
      </p:sp>
      <p:sp>
        <p:nvSpPr>
          <p:cNvPr id="40" name="Oval 39"/>
          <p:cNvSpPr/>
          <p:nvPr/>
        </p:nvSpPr>
        <p:spPr>
          <a:xfrm>
            <a:off x="2971617" y="365520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64882"/>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7063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6971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6271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2316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5213"/>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5777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3239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3"/>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3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5"/>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5"/>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3"/>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5" y="788884"/>
            <a:ext cx="4498478" cy="265457"/>
          </a:xfrm>
          <a:prstGeom prst="rect">
            <a:avLst/>
          </a:prstGeom>
        </p:spPr>
        <p:txBody>
          <a:bodyPr vert="horz" wrap="square" lIns="0" tIns="0" rIns="0" bIns="0" rtlCol="0" anchor="t">
            <a:spAutoFit/>
          </a:bodyPr>
          <a:lstStyle/>
          <a:p>
            <a:pPr marL="9525" marR="3810"/>
            <a:r>
              <a:rPr lang="en-US" sz="1725" spc="-4" dirty="0">
                <a:latin typeface="Avenir Book" charset="0"/>
                <a:ea typeface="Avenir Book" charset="0"/>
                <a:cs typeface="Avenir Book" charset="0"/>
              </a:rPr>
              <a:t>K = 2, Each point belongs to closest center</a:t>
            </a:r>
          </a:p>
        </p:txBody>
      </p:sp>
      <p:sp>
        <p:nvSpPr>
          <p:cNvPr id="56" name="object 74"/>
          <p:cNvSpPr/>
          <p:nvPr/>
        </p:nvSpPr>
        <p:spPr>
          <a:xfrm>
            <a:off x="4007719" y="3140280"/>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5724232" y="1629614"/>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0070C0"/>
              </a:gs>
              <a:gs pos="83000">
                <a:srgbClr val="0070C0"/>
              </a:gs>
              <a:gs pos="100000">
                <a:srgbClr val="0070C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1878477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6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2"/>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1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60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2"/>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0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9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3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9"/>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4"/>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1"/>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2"/>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Algorithm</a:t>
            </a:r>
          </a:p>
        </p:txBody>
      </p:sp>
      <p:sp>
        <p:nvSpPr>
          <p:cNvPr id="40" name="Oval 39"/>
          <p:cNvSpPr/>
          <p:nvPr/>
        </p:nvSpPr>
        <p:spPr>
          <a:xfrm>
            <a:off x="2958594" y="365521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01802" y="276488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599869" y="237063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30852" y="27697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199754" y="23627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76625" y="282316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86890" y="318521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47220" y="315778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01889" y="363239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3"/>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5"/>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40"/>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7"/>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7"/>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5"/>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4" y="788884"/>
            <a:ext cx="4640695" cy="265457"/>
          </a:xfrm>
          <a:prstGeom prst="rect">
            <a:avLst/>
          </a:prstGeom>
        </p:spPr>
        <p:txBody>
          <a:bodyPr vert="horz" wrap="square" lIns="0" tIns="0" rIns="0" bIns="0" rtlCol="0" anchor="t">
            <a:spAutoFit/>
          </a:bodyPr>
          <a:lstStyle/>
          <a:p>
            <a:pPr marL="9525" marR="3810"/>
            <a:r>
              <a:rPr lang="en-US" sz="1725" spc="-4" dirty="0">
                <a:latin typeface="Avenir Book" charset="0"/>
                <a:ea typeface="Avenir Book" charset="0"/>
                <a:cs typeface="Avenir Book" charset="0"/>
              </a:rPr>
              <a:t>K = </a:t>
            </a:r>
            <a:r>
              <a:rPr lang="en-US" sz="1725" spc="-4" dirty="0" smtClean="0">
                <a:latin typeface="Avenir Book" charset="0"/>
                <a:ea typeface="Avenir Book" charset="0"/>
                <a:cs typeface="Avenir Book" charset="0"/>
              </a:rPr>
              <a:t>3</a:t>
            </a:r>
          </a:p>
        </p:txBody>
      </p:sp>
      <p:sp>
        <p:nvSpPr>
          <p:cNvPr id="56" name="object 74"/>
          <p:cNvSpPr/>
          <p:nvPr/>
        </p:nvSpPr>
        <p:spPr>
          <a:xfrm>
            <a:off x="3824059" y="2946039"/>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C00000"/>
              </a:gs>
              <a:gs pos="83000">
                <a:srgbClr val="C00000"/>
              </a:gs>
              <a:gs pos="100000">
                <a:srgbClr val="C0000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5724232" y="1629616"/>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0070C0"/>
              </a:gs>
              <a:gs pos="83000">
                <a:srgbClr val="0070C0"/>
              </a:gs>
              <a:gs pos="100000">
                <a:srgbClr val="0070C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8" name="object 74"/>
          <p:cNvSpPr/>
          <p:nvPr/>
        </p:nvSpPr>
        <p:spPr>
          <a:xfrm>
            <a:off x="5073630" y="3590747"/>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1893554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6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0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59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0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8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5"/>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30"/>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7"/>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8"/>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3"/>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0"/>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1"/>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Algorithm</a:t>
            </a:r>
          </a:p>
        </p:txBody>
      </p:sp>
      <p:sp>
        <p:nvSpPr>
          <p:cNvPr id="40" name="Oval 39"/>
          <p:cNvSpPr/>
          <p:nvPr/>
        </p:nvSpPr>
        <p:spPr>
          <a:xfrm>
            <a:off x="2958594" y="365521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01802" y="276488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599869" y="237063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30852" y="276971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199754" y="236271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76625" y="282316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86890" y="318521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47220" y="315777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01889" y="363239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3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4" y="788884"/>
            <a:ext cx="4997612" cy="265457"/>
          </a:xfrm>
          <a:prstGeom prst="rect">
            <a:avLst/>
          </a:prstGeom>
        </p:spPr>
        <p:txBody>
          <a:bodyPr vert="horz" wrap="square" lIns="0" tIns="0" rIns="0" bIns="0" rtlCol="0" anchor="t">
            <a:spAutoFit/>
          </a:bodyPr>
          <a:lstStyle/>
          <a:p>
            <a:pPr marL="9525" marR="3810"/>
            <a:r>
              <a:rPr lang="en-US" sz="1725" spc="-4" dirty="0">
                <a:latin typeface="Avenir Book" charset="0"/>
                <a:ea typeface="Avenir Book" charset="0"/>
                <a:cs typeface="Avenir Book" charset="0"/>
              </a:rPr>
              <a:t>K = </a:t>
            </a:r>
            <a:r>
              <a:rPr lang="en-US" sz="1725" spc="-4" dirty="0" smtClean="0">
                <a:latin typeface="Avenir Book" charset="0"/>
                <a:ea typeface="Avenir Book" charset="0"/>
                <a:cs typeface="Avenir Book" charset="0"/>
              </a:rPr>
              <a:t>3, Results depend on </a:t>
            </a:r>
            <a:r>
              <a:rPr lang="en-US" sz="1725" spc="-4" smtClean="0">
                <a:latin typeface="Avenir Book" charset="0"/>
                <a:ea typeface="Avenir Book" charset="0"/>
                <a:cs typeface="Avenir Book" charset="0"/>
              </a:rPr>
              <a:t>initial cluster assignment</a:t>
            </a:r>
            <a:endParaRPr lang="en-US" sz="1725" spc="-4" dirty="0" smtClean="0">
              <a:latin typeface="Avenir Book" charset="0"/>
              <a:ea typeface="Avenir Book" charset="0"/>
              <a:cs typeface="Avenir Book" charset="0"/>
            </a:endParaRPr>
          </a:p>
        </p:txBody>
      </p:sp>
      <p:sp>
        <p:nvSpPr>
          <p:cNvPr id="56" name="object 74"/>
          <p:cNvSpPr/>
          <p:nvPr/>
        </p:nvSpPr>
        <p:spPr>
          <a:xfrm>
            <a:off x="4127740" y="3381647"/>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C00000"/>
              </a:gs>
              <a:gs pos="83000">
                <a:srgbClr val="C00000"/>
              </a:gs>
              <a:gs pos="100000">
                <a:srgbClr val="C0000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5145564" y="1767967"/>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0070C0"/>
              </a:gs>
              <a:gs pos="83000">
                <a:srgbClr val="0070C0"/>
              </a:gs>
              <a:gs pos="100000">
                <a:srgbClr val="0070C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8" name="object 74"/>
          <p:cNvSpPr/>
          <p:nvPr/>
        </p:nvSpPr>
        <p:spPr>
          <a:xfrm>
            <a:off x="6267761" y="1604916"/>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1394980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6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2"/>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1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60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2"/>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0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9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3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5"/>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9"/>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4"/>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1"/>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2"/>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Which Model is the Right One?</a:t>
            </a:r>
          </a:p>
        </p:txBody>
      </p:sp>
      <p:sp>
        <p:nvSpPr>
          <p:cNvPr id="40" name="Oval 39"/>
          <p:cNvSpPr/>
          <p:nvPr/>
        </p:nvSpPr>
        <p:spPr>
          <a:xfrm>
            <a:off x="2958594" y="365521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01802" y="276488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599869" y="237063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30852" y="27697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199754" y="23627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76625" y="282316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86890" y="318521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47220" y="315778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01889" y="363239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4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6" name="object 74"/>
          <p:cNvSpPr/>
          <p:nvPr/>
        </p:nvSpPr>
        <p:spPr>
          <a:xfrm>
            <a:off x="4127740" y="3381648"/>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C00000"/>
              </a:gs>
              <a:gs pos="83000">
                <a:srgbClr val="C00000"/>
              </a:gs>
              <a:gs pos="100000">
                <a:srgbClr val="C0000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5450324" y="1913830"/>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0070C0"/>
              </a:gs>
              <a:gs pos="83000">
                <a:srgbClr val="0070C0"/>
              </a:gs>
              <a:gs pos="100000">
                <a:srgbClr val="0070C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8" name="object 74"/>
          <p:cNvSpPr/>
          <p:nvPr/>
        </p:nvSpPr>
        <p:spPr>
          <a:xfrm>
            <a:off x="6293679" y="1139650"/>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202343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Which Model is the Right One?</a:t>
            </a:r>
          </a:p>
        </p:txBody>
      </p:sp>
      <mc:AlternateContent xmlns:mc="http://schemas.openxmlformats.org/markup-compatibility/2006" xmlns:a14="http://schemas.microsoft.com/office/drawing/2010/main">
        <mc:Choice Requires="a14">
          <p:sp>
            <p:nvSpPr>
              <p:cNvPr id="59" name="object 3"/>
              <p:cNvSpPr txBox="1"/>
              <p:nvPr/>
            </p:nvSpPr>
            <p:spPr>
              <a:xfrm>
                <a:off x="1903032" y="1434766"/>
                <a:ext cx="5708196" cy="2854884"/>
              </a:xfrm>
              <a:prstGeom prst="rect">
                <a:avLst/>
              </a:prstGeom>
            </p:spPr>
            <p:txBody>
              <a:bodyPr vert="horz" wrap="square" lIns="0" tIns="0" rIns="0" bIns="0" rtlCol="0" anchor="t">
                <a:spAutoFit/>
              </a:bodyPr>
              <a:lstStyle/>
              <a:p>
                <a:pPr marL="352425" marR="3810" indent="-342900">
                  <a:buFont typeface="Arial" charset="0"/>
                  <a:buChar char="•"/>
                </a:pPr>
                <a:r>
                  <a:rPr lang="en-US" sz="2000" b="1" spc="-4" dirty="0">
                    <a:latin typeface="Avenir Book" charset="0"/>
                    <a:ea typeface="Avenir Book" charset="0"/>
                    <a:cs typeface="Avenir Book" charset="0"/>
                  </a:rPr>
                  <a:t>Inertia: </a:t>
                </a:r>
                <a:r>
                  <a:rPr lang="en-US" sz="2000" spc="-4" dirty="0">
                    <a:latin typeface="Avenir Book" charset="0"/>
                    <a:ea typeface="Avenir Book" charset="0"/>
                    <a:cs typeface="Avenir Book" charset="0"/>
                  </a:rPr>
                  <a:t>sum of </a:t>
                </a:r>
                <a:r>
                  <a:rPr lang="en-US" sz="2000" spc="-4" dirty="0" smtClean="0">
                    <a:latin typeface="Avenir Book" charset="0"/>
                    <a:ea typeface="Avenir Book" charset="0"/>
                    <a:cs typeface="Avenir Book" charset="0"/>
                  </a:rPr>
                  <a:t>squared distance from each point (</a:t>
                </a:r>
                <a14:m>
                  <m:oMath xmlns:m="http://schemas.openxmlformats.org/officeDocument/2006/math">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𝑥</m:t>
                        </m:r>
                      </m:e>
                      <m:sub>
                        <m:r>
                          <a:rPr lang="en-US" sz="2000" i="1">
                            <a:latin typeface="Cambria Math" charset="0"/>
                            <a:ea typeface="Avenir Book" charset="0"/>
                            <a:cs typeface="Avenir Book" charset="0"/>
                          </a:rPr>
                          <m:t>𝑖</m:t>
                        </m:r>
                      </m:sub>
                    </m:sSub>
                  </m:oMath>
                </a14:m>
                <a:r>
                  <a:rPr lang="en-US" sz="2000" spc="-4" dirty="0" smtClean="0">
                    <a:latin typeface="Avenir Book" charset="0"/>
                    <a:ea typeface="Avenir Book" charset="0"/>
                    <a:cs typeface="Avenir Book" charset="0"/>
                  </a:rPr>
                  <a:t>) to its cluster (</a:t>
                </a:r>
                <a14:m>
                  <m:oMath xmlns:m="http://schemas.openxmlformats.org/officeDocument/2006/math">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𝐶</m:t>
                        </m:r>
                      </m:e>
                      <m:sub>
                        <m:r>
                          <a:rPr lang="en-US" sz="2000" i="1">
                            <a:latin typeface="Cambria Math" charset="0"/>
                            <a:ea typeface="Avenir Book" charset="0"/>
                            <a:cs typeface="Avenir Book" charset="0"/>
                          </a:rPr>
                          <m:t>𝑘</m:t>
                        </m:r>
                      </m:sub>
                    </m:sSub>
                  </m:oMath>
                </a14:m>
                <a:r>
                  <a:rPr lang="en-US" sz="2000" spc="-4" dirty="0" smtClean="0">
                    <a:latin typeface="Avenir Book" charset="0"/>
                    <a:ea typeface="Avenir Book" charset="0"/>
                    <a:cs typeface="Avenir Book" charset="0"/>
                  </a:rPr>
                  <a:t>)</a:t>
                </a:r>
              </a:p>
              <a:p>
                <a:pPr marL="9525" marR="3810"/>
                <a14:m>
                  <m:oMathPara xmlns:m="http://schemas.openxmlformats.org/officeDocument/2006/math">
                    <m:oMathParaPr>
                      <m:jc m:val="center"/>
                    </m:oMathParaPr>
                    <m:oMath xmlns:m="http://schemas.openxmlformats.org/officeDocument/2006/math">
                      <m:nary>
                        <m:naryPr>
                          <m:chr m:val="∑"/>
                          <m:ctrlPr>
                            <a:rPr lang="is-IS" sz="2400" i="1">
                              <a:latin typeface="Cambria Math" panose="02040503050406030204" pitchFamily="18" charset="0"/>
                              <a:ea typeface="Avenir Book" charset="0"/>
                              <a:cs typeface="Avenir Book" charset="0"/>
                            </a:rPr>
                          </m:ctrlPr>
                        </m:naryPr>
                        <m:sub>
                          <m:r>
                            <m:rPr>
                              <m:brk m:alnAt="23"/>
                            </m:rPr>
                            <a:rPr lang="en-US" sz="2400" i="1">
                              <a:latin typeface="Cambria Math" charset="0"/>
                              <a:ea typeface="Avenir Book" charset="0"/>
                              <a:cs typeface="Avenir Book" charset="0"/>
                            </a:rPr>
                            <m:t>𝑖</m:t>
                          </m:r>
                          <m:r>
                            <a:rPr lang="en-US" sz="2400" i="1">
                              <a:latin typeface="Cambria Math" charset="0"/>
                              <a:ea typeface="Avenir Book" charset="0"/>
                              <a:cs typeface="Avenir Book" charset="0"/>
                            </a:rPr>
                            <m:t>=1</m:t>
                          </m:r>
                        </m:sub>
                        <m:sup>
                          <m:r>
                            <a:rPr lang="en-US" sz="2400" i="1">
                              <a:latin typeface="Cambria Math" charset="0"/>
                              <a:ea typeface="Avenir Book" charset="0"/>
                              <a:cs typeface="Avenir Book" charset="0"/>
                            </a:rPr>
                            <m:t>𝑛</m:t>
                          </m:r>
                        </m:sup>
                        <m:e>
                          <m:sSup>
                            <m:sSupPr>
                              <m:ctrlPr>
                                <a:rPr lang="is-IS" sz="2400" i="1">
                                  <a:latin typeface="Cambria Math" panose="02040503050406030204" pitchFamily="18" charset="0"/>
                                  <a:ea typeface="Avenir Book" charset="0"/>
                                  <a:cs typeface="Avenir Book" charset="0"/>
                                </a:rPr>
                              </m:ctrlPr>
                            </m:sSupPr>
                            <m:e>
                              <m:r>
                                <a:rPr lang="en-US" sz="2400" i="1">
                                  <a:latin typeface="Cambria Math" charset="0"/>
                                  <a:ea typeface="Avenir Book" charset="0"/>
                                  <a:cs typeface="Avenir Book" charset="0"/>
                                </a:rPr>
                                <m:t>(</m:t>
                              </m:r>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𝑖</m:t>
                                  </m:r>
                                </m:sub>
                              </m:sSub>
                              <m:r>
                                <a:rPr lang="en-US" sz="2400" i="1">
                                  <a:latin typeface="Cambria Math" charset="0"/>
                                  <a:ea typeface="Avenir Book" charset="0"/>
                                  <a:cs typeface="Avenir Book" charset="0"/>
                                </a:rPr>
                                <m:t>−</m:t>
                              </m:r>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𝐶</m:t>
                                  </m:r>
                                </m:e>
                                <m:sub>
                                  <m:r>
                                    <a:rPr lang="en-US" sz="2400" i="1">
                                      <a:latin typeface="Cambria Math" charset="0"/>
                                      <a:ea typeface="Avenir Book" charset="0"/>
                                      <a:cs typeface="Avenir Book" charset="0"/>
                                    </a:rPr>
                                    <m:t>𝑘</m:t>
                                  </m:r>
                                </m:sub>
                              </m:sSub>
                              <m:r>
                                <a:rPr lang="en-US" sz="2400" i="1">
                                  <a:latin typeface="Cambria Math" charset="0"/>
                                  <a:ea typeface="Avenir Book" charset="0"/>
                                  <a:cs typeface="Avenir Book" charset="0"/>
                                </a:rPr>
                                <m:t>)</m:t>
                              </m:r>
                            </m:e>
                            <m:sup>
                              <m:r>
                                <a:rPr lang="en-US" sz="2400" i="1">
                                  <a:latin typeface="Cambria Math" charset="0"/>
                                  <a:ea typeface="Avenir Book" charset="0"/>
                                  <a:cs typeface="Avenir Book" charset="0"/>
                                </a:rPr>
                                <m:t>2</m:t>
                              </m:r>
                            </m:sup>
                          </m:sSup>
                        </m:e>
                      </m:nary>
                    </m:oMath>
                  </m:oMathPara>
                </a14:m>
                <a:endParaRPr lang="en-US" sz="2000" spc="-4" dirty="0">
                  <a:latin typeface="Avenir Book" charset="0"/>
                  <a:ea typeface="Avenir Book" charset="0"/>
                  <a:cs typeface="Avenir Book" charset="0"/>
                </a:endParaRPr>
              </a:p>
              <a:p>
                <a:pPr marL="352425" marR="3810" indent="-342900">
                  <a:buFont typeface="Arial" charset="0"/>
                  <a:buChar char="•"/>
                </a:pPr>
                <a:endParaRPr lang="en-US" sz="2000" spc="-4" dirty="0" smtClean="0">
                  <a:latin typeface="Avenir Book" charset="0"/>
                  <a:ea typeface="Avenir Book" charset="0"/>
                  <a:cs typeface="Avenir Book" charset="0"/>
                </a:endParaRPr>
              </a:p>
              <a:p>
                <a:pPr marL="352425" marR="3810" indent="-342900">
                  <a:buFont typeface="Arial" charset="0"/>
                  <a:buChar char="•"/>
                </a:pPr>
                <a:r>
                  <a:rPr lang="en-US" sz="2000" spc="-4" dirty="0" smtClean="0">
                    <a:latin typeface="Avenir Book" charset="0"/>
                    <a:ea typeface="Avenir Book" charset="0"/>
                    <a:cs typeface="Avenir Book" charset="0"/>
                  </a:rPr>
                  <a:t>Smaller value corresponds to tighter clusters</a:t>
                </a:r>
              </a:p>
              <a:p>
                <a:pPr marL="352425" marR="3810" indent="-342900">
                  <a:buFont typeface="Arial" charset="0"/>
                  <a:buChar char="•"/>
                </a:pPr>
                <a:endParaRPr lang="en-US" sz="2000" spc="-4" dirty="0">
                  <a:latin typeface="Avenir Book" charset="0"/>
                  <a:ea typeface="Avenir Book" charset="0"/>
                  <a:cs typeface="Avenir Book" charset="0"/>
                </a:endParaRPr>
              </a:p>
              <a:p>
                <a:pPr marL="352425" marR="3810" indent="-342900">
                  <a:buFont typeface="Arial" charset="0"/>
                  <a:buChar char="•"/>
                </a:pPr>
                <a:r>
                  <a:rPr lang="en-US" sz="2000" spc="-4" dirty="0" smtClean="0">
                    <a:latin typeface="Avenir Book" charset="0"/>
                    <a:ea typeface="Avenir Book" charset="0"/>
                    <a:cs typeface="Avenir Book" charset="0"/>
                  </a:rPr>
                  <a:t>Other metrics can also be used</a:t>
                </a:r>
                <a:endParaRPr lang="en-US" sz="2000" spc="-4" dirty="0">
                  <a:latin typeface="Avenir Book" charset="0"/>
                  <a:ea typeface="Avenir Book" charset="0"/>
                  <a:cs typeface="Avenir Book" charset="0"/>
                </a:endParaRPr>
              </a:p>
            </p:txBody>
          </p:sp>
        </mc:Choice>
        <mc:Fallback xmlns="">
          <p:sp>
            <p:nvSpPr>
              <p:cNvPr id="59" name="object 3"/>
              <p:cNvSpPr txBox="1">
                <a:spLocks noRot="1" noChangeAspect="1" noMove="1" noResize="1" noEditPoints="1" noAdjustHandles="1" noChangeArrowheads="1" noChangeShapeType="1" noTextEdit="1"/>
              </p:cNvSpPr>
              <p:nvPr/>
            </p:nvSpPr>
            <p:spPr>
              <a:xfrm>
                <a:off x="1903032" y="1434766"/>
                <a:ext cx="5708196" cy="2854884"/>
              </a:xfrm>
              <a:prstGeom prst="rect">
                <a:avLst/>
              </a:prstGeom>
              <a:blipFill rotWithShape="0">
                <a:blip r:embed="rId3"/>
                <a:stretch>
                  <a:fillRect l="-2348" t="-2772" b="-4264"/>
                </a:stretch>
              </a:blipFill>
            </p:spPr>
            <p:txBody>
              <a:bodyPr/>
              <a:lstStyle/>
              <a:p>
                <a:r>
                  <a:rPr lang="en-US">
                    <a:noFill/>
                  </a:rPr>
                  <a:t> </a:t>
                </a:r>
              </a:p>
            </p:txBody>
          </p:sp>
        </mc:Fallback>
      </mc:AlternateContent>
    </p:spTree>
    <p:extLst>
      <p:ext uri="{BB962C8B-B14F-4D97-AF65-F5344CB8AC3E}">
        <p14:creationId xmlns:p14="http://schemas.microsoft.com/office/powerpoint/2010/main" val="970212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61"/>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6"/>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2"/>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1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60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2"/>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0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9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31"/>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5"/>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9"/>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4"/>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1"/>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2"/>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Which Model is the Right One?</a:t>
            </a:r>
          </a:p>
        </p:txBody>
      </p:sp>
      <p:sp>
        <p:nvSpPr>
          <p:cNvPr id="40" name="Oval 39"/>
          <p:cNvSpPr/>
          <p:nvPr/>
        </p:nvSpPr>
        <p:spPr>
          <a:xfrm>
            <a:off x="2958594" y="365521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01802" y="276488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599869" y="237063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30852" y="27697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199754" y="236272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76625" y="282316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86890" y="318521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47220" y="315778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01889" y="363239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4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4" y="788884"/>
            <a:ext cx="4640695" cy="530915"/>
          </a:xfrm>
          <a:prstGeom prst="rect">
            <a:avLst/>
          </a:prstGeom>
        </p:spPr>
        <p:txBody>
          <a:bodyPr vert="horz" wrap="square" lIns="0" tIns="0" rIns="0" bIns="0" rtlCol="0" anchor="t">
            <a:spAutoFit/>
          </a:bodyPr>
          <a:lstStyle/>
          <a:p>
            <a:pPr marL="9525" marR="3810"/>
            <a:r>
              <a:rPr lang="en-US" sz="1725" spc="-4" dirty="0" smtClean="0">
                <a:latin typeface="Avenir Book" charset="0"/>
                <a:ea typeface="Avenir Book" charset="0"/>
                <a:cs typeface="Avenir Book" charset="0"/>
              </a:rPr>
              <a:t>Initiate multiple times, </a:t>
            </a:r>
          </a:p>
          <a:p>
            <a:pPr marL="9525" marR="3810"/>
            <a:r>
              <a:rPr lang="en-US" sz="1725" spc="-4" dirty="0" smtClean="0">
                <a:latin typeface="Avenir Book" charset="0"/>
                <a:ea typeface="Avenir Book" charset="0"/>
                <a:cs typeface="Avenir Book" charset="0"/>
              </a:rPr>
              <a:t>take model with the best score</a:t>
            </a:r>
            <a:endParaRPr lang="en-US" sz="1725" spc="-4" dirty="0">
              <a:latin typeface="Avenir Book" charset="0"/>
              <a:ea typeface="Avenir Book" charset="0"/>
              <a:cs typeface="Avenir Book" charset="0"/>
            </a:endParaRPr>
          </a:p>
        </p:txBody>
      </p:sp>
      <p:sp>
        <p:nvSpPr>
          <p:cNvPr id="56" name="object 74"/>
          <p:cNvSpPr/>
          <p:nvPr/>
        </p:nvSpPr>
        <p:spPr>
          <a:xfrm>
            <a:off x="4127740" y="3381648"/>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C00000"/>
              </a:gs>
              <a:gs pos="83000">
                <a:srgbClr val="C00000"/>
              </a:gs>
              <a:gs pos="100000">
                <a:srgbClr val="C0000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5450324" y="1913830"/>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0070C0"/>
              </a:gs>
              <a:gs pos="83000">
                <a:srgbClr val="0070C0"/>
              </a:gs>
              <a:gs pos="100000">
                <a:srgbClr val="0070C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8" name="object 74"/>
          <p:cNvSpPr/>
          <p:nvPr/>
        </p:nvSpPr>
        <p:spPr>
          <a:xfrm>
            <a:off x="6293679" y="1139650"/>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333616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5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7"/>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5"/>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0"/>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0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59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0"/>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07"/>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8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2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3"/>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Which Model is the Right One?</a:t>
            </a:r>
          </a:p>
        </p:txBody>
      </p:sp>
      <p:sp>
        <p:nvSpPr>
          <p:cNvPr id="40" name="Oval 39"/>
          <p:cNvSpPr/>
          <p:nvPr/>
        </p:nvSpPr>
        <p:spPr>
          <a:xfrm>
            <a:off x="2958594" y="365520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01802" y="276488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599869" y="237063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30852" y="276971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199754" y="236271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76625" y="282316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86890" y="318521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47220" y="315777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01889" y="363239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1"/>
            <a:ext cx="270164" cy="270164"/>
          </a:xfrm>
          <a:prstGeom prst="ellipse">
            <a:avLst/>
          </a:prstGeom>
          <a:gradFill>
            <a:gsLst>
              <a:gs pos="0">
                <a:schemeClr val="tx1"/>
              </a:gs>
              <a:gs pos="74000">
                <a:srgbClr val="FFC000"/>
              </a:gs>
              <a:gs pos="83000">
                <a:srgbClr val="FFC000"/>
              </a:gs>
              <a:gs pos="100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3"/>
            <a:ext cx="270164" cy="270164"/>
          </a:xfrm>
          <a:prstGeom prst="ellipse">
            <a:avLst/>
          </a:prstGeom>
          <a:gradFill>
            <a:gsLst>
              <a:gs pos="0">
                <a:schemeClr val="tx1"/>
              </a:gs>
              <a:gs pos="74000">
                <a:srgbClr val="FFC000"/>
              </a:gs>
              <a:gs pos="83000">
                <a:srgbClr val="FFC000"/>
              </a:gs>
              <a:gs pos="100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38"/>
            <a:ext cx="270164" cy="270164"/>
          </a:xfrm>
          <a:prstGeom prst="ellipse">
            <a:avLst/>
          </a:prstGeom>
          <a:gradFill>
            <a:gsLst>
              <a:gs pos="0">
                <a:schemeClr val="tx1"/>
              </a:gs>
              <a:gs pos="74000">
                <a:srgbClr val="FFC000"/>
              </a:gs>
              <a:gs pos="83000">
                <a:srgbClr val="FFC000"/>
              </a:gs>
              <a:gs pos="100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6"/>
            <a:ext cx="270164" cy="270164"/>
          </a:xfrm>
          <a:prstGeom prst="ellipse">
            <a:avLst/>
          </a:prstGeom>
          <a:gradFill>
            <a:gsLst>
              <a:gs pos="0">
                <a:schemeClr val="tx1"/>
              </a:gs>
              <a:gs pos="74000">
                <a:srgbClr val="FFC000"/>
              </a:gs>
              <a:gs pos="83000">
                <a:srgbClr val="FFC000"/>
              </a:gs>
              <a:gs pos="100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5"/>
            <a:ext cx="270164" cy="270164"/>
          </a:xfrm>
          <a:prstGeom prst="ellipse">
            <a:avLst/>
          </a:prstGeom>
          <a:gradFill>
            <a:gsLst>
              <a:gs pos="0">
                <a:schemeClr val="tx1"/>
              </a:gs>
              <a:gs pos="74000">
                <a:srgbClr val="FFC000"/>
              </a:gs>
              <a:gs pos="83000">
                <a:srgbClr val="FFC000"/>
              </a:gs>
              <a:gs pos="100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5"/>
            <a:ext cx="270164" cy="270164"/>
          </a:xfrm>
          <a:prstGeom prst="ellipse">
            <a:avLst/>
          </a:prstGeom>
          <a:gradFill>
            <a:gsLst>
              <a:gs pos="0">
                <a:schemeClr val="tx1"/>
              </a:gs>
              <a:gs pos="74000">
                <a:srgbClr val="FFC000"/>
              </a:gs>
              <a:gs pos="83000">
                <a:srgbClr val="FFC000"/>
              </a:gs>
              <a:gs pos="100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3"/>
            <a:ext cx="270164" cy="270164"/>
          </a:xfrm>
          <a:prstGeom prst="ellipse">
            <a:avLst/>
          </a:prstGeom>
          <a:gradFill>
            <a:gsLst>
              <a:gs pos="0">
                <a:schemeClr val="tx1"/>
              </a:gs>
              <a:gs pos="74000">
                <a:srgbClr val="FFC000"/>
              </a:gs>
              <a:gs pos="83000">
                <a:srgbClr val="FFC000"/>
              </a:gs>
              <a:gs pos="100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4" y="788884"/>
            <a:ext cx="4640695" cy="265457"/>
          </a:xfrm>
          <a:prstGeom prst="rect">
            <a:avLst/>
          </a:prstGeom>
        </p:spPr>
        <p:txBody>
          <a:bodyPr vert="horz" wrap="square" lIns="0" tIns="0" rIns="0" bIns="0" rtlCol="0" anchor="t">
            <a:spAutoFit/>
          </a:bodyPr>
          <a:lstStyle/>
          <a:p>
            <a:pPr marL="9525" marR="3810"/>
            <a:r>
              <a:rPr lang="en-US" sz="1725" spc="-4" dirty="0" smtClean="0">
                <a:latin typeface="Avenir Book" charset="0"/>
                <a:ea typeface="Avenir Book" charset="0"/>
                <a:cs typeface="Avenir Book" charset="0"/>
              </a:rPr>
              <a:t>Inertia = 12.645</a:t>
            </a:r>
            <a:endParaRPr lang="en-US" sz="1725" spc="-4" dirty="0">
              <a:latin typeface="Avenir Book" charset="0"/>
              <a:ea typeface="Avenir Book" charset="0"/>
              <a:cs typeface="Avenir Book" charset="0"/>
            </a:endParaRPr>
          </a:p>
        </p:txBody>
      </p:sp>
      <p:sp>
        <p:nvSpPr>
          <p:cNvPr id="56" name="object 74"/>
          <p:cNvSpPr/>
          <p:nvPr/>
        </p:nvSpPr>
        <p:spPr>
          <a:xfrm>
            <a:off x="3818585" y="2891898"/>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C00000"/>
              </a:gs>
              <a:gs pos="83000">
                <a:srgbClr val="C00000"/>
              </a:gs>
              <a:gs pos="100000">
                <a:srgbClr val="C0000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5094696" y="3587005"/>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FFC000"/>
              </a:gs>
              <a:gs pos="83000">
                <a:srgbClr val="FFC000"/>
              </a:gs>
              <a:gs pos="100000">
                <a:srgbClr val="FFC00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8" name="object 74"/>
          <p:cNvSpPr/>
          <p:nvPr/>
        </p:nvSpPr>
        <p:spPr>
          <a:xfrm>
            <a:off x="5707213" y="1617424"/>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10326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5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0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06334" y="2333560"/>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0"/>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07"/>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88"/>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2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3"/>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Which Model is the Right One?</a:t>
            </a:r>
          </a:p>
        </p:txBody>
      </p:sp>
      <p:sp>
        <p:nvSpPr>
          <p:cNvPr id="40" name="Oval 39"/>
          <p:cNvSpPr/>
          <p:nvPr/>
        </p:nvSpPr>
        <p:spPr>
          <a:xfrm>
            <a:off x="2958594" y="365520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01802" y="276488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599869" y="237063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30852" y="276971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199754" y="236271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76625" y="282316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86890" y="318521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47220" y="315777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01889" y="363239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3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4" y="788884"/>
            <a:ext cx="4640695" cy="265457"/>
          </a:xfrm>
          <a:prstGeom prst="rect">
            <a:avLst/>
          </a:prstGeom>
        </p:spPr>
        <p:txBody>
          <a:bodyPr vert="horz" wrap="square" lIns="0" tIns="0" rIns="0" bIns="0" rtlCol="0" anchor="t">
            <a:spAutoFit/>
          </a:bodyPr>
          <a:lstStyle/>
          <a:p>
            <a:pPr marL="9525" marR="3810"/>
            <a:r>
              <a:rPr lang="en-US" sz="1725" spc="-4" dirty="0" smtClean="0">
                <a:latin typeface="Avenir Book" charset="0"/>
                <a:ea typeface="Avenir Book" charset="0"/>
                <a:cs typeface="Avenir Book" charset="0"/>
              </a:rPr>
              <a:t>Inertia = 12.943</a:t>
            </a:r>
            <a:endParaRPr lang="en-US" sz="1725" spc="-4" dirty="0">
              <a:latin typeface="Avenir Book" charset="0"/>
              <a:ea typeface="Avenir Book" charset="0"/>
              <a:cs typeface="Avenir Book" charset="0"/>
            </a:endParaRPr>
          </a:p>
        </p:txBody>
      </p:sp>
      <p:sp>
        <p:nvSpPr>
          <p:cNvPr id="56" name="object 74"/>
          <p:cNvSpPr/>
          <p:nvPr/>
        </p:nvSpPr>
        <p:spPr>
          <a:xfrm>
            <a:off x="4127740" y="3381646"/>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C00000"/>
              </a:gs>
              <a:gs pos="83000">
                <a:srgbClr val="C00000"/>
              </a:gs>
              <a:gs pos="100000">
                <a:srgbClr val="C0000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5450324" y="1913828"/>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0070C0"/>
              </a:gs>
              <a:gs pos="83000">
                <a:srgbClr val="0070C0"/>
              </a:gs>
              <a:gs pos="100000">
                <a:srgbClr val="0070C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8" name="object 74"/>
          <p:cNvSpPr/>
          <p:nvPr/>
        </p:nvSpPr>
        <p:spPr>
          <a:xfrm>
            <a:off x="6293679" y="1139648"/>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1760289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59"/>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5"/>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4"/>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0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59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0"/>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07"/>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88"/>
            <a:ext cx="270164" cy="270164"/>
          </a:xfrm>
          <a:prstGeom prst="ellipse">
            <a:avLst/>
          </a:prstGeom>
          <a:gradFill>
            <a:gsLst>
              <a:gs pos="0">
                <a:schemeClr val="tx1"/>
              </a:gs>
              <a:gs pos="74000">
                <a:srgbClr val="0070C0"/>
              </a:gs>
              <a:gs pos="83000">
                <a:srgbClr val="0070C0"/>
              </a:gs>
              <a:gs pos="100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4"/>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29"/>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6"/>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3"/>
            <a:ext cx="270164" cy="270164"/>
          </a:xfrm>
          <a:prstGeom prst="ellipse">
            <a:avLst/>
          </a:prstGeom>
          <a:gradFill>
            <a:gsLst>
              <a:gs pos="0">
                <a:schemeClr val="tx1"/>
              </a:gs>
              <a:gs pos="74000">
                <a:srgbClr val="92D050"/>
              </a:gs>
              <a:gs pos="83000">
                <a:srgbClr val="92D050"/>
              </a:gs>
              <a:gs pos="100000">
                <a:srgbClr val="92D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Which Model is the Right One?</a:t>
            </a:r>
          </a:p>
        </p:txBody>
      </p:sp>
      <p:sp>
        <p:nvSpPr>
          <p:cNvPr id="40" name="Oval 39"/>
          <p:cNvSpPr/>
          <p:nvPr/>
        </p:nvSpPr>
        <p:spPr>
          <a:xfrm>
            <a:off x="2958594" y="365520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01802" y="276488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599869" y="237063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30852" y="276971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199754" y="236271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76625" y="282316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86890" y="318521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47220" y="315777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01889" y="363239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3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6"/>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4" y="788884"/>
            <a:ext cx="4640695" cy="265457"/>
          </a:xfrm>
          <a:prstGeom prst="rect">
            <a:avLst/>
          </a:prstGeom>
        </p:spPr>
        <p:txBody>
          <a:bodyPr vert="horz" wrap="square" lIns="0" tIns="0" rIns="0" bIns="0" rtlCol="0" anchor="t">
            <a:spAutoFit/>
          </a:bodyPr>
          <a:lstStyle/>
          <a:p>
            <a:pPr marL="9525" marR="3810"/>
            <a:r>
              <a:rPr lang="en-US" sz="1725" spc="-4" dirty="0" smtClean="0">
                <a:latin typeface="Avenir Book" charset="0"/>
                <a:ea typeface="Avenir Book" charset="0"/>
                <a:cs typeface="Avenir Book" charset="0"/>
              </a:rPr>
              <a:t>Inertia = 13.112 </a:t>
            </a:r>
            <a:endParaRPr lang="en-US" sz="1725" spc="-4" dirty="0">
              <a:latin typeface="Avenir Book" charset="0"/>
              <a:ea typeface="Avenir Book" charset="0"/>
              <a:cs typeface="Avenir Book" charset="0"/>
            </a:endParaRPr>
          </a:p>
        </p:txBody>
      </p:sp>
      <p:sp>
        <p:nvSpPr>
          <p:cNvPr id="56" name="object 74"/>
          <p:cNvSpPr/>
          <p:nvPr/>
        </p:nvSpPr>
        <p:spPr>
          <a:xfrm>
            <a:off x="4127740" y="3381646"/>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C00000"/>
              </a:gs>
              <a:gs pos="83000">
                <a:srgbClr val="C00000"/>
              </a:gs>
              <a:gs pos="100000">
                <a:srgbClr val="C0000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7" name="object 76"/>
          <p:cNvSpPr/>
          <p:nvPr/>
        </p:nvSpPr>
        <p:spPr>
          <a:xfrm>
            <a:off x="5450324" y="1913828"/>
            <a:ext cx="295625" cy="286296"/>
          </a:xfrm>
          <a:custGeom>
            <a:avLst/>
            <a:gdLst/>
            <a:ahLst/>
            <a:cxnLst/>
            <a:rect l="l" t="t" r="r" b="b"/>
            <a:pathLst>
              <a:path w="394167" h="381728">
                <a:moveTo>
                  <a:pt x="0" y="0"/>
                </a:moveTo>
                <a:lnTo>
                  <a:pt x="394167" y="0"/>
                </a:lnTo>
                <a:lnTo>
                  <a:pt x="394167" y="381728"/>
                </a:lnTo>
                <a:lnTo>
                  <a:pt x="0" y="381728"/>
                </a:lnTo>
                <a:lnTo>
                  <a:pt x="0" y="0"/>
                </a:lnTo>
                <a:close/>
              </a:path>
            </a:pathLst>
          </a:custGeom>
          <a:gradFill>
            <a:gsLst>
              <a:gs pos="0">
                <a:schemeClr val="tx1"/>
              </a:gs>
              <a:gs pos="74000">
                <a:srgbClr val="0070C0"/>
              </a:gs>
              <a:gs pos="83000">
                <a:srgbClr val="0070C0"/>
              </a:gs>
              <a:gs pos="100000">
                <a:srgbClr val="0070C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
        <p:nvSpPr>
          <p:cNvPr id="58" name="object 74"/>
          <p:cNvSpPr/>
          <p:nvPr/>
        </p:nvSpPr>
        <p:spPr>
          <a:xfrm>
            <a:off x="6293679" y="1139648"/>
            <a:ext cx="295626" cy="286295"/>
          </a:xfrm>
          <a:custGeom>
            <a:avLst/>
            <a:gdLst/>
            <a:ahLst/>
            <a:cxnLst/>
            <a:rect l="l" t="t" r="r" b="b"/>
            <a:pathLst>
              <a:path w="394168" h="381727">
                <a:moveTo>
                  <a:pt x="0" y="0"/>
                </a:moveTo>
                <a:lnTo>
                  <a:pt x="394168" y="0"/>
                </a:lnTo>
                <a:lnTo>
                  <a:pt x="394168" y="381727"/>
                </a:lnTo>
                <a:lnTo>
                  <a:pt x="0" y="381727"/>
                </a:lnTo>
                <a:lnTo>
                  <a:pt x="0" y="0"/>
                </a:lnTo>
                <a:close/>
              </a:path>
            </a:pathLst>
          </a:custGeom>
          <a:gradFill>
            <a:gsLst>
              <a:gs pos="0">
                <a:schemeClr val="tx1"/>
              </a:gs>
              <a:gs pos="74000">
                <a:srgbClr val="92D050"/>
              </a:gs>
              <a:gs pos="83000">
                <a:srgbClr val="92D050"/>
              </a:gs>
              <a:gs pos="100000">
                <a:srgbClr val="92D050"/>
              </a:gs>
            </a:gsLst>
            <a:lin ang="5400000" scaled="1"/>
          </a:gradFill>
          <a:ln>
            <a:solidFill>
              <a:schemeClr val="bg1"/>
            </a:solidFill>
          </a:ln>
        </p:spPr>
        <p:txBody>
          <a:bodyPr wrap="square" lIns="0" tIns="0" rIns="0" bIns="0" rtlCol="0">
            <a:noAutofit/>
          </a:bodyPr>
          <a:lstStyle/>
          <a:p>
            <a:endParaRPr sz="1050">
              <a:latin typeface="Avenir Book" charset="0"/>
              <a:ea typeface="Avenir Book" charset="0"/>
              <a:cs typeface="Avenir Book" charset="0"/>
            </a:endParaRPr>
          </a:p>
        </p:txBody>
      </p:sp>
    </p:spTree>
    <p:extLst>
      <p:ext uri="{BB962C8B-B14F-4D97-AF65-F5344CB8AC3E}">
        <p14:creationId xmlns:p14="http://schemas.microsoft.com/office/powerpoint/2010/main" val="1451964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352" y="296172"/>
            <a:ext cx="8437829" cy="461665"/>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L="9525">
              <a:defRPr sz="3000" spc="-26">
                <a:latin typeface="Avenir Black"/>
                <a:cs typeface="Avenir Black"/>
              </a:defRPr>
            </a:lvl1pPr>
          </a:lstStyle>
          <a:p>
            <a:r>
              <a:rPr lang="en-US" dirty="0" smtClean="0">
                <a:latin typeface="Avenir Book" charset="0"/>
                <a:ea typeface="Avenir Book" charset="0"/>
                <a:cs typeface="Avenir Book" charset="0"/>
              </a:rPr>
              <a:t>Types of Machine Learning</a:t>
            </a:r>
            <a:endParaRPr lang="en-US" dirty="0">
              <a:latin typeface="Avenir Book" charset="0"/>
              <a:ea typeface="Avenir Book" charset="0"/>
              <a:cs typeface="Avenir Book" charset="0"/>
            </a:endParaRPr>
          </a:p>
        </p:txBody>
      </p:sp>
      <p:sp>
        <p:nvSpPr>
          <p:cNvPr id="7" name="Rectangle 6"/>
          <p:cNvSpPr/>
          <p:nvPr/>
        </p:nvSpPr>
        <p:spPr>
          <a:xfrm>
            <a:off x="3339412" y="1545819"/>
            <a:ext cx="5276184" cy="600164"/>
          </a:xfrm>
          <a:prstGeom prst="rect">
            <a:avLst/>
          </a:prstGeom>
        </p:spPr>
        <p:txBody>
          <a:bodyPr wrap="square">
            <a:spAutoFit/>
          </a:bodyPr>
          <a:lstStyle/>
          <a:p>
            <a:pPr>
              <a:lnSpc>
                <a:spcPct val="150000"/>
              </a:lnSpc>
            </a:pPr>
            <a:r>
              <a:rPr lang="en-US" sz="2400" dirty="0" smtClean="0">
                <a:latin typeface="Avenir Book" charset="0"/>
                <a:ea typeface="Avenir Book" charset="0"/>
                <a:cs typeface="Avenir Book" charset="0"/>
              </a:rPr>
              <a:t>data points have known outcome</a:t>
            </a:r>
          </a:p>
        </p:txBody>
      </p:sp>
      <p:sp>
        <p:nvSpPr>
          <p:cNvPr id="6" name="Rounded Rectangle 5"/>
          <p:cNvSpPr/>
          <p:nvPr/>
        </p:nvSpPr>
        <p:spPr>
          <a:xfrm>
            <a:off x="679904" y="1463040"/>
            <a:ext cx="2603928" cy="921845"/>
          </a:xfrm>
          <a:prstGeom prst="roundRect">
            <a:avLst/>
          </a:prstGeom>
          <a:solidFill>
            <a:srgbClr val="C00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212121"/>
                </a:solidFill>
                <a:latin typeface="Avenir Book" charset="0"/>
                <a:ea typeface="Avenir Book" charset="0"/>
                <a:cs typeface="Avenir Book" charset="0"/>
              </a:rPr>
              <a:t>Supervised</a:t>
            </a:r>
            <a:endParaRPr lang="en-US" sz="2800" dirty="0">
              <a:solidFill>
                <a:srgbClr val="212121"/>
              </a:solidFill>
              <a:latin typeface="Avenir Book" charset="0"/>
              <a:ea typeface="Avenir Book" charset="0"/>
              <a:cs typeface="Avenir Book" charset="0"/>
            </a:endParaRPr>
          </a:p>
        </p:txBody>
      </p:sp>
      <p:sp>
        <p:nvSpPr>
          <p:cNvPr id="10" name="Rounded Rectangle 9"/>
          <p:cNvSpPr/>
          <p:nvPr/>
        </p:nvSpPr>
        <p:spPr>
          <a:xfrm>
            <a:off x="679904" y="2629165"/>
            <a:ext cx="2603928" cy="921845"/>
          </a:xfrm>
          <a:prstGeom prst="roundRect">
            <a:avLst/>
          </a:prstGeom>
          <a:solidFill>
            <a:srgbClr val="0070C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212121"/>
                </a:solidFill>
                <a:latin typeface="Avenir Book" charset="0"/>
                <a:ea typeface="Avenir Book" charset="0"/>
                <a:cs typeface="Avenir Book" charset="0"/>
              </a:rPr>
              <a:t>Unsupervised</a:t>
            </a:r>
            <a:endParaRPr lang="en-US" sz="2800" dirty="0">
              <a:solidFill>
                <a:srgbClr val="212121"/>
              </a:solidFill>
              <a:latin typeface="Avenir Book" charset="0"/>
              <a:ea typeface="Avenir Book" charset="0"/>
              <a:cs typeface="Avenir Book" charset="0"/>
            </a:endParaRPr>
          </a:p>
        </p:txBody>
      </p:sp>
      <p:sp>
        <p:nvSpPr>
          <p:cNvPr id="11" name="Rectangle 10"/>
          <p:cNvSpPr/>
          <p:nvPr/>
        </p:nvSpPr>
        <p:spPr>
          <a:xfrm>
            <a:off x="3338036" y="2675481"/>
            <a:ext cx="5157016" cy="646331"/>
          </a:xfrm>
          <a:prstGeom prst="rect">
            <a:avLst/>
          </a:prstGeom>
        </p:spPr>
        <p:txBody>
          <a:bodyPr wrap="square">
            <a:spAutoFit/>
          </a:bodyPr>
          <a:lstStyle/>
          <a:p>
            <a:pPr>
              <a:lnSpc>
                <a:spcPct val="150000"/>
              </a:lnSpc>
            </a:pPr>
            <a:r>
              <a:rPr lang="en-US" sz="2400" dirty="0" smtClean="0">
                <a:latin typeface="Avenir Book" charset="0"/>
                <a:ea typeface="Avenir Book" charset="0"/>
                <a:cs typeface="Avenir Book" charset="0"/>
              </a:rPr>
              <a:t>data points have unknown outcome</a:t>
            </a:r>
            <a:endParaRPr lang="en-US" sz="2400" dirty="0">
              <a:latin typeface="Avenir Book" charset="0"/>
              <a:ea typeface="Avenir Book" charset="0"/>
              <a:cs typeface="Avenir Book" charset="0"/>
            </a:endParaRPr>
          </a:p>
        </p:txBody>
      </p:sp>
    </p:spTree>
    <p:extLst>
      <p:ext uri="{BB962C8B-B14F-4D97-AF65-F5344CB8AC3E}">
        <p14:creationId xmlns:p14="http://schemas.microsoft.com/office/powerpoint/2010/main" val="15490310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485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738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3314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903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8408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694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5022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504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716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3366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887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9"/>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4"/>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1"/>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2"/>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Smarter Initialization of K-Means Clusters</a:t>
            </a:r>
          </a:p>
        </p:txBody>
      </p:sp>
      <p:sp>
        <p:nvSpPr>
          <p:cNvPr id="40" name="Oval 39"/>
          <p:cNvSpPr/>
          <p:nvPr/>
        </p:nvSpPr>
        <p:spPr>
          <a:xfrm>
            <a:off x="2971617" y="365521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6488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706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6972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6272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2316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521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5778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3239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4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Tree>
    <p:extLst>
      <p:ext uri="{BB962C8B-B14F-4D97-AF65-F5344CB8AC3E}">
        <p14:creationId xmlns:p14="http://schemas.microsoft.com/office/powerpoint/2010/main" val="1373055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485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738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3314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903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8408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694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5022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504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716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3366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887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9"/>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4"/>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1"/>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2"/>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Smarter Initialization of K-Means Clusters</a:t>
            </a:r>
          </a:p>
        </p:txBody>
      </p:sp>
      <p:sp>
        <p:nvSpPr>
          <p:cNvPr id="40" name="Oval 39"/>
          <p:cNvSpPr/>
          <p:nvPr/>
        </p:nvSpPr>
        <p:spPr>
          <a:xfrm>
            <a:off x="2971617" y="365521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6488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706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6972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6272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2316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521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5778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3239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4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5" y="788884"/>
            <a:ext cx="4102365" cy="265457"/>
          </a:xfrm>
          <a:prstGeom prst="rect">
            <a:avLst/>
          </a:prstGeom>
        </p:spPr>
        <p:txBody>
          <a:bodyPr vert="horz" wrap="square" lIns="0" tIns="0" rIns="0" bIns="0" rtlCol="0" anchor="t">
            <a:spAutoFit/>
          </a:bodyPr>
          <a:lstStyle/>
          <a:p>
            <a:pPr marL="9525" marR="3810"/>
            <a:r>
              <a:rPr lang="en-US" sz="1725" spc="-4">
                <a:latin typeface="Avenir Book" charset="0"/>
                <a:ea typeface="Avenir Book" charset="0"/>
                <a:cs typeface="Avenir Book" charset="0"/>
              </a:rPr>
              <a:t>Pick one point at random as initial point</a:t>
            </a:r>
            <a:endParaRPr lang="en-US" sz="1725" spc="-4" dirty="0">
              <a:latin typeface="Avenir Book" charset="0"/>
              <a:ea typeface="Avenir Book" charset="0"/>
              <a:cs typeface="Avenir Book" charset="0"/>
            </a:endParaRPr>
          </a:p>
        </p:txBody>
      </p:sp>
      <p:sp>
        <p:nvSpPr>
          <p:cNvPr id="56" name="object 74"/>
          <p:cNvSpPr/>
          <p:nvPr/>
        </p:nvSpPr>
        <p:spPr>
          <a:xfrm>
            <a:off x="3986448" y="2793462"/>
            <a:ext cx="330053" cy="341530"/>
          </a:xfrm>
          <a:custGeom>
            <a:avLst/>
            <a:gdLst/>
            <a:ahLst/>
            <a:cxnLst/>
            <a:rect l="l" t="t" r="r" b="b"/>
            <a:pathLst>
              <a:path w="440071" h="455373">
                <a:moveTo>
                  <a:pt x="0" y="0"/>
                </a:moveTo>
                <a:lnTo>
                  <a:pt x="440071" y="0"/>
                </a:lnTo>
                <a:lnTo>
                  <a:pt x="440071" y="455373"/>
                </a:lnTo>
                <a:lnTo>
                  <a:pt x="0" y="455373"/>
                </a:lnTo>
                <a:lnTo>
                  <a:pt x="0" y="0"/>
                </a:lnTo>
                <a:close/>
              </a:path>
            </a:pathLst>
          </a:custGeom>
          <a:gradFill>
            <a:gsLst>
              <a:gs pos="0">
                <a:schemeClr val="accent1">
                  <a:lumMod val="5000"/>
                  <a:lumOff val="95000"/>
                </a:schemeClr>
              </a:gs>
              <a:gs pos="74000">
                <a:srgbClr val="FFC000"/>
              </a:gs>
            </a:gsLst>
            <a:lin ang="5400000" scaled="1"/>
          </a:gradFill>
          <a:ln w="12700">
            <a:solidFill>
              <a:srgbClr val="212121"/>
            </a:solidFill>
          </a:ln>
        </p:spPr>
        <p:txBody>
          <a:bodyPr wrap="square" lIns="0" tIns="0" rIns="0" bIns="0" rtlCol="0">
            <a:noAutofit/>
          </a:bodyPr>
          <a:lstStyle/>
          <a:p>
            <a:endParaRPr sz="1050"/>
          </a:p>
        </p:txBody>
      </p:sp>
    </p:spTree>
    <p:extLst>
      <p:ext uri="{BB962C8B-B14F-4D97-AF65-F5344CB8AC3E}">
        <p14:creationId xmlns:p14="http://schemas.microsoft.com/office/powerpoint/2010/main" val="1712256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485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738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3314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903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8408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694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5022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504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716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3366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887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9"/>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4"/>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1"/>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2"/>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Smarter Initialization of K-Means Clusters</a:t>
            </a:r>
          </a:p>
        </p:txBody>
      </p:sp>
      <p:sp>
        <p:nvSpPr>
          <p:cNvPr id="40" name="Oval 39"/>
          <p:cNvSpPr/>
          <p:nvPr/>
        </p:nvSpPr>
        <p:spPr>
          <a:xfrm>
            <a:off x="2971617" y="365521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6488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706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6972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6272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2316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521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5778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3239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4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5" y="788884"/>
            <a:ext cx="4456125" cy="265457"/>
          </a:xfrm>
          <a:prstGeom prst="rect">
            <a:avLst/>
          </a:prstGeom>
        </p:spPr>
        <p:txBody>
          <a:bodyPr vert="horz" wrap="square" lIns="0" tIns="0" rIns="0" bIns="0" rtlCol="0" anchor="t">
            <a:spAutoFit/>
          </a:bodyPr>
          <a:lstStyle/>
          <a:p>
            <a:pPr marL="9525" marR="3810"/>
            <a:r>
              <a:rPr lang="en-US" sz="1725" spc="-4" dirty="0">
                <a:latin typeface="Avenir Book" charset="0"/>
                <a:ea typeface="Avenir Book" charset="0"/>
                <a:cs typeface="Avenir Book" charset="0"/>
              </a:rPr>
              <a:t>Pick next point with </a:t>
            </a:r>
            <a:r>
              <a:rPr lang="en-US" sz="1725" spc="-4" dirty="0" smtClean="0">
                <a:latin typeface="Avenir Book" charset="0"/>
                <a:ea typeface="Avenir Book" charset="0"/>
                <a:cs typeface="Avenir Book" charset="0"/>
              </a:rPr>
              <a:t>1/distance</a:t>
            </a:r>
            <a:r>
              <a:rPr lang="en-US" sz="1725" spc="-4" baseline="30000" dirty="0" smtClean="0">
                <a:latin typeface="Avenir Book" charset="0"/>
                <a:ea typeface="Avenir Book" charset="0"/>
                <a:cs typeface="Avenir Book" charset="0"/>
              </a:rPr>
              <a:t>2</a:t>
            </a:r>
            <a:r>
              <a:rPr lang="en-US" sz="1725" spc="-4" dirty="0" smtClean="0">
                <a:latin typeface="Avenir Book" charset="0"/>
                <a:ea typeface="Avenir Book" charset="0"/>
                <a:cs typeface="Avenir Book" charset="0"/>
              </a:rPr>
              <a:t> probability</a:t>
            </a:r>
            <a:endParaRPr lang="en-US" sz="1725" spc="-4" dirty="0">
              <a:latin typeface="Avenir Book" charset="0"/>
              <a:ea typeface="Avenir Book" charset="0"/>
              <a:cs typeface="Avenir Book" charset="0"/>
            </a:endParaRPr>
          </a:p>
        </p:txBody>
      </p:sp>
      <p:sp>
        <p:nvSpPr>
          <p:cNvPr id="56" name="object 74"/>
          <p:cNvSpPr/>
          <p:nvPr/>
        </p:nvSpPr>
        <p:spPr>
          <a:xfrm>
            <a:off x="3986448" y="2793462"/>
            <a:ext cx="330053" cy="341530"/>
          </a:xfrm>
          <a:custGeom>
            <a:avLst/>
            <a:gdLst/>
            <a:ahLst/>
            <a:cxnLst/>
            <a:rect l="l" t="t" r="r" b="b"/>
            <a:pathLst>
              <a:path w="440071" h="455373">
                <a:moveTo>
                  <a:pt x="0" y="0"/>
                </a:moveTo>
                <a:lnTo>
                  <a:pt x="440071" y="0"/>
                </a:lnTo>
                <a:lnTo>
                  <a:pt x="440071" y="455373"/>
                </a:lnTo>
                <a:lnTo>
                  <a:pt x="0" y="455373"/>
                </a:lnTo>
                <a:lnTo>
                  <a:pt x="0" y="0"/>
                </a:lnTo>
                <a:close/>
              </a:path>
            </a:pathLst>
          </a:custGeom>
          <a:gradFill>
            <a:gsLst>
              <a:gs pos="0">
                <a:schemeClr val="accent1">
                  <a:lumMod val="5000"/>
                  <a:lumOff val="95000"/>
                </a:schemeClr>
              </a:gs>
              <a:gs pos="74000">
                <a:srgbClr val="FFC000"/>
              </a:gs>
            </a:gsLst>
            <a:lin ang="5400000" scaled="1"/>
          </a:gradFill>
          <a:ln w="12700">
            <a:solidFill>
              <a:srgbClr val="212121"/>
            </a:solidFill>
          </a:ln>
        </p:spPr>
        <p:txBody>
          <a:bodyPr wrap="square" lIns="0" tIns="0" rIns="0" bIns="0" rtlCol="0">
            <a:noAutofit/>
          </a:bodyPr>
          <a:lstStyle/>
          <a:p>
            <a:endParaRPr sz="1050"/>
          </a:p>
        </p:txBody>
      </p:sp>
      <p:sp>
        <p:nvSpPr>
          <p:cNvPr id="57" name="object 74"/>
          <p:cNvSpPr/>
          <p:nvPr/>
        </p:nvSpPr>
        <p:spPr>
          <a:xfrm>
            <a:off x="6202840" y="1218879"/>
            <a:ext cx="330053" cy="341530"/>
          </a:xfrm>
          <a:custGeom>
            <a:avLst/>
            <a:gdLst/>
            <a:ahLst/>
            <a:cxnLst/>
            <a:rect l="l" t="t" r="r" b="b"/>
            <a:pathLst>
              <a:path w="440071" h="455373">
                <a:moveTo>
                  <a:pt x="0" y="0"/>
                </a:moveTo>
                <a:lnTo>
                  <a:pt x="440071" y="0"/>
                </a:lnTo>
                <a:lnTo>
                  <a:pt x="440071" y="455373"/>
                </a:lnTo>
                <a:lnTo>
                  <a:pt x="0" y="455373"/>
                </a:lnTo>
                <a:lnTo>
                  <a:pt x="0" y="0"/>
                </a:lnTo>
                <a:close/>
              </a:path>
            </a:pathLst>
          </a:custGeom>
          <a:gradFill>
            <a:gsLst>
              <a:gs pos="0">
                <a:schemeClr val="accent1">
                  <a:lumMod val="5000"/>
                  <a:lumOff val="95000"/>
                </a:schemeClr>
              </a:gs>
              <a:gs pos="74000">
                <a:srgbClr val="0070C0"/>
              </a:gs>
            </a:gsLst>
            <a:lin ang="5400000" scaled="1"/>
          </a:gradFill>
          <a:ln w="12700">
            <a:solidFill>
              <a:srgbClr val="212121"/>
            </a:solidFill>
          </a:ln>
        </p:spPr>
        <p:txBody>
          <a:bodyPr wrap="square" lIns="0" tIns="0" rIns="0" bIns="0" rtlCol="0">
            <a:noAutofit/>
          </a:bodyPr>
          <a:lstStyle/>
          <a:p>
            <a:endParaRPr sz="1050"/>
          </a:p>
        </p:txBody>
      </p:sp>
    </p:spTree>
    <p:extLst>
      <p:ext uri="{BB962C8B-B14F-4D97-AF65-F5344CB8AC3E}">
        <p14:creationId xmlns:p14="http://schemas.microsoft.com/office/powerpoint/2010/main" val="669079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6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484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738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3314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903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8408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694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5022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503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716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336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887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8"/>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3"/>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0"/>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1"/>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Smarter Initialization of K-Means Clusters</a:t>
            </a:r>
          </a:p>
        </p:txBody>
      </p:sp>
      <p:sp>
        <p:nvSpPr>
          <p:cNvPr id="40" name="Oval 39"/>
          <p:cNvSpPr/>
          <p:nvPr/>
        </p:nvSpPr>
        <p:spPr>
          <a:xfrm>
            <a:off x="2971617" y="365521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6488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7063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6971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6271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2316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521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5777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3239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3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5" y="788884"/>
            <a:ext cx="4456125" cy="265457"/>
          </a:xfrm>
          <a:prstGeom prst="rect">
            <a:avLst/>
          </a:prstGeom>
        </p:spPr>
        <p:txBody>
          <a:bodyPr vert="horz" wrap="square" lIns="0" tIns="0" rIns="0" bIns="0" rtlCol="0" anchor="t">
            <a:spAutoFit/>
          </a:bodyPr>
          <a:lstStyle/>
          <a:p>
            <a:pPr marL="9525" marR="3810"/>
            <a:r>
              <a:rPr lang="en-US" sz="1725" spc="-4" dirty="0">
                <a:latin typeface="Avenir Book" charset="0"/>
                <a:ea typeface="Avenir Book" charset="0"/>
                <a:cs typeface="Avenir Book" charset="0"/>
              </a:rPr>
              <a:t>Pick next point with </a:t>
            </a:r>
            <a:r>
              <a:rPr lang="en-US" sz="1725" spc="-4" dirty="0" smtClean="0">
                <a:latin typeface="Avenir Book" charset="0"/>
                <a:ea typeface="Avenir Book" charset="0"/>
                <a:cs typeface="Avenir Book" charset="0"/>
              </a:rPr>
              <a:t>1/distance</a:t>
            </a:r>
            <a:r>
              <a:rPr lang="en-US" sz="1725" spc="-4" baseline="30000" dirty="0" smtClean="0">
                <a:latin typeface="Avenir Book" charset="0"/>
                <a:ea typeface="Avenir Book" charset="0"/>
                <a:cs typeface="Avenir Book" charset="0"/>
              </a:rPr>
              <a:t>2</a:t>
            </a:r>
            <a:r>
              <a:rPr lang="en-US" sz="1725" spc="-4" dirty="0" smtClean="0">
                <a:latin typeface="Avenir Book" charset="0"/>
                <a:ea typeface="Avenir Book" charset="0"/>
                <a:cs typeface="Avenir Book" charset="0"/>
              </a:rPr>
              <a:t> probability</a:t>
            </a:r>
            <a:endParaRPr lang="en-US" sz="1725" spc="-4" dirty="0">
              <a:latin typeface="Avenir Book" charset="0"/>
              <a:ea typeface="Avenir Book" charset="0"/>
              <a:cs typeface="Avenir Book" charset="0"/>
            </a:endParaRPr>
          </a:p>
        </p:txBody>
      </p:sp>
      <p:sp>
        <p:nvSpPr>
          <p:cNvPr id="56" name="object 74"/>
          <p:cNvSpPr/>
          <p:nvPr/>
        </p:nvSpPr>
        <p:spPr>
          <a:xfrm>
            <a:off x="3986448" y="2793461"/>
            <a:ext cx="330053" cy="341530"/>
          </a:xfrm>
          <a:custGeom>
            <a:avLst/>
            <a:gdLst/>
            <a:ahLst/>
            <a:cxnLst/>
            <a:rect l="l" t="t" r="r" b="b"/>
            <a:pathLst>
              <a:path w="440071" h="455373">
                <a:moveTo>
                  <a:pt x="0" y="0"/>
                </a:moveTo>
                <a:lnTo>
                  <a:pt x="440071" y="0"/>
                </a:lnTo>
                <a:lnTo>
                  <a:pt x="440071" y="455373"/>
                </a:lnTo>
                <a:lnTo>
                  <a:pt x="0" y="455373"/>
                </a:lnTo>
                <a:lnTo>
                  <a:pt x="0" y="0"/>
                </a:lnTo>
                <a:close/>
              </a:path>
            </a:pathLst>
          </a:custGeom>
          <a:gradFill>
            <a:gsLst>
              <a:gs pos="0">
                <a:schemeClr val="accent1">
                  <a:lumMod val="5000"/>
                  <a:lumOff val="95000"/>
                </a:schemeClr>
              </a:gs>
              <a:gs pos="74000">
                <a:srgbClr val="FFC000"/>
              </a:gs>
            </a:gsLst>
            <a:lin ang="5400000" scaled="1"/>
          </a:gradFill>
          <a:ln w="12700">
            <a:solidFill>
              <a:srgbClr val="212121"/>
            </a:solidFill>
          </a:ln>
        </p:spPr>
        <p:txBody>
          <a:bodyPr wrap="square" lIns="0" tIns="0" rIns="0" bIns="0" rtlCol="0">
            <a:noAutofit/>
          </a:bodyPr>
          <a:lstStyle/>
          <a:p>
            <a:endParaRPr sz="1050"/>
          </a:p>
        </p:txBody>
      </p:sp>
      <p:sp>
        <p:nvSpPr>
          <p:cNvPr id="57" name="object 74"/>
          <p:cNvSpPr/>
          <p:nvPr/>
        </p:nvSpPr>
        <p:spPr>
          <a:xfrm>
            <a:off x="6202840" y="1218878"/>
            <a:ext cx="330053" cy="341530"/>
          </a:xfrm>
          <a:custGeom>
            <a:avLst/>
            <a:gdLst/>
            <a:ahLst/>
            <a:cxnLst/>
            <a:rect l="l" t="t" r="r" b="b"/>
            <a:pathLst>
              <a:path w="440071" h="455373">
                <a:moveTo>
                  <a:pt x="0" y="0"/>
                </a:moveTo>
                <a:lnTo>
                  <a:pt x="440071" y="0"/>
                </a:lnTo>
                <a:lnTo>
                  <a:pt x="440071" y="455373"/>
                </a:lnTo>
                <a:lnTo>
                  <a:pt x="0" y="455373"/>
                </a:lnTo>
                <a:lnTo>
                  <a:pt x="0" y="0"/>
                </a:lnTo>
                <a:close/>
              </a:path>
            </a:pathLst>
          </a:custGeom>
          <a:gradFill>
            <a:gsLst>
              <a:gs pos="0">
                <a:schemeClr val="accent1">
                  <a:lumMod val="5000"/>
                  <a:lumOff val="95000"/>
                </a:schemeClr>
              </a:gs>
              <a:gs pos="74000">
                <a:srgbClr val="0070C0"/>
              </a:gs>
            </a:gsLst>
            <a:lin ang="5400000" scaled="1"/>
          </a:gradFill>
          <a:ln w="12700">
            <a:solidFill>
              <a:srgbClr val="212121"/>
            </a:solidFill>
          </a:ln>
        </p:spPr>
        <p:txBody>
          <a:bodyPr wrap="square" lIns="0" tIns="0" rIns="0" bIns="0" rtlCol="0">
            <a:noAutofit/>
          </a:bodyPr>
          <a:lstStyle/>
          <a:p>
            <a:endParaRPr sz="1050"/>
          </a:p>
        </p:txBody>
      </p:sp>
      <p:sp>
        <p:nvSpPr>
          <p:cNvPr id="58" name="object 78"/>
          <p:cNvSpPr/>
          <p:nvPr/>
        </p:nvSpPr>
        <p:spPr>
          <a:xfrm>
            <a:off x="5516311" y="3514290"/>
            <a:ext cx="330054" cy="341529"/>
          </a:xfrm>
          <a:custGeom>
            <a:avLst/>
            <a:gdLst/>
            <a:ahLst/>
            <a:cxnLst/>
            <a:rect l="l" t="t" r="r" b="b"/>
            <a:pathLst>
              <a:path w="440072" h="455372">
                <a:moveTo>
                  <a:pt x="0" y="0"/>
                </a:moveTo>
                <a:lnTo>
                  <a:pt x="440072" y="0"/>
                </a:lnTo>
                <a:lnTo>
                  <a:pt x="440072" y="455372"/>
                </a:lnTo>
                <a:lnTo>
                  <a:pt x="0" y="455372"/>
                </a:lnTo>
                <a:lnTo>
                  <a:pt x="0" y="0"/>
                </a:lnTo>
                <a:close/>
              </a:path>
            </a:pathLst>
          </a:custGeom>
          <a:gradFill>
            <a:gsLst>
              <a:gs pos="0">
                <a:schemeClr val="accent1">
                  <a:lumMod val="5000"/>
                  <a:lumOff val="95000"/>
                </a:schemeClr>
              </a:gs>
              <a:gs pos="74000">
                <a:srgbClr val="FF2F92"/>
              </a:gs>
            </a:gsLst>
            <a:lin ang="5400000" scaled="1"/>
          </a:gradFill>
          <a:ln w="12700">
            <a:solidFill>
              <a:srgbClr val="212121"/>
            </a:solidFill>
          </a:ln>
        </p:spPr>
        <p:txBody>
          <a:bodyPr wrap="square" lIns="0" tIns="0" rIns="0" bIns="0" rtlCol="0">
            <a:noAutofit/>
          </a:bodyPr>
          <a:lstStyle/>
          <a:p>
            <a:endParaRPr sz="1050"/>
          </a:p>
        </p:txBody>
      </p:sp>
    </p:spTree>
    <p:extLst>
      <p:ext uri="{BB962C8B-B14F-4D97-AF65-F5344CB8AC3E}">
        <p14:creationId xmlns:p14="http://schemas.microsoft.com/office/powerpoint/2010/main" val="2082205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5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484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738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3314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903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8408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694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5022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50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716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3366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887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Smarter Initialization of K-Means Clusters</a:t>
            </a:r>
          </a:p>
        </p:txBody>
      </p:sp>
      <p:sp>
        <p:nvSpPr>
          <p:cNvPr id="40" name="Oval 39"/>
          <p:cNvSpPr/>
          <p:nvPr/>
        </p:nvSpPr>
        <p:spPr>
          <a:xfrm>
            <a:off x="2971617" y="365520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6488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7063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6971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6271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231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521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5777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3239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5" y="788884"/>
            <a:ext cx="4456125" cy="265457"/>
          </a:xfrm>
          <a:prstGeom prst="rect">
            <a:avLst/>
          </a:prstGeom>
        </p:spPr>
        <p:txBody>
          <a:bodyPr vert="horz" wrap="square" lIns="0" tIns="0" rIns="0" bIns="0" rtlCol="0" anchor="t">
            <a:spAutoFit/>
          </a:bodyPr>
          <a:lstStyle/>
          <a:p>
            <a:pPr marL="9525" marR="3810"/>
            <a:r>
              <a:rPr lang="en-US" sz="1725" spc="-4" dirty="0">
                <a:latin typeface="Avenir Book" charset="0"/>
                <a:ea typeface="Avenir Book" charset="0"/>
                <a:cs typeface="Avenir Book" charset="0"/>
              </a:rPr>
              <a:t>Pick next point with </a:t>
            </a:r>
            <a:r>
              <a:rPr lang="en-US" sz="1725" spc="-4" dirty="0" smtClean="0">
                <a:latin typeface="Avenir Book" charset="0"/>
                <a:ea typeface="Avenir Book" charset="0"/>
                <a:cs typeface="Avenir Book" charset="0"/>
              </a:rPr>
              <a:t>1/distance</a:t>
            </a:r>
            <a:r>
              <a:rPr lang="en-US" sz="1725" spc="-4" baseline="30000" dirty="0" smtClean="0">
                <a:latin typeface="Avenir Book" charset="0"/>
                <a:ea typeface="Avenir Book" charset="0"/>
                <a:cs typeface="Avenir Book" charset="0"/>
              </a:rPr>
              <a:t>2</a:t>
            </a:r>
            <a:r>
              <a:rPr lang="en-US" sz="1725" spc="-4" dirty="0" smtClean="0">
                <a:latin typeface="Avenir Book" charset="0"/>
                <a:ea typeface="Avenir Book" charset="0"/>
                <a:cs typeface="Avenir Book" charset="0"/>
              </a:rPr>
              <a:t> probability</a:t>
            </a:r>
            <a:endParaRPr lang="en-US" sz="1725" spc="-4" dirty="0">
              <a:latin typeface="Avenir Book" charset="0"/>
              <a:ea typeface="Avenir Book" charset="0"/>
              <a:cs typeface="Avenir Book" charset="0"/>
            </a:endParaRPr>
          </a:p>
        </p:txBody>
      </p:sp>
      <p:sp>
        <p:nvSpPr>
          <p:cNvPr id="56" name="object 74"/>
          <p:cNvSpPr/>
          <p:nvPr/>
        </p:nvSpPr>
        <p:spPr>
          <a:xfrm>
            <a:off x="3986448" y="2793460"/>
            <a:ext cx="330053" cy="341530"/>
          </a:xfrm>
          <a:custGeom>
            <a:avLst/>
            <a:gdLst/>
            <a:ahLst/>
            <a:cxnLst/>
            <a:rect l="l" t="t" r="r" b="b"/>
            <a:pathLst>
              <a:path w="440071" h="455373">
                <a:moveTo>
                  <a:pt x="0" y="0"/>
                </a:moveTo>
                <a:lnTo>
                  <a:pt x="440071" y="0"/>
                </a:lnTo>
                <a:lnTo>
                  <a:pt x="440071" y="455373"/>
                </a:lnTo>
                <a:lnTo>
                  <a:pt x="0" y="455373"/>
                </a:lnTo>
                <a:lnTo>
                  <a:pt x="0" y="0"/>
                </a:lnTo>
                <a:close/>
              </a:path>
            </a:pathLst>
          </a:custGeom>
          <a:gradFill>
            <a:gsLst>
              <a:gs pos="0">
                <a:schemeClr val="accent1">
                  <a:lumMod val="5000"/>
                  <a:lumOff val="95000"/>
                </a:schemeClr>
              </a:gs>
              <a:gs pos="74000">
                <a:srgbClr val="FFC000"/>
              </a:gs>
            </a:gsLst>
            <a:lin ang="5400000" scaled="1"/>
          </a:gradFill>
          <a:ln w="12700">
            <a:solidFill>
              <a:srgbClr val="212121"/>
            </a:solidFill>
          </a:ln>
        </p:spPr>
        <p:txBody>
          <a:bodyPr wrap="square" lIns="0" tIns="0" rIns="0" bIns="0" rtlCol="0">
            <a:noAutofit/>
          </a:bodyPr>
          <a:lstStyle/>
          <a:p>
            <a:endParaRPr sz="1050"/>
          </a:p>
        </p:txBody>
      </p:sp>
      <p:sp>
        <p:nvSpPr>
          <p:cNvPr id="57" name="object 74"/>
          <p:cNvSpPr/>
          <p:nvPr/>
        </p:nvSpPr>
        <p:spPr>
          <a:xfrm>
            <a:off x="6202840" y="1218877"/>
            <a:ext cx="330053" cy="341530"/>
          </a:xfrm>
          <a:custGeom>
            <a:avLst/>
            <a:gdLst/>
            <a:ahLst/>
            <a:cxnLst/>
            <a:rect l="l" t="t" r="r" b="b"/>
            <a:pathLst>
              <a:path w="440071" h="455373">
                <a:moveTo>
                  <a:pt x="0" y="0"/>
                </a:moveTo>
                <a:lnTo>
                  <a:pt x="440071" y="0"/>
                </a:lnTo>
                <a:lnTo>
                  <a:pt x="440071" y="455373"/>
                </a:lnTo>
                <a:lnTo>
                  <a:pt x="0" y="455373"/>
                </a:lnTo>
                <a:lnTo>
                  <a:pt x="0" y="0"/>
                </a:lnTo>
                <a:close/>
              </a:path>
            </a:pathLst>
          </a:custGeom>
          <a:gradFill>
            <a:gsLst>
              <a:gs pos="0">
                <a:schemeClr val="accent1">
                  <a:lumMod val="5000"/>
                  <a:lumOff val="95000"/>
                </a:schemeClr>
              </a:gs>
              <a:gs pos="74000">
                <a:srgbClr val="0070C0"/>
              </a:gs>
            </a:gsLst>
            <a:lin ang="5400000" scaled="1"/>
          </a:gradFill>
          <a:ln w="12700">
            <a:solidFill>
              <a:srgbClr val="212121"/>
            </a:solidFill>
          </a:ln>
        </p:spPr>
        <p:txBody>
          <a:bodyPr wrap="square" lIns="0" tIns="0" rIns="0" bIns="0" rtlCol="0">
            <a:noAutofit/>
          </a:bodyPr>
          <a:lstStyle/>
          <a:p>
            <a:endParaRPr sz="1050"/>
          </a:p>
        </p:txBody>
      </p:sp>
      <p:sp>
        <p:nvSpPr>
          <p:cNvPr id="59" name="object 80"/>
          <p:cNvSpPr/>
          <p:nvPr/>
        </p:nvSpPr>
        <p:spPr>
          <a:xfrm>
            <a:off x="4870321" y="1611903"/>
            <a:ext cx="330053" cy="341530"/>
          </a:xfrm>
          <a:custGeom>
            <a:avLst/>
            <a:gdLst/>
            <a:ahLst/>
            <a:cxnLst/>
            <a:rect l="l" t="t" r="r" b="b"/>
            <a:pathLst>
              <a:path w="440071" h="455373">
                <a:moveTo>
                  <a:pt x="0" y="0"/>
                </a:moveTo>
                <a:lnTo>
                  <a:pt x="440071" y="0"/>
                </a:lnTo>
                <a:lnTo>
                  <a:pt x="440071" y="455373"/>
                </a:lnTo>
                <a:lnTo>
                  <a:pt x="0" y="455373"/>
                </a:lnTo>
                <a:lnTo>
                  <a:pt x="0" y="0"/>
                </a:lnTo>
                <a:close/>
              </a:path>
            </a:pathLst>
          </a:custGeom>
          <a:gradFill>
            <a:gsLst>
              <a:gs pos="0">
                <a:schemeClr val="accent1">
                  <a:lumMod val="5000"/>
                  <a:lumOff val="95000"/>
                </a:schemeClr>
              </a:gs>
              <a:gs pos="74000">
                <a:srgbClr val="FF0000"/>
              </a:gs>
            </a:gsLst>
            <a:lin ang="5400000" scaled="1"/>
          </a:gradFill>
          <a:ln w="12700">
            <a:solidFill>
              <a:srgbClr val="212121"/>
            </a:solidFill>
          </a:ln>
        </p:spPr>
        <p:txBody>
          <a:bodyPr wrap="square" lIns="0" tIns="0" rIns="0" bIns="0" rtlCol="0">
            <a:noAutofit/>
          </a:bodyPr>
          <a:lstStyle/>
          <a:p>
            <a:endParaRPr sz="1050"/>
          </a:p>
        </p:txBody>
      </p:sp>
      <p:sp>
        <p:nvSpPr>
          <p:cNvPr id="60" name="object 78"/>
          <p:cNvSpPr/>
          <p:nvPr/>
        </p:nvSpPr>
        <p:spPr>
          <a:xfrm>
            <a:off x="5516311" y="3514289"/>
            <a:ext cx="330054" cy="341529"/>
          </a:xfrm>
          <a:custGeom>
            <a:avLst/>
            <a:gdLst/>
            <a:ahLst/>
            <a:cxnLst/>
            <a:rect l="l" t="t" r="r" b="b"/>
            <a:pathLst>
              <a:path w="440072" h="455372">
                <a:moveTo>
                  <a:pt x="0" y="0"/>
                </a:moveTo>
                <a:lnTo>
                  <a:pt x="440072" y="0"/>
                </a:lnTo>
                <a:lnTo>
                  <a:pt x="440072" y="455372"/>
                </a:lnTo>
                <a:lnTo>
                  <a:pt x="0" y="455372"/>
                </a:lnTo>
                <a:lnTo>
                  <a:pt x="0" y="0"/>
                </a:lnTo>
                <a:close/>
              </a:path>
            </a:pathLst>
          </a:custGeom>
          <a:gradFill>
            <a:gsLst>
              <a:gs pos="0">
                <a:schemeClr val="accent1">
                  <a:lumMod val="5000"/>
                  <a:lumOff val="95000"/>
                </a:schemeClr>
              </a:gs>
              <a:gs pos="74000">
                <a:srgbClr val="FF2F92"/>
              </a:gs>
            </a:gsLst>
            <a:lin ang="5400000" scaled="1"/>
          </a:gradFill>
          <a:ln w="12700">
            <a:solidFill>
              <a:srgbClr val="212121"/>
            </a:solidFill>
          </a:ln>
        </p:spPr>
        <p:txBody>
          <a:bodyPr wrap="square" lIns="0" tIns="0" rIns="0" bIns="0" rtlCol="0">
            <a:noAutofit/>
          </a:bodyPr>
          <a:lstStyle/>
          <a:p>
            <a:endParaRPr sz="1050"/>
          </a:p>
        </p:txBody>
      </p:sp>
    </p:spTree>
    <p:extLst>
      <p:ext uri="{BB962C8B-B14F-4D97-AF65-F5344CB8AC3E}">
        <p14:creationId xmlns:p14="http://schemas.microsoft.com/office/powerpoint/2010/main" val="1554731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60"/>
            <a:ext cx="270164" cy="270164"/>
          </a:xfrm>
          <a:prstGeom prst="ellipse">
            <a:avLst/>
          </a:prstGeom>
          <a:gradFill>
            <a:gsLst>
              <a:gs pos="0">
                <a:schemeClr val="tx1"/>
              </a:gs>
              <a:gs pos="74000">
                <a:srgbClr val="FF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5"/>
            <a:ext cx="270164" cy="270164"/>
          </a:xfrm>
          <a:prstGeom prst="ellipse">
            <a:avLst/>
          </a:prstGeom>
          <a:gradFill>
            <a:gsLst>
              <a:gs pos="0">
                <a:schemeClr val="tx1"/>
              </a:gs>
              <a:gs pos="74000">
                <a:srgbClr val="FF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8"/>
            <a:ext cx="270164" cy="270164"/>
          </a:xfrm>
          <a:prstGeom prst="ellipse">
            <a:avLst/>
          </a:prstGeom>
          <a:gradFill>
            <a:gsLst>
              <a:gs pos="0">
                <a:schemeClr val="tx1"/>
              </a:gs>
              <a:gs pos="74000">
                <a:srgbClr val="FF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6"/>
            <a:ext cx="270164" cy="270164"/>
          </a:xfrm>
          <a:prstGeom prst="ellipse">
            <a:avLst/>
          </a:prstGeom>
          <a:gradFill>
            <a:gsLst>
              <a:gs pos="0">
                <a:schemeClr val="tx1"/>
              </a:gs>
              <a:gs pos="74000">
                <a:srgbClr val="FF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5"/>
            <a:ext cx="270164" cy="270164"/>
          </a:xfrm>
          <a:prstGeom prst="ellipse">
            <a:avLst/>
          </a:prstGeom>
          <a:gradFill>
            <a:gsLst>
              <a:gs pos="0">
                <a:schemeClr val="tx1"/>
              </a:gs>
              <a:gs pos="74000">
                <a:srgbClr val="FF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4849"/>
            <a:ext cx="270164" cy="270164"/>
          </a:xfrm>
          <a:prstGeom prst="ellipse">
            <a:avLst/>
          </a:prstGeom>
          <a:gradFill>
            <a:gsLst>
              <a:gs pos="0">
                <a:schemeClr val="tx1"/>
              </a:gs>
              <a:gs pos="74000">
                <a:srgbClr val="FF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7385"/>
            <a:ext cx="270164" cy="270164"/>
          </a:xfrm>
          <a:prstGeom prst="ellipse">
            <a:avLst/>
          </a:prstGeom>
          <a:gradFill>
            <a:gsLst>
              <a:gs pos="0">
                <a:schemeClr val="tx1"/>
              </a:gs>
              <a:gs pos="74000">
                <a:srgbClr val="FF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33143"/>
            <a:ext cx="270164" cy="270164"/>
          </a:xfrm>
          <a:prstGeom prst="ellipse">
            <a:avLst/>
          </a:prstGeom>
          <a:gradFill>
            <a:gsLst>
              <a:gs pos="0">
                <a:schemeClr val="tx1"/>
              </a:gs>
              <a:gs pos="74000">
                <a:srgbClr val="FF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9033"/>
            <a:ext cx="270164" cy="270164"/>
          </a:xfrm>
          <a:prstGeom prst="ellipse">
            <a:avLst/>
          </a:prstGeom>
          <a:gradFill>
            <a:gsLst>
              <a:gs pos="0">
                <a:schemeClr val="tx1"/>
              </a:gs>
              <a:gs pos="74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84085"/>
            <a:ext cx="270164" cy="270164"/>
          </a:xfrm>
          <a:prstGeom prst="ellipse">
            <a:avLst/>
          </a:prstGeom>
          <a:gradFill>
            <a:gsLst>
              <a:gs pos="0">
                <a:schemeClr val="tx1"/>
              </a:gs>
              <a:gs pos="74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6942"/>
            <a:ext cx="270164" cy="270164"/>
          </a:xfrm>
          <a:prstGeom prst="ellipse">
            <a:avLst/>
          </a:prstGeom>
          <a:gradFill>
            <a:gsLst>
              <a:gs pos="0">
                <a:schemeClr val="tx1"/>
              </a:gs>
              <a:gs pos="74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50223"/>
            <a:ext cx="270164" cy="270164"/>
          </a:xfrm>
          <a:prstGeom prst="ellipse">
            <a:avLst/>
          </a:prstGeom>
          <a:gradFill>
            <a:gsLst>
              <a:gs pos="0">
                <a:schemeClr val="tx1"/>
              </a:gs>
              <a:gs pos="74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5039"/>
            <a:ext cx="270164" cy="270164"/>
          </a:xfrm>
          <a:prstGeom prst="ellipse">
            <a:avLst/>
          </a:prstGeom>
          <a:gradFill>
            <a:gsLst>
              <a:gs pos="0">
                <a:schemeClr val="tx1"/>
              </a:gs>
              <a:gs pos="74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7164"/>
            <a:ext cx="270164" cy="270164"/>
          </a:xfrm>
          <a:prstGeom prst="ellipse">
            <a:avLst/>
          </a:prstGeom>
          <a:gradFill>
            <a:gsLst>
              <a:gs pos="0">
                <a:schemeClr val="tx1"/>
              </a:gs>
              <a:gs pos="74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33661"/>
            <a:ext cx="270164" cy="270164"/>
          </a:xfrm>
          <a:prstGeom prst="ellipse">
            <a:avLst/>
          </a:prstGeom>
          <a:gradFill>
            <a:gsLst>
              <a:gs pos="0">
                <a:schemeClr val="tx1"/>
              </a:gs>
              <a:gs pos="74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8878"/>
            <a:ext cx="270164" cy="270164"/>
          </a:xfrm>
          <a:prstGeom prst="ellipse">
            <a:avLst/>
          </a:prstGeom>
          <a:gradFill>
            <a:gsLst>
              <a:gs pos="0">
                <a:schemeClr val="tx1"/>
              </a:gs>
              <a:gs pos="74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8"/>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3"/>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0"/>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1"/>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Smarter Initialization of K-Means Clusters</a:t>
            </a:r>
          </a:p>
        </p:txBody>
      </p:sp>
      <p:sp>
        <p:nvSpPr>
          <p:cNvPr id="40" name="Oval 39"/>
          <p:cNvSpPr/>
          <p:nvPr/>
        </p:nvSpPr>
        <p:spPr>
          <a:xfrm>
            <a:off x="2971617" y="3655210"/>
            <a:ext cx="270164" cy="270164"/>
          </a:xfrm>
          <a:prstGeom prst="ellipse">
            <a:avLst/>
          </a:prstGeom>
          <a:gradFill>
            <a:gsLst>
              <a:gs pos="0">
                <a:schemeClr val="tx1"/>
              </a:gs>
              <a:gs pos="74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14825" y="2764883"/>
            <a:ext cx="270164" cy="270164"/>
          </a:xfrm>
          <a:prstGeom prst="ellipse">
            <a:avLst/>
          </a:prstGeom>
          <a:gradFill>
            <a:gsLst>
              <a:gs pos="0">
                <a:schemeClr val="tx1"/>
              </a:gs>
              <a:gs pos="74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612892" y="2370637"/>
            <a:ext cx="270164" cy="270164"/>
          </a:xfrm>
          <a:prstGeom prst="ellipse">
            <a:avLst/>
          </a:prstGeom>
          <a:gradFill>
            <a:gsLst>
              <a:gs pos="0">
                <a:schemeClr val="tx1"/>
              </a:gs>
              <a:gs pos="74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43875" y="2769719"/>
            <a:ext cx="270164" cy="270164"/>
          </a:xfrm>
          <a:prstGeom prst="ellipse">
            <a:avLst/>
          </a:prstGeom>
          <a:gradFill>
            <a:gsLst>
              <a:gs pos="0">
                <a:schemeClr val="tx1"/>
              </a:gs>
              <a:gs pos="74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212777" y="2362719"/>
            <a:ext cx="270164" cy="270164"/>
          </a:xfrm>
          <a:prstGeom prst="ellipse">
            <a:avLst/>
          </a:prstGeom>
          <a:gradFill>
            <a:gsLst>
              <a:gs pos="0">
                <a:schemeClr val="tx1"/>
              </a:gs>
              <a:gs pos="74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89648" y="2823162"/>
            <a:ext cx="270164" cy="270164"/>
          </a:xfrm>
          <a:prstGeom prst="ellipse">
            <a:avLst/>
          </a:prstGeom>
          <a:gradFill>
            <a:gsLst>
              <a:gs pos="0">
                <a:schemeClr val="tx1"/>
              </a:gs>
              <a:gs pos="74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5214"/>
            <a:ext cx="270164" cy="270164"/>
          </a:xfrm>
          <a:prstGeom prst="ellipse">
            <a:avLst/>
          </a:prstGeom>
          <a:gradFill>
            <a:gsLst>
              <a:gs pos="0">
                <a:schemeClr val="tx1"/>
              </a:gs>
              <a:gs pos="74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60243" y="3157779"/>
            <a:ext cx="270164" cy="270164"/>
          </a:xfrm>
          <a:prstGeom prst="ellipse">
            <a:avLst/>
          </a:prstGeom>
          <a:gradFill>
            <a:gsLst>
              <a:gs pos="0">
                <a:schemeClr val="tx1"/>
              </a:gs>
              <a:gs pos="74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14912" y="3632392"/>
            <a:ext cx="270164" cy="270164"/>
          </a:xfrm>
          <a:prstGeom prst="ellipse">
            <a:avLst/>
          </a:prstGeom>
          <a:gradFill>
            <a:gsLst>
              <a:gs pos="0">
                <a:schemeClr val="tx1"/>
              </a:gs>
              <a:gs pos="74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86242"/>
            <a:ext cx="270164" cy="270164"/>
          </a:xfrm>
          <a:prstGeom prst="ellipse">
            <a:avLst/>
          </a:prstGeom>
          <a:gradFill>
            <a:gsLst>
              <a:gs pos="0">
                <a:schemeClr val="tx1"/>
              </a:gs>
              <a:gs pos="73000">
                <a:srgbClr val="FF2F92"/>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67474"/>
            <a:ext cx="270164" cy="270164"/>
          </a:xfrm>
          <a:prstGeom prst="ellipse">
            <a:avLst/>
          </a:prstGeom>
          <a:gradFill>
            <a:gsLst>
              <a:gs pos="0">
                <a:schemeClr val="tx1"/>
              </a:gs>
              <a:gs pos="73000">
                <a:srgbClr val="FF2F92"/>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53419"/>
            <a:ext cx="270164" cy="270164"/>
          </a:xfrm>
          <a:prstGeom prst="ellipse">
            <a:avLst/>
          </a:prstGeom>
          <a:gradFill>
            <a:gsLst>
              <a:gs pos="0">
                <a:schemeClr val="tx1"/>
              </a:gs>
              <a:gs pos="73000">
                <a:srgbClr val="FF2F92"/>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60337"/>
            <a:ext cx="270164" cy="270164"/>
          </a:xfrm>
          <a:prstGeom prst="ellipse">
            <a:avLst/>
          </a:prstGeom>
          <a:gradFill>
            <a:gsLst>
              <a:gs pos="0">
                <a:schemeClr val="tx1"/>
              </a:gs>
              <a:gs pos="73000">
                <a:srgbClr val="FF2F92"/>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517646"/>
            <a:ext cx="270164" cy="270164"/>
          </a:xfrm>
          <a:prstGeom prst="ellipse">
            <a:avLst/>
          </a:prstGeom>
          <a:gradFill>
            <a:gsLst>
              <a:gs pos="0">
                <a:schemeClr val="tx1"/>
              </a:gs>
              <a:gs pos="73000">
                <a:srgbClr val="FF2F92"/>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902556"/>
            <a:ext cx="270164" cy="270164"/>
          </a:xfrm>
          <a:prstGeom prst="ellipse">
            <a:avLst/>
          </a:prstGeom>
          <a:gradFill>
            <a:gsLst>
              <a:gs pos="0">
                <a:schemeClr val="tx1"/>
              </a:gs>
              <a:gs pos="73000">
                <a:srgbClr val="FF2F92"/>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89834"/>
            <a:ext cx="270164" cy="270164"/>
          </a:xfrm>
          <a:prstGeom prst="ellipse">
            <a:avLst/>
          </a:prstGeom>
          <a:gradFill>
            <a:gsLst>
              <a:gs pos="0">
                <a:schemeClr val="tx1"/>
              </a:gs>
              <a:gs pos="73000">
                <a:srgbClr val="FF2F92"/>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380575" y="788884"/>
            <a:ext cx="4456125" cy="265457"/>
          </a:xfrm>
          <a:prstGeom prst="rect">
            <a:avLst/>
          </a:prstGeom>
        </p:spPr>
        <p:txBody>
          <a:bodyPr vert="horz" wrap="square" lIns="0" tIns="0" rIns="0" bIns="0" rtlCol="0" anchor="t">
            <a:spAutoFit/>
          </a:bodyPr>
          <a:lstStyle/>
          <a:p>
            <a:pPr marL="9525" marR="3810"/>
            <a:r>
              <a:rPr lang="en-US" sz="1725" spc="-4" dirty="0" smtClean="0">
                <a:latin typeface="Avenir Book" charset="0"/>
                <a:ea typeface="Avenir Book" charset="0"/>
                <a:cs typeface="Avenir Book" charset="0"/>
              </a:rPr>
              <a:t>Assign clusters</a:t>
            </a:r>
            <a:endParaRPr lang="en-US" sz="1725" spc="-4" dirty="0">
              <a:latin typeface="Avenir Book" charset="0"/>
              <a:ea typeface="Avenir Book" charset="0"/>
              <a:cs typeface="Avenir Book" charset="0"/>
            </a:endParaRPr>
          </a:p>
        </p:txBody>
      </p:sp>
      <p:sp>
        <p:nvSpPr>
          <p:cNvPr id="56" name="object 74"/>
          <p:cNvSpPr/>
          <p:nvPr/>
        </p:nvSpPr>
        <p:spPr>
          <a:xfrm>
            <a:off x="3986448" y="2793461"/>
            <a:ext cx="330053" cy="341530"/>
          </a:xfrm>
          <a:custGeom>
            <a:avLst/>
            <a:gdLst/>
            <a:ahLst/>
            <a:cxnLst/>
            <a:rect l="l" t="t" r="r" b="b"/>
            <a:pathLst>
              <a:path w="440071" h="455373">
                <a:moveTo>
                  <a:pt x="0" y="0"/>
                </a:moveTo>
                <a:lnTo>
                  <a:pt x="440071" y="0"/>
                </a:lnTo>
                <a:lnTo>
                  <a:pt x="440071" y="455373"/>
                </a:lnTo>
                <a:lnTo>
                  <a:pt x="0" y="455373"/>
                </a:lnTo>
                <a:lnTo>
                  <a:pt x="0" y="0"/>
                </a:lnTo>
                <a:close/>
              </a:path>
            </a:pathLst>
          </a:custGeom>
          <a:gradFill>
            <a:gsLst>
              <a:gs pos="0">
                <a:schemeClr val="accent1">
                  <a:lumMod val="5000"/>
                  <a:lumOff val="95000"/>
                </a:schemeClr>
              </a:gs>
              <a:gs pos="74000">
                <a:srgbClr val="FFC000"/>
              </a:gs>
            </a:gsLst>
            <a:lin ang="5400000" scaled="1"/>
          </a:gradFill>
          <a:ln w="12700">
            <a:solidFill>
              <a:srgbClr val="212121"/>
            </a:solidFill>
          </a:ln>
        </p:spPr>
        <p:txBody>
          <a:bodyPr wrap="square" lIns="0" tIns="0" rIns="0" bIns="0" rtlCol="0">
            <a:noAutofit/>
          </a:bodyPr>
          <a:lstStyle/>
          <a:p>
            <a:endParaRPr sz="1050"/>
          </a:p>
        </p:txBody>
      </p:sp>
      <p:sp>
        <p:nvSpPr>
          <p:cNvPr id="57" name="object 74"/>
          <p:cNvSpPr/>
          <p:nvPr/>
        </p:nvSpPr>
        <p:spPr>
          <a:xfrm>
            <a:off x="6202840" y="1218878"/>
            <a:ext cx="330053" cy="341530"/>
          </a:xfrm>
          <a:custGeom>
            <a:avLst/>
            <a:gdLst/>
            <a:ahLst/>
            <a:cxnLst/>
            <a:rect l="l" t="t" r="r" b="b"/>
            <a:pathLst>
              <a:path w="440071" h="455373">
                <a:moveTo>
                  <a:pt x="0" y="0"/>
                </a:moveTo>
                <a:lnTo>
                  <a:pt x="440071" y="0"/>
                </a:lnTo>
                <a:lnTo>
                  <a:pt x="440071" y="455373"/>
                </a:lnTo>
                <a:lnTo>
                  <a:pt x="0" y="455373"/>
                </a:lnTo>
                <a:lnTo>
                  <a:pt x="0" y="0"/>
                </a:lnTo>
                <a:close/>
              </a:path>
            </a:pathLst>
          </a:custGeom>
          <a:gradFill>
            <a:gsLst>
              <a:gs pos="0">
                <a:schemeClr val="accent1">
                  <a:lumMod val="5000"/>
                  <a:lumOff val="95000"/>
                </a:schemeClr>
              </a:gs>
              <a:gs pos="74000">
                <a:srgbClr val="0070C0"/>
              </a:gs>
            </a:gsLst>
            <a:lin ang="5400000" scaled="1"/>
          </a:gradFill>
          <a:ln w="12700">
            <a:solidFill>
              <a:srgbClr val="212121"/>
            </a:solidFill>
          </a:ln>
        </p:spPr>
        <p:txBody>
          <a:bodyPr wrap="square" lIns="0" tIns="0" rIns="0" bIns="0" rtlCol="0">
            <a:noAutofit/>
          </a:bodyPr>
          <a:lstStyle/>
          <a:p>
            <a:endParaRPr sz="1050"/>
          </a:p>
        </p:txBody>
      </p:sp>
      <p:sp>
        <p:nvSpPr>
          <p:cNvPr id="59" name="object 80"/>
          <p:cNvSpPr/>
          <p:nvPr/>
        </p:nvSpPr>
        <p:spPr>
          <a:xfrm>
            <a:off x="4870321" y="1611904"/>
            <a:ext cx="330053" cy="341530"/>
          </a:xfrm>
          <a:custGeom>
            <a:avLst/>
            <a:gdLst/>
            <a:ahLst/>
            <a:cxnLst/>
            <a:rect l="l" t="t" r="r" b="b"/>
            <a:pathLst>
              <a:path w="440071" h="455373">
                <a:moveTo>
                  <a:pt x="0" y="0"/>
                </a:moveTo>
                <a:lnTo>
                  <a:pt x="440071" y="0"/>
                </a:lnTo>
                <a:lnTo>
                  <a:pt x="440071" y="455373"/>
                </a:lnTo>
                <a:lnTo>
                  <a:pt x="0" y="455373"/>
                </a:lnTo>
                <a:lnTo>
                  <a:pt x="0" y="0"/>
                </a:lnTo>
                <a:close/>
              </a:path>
            </a:pathLst>
          </a:custGeom>
          <a:gradFill>
            <a:gsLst>
              <a:gs pos="0">
                <a:schemeClr val="accent1">
                  <a:lumMod val="5000"/>
                  <a:lumOff val="95000"/>
                </a:schemeClr>
              </a:gs>
              <a:gs pos="74000">
                <a:srgbClr val="FF0000"/>
              </a:gs>
            </a:gsLst>
            <a:lin ang="5400000" scaled="1"/>
          </a:gradFill>
          <a:ln w="12700">
            <a:solidFill>
              <a:srgbClr val="212121"/>
            </a:solidFill>
          </a:ln>
        </p:spPr>
        <p:txBody>
          <a:bodyPr wrap="square" lIns="0" tIns="0" rIns="0" bIns="0" rtlCol="0">
            <a:noAutofit/>
          </a:bodyPr>
          <a:lstStyle/>
          <a:p>
            <a:endParaRPr sz="1050"/>
          </a:p>
        </p:txBody>
      </p:sp>
      <p:sp>
        <p:nvSpPr>
          <p:cNvPr id="60" name="object 78"/>
          <p:cNvSpPr/>
          <p:nvPr/>
        </p:nvSpPr>
        <p:spPr>
          <a:xfrm>
            <a:off x="5516311" y="3514290"/>
            <a:ext cx="330054" cy="341529"/>
          </a:xfrm>
          <a:custGeom>
            <a:avLst/>
            <a:gdLst/>
            <a:ahLst/>
            <a:cxnLst/>
            <a:rect l="l" t="t" r="r" b="b"/>
            <a:pathLst>
              <a:path w="440072" h="455372">
                <a:moveTo>
                  <a:pt x="0" y="0"/>
                </a:moveTo>
                <a:lnTo>
                  <a:pt x="440072" y="0"/>
                </a:lnTo>
                <a:lnTo>
                  <a:pt x="440072" y="455372"/>
                </a:lnTo>
                <a:lnTo>
                  <a:pt x="0" y="455372"/>
                </a:lnTo>
                <a:lnTo>
                  <a:pt x="0" y="0"/>
                </a:lnTo>
                <a:close/>
              </a:path>
            </a:pathLst>
          </a:custGeom>
          <a:gradFill>
            <a:gsLst>
              <a:gs pos="0">
                <a:schemeClr val="accent1">
                  <a:lumMod val="5000"/>
                  <a:lumOff val="95000"/>
                </a:schemeClr>
              </a:gs>
              <a:gs pos="74000">
                <a:srgbClr val="FF2F92"/>
              </a:gs>
            </a:gsLst>
            <a:lin ang="5400000" scaled="1"/>
          </a:gradFill>
          <a:ln w="12700">
            <a:solidFill>
              <a:srgbClr val="212121"/>
            </a:solidFill>
          </a:ln>
        </p:spPr>
        <p:txBody>
          <a:bodyPr wrap="square" lIns="0" tIns="0" rIns="0" bIns="0" rtlCol="0">
            <a:noAutofit/>
          </a:bodyPr>
          <a:lstStyle/>
          <a:p>
            <a:endParaRPr sz="1050"/>
          </a:p>
        </p:txBody>
      </p:sp>
    </p:spTree>
    <p:extLst>
      <p:ext uri="{BB962C8B-B14F-4D97-AF65-F5344CB8AC3E}">
        <p14:creationId xmlns:p14="http://schemas.microsoft.com/office/powerpoint/2010/main" val="2039131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Choosing the Right Number of Clusters</a:t>
            </a:r>
            <a:endParaRPr lang="en-US" sz="3000" spc="-26" dirty="0">
              <a:latin typeface="Avenir Book" charset="0"/>
              <a:ea typeface="Avenir Book" charset="0"/>
              <a:cs typeface="Avenir Book" charset="0"/>
            </a:endParaRPr>
          </a:p>
        </p:txBody>
      </p:sp>
    </p:spTree>
    <p:extLst>
      <p:ext uri="{BB962C8B-B14F-4D97-AF65-F5344CB8AC3E}">
        <p14:creationId xmlns:p14="http://schemas.microsoft.com/office/powerpoint/2010/main" val="204865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1624" y="1144959"/>
            <a:ext cx="6784684" cy="2989101"/>
          </a:xfrm>
          <a:prstGeom prst="rect">
            <a:avLst/>
          </a:prstGeom>
        </p:spPr>
        <p:txBody>
          <a:bodyPr vert="horz" wrap="square" lIns="0" tIns="0" rIns="0" bIns="0" rtlCol="0">
            <a:noAutofit/>
          </a:bodyPr>
          <a:lstStyle/>
          <a:p>
            <a:pPr marL="352425" marR="9525" indent="-342900">
              <a:lnSpc>
                <a:spcPct val="150000"/>
              </a:lnSpc>
              <a:buFont typeface="Arial" charset="0"/>
              <a:buChar char="•"/>
            </a:pPr>
            <a:r>
              <a:rPr lang="en-US" sz="2400" spc="-8" dirty="0">
                <a:solidFill>
                  <a:schemeClr val="bg1"/>
                </a:solidFill>
                <a:latin typeface="Avenir Book" charset="0"/>
                <a:ea typeface="Avenir Book" charset="0"/>
                <a:cs typeface="Avenir Book" charset="0"/>
              </a:rPr>
              <a:t>Sometimes the question has a </a:t>
            </a:r>
            <a:r>
              <a:rPr lang="en-US" sz="2400" spc="-8" dirty="0" smtClean="0">
                <a:solidFill>
                  <a:schemeClr val="bg1"/>
                </a:solidFill>
                <a:latin typeface="Avenir Book" charset="0"/>
                <a:ea typeface="Avenir Book" charset="0"/>
                <a:cs typeface="Avenir Book" charset="0"/>
              </a:rPr>
              <a:t>K</a:t>
            </a:r>
            <a:endParaRPr lang="en-US" sz="2400" spc="-8" dirty="0">
              <a:solidFill>
                <a:schemeClr val="bg1"/>
              </a:solidFill>
              <a:latin typeface="Avenir Book" charset="0"/>
              <a:ea typeface="Avenir Book" charset="0"/>
              <a:cs typeface="Avenir Book" charset="0"/>
            </a:endParaRPr>
          </a:p>
        </p:txBody>
      </p:sp>
      <p:sp>
        <p:nvSpPr>
          <p:cNvPr id="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Choosing the Right Number of Clusters</a:t>
            </a:r>
            <a:endParaRPr lang="en-US" sz="3000" spc="-26" dirty="0">
              <a:latin typeface="Avenir Book" charset="0"/>
              <a:ea typeface="Avenir Book" charset="0"/>
              <a:cs typeface="Avenir Book" charset="0"/>
            </a:endParaRPr>
          </a:p>
        </p:txBody>
      </p:sp>
    </p:spTree>
    <p:extLst>
      <p:ext uri="{BB962C8B-B14F-4D97-AF65-F5344CB8AC3E}">
        <p14:creationId xmlns:p14="http://schemas.microsoft.com/office/powerpoint/2010/main" val="1652045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1624" y="1144959"/>
            <a:ext cx="6784684" cy="2989101"/>
          </a:xfrm>
          <a:prstGeom prst="rect">
            <a:avLst/>
          </a:prstGeom>
        </p:spPr>
        <p:txBody>
          <a:bodyPr vert="horz" wrap="square" lIns="0" tIns="0" rIns="0" bIns="0" rtlCol="0">
            <a:noAutofit/>
          </a:bodyPr>
          <a:lstStyle/>
          <a:p>
            <a:pPr marL="352425" marR="9525" indent="-342900">
              <a:lnSpc>
                <a:spcPct val="150000"/>
              </a:lnSpc>
              <a:buFont typeface="Arial" charset="0"/>
              <a:buChar char="•"/>
            </a:pPr>
            <a:r>
              <a:rPr lang="en-US" sz="2400" spc="-8" dirty="0">
                <a:solidFill>
                  <a:schemeClr val="bg1"/>
                </a:solidFill>
                <a:latin typeface="Avenir Book" charset="0"/>
                <a:ea typeface="Avenir Book" charset="0"/>
                <a:cs typeface="Avenir Book" charset="0"/>
              </a:rPr>
              <a:t>Sometimes the question has a K</a:t>
            </a:r>
          </a:p>
          <a:p>
            <a:pPr marL="352425" marR="9525" indent="-342900">
              <a:lnSpc>
                <a:spcPct val="150000"/>
              </a:lnSpc>
              <a:buFont typeface="Arial" charset="0"/>
              <a:buChar char="•"/>
            </a:pPr>
            <a:r>
              <a:rPr lang="en-US" sz="2400" spc="-8" dirty="0" smtClean="0">
                <a:solidFill>
                  <a:schemeClr val="bg1"/>
                </a:solidFill>
                <a:latin typeface="Avenir Book" charset="0"/>
                <a:ea typeface="Avenir Book" charset="0"/>
                <a:cs typeface="Avenir Book" charset="0"/>
              </a:rPr>
              <a:t>C</a:t>
            </a:r>
            <a:r>
              <a:rPr sz="2400" spc="-11" dirty="0" smtClean="0">
                <a:solidFill>
                  <a:schemeClr val="bg1"/>
                </a:solidFill>
                <a:latin typeface="Avenir Book" charset="0"/>
                <a:ea typeface="Avenir Book" charset="0"/>
                <a:cs typeface="Avenir Book" charset="0"/>
              </a:rPr>
              <a:t>luster</a:t>
            </a:r>
            <a:r>
              <a:rPr lang="en-US" sz="2400" spc="-11" dirty="0" smtClean="0">
                <a:solidFill>
                  <a:schemeClr val="bg1"/>
                </a:solidFill>
                <a:latin typeface="Avenir Book" charset="0"/>
                <a:ea typeface="Avenir Book" charset="0"/>
                <a:cs typeface="Avenir Book" charset="0"/>
              </a:rPr>
              <a:t>ing</a:t>
            </a:r>
            <a:r>
              <a:rPr sz="2400" spc="-11" dirty="0" smtClean="0">
                <a:solidFill>
                  <a:schemeClr val="bg1"/>
                </a:solidFill>
                <a:latin typeface="Avenir Book" charset="0"/>
                <a:ea typeface="Avenir Book" charset="0"/>
                <a:cs typeface="Avenir Book" charset="0"/>
              </a:rPr>
              <a:t> si</a:t>
            </a:r>
            <a:r>
              <a:rPr sz="2400" spc="-23" dirty="0" smtClean="0">
                <a:solidFill>
                  <a:schemeClr val="bg1"/>
                </a:solidFill>
                <a:latin typeface="Avenir Book" charset="0"/>
                <a:ea typeface="Avenir Book" charset="0"/>
                <a:cs typeface="Avenir Book" charset="0"/>
              </a:rPr>
              <a:t>mil</a:t>
            </a:r>
            <a:r>
              <a:rPr sz="2400" spc="-11" dirty="0" smtClean="0">
                <a:solidFill>
                  <a:schemeClr val="bg1"/>
                </a:solidFill>
                <a:latin typeface="Avenir Book" charset="0"/>
                <a:ea typeface="Avenir Book" charset="0"/>
                <a:cs typeface="Avenir Book" charset="0"/>
              </a:rPr>
              <a:t>ar j</a:t>
            </a:r>
            <a:r>
              <a:rPr sz="2400" spc="-4" dirty="0" smtClean="0">
                <a:solidFill>
                  <a:schemeClr val="bg1"/>
                </a:solidFill>
                <a:latin typeface="Avenir Book" charset="0"/>
                <a:ea typeface="Avenir Book" charset="0"/>
                <a:cs typeface="Avenir Book" charset="0"/>
              </a:rPr>
              <a:t>o</a:t>
            </a:r>
            <a:r>
              <a:rPr sz="2400" dirty="0" smtClean="0">
                <a:solidFill>
                  <a:schemeClr val="bg1"/>
                </a:solidFill>
                <a:latin typeface="Avenir Book" charset="0"/>
                <a:ea typeface="Avenir Book" charset="0"/>
                <a:cs typeface="Avenir Book" charset="0"/>
              </a:rPr>
              <a:t>bs </a:t>
            </a:r>
            <a:r>
              <a:rPr lang="en-US" sz="2400" dirty="0" smtClean="0">
                <a:solidFill>
                  <a:schemeClr val="bg1"/>
                </a:solidFill>
                <a:latin typeface="Avenir Book" charset="0"/>
                <a:ea typeface="Avenir Book" charset="0"/>
                <a:cs typeface="Avenir Book" charset="0"/>
              </a:rPr>
              <a:t>on 4 CPU cores</a:t>
            </a:r>
            <a:r>
              <a:rPr sz="2400" dirty="0" smtClean="0">
                <a:solidFill>
                  <a:schemeClr val="bg1"/>
                </a:solidFill>
                <a:latin typeface="Avenir Book" charset="0"/>
                <a:ea typeface="Avenir Book" charset="0"/>
                <a:cs typeface="Avenir Book" charset="0"/>
              </a:rPr>
              <a:t> (</a:t>
            </a:r>
            <a:r>
              <a:rPr sz="2400" spc="-19" dirty="0" smtClean="0">
                <a:solidFill>
                  <a:schemeClr val="bg1"/>
                </a:solidFill>
                <a:latin typeface="Avenir Book" charset="0"/>
                <a:ea typeface="Avenir Book" charset="0"/>
                <a:cs typeface="Avenir Book" charset="0"/>
              </a:rPr>
              <a:t>K</a:t>
            </a:r>
            <a:r>
              <a:rPr sz="2400" spc="-15" dirty="0" smtClean="0">
                <a:solidFill>
                  <a:schemeClr val="bg1"/>
                </a:solidFill>
                <a:latin typeface="Avenir Book" charset="0"/>
                <a:ea typeface="Avenir Book" charset="0"/>
                <a:cs typeface="Avenir Book" charset="0"/>
              </a:rPr>
              <a:t>=</a:t>
            </a:r>
            <a:r>
              <a:rPr sz="2400" spc="-19" dirty="0" smtClean="0">
                <a:solidFill>
                  <a:schemeClr val="bg1"/>
                </a:solidFill>
                <a:latin typeface="Avenir Book" charset="0"/>
                <a:ea typeface="Avenir Book" charset="0"/>
                <a:cs typeface="Avenir Book" charset="0"/>
              </a:rPr>
              <a:t>4</a:t>
            </a:r>
            <a:r>
              <a:rPr sz="2400" dirty="0" smtClean="0">
                <a:solidFill>
                  <a:schemeClr val="bg1"/>
                </a:solidFill>
                <a:latin typeface="Avenir Book" charset="0"/>
                <a:ea typeface="Avenir Book" charset="0"/>
                <a:cs typeface="Avenir Book" charset="0"/>
              </a:rPr>
              <a:t>)</a:t>
            </a:r>
            <a:endParaRPr lang="en-US" sz="2400" dirty="0" smtClean="0">
              <a:solidFill>
                <a:schemeClr val="bg1"/>
              </a:solidFill>
              <a:latin typeface="Avenir Book" charset="0"/>
              <a:ea typeface="Avenir Book" charset="0"/>
              <a:cs typeface="Avenir Book" charset="0"/>
            </a:endParaRPr>
          </a:p>
        </p:txBody>
      </p:sp>
      <p:sp>
        <p:nvSpPr>
          <p:cNvPr id="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Choosing the Right Number of Clusters</a:t>
            </a:r>
            <a:endParaRPr lang="en-US" sz="3000" spc="-26" dirty="0">
              <a:latin typeface="Avenir Book" charset="0"/>
              <a:ea typeface="Avenir Book" charset="0"/>
              <a:cs typeface="Avenir Book" charset="0"/>
            </a:endParaRPr>
          </a:p>
        </p:txBody>
      </p:sp>
    </p:spTree>
    <p:extLst>
      <p:ext uri="{BB962C8B-B14F-4D97-AF65-F5344CB8AC3E}">
        <p14:creationId xmlns:p14="http://schemas.microsoft.com/office/powerpoint/2010/main" val="892004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1624" y="1144959"/>
            <a:ext cx="6784684" cy="2989101"/>
          </a:xfrm>
          <a:prstGeom prst="rect">
            <a:avLst/>
          </a:prstGeom>
        </p:spPr>
        <p:txBody>
          <a:bodyPr vert="horz" wrap="square" lIns="0" tIns="0" rIns="0" bIns="0" rtlCol="0">
            <a:noAutofit/>
          </a:bodyPr>
          <a:lstStyle/>
          <a:p>
            <a:pPr marL="352425" marR="9525" indent="-342900">
              <a:lnSpc>
                <a:spcPct val="150000"/>
              </a:lnSpc>
              <a:buFont typeface="Arial" charset="0"/>
              <a:buChar char="•"/>
            </a:pPr>
            <a:r>
              <a:rPr lang="en-US" sz="2400" spc="-8" dirty="0">
                <a:solidFill>
                  <a:schemeClr val="bg1"/>
                </a:solidFill>
                <a:latin typeface="Avenir Book" charset="0"/>
                <a:ea typeface="Avenir Book" charset="0"/>
                <a:cs typeface="Avenir Book" charset="0"/>
              </a:rPr>
              <a:t>Sometimes the question has a K</a:t>
            </a:r>
          </a:p>
          <a:p>
            <a:pPr marL="352425" marR="9525" indent="-342900">
              <a:lnSpc>
                <a:spcPct val="150000"/>
              </a:lnSpc>
              <a:buFont typeface="Arial" charset="0"/>
              <a:buChar char="•"/>
            </a:pPr>
            <a:r>
              <a:rPr lang="en-US" sz="2400" spc="-8" dirty="0" smtClean="0">
                <a:solidFill>
                  <a:schemeClr val="bg1"/>
                </a:solidFill>
                <a:latin typeface="Avenir Book" charset="0"/>
                <a:ea typeface="Avenir Book" charset="0"/>
                <a:cs typeface="Avenir Book" charset="0"/>
              </a:rPr>
              <a:t>C</a:t>
            </a:r>
            <a:r>
              <a:rPr sz="2400" spc="-11" dirty="0" smtClean="0">
                <a:solidFill>
                  <a:schemeClr val="bg1"/>
                </a:solidFill>
                <a:latin typeface="Avenir Book" charset="0"/>
                <a:ea typeface="Avenir Book" charset="0"/>
                <a:cs typeface="Avenir Book" charset="0"/>
              </a:rPr>
              <a:t>luster</a:t>
            </a:r>
            <a:r>
              <a:rPr lang="en-US" sz="2400" spc="-11" dirty="0" smtClean="0">
                <a:solidFill>
                  <a:schemeClr val="bg1"/>
                </a:solidFill>
                <a:latin typeface="Avenir Book" charset="0"/>
                <a:ea typeface="Avenir Book" charset="0"/>
                <a:cs typeface="Avenir Book" charset="0"/>
              </a:rPr>
              <a:t>ing</a:t>
            </a:r>
            <a:r>
              <a:rPr sz="2400" spc="-11" dirty="0" smtClean="0">
                <a:solidFill>
                  <a:schemeClr val="bg1"/>
                </a:solidFill>
                <a:latin typeface="Avenir Book" charset="0"/>
                <a:ea typeface="Avenir Book" charset="0"/>
                <a:cs typeface="Avenir Book" charset="0"/>
              </a:rPr>
              <a:t> si</a:t>
            </a:r>
            <a:r>
              <a:rPr sz="2400" spc="-23" dirty="0" smtClean="0">
                <a:solidFill>
                  <a:schemeClr val="bg1"/>
                </a:solidFill>
                <a:latin typeface="Avenir Book" charset="0"/>
                <a:ea typeface="Avenir Book" charset="0"/>
                <a:cs typeface="Avenir Book" charset="0"/>
              </a:rPr>
              <a:t>mil</a:t>
            </a:r>
            <a:r>
              <a:rPr sz="2400" spc="-11" dirty="0" smtClean="0">
                <a:solidFill>
                  <a:schemeClr val="bg1"/>
                </a:solidFill>
                <a:latin typeface="Avenir Book" charset="0"/>
                <a:ea typeface="Avenir Book" charset="0"/>
                <a:cs typeface="Avenir Book" charset="0"/>
              </a:rPr>
              <a:t>ar j</a:t>
            </a:r>
            <a:r>
              <a:rPr sz="2400" spc="-4" dirty="0" smtClean="0">
                <a:solidFill>
                  <a:schemeClr val="bg1"/>
                </a:solidFill>
                <a:latin typeface="Avenir Book" charset="0"/>
                <a:ea typeface="Avenir Book" charset="0"/>
                <a:cs typeface="Avenir Book" charset="0"/>
              </a:rPr>
              <a:t>o</a:t>
            </a:r>
            <a:r>
              <a:rPr sz="2400" dirty="0" smtClean="0">
                <a:solidFill>
                  <a:schemeClr val="bg1"/>
                </a:solidFill>
                <a:latin typeface="Avenir Book" charset="0"/>
                <a:ea typeface="Avenir Book" charset="0"/>
                <a:cs typeface="Avenir Book" charset="0"/>
              </a:rPr>
              <a:t>bs </a:t>
            </a:r>
            <a:r>
              <a:rPr lang="en-US" sz="2400" dirty="0" smtClean="0">
                <a:solidFill>
                  <a:schemeClr val="bg1"/>
                </a:solidFill>
                <a:latin typeface="Avenir Book" charset="0"/>
                <a:ea typeface="Avenir Book" charset="0"/>
                <a:cs typeface="Avenir Book" charset="0"/>
              </a:rPr>
              <a:t>on 4 CPU cores</a:t>
            </a:r>
            <a:r>
              <a:rPr sz="2400" dirty="0" smtClean="0">
                <a:solidFill>
                  <a:schemeClr val="bg1"/>
                </a:solidFill>
                <a:latin typeface="Avenir Book" charset="0"/>
                <a:ea typeface="Avenir Book" charset="0"/>
                <a:cs typeface="Avenir Book" charset="0"/>
              </a:rPr>
              <a:t> (</a:t>
            </a:r>
            <a:r>
              <a:rPr sz="2400" spc="-19" dirty="0" smtClean="0">
                <a:solidFill>
                  <a:schemeClr val="bg1"/>
                </a:solidFill>
                <a:latin typeface="Avenir Book" charset="0"/>
                <a:ea typeface="Avenir Book" charset="0"/>
                <a:cs typeface="Avenir Book" charset="0"/>
              </a:rPr>
              <a:t>K</a:t>
            </a:r>
            <a:r>
              <a:rPr sz="2400" spc="-15" dirty="0" smtClean="0">
                <a:solidFill>
                  <a:schemeClr val="bg1"/>
                </a:solidFill>
                <a:latin typeface="Avenir Book" charset="0"/>
                <a:ea typeface="Avenir Book" charset="0"/>
                <a:cs typeface="Avenir Book" charset="0"/>
              </a:rPr>
              <a:t>=</a:t>
            </a:r>
            <a:r>
              <a:rPr sz="2400" spc="-19" dirty="0" smtClean="0">
                <a:solidFill>
                  <a:schemeClr val="bg1"/>
                </a:solidFill>
                <a:latin typeface="Avenir Book" charset="0"/>
                <a:ea typeface="Avenir Book" charset="0"/>
                <a:cs typeface="Avenir Book" charset="0"/>
              </a:rPr>
              <a:t>4</a:t>
            </a:r>
            <a:r>
              <a:rPr sz="2400" dirty="0" smtClean="0">
                <a:solidFill>
                  <a:schemeClr val="bg1"/>
                </a:solidFill>
                <a:latin typeface="Avenir Book" charset="0"/>
                <a:ea typeface="Avenir Book" charset="0"/>
                <a:cs typeface="Avenir Book" charset="0"/>
              </a:rPr>
              <a:t>)</a:t>
            </a:r>
            <a:endParaRPr lang="en-US" sz="2400" dirty="0" smtClean="0">
              <a:solidFill>
                <a:schemeClr val="bg1"/>
              </a:solidFill>
              <a:latin typeface="Avenir Book" charset="0"/>
              <a:ea typeface="Avenir Book" charset="0"/>
              <a:cs typeface="Avenir Book" charset="0"/>
            </a:endParaRPr>
          </a:p>
          <a:p>
            <a:pPr marL="352425" marR="9525" indent="-342900">
              <a:lnSpc>
                <a:spcPct val="150000"/>
              </a:lnSpc>
              <a:buFont typeface="Arial" charset="0"/>
              <a:buChar char="•"/>
            </a:pPr>
            <a:r>
              <a:rPr lang="en-US" sz="2400" spc="-26" dirty="0" smtClean="0">
                <a:solidFill>
                  <a:schemeClr val="bg1"/>
                </a:solidFill>
                <a:latin typeface="Avenir Book" charset="0"/>
                <a:ea typeface="Avenir Book" charset="0"/>
                <a:cs typeface="Avenir Book" charset="0"/>
              </a:rPr>
              <a:t>A clothing design in </a:t>
            </a:r>
            <a:r>
              <a:rPr sz="2400" spc="-19" dirty="0" smtClean="0">
                <a:solidFill>
                  <a:schemeClr val="bg1"/>
                </a:solidFill>
                <a:latin typeface="Avenir Book" charset="0"/>
                <a:ea typeface="Avenir Book" charset="0"/>
                <a:cs typeface="Avenir Book" charset="0"/>
              </a:rPr>
              <a:t>1</a:t>
            </a:r>
            <a:r>
              <a:rPr sz="2400" spc="-15" dirty="0" smtClean="0">
                <a:solidFill>
                  <a:schemeClr val="bg1"/>
                </a:solidFill>
                <a:latin typeface="Avenir Book" charset="0"/>
                <a:ea typeface="Avenir Book" charset="0"/>
                <a:cs typeface="Avenir Book" charset="0"/>
              </a:rPr>
              <a:t>0 di</a:t>
            </a:r>
            <a:r>
              <a:rPr lang="en-US" sz="2400" spc="-15" dirty="0" smtClean="0">
                <a:solidFill>
                  <a:schemeClr val="bg1"/>
                </a:solidFill>
                <a:latin typeface="Avenir Book" charset="0"/>
                <a:ea typeface="Avenir Book" charset="0"/>
                <a:cs typeface="Avenir Book" charset="0"/>
              </a:rPr>
              <a:t>ff</a:t>
            </a:r>
            <a:r>
              <a:rPr sz="2400" spc="-15" dirty="0" smtClean="0">
                <a:solidFill>
                  <a:schemeClr val="bg1"/>
                </a:solidFill>
                <a:latin typeface="Avenir Book" charset="0"/>
                <a:ea typeface="Avenir Book" charset="0"/>
                <a:cs typeface="Avenir Book" charset="0"/>
              </a:rPr>
              <a:t>eren</a:t>
            </a:r>
            <a:r>
              <a:rPr sz="2400" spc="-11" dirty="0" smtClean="0">
                <a:solidFill>
                  <a:schemeClr val="bg1"/>
                </a:solidFill>
                <a:latin typeface="Avenir Book" charset="0"/>
                <a:ea typeface="Avenir Book" charset="0"/>
                <a:cs typeface="Avenir Book" charset="0"/>
              </a:rPr>
              <a:t>t sizes to c</a:t>
            </a:r>
            <a:r>
              <a:rPr sz="2400" spc="-4" dirty="0" smtClean="0">
                <a:solidFill>
                  <a:schemeClr val="bg1"/>
                </a:solidFill>
                <a:latin typeface="Avenir Book" charset="0"/>
                <a:ea typeface="Avenir Book" charset="0"/>
                <a:cs typeface="Avenir Book" charset="0"/>
              </a:rPr>
              <a:t>o</a:t>
            </a:r>
            <a:r>
              <a:rPr sz="2400" spc="-11" dirty="0" smtClean="0">
                <a:solidFill>
                  <a:schemeClr val="bg1"/>
                </a:solidFill>
                <a:latin typeface="Avenir Book" charset="0"/>
                <a:ea typeface="Avenir Book" charset="0"/>
                <a:cs typeface="Avenir Book" charset="0"/>
              </a:rPr>
              <a:t>ver </a:t>
            </a:r>
            <a:r>
              <a:rPr sz="2400" spc="-23" dirty="0" smtClean="0">
                <a:solidFill>
                  <a:schemeClr val="bg1"/>
                </a:solidFill>
                <a:latin typeface="Avenir Book" charset="0"/>
                <a:ea typeface="Avenir Book" charset="0"/>
                <a:cs typeface="Avenir Book" charset="0"/>
              </a:rPr>
              <a:t>m</a:t>
            </a:r>
            <a:r>
              <a:rPr sz="2400" spc="-4" dirty="0" smtClean="0">
                <a:solidFill>
                  <a:schemeClr val="bg1"/>
                </a:solidFill>
                <a:latin typeface="Avenir Book" charset="0"/>
                <a:ea typeface="Avenir Book" charset="0"/>
                <a:cs typeface="Avenir Book" charset="0"/>
              </a:rPr>
              <a:t>o</a:t>
            </a:r>
            <a:r>
              <a:rPr sz="2400" dirty="0" smtClean="0">
                <a:solidFill>
                  <a:schemeClr val="bg1"/>
                </a:solidFill>
                <a:latin typeface="Avenir Book" charset="0"/>
                <a:ea typeface="Avenir Book" charset="0"/>
                <a:cs typeface="Avenir Book" charset="0"/>
              </a:rPr>
              <a:t>s</a:t>
            </a:r>
            <a:r>
              <a:rPr sz="2400" spc="-11" dirty="0" smtClean="0">
                <a:solidFill>
                  <a:schemeClr val="bg1"/>
                </a:solidFill>
                <a:latin typeface="Avenir Book" charset="0"/>
                <a:ea typeface="Avenir Book" charset="0"/>
                <a:cs typeface="Avenir Book" charset="0"/>
              </a:rPr>
              <a:t>t p</a:t>
            </a:r>
            <a:r>
              <a:rPr sz="2400" spc="-15" dirty="0" smtClean="0">
                <a:solidFill>
                  <a:schemeClr val="bg1"/>
                </a:solidFill>
                <a:latin typeface="Avenir Book" charset="0"/>
                <a:ea typeface="Avenir Book" charset="0"/>
                <a:cs typeface="Avenir Book" charset="0"/>
              </a:rPr>
              <a:t>e</a:t>
            </a:r>
            <a:r>
              <a:rPr sz="2400" spc="-4" dirty="0" smtClean="0">
                <a:solidFill>
                  <a:schemeClr val="bg1"/>
                </a:solidFill>
                <a:latin typeface="Avenir Book" charset="0"/>
                <a:ea typeface="Avenir Book" charset="0"/>
                <a:cs typeface="Avenir Book" charset="0"/>
              </a:rPr>
              <a:t>o</a:t>
            </a:r>
            <a:r>
              <a:rPr sz="2400" dirty="0" smtClean="0">
                <a:solidFill>
                  <a:schemeClr val="bg1"/>
                </a:solidFill>
                <a:latin typeface="Avenir Book" charset="0"/>
                <a:ea typeface="Avenir Book" charset="0"/>
                <a:cs typeface="Avenir Book" charset="0"/>
              </a:rPr>
              <a:t>pl</a:t>
            </a:r>
            <a:r>
              <a:rPr sz="2400" spc="-15" dirty="0" smtClean="0">
                <a:solidFill>
                  <a:schemeClr val="bg1"/>
                </a:solidFill>
                <a:latin typeface="Avenir Book" charset="0"/>
                <a:ea typeface="Avenir Book" charset="0"/>
                <a:cs typeface="Avenir Book" charset="0"/>
              </a:rPr>
              <a:t>e (</a:t>
            </a:r>
            <a:r>
              <a:rPr sz="2400" spc="-19" dirty="0" smtClean="0">
                <a:solidFill>
                  <a:schemeClr val="bg1"/>
                </a:solidFill>
                <a:latin typeface="Avenir Book" charset="0"/>
                <a:ea typeface="Avenir Book" charset="0"/>
                <a:cs typeface="Avenir Book" charset="0"/>
              </a:rPr>
              <a:t>K</a:t>
            </a:r>
            <a:r>
              <a:rPr sz="2400" spc="-15" dirty="0" smtClean="0">
                <a:solidFill>
                  <a:schemeClr val="bg1"/>
                </a:solidFill>
                <a:latin typeface="Avenir Book" charset="0"/>
                <a:ea typeface="Avenir Book" charset="0"/>
                <a:cs typeface="Avenir Book" charset="0"/>
              </a:rPr>
              <a:t>=</a:t>
            </a:r>
            <a:r>
              <a:rPr sz="2400" spc="-19" dirty="0" smtClean="0">
                <a:solidFill>
                  <a:schemeClr val="bg1"/>
                </a:solidFill>
                <a:latin typeface="Avenir Book" charset="0"/>
                <a:ea typeface="Avenir Book" charset="0"/>
                <a:cs typeface="Avenir Book" charset="0"/>
              </a:rPr>
              <a:t>10</a:t>
            </a:r>
            <a:r>
              <a:rPr sz="2400" dirty="0" smtClean="0">
                <a:solidFill>
                  <a:schemeClr val="bg1"/>
                </a:solidFill>
                <a:latin typeface="Avenir Book" charset="0"/>
                <a:ea typeface="Avenir Book" charset="0"/>
                <a:cs typeface="Avenir Book" charset="0"/>
              </a:rPr>
              <a:t>)</a:t>
            </a:r>
            <a:endParaRPr lang="en-US" sz="2400" dirty="0">
              <a:solidFill>
                <a:schemeClr val="bg1"/>
              </a:solidFill>
              <a:latin typeface="Avenir Book" charset="0"/>
              <a:ea typeface="Avenir Book" charset="0"/>
              <a:cs typeface="Avenir Book" charset="0"/>
            </a:endParaRPr>
          </a:p>
        </p:txBody>
      </p:sp>
      <p:sp>
        <p:nvSpPr>
          <p:cNvPr id="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Choosing the Right Number of Clusters</a:t>
            </a:r>
            <a:endParaRPr lang="en-US" sz="3000" spc="-26" dirty="0">
              <a:latin typeface="Avenir Book" charset="0"/>
              <a:ea typeface="Avenir Book" charset="0"/>
              <a:cs typeface="Avenir Book" charset="0"/>
            </a:endParaRPr>
          </a:p>
        </p:txBody>
      </p:sp>
    </p:spTree>
    <p:extLst>
      <p:ext uri="{BB962C8B-B14F-4D97-AF65-F5344CB8AC3E}">
        <p14:creationId xmlns:p14="http://schemas.microsoft.com/office/powerpoint/2010/main" val="33615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352" y="296172"/>
            <a:ext cx="8437829" cy="461665"/>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L="9525">
              <a:defRPr sz="3000" spc="-26">
                <a:latin typeface="Avenir Black"/>
                <a:cs typeface="Avenir Black"/>
              </a:defRPr>
            </a:lvl1pPr>
          </a:lstStyle>
          <a:p>
            <a:r>
              <a:rPr lang="en-US" dirty="0" smtClean="0">
                <a:latin typeface="Avenir Book" charset="0"/>
                <a:ea typeface="Avenir Book" charset="0"/>
                <a:cs typeface="Avenir Book" charset="0"/>
              </a:rPr>
              <a:t>Types of Machine Learning</a:t>
            </a:r>
            <a:endParaRPr lang="en-US" dirty="0">
              <a:latin typeface="Avenir Book" charset="0"/>
              <a:ea typeface="Avenir Book" charset="0"/>
              <a:cs typeface="Avenir Book" charset="0"/>
            </a:endParaRPr>
          </a:p>
        </p:txBody>
      </p:sp>
      <p:sp>
        <p:nvSpPr>
          <p:cNvPr id="7" name="Rectangle 6"/>
          <p:cNvSpPr/>
          <p:nvPr/>
        </p:nvSpPr>
        <p:spPr>
          <a:xfrm>
            <a:off x="3339412" y="1545819"/>
            <a:ext cx="5276184" cy="600164"/>
          </a:xfrm>
          <a:prstGeom prst="rect">
            <a:avLst/>
          </a:prstGeom>
        </p:spPr>
        <p:txBody>
          <a:bodyPr wrap="square">
            <a:spAutoFit/>
          </a:bodyPr>
          <a:lstStyle/>
          <a:p>
            <a:pPr>
              <a:lnSpc>
                <a:spcPct val="150000"/>
              </a:lnSpc>
            </a:pPr>
            <a:r>
              <a:rPr lang="en-US" sz="2400" dirty="0" smtClean="0">
                <a:latin typeface="Avenir Book" charset="0"/>
                <a:ea typeface="Avenir Book" charset="0"/>
                <a:cs typeface="Avenir Book" charset="0"/>
              </a:rPr>
              <a:t>data points have known outcome</a:t>
            </a:r>
          </a:p>
        </p:txBody>
      </p:sp>
      <p:sp>
        <p:nvSpPr>
          <p:cNvPr id="6" name="Rounded Rectangle 5"/>
          <p:cNvSpPr/>
          <p:nvPr/>
        </p:nvSpPr>
        <p:spPr>
          <a:xfrm>
            <a:off x="679904" y="1463040"/>
            <a:ext cx="2603928" cy="921845"/>
          </a:xfrm>
          <a:prstGeom prst="roundRect">
            <a:avLst/>
          </a:prstGeom>
          <a:solidFill>
            <a:srgbClr val="C00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212121"/>
                </a:solidFill>
                <a:latin typeface="Avenir Book" charset="0"/>
                <a:ea typeface="Avenir Book" charset="0"/>
                <a:cs typeface="Avenir Book" charset="0"/>
              </a:rPr>
              <a:t>Supervised</a:t>
            </a:r>
            <a:endParaRPr lang="en-US" sz="2800" dirty="0">
              <a:solidFill>
                <a:srgbClr val="212121"/>
              </a:solidFill>
              <a:latin typeface="Avenir Book" charset="0"/>
              <a:ea typeface="Avenir Book" charset="0"/>
              <a:cs typeface="Avenir Book" charset="0"/>
            </a:endParaRPr>
          </a:p>
        </p:txBody>
      </p:sp>
      <p:sp>
        <p:nvSpPr>
          <p:cNvPr id="10" name="Rounded Rectangle 9"/>
          <p:cNvSpPr/>
          <p:nvPr/>
        </p:nvSpPr>
        <p:spPr>
          <a:xfrm>
            <a:off x="679904" y="2629165"/>
            <a:ext cx="2603928" cy="921845"/>
          </a:xfrm>
          <a:prstGeom prst="roundRect">
            <a:avLst/>
          </a:prstGeom>
          <a:solidFill>
            <a:srgbClr val="0070C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212121"/>
                </a:solidFill>
                <a:latin typeface="Avenir Book" charset="0"/>
                <a:ea typeface="Avenir Book" charset="0"/>
                <a:cs typeface="Avenir Book" charset="0"/>
              </a:rPr>
              <a:t>Unsupervised</a:t>
            </a:r>
            <a:endParaRPr lang="en-US" sz="2800" dirty="0">
              <a:solidFill>
                <a:srgbClr val="212121"/>
              </a:solidFill>
              <a:latin typeface="Avenir Book" charset="0"/>
              <a:ea typeface="Avenir Book" charset="0"/>
              <a:cs typeface="Avenir Book" charset="0"/>
            </a:endParaRPr>
          </a:p>
        </p:txBody>
      </p:sp>
      <p:sp>
        <p:nvSpPr>
          <p:cNvPr id="11" name="Rectangle 10"/>
          <p:cNvSpPr/>
          <p:nvPr/>
        </p:nvSpPr>
        <p:spPr>
          <a:xfrm>
            <a:off x="3338036" y="2675481"/>
            <a:ext cx="5157016" cy="646331"/>
          </a:xfrm>
          <a:prstGeom prst="rect">
            <a:avLst/>
          </a:prstGeom>
        </p:spPr>
        <p:txBody>
          <a:bodyPr wrap="square">
            <a:spAutoFit/>
          </a:bodyPr>
          <a:lstStyle/>
          <a:p>
            <a:pPr>
              <a:lnSpc>
                <a:spcPct val="150000"/>
              </a:lnSpc>
            </a:pPr>
            <a:r>
              <a:rPr lang="en-US" sz="2400" dirty="0" smtClean="0">
                <a:latin typeface="Avenir Book" charset="0"/>
                <a:ea typeface="Avenir Book" charset="0"/>
                <a:cs typeface="Avenir Book" charset="0"/>
              </a:rPr>
              <a:t>data points have unknown outcome</a:t>
            </a:r>
            <a:endParaRPr lang="en-US" sz="2400" dirty="0">
              <a:latin typeface="Avenir Book" charset="0"/>
              <a:ea typeface="Avenir Book" charset="0"/>
              <a:cs typeface="Avenir Book" charset="0"/>
            </a:endParaRPr>
          </a:p>
        </p:txBody>
      </p:sp>
      <p:sp>
        <p:nvSpPr>
          <p:cNvPr id="3" name="Rounded Rectangle 2"/>
          <p:cNvSpPr/>
          <p:nvPr/>
        </p:nvSpPr>
        <p:spPr>
          <a:xfrm>
            <a:off x="573932" y="2483751"/>
            <a:ext cx="7772400" cy="12126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Tree>
    <p:extLst>
      <p:ext uri="{BB962C8B-B14F-4D97-AF65-F5344CB8AC3E}">
        <p14:creationId xmlns:p14="http://schemas.microsoft.com/office/powerpoint/2010/main" val="5402477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1624" y="1144959"/>
            <a:ext cx="6784684" cy="2989101"/>
          </a:xfrm>
          <a:prstGeom prst="rect">
            <a:avLst/>
          </a:prstGeom>
        </p:spPr>
        <p:txBody>
          <a:bodyPr vert="horz" wrap="square" lIns="0" tIns="0" rIns="0" bIns="0" rtlCol="0">
            <a:noAutofit/>
          </a:bodyPr>
          <a:lstStyle/>
          <a:p>
            <a:pPr marL="352425" marR="9525" indent="-342900">
              <a:lnSpc>
                <a:spcPct val="150000"/>
              </a:lnSpc>
              <a:buFont typeface="Arial" charset="0"/>
              <a:buChar char="•"/>
            </a:pPr>
            <a:r>
              <a:rPr lang="en-US" sz="2400" spc="-8" dirty="0">
                <a:solidFill>
                  <a:schemeClr val="bg1"/>
                </a:solidFill>
                <a:latin typeface="Avenir Book" charset="0"/>
                <a:ea typeface="Avenir Book" charset="0"/>
                <a:cs typeface="Avenir Book" charset="0"/>
              </a:rPr>
              <a:t>Sometimes the question has a K</a:t>
            </a:r>
          </a:p>
          <a:p>
            <a:pPr marL="352425" marR="9525" indent="-342900">
              <a:lnSpc>
                <a:spcPct val="150000"/>
              </a:lnSpc>
              <a:buFont typeface="Arial" charset="0"/>
              <a:buChar char="•"/>
            </a:pPr>
            <a:r>
              <a:rPr lang="en-US" sz="2400" spc="-8" dirty="0" smtClean="0">
                <a:solidFill>
                  <a:schemeClr val="bg1"/>
                </a:solidFill>
                <a:latin typeface="Avenir Book" charset="0"/>
                <a:ea typeface="Avenir Book" charset="0"/>
                <a:cs typeface="Avenir Book" charset="0"/>
              </a:rPr>
              <a:t>C</a:t>
            </a:r>
            <a:r>
              <a:rPr sz="2400" spc="-11" dirty="0" smtClean="0">
                <a:solidFill>
                  <a:schemeClr val="bg1"/>
                </a:solidFill>
                <a:latin typeface="Avenir Book" charset="0"/>
                <a:ea typeface="Avenir Book" charset="0"/>
                <a:cs typeface="Avenir Book" charset="0"/>
              </a:rPr>
              <a:t>luster</a:t>
            </a:r>
            <a:r>
              <a:rPr lang="en-US" sz="2400" spc="-11" dirty="0" smtClean="0">
                <a:solidFill>
                  <a:schemeClr val="bg1"/>
                </a:solidFill>
                <a:latin typeface="Avenir Book" charset="0"/>
                <a:ea typeface="Avenir Book" charset="0"/>
                <a:cs typeface="Avenir Book" charset="0"/>
              </a:rPr>
              <a:t>ing</a:t>
            </a:r>
            <a:r>
              <a:rPr sz="2400" spc="-11" dirty="0" smtClean="0">
                <a:solidFill>
                  <a:schemeClr val="bg1"/>
                </a:solidFill>
                <a:latin typeface="Avenir Book" charset="0"/>
                <a:ea typeface="Avenir Book" charset="0"/>
                <a:cs typeface="Avenir Book" charset="0"/>
              </a:rPr>
              <a:t> si</a:t>
            </a:r>
            <a:r>
              <a:rPr sz="2400" spc="-23" dirty="0" smtClean="0">
                <a:solidFill>
                  <a:schemeClr val="bg1"/>
                </a:solidFill>
                <a:latin typeface="Avenir Book" charset="0"/>
                <a:ea typeface="Avenir Book" charset="0"/>
                <a:cs typeface="Avenir Book" charset="0"/>
              </a:rPr>
              <a:t>mil</a:t>
            </a:r>
            <a:r>
              <a:rPr sz="2400" spc="-11" dirty="0" smtClean="0">
                <a:solidFill>
                  <a:schemeClr val="bg1"/>
                </a:solidFill>
                <a:latin typeface="Avenir Book" charset="0"/>
                <a:ea typeface="Avenir Book" charset="0"/>
                <a:cs typeface="Avenir Book" charset="0"/>
              </a:rPr>
              <a:t>ar j</a:t>
            </a:r>
            <a:r>
              <a:rPr sz="2400" spc="-4" dirty="0" smtClean="0">
                <a:solidFill>
                  <a:schemeClr val="bg1"/>
                </a:solidFill>
                <a:latin typeface="Avenir Book" charset="0"/>
                <a:ea typeface="Avenir Book" charset="0"/>
                <a:cs typeface="Avenir Book" charset="0"/>
              </a:rPr>
              <a:t>o</a:t>
            </a:r>
            <a:r>
              <a:rPr sz="2400" dirty="0" smtClean="0">
                <a:solidFill>
                  <a:schemeClr val="bg1"/>
                </a:solidFill>
                <a:latin typeface="Avenir Book" charset="0"/>
                <a:ea typeface="Avenir Book" charset="0"/>
                <a:cs typeface="Avenir Book" charset="0"/>
              </a:rPr>
              <a:t>bs </a:t>
            </a:r>
            <a:r>
              <a:rPr lang="en-US" sz="2400" dirty="0" smtClean="0">
                <a:solidFill>
                  <a:schemeClr val="bg1"/>
                </a:solidFill>
                <a:latin typeface="Avenir Book" charset="0"/>
                <a:ea typeface="Avenir Book" charset="0"/>
                <a:cs typeface="Avenir Book" charset="0"/>
              </a:rPr>
              <a:t>on 4 CPU cores</a:t>
            </a:r>
            <a:r>
              <a:rPr sz="2400" dirty="0" smtClean="0">
                <a:solidFill>
                  <a:schemeClr val="bg1"/>
                </a:solidFill>
                <a:latin typeface="Avenir Book" charset="0"/>
                <a:ea typeface="Avenir Book" charset="0"/>
                <a:cs typeface="Avenir Book" charset="0"/>
              </a:rPr>
              <a:t> (</a:t>
            </a:r>
            <a:r>
              <a:rPr sz="2400" spc="-19" dirty="0" smtClean="0">
                <a:solidFill>
                  <a:schemeClr val="bg1"/>
                </a:solidFill>
                <a:latin typeface="Avenir Book" charset="0"/>
                <a:ea typeface="Avenir Book" charset="0"/>
                <a:cs typeface="Avenir Book" charset="0"/>
              </a:rPr>
              <a:t>K</a:t>
            </a:r>
            <a:r>
              <a:rPr sz="2400" spc="-15" dirty="0" smtClean="0">
                <a:solidFill>
                  <a:schemeClr val="bg1"/>
                </a:solidFill>
                <a:latin typeface="Avenir Book" charset="0"/>
                <a:ea typeface="Avenir Book" charset="0"/>
                <a:cs typeface="Avenir Book" charset="0"/>
              </a:rPr>
              <a:t>=</a:t>
            </a:r>
            <a:r>
              <a:rPr sz="2400" spc="-19" dirty="0" smtClean="0">
                <a:solidFill>
                  <a:schemeClr val="bg1"/>
                </a:solidFill>
                <a:latin typeface="Avenir Book" charset="0"/>
                <a:ea typeface="Avenir Book" charset="0"/>
                <a:cs typeface="Avenir Book" charset="0"/>
              </a:rPr>
              <a:t>4</a:t>
            </a:r>
            <a:r>
              <a:rPr sz="2400" dirty="0" smtClean="0">
                <a:solidFill>
                  <a:schemeClr val="bg1"/>
                </a:solidFill>
                <a:latin typeface="Avenir Book" charset="0"/>
                <a:ea typeface="Avenir Book" charset="0"/>
                <a:cs typeface="Avenir Book" charset="0"/>
              </a:rPr>
              <a:t>)</a:t>
            </a:r>
            <a:endParaRPr lang="en-US" sz="2400" dirty="0" smtClean="0">
              <a:solidFill>
                <a:schemeClr val="bg1"/>
              </a:solidFill>
              <a:latin typeface="Avenir Book" charset="0"/>
              <a:ea typeface="Avenir Book" charset="0"/>
              <a:cs typeface="Avenir Book" charset="0"/>
            </a:endParaRPr>
          </a:p>
          <a:p>
            <a:pPr marL="352425" marR="9525" indent="-342900">
              <a:lnSpc>
                <a:spcPct val="150000"/>
              </a:lnSpc>
              <a:buFont typeface="Arial" charset="0"/>
              <a:buChar char="•"/>
            </a:pPr>
            <a:r>
              <a:rPr lang="en-US" sz="2400" spc="-26" dirty="0" smtClean="0">
                <a:solidFill>
                  <a:schemeClr val="bg1"/>
                </a:solidFill>
                <a:latin typeface="Avenir Book" charset="0"/>
                <a:ea typeface="Avenir Book" charset="0"/>
                <a:cs typeface="Avenir Book" charset="0"/>
              </a:rPr>
              <a:t>A clothing design in </a:t>
            </a:r>
            <a:r>
              <a:rPr sz="2400" spc="-19" dirty="0" smtClean="0">
                <a:solidFill>
                  <a:schemeClr val="bg1"/>
                </a:solidFill>
                <a:latin typeface="Avenir Book" charset="0"/>
                <a:ea typeface="Avenir Book" charset="0"/>
                <a:cs typeface="Avenir Book" charset="0"/>
              </a:rPr>
              <a:t>1</a:t>
            </a:r>
            <a:r>
              <a:rPr sz="2400" spc="-15" dirty="0" smtClean="0">
                <a:solidFill>
                  <a:schemeClr val="bg1"/>
                </a:solidFill>
                <a:latin typeface="Avenir Book" charset="0"/>
                <a:ea typeface="Avenir Book" charset="0"/>
                <a:cs typeface="Avenir Book" charset="0"/>
              </a:rPr>
              <a:t>0 di</a:t>
            </a:r>
            <a:r>
              <a:rPr lang="en-US" sz="2400" spc="-15" dirty="0" smtClean="0">
                <a:solidFill>
                  <a:schemeClr val="bg1"/>
                </a:solidFill>
                <a:latin typeface="Avenir Book" charset="0"/>
                <a:ea typeface="Avenir Book" charset="0"/>
                <a:cs typeface="Avenir Book" charset="0"/>
              </a:rPr>
              <a:t>ff</a:t>
            </a:r>
            <a:r>
              <a:rPr sz="2400" spc="-15" dirty="0" smtClean="0">
                <a:solidFill>
                  <a:schemeClr val="bg1"/>
                </a:solidFill>
                <a:latin typeface="Avenir Book" charset="0"/>
                <a:ea typeface="Avenir Book" charset="0"/>
                <a:cs typeface="Avenir Book" charset="0"/>
              </a:rPr>
              <a:t>eren</a:t>
            </a:r>
            <a:r>
              <a:rPr sz="2400" spc="-11" dirty="0" smtClean="0">
                <a:solidFill>
                  <a:schemeClr val="bg1"/>
                </a:solidFill>
                <a:latin typeface="Avenir Book" charset="0"/>
                <a:ea typeface="Avenir Book" charset="0"/>
                <a:cs typeface="Avenir Book" charset="0"/>
              </a:rPr>
              <a:t>t sizes to c</a:t>
            </a:r>
            <a:r>
              <a:rPr sz="2400" spc="-4" dirty="0" smtClean="0">
                <a:solidFill>
                  <a:schemeClr val="bg1"/>
                </a:solidFill>
                <a:latin typeface="Avenir Book" charset="0"/>
                <a:ea typeface="Avenir Book" charset="0"/>
                <a:cs typeface="Avenir Book" charset="0"/>
              </a:rPr>
              <a:t>o</a:t>
            </a:r>
            <a:r>
              <a:rPr sz="2400" spc="-11" dirty="0" smtClean="0">
                <a:solidFill>
                  <a:schemeClr val="bg1"/>
                </a:solidFill>
                <a:latin typeface="Avenir Book" charset="0"/>
                <a:ea typeface="Avenir Book" charset="0"/>
                <a:cs typeface="Avenir Book" charset="0"/>
              </a:rPr>
              <a:t>ver </a:t>
            </a:r>
            <a:r>
              <a:rPr sz="2400" spc="-23" dirty="0" smtClean="0">
                <a:solidFill>
                  <a:schemeClr val="bg1"/>
                </a:solidFill>
                <a:latin typeface="Avenir Book" charset="0"/>
                <a:ea typeface="Avenir Book" charset="0"/>
                <a:cs typeface="Avenir Book" charset="0"/>
              </a:rPr>
              <a:t>m</a:t>
            </a:r>
            <a:r>
              <a:rPr sz="2400" spc="-4" dirty="0" smtClean="0">
                <a:solidFill>
                  <a:schemeClr val="bg1"/>
                </a:solidFill>
                <a:latin typeface="Avenir Book" charset="0"/>
                <a:ea typeface="Avenir Book" charset="0"/>
                <a:cs typeface="Avenir Book" charset="0"/>
              </a:rPr>
              <a:t>o</a:t>
            </a:r>
            <a:r>
              <a:rPr sz="2400" dirty="0" smtClean="0">
                <a:solidFill>
                  <a:schemeClr val="bg1"/>
                </a:solidFill>
                <a:latin typeface="Avenir Book" charset="0"/>
                <a:ea typeface="Avenir Book" charset="0"/>
                <a:cs typeface="Avenir Book" charset="0"/>
              </a:rPr>
              <a:t>s</a:t>
            </a:r>
            <a:r>
              <a:rPr sz="2400" spc="-11" dirty="0" smtClean="0">
                <a:solidFill>
                  <a:schemeClr val="bg1"/>
                </a:solidFill>
                <a:latin typeface="Avenir Book" charset="0"/>
                <a:ea typeface="Avenir Book" charset="0"/>
                <a:cs typeface="Avenir Book" charset="0"/>
              </a:rPr>
              <a:t>t p</a:t>
            </a:r>
            <a:r>
              <a:rPr sz="2400" spc="-15" dirty="0" smtClean="0">
                <a:solidFill>
                  <a:schemeClr val="bg1"/>
                </a:solidFill>
                <a:latin typeface="Avenir Book" charset="0"/>
                <a:ea typeface="Avenir Book" charset="0"/>
                <a:cs typeface="Avenir Book" charset="0"/>
              </a:rPr>
              <a:t>e</a:t>
            </a:r>
            <a:r>
              <a:rPr sz="2400" spc="-4" dirty="0" smtClean="0">
                <a:solidFill>
                  <a:schemeClr val="bg1"/>
                </a:solidFill>
                <a:latin typeface="Avenir Book" charset="0"/>
                <a:ea typeface="Avenir Book" charset="0"/>
                <a:cs typeface="Avenir Book" charset="0"/>
              </a:rPr>
              <a:t>o</a:t>
            </a:r>
            <a:r>
              <a:rPr sz="2400" dirty="0" smtClean="0">
                <a:solidFill>
                  <a:schemeClr val="bg1"/>
                </a:solidFill>
                <a:latin typeface="Avenir Book" charset="0"/>
                <a:ea typeface="Avenir Book" charset="0"/>
                <a:cs typeface="Avenir Book" charset="0"/>
              </a:rPr>
              <a:t>pl</a:t>
            </a:r>
            <a:r>
              <a:rPr sz="2400" spc="-15" dirty="0" smtClean="0">
                <a:solidFill>
                  <a:schemeClr val="bg1"/>
                </a:solidFill>
                <a:latin typeface="Avenir Book" charset="0"/>
                <a:ea typeface="Avenir Book" charset="0"/>
                <a:cs typeface="Avenir Book" charset="0"/>
              </a:rPr>
              <a:t>e (</a:t>
            </a:r>
            <a:r>
              <a:rPr sz="2400" spc="-19" dirty="0" smtClean="0">
                <a:solidFill>
                  <a:schemeClr val="bg1"/>
                </a:solidFill>
                <a:latin typeface="Avenir Book" charset="0"/>
                <a:ea typeface="Avenir Book" charset="0"/>
                <a:cs typeface="Avenir Book" charset="0"/>
              </a:rPr>
              <a:t>K</a:t>
            </a:r>
            <a:r>
              <a:rPr sz="2400" spc="-15" dirty="0" smtClean="0">
                <a:solidFill>
                  <a:schemeClr val="bg1"/>
                </a:solidFill>
                <a:latin typeface="Avenir Book" charset="0"/>
                <a:ea typeface="Avenir Book" charset="0"/>
                <a:cs typeface="Avenir Book" charset="0"/>
              </a:rPr>
              <a:t>=</a:t>
            </a:r>
            <a:r>
              <a:rPr sz="2400" spc="-19" dirty="0" smtClean="0">
                <a:solidFill>
                  <a:schemeClr val="bg1"/>
                </a:solidFill>
                <a:latin typeface="Avenir Book" charset="0"/>
                <a:ea typeface="Avenir Book" charset="0"/>
                <a:cs typeface="Avenir Book" charset="0"/>
              </a:rPr>
              <a:t>10</a:t>
            </a:r>
            <a:r>
              <a:rPr sz="2400" dirty="0" smtClean="0">
                <a:solidFill>
                  <a:schemeClr val="bg1"/>
                </a:solidFill>
                <a:latin typeface="Avenir Book" charset="0"/>
                <a:ea typeface="Avenir Book" charset="0"/>
                <a:cs typeface="Avenir Book" charset="0"/>
              </a:rPr>
              <a:t>)</a:t>
            </a:r>
            <a:endParaRPr lang="en-US" sz="2400" dirty="0">
              <a:solidFill>
                <a:schemeClr val="bg1"/>
              </a:solidFill>
              <a:latin typeface="Avenir Book" charset="0"/>
              <a:ea typeface="Avenir Book" charset="0"/>
              <a:cs typeface="Avenir Book" charset="0"/>
            </a:endParaRPr>
          </a:p>
          <a:p>
            <a:pPr marL="352425" marR="9525" indent="-342900">
              <a:lnSpc>
                <a:spcPct val="150000"/>
              </a:lnSpc>
              <a:buFont typeface="Arial" charset="0"/>
              <a:buChar char="•"/>
            </a:pPr>
            <a:r>
              <a:rPr lang="en-US" sz="2400" spc="-8" dirty="0" smtClean="0">
                <a:solidFill>
                  <a:schemeClr val="bg1"/>
                </a:solidFill>
                <a:latin typeface="Avenir Book" charset="0"/>
                <a:ea typeface="Avenir Book" charset="0"/>
                <a:cs typeface="Avenir Book" charset="0"/>
              </a:rPr>
              <a:t>A </a:t>
            </a:r>
            <a:r>
              <a:rPr lang="en-CA" sz="2400" spc="-11" dirty="0" smtClean="0">
                <a:solidFill>
                  <a:schemeClr val="bg1"/>
                </a:solidFill>
                <a:latin typeface="Avenir Book" charset="0"/>
                <a:ea typeface="Avenir Book" charset="0"/>
                <a:cs typeface="Avenir Book" charset="0"/>
              </a:rPr>
              <a:t>navigation</a:t>
            </a:r>
            <a:r>
              <a:rPr sz="2400" dirty="0" smtClean="0">
                <a:solidFill>
                  <a:schemeClr val="bg1"/>
                </a:solidFill>
                <a:latin typeface="Avenir Book" charset="0"/>
                <a:ea typeface="Avenir Book" charset="0"/>
                <a:cs typeface="Avenir Book" charset="0"/>
              </a:rPr>
              <a:t> in</a:t>
            </a:r>
            <a:r>
              <a:rPr sz="2400" spc="-11" dirty="0" smtClean="0">
                <a:solidFill>
                  <a:schemeClr val="bg1"/>
                </a:solidFill>
                <a:latin typeface="Avenir Book" charset="0"/>
                <a:ea typeface="Avenir Book" charset="0"/>
                <a:cs typeface="Avenir Book" charset="0"/>
              </a:rPr>
              <a:t>te</a:t>
            </a:r>
            <a:r>
              <a:rPr sz="2400" spc="-15" dirty="0" smtClean="0">
                <a:solidFill>
                  <a:schemeClr val="bg1"/>
                </a:solidFill>
                <a:latin typeface="Avenir Book" charset="0"/>
                <a:ea typeface="Avenir Book" charset="0"/>
                <a:cs typeface="Avenir Book" charset="0"/>
              </a:rPr>
              <a:t>r</a:t>
            </a:r>
            <a:r>
              <a:rPr sz="2400" dirty="0" smtClean="0">
                <a:solidFill>
                  <a:schemeClr val="bg1"/>
                </a:solidFill>
                <a:latin typeface="Avenir Book" charset="0"/>
                <a:ea typeface="Avenir Book" charset="0"/>
                <a:cs typeface="Avenir Book" charset="0"/>
              </a:rPr>
              <a:t>f</a:t>
            </a:r>
            <a:r>
              <a:rPr sz="2400" spc="-11" dirty="0" smtClean="0">
                <a:solidFill>
                  <a:schemeClr val="bg1"/>
                </a:solidFill>
                <a:latin typeface="Avenir Book" charset="0"/>
                <a:ea typeface="Avenir Book" charset="0"/>
                <a:cs typeface="Avenir Book" charset="0"/>
              </a:rPr>
              <a:t>ace f</a:t>
            </a:r>
            <a:r>
              <a:rPr sz="2400" spc="-4" dirty="0" smtClean="0">
                <a:solidFill>
                  <a:schemeClr val="bg1"/>
                </a:solidFill>
                <a:latin typeface="Avenir Book" charset="0"/>
                <a:ea typeface="Avenir Book" charset="0"/>
                <a:cs typeface="Avenir Book" charset="0"/>
              </a:rPr>
              <a:t>o</a:t>
            </a:r>
            <a:r>
              <a:rPr sz="2400" spc="-11" dirty="0" smtClean="0">
                <a:solidFill>
                  <a:schemeClr val="bg1"/>
                </a:solidFill>
                <a:latin typeface="Avenir Book" charset="0"/>
                <a:ea typeface="Avenir Book" charset="0"/>
                <a:cs typeface="Avenir Book" charset="0"/>
              </a:rPr>
              <a:t>r</a:t>
            </a:r>
            <a:r>
              <a:rPr sz="2400" spc="-8" dirty="0" smtClean="0">
                <a:solidFill>
                  <a:schemeClr val="bg1"/>
                </a:solidFill>
                <a:latin typeface="Avenir Book" charset="0"/>
                <a:ea typeface="Avenir Book" charset="0"/>
                <a:cs typeface="Avenir Book" charset="0"/>
              </a:rPr>
              <a:t> b</a:t>
            </a:r>
            <a:r>
              <a:rPr sz="2400" spc="-15" dirty="0" smtClean="0">
                <a:solidFill>
                  <a:schemeClr val="bg1"/>
                </a:solidFill>
                <a:latin typeface="Avenir Book" charset="0"/>
                <a:ea typeface="Avenir Book" charset="0"/>
                <a:cs typeface="Avenir Book" charset="0"/>
              </a:rPr>
              <a:t>r</a:t>
            </a:r>
            <a:r>
              <a:rPr sz="2400" spc="-4" dirty="0" smtClean="0">
                <a:solidFill>
                  <a:schemeClr val="bg1"/>
                </a:solidFill>
                <a:latin typeface="Avenir Book" charset="0"/>
                <a:ea typeface="Avenir Book" charset="0"/>
                <a:cs typeface="Avenir Book" charset="0"/>
              </a:rPr>
              <a:t>o</a:t>
            </a:r>
            <a:r>
              <a:rPr sz="2400" spc="-23" dirty="0" smtClean="0">
                <a:solidFill>
                  <a:schemeClr val="bg1"/>
                </a:solidFill>
                <a:latin typeface="Avenir Book" charset="0"/>
                <a:ea typeface="Avenir Book" charset="0"/>
                <a:cs typeface="Avenir Book" charset="0"/>
              </a:rPr>
              <a:t>w</a:t>
            </a:r>
            <a:r>
              <a:rPr sz="2400" dirty="0" smtClean="0">
                <a:solidFill>
                  <a:schemeClr val="bg1"/>
                </a:solidFill>
                <a:latin typeface="Avenir Book" charset="0"/>
                <a:ea typeface="Avenir Book" charset="0"/>
                <a:cs typeface="Avenir Book" charset="0"/>
              </a:rPr>
              <a:t>sin</a:t>
            </a:r>
            <a:r>
              <a:rPr sz="2400" spc="-11" dirty="0" smtClean="0">
                <a:solidFill>
                  <a:schemeClr val="bg1"/>
                </a:solidFill>
                <a:latin typeface="Avenir Book" charset="0"/>
                <a:ea typeface="Avenir Book" charset="0"/>
                <a:cs typeface="Avenir Book" charset="0"/>
              </a:rPr>
              <a:t>g </a:t>
            </a:r>
            <a:r>
              <a:rPr lang="en-CA" sz="2400" spc="-11" dirty="0" smtClean="0">
                <a:solidFill>
                  <a:schemeClr val="bg1"/>
                </a:solidFill>
                <a:latin typeface="Avenir Book" charset="0"/>
                <a:ea typeface="Avenir Book" charset="0"/>
                <a:cs typeface="Avenir Book" charset="0"/>
              </a:rPr>
              <a:t>scientific</a:t>
            </a:r>
            <a:r>
              <a:rPr sz="2400" spc="-11" dirty="0" smtClean="0">
                <a:solidFill>
                  <a:schemeClr val="bg1"/>
                </a:solidFill>
                <a:latin typeface="Avenir Book" charset="0"/>
                <a:ea typeface="Avenir Book" charset="0"/>
                <a:cs typeface="Avenir Book" charset="0"/>
              </a:rPr>
              <a:t> pap</a:t>
            </a:r>
            <a:r>
              <a:rPr sz="2400" spc="-15" dirty="0" smtClean="0">
                <a:solidFill>
                  <a:schemeClr val="bg1"/>
                </a:solidFill>
                <a:latin typeface="Avenir Book" charset="0"/>
                <a:ea typeface="Avenir Book" charset="0"/>
                <a:cs typeface="Avenir Book" charset="0"/>
              </a:rPr>
              <a:t>er</a:t>
            </a:r>
            <a:r>
              <a:rPr sz="2400" dirty="0" smtClean="0">
                <a:solidFill>
                  <a:schemeClr val="bg1"/>
                </a:solidFill>
                <a:latin typeface="Avenir Book" charset="0"/>
                <a:ea typeface="Avenir Book" charset="0"/>
                <a:cs typeface="Avenir Book" charset="0"/>
              </a:rPr>
              <a:t>s</a:t>
            </a:r>
            <a:r>
              <a:rPr lang="en-US" sz="2400" dirty="0" smtClean="0">
                <a:solidFill>
                  <a:schemeClr val="bg1"/>
                </a:solidFill>
                <a:latin typeface="Avenir Book" charset="0"/>
                <a:ea typeface="Avenir Book" charset="0"/>
                <a:cs typeface="Avenir Book" charset="0"/>
              </a:rPr>
              <a:t> with </a:t>
            </a:r>
            <a:r>
              <a:rPr sz="2400" spc="-19" dirty="0" smtClean="0">
                <a:solidFill>
                  <a:schemeClr val="bg1"/>
                </a:solidFill>
                <a:latin typeface="Avenir Book" charset="0"/>
                <a:ea typeface="Avenir Book" charset="0"/>
                <a:cs typeface="Avenir Book" charset="0"/>
              </a:rPr>
              <a:t>2</a:t>
            </a:r>
            <a:r>
              <a:rPr sz="2400" spc="-15" dirty="0" smtClean="0">
                <a:solidFill>
                  <a:schemeClr val="bg1"/>
                </a:solidFill>
                <a:latin typeface="Avenir Book" charset="0"/>
                <a:ea typeface="Avenir Book" charset="0"/>
                <a:cs typeface="Avenir Book" charset="0"/>
              </a:rPr>
              <a:t>0 dis</a:t>
            </a:r>
            <a:r>
              <a:rPr sz="2400" spc="-11" dirty="0" smtClean="0">
                <a:solidFill>
                  <a:schemeClr val="bg1"/>
                </a:solidFill>
                <a:latin typeface="Avenir Book" charset="0"/>
                <a:ea typeface="Avenir Book" charset="0"/>
                <a:cs typeface="Avenir Book" charset="0"/>
              </a:rPr>
              <a:t>ciplin</a:t>
            </a:r>
            <a:r>
              <a:rPr sz="2400" spc="-15" dirty="0" smtClean="0">
                <a:solidFill>
                  <a:schemeClr val="bg1"/>
                </a:solidFill>
                <a:latin typeface="Avenir Book" charset="0"/>
                <a:ea typeface="Avenir Book" charset="0"/>
                <a:cs typeface="Avenir Book" charset="0"/>
              </a:rPr>
              <a:t>es</a:t>
            </a:r>
            <a:r>
              <a:rPr sz="2400" spc="-4" dirty="0" smtClean="0">
                <a:solidFill>
                  <a:schemeClr val="bg1"/>
                </a:solidFill>
                <a:latin typeface="Avenir Book" charset="0"/>
                <a:ea typeface="Avenir Book" charset="0"/>
                <a:cs typeface="Avenir Book" charset="0"/>
              </a:rPr>
              <a:t> </a:t>
            </a:r>
            <a:r>
              <a:rPr sz="2400" dirty="0" smtClean="0">
                <a:solidFill>
                  <a:schemeClr val="bg1"/>
                </a:solidFill>
                <a:latin typeface="Avenir Book" charset="0"/>
                <a:ea typeface="Avenir Book" charset="0"/>
                <a:cs typeface="Avenir Book" charset="0"/>
              </a:rPr>
              <a:t>(</a:t>
            </a:r>
            <a:r>
              <a:rPr sz="2400" spc="-19" dirty="0" smtClean="0">
                <a:solidFill>
                  <a:schemeClr val="bg1"/>
                </a:solidFill>
                <a:latin typeface="Avenir Book" charset="0"/>
                <a:ea typeface="Avenir Book" charset="0"/>
                <a:cs typeface="Avenir Book" charset="0"/>
              </a:rPr>
              <a:t>K</a:t>
            </a:r>
            <a:r>
              <a:rPr sz="2400" spc="-15" dirty="0" smtClean="0">
                <a:solidFill>
                  <a:schemeClr val="bg1"/>
                </a:solidFill>
                <a:latin typeface="Avenir Book" charset="0"/>
                <a:ea typeface="Avenir Book" charset="0"/>
                <a:cs typeface="Avenir Book" charset="0"/>
              </a:rPr>
              <a:t>=</a:t>
            </a:r>
            <a:r>
              <a:rPr sz="2400" spc="-19" dirty="0" smtClean="0">
                <a:solidFill>
                  <a:schemeClr val="bg1"/>
                </a:solidFill>
                <a:latin typeface="Avenir Book" charset="0"/>
                <a:ea typeface="Avenir Book" charset="0"/>
                <a:cs typeface="Avenir Book" charset="0"/>
              </a:rPr>
              <a:t>20</a:t>
            </a:r>
            <a:r>
              <a:rPr sz="2400" dirty="0" smtClean="0">
                <a:solidFill>
                  <a:schemeClr val="bg1"/>
                </a:solidFill>
                <a:latin typeface="Avenir Book" charset="0"/>
                <a:ea typeface="Avenir Book" charset="0"/>
                <a:cs typeface="Avenir Book" charset="0"/>
              </a:rPr>
              <a:t>)</a:t>
            </a:r>
            <a:endParaRPr sz="2400" dirty="0">
              <a:solidFill>
                <a:schemeClr val="bg1"/>
              </a:solidFill>
              <a:latin typeface="Avenir Book" charset="0"/>
              <a:ea typeface="Avenir Book" charset="0"/>
              <a:cs typeface="Avenir Book" charset="0"/>
            </a:endParaRPr>
          </a:p>
        </p:txBody>
      </p:sp>
      <p:sp>
        <p:nvSpPr>
          <p:cNvPr id="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Choosing the Right Number of Clusters</a:t>
            </a:r>
            <a:endParaRPr lang="en-US" sz="3000" spc="-26" dirty="0">
              <a:latin typeface="Avenir Book" charset="0"/>
              <a:ea typeface="Avenir Book" charset="0"/>
              <a:cs typeface="Avenir Book" charset="0"/>
            </a:endParaRPr>
          </a:p>
        </p:txBody>
      </p:sp>
    </p:spTree>
    <p:extLst>
      <p:ext uri="{BB962C8B-B14F-4D97-AF65-F5344CB8AC3E}">
        <p14:creationId xmlns:p14="http://schemas.microsoft.com/office/powerpoint/2010/main" val="1914371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109994" y="1444921"/>
            <a:ext cx="0" cy="2330795"/>
          </a:xfrm>
          <a:custGeom>
            <a:avLst/>
            <a:gdLst/>
            <a:ahLst/>
            <a:cxnLst/>
            <a:rect l="l" t="t" r="r" b="b"/>
            <a:pathLst>
              <a:path h="3107726">
                <a:moveTo>
                  <a:pt x="0" y="3107726"/>
                </a:moveTo>
                <a:lnTo>
                  <a:pt x="0" y="0"/>
                </a:lnTo>
              </a:path>
            </a:pathLst>
          </a:custGeom>
          <a:ln w="25399">
            <a:solidFill>
              <a:schemeClr val="bg1"/>
            </a:solidFill>
            <a:tailEnd type="triangle"/>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7" name="object 7"/>
          <p:cNvSpPr/>
          <p:nvPr/>
        </p:nvSpPr>
        <p:spPr>
          <a:xfrm>
            <a:off x="1109995" y="3775714"/>
            <a:ext cx="3924670" cy="84227"/>
          </a:xfrm>
          <a:custGeom>
            <a:avLst/>
            <a:gdLst/>
            <a:ahLst/>
            <a:cxnLst/>
            <a:rect l="l" t="t" r="r" b="b"/>
            <a:pathLst>
              <a:path w="7128068">
                <a:moveTo>
                  <a:pt x="0" y="0"/>
                </a:moveTo>
                <a:lnTo>
                  <a:pt x="7128068" y="0"/>
                </a:lnTo>
              </a:path>
            </a:pathLst>
          </a:custGeom>
          <a:ln w="25399">
            <a:solidFill>
              <a:schemeClr val="bg1"/>
            </a:solidFill>
            <a:tailEnd type="triangle"/>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9" name="object 9"/>
          <p:cNvSpPr txBox="1"/>
          <p:nvPr/>
        </p:nvSpPr>
        <p:spPr>
          <a:xfrm>
            <a:off x="188261" y="2466014"/>
            <a:ext cx="734692" cy="288608"/>
          </a:xfrm>
          <a:prstGeom prst="rect">
            <a:avLst/>
          </a:prstGeom>
        </p:spPr>
        <p:txBody>
          <a:bodyPr vert="horz" wrap="square" lIns="0" tIns="0" rIns="0" bIns="0" rtlCol="0">
            <a:noAutofit/>
          </a:bodyPr>
          <a:lstStyle/>
          <a:p>
            <a:pPr marL="9525"/>
            <a:r>
              <a:rPr lang="en-CA" sz="1800" dirty="0">
                <a:solidFill>
                  <a:schemeClr val="bg1"/>
                </a:solidFill>
                <a:latin typeface="Avenir Book" charset="0"/>
                <a:ea typeface="Avenir Book" charset="0"/>
                <a:cs typeface="Avenir Book" charset="0"/>
              </a:rPr>
              <a:t>Inertia</a:t>
            </a:r>
            <a:endParaRPr sz="1800" dirty="0">
              <a:solidFill>
                <a:schemeClr val="bg1"/>
              </a:solidFill>
              <a:latin typeface="Avenir Book" charset="0"/>
              <a:ea typeface="Avenir Book" charset="0"/>
              <a:cs typeface="Avenir Book" charset="0"/>
            </a:endParaRPr>
          </a:p>
        </p:txBody>
      </p:sp>
      <p:sp>
        <p:nvSpPr>
          <p:cNvPr id="12" name="object 12"/>
          <p:cNvSpPr/>
          <p:nvPr/>
        </p:nvSpPr>
        <p:spPr>
          <a:xfrm>
            <a:off x="2217792" y="2782593"/>
            <a:ext cx="298360" cy="527832"/>
          </a:xfrm>
          <a:custGeom>
            <a:avLst/>
            <a:gdLst/>
            <a:ahLst/>
            <a:cxnLst/>
            <a:rect l="l" t="t" r="r" b="b"/>
            <a:pathLst>
              <a:path w="397813" h="703776">
                <a:moveTo>
                  <a:pt x="0" y="0"/>
                </a:moveTo>
                <a:lnTo>
                  <a:pt x="397813" y="703776"/>
                </a:lnTo>
              </a:path>
            </a:pathLst>
          </a:custGeom>
          <a:ln w="38099">
            <a:solidFill>
              <a:srgbClr val="C00000"/>
            </a:solidFill>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14" name="object 14"/>
          <p:cNvSpPr/>
          <p:nvPr/>
        </p:nvSpPr>
        <p:spPr>
          <a:xfrm>
            <a:off x="2516152" y="3310426"/>
            <a:ext cx="860657" cy="114746"/>
          </a:xfrm>
          <a:custGeom>
            <a:avLst/>
            <a:gdLst/>
            <a:ahLst/>
            <a:cxnLst/>
            <a:rect l="l" t="t" r="r" b="b"/>
            <a:pathLst>
              <a:path w="1147542" h="152994">
                <a:moveTo>
                  <a:pt x="0" y="0"/>
                </a:moveTo>
                <a:lnTo>
                  <a:pt x="1147542" y="152994"/>
                </a:lnTo>
              </a:path>
            </a:pathLst>
          </a:custGeom>
          <a:ln w="38099">
            <a:solidFill>
              <a:srgbClr val="C00000"/>
            </a:solidFill>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16" name="object 16"/>
          <p:cNvSpPr/>
          <p:nvPr/>
        </p:nvSpPr>
        <p:spPr>
          <a:xfrm>
            <a:off x="3376810" y="3425173"/>
            <a:ext cx="700000" cy="80321"/>
          </a:xfrm>
          <a:custGeom>
            <a:avLst/>
            <a:gdLst/>
            <a:ahLst/>
            <a:cxnLst/>
            <a:rect l="l" t="t" r="r" b="b"/>
            <a:pathLst>
              <a:path w="933333" h="107095">
                <a:moveTo>
                  <a:pt x="0" y="0"/>
                </a:moveTo>
                <a:lnTo>
                  <a:pt x="933333" y="107095"/>
                </a:lnTo>
              </a:path>
            </a:pathLst>
          </a:custGeom>
          <a:ln w="38099">
            <a:solidFill>
              <a:srgbClr val="C00000"/>
            </a:solidFill>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18" name="object 18"/>
          <p:cNvSpPr/>
          <p:nvPr/>
        </p:nvSpPr>
        <p:spPr>
          <a:xfrm>
            <a:off x="4079536" y="3505494"/>
            <a:ext cx="685799" cy="0"/>
          </a:xfrm>
          <a:custGeom>
            <a:avLst/>
            <a:gdLst/>
            <a:ahLst/>
            <a:cxnLst/>
            <a:rect l="l" t="t" r="r" b="b"/>
            <a:pathLst>
              <a:path w="914399">
                <a:moveTo>
                  <a:pt x="0" y="0"/>
                </a:moveTo>
                <a:lnTo>
                  <a:pt x="914399" y="0"/>
                </a:lnTo>
              </a:path>
            </a:pathLst>
          </a:custGeom>
          <a:ln w="38099">
            <a:solidFill>
              <a:srgbClr val="C00000"/>
            </a:solidFill>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20" name="object 20"/>
          <p:cNvSpPr/>
          <p:nvPr/>
        </p:nvSpPr>
        <p:spPr>
          <a:xfrm>
            <a:off x="1483484" y="1451538"/>
            <a:ext cx="160896" cy="596680"/>
          </a:xfrm>
          <a:custGeom>
            <a:avLst/>
            <a:gdLst/>
            <a:ahLst/>
            <a:cxnLst/>
            <a:rect l="l" t="t" r="r" b="b"/>
            <a:pathLst>
              <a:path w="214528" h="795573">
                <a:moveTo>
                  <a:pt x="0" y="0"/>
                </a:moveTo>
                <a:lnTo>
                  <a:pt x="214528" y="795573"/>
                </a:lnTo>
              </a:path>
            </a:pathLst>
          </a:custGeom>
          <a:ln w="38099">
            <a:solidFill>
              <a:srgbClr val="C00000"/>
            </a:solidFill>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22" name="object 22"/>
          <p:cNvSpPr/>
          <p:nvPr/>
        </p:nvSpPr>
        <p:spPr>
          <a:xfrm>
            <a:off x="1644382" y="2036341"/>
            <a:ext cx="573410" cy="746252"/>
          </a:xfrm>
          <a:custGeom>
            <a:avLst/>
            <a:gdLst/>
            <a:ahLst/>
            <a:cxnLst/>
            <a:rect l="l" t="t" r="r" b="b"/>
            <a:pathLst>
              <a:path w="764547" h="995002">
                <a:moveTo>
                  <a:pt x="0" y="0"/>
                </a:moveTo>
                <a:lnTo>
                  <a:pt x="764547" y="995002"/>
                </a:lnTo>
              </a:path>
            </a:pathLst>
          </a:custGeom>
          <a:ln w="38099">
            <a:solidFill>
              <a:srgbClr val="C00000"/>
            </a:solidFill>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23" name="object 23"/>
          <p:cNvSpPr txBox="1"/>
          <p:nvPr/>
        </p:nvSpPr>
        <p:spPr>
          <a:xfrm>
            <a:off x="1109994" y="4226560"/>
            <a:ext cx="3924671" cy="267917"/>
          </a:xfrm>
          <a:prstGeom prst="rect">
            <a:avLst/>
          </a:prstGeom>
        </p:spPr>
        <p:txBody>
          <a:bodyPr vert="horz" wrap="square" lIns="0" tIns="0" rIns="0" bIns="0" rtlCol="0">
            <a:noAutofit/>
          </a:bodyPr>
          <a:lstStyle/>
          <a:p>
            <a:pPr marL="9525" algn="ctr"/>
            <a:r>
              <a:rPr sz="1800" spc="-11" dirty="0">
                <a:solidFill>
                  <a:schemeClr val="bg1"/>
                </a:solidFill>
                <a:latin typeface="Avenir Book" charset="0"/>
                <a:ea typeface="Avenir Book" charset="0"/>
                <a:cs typeface="Avenir Book" charset="0"/>
              </a:rPr>
              <a:t>K</a:t>
            </a:r>
            <a:endParaRPr sz="1800" dirty="0">
              <a:solidFill>
                <a:schemeClr val="bg1"/>
              </a:solidFill>
              <a:latin typeface="Avenir Book" charset="0"/>
              <a:ea typeface="Avenir Book" charset="0"/>
              <a:cs typeface="Avenir Book" charset="0"/>
            </a:endParaRPr>
          </a:p>
        </p:txBody>
      </p:sp>
      <p:sp>
        <p:nvSpPr>
          <p:cNvPr id="2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Choosing the Right Number of Clusters</a:t>
            </a:r>
          </a:p>
        </p:txBody>
      </p:sp>
      <p:sp>
        <p:nvSpPr>
          <p:cNvPr id="25" name="object 3"/>
          <p:cNvSpPr txBox="1"/>
          <p:nvPr/>
        </p:nvSpPr>
        <p:spPr>
          <a:xfrm>
            <a:off x="5212552" y="1542684"/>
            <a:ext cx="3411496" cy="1846659"/>
          </a:xfrm>
          <a:prstGeom prst="rect">
            <a:avLst/>
          </a:prstGeom>
        </p:spPr>
        <p:txBody>
          <a:bodyPr vert="horz" wrap="square" lIns="0" tIns="0" rIns="0" bIns="0" rtlCol="0" anchor="t">
            <a:spAutoFit/>
          </a:bodyPr>
          <a:lstStyle/>
          <a:p>
            <a:pPr marL="295275" marR="3810" indent="-285750">
              <a:buFont typeface="Arial" charset="0"/>
              <a:buChar char="•"/>
            </a:pPr>
            <a:r>
              <a:rPr lang="en-US" sz="2000" spc="-4" dirty="0" smtClean="0">
                <a:latin typeface="Avenir Book" charset="0"/>
                <a:ea typeface="Avenir Book" charset="0"/>
                <a:cs typeface="Avenir Book" charset="0"/>
              </a:rPr>
              <a:t>Inertia measures distance of point to cluster</a:t>
            </a:r>
          </a:p>
          <a:p>
            <a:pPr marL="295275" marR="3810" indent="-285750">
              <a:buFont typeface="Arial" charset="0"/>
              <a:buChar char="•"/>
            </a:pPr>
            <a:endParaRPr lang="en-US" sz="2000" spc="-4" dirty="0" smtClean="0">
              <a:latin typeface="Avenir Book" charset="0"/>
              <a:ea typeface="Avenir Book" charset="0"/>
              <a:cs typeface="Avenir Book" charset="0"/>
            </a:endParaRPr>
          </a:p>
          <a:p>
            <a:pPr marL="295275" marR="3810" indent="-285750">
              <a:buFont typeface="Arial" charset="0"/>
              <a:buChar char="•"/>
            </a:pPr>
            <a:r>
              <a:rPr lang="en-US" sz="2000" spc="-4" dirty="0" smtClean="0">
                <a:latin typeface="Avenir Book" charset="0"/>
                <a:ea typeface="Avenir Book" charset="0"/>
                <a:cs typeface="Avenir Book" charset="0"/>
              </a:rPr>
              <a:t>Value decreases with increasing K</a:t>
            </a:r>
            <a:r>
              <a:rPr lang="en-US" sz="2000" spc="-4" dirty="0">
                <a:latin typeface="Avenir Book" charset="0"/>
                <a:ea typeface="Avenir Book" charset="0"/>
                <a:cs typeface="Avenir Book" charset="0"/>
              </a:rPr>
              <a:t> </a:t>
            </a:r>
            <a:r>
              <a:rPr lang="en-US" sz="2000" spc="-4" dirty="0" smtClean="0">
                <a:latin typeface="Avenir Book" charset="0"/>
                <a:ea typeface="Avenir Book" charset="0"/>
                <a:cs typeface="Avenir Book" charset="0"/>
              </a:rPr>
              <a:t>as long as cluster density increases</a:t>
            </a:r>
            <a:endParaRPr lang="en-US" sz="2000" spc="-4" dirty="0">
              <a:latin typeface="Avenir Book" charset="0"/>
              <a:ea typeface="Avenir Book" charset="0"/>
              <a:cs typeface="Avenir Book" charset="0"/>
            </a:endParaRPr>
          </a:p>
        </p:txBody>
      </p:sp>
      <p:sp>
        <p:nvSpPr>
          <p:cNvPr id="15" name="object 10"/>
          <p:cNvSpPr txBox="1"/>
          <p:nvPr/>
        </p:nvSpPr>
        <p:spPr>
          <a:xfrm>
            <a:off x="1547620" y="3898267"/>
            <a:ext cx="193520" cy="288608"/>
          </a:xfrm>
          <a:prstGeom prst="rect">
            <a:avLst/>
          </a:prstGeom>
        </p:spPr>
        <p:txBody>
          <a:bodyPr vert="horz" wrap="square" lIns="0" tIns="0" rIns="0" bIns="0" rtlCol="0">
            <a:noAutofit/>
          </a:bodyPr>
          <a:lstStyle/>
          <a:p>
            <a:pPr marL="9525">
              <a:tabLst>
                <a:tab pos="383381" algn="l"/>
                <a:tab pos="705326" algn="l"/>
                <a:tab pos="1079659" algn="l"/>
                <a:tab pos="1453515" algn="l"/>
                <a:tab pos="1827371" algn="l"/>
                <a:tab pos="2201228" algn="l"/>
                <a:tab pos="2575084" algn="l"/>
                <a:tab pos="2949416" algn="l"/>
                <a:tab pos="3323273" algn="l"/>
              </a:tabLst>
            </a:pPr>
            <a:r>
              <a:rPr lang="en-US" sz="1800" spc="-11" dirty="0" smtClean="0">
                <a:solidFill>
                  <a:schemeClr val="bg1"/>
                </a:solidFill>
                <a:latin typeface="Avenir Book" charset="0"/>
                <a:ea typeface="Avenir Book" charset="0"/>
                <a:cs typeface="Avenir Book" charset="0"/>
              </a:rPr>
              <a:t>2</a:t>
            </a:r>
            <a:endParaRPr sz="1800" dirty="0">
              <a:solidFill>
                <a:schemeClr val="bg1"/>
              </a:solidFill>
              <a:latin typeface="Avenir Book" charset="0"/>
              <a:ea typeface="Avenir Book" charset="0"/>
              <a:cs typeface="Avenir Book" charset="0"/>
            </a:endParaRPr>
          </a:p>
        </p:txBody>
      </p:sp>
      <p:sp>
        <p:nvSpPr>
          <p:cNvPr id="17" name="object 10"/>
          <p:cNvSpPr txBox="1"/>
          <p:nvPr/>
        </p:nvSpPr>
        <p:spPr>
          <a:xfrm>
            <a:off x="2281464" y="3898267"/>
            <a:ext cx="193520" cy="288608"/>
          </a:xfrm>
          <a:prstGeom prst="rect">
            <a:avLst/>
          </a:prstGeom>
        </p:spPr>
        <p:txBody>
          <a:bodyPr vert="horz" wrap="square" lIns="0" tIns="0" rIns="0" bIns="0" rtlCol="0">
            <a:noAutofit/>
          </a:bodyPr>
          <a:lstStyle/>
          <a:p>
            <a:pPr marL="9525">
              <a:tabLst>
                <a:tab pos="383381" algn="l"/>
                <a:tab pos="705326" algn="l"/>
                <a:tab pos="1079659" algn="l"/>
                <a:tab pos="1453515" algn="l"/>
                <a:tab pos="1827371" algn="l"/>
                <a:tab pos="2201228" algn="l"/>
                <a:tab pos="2575084" algn="l"/>
                <a:tab pos="2949416" algn="l"/>
                <a:tab pos="3323273" algn="l"/>
              </a:tabLst>
            </a:pPr>
            <a:r>
              <a:rPr lang="en-US" sz="1800" spc="-11" dirty="0" smtClean="0">
                <a:solidFill>
                  <a:schemeClr val="bg1"/>
                </a:solidFill>
                <a:latin typeface="Avenir Book" charset="0"/>
                <a:ea typeface="Avenir Book" charset="0"/>
                <a:cs typeface="Avenir Book" charset="0"/>
              </a:rPr>
              <a:t>4</a:t>
            </a:r>
            <a:endParaRPr sz="1800" dirty="0">
              <a:solidFill>
                <a:schemeClr val="bg1"/>
              </a:solidFill>
              <a:latin typeface="Avenir Book" charset="0"/>
              <a:ea typeface="Avenir Book" charset="0"/>
              <a:cs typeface="Avenir Book" charset="0"/>
            </a:endParaRPr>
          </a:p>
        </p:txBody>
      </p:sp>
      <p:sp>
        <p:nvSpPr>
          <p:cNvPr id="19" name="object 10"/>
          <p:cNvSpPr txBox="1"/>
          <p:nvPr/>
        </p:nvSpPr>
        <p:spPr>
          <a:xfrm>
            <a:off x="3015308" y="3898267"/>
            <a:ext cx="193520" cy="288608"/>
          </a:xfrm>
          <a:prstGeom prst="rect">
            <a:avLst/>
          </a:prstGeom>
        </p:spPr>
        <p:txBody>
          <a:bodyPr vert="horz" wrap="square" lIns="0" tIns="0" rIns="0" bIns="0" rtlCol="0">
            <a:noAutofit/>
          </a:bodyPr>
          <a:lstStyle/>
          <a:p>
            <a:pPr marL="9525">
              <a:tabLst>
                <a:tab pos="383381" algn="l"/>
                <a:tab pos="705326" algn="l"/>
                <a:tab pos="1079659" algn="l"/>
                <a:tab pos="1453515" algn="l"/>
                <a:tab pos="1827371" algn="l"/>
                <a:tab pos="2201228" algn="l"/>
                <a:tab pos="2575084" algn="l"/>
                <a:tab pos="2949416" algn="l"/>
                <a:tab pos="3323273" algn="l"/>
              </a:tabLst>
            </a:pPr>
            <a:r>
              <a:rPr lang="en-US" sz="1800" spc="-11" dirty="0" smtClean="0">
                <a:solidFill>
                  <a:schemeClr val="bg1"/>
                </a:solidFill>
                <a:latin typeface="Avenir Book" charset="0"/>
                <a:ea typeface="Avenir Book" charset="0"/>
                <a:cs typeface="Avenir Book" charset="0"/>
              </a:rPr>
              <a:t>6</a:t>
            </a:r>
            <a:endParaRPr sz="1800" dirty="0">
              <a:solidFill>
                <a:schemeClr val="bg1"/>
              </a:solidFill>
              <a:latin typeface="Avenir Book" charset="0"/>
              <a:ea typeface="Avenir Book" charset="0"/>
              <a:cs typeface="Avenir Book" charset="0"/>
            </a:endParaRPr>
          </a:p>
        </p:txBody>
      </p:sp>
      <p:sp>
        <p:nvSpPr>
          <p:cNvPr id="21" name="object 10"/>
          <p:cNvSpPr txBox="1"/>
          <p:nvPr/>
        </p:nvSpPr>
        <p:spPr>
          <a:xfrm>
            <a:off x="3749152" y="3898267"/>
            <a:ext cx="193520" cy="288608"/>
          </a:xfrm>
          <a:prstGeom prst="rect">
            <a:avLst/>
          </a:prstGeom>
        </p:spPr>
        <p:txBody>
          <a:bodyPr vert="horz" wrap="square" lIns="0" tIns="0" rIns="0" bIns="0" rtlCol="0">
            <a:noAutofit/>
          </a:bodyPr>
          <a:lstStyle/>
          <a:p>
            <a:pPr marL="9525">
              <a:tabLst>
                <a:tab pos="383381" algn="l"/>
                <a:tab pos="705326" algn="l"/>
                <a:tab pos="1079659" algn="l"/>
                <a:tab pos="1453515" algn="l"/>
                <a:tab pos="1827371" algn="l"/>
                <a:tab pos="2201228" algn="l"/>
                <a:tab pos="2575084" algn="l"/>
                <a:tab pos="2949416" algn="l"/>
                <a:tab pos="3323273" algn="l"/>
              </a:tabLst>
            </a:pPr>
            <a:r>
              <a:rPr lang="en-US" sz="1800" spc="-11" dirty="0" smtClean="0">
                <a:solidFill>
                  <a:schemeClr val="bg1"/>
                </a:solidFill>
                <a:latin typeface="Avenir Book" charset="0"/>
                <a:ea typeface="Avenir Book" charset="0"/>
                <a:cs typeface="Avenir Book" charset="0"/>
              </a:rPr>
              <a:t>8</a:t>
            </a:r>
            <a:endParaRPr sz="1800" dirty="0">
              <a:solidFill>
                <a:schemeClr val="bg1"/>
              </a:solidFill>
              <a:latin typeface="Avenir Book" charset="0"/>
              <a:ea typeface="Avenir Book" charset="0"/>
              <a:cs typeface="Avenir Book" charset="0"/>
            </a:endParaRPr>
          </a:p>
        </p:txBody>
      </p:sp>
      <p:sp>
        <p:nvSpPr>
          <p:cNvPr id="26" name="object 10"/>
          <p:cNvSpPr txBox="1"/>
          <p:nvPr/>
        </p:nvSpPr>
        <p:spPr>
          <a:xfrm>
            <a:off x="4482994" y="3898267"/>
            <a:ext cx="282341" cy="288608"/>
          </a:xfrm>
          <a:prstGeom prst="rect">
            <a:avLst/>
          </a:prstGeom>
        </p:spPr>
        <p:txBody>
          <a:bodyPr vert="horz" wrap="square" lIns="0" tIns="0" rIns="0" bIns="0" rtlCol="0">
            <a:noAutofit/>
          </a:bodyPr>
          <a:lstStyle/>
          <a:p>
            <a:pPr marL="9525">
              <a:tabLst>
                <a:tab pos="383381" algn="l"/>
                <a:tab pos="705326" algn="l"/>
                <a:tab pos="1079659" algn="l"/>
                <a:tab pos="1453515" algn="l"/>
                <a:tab pos="1827371" algn="l"/>
                <a:tab pos="2201228" algn="l"/>
                <a:tab pos="2575084" algn="l"/>
                <a:tab pos="2949416" algn="l"/>
                <a:tab pos="3323273" algn="l"/>
              </a:tabLst>
            </a:pPr>
            <a:r>
              <a:rPr sz="1800" spc="-11" smtClean="0">
                <a:solidFill>
                  <a:schemeClr val="bg1"/>
                </a:solidFill>
                <a:latin typeface="Avenir Book" charset="0"/>
                <a:ea typeface="Avenir Book" charset="0"/>
                <a:cs typeface="Avenir Book" charset="0"/>
              </a:rPr>
              <a:t>1</a:t>
            </a:r>
            <a:r>
              <a:rPr lang="en-US" sz="1800" spc="-11" smtClean="0">
                <a:solidFill>
                  <a:schemeClr val="bg1"/>
                </a:solidFill>
                <a:latin typeface="Avenir Book" charset="0"/>
                <a:ea typeface="Avenir Book" charset="0"/>
                <a:cs typeface="Avenir Book" charset="0"/>
              </a:rPr>
              <a:t>0</a:t>
            </a:r>
            <a:endParaRPr sz="1800" dirty="0">
              <a:solidFill>
                <a:schemeClr val="bg1"/>
              </a:solidFill>
              <a:latin typeface="Avenir Book" charset="0"/>
              <a:ea typeface="Avenir Book" charset="0"/>
              <a:cs typeface="Avenir Book" charset="0"/>
            </a:endParaRPr>
          </a:p>
        </p:txBody>
      </p:sp>
      <p:sp>
        <p:nvSpPr>
          <p:cNvPr id="27" name="Rectangle 26"/>
          <p:cNvSpPr/>
          <p:nvPr/>
        </p:nvSpPr>
        <p:spPr>
          <a:xfrm>
            <a:off x="5034664" y="2311399"/>
            <a:ext cx="3410835" cy="13481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930649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109994" y="1444921"/>
            <a:ext cx="0" cy="2330795"/>
          </a:xfrm>
          <a:custGeom>
            <a:avLst/>
            <a:gdLst/>
            <a:ahLst/>
            <a:cxnLst/>
            <a:rect l="l" t="t" r="r" b="b"/>
            <a:pathLst>
              <a:path h="3107726">
                <a:moveTo>
                  <a:pt x="0" y="3107726"/>
                </a:moveTo>
                <a:lnTo>
                  <a:pt x="0" y="0"/>
                </a:lnTo>
              </a:path>
            </a:pathLst>
          </a:custGeom>
          <a:ln w="25399">
            <a:solidFill>
              <a:schemeClr val="bg1"/>
            </a:solidFill>
            <a:tailEnd type="triangle"/>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7" name="object 7"/>
          <p:cNvSpPr/>
          <p:nvPr/>
        </p:nvSpPr>
        <p:spPr>
          <a:xfrm>
            <a:off x="1109995" y="3775714"/>
            <a:ext cx="3924670" cy="84227"/>
          </a:xfrm>
          <a:custGeom>
            <a:avLst/>
            <a:gdLst/>
            <a:ahLst/>
            <a:cxnLst/>
            <a:rect l="l" t="t" r="r" b="b"/>
            <a:pathLst>
              <a:path w="7128068">
                <a:moveTo>
                  <a:pt x="0" y="0"/>
                </a:moveTo>
                <a:lnTo>
                  <a:pt x="7128068" y="0"/>
                </a:lnTo>
              </a:path>
            </a:pathLst>
          </a:custGeom>
          <a:ln w="25399">
            <a:solidFill>
              <a:schemeClr val="bg1"/>
            </a:solidFill>
            <a:tailEnd type="triangle"/>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9" name="object 9"/>
          <p:cNvSpPr txBox="1"/>
          <p:nvPr/>
        </p:nvSpPr>
        <p:spPr>
          <a:xfrm>
            <a:off x="188261" y="2466014"/>
            <a:ext cx="734692" cy="288608"/>
          </a:xfrm>
          <a:prstGeom prst="rect">
            <a:avLst/>
          </a:prstGeom>
        </p:spPr>
        <p:txBody>
          <a:bodyPr vert="horz" wrap="square" lIns="0" tIns="0" rIns="0" bIns="0" rtlCol="0">
            <a:noAutofit/>
          </a:bodyPr>
          <a:lstStyle/>
          <a:p>
            <a:pPr marL="9525"/>
            <a:r>
              <a:rPr lang="en-CA" sz="1800" dirty="0">
                <a:solidFill>
                  <a:schemeClr val="bg1"/>
                </a:solidFill>
                <a:latin typeface="Avenir Book" charset="0"/>
                <a:ea typeface="Avenir Book" charset="0"/>
                <a:cs typeface="Avenir Book" charset="0"/>
              </a:rPr>
              <a:t>Inertia</a:t>
            </a:r>
            <a:endParaRPr sz="1800" dirty="0">
              <a:solidFill>
                <a:schemeClr val="bg1"/>
              </a:solidFill>
              <a:latin typeface="Avenir Book" charset="0"/>
              <a:ea typeface="Avenir Book" charset="0"/>
              <a:cs typeface="Avenir Book" charset="0"/>
            </a:endParaRPr>
          </a:p>
        </p:txBody>
      </p:sp>
      <p:sp>
        <p:nvSpPr>
          <p:cNvPr id="12" name="object 12"/>
          <p:cNvSpPr/>
          <p:nvPr/>
        </p:nvSpPr>
        <p:spPr>
          <a:xfrm>
            <a:off x="2217792" y="2782593"/>
            <a:ext cx="298360" cy="527832"/>
          </a:xfrm>
          <a:custGeom>
            <a:avLst/>
            <a:gdLst/>
            <a:ahLst/>
            <a:cxnLst/>
            <a:rect l="l" t="t" r="r" b="b"/>
            <a:pathLst>
              <a:path w="397813" h="703776">
                <a:moveTo>
                  <a:pt x="0" y="0"/>
                </a:moveTo>
                <a:lnTo>
                  <a:pt x="397813" y="703776"/>
                </a:lnTo>
              </a:path>
            </a:pathLst>
          </a:custGeom>
          <a:ln w="38099">
            <a:solidFill>
              <a:srgbClr val="C00000"/>
            </a:solidFill>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14" name="object 14"/>
          <p:cNvSpPr/>
          <p:nvPr/>
        </p:nvSpPr>
        <p:spPr>
          <a:xfrm>
            <a:off x="2516152" y="3310426"/>
            <a:ext cx="860657" cy="114746"/>
          </a:xfrm>
          <a:custGeom>
            <a:avLst/>
            <a:gdLst/>
            <a:ahLst/>
            <a:cxnLst/>
            <a:rect l="l" t="t" r="r" b="b"/>
            <a:pathLst>
              <a:path w="1147542" h="152994">
                <a:moveTo>
                  <a:pt x="0" y="0"/>
                </a:moveTo>
                <a:lnTo>
                  <a:pt x="1147542" y="152994"/>
                </a:lnTo>
              </a:path>
            </a:pathLst>
          </a:custGeom>
          <a:ln w="38099">
            <a:solidFill>
              <a:srgbClr val="C00000"/>
            </a:solidFill>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16" name="object 16"/>
          <p:cNvSpPr/>
          <p:nvPr/>
        </p:nvSpPr>
        <p:spPr>
          <a:xfrm>
            <a:off x="3376810" y="3425173"/>
            <a:ext cx="700000" cy="80321"/>
          </a:xfrm>
          <a:custGeom>
            <a:avLst/>
            <a:gdLst/>
            <a:ahLst/>
            <a:cxnLst/>
            <a:rect l="l" t="t" r="r" b="b"/>
            <a:pathLst>
              <a:path w="933333" h="107095">
                <a:moveTo>
                  <a:pt x="0" y="0"/>
                </a:moveTo>
                <a:lnTo>
                  <a:pt x="933333" y="107095"/>
                </a:lnTo>
              </a:path>
            </a:pathLst>
          </a:custGeom>
          <a:ln w="38099">
            <a:solidFill>
              <a:srgbClr val="C00000"/>
            </a:solidFill>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18" name="object 18"/>
          <p:cNvSpPr/>
          <p:nvPr/>
        </p:nvSpPr>
        <p:spPr>
          <a:xfrm>
            <a:off x="4079536" y="3505494"/>
            <a:ext cx="685799" cy="0"/>
          </a:xfrm>
          <a:custGeom>
            <a:avLst/>
            <a:gdLst/>
            <a:ahLst/>
            <a:cxnLst/>
            <a:rect l="l" t="t" r="r" b="b"/>
            <a:pathLst>
              <a:path w="914399">
                <a:moveTo>
                  <a:pt x="0" y="0"/>
                </a:moveTo>
                <a:lnTo>
                  <a:pt x="914399" y="0"/>
                </a:lnTo>
              </a:path>
            </a:pathLst>
          </a:custGeom>
          <a:ln w="38099">
            <a:solidFill>
              <a:srgbClr val="C00000"/>
            </a:solidFill>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20" name="object 20"/>
          <p:cNvSpPr/>
          <p:nvPr/>
        </p:nvSpPr>
        <p:spPr>
          <a:xfrm>
            <a:off x="1483484" y="1451538"/>
            <a:ext cx="160896" cy="596680"/>
          </a:xfrm>
          <a:custGeom>
            <a:avLst/>
            <a:gdLst/>
            <a:ahLst/>
            <a:cxnLst/>
            <a:rect l="l" t="t" r="r" b="b"/>
            <a:pathLst>
              <a:path w="214528" h="795573">
                <a:moveTo>
                  <a:pt x="0" y="0"/>
                </a:moveTo>
                <a:lnTo>
                  <a:pt x="214528" y="795573"/>
                </a:lnTo>
              </a:path>
            </a:pathLst>
          </a:custGeom>
          <a:ln w="38099">
            <a:solidFill>
              <a:srgbClr val="C00000"/>
            </a:solidFill>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22" name="object 22"/>
          <p:cNvSpPr/>
          <p:nvPr/>
        </p:nvSpPr>
        <p:spPr>
          <a:xfrm>
            <a:off x="1644382" y="2036341"/>
            <a:ext cx="573410" cy="746252"/>
          </a:xfrm>
          <a:custGeom>
            <a:avLst/>
            <a:gdLst/>
            <a:ahLst/>
            <a:cxnLst/>
            <a:rect l="l" t="t" r="r" b="b"/>
            <a:pathLst>
              <a:path w="764547" h="995002">
                <a:moveTo>
                  <a:pt x="0" y="0"/>
                </a:moveTo>
                <a:lnTo>
                  <a:pt x="764547" y="995002"/>
                </a:lnTo>
              </a:path>
            </a:pathLst>
          </a:custGeom>
          <a:ln w="38099">
            <a:solidFill>
              <a:srgbClr val="C00000"/>
            </a:solidFill>
          </a:ln>
          <a:effectLst/>
        </p:spPr>
        <p:txBody>
          <a:bodyPr wrap="square" lIns="0" tIns="0" rIns="0" bIns="0" rtlCol="0">
            <a:noAutofit/>
          </a:bodyPr>
          <a:lstStyle/>
          <a:p>
            <a:endParaRPr sz="1050">
              <a:latin typeface="Avenir Book" charset="0"/>
              <a:ea typeface="Avenir Book" charset="0"/>
              <a:cs typeface="Avenir Book" charset="0"/>
            </a:endParaRPr>
          </a:p>
        </p:txBody>
      </p:sp>
      <p:sp>
        <p:nvSpPr>
          <p:cNvPr id="23" name="object 23"/>
          <p:cNvSpPr txBox="1"/>
          <p:nvPr/>
        </p:nvSpPr>
        <p:spPr>
          <a:xfrm>
            <a:off x="1109994" y="4226560"/>
            <a:ext cx="3924671" cy="267917"/>
          </a:xfrm>
          <a:prstGeom prst="rect">
            <a:avLst/>
          </a:prstGeom>
        </p:spPr>
        <p:txBody>
          <a:bodyPr vert="horz" wrap="square" lIns="0" tIns="0" rIns="0" bIns="0" rtlCol="0">
            <a:noAutofit/>
          </a:bodyPr>
          <a:lstStyle/>
          <a:p>
            <a:pPr marL="9525" algn="ctr"/>
            <a:r>
              <a:rPr sz="1800" spc="-11" dirty="0">
                <a:solidFill>
                  <a:schemeClr val="bg1"/>
                </a:solidFill>
                <a:latin typeface="Avenir Book" charset="0"/>
                <a:ea typeface="Avenir Book" charset="0"/>
                <a:cs typeface="Avenir Book" charset="0"/>
              </a:rPr>
              <a:t>K</a:t>
            </a:r>
            <a:endParaRPr sz="1800" dirty="0">
              <a:solidFill>
                <a:schemeClr val="bg1"/>
              </a:solidFill>
              <a:latin typeface="Avenir Book" charset="0"/>
              <a:ea typeface="Avenir Book" charset="0"/>
              <a:cs typeface="Avenir Book" charset="0"/>
            </a:endParaRPr>
          </a:p>
        </p:txBody>
      </p:sp>
      <p:sp>
        <p:nvSpPr>
          <p:cNvPr id="2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Choosing the Right Number of Clusters</a:t>
            </a:r>
          </a:p>
        </p:txBody>
      </p:sp>
      <p:sp>
        <p:nvSpPr>
          <p:cNvPr id="25" name="object 3"/>
          <p:cNvSpPr txBox="1"/>
          <p:nvPr/>
        </p:nvSpPr>
        <p:spPr>
          <a:xfrm>
            <a:off x="5212552" y="1542684"/>
            <a:ext cx="3411496" cy="1846659"/>
          </a:xfrm>
          <a:prstGeom prst="rect">
            <a:avLst/>
          </a:prstGeom>
        </p:spPr>
        <p:txBody>
          <a:bodyPr vert="horz" wrap="square" lIns="0" tIns="0" rIns="0" bIns="0" rtlCol="0" anchor="t">
            <a:spAutoFit/>
          </a:bodyPr>
          <a:lstStyle/>
          <a:p>
            <a:pPr marL="295275" marR="3810" indent="-285750">
              <a:buFont typeface="Arial" charset="0"/>
              <a:buChar char="•"/>
            </a:pPr>
            <a:r>
              <a:rPr lang="en-US" sz="2000" spc="-4" dirty="0" smtClean="0">
                <a:latin typeface="Avenir Book" charset="0"/>
                <a:ea typeface="Avenir Book" charset="0"/>
                <a:cs typeface="Avenir Book" charset="0"/>
              </a:rPr>
              <a:t>Inertia measures distance of point to cluster</a:t>
            </a:r>
          </a:p>
          <a:p>
            <a:pPr marL="295275" marR="3810" indent="-285750">
              <a:buFont typeface="Arial" charset="0"/>
              <a:buChar char="•"/>
            </a:pPr>
            <a:endParaRPr lang="en-US" sz="2000" spc="-4" dirty="0" smtClean="0">
              <a:latin typeface="Avenir Book" charset="0"/>
              <a:ea typeface="Avenir Book" charset="0"/>
              <a:cs typeface="Avenir Book" charset="0"/>
            </a:endParaRPr>
          </a:p>
          <a:p>
            <a:pPr marL="295275" marR="3810" indent="-285750">
              <a:buFont typeface="Arial" charset="0"/>
              <a:buChar char="•"/>
            </a:pPr>
            <a:r>
              <a:rPr lang="en-US" sz="2000" spc="-4" dirty="0" smtClean="0">
                <a:latin typeface="Avenir Book" charset="0"/>
                <a:ea typeface="Avenir Book" charset="0"/>
                <a:cs typeface="Avenir Book" charset="0"/>
              </a:rPr>
              <a:t>Value decreases with increasing K</a:t>
            </a:r>
            <a:r>
              <a:rPr lang="en-US" sz="2000" spc="-4" dirty="0">
                <a:latin typeface="Avenir Book" charset="0"/>
                <a:ea typeface="Avenir Book" charset="0"/>
                <a:cs typeface="Avenir Book" charset="0"/>
              </a:rPr>
              <a:t> </a:t>
            </a:r>
            <a:r>
              <a:rPr lang="en-US" sz="2000" spc="-4" dirty="0" smtClean="0">
                <a:latin typeface="Avenir Book" charset="0"/>
                <a:ea typeface="Avenir Book" charset="0"/>
                <a:cs typeface="Avenir Book" charset="0"/>
              </a:rPr>
              <a:t>as long as cluster density increases</a:t>
            </a:r>
            <a:endParaRPr lang="en-US" sz="2000" spc="-4" dirty="0">
              <a:latin typeface="Avenir Book" charset="0"/>
              <a:ea typeface="Avenir Book" charset="0"/>
              <a:cs typeface="Avenir Book" charset="0"/>
            </a:endParaRPr>
          </a:p>
        </p:txBody>
      </p:sp>
      <p:sp>
        <p:nvSpPr>
          <p:cNvPr id="15" name="object 10"/>
          <p:cNvSpPr txBox="1"/>
          <p:nvPr/>
        </p:nvSpPr>
        <p:spPr>
          <a:xfrm>
            <a:off x="1547620" y="3898267"/>
            <a:ext cx="193520" cy="288608"/>
          </a:xfrm>
          <a:prstGeom prst="rect">
            <a:avLst/>
          </a:prstGeom>
        </p:spPr>
        <p:txBody>
          <a:bodyPr vert="horz" wrap="square" lIns="0" tIns="0" rIns="0" bIns="0" rtlCol="0">
            <a:noAutofit/>
          </a:bodyPr>
          <a:lstStyle/>
          <a:p>
            <a:pPr marL="9525">
              <a:tabLst>
                <a:tab pos="383381" algn="l"/>
                <a:tab pos="705326" algn="l"/>
                <a:tab pos="1079659" algn="l"/>
                <a:tab pos="1453515" algn="l"/>
                <a:tab pos="1827371" algn="l"/>
                <a:tab pos="2201228" algn="l"/>
                <a:tab pos="2575084" algn="l"/>
                <a:tab pos="2949416" algn="l"/>
                <a:tab pos="3323273" algn="l"/>
              </a:tabLst>
            </a:pPr>
            <a:r>
              <a:rPr lang="en-US" sz="1800" spc="-11" dirty="0" smtClean="0">
                <a:solidFill>
                  <a:schemeClr val="bg1"/>
                </a:solidFill>
                <a:latin typeface="Avenir Book" charset="0"/>
                <a:ea typeface="Avenir Book" charset="0"/>
                <a:cs typeface="Avenir Book" charset="0"/>
              </a:rPr>
              <a:t>2</a:t>
            </a:r>
            <a:endParaRPr sz="1800" dirty="0">
              <a:solidFill>
                <a:schemeClr val="bg1"/>
              </a:solidFill>
              <a:latin typeface="Avenir Book" charset="0"/>
              <a:ea typeface="Avenir Book" charset="0"/>
              <a:cs typeface="Avenir Book" charset="0"/>
            </a:endParaRPr>
          </a:p>
        </p:txBody>
      </p:sp>
      <p:sp>
        <p:nvSpPr>
          <p:cNvPr id="17" name="object 10"/>
          <p:cNvSpPr txBox="1"/>
          <p:nvPr/>
        </p:nvSpPr>
        <p:spPr>
          <a:xfrm>
            <a:off x="2281464" y="3898267"/>
            <a:ext cx="193520" cy="288608"/>
          </a:xfrm>
          <a:prstGeom prst="rect">
            <a:avLst/>
          </a:prstGeom>
        </p:spPr>
        <p:txBody>
          <a:bodyPr vert="horz" wrap="square" lIns="0" tIns="0" rIns="0" bIns="0" rtlCol="0">
            <a:noAutofit/>
          </a:bodyPr>
          <a:lstStyle/>
          <a:p>
            <a:pPr marL="9525">
              <a:tabLst>
                <a:tab pos="383381" algn="l"/>
                <a:tab pos="705326" algn="l"/>
                <a:tab pos="1079659" algn="l"/>
                <a:tab pos="1453515" algn="l"/>
                <a:tab pos="1827371" algn="l"/>
                <a:tab pos="2201228" algn="l"/>
                <a:tab pos="2575084" algn="l"/>
                <a:tab pos="2949416" algn="l"/>
                <a:tab pos="3323273" algn="l"/>
              </a:tabLst>
            </a:pPr>
            <a:r>
              <a:rPr lang="en-US" sz="1800" spc="-11" dirty="0" smtClean="0">
                <a:solidFill>
                  <a:schemeClr val="bg1"/>
                </a:solidFill>
                <a:latin typeface="Avenir Book" charset="0"/>
                <a:ea typeface="Avenir Book" charset="0"/>
                <a:cs typeface="Avenir Book" charset="0"/>
              </a:rPr>
              <a:t>4</a:t>
            </a:r>
            <a:endParaRPr sz="1800" dirty="0">
              <a:solidFill>
                <a:schemeClr val="bg1"/>
              </a:solidFill>
              <a:latin typeface="Avenir Book" charset="0"/>
              <a:ea typeface="Avenir Book" charset="0"/>
              <a:cs typeface="Avenir Book" charset="0"/>
            </a:endParaRPr>
          </a:p>
        </p:txBody>
      </p:sp>
      <p:sp>
        <p:nvSpPr>
          <p:cNvPr id="19" name="object 10"/>
          <p:cNvSpPr txBox="1"/>
          <p:nvPr/>
        </p:nvSpPr>
        <p:spPr>
          <a:xfrm>
            <a:off x="3015308" y="3898267"/>
            <a:ext cx="193520" cy="288608"/>
          </a:xfrm>
          <a:prstGeom prst="rect">
            <a:avLst/>
          </a:prstGeom>
        </p:spPr>
        <p:txBody>
          <a:bodyPr vert="horz" wrap="square" lIns="0" tIns="0" rIns="0" bIns="0" rtlCol="0">
            <a:noAutofit/>
          </a:bodyPr>
          <a:lstStyle/>
          <a:p>
            <a:pPr marL="9525">
              <a:tabLst>
                <a:tab pos="383381" algn="l"/>
                <a:tab pos="705326" algn="l"/>
                <a:tab pos="1079659" algn="l"/>
                <a:tab pos="1453515" algn="l"/>
                <a:tab pos="1827371" algn="l"/>
                <a:tab pos="2201228" algn="l"/>
                <a:tab pos="2575084" algn="l"/>
                <a:tab pos="2949416" algn="l"/>
                <a:tab pos="3323273" algn="l"/>
              </a:tabLst>
            </a:pPr>
            <a:r>
              <a:rPr lang="en-US" sz="1800" spc="-11" dirty="0" smtClean="0">
                <a:solidFill>
                  <a:schemeClr val="bg1"/>
                </a:solidFill>
                <a:latin typeface="Avenir Book" charset="0"/>
                <a:ea typeface="Avenir Book" charset="0"/>
                <a:cs typeface="Avenir Book" charset="0"/>
              </a:rPr>
              <a:t>6</a:t>
            </a:r>
            <a:endParaRPr sz="1800" dirty="0">
              <a:solidFill>
                <a:schemeClr val="bg1"/>
              </a:solidFill>
              <a:latin typeface="Avenir Book" charset="0"/>
              <a:ea typeface="Avenir Book" charset="0"/>
              <a:cs typeface="Avenir Book" charset="0"/>
            </a:endParaRPr>
          </a:p>
        </p:txBody>
      </p:sp>
      <p:sp>
        <p:nvSpPr>
          <p:cNvPr id="21" name="object 10"/>
          <p:cNvSpPr txBox="1"/>
          <p:nvPr/>
        </p:nvSpPr>
        <p:spPr>
          <a:xfrm>
            <a:off x="3749152" y="3898267"/>
            <a:ext cx="193520" cy="288608"/>
          </a:xfrm>
          <a:prstGeom prst="rect">
            <a:avLst/>
          </a:prstGeom>
        </p:spPr>
        <p:txBody>
          <a:bodyPr vert="horz" wrap="square" lIns="0" tIns="0" rIns="0" bIns="0" rtlCol="0">
            <a:noAutofit/>
          </a:bodyPr>
          <a:lstStyle/>
          <a:p>
            <a:pPr marL="9525">
              <a:tabLst>
                <a:tab pos="383381" algn="l"/>
                <a:tab pos="705326" algn="l"/>
                <a:tab pos="1079659" algn="l"/>
                <a:tab pos="1453515" algn="l"/>
                <a:tab pos="1827371" algn="l"/>
                <a:tab pos="2201228" algn="l"/>
                <a:tab pos="2575084" algn="l"/>
                <a:tab pos="2949416" algn="l"/>
                <a:tab pos="3323273" algn="l"/>
              </a:tabLst>
            </a:pPr>
            <a:r>
              <a:rPr lang="en-US" sz="1800" spc="-11" dirty="0" smtClean="0">
                <a:solidFill>
                  <a:schemeClr val="bg1"/>
                </a:solidFill>
                <a:latin typeface="Avenir Book" charset="0"/>
                <a:ea typeface="Avenir Book" charset="0"/>
                <a:cs typeface="Avenir Book" charset="0"/>
              </a:rPr>
              <a:t>8</a:t>
            </a:r>
            <a:endParaRPr sz="1800" dirty="0">
              <a:solidFill>
                <a:schemeClr val="bg1"/>
              </a:solidFill>
              <a:latin typeface="Avenir Book" charset="0"/>
              <a:ea typeface="Avenir Book" charset="0"/>
              <a:cs typeface="Avenir Book" charset="0"/>
            </a:endParaRPr>
          </a:p>
        </p:txBody>
      </p:sp>
      <p:sp>
        <p:nvSpPr>
          <p:cNvPr id="26" name="object 10"/>
          <p:cNvSpPr txBox="1"/>
          <p:nvPr/>
        </p:nvSpPr>
        <p:spPr>
          <a:xfrm>
            <a:off x="4482994" y="3898267"/>
            <a:ext cx="282341" cy="288608"/>
          </a:xfrm>
          <a:prstGeom prst="rect">
            <a:avLst/>
          </a:prstGeom>
        </p:spPr>
        <p:txBody>
          <a:bodyPr vert="horz" wrap="square" lIns="0" tIns="0" rIns="0" bIns="0" rtlCol="0">
            <a:noAutofit/>
          </a:bodyPr>
          <a:lstStyle/>
          <a:p>
            <a:pPr marL="9525">
              <a:tabLst>
                <a:tab pos="383381" algn="l"/>
                <a:tab pos="705326" algn="l"/>
                <a:tab pos="1079659" algn="l"/>
                <a:tab pos="1453515" algn="l"/>
                <a:tab pos="1827371" algn="l"/>
                <a:tab pos="2201228" algn="l"/>
                <a:tab pos="2575084" algn="l"/>
                <a:tab pos="2949416" algn="l"/>
                <a:tab pos="3323273" algn="l"/>
              </a:tabLst>
            </a:pPr>
            <a:r>
              <a:rPr sz="1800" spc="-11" smtClean="0">
                <a:solidFill>
                  <a:schemeClr val="bg1"/>
                </a:solidFill>
                <a:latin typeface="Avenir Book" charset="0"/>
                <a:ea typeface="Avenir Book" charset="0"/>
                <a:cs typeface="Avenir Book" charset="0"/>
              </a:rPr>
              <a:t>1</a:t>
            </a:r>
            <a:r>
              <a:rPr lang="en-US" sz="1800" spc="-11" smtClean="0">
                <a:solidFill>
                  <a:schemeClr val="bg1"/>
                </a:solidFill>
                <a:latin typeface="Avenir Book" charset="0"/>
                <a:ea typeface="Avenir Book" charset="0"/>
                <a:cs typeface="Avenir Book" charset="0"/>
              </a:rPr>
              <a:t>0</a:t>
            </a:r>
            <a:endParaRPr sz="1800" dirty="0">
              <a:solidFill>
                <a:schemeClr val="bg1"/>
              </a:solidFill>
              <a:latin typeface="Avenir Book" charset="0"/>
              <a:ea typeface="Avenir Book" charset="0"/>
              <a:cs typeface="Avenir Book" charset="0"/>
            </a:endParaRPr>
          </a:p>
        </p:txBody>
      </p:sp>
      <p:sp>
        <p:nvSpPr>
          <p:cNvPr id="28" name="object 26"/>
          <p:cNvSpPr/>
          <p:nvPr/>
        </p:nvSpPr>
        <p:spPr>
          <a:xfrm>
            <a:off x="2653444" y="2466014"/>
            <a:ext cx="0" cy="647324"/>
          </a:xfrm>
          <a:custGeom>
            <a:avLst/>
            <a:gdLst/>
            <a:ahLst/>
            <a:cxnLst/>
            <a:rect l="l" t="t" r="r" b="b"/>
            <a:pathLst>
              <a:path h="863098">
                <a:moveTo>
                  <a:pt x="0" y="0"/>
                </a:moveTo>
                <a:lnTo>
                  <a:pt x="0" y="863098"/>
                </a:lnTo>
              </a:path>
            </a:pathLst>
          </a:custGeom>
          <a:ln w="50800">
            <a:solidFill>
              <a:srgbClr val="0070C0"/>
            </a:solidFill>
            <a:tailEnd type="arrow"/>
          </a:ln>
          <a:effectLst/>
        </p:spPr>
        <p:txBody>
          <a:bodyPr wrap="square" lIns="0" tIns="0" rIns="0" bIns="0" rtlCol="0">
            <a:noAutofit/>
          </a:bodyPr>
          <a:lstStyle/>
          <a:p>
            <a:endParaRPr sz="1050"/>
          </a:p>
        </p:txBody>
      </p:sp>
    </p:spTree>
    <p:extLst>
      <p:ext uri="{BB962C8B-B14F-4D97-AF65-F5344CB8AC3E}">
        <p14:creationId xmlns:p14="http://schemas.microsoft.com/office/powerpoint/2010/main" val="283156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clustering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sklearn.cluster</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KMeans</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kmeans</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KMeans</a:t>
            </a:r>
            <a:r>
              <a:rPr lang="en-US" sz="1600" b="1" dirty="0" smtClean="0">
                <a:solidFill>
                  <a:srgbClr val="212121">
                    <a:lumMod val="50000"/>
                  </a:srgbClr>
                </a:solidFill>
                <a:latin typeface="Monaco" charset="0"/>
                <a:ea typeface="Monaco" charset="0"/>
                <a:cs typeface="Monaco" charset="0"/>
              </a:rPr>
              <a:t>(</a:t>
            </a:r>
            <a:r>
              <a:rPr lang="en-US" sz="1600" b="1" dirty="0" err="1" smtClean="0">
                <a:solidFill>
                  <a:srgbClr val="212121">
                    <a:lumMod val="50000"/>
                  </a:srgbClr>
                </a:solidFill>
                <a:latin typeface="Monaco" charset="0"/>
                <a:ea typeface="Monaco" charset="0"/>
                <a:cs typeface="Monaco" charset="0"/>
              </a:rPr>
              <a:t>n_clusters</a:t>
            </a:r>
            <a:r>
              <a:rPr lang="en-US" sz="1600" b="1" dirty="0" smtClean="0">
                <a:solidFill>
                  <a:srgbClr val="212121">
                    <a:lumMod val="50000"/>
                  </a:srgbClr>
                </a:solidFill>
                <a:latin typeface="Monaco" charset="0"/>
                <a:ea typeface="Monaco" charset="0"/>
                <a:cs typeface="Monaco" charset="0"/>
              </a:rPr>
              <a:t>=3, </a:t>
            </a:r>
          </a:p>
          <a:p>
            <a:pPr>
              <a:lnSpc>
                <a:spcPct val="150000"/>
              </a:lnSpc>
              <a:tabLst>
                <a:tab pos="222250" algn="l"/>
              </a:tabLst>
            </a:pP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212121">
                    <a:lumMod val="50000"/>
                  </a:srgbClr>
                </a:solidFill>
                <a:latin typeface="Monaco" charset="0"/>
                <a:ea typeface="Monaco" charset="0"/>
                <a:cs typeface="Monaco" charset="0"/>
              </a:rPr>
              <a:t>init</a:t>
            </a:r>
            <a:r>
              <a:rPr lang="en-US" sz="1600" b="1" dirty="0" smtClean="0">
                <a:solidFill>
                  <a:srgbClr val="212121">
                    <a:lumMod val="50000"/>
                  </a:srgbClr>
                </a:solidFill>
                <a:latin typeface="Monaco" charset="0"/>
                <a:ea typeface="Monaco" charset="0"/>
                <a:cs typeface="Monaco" charset="0"/>
              </a:rPr>
              <a:t>='k-means++')</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Fit </a:t>
            </a:r>
            <a:r>
              <a:rPr lang="en-US" sz="1600" b="1" dirty="0">
                <a:latin typeface="Avenir Book" charset="0"/>
                <a:ea typeface="Avenir Book" charset="0"/>
                <a:cs typeface="Avenir Book" charset="0"/>
              </a:rPr>
              <a:t>the instance on the data and then </a:t>
            </a:r>
            <a:r>
              <a:rPr lang="en-US" sz="1600" b="1" dirty="0" smtClean="0">
                <a:latin typeface="Avenir Book" charset="0"/>
                <a:ea typeface="Avenir Book" charset="0"/>
                <a:cs typeface="Avenir Book" charset="0"/>
              </a:rPr>
              <a:t>transform the data</a:t>
            </a:r>
            <a:endParaRPr lang="en-US" sz="1600" b="1" dirty="0">
              <a:latin typeface="Avenir Book" charset="0"/>
              <a:ea typeface="Avenir Book" charset="0"/>
              <a:cs typeface="Avenir Book" charset="0"/>
            </a:endParaRPr>
          </a:p>
          <a:p>
            <a:pPr marL="6350">
              <a:lnSpc>
                <a:spcPct val="150000"/>
              </a:lnSpc>
              <a:tabLst>
                <a:tab pos="225425" algn="l"/>
              </a:tabLst>
            </a:pPr>
            <a:r>
              <a:rPr lang="en-US" sz="1600" b="1" dirty="0" smtClean="0">
                <a:solidFill>
                  <a:srgbClr val="212121">
                    <a:lumMod val="50000"/>
                    <a:lumOff val="50000"/>
                  </a:srgbClr>
                </a:solidFill>
                <a:latin typeface="Monaco" charset="0"/>
                <a:ea typeface="Monaco" charset="0"/>
                <a:cs typeface="Monaco" charset="0"/>
              </a:rPr>
              <a:t>	</a:t>
            </a:r>
            <a:r>
              <a:rPr lang="en-US" sz="1600" b="1" dirty="0" err="1" smtClean="0">
                <a:solidFill>
                  <a:srgbClr val="212121">
                    <a:lumMod val="50000"/>
                    <a:lumOff val="50000"/>
                  </a:srgbClr>
                </a:solidFill>
                <a:latin typeface="Monaco" charset="0"/>
                <a:ea typeface="Monaco" charset="0"/>
                <a:cs typeface="Monaco" charset="0"/>
              </a:rPr>
              <a:t>X_trans</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 </a:t>
            </a:r>
            <a:r>
              <a:rPr lang="en-US" sz="1600" b="1" dirty="0" err="1">
                <a:solidFill>
                  <a:srgbClr val="7030A0"/>
                </a:solidFill>
                <a:latin typeface="Monaco" charset="0"/>
                <a:ea typeface="Monaco" charset="0"/>
                <a:cs typeface="Monaco" charset="0"/>
              </a:rPr>
              <a:t>kmeans</a:t>
            </a:r>
            <a:r>
              <a:rPr lang="en-US" sz="1600" b="1" dirty="0" err="1" smtClean="0">
                <a:solidFill>
                  <a:srgbClr val="212121">
                    <a:lumMod val="50000"/>
                    <a:lumOff val="50000"/>
                  </a:srgb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fit_transform</a:t>
            </a:r>
            <a:r>
              <a:rPr lang="en-US" sz="1600" b="1" dirty="0" smtClean="0">
                <a:solidFill>
                  <a:srgbClr val="212121">
                    <a:lumMod val="50000"/>
                    <a:lumOff val="50000"/>
                  </a:srgbClr>
                </a:solidFill>
                <a:latin typeface="Monaco" charset="0"/>
                <a:ea typeface="Monaco" charset="0"/>
                <a:cs typeface="Monaco" charset="0"/>
              </a:rPr>
              <a:t>(</a:t>
            </a:r>
            <a:r>
              <a:rPr lang="en-US" sz="1600" b="1" dirty="0" err="1" smtClean="0">
                <a:solidFill>
                  <a:srgbClr val="212121">
                    <a:lumMod val="50000"/>
                    <a:lumOff val="50000"/>
                  </a:srgbClr>
                </a:solidFill>
                <a:latin typeface="Monaco" charset="0"/>
                <a:ea typeface="Monaco" charset="0"/>
                <a:cs typeface="Monaco" charset="0"/>
              </a:rPr>
              <a:t>X_sparse</a:t>
            </a:r>
            <a:r>
              <a:rPr lang="en-US" sz="1600" b="1" dirty="0">
                <a:solidFill>
                  <a:srgbClr val="212121">
                    <a:lumMod val="50000"/>
                    <a:lumOff val="50000"/>
                  </a:srgb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tabLst>
                <a:tab pos="277813" algn="l"/>
              </a:tabLst>
            </a:pPr>
            <a:r>
              <a:rPr lang="en-US" sz="1600" b="1" dirty="0" smtClean="0">
                <a:latin typeface="Avenir Book" charset="0"/>
                <a:ea typeface="Avenir Book" charset="0"/>
                <a:cs typeface="Avenir Book" charset="0"/>
              </a:rPr>
              <a:t>Can also be used in batch mode with </a:t>
            </a:r>
            <a:r>
              <a:rPr lang="en-US" sz="1600" b="1" dirty="0" err="1" smtClean="0">
                <a:solidFill>
                  <a:srgbClr val="0070C0"/>
                </a:solidFill>
                <a:latin typeface="Monaco" charset="0"/>
                <a:ea typeface="Monaco" charset="0"/>
                <a:cs typeface="Monaco" charset="0"/>
              </a:rPr>
              <a:t>MiniBatchKMeans</a:t>
            </a:r>
            <a:r>
              <a:rPr lang="en-US" sz="1600" b="1" dirty="0" smtClean="0">
                <a:latin typeface="Avenir Book" charset="0"/>
                <a:ea typeface="Avenir Book" charset="0"/>
                <a:cs typeface="Avenir Book" charset="0"/>
              </a:rPr>
              <a:t>.</a:t>
            </a:r>
            <a:endParaRPr lang="en-US" sz="1600" b="1" dirty="0">
              <a:latin typeface="Avenir Book" charset="0"/>
              <a:ea typeface="Avenir Book" charset="0"/>
              <a:cs typeface="Avenir Book" charset="0"/>
            </a:endParaRPr>
          </a:p>
        </p:txBody>
      </p:sp>
      <p:sp>
        <p:nvSpPr>
          <p:cNvPr id="6" name="Rectangle 5"/>
          <p:cNvSpPr/>
          <p:nvPr/>
        </p:nvSpPr>
        <p:spPr>
          <a:xfrm>
            <a:off x="398352" y="1939514"/>
            <a:ext cx="6078648" cy="27773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2642087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clustering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sklearn.cluster</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KMeans</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kmeans</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KMeans</a:t>
            </a:r>
            <a:r>
              <a:rPr lang="en-US" sz="1600" b="1" dirty="0" smtClean="0">
                <a:solidFill>
                  <a:srgbClr val="212121">
                    <a:lumMod val="50000"/>
                  </a:srgbClr>
                </a:solidFill>
                <a:latin typeface="Monaco" charset="0"/>
                <a:ea typeface="Monaco" charset="0"/>
                <a:cs typeface="Monaco" charset="0"/>
              </a:rPr>
              <a:t>(</a:t>
            </a:r>
            <a:r>
              <a:rPr lang="en-US" sz="1600" b="1" dirty="0" err="1" smtClean="0">
                <a:solidFill>
                  <a:srgbClr val="212121">
                    <a:lumMod val="50000"/>
                  </a:srgbClr>
                </a:solidFill>
                <a:latin typeface="Monaco" charset="0"/>
                <a:ea typeface="Monaco" charset="0"/>
                <a:cs typeface="Monaco" charset="0"/>
              </a:rPr>
              <a:t>n_clusters</a:t>
            </a:r>
            <a:r>
              <a:rPr lang="en-US" sz="1600" b="1" dirty="0" smtClean="0">
                <a:solidFill>
                  <a:srgbClr val="212121">
                    <a:lumMod val="50000"/>
                  </a:srgbClr>
                </a:solidFill>
                <a:latin typeface="Monaco" charset="0"/>
                <a:ea typeface="Monaco" charset="0"/>
                <a:cs typeface="Monaco" charset="0"/>
              </a:rPr>
              <a:t>=3, </a:t>
            </a:r>
          </a:p>
          <a:p>
            <a:pPr>
              <a:lnSpc>
                <a:spcPct val="150000"/>
              </a:lnSpc>
              <a:tabLst>
                <a:tab pos="222250" algn="l"/>
              </a:tabLst>
            </a:pP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212121">
                    <a:lumMod val="50000"/>
                  </a:srgbClr>
                </a:solidFill>
                <a:latin typeface="Monaco" charset="0"/>
                <a:ea typeface="Monaco" charset="0"/>
                <a:cs typeface="Monaco" charset="0"/>
              </a:rPr>
              <a:t>init</a:t>
            </a:r>
            <a:r>
              <a:rPr lang="en-US" sz="1600" b="1" dirty="0" smtClean="0">
                <a:solidFill>
                  <a:srgbClr val="212121">
                    <a:lumMod val="50000"/>
                  </a:srgbClr>
                </a:solidFill>
                <a:latin typeface="Monaco" charset="0"/>
                <a:ea typeface="Monaco" charset="0"/>
                <a:cs typeface="Monaco" charset="0"/>
              </a:rPr>
              <a:t>='k-means++')</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Fit </a:t>
            </a:r>
            <a:r>
              <a:rPr lang="en-US" sz="1600" b="1" dirty="0">
                <a:latin typeface="Avenir Book" charset="0"/>
                <a:ea typeface="Avenir Book" charset="0"/>
                <a:cs typeface="Avenir Book" charset="0"/>
              </a:rPr>
              <a:t>the instance on the data and then </a:t>
            </a:r>
            <a:r>
              <a:rPr lang="en-US" sz="1600" b="1" dirty="0" smtClean="0">
                <a:latin typeface="Avenir Book" charset="0"/>
                <a:ea typeface="Avenir Book" charset="0"/>
                <a:cs typeface="Avenir Book" charset="0"/>
              </a:rPr>
              <a:t>transform the data</a:t>
            </a:r>
            <a:endParaRPr lang="en-US" sz="1600" b="1" dirty="0">
              <a:latin typeface="Avenir Book" charset="0"/>
              <a:ea typeface="Avenir Book" charset="0"/>
              <a:cs typeface="Avenir Book" charset="0"/>
            </a:endParaRPr>
          </a:p>
          <a:p>
            <a:pPr marL="6350">
              <a:lnSpc>
                <a:spcPct val="150000"/>
              </a:lnSpc>
              <a:tabLst>
                <a:tab pos="225425" algn="l"/>
              </a:tabLst>
            </a:pPr>
            <a:r>
              <a:rPr lang="en-US" sz="1600" b="1" dirty="0" smtClean="0">
                <a:solidFill>
                  <a:srgbClr val="212121">
                    <a:lumMod val="50000"/>
                    <a:lumOff val="50000"/>
                  </a:srgbClr>
                </a:solidFill>
                <a:latin typeface="Monaco" charset="0"/>
                <a:ea typeface="Monaco" charset="0"/>
                <a:cs typeface="Monaco" charset="0"/>
              </a:rPr>
              <a:t>	</a:t>
            </a:r>
            <a:r>
              <a:rPr lang="en-US" sz="1600" b="1" dirty="0" err="1" smtClean="0">
                <a:solidFill>
                  <a:srgbClr val="212121">
                    <a:lumMod val="50000"/>
                    <a:lumOff val="50000"/>
                  </a:srgbClr>
                </a:solidFill>
                <a:latin typeface="Monaco" charset="0"/>
                <a:ea typeface="Monaco" charset="0"/>
                <a:cs typeface="Monaco" charset="0"/>
              </a:rPr>
              <a:t>X_trans</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 </a:t>
            </a:r>
            <a:r>
              <a:rPr lang="en-US" sz="1600" b="1" dirty="0" err="1">
                <a:solidFill>
                  <a:srgbClr val="7030A0"/>
                </a:solidFill>
                <a:latin typeface="Monaco" charset="0"/>
                <a:ea typeface="Monaco" charset="0"/>
                <a:cs typeface="Monaco" charset="0"/>
              </a:rPr>
              <a:t>kmeans</a:t>
            </a:r>
            <a:r>
              <a:rPr lang="en-US" sz="1600" b="1" dirty="0" err="1" smtClean="0">
                <a:solidFill>
                  <a:srgbClr val="212121">
                    <a:lumMod val="50000"/>
                    <a:lumOff val="50000"/>
                  </a:srgb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fit_transform</a:t>
            </a:r>
            <a:r>
              <a:rPr lang="en-US" sz="1600" b="1" dirty="0" smtClean="0">
                <a:solidFill>
                  <a:srgbClr val="212121">
                    <a:lumMod val="50000"/>
                    <a:lumOff val="50000"/>
                  </a:srgbClr>
                </a:solidFill>
                <a:latin typeface="Monaco" charset="0"/>
                <a:ea typeface="Monaco" charset="0"/>
                <a:cs typeface="Monaco" charset="0"/>
              </a:rPr>
              <a:t>(</a:t>
            </a:r>
            <a:r>
              <a:rPr lang="en-US" sz="1600" b="1" dirty="0" err="1" smtClean="0">
                <a:solidFill>
                  <a:srgbClr val="212121">
                    <a:lumMod val="50000"/>
                    <a:lumOff val="50000"/>
                  </a:srgbClr>
                </a:solidFill>
                <a:latin typeface="Monaco" charset="0"/>
                <a:ea typeface="Monaco" charset="0"/>
                <a:cs typeface="Monaco" charset="0"/>
              </a:rPr>
              <a:t>X_sparse</a:t>
            </a:r>
            <a:r>
              <a:rPr lang="en-US" sz="1600" b="1" dirty="0">
                <a:solidFill>
                  <a:srgbClr val="212121">
                    <a:lumMod val="50000"/>
                    <a:lumOff val="50000"/>
                  </a:srgb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tabLst>
                <a:tab pos="277813" algn="l"/>
              </a:tabLst>
            </a:pPr>
            <a:r>
              <a:rPr lang="en-US" sz="1600" b="1" dirty="0" smtClean="0">
                <a:latin typeface="Avenir Book" charset="0"/>
                <a:ea typeface="Avenir Book" charset="0"/>
                <a:cs typeface="Avenir Book" charset="0"/>
              </a:rPr>
              <a:t>Can also be used in batch mode with </a:t>
            </a:r>
            <a:r>
              <a:rPr lang="en-US" sz="1600" b="1" dirty="0" err="1" smtClean="0">
                <a:solidFill>
                  <a:srgbClr val="0070C0"/>
                </a:solidFill>
                <a:latin typeface="Monaco" charset="0"/>
                <a:ea typeface="Monaco" charset="0"/>
                <a:cs typeface="Monaco" charset="0"/>
              </a:rPr>
              <a:t>MiniBatchKMeans</a:t>
            </a:r>
            <a:r>
              <a:rPr lang="en-US" sz="1600" b="1" dirty="0" smtClean="0">
                <a:latin typeface="Avenir Book" charset="0"/>
                <a:ea typeface="Avenir Book" charset="0"/>
                <a:cs typeface="Avenir Book" charset="0"/>
              </a:rPr>
              <a:t>.</a:t>
            </a:r>
            <a:endParaRPr lang="en-US" sz="1600" b="1" dirty="0">
              <a:latin typeface="Avenir Book" charset="0"/>
              <a:ea typeface="Avenir Book" charset="0"/>
              <a:cs typeface="Avenir Book" charset="0"/>
            </a:endParaRPr>
          </a:p>
        </p:txBody>
      </p:sp>
      <p:sp>
        <p:nvSpPr>
          <p:cNvPr id="6" name="Rectangle 5"/>
          <p:cNvSpPr/>
          <p:nvPr/>
        </p:nvSpPr>
        <p:spPr>
          <a:xfrm>
            <a:off x="398352" y="3187700"/>
            <a:ext cx="6078648" cy="15291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9617744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clustering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sklearn.cluster</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KMeans</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kmeans</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KMeans</a:t>
            </a:r>
            <a:r>
              <a:rPr lang="en-US" sz="1600" b="1" dirty="0" smtClean="0">
                <a:solidFill>
                  <a:srgbClr val="212121">
                    <a:lumMod val="50000"/>
                  </a:srgbClr>
                </a:solidFill>
                <a:latin typeface="Monaco" charset="0"/>
                <a:ea typeface="Monaco" charset="0"/>
                <a:cs typeface="Monaco" charset="0"/>
              </a:rPr>
              <a:t>(</a:t>
            </a:r>
            <a:r>
              <a:rPr lang="en-US" sz="1600" b="1" dirty="0" err="1" smtClean="0">
                <a:solidFill>
                  <a:srgbClr val="212121">
                    <a:lumMod val="50000"/>
                  </a:srgbClr>
                </a:solidFill>
                <a:latin typeface="Monaco" charset="0"/>
                <a:ea typeface="Monaco" charset="0"/>
                <a:cs typeface="Monaco" charset="0"/>
              </a:rPr>
              <a:t>n_clusters</a:t>
            </a:r>
            <a:r>
              <a:rPr lang="en-US" sz="1600" b="1" dirty="0" smtClean="0">
                <a:solidFill>
                  <a:srgbClr val="212121">
                    <a:lumMod val="50000"/>
                  </a:srgbClr>
                </a:solidFill>
                <a:latin typeface="Monaco" charset="0"/>
                <a:ea typeface="Monaco" charset="0"/>
                <a:cs typeface="Monaco" charset="0"/>
              </a:rPr>
              <a:t>=3, </a:t>
            </a:r>
          </a:p>
          <a:p>
            <a:pPr>
              <a:lnSpc>
                <a:spcPct val="150000"/>
              </a:lnSpc>
              <a:tabLst>
                <a:tab pos="222250" algn="l"/>
              </a:tabLst>
            </a:pP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212121">
                    <a:lumMod val="50000"/>
                  </a:srgbClr>
                </a:solidFill>
                <a:latin typeface="Monaco" charset="0"/>
                <a:ea typeface="Monaco" charset="0"/>
                <a:cs typeface="Monaco" charset="0"/>
              </a:rPr>
              <a:t>init</a:t>
            </a:r>
            <a:r>
              <a:rPr lang="en-US" sz="1600" b="1" dirty="0" smtClean="0">
                <a:solidFill>
                  <a:srgbClr val="212121">
                    <a:lumMod val="50000"/>
                  </a:srgbClr>
                </a:solidFill>
                <a:latin typeface="Monaco" charset="0"/>
                <a:ea typeface="Monaco" charset="0"/>
                <a:cs typeface="Monaco" charset="0"/>
              </a:rPr>
              <a:t>='k-means++')</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Fit </a:t>
            </a:r>
            <a:r>
              <a:rPr lang="en-US" sz="1600" b="1" dirty="0">
                <a:latin typeface="Avenir Book" charset="0"/>
                <a:ea typeface="Avenir Book" charset="0"/>
                <a:cs typeface="Avenir Book" charset="0"/>
              </a:rPr>
              <a:t>the instance on the data and then </a:t>
            </a:r>
            <a:r>
              <a:rPr lang="en-US" sz="1600" b="1" dirty="0" smtClean="0">
                <a:latin typeface="Avenir Book" charset="0"/>
                <a:ea typeface="Avenir Book" charset="0"/>
                <a:cs typeface="Avenir Book" charset="0"/>
              </a:rPr>
              <a:t>transform the data</a:t>
            </a:r>
            <a:endParaRPr lang="en-US" sz="1600" b="1" dirty="0">
              <a:latin typeface="Avenir Book" charset="0"/>
              <a:ea typeface="Avenir Book" charset="0"/>
              <a:cs typeface="Avenir Book" charset="0"/>
            </a:endParaRPr>
          </a:p>
          <a:p>
            <a:pPr marL="6350">
              <a:lnSpc>
                <a:spcPct val="150000"/>
              </a:lnSpc>
              <a:tabLst>
                <a:tab pos="225425" algn="l"/>
              </a:tabLst>
            </a:pPr>
            <a:r>
              <a:rPr lang="en-US" sz="1600" b="1" dirty="0" smtClean="0">
                <a:solidFill>
                  <a:srgbClr val="212121">
                    <a:lumMod val="50000"/>
                    <a:lumOff val="50000"/>
                  </a:srgbClr>
                </a:solidFill>
                <a:latin typeface="Monaco" charset="0"/>
                <a:ea typeface="Monaco" charset="0"/>
                <a:cs typeface="Monaco" charset="0"/>
              </a:rPr>
              <a:t>	</a:t>
            </a:r>
            <a:r>
              <a:rPr lang="en-US" sz="1600" b="1" dirty="0" err="1" smtClean="0">
                <a:solidFill>
                  <a:srgbClr val="212121">
                    <a:lumMod val="50000"/>
                    <a:lumOff val="50000"/>
                  </a:srgbClr>
                </a:solidFill>
                <a:latin typeface="Monaco" charset="0"/>
                <a:ea typeface="Monaco" charset="0"/>
                <a:cs typeface="Monaco" charset="0"/>
              </a:rPr>
              <a:t>X_trans</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 </a:t>
            </a:r>
            <a:r>
              <a:rPr lang="en-US" sz="1600" b="1" dirty="0" err="1">
                <a:solidFill>
                  <a:srgbClr val="7030A0"/>
                </a:solidFill>
                <a:latin typeface="Monaco" charset="0"/>
                <a:ea typeface="Monaco" charset="0"/>
                <a:cs typeface="Monaco" charset="0"/>
              </a:rPr>
              <a:t>kmeans</a:t>
            </a:r>
            <a:r>
              <a:rPr lang="en-US" sz="1600" b="1" dirty="0" err="1" smtClean="0">
                <a:solidFill>
                  <a:srgbClr val="212121">
                    <a:lumMod val="50000"/>
                    <a:lumOff val="50000"/>
                  </a:srgb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fit_transform</a:t>
            </a:r>
            <a:r>
              <a:rPr lang="en-US" sz="1600" b="1" dirty="0" smtClean="0">
                <a:solidFill>
                  <a:srgbClr val="212121">
                    <a:lumMod val="50000"/>
                    <a:lumOff val="50000"/>
                  </a:srgbClr>
                </a:solidFill>
                <a:latin typeface="Monaco" charset="0"/>
                <a:ea typeface="Monaco" charset="0"/>
                <a:cs typeface="Monaco" charset="0"/>
              </a:rPr>
              <a:t>(</a:t>
            </a:r>
            <a:r>
              <a:rPr lang="en-US" sz="1600" b="1" dirty="0" err="1" smtClean="0">
                <a:solidFill>
                  <a:srgbClr val="212121">
                    <a:lumMod val="50000"/>
                    <a:lumOff val="50000"/>
                  </a:srgbClr>
                </a:solidFill>
                <a:latin typeface="Monaco" charset="0"/>
                <a:ea typeface="Monaco" charset="0"/>
                <a:cs typeface="Monaco" charset="0"/>
              </a:rPr>
              <a:t>X_sparse</a:t>
            </a:r>
            <a:r>
              <a:rPr lang="en-US" sz="1600" b="1" dirty="0">
                <a:solidFill>
                  <a:srgbClr val="212121">
                    <a:lumMod val="50000"/>
                    <a:lumOff val="50000"/>
                  </a:srgb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tabLst>
                <a:tab pos="277813" algn="l"/>
              </a:tabLst>
            </a:pPr>
            <a:r>
              <a:rPr lang="en-US" sz="1600" b="1" dirty="0" smtClean="0">
                <a:latin typeface="Avenir Book" charset="0"/>
                <a:ea typeface="Avenir Book" charset="0"/>
                <a:cs typeface="Avenir Book" charset="0"/>
              </a:rPr>
              <a:t>Can also be used in batch mode with </a:t>
            </a:r>
            <a:r>
              <a:rPr lang="en-US" sz="1600" b="1" dirty="0" err="1" smtClean="0">
                <a:solidFill>
                  <a:srgbClr val="0070C0"/>
                </a:solidFill>
                <a:latin typeface="Monaco" charset="0"/>
                <a:ea typeface="Monaco" charset="0"/>
                <a:cs typeface="Monaco" charset="0"/>
              </a:rPr>
              <a:t>MiniBatchKMeans</a:t>
            </a:r>
            <a:r>
              <a:rPr lang="en-US" sz="1600" b="1" dirty="0" smtClean="0">
                <a:latin typeface="Avenir Book" charset="0"/>
                <a:ea typeface="Avenir Book" charset="0"/>
                <a:cs typeface="Avenir Book" charset="0"/>
              </a:rPr>
              <a:t>.</a:t>
            </a:r>
            <a:endParaRPr lang="en-US" sz="1600" b="1" dirty="0">
              <a:latin typeface="Avenir Book" charset="0"/>
              <a:ea typeface="Avenir Book" charset="0"/>
              <a:cs typeface="Avenir Book" charset="0"/>
            </a:endParaRPr>
          </a:p>
        </p:txBody>
      </p:sp>
      <p:sp>
        <p:nvSpPr>
          <p:cNvPr id="4" name="object 3"/>
          <p:cNvSpPr txBox="1"/>
          <p:nvPr/>
        </p:nvSpPr>
        <p:spPr>
          <a:xfrm>
            <a:off x="6647978" y="2281319"/>
            <a:ext cx="1334667" cy="530915"/>
          </a:xfrm>
          <a:prstGeom prst="rect">
            <a:avLst/>
          </a:prstGeom>
        </p:spPr>
        <p:txBody>
          <a:bodyPr vert="horz" wrap="square" lIns="0" tIns="0" rIns="0" bIns="0" rtlCol="0">
            <a:spAutoFit/>
          </a:bodyPr>
          <a:lstStyle/>
          <a:p>
            <a:pPr marL="9525" marR="3810" algn="ctr"/>
            <a:r>
              <a:rPr lang="en-US" sz="1725" spc="-4" dirty="0" smtClean="0">
                <a:latin typeface="Avenir Book" charset="0"/>
                <a:ea typeface="Avenir Book" charset="0"/>
                <a:cs typeface="Avenir Book" charset="0"/>
              </a:rPr>
              <a:t>final number </a:t>
            </a:r>
            <a:r>
              <a:rPr lang="en-US" sz="1725" spc="-4" smtClean="0">
                <a:latin typeface="Avenir Book" charset="0"/>
                <a:ea typeface="Avenir Book" charset="0"/>
                <a:cs typeface="Avenir Book" charset="0"/>
              </a:rPr>
              <a:t>of clusters</a:t>
            </a:r>
            <a:endParaRPr sz="1725" dirty="0">
              <a:latin typeface="Avenir Book" charset="0"/>
              <a:ea typeface="Avenir Book" charset="0"/>
              <a:cs typeface="Avenir Book" charset="0"/>
            </a:endParaRPr>
          </a:p>
        </p:txBody>
      </p:sp>
      <p:sp>
        <p:nvSpPr>
          <p:cNvPr id="5" name="Left Arrow 4"/>
          <p:cNvSpPr/>
          <p:nvPr/>
        </p:nvSpPr>
        <p:spPr>
          <a:xfrm>
            <a:off x="6101766" y="2334013"/>
            <a:ext cx="466166" cy="385482"/>
          </a:xfrm>
          <a:prstGeom prst="leftArrow">
            <a:avLst/>
          </a:prstGeom>
          <a:solidFill>
            <a:srgbClr val="0070C0">
              <a:alpha val="75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8352" y="3187700"/>
            <a:ext cx="6078648" cy="15291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5686430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clustering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sklearn.cluster</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KMeans</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kmeans</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KMeans</a:t>
            </a:r>
            <a:r>
              <a:rPr lang="en-US" sz="1600" b="1" dirty="0" smtClean="0">
                <a:solidFill>
                  <a:srgbClr val="212121">
                    <a:lumMod val="50000"/>
                  </a:srgbClr>
                </a:solidFill>
                <a:latin typeface="Monaco" charset="0"/>
                <a:ea typeface="Monaco" charset="0"/>
                <a:cs typeface="Monaco" charset="0"/>
              </a:rPr>
              <a:t>(</a:t>
            </a:r>
            <a:r>
              <a:rPr lang="en-US" sz="1600" b="1" dirty="0" err="1" smtClean="0">
                <a:solidFill>
                  <a:srgbClr val="212121">
                    <a:lumMod val="50000"/>
                  </a:srgbClr>
                </a:solidFill>
                <a:latin typeface="Monaco" charset="0"/>
                <a:ea typeface="Monaco" charset="0"/>
                <a:cs typeface="Monaco" charset="0"/>
              </a:rPr>
              <a:t>n_clusters</a:t>
            </a:r>
            <a:r>
              <a:rPr lang="en-US" sz="1600" b="1" dirty="0" smtClean="0">
                <a:solidFill>
                  <a:srgbClr val="212121">
                    <a:lumMod val="50000"/>
                  </a:srgbClr>
                </a:solidFill>
                <a:latin typeface="Monaco" charset="0"/>
                <a:ea typeface="Monaco" charset="0"/>
                <a:cs typeface="Monaco" charset="0"/>
              </a:rPr>
              <a:t>=3, </a:t>
            </a:r>
          </a:p>
          <a:p>
            <a:pPr>
              <a:lnSpc>
                <a:spcPct val="150000"/>
              </a:lnSpc>
              <a:tabLst>
                <a:tab pos="222250" algn="l"/>
              </a:tabLst>
            </a:pP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212121">
                    <a:lumMod val="50000"/>
                  </a:srgbClr>
                </a:solidFill>
                <a:latin typeface="Monaco" charset="0"/>
                <a:ea typeface="Monaco" charset="0"/>
                <a:cs typeface="Monaco" charset="0"/>
              </a:rPr>
              <a:t>init</a:t>
            </a:r>
            <a:r>
              <a:rPr lang="en-US" sz="1600" b="1" dirty="0" smtClean="0">
                <a:solidFill>
                  <a:srgbClr val="212121">
                    <a:lumMod val="50000"/>
                  </a:srgbClr>
                </a:solidFill>
                <a:latin typeface="Monaco" charset="0"/>
                <a:ea typeface="Monaco" charset="0"/>
                <a:cs typeface="Monaco" charset="0"/>
              </a:rPr>
              <a:t>='k-means++')</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Fit </a:t>
            </a:r>
            <a:r>
              <a:rPr lang="en-US" sz="1600" b="1" dirty="0">
                <a:latin typeface="Avenir Book" charset="0"/>
                <a:ea typeface="Avenir Book" charset="0"/>
                <a:cs typeface="Avenir Book" charset="0"/>
              </a:rPr>
              <a:t>the instance on the data and then </a:t>
            </a:r>
            <a:r>
              <a:rPr lang="en-US" sz="1600" b="1" dirty="0" smtClean="0">
                <a:latin typeface="Avenir Book" charset="0"/>
                <a:ea typeface="Avenir Book" charset="0"/>
                <a:cs typeface="Avenir Book" charset="0"/>
              </a:rPr>
              <a:t>transform the data</a:t>
            </a:r>
            <a:endParaRPr lang="en-US" sz="1600" b="1" dirty="0">
              <a:latin typeface="Avenir Book" charset="0"/>
              <a:ea typeface="Avenir Book" charset="0"/>
              <a:cs typeface="Avenir Book" charset="0"/>
            </a:endParaRPr>
          </a:p>
          <a:p>
            <a:pPr marL="6350">
              <a:lnSpc>
                <a:spcPct val="150000"/>
              </a:lnSpc>
              <a:tabLst>
                <a:tab pos="225425" algn="l"/>
              </a:tabLst>
            </a:pPr>
            <a:r>
              <a:rPr lang="en-US" sz="1600" b="1" dirty="0" smtClean="0">
                <a:solidFill>
                  <a:srgbClr val="212121">
                    <a:lumMod val="50000"/>
                    <a:lumOff val="50000"/>
                  </a:srgbClr>
                </a:solidFill>
                <a:latin typeface="Monaco" charset="0"/>
                <a:ea typeface="Monaco" charset="0"/>
                <a:cs typeface="Monaco" charset="0"/>
              </a:rPr>
              <a:t>	</a:t>
            </a:r>
            <a:r>
              <a:rPr lang="en-US" sz="1600" b="1" dirty="0" err="1" smtClean="0">
                <a:solidFill>
                  <a:srgbClr val="212121">
                    <a:lumMod val="50000"/>
                    <a:lumOff val="50000"/>
                  </a:srgbClr>
                </a:solidFill>
                <a:latin typeface="Monaco" charset="0"/>
                <a:ea typeface="Monaco" charset="0"/>
                <a:cs typeface="Monaco" charset="0"/>
              </a:rPr>
              <a:t>X_trans</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 </a:t>
            </a:r>
            <a:r>
              <a:rPr lang="en-US" sz="1600" b="1" dirty="0" err="1">
                <a:solidFill>
                  <a:srgbClr val="7030A0"/>
                </a:solidFill>
                <a:latin typeface="Monaco" charset="0"/>
                <a:ea typeface="Monaco" charset="0"/>
                <a:cs typeface="Monaco" charset="0"/>
              </a:rPr>
              <a:t>kmeans</a:t>
            </a:r>
            <a:r>
              <a:rPr lang="en-US" sz="1600" b="1" dirty="0" err="1" smtClean="0">
                <a:solidFill>
                  <a:srgbClr val="212121">
                    <a:lumMod val="50000"/>
                    <a:lumOff val="50000"/>
                  </a:srgb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fit_transform</a:t>
            </a:r>
            <a:r>
              <a:rPr lang="en-US" sz="1600" b="1" dirty="0" smtClean="0">
                <a:solidFill>
                  <a:srgbClr val="212121">
                    <a:lumMod val="50000"/>
                    <a:lumOff val="50000"/>
                  </a:srgbClr>
                </a:solidFill>
                <a:latin typeface="Monaco" charset="0"/>
                <a:ea typeface="Monaco" charset="0"/>
                <a:cs typeface="Monaco" charset="0"/>
              </a:rPr>
              <a:t>(</a:t>
            </a:r>
            <a:r>
              <a:rPr lang="en-US" sz="1600" b="1" dirty="0" err="1" smtClean="0">
                <a:solidFill>
                  <a:srgbClr val="212121">
                    <a:lumMod val="50000"/>
                    <a:lumOff val="50000"/>
                  </a:srgbClr>
                </a:solidFill>
                <a:latin typeface="Monaco" charset="0"/>
                <a:ea typeface="Monaco" charset="0"/>
                <a:cs typeface="Monaco" charset="0"/>
              </a:rPr>
              <a:t>X_sparse</a:t>
            </a:r>
            <a:r>
              <a:rPr lang="en-US" sz="1600" b="1" dirty="0">
                <a:solidFill>
                  <a:srgbClr val="212121">
                    <a:lumMod val="50000"/>
                    <a:lumOff val="50000"/>
                  </a:srgb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tabLst>
                <a:tab pos="277813" algn="l"/>
              </a:tabLst>
            </a:pPr>
            <a:r>
              <a:rPr lang="en-US" sz="1600" b="1" dirty="0" smtClean="0">
                <a:latin typeface="Avenir Book" charset="0"/>
                <a:ea typeface="Avenir Book" charset="0"/>
                <a:cs typeface="Avenir Book" charset="0"/>
              </a:rPr>
              <a:t>Can also be used in batch mode with </a:t>
            </a:r>
            <a:r>
              <a:rPr lang="en-US" sz="1600" b="1" dirty="0" err="1" smtClean="0">
                <a:solidFill>
                  <a:srgbClr val="0070C0"/>
                </a:solidFill>
                <a:latin typeface="Monaco" charset="0"/>
                <a:ea typeface="Monaco" charset="0"/>
                <a:cs typeface="Monaco" charset="0"/>
              </a:rPr>
              <a:t>MiniBatchKMeans</a:t>
            </a:r>
            <a:r>
              <a:rPr lang="en-US" sz="1600" b="1" dirty="0" smtClean="0">
                <a:latin typeface="Avenir Book" charset="0"/>
                <a:ea typeface="Avenir Book" charset="0"/>
                <a:cs typeface="Avenir Book" charset="0"/>
              </a:rPr>
              <a:t>.</a:t>
            </a:r>
            <a:endParaRPr lang="en-US" sz="1600" b="1" dirty="0">
              <a:latin typeface="Avenir Book" charset="0"/>
              <a:ea typeface="Avenir Book" charset="0"/>
              <a:cs typeface="Avenir Book" charset="0"/>
            </a:endParaRPr>
          </a:p>
        </p:txBody>
      </p:sp>
      <p:sp>
        <p:nvSpPr>
          <p:cNvPr id="4" name="object 3"/>
          <p:cNvSpPr txBox="1"/>
          <p:nvPr/>
        </p:nvSpPr>
        <p:spPr>
          <a:xfrm>
            <a:off x="6647978" y="2611519"/>
            <a:ext cx="1334667" cy="796372"/>
          </a:xfrm>
          <a:prstGeom prst="rect">
            <a:avLst/>
          </a:prstGeom>
        </p:spPr>
        <p:txBody>
          <a:bodyPr vert="horz" wrap="square" lIns="0" tIns="0" rIns="0" bIns="0" rtlCol="0">
            <a:spAutoFit/>
          </a:bodyPr>
          <a:lstStyle/>
          <a:p>
            <a:pPr marL="9525" marR="3810" algn="ctr"/>
            <a:r>
              <a:rPr lang="en-US" sz="1725" spc="-4" dirty="0" err="1" smtClean="0">
                <a:latin typeface="Avenir Book" charset="0"/>
                <a:ea typeface="Avenir Book" charset="0"/>
                <a:cs typeface="Avenir Book" charset="0"/>
              </a:rPr>
              <a:t>kmeans</a:t>
            </a:r>
            <a:r>
              <a:rPr lang="en-US" sz="1725" spc="-4" dirty="0" smtClean="0">
                <a:latin typeface="Avenir Book" charset="0"/>
                <a:ea typeface="Avenir Book" charset="0"/>
                <a:cs typeface="Avenir Book" charset="0"/>
              </a:rPr>
              <a:t>++ cluster initiation</a:t>
            </a:r>
            <a:endParaRPr sz="1725" dirty="0">
              <a:latin typeface="Avenir Book" charset="0"/>
              <a:ea typeface="Avenir Book" charset="0"/>
              <a:cs typeface="Avenir Book" charset="0"/>
            </a:endParaRPr>
          </a:p>
        </p:txBody>
      </p:sp>
      <p:sp>
        <p:nvSpPr>
          <p:cNvPr id="5" name="Left Arrow 4"/>
          <p:cNvSpPr/>
          <p:nvPr/>
        </p:nvSpPr>
        <p:spPr>
          <a:xfrm>
            <a:off x="6101766" y="2664213"/>
            <a:ext cx="466166" cy="385482"/>
          </a:xfrm>
          <a:prstGeom prst="leftArrow">
            <a:avLst/>
          </a:prstGeom>
          <a:solidFill>
            <a:srgbClr val="0070C0">
              <a:alpha val="75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8352" y="3187700"/>
            <a:ext cx="6078648" cy="15291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913044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clustering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sklearn.cluster</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KMeans</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kmeans</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KMeans</a:t>
            </a:r>
            <a:r>
              <a:rPr lang="en-US" sz="1600" b="1" dirty="0" smtClean="0">
                <a:solidFill>
                  <a:srgbClr val="212121">
                    <a:lumMod val="50000"/>
                  </a:srgbClr>
                </a:solidFill>
                <a:latin typeface="Monaco" charset="0"/>
                <a:ea typeface="Monaco" charset="0"/>
                <a:cs typeface="Monaco" charset="0"/>
              </a:rPr>
              <a:t>(</a:t>
            </a:r>
            <a:r>
              <a:rPr lang="en-US" sz="1600" b="1" dirty="0" err="1" smtClean="0">
                <a:solidFill>
                  <a:srgbClr val="212121">
                    <a:lumMod val="50000"/>
                  </a:srgbClr>
                </a:solidFill>
                <a:latin typeface="Monaco" charset="0"/>
                <a:ea typeface="Monaco" charset="0"/>
                <a:cs typeface="Monaco" charset="0"/>
              </a:rPr>
              <a:t>n_clusters</a:t>
            </a:r>
            <a:r>
              <a:rPr lang="en-US" sz="1600" b="1" dirty="0" smtClean="0">
                <a:solidFill>
                  <a:srgbClr val="212121">
                    <a:lumMod val="50000"/>
                  </a:srgbClr>
                </a:solidFill>
                <a:latin typeface="Monaco" charset="0"/>
                <a:ea typeface="Monaco" charset="0"/>
                <a:cs typeface="Monaco" charset="0"/>
              </a:rPr>
              <a:t>=3, </a:t>
            </a:r>
          </a:p>
          <a:p>
            <a:pPr>
              <a:lnSpc>
                <a:spcPct val="150000"/>
              </a:lnSpc>
              <a:tabLst>
                <a:tab pos="222250" algn="l"/>
              </a:tabLst>
            </a:pP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212121">
                    <a:lumMod val="50000"/>
                  </a:srgbClr>
                </a:solidFill>
                <a:latin typeface="Monaco" charset="0"/>
                <a:ea typeface="Monaco" charset="0"/>
                <a:cs typeface="Monaco" charset="0"/>
              </a:rPr>
              <a:t>init</a:t>
            </a:r>
            <a:r>
              <a:rPr lang="en-US" sz="1600" b="1" dirty="0" smtClean="0">
                <a:solidFill>
                  <a:srgbClr val="212121">
                    <a:lumMod val="50000"/>
                  </a:srgbClr>
                </a:solidFill>
                <a:latin typeface="Monaco" charset="0"/>
                <a:ea typeface="Monaco" charset="0"/>
                <a:cs typeface="Monaco" charset="0"/>
              </a:rPr>
              <a:t>='k-means++')</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Fit </a:t>
            </a:r>
            <a:r>
              <a:rPr lang="en-US" sz="1600" b="1" dirty="0">
                <a:latin typeface="Avenir Book" charset="0"/>
                <a:ea typeface="Avenir Book" charset="0"/>
                <a:cs typeface="Avenir Book" charset="0"/>
              </a:rPr>
              <a:t>the instance on the data and then </a:t>
            </a:r>
            <a:r>
              <a:rPr lang="en-US" sz="1600" b="1" dirty="0" smtClean="0">
                <a:latin typeface="Avenir Book" charset="0"/>
                <a:ea typeface="Avenir Book" charset="0"/>
                <a:cs typeface="Avenir Book" charset="0"/>
              </a:rPr>
              <a:t>predict clusters for new data</a:t>
            </a:r>
            <a:endParaRPr lang="en-US" sz="1600" b="1" dirty="0">
              <a:latin typeface="Avenir Book" charset="0"/>
              <a:ea typeface="Avenir Book" charset="0"/>
              <a:cs typeface="Avenir Book" charset="0"/>
            </a:endParaRPr>
          </a:p>
          <a:p>
            <a:pPr marL="6350">
              <a:lnSpc>
                <a:spcPct val="150000"/>
              </a:lnSpc>
              <a:tabLst>
                <a:tab pos="225425" algn="l"/>
              </a:tabLst>
            </a:pPr>
            <a:r>
              <a:rPr lang="en-US" sz="1600" b="1" dirty="0">
                <a:solidFill>
                  <a:srgbClr val="212121">
                    <a:lumMod val="50000"/>
                    <a:lumOff val="50000"/>
                  </a:srgbClr>
                </a:solidFill>
                <a:latin typeface="Monaco" charset="0"/>
                <a:ea typeface="Monaco" charset="0"/>
                <a:cs typeface="Monaco" charset="0"/>
              </a:rPr>
              <a:t>	</a:t>
            </a:r>
            <a:r>
              <a:rPr lang="en-US" sz="1600" b="1" dirty="0" err="1">
                <a:solidFill>
                  <a:srgbClr val="7030A0"/>
                </a:solidFill>
                <a:latin typeface="Monaco" charset="0"/>
                <a:ea typeface="Monaco" charset="0"/>
                <a:cs typeface="Monaco" charset="0"/>
              </a:rPr>
              <a:t>kmeans</a:t>
            </a:r>
            <a:r>
              <a:rPr lang="en-US" sz="1600" b="1" dirty="0">
                <a:solidFill>
                  <a:srgbClr val="7030A0"/>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 </a:t>
            </a:r>
            <a:r>
              <a:rPr lang="en-US" sz="1600" b="1" dirty="0" err="1">
                <a:solidFill>
                  <a:srgbClr val="7030A0"/>
                </a:solidFill>
                <a:latin typeface="Monaco" charset="0"/>
                <a:ea typeface="Monaco" charset="0"/>
                <a:cs typeface="Monaco" charset="0"/>
              </a:rPr>
              <a:t>kmeans</a:t>
            </a:r>
            <a:r>
              <a:rPr lang="en-US" sz="1600" b="1" dirty="0" err="1">
                <a:solidFill>
                  <a:srgbClr val="212121">
                    <a:lumMod val="50000"/>
                    <a:lumOff val="50000"/>
                  </a:srgbClr>
                </a:solidFill>
                <a:latin typeface="Monaco" charset="0"/>
                <a:ea typeface="Monaco" charset="0"/>
                <a:cs typeface="Monaco" charset="0"/>
              </a:rPr>
              <a:t>.</a:t>
            </a:r>
            <a:r>
              <a:rPr lang="en-US" sz="1600" b="1" dirty="0" err="1">
                <a:solidFill>
                  <a:srgbClr val="C00000"/>
                </a:solidFill>
                <a:latin typeface="Monaco" charset="0"/>
                <a:ea typeface="Monaco" charset="0"/>
                <a:cs typeface="Monaco" charset="0"/>
              </a:rPr>
              <a:t>fit</a:t>
            </a:r>
            <a:r>
              <a:rPr lang="en-US" sz="1600" b="1" dirty="0">
                <a:solidFill>
                  <a:srgbClr val="212121">
                    <a:lumMod val="50000"/>
                    <a:lumOff val="50000"/>
                  </a:srgbClr>
                </a:solidFill>
                <a:latin typeface="Monaco" charset="0"/>
                <a:ea typeface="Monaco" charset="0"/>
                <a:cs typeface="Monaco" charset="0"/>
              </a:rPr>
              <a:t>(X1)</a:t>
            </a:r>
          </a:p>
          <a:p>
            <a:endParaRPr lang="en-US" sz="1600" b="1" dirty="0">
              <a:latin typeface="Avenir Book" charset="0"/>
              <a:ea typeface="Avenir Book" charset="0"/>
              <a:cs typeface="Avenir Book" charset="0"/>
            </a:endParaRPr>
          </a:p>
          <a:p>
            <a:pPr>
              <a:lnSpc>
                <a:spcPct val="150000"/>
              </a:lnSpc>
              <a:tabLst>
                <a:tab pos="277813" algn="l"/>
              </a:tabLst>
            </a:pPr>
            <a:r>
              <a:rPr lang="en-US" sz="1600" b="1" dirty="0" smtClean="0">
                <a:latin typeface="Avenir Book" charset="0"/>
                <a:ea typeface="Avenir Book" charset="0"/>
                <a:cs typeface="Avenir Book" charset="0"/>
              </a:rPr>
              <a:t>Can also be used in batch mode with </a:t>
            </a:r>
            <a:r>
              <a:rPr lang="en-US" sz="1600" b="1" dirty="0" err="1" smtClean="0">
                <a:solidFill>
                  <a:srgbClr val="0070C0"/>
                </a:solidFill>
                <a:latin typeface="Monaco" charset="0"/>
                <a:ea typeface="Monaco" charset="0"/>
                <a:cs typeface="Monaco" charset="0"/>
              </a:rPr>
              <a:t>MiniBatchKMeans</a:t>
            </a:r>
            <a:r>
              <a:rPr lang="en-US" sz="1600" b="1" dirty="0" smtClean="0">
                <a:latin typeface="Avenir Book" charset="0"/>
                <a:ea typeface="Avenir Book" charset="0"/>
                <a:cs typeface="Avenir Book" charset="0"/>
              </a:rPr>
              <a:t>.</a:t>
            </a:r>
            <a:endParaRPr lang="en-US" sz="1600" b="1" dirty="0">
              <a:latin typeface="Avenir Book" charset="0"/>
              <a:ea typeface="Avenir Book" charset="0"/>
              <a:cs typeface="Avenir Book" charset="0"/>
            </a:endParaRPr>
          </a:p>
        </p:txBody>
      </p:sp>
      <p:sp>
        <p:nvSpPr>
          <p:cNvPr id="6" name="Rectangle 5"/>
          <p:cNvSpPr/>
          <p:nvPr/>
        </p:nvSpPr>
        <p:spPr>
          <a:xfrm>
            <a:off x="398352" y="4279900"/>
            <a:ext cx="6078648" cy="436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3210195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K-Means: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90876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class containing the clustering method</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sklearn.cluster</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KMeans</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Create an instance of the class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kmeans</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KMeans</a:t>
            </a:r>
            <a:r>
              <a:rPr lang="en-US" sz="1600" b="1" dirty="0" smtClean="0">
                <a:solidFill>
                  <a:srgbClr val="212121">
                    <a:lumMod val="50000"/>
                  </a:srgbClr>
                </a:solidFill>
                <a:latin typeface="Monaco" charset="0"/>
                <a:ea typeface="Monaco" charset="0"/>
                <a:cs typeface="Monaco" charset="0"/>
              </a:rPr>
              <a:t>(</a:t>
            </a:r>
            <a:r>
              <a:rPr lang="en-US" sz="1600" b="1" dirty="0" err="1" smtClean="0">
                <a:solidFill>
                  <a:srgbClr val="212121">
                    <a:lumMod val="50000"/>
                  </a:srgbClr>
                </a:solidFill>
                <a:latin typeface="Monaco" charset="0"/>
                <a:ea typeface="Monaco" charset="0"/>
                <a:cs typeface="Monaco" charset="0"/>
              </a:rPr>
              <a:t>n_clusters</a:t>
            </a:r>
            <a:r>
              <a:rPr lang="en-US" sz="1600" b="1" dirty="0" smtClean="0">
                <a:solidFill>
                  <a:srgbClr val="212121">
                    <a:lumMod val="50000"/>
                  </a:srgbClr>
                </a:solidFill>
                <a:latin typeface="Monaco" charset="0"/>
                <a:ea typeface="Monaco" charset="0"/>
                <a:cs typeface="Monaco" charset="0"/>
              </a:rPr>
              <a:t>=3, </a:t>
            </a:r>
          </a:p>
          <a:p>
            <a:pPr>
              <a:lnSpc>
                <a:spcPct val="150000"/>
              </a:lnSpc>
              <a:tabLst>
                <a:tab pos="222250" algn="l"/>
              </a:tabLst>
            </a:pP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212121">
                    <a:lumMod val="50000"/>
                  </a:srgbClr>
                </a:solidFill>
                <a:latin typeface="Monaco" charset="0"/>
                <a:ea typeface="Monaco" charset="0"/>
                <a:cs typeface="Monaco" charset="0"/>
              </a:rPr>
              <a:t>init</a:t>
            </a:r>
            <a:r>
              <a:rPr lang="en-US" sz="1600" b="1" dirty="0" smtClean="0">
                <a:solidFill>
                  <a:srgbClr val="212121">
                    <a:lumMod val="50000"/>
                  </a:srgbClr>
                </a:solidFill>
                <a:latin typeface="Monaco" charset="0"/>
                <a:ea typeface="Monaco" charset="0"/>
                <a:cs typeface="Monaco" charset="0"/>
              </a:rPr>
              <a:t>='k-means++')</a:t>
            </a: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Fit the instance on the data and then predict clusters for new data</a:t>
            </a:r>
          </a:p>
          <a:p>
            <a:pPr marL="6350">
              <a:lnSpc>
                <a:spcPct val="150000"/>
              </a:lnSpc>
              <a:tabLst>
                <a:tab pos="225425" algn="l"/>
              </a:tabLst>
            </a:pPr>
            <a:r>
              <a:rPr lang="en-US" sz="1600" b="1" dirty="0" smtClean="0">
                <a:solidFill>
                  <a:srgbClr val="212121">
                    <a:lumMod val="50000"/>
                    <a:lumOff val="50000"/>
                  </a:srgbClr>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kmeans</a:t>
            </a:r>
            <a:r>
              <a:rPr lang="en-US" sz="1600" b="1" dirty="0" smtClean="0">
                <a:solidFill>
                  <a:srgbClr val="7030A0"/>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kmeans</a:t>
            </a:r>
            <a:r>
              <a:rPr lang="en-US" sz="1600" b="1" dirty="0" err="1" smtClean="0">
                <a:solidFill>
                  <a:srgbClr val="212121">
                    <a:lumMod val="50000"/>
                    <a:lumOff val="50000"/>
                  </a:srgb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fit</a:t>
            </a:r>
            <a:r>
              <a:rPr lang="en-US" sz="1600" b="1" dirty="0" smtClean="0">
                <a:solidFill>
                  <a:srgbClr val="212121">
                    <a:lumMod val="50000"/>
                    <a:lumOff val="50000"/>
                  </a:srgbClr>
                </a:solidFill>
                <a:latin typeface="Monaco" charset="0"/>
                <a:ea typeface="Monaco" charset="0"/>
                <a:cs typeface="Monaco" charset="0"/>
              </a:rPr>
              <a:t>(X1)</a:t>
            </a:r>
          </a:p>
          <a:p>
            <a:pPr marL="6350">
              <a:lnSpc>
                <a:spcPct val="150000"/>
              </a:lnSpc>
              <a:tabLst>
                <a:tab pos="225425" algn="l"/>
              </a:tabLst>
            </a:pPr>
            <a:r>
              <a:rPr lang="en-US" sz="1600" b="1" dirty="0">
                <a:solidFill>
                  <a:srgbClr val="212121">
                    <a:lumMod val="50000"/>
                    <a:lumOff val="50000"/>
                  </a:srgbClr>
                </a:solidFill>
                <a:latin typeface="Monaco" charset="0"/>
                <a:ea typeface="Monaco" charset="0"/>
                <a:cs typeface="Monaco" charset="0"/>
              </a:rPr>
              <a:t>	</a:t>
            </a:r>
            <a:r>
              <a:rPr lang="en-US" sz="1600" b="1" dirty="0" err="1" smtClean="0">
                <a:solidFill>
                  <a:srgbClr val="212121">
                    <a:lumMod val="50000"/>
                    <a:lumOff val="50000"/>
                  </a:srgbClr>
                </a:solidFill>
                <a:latin typeface="Monaco" charset="0"/>
                <a:ea typeface="Monaco" charset="0"/>
                <a:cs typeface="Monaco" charset="0"/>
              </a:rPr>
              <a:t>y_predict</a:t>
            </a:r>
            <a:r>
              <a:rPr lang="en-US" sz="1600" b="1" dirty="0" smtClean="0">
                <a:solidFill>
                  <a:srgbClr val="212121">
                    <a:lumMod val="50000"/>
                    <a:lumOff val="50000"/>
                  </a:srgbClr>
                </a:solidFill>
                <a:latin typeface="Monaco" charset="0"/>
                <a:ea typeface="Monaco" charset="0"/>
                <a:cs typeface="Monaco" charset="0"/>
              </a:rPr>
              <a:t> = </a:t>
            </a:r>
            <a:r>
              <a:rPr lang="en-US" sz="1600" b="1" dirty="0" err="1" smtClean="0">
                <a:solidFill>
                  <a:srgbClr val="7030A0"/>
                </a:solidFill>
                <a:latin typeface="Monaco" charset="0"/>
                <a:ea typeface="Monaco" charset="0"/>
                <a:cs typeface="Monaco" charset="0"/>
              </a:rPr>
              <a:t>kmeans</a:t>
            </a:r>
            <a:r>
              <a:rPr lang="en-US" sz="1600" b="1" dirty="0" err="1" smtClean="0">
                <a:solidFill>
                  <a:srgbClr val="212121">
                    <a:lumMod val="50000"/>
                    <a:lumOff val="50000"/>
                  </a:srgbClr>
                </a:solidFill>
                <a:latin typeface="Monaco" charset="0"/>
                <a:ea typeface="Monaco" charset="0"/>
                <a:cs typeface="Monaco" charset="0"/>
              </a:rPr>
              <a:t>.</a:t>
            </a:r>
            <a:r>
              <a:rPr lang="en-US" sz="1600" b="1" dirty="0" err="1" smtClean="0">
                <a:solidFill>
                  <a:srgbClr val="C00000"/>
                </a:solidFill>
                <a:latin typeface="Monaco" charset="0"/>
                <a:ea typeface="Monaco" charset="0"/>
                <a:cs typeface="Monaco" charset="0"/>
              </a:rPr>
              <a:t>predict</a:t>
            </a:r>
            <a:r>
              <a:rPr lang="en-US" sz="1600" b="1" dirty="0" smtClean="0">
                <a:solidFill>
                  <a:srgbClr val="212121">
                    <a:lumMod val="50000"/>
                    <a:lumOff val="50000"/>
                  </a:srgbClr>
                </a:solidFill>
                <a:latin typeface="Monaco" charset="0"/>
                <a:ea typeface="Monaco" charset="0"/>
                <a:cs typeface="Monaco" charset="0"/>
              </a:rPr>
              <a:t>(X2)</a:t>
            </a:r>
          </a:p>
          <a:p>
            <a:pPr>
              <a:lnSpc>
                <a:spcPct val="150000"/>
              </a:lnSpc>
              <a:tabLst>
                <a:tab pos="277813" algn="l"/>
              </a:tabLst>
            </a:pPr>
            <a:r>
              <a:rPr lang="en-US" sz="1600" b="1" dirty="0" smtClean="0">
                <a:latin typeface="Avenir Book" charset="0"/>
                <a:ea typeface="Avenir Book" charset="0"/>
                <a:cs typeface="Avenir Book" charset="0"/>
              </a:rPr>
              <a:t>Can also be used in batch mode with </a:t>
            </a:r>
            <a:r>
              <a:rPr lang="en-US" sz="1600" b="1" dirty="0" err="1" smtClean="0">
                <a:solidFill>
                  <a:srgbClr val="0070C0"/>
                </a:solidFill>
                <a:latin typeface="Monaco" charset="0"/>
                <a:ea typeface="Monaco" charset="0"/>
                <a:cs typeface="Monaco" charset="0"/>
              </a:rPr>
              <a:t>MiniBatchKMeans</a:t>
            </a:r>
            <a:r>
              <a:rPr lang="en-US" sz="1600" b="1" dirty="0" smtClean="0">
                <a:latin typeface="Avenir Book" charset="0"/>
                <a:ea typeface="Avenir Book" charset="0"/>
                <a:cs typeface="Avenir Book" charset="0"/>
              </a:rPr>
              <a:t>.</a:t>
            </a:r>
            <a:endParaRPr lang="en-US" sz="1600" b="1" dirty="0">
              <a:latin typeface="Avenir Book" charset="0"/>
              <a:ea typeface="Avenir Book" charset="0"/>
              <a:cs typeface="Avenir Book" charset="0"/>
            </a:endParaRPr>
          </a:p>
        </p:txBody>
      </p:sp>
    </p:spTree>
    <p:extLst>
      <p:ext uri="{BB962C8B-B14F-4D97-AF65-F5344CB8AC3E}">
        <p14:creationId xmlns:p14="http://schemas.microsoft.com/office/powerpoint/2010/main" val="12143327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Tree>
    <p:extLst>
      <p:ext uri="{BB962C8B-B14F-4D97-AF65-F5344CB8AC3E}">
        <p14:creationId xmlns:p14="http://schemas.microsoft.com/office/powerpoint/2010/main" val="180042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398352" y="2629164"/>
            <a:ext cx="2603928" cy="921845"/>
          </a:xfrm>
          <a:prstGeom prst="roundRect">
            <a:avLst/>
          </a:prstGeom>
          <a:solidFill>
            <a:srgbClr val="009193">
              <a:alpha val="7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50" dirty="0" smtClean="0">
                <a:latin typeface="Avenir Book" charset="0"/>
                <a:ea typeface="Avenir Book" charset="0"/>
                <a:cs typeface="Avenir Book" charset="0"/>
              </a:rPr>
              <a:t>Dimensionality Reduction</a:t>
            </a:r>
            <a:endParaRPr lang="en-US" sz="2750" dirty="0">
              <a:latin typeface="Avenir Book" charset="0"/>
              <a:ea typeface="Avenir Book" charset="0"/>
              <a:cs typeface="Avenir Book" charset="0"/>
            </a:endParaRPr>
          </a:p>
        </p:txBody>
      </p:sp>
      <p:sp>
        <p:nvSpPr>
          <p:cNvPr id="8" name="Rounded Rectangle 7"/>
          <p:cNvSpPr/>
          <p:nvPr/>
        </p:nvSpPr>
        <p:spPr>
          <a:xfrm>
            <a:off x="398352" y="1463039"/>
            <a:ext cx="2603928" cy="921845"/>
          </a:xfrm>
          <a:prstGeom prst="roundRect">
            <a:avLst/>
          </a:prstGeom>
          <a:solidFill>
            <a:srgbClr val="FF9300">
              <a:alpha val="7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venir Book" charset="0"/>
                <a:ea typeface="Avenir Book" charset="0"/>
                <a:cs typeface="Avenir Book" charset="0"/>
              </a:rPr>
              <a:t>Clustering</a:t>
            </a:r>
            <a:endParaRPr lang="en-US" sz="2800" dirty="0">
              <a:latin typeface="Avenir Book" charset="0"/>
              <a:ea typeface="Avenir Book" charset="0"/>
              <a:cs typeface="Avenir Book" charset="0"/>
            </a:endParaRPr>
          </a:p>
        </p:txBody>
      </p:sp>
      <p:sp>
        <p:nvSpPr>
          <p:cNvPr id="2" name="object 2"/>
          <p:cNvSpPr txBox="1"/>
          <p:nvPr/>
        </p:nvSpPr>
        <p:spPr>
          <a:xfrm>
            <a:off x="398352" y="296172"/>
            <a:ext cx="8437829" cy="461665"/>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L="9525">
              <a:defRPr sz="3000" spc="-26">
                <a:latin typeface="Avenir Black"/>
                <a:cs typeface="Avenir Black"/>
              </a:defRPr>
            </a:lvl1pPr>
          </a:lstStyle>
          <a:p>
            <a:r>
              <a:rPr lang="en-US" dirty="0" smtClean="0">
                <a:latin typeface="Avenir Book" charset="0"/>
                <a:ea typeface="Avenir Book" charset="0"/>
                <a:cs typeface="Avenir Book" charset="0"/>
              </a:rPr>
              <a:t>Types of Unsupervised Learning</a:t>
            </a:r>
            <a:endParaRPr lang="en-US" dirty="0">
              <a:latin typeface="Avenir Book" charset="0"/>
              <a:ea typeface="Avenir Book" charset="0"/>
              <a:cs typeface="Avenir Book" charset="0"/>
            </a:endParaRPr>
          </a:p>
        </p:txBody>
      </p:sp>
      <p:sp>
        <p:nvSpPr>
          <p:cNvPr id="7" name="Rectangle 6"/>
          <p:cNvSpPr/>
          <p:nvPr/>
        </p:nvSpPr>
        <p:spPr>
          <a:xfrm>
            <a:off x="3057860" y="1545819"/>
            <a:ext cx="5778190" cy="600164"/>
          </a:xfrm>
          <a:prstGeom prst="rect">
            <a:avLst/>
          </a:prstGeom>
        </p:spPr>
        <p:txBody>
          <a:bodyPr wrap="square">
            <a:spAutoFit/>
          </a:bodyPr>
          <a:lstStyle/>
          <a:p>
            <a:pPr lvl="0">
              <a:lnSpc>
                <a:spcPct val="150000"/>
              </a:lnSpc>
            </a:pPr>
            <a:r>
              <a:rPr lang="en-US" sz="2200" dirty="0">
                <a:latin typeface="Avenir Book" charset="0"/>
                <a:ea typeface="Avenir Book" charset="0"/>
                <a:cs typeface="Avenir Book" charset="0"/>
              </a:rPr>
              <a:t>identify unknown structure in data</a:t>
            </a:r>
            <a:endParaRPr lang="en-US" sz="2200" dirty="0" smtClean="0">
              <a:latin typeface="Avenir Book" charset="0"/>
              <a:ea typeface="Avenir Book" charset="0"/>
              <a:cs typeface="Avenir Book" charset="0"/>
            </a:endParaRPr>
          </a:p>
        </p:txBody>
      </p:sp>
      <p:sp>
        <p:nvSpPr>
          <p:cNvPr id="11" name="Rectangle 10"/>
          <p:cNvSpPr/>
          <p:nvPr/>
        </p:nvSpPr>
        <p:spPr>
          <a:xfrm>
            <a:off x="3056353" y="2790004"/>
            <a:ext cx="5779697" cy="600164"/>
          </a:xfrm>
          <a:prstGeom prst="rect">
            <a:avLst/>
          </a:prstGeom>
        </p:spPr>
        <p:txBody>
          <a:bodyPr wrap="square">
            <a:spAutoFit/>
          </a:bodyPr>
          <a:lstStyle/>
          <a:p>
            <a:pPr lvl="0">
              <a:lnSpc>
                <a:spcPct val="150000"/>
              </a:lnSpc>
            </a:pPr>
            <a:r>
              <a:rPr lang="en-US" sz="2200" dirty="0">
                <a:latin typeface="Avenir Book" charset="0"/>
                <a:ea typeface="Avenir Book" charset="0"/>
                <a:cs typeface="Avenir Book" charset="0"/>
              </a:rPr>
              <a:t>use structural characteristics to simplify data</a:t>
            </a:r>
          </a:p>
        </p:txBody>
      </p:sp>
      <p:sp>
        <p:nvSpPr>
          <p:cNvPr id="10" name="Rectangle 9"/>
          <p:cNvSpPr/>
          <p:nvPr/>
        </p:nvSpPr>
        <p:spPr>
          <a:xfrm>
            <a:off x="139700" y="2446373"/>
            <a:ext cx="8558709" cy="1174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endParaRPr lang="en-US" dirty="0"/>
          </a:p>
        </p:txBody>
      </p:sp>
    </p:spTree>
    <p:extLst>
      <p:ext uri="{BB962C8B-B14F-4D97-AF65-F5344CB8AC3E}">
        <p14:creationId xmlns:p14="http://schemas.microsoft.com/office/powerpoint/2010/main" val="12351448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a:noFill/>
          <a:ln>
            <a:noFill/>
          </a:ln>
        </p:spPr>
        <p:txBody>
          <a:bodyPr lIns="91425" tIns="91425" rIns="91425" bIns="91425" anchor="b" anchorCtr="0">
            <a:noAutofit/>
          </a:bodyPr>
          <a:lstStyle/>
          <a:p>
            <a:pPr lvl="0">
              <a:lnSpc>
                <a:spcPct val="100000"/>
              </a:lnSpc>
              <a:spcBef>
                <a:spcPts val="0"/>
              </a:spcBef>
              <a:buClr>
                <a:schemeClr val="dk1"/>
              </a:buClr>
              <a:buSzPct val="25000"/>
            </a:pPr>
            <a:r>
              <a:rPr lang="en-US" sz="5000" dirty="0" smtClean="0">
                <a:solidFill>
                  <a:srgbClr val="FFFFFF"/>
                </a:solidFill>
                <a:latin typeface="Avenir Book" charset="0"/>
                <a:ea typeface="Avenir Book" charset="0"/>
                <a:cs typeface="Avenir Book" charset="0"/>
                <a:sym typeface="Source Code Pro"/>
              </a:rPr>
              <a:t>Distance Metrics</a:t>
            </a:r>
            <a:endParaRPr lang="en" sz="5000" b="0" i="0" u="none" strike="noStrike" cap="none" dirty="0">
              <a:solidFill>
                <a:srgbClr val="FFFFFF"/>
              </a:solidFill>
              <a:latin typeface="Avenir Book" charset="0"/>
              <a:ea typeface="Avenir Book" charset="0"/>
              <a:cs typeface="Avenir Book" charset="0"/>
              <a:sym typeface="Source Code Pro"/>
            </a:endParaRPr>
          </a:p>
        </p:txBody>
      </p:sp>
      <p:cxnSp>
        <p:nvCxnSpPr>
          <p:cNvPr id="56" name="Shape 56"/>
          <p:cNvCxnSpPr/>
          <p:nvPr/>
        </p:nvCxnSpPr>
        <p:spPr>
          <a:xfrm>
            <a:off x="609600" y="2679200"/>
            <a:ext cx="6264600" cy="0"/>
          </a:xfrm>
          <a:prstGeom prst="straightConnector1">
            <a:avLst/>
          </a:prstGeom>
          <a:noFill/>
          <a:ln w="19050" cap="flat" cmpd="sng">
            <a:solidFill>
              <a:srgbClr val="3A9ED9"/>
            </a:solidFill>
            <a:prstDash val="solid"/>
            <a:round/>
            <a:headEnd type="none" w="med" len="med"/>
            <a:tailEnd type="none" w="med" len="med"/>
          </a:ln>
        </p:spPr>
      </p:cxnSp>
    </p:spTree>
    <p:extLst>
      <p:ext uri="{BB962C8B-B14F-4D97-AF65-F5344CB8AC3E}">
        <p14:creationId xmlns:p14="http://schemas.microsoft.com/office/powerpoint/2010/main" val="19049349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Distance Metric Choice</a:t>
            </a:r>
            <a:endParaRPr lang="en-US" sz="3000" spc="-26" dirty="0">
              <a:latin typeface="Avenir Book" charset="0"/>
              <a:ea typeface="Avenir Book" charset="0"/>
              <a:cs typeface="Avenir Book" charset="0"/>
            </a:endParaRPr>
          </a:p>
        </p:txBody>
      </p:sp>
      <p:sp>
        <p:nvSpPr>
          <p:cNvPr id="59" name="object 2"/>
          <p:cNvSpPr txBox="1"/>
          <p:nvPr/>
        </p:nvSpPr>
        <p:spPr>
          <a:xfrm>
            <a:off x="3683374" y="1249734"/>
            <a:ext cx="4917701" cy="2989101"/>
          </a:xfrm>
          <a:prstGeom prst="rect">
            <a:avLst/>
          </a:prstGeom>
        </p:spPr>
        <p:txBody>
          <a:bodyPr vert="horz" wrap="square" lIns="0" tIns="0" rIns="0" bIns="0" rtlCol="0">
            <a:noAutofit/>
          </a:bodyPr>
          <a:lstStyle/>
          <a:p>
            <a:pPr marL="352425" marR="9525" indent="-342900">
              <a:spcBef>
                <a:spcPts val="1200"/>
              </a:spcBef>
              <a:buFont typeface="Arial" charset="0"/>
              <a:buChar char="•"/>
            </a:pPr>
            <a:r>
              <a:rPr lang="en-US" sz="2000" spc="-8" dirty="0" smtClean="0">
                <a:solidFill>
                  <a:schemeClr val="bg1"/>
                </a:solidFill>
                <a:latin typeface="Avenir Book" charset="0"/>
                <a:ea typeface="Avenir Book" charset="0"/>
                <a:cs typeface="Avenir Book" charset="0"/>
              </a:rPr>
              <a:t>Choice of distance metric is extremely important to clustering success</a:t>
            </a:r>
            <a:endParaRPr lang="en-US" sz="2000" spc="-8" dirty="0">
              <a:solidFill>
                <a:schemeClr val="bg1"/>
              </a:solidFill>
              <a:latin typeface="Avenir Book" charset="0"/>
              <a:ea typeface="Avenir Book" charset="0"/>
              <a:cs typeface="Avenir Book" charset="0"/>
            </a:endParaRPr>
          </a:p>
          <a:p>
            <a:pPr marL="352425" marR="9525" indent="-342900">
              <a:spcBef>
                <a:spcPts val="1200"/>
              </a:spcBef>
              <a:buFont typeface="Arial" charset="0"/>
              <a:buChar char="•"/>
            </a:pPr>
            <a:r>
              <a:rPr lang="en-US" sz="2000" spc="-8" dirty="0" smtClean="0">
                <a:solidFill>
                  <a:schemeClr val="bg1"/>
                </a:solidFill>
                <a:latin typeface="Avenir Book" charset="0"/>
                <a:ea typeface="Avenir Book" charset="0"/>
                <a:cs typeface="Avenir Book" charset="0"/>
              </a:rPr>
              <a:t>Each metric has strengths and most appropriate use-cases</a:t>
            </a:r>
            <a:r>
              <a:rPr lang="mr-IN" sz="2000" spc="-8" dirty="0" smtClean="0">
                <a:solidFill>
                  <a:schemeClr val="bg1"/>
                </a:solidFill>
                <a:latin typeface="Avenir Book" charset="0"/>
                <a:ea typeface="Avenir Book" charset="0"/>
                <a:cs typeface="Avenir Book" charset="0"/>
              </a:rPr>
              <a:t>…</a:t>
            </a:r>
            <a:endParaRPr lang="en-US" sz="2000" dirty="0" smtClean="0">
              <a:solidFill>
                <a:schemeClr val="bg1"/>
              </a:solidFill>
              <a:latin typeface="Avenir Book" charset="0"/>
              <a:ea typeface="Avenir Book" charset="0"/>
              <a:cs typeface="Avenir Book" charset="0"/>
            </a:endParaRPr>
          </a:p>
          <a:p>
            <a:pPr marL="352425" marR="9525" indent="-342900">
              <a:spcBef>
                <a:spcPts val="1200"/>
              </a:spcBef>
              <a:buFont typeface="Arial" charset="0"/>
              <a:buChar char="•"/>
            </a:pPr>
            <a:r>
              <a:rPr lang="mr-IN" sz="2000" dirty="0" smtClean="0">
                <a:solidFill>
                  <a:schemeClr val="bg1"/>
                </a:solidFill>
                <a:latin typeface="Avenir Book" charset="0"/>
                <a:ea typeface="Avenir Book" charset="0"/>
                <a:cs typeface="Avenir Book" charset="0"/>
              </a:rPr>
              <a:t>…</a:t>
            </a:r>
            <a:r>
              <a:rPr lang="en-US" sz="2000" dirty="0" smtClean="0">
                <a:solidFill>
                  <a:schemeClr val="bg1"/>
                </a:solidFill>
                <a:latin typeface="Avenir Book" charset="0"/>
                <a:ea typeface="Avenir Book" charset="0"/>
                <a:cs typeface="Avenir Book" charset="0"/>
              </a:rPr>
              <a:t>but sometimes choice of distance metric is also based on empirical evaluation</a:t>
            </a:r>
            <a:endParaRPr sz="2000" dirty="0">
              <a:solidFill>
                <a:schemeClr val="bg1"/>
              </a:solidFill>
              <a:latin typeface="Avenir Book" charset="0"/>
              <a:ea typeface="Avenir Book" charset="0"/>
              <a:cs typeface="Avenir Book" charset="0"/>
            </a:endParaRPr>
          </a:p>
        </p:txBody>
      </p:sp>
      <p:sp>
        <p:nvSpPr>
          <p:cNvPr id="2" name="Rectangle 1"/>
          <p:cNvSpPr/>
          <p:nvPr/>
        </p:nvSpPr>
        <p:spPr>
          <a:xfrm>
            <a:off x="476250" y="1249734"/>
            <a:ext cx="3019425" cy="2626941"/>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57616" y="1459282"/>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8722" y="1572017"/>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38982" y="1668830"/>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82129" y="1490597"/>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45176" y="1572017"/>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51023" y="1668830"/>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03962" y="1668830"/>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48083" y="1831669"/>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04355" y="1831669"/>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243999" y="1734856"/>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85290" y="1934747"/>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58838" y="2024522"/>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157885" y="1372377"/>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94916" y="1351497"/>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356040" y="1556874"/>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373877" y="1822791"/>
            <a:ext cx="109728" cy="109728"/>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486432" y="1933576"/>
            <a:ext cx="109728" cy="109728"/>
          </a:xfrm>
          <a:prstGeom prst="ellipse">
            <a:avLst/>
          </a:prstGeom>
          <a:gradFill>
            <a:gsLst>
              <a:gs pos="75000">
                <a:srgbClr val="0070C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724427" y="1814578"/>
            <a:ext cx="109728" cy="109728"/>
          </a:xfrm>
          <a:prstGeom prst="ellipse">
            <a:avLst/>
          </a:prstGeom>
          <a:gradFill>
            <a:gsLst>
              <a:gs pos="75000">
                <a:srgbClr val="0070C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701448" y="2014995"/>
            <a:ext cx="109728" cy="109728"/>
          </a:xfrm>
          <a:prstGeom prst="ellipse">
            <a:avLst/>
          </a:prstGeom>
          <a:gradFill>
            <a:gsLst>
              <a:gs pos="75000">
                <a:srgbClr val="0070C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486432" y="2096415"/>
            <a:ext cx="109728" cy="109728"/>
          </a:xfrm>
          <a:prstGeom prst="ellipse">
            <a:avLst/>
          </a:prstGeom>
          <a:gradFill>
            <a:gsLst>
              <a:gs pos="75000">
                <a:srgbClr val="0070C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610980" y="2227938"/>
            <a:ext cx="109728" cy="109728"/>
          </a:xfrm>
          <a:prstGeom prst="ellipse">
            <a:avLst/>
          </a:prstGeom>
          <a:gradFill>
            <a:gsLst>
              <a:gs pos="75000">
                <a:srgbClr val="0070C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905362" y="2295528"/>
            <a:ext cx="109728" cy="109728"/>
          </a:xfrm>
          <a:prstGeom prst="ellipse">
            <a:avLst/>
          </a:prstGeom>
          <a:gradFill>
            <a:gsLst>
              <a:gs pos="75000">
                <a:srgbClr val="0070C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865147" y="2177834"/>
            <a:ext cx="109728" cy="109728"/>
          </a:xfrm>
          <a:prstGeom prst="ellipse">
            <a:avLst/>
          </a:prstGeom>
          <a:gradFill>
            <a:gsLst>
              <a:gs pos="75000">
                <a:srgbClr val="0070C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018809" y="2027777"/>
            <a:ext cx="109728" cy="109728"/>
          </a:xfrm>
          <a:prstGeom prst="ellipse">
            <a:avLst/>
          </a:prstGeom>
          <a:gradFill>
            <a:gsLst>
              <a:gs pos="75000">
                <a:srgbClr val="0070C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928341" y="1778558"/>
            <a:ext cx="109728" cy="109728"/>
          </a:xfrm>
          <a:prstGeom prst="ellipse">
            <a:avLst/>
          </a:prstGeom>
          <a:gradFill>
            <a:gsLst>
              <a:gs pos="75000">
                <a:srgbClr val="0070C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821029" y="1946357"/>
            <a:ext cx="109728" cy="109728"/>
          </a:xfrm>
          <a:prstGeom prst="ellipse">
            <a:avLst/>
          </a:prstGeom>
          <a:gradFill>
            <a:gsLst>
              <a:gs pos="75000">
                <a:srgbClr val="0070C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661809" y="2483675"/>
            <a:ext cx="109728" cy="109728"/>
          </a:xfrm>
          <a:prstGeom prst="ellipse">
            <a:avLst/>
          </a:prstGeom>
          <a:gradFill>
            <a:gsLst>
              <a:gs pos="75000">
                <a:srgbClr val="0070C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113293" y="2146518"/>
            <a:ext cx="109728" cy="109728"/>
          </a:xfrm>
          <a:prstGeom prst="ellipse">
            <a:avLst/>
          </a:prstGeom>
          <a:gradFill>
            <a:gsLst>
              <a:gs pos="75000">
                <a:srgbClr val="0070C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109276" y="1817159"/>
            <a:ext cx="109728" cy="109728"/>
          </a:xfrm>
          <a:prstGeom prst="ellipse">
            <a:avLst/>
          </a:prstGeom>
          <a:gradFill>
            <a:gsLst>
              <a:gs pos="75000">
                <a:srgbClr val="0070C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844325" y="3017981"/>
            <a:ext cx="109728" cy="109728"/>
          </a:xfrm>
          <a:prstGeom prst="ellipse">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675224" y="3072845"/>
            <a:ext cx="109728" cy="109728"/>
          </a:xfrm>
          <a:prstGeom prst="ellipse">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69794" y="3021949"/>
            <a:ext cx="109728" cy="109728"/>
          </a:xfrm>
          <a:prstGeom prst="ellipse">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832626" y="3180278"/>
            <a:ext cx="109728" cy="109728"/>
          </a:xfrm>
          <a:prstGeom prst="ellipse">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483358" y="3180278"/>
            <a:ext cx="109728" cy="109728"/>
          </a:xfrm>
          <a:prstGeom prst="ellipse">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141752" y="3235142"/>
            <a:ext cx="109728" cy="109728"/>
          </a:xfrm>
          <a:prstGeom prst="ellipse">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936485" y="3323245"/>
            <a:ext cx="109728" cy="109728"/>
          </a:xfrm>
          <a:prstGeom prst="ellipse">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597557" y="3235142"/>
            <a:ext cx="109728" cy="109728"/>
          </a:xfrm>
          <a:prstGeom prst="ellipse">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593086" y="3432973"/>
            <a:ext cx="109728" cy="109728"/>
          </a:xfrm>
          <a:prstGeom prst="ellipse">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007070" y="3142159"/>
            <a:ext cx="109728" cy="109728"/>
          </a:xfrm>
          <a:prstGeom prst="ellipse">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748740" y="3342575"/>
            <a:ext cx="109728" cy="109728"/>
          </a:xfrm>
          <a:prstGeom prst="ellipse">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835649" y="3487837"/>
            <a:ext cx="109728" cy="109728"/>
          </a:xfrm>
          <a:prstGeom prst="ellipse">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098008" y="3378109"/>
            <a:ext cx="109728" cy="109728"/>
          </a:xfrm>
          <a:prstGeom prst="ellipse">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21" idx="6"/>
            <a:endCxn id="22" idx="2"/>
          </p:cNvCxnSpPr>
          <p:nvPr/>
        </p:nvCxnSpPr>
        <p:spPr>
          <a:xfrm>
            <a:off x="1483605" y="1877655"/>
            <a:ext cx="1002827" cy="110785"/>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7" idx="7"/>
            <a:endCxn id="32" idx="2"/>
          </p:cNvCxnSpPr>
          <p:nvPr/>
        </p:nvCxnSpPr>
        <p:spPr>
          <a:xfrm flipV="1">
            <a:off x="2163453" y="2538539"/>
            <a:ext cx="498356" cy="499479"/>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4"/>
            <a:endCxn id="36" idx="1"/>
          </p:cNvCxnSpPr>
          <p:nvPr/>
        </p:nvCxnSpPr>
        <p:spPr>
          <a:xfrm>
            <a:off x="1240154" y="2044475"/>
            <a:ext cx="451139" cy="1044439"/>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894878" y="1572490"/>
            <a:ext cx="219205" cy="232624"/>
            <a:chOff x="3757809" y="807929"/>
            <a:chExt cx="306890" cy="325677"/>
          </a:xfrm>
        </p:grpSpPr>
        <p:sp>
          <p:nvSpPr>
            <p:cNvPr id="51" name="Oval 50"/>
            <p:cNvSpPr/>
            <p:nvPr/>
          </p:nvSpPr>
          <p:spPr>
            <a:xfrm>
              <a:off x="3814176" y="864296"/>
              <a:ext cx="200416" cy="200416"/>
            </a:xfrm>
            <a:prstGeom prst="ellipse">
              <a:avLst/>
            </a:prstGeom>
            <a:noFill/>
            <a:ln w="1270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3914384" y="807929"/>
              <a:ext cx="0" cy="325677"/>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757809" y="965417"/>
              <a:ext cx="306890"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2779291" y="2030206"/>
            <a:ext cx="219205" cy="232624"/>
            <a:chOff x="3757809" y="807929"/>
            <a:chExt cx="306890" cy="325677"/>
          </a:xfrm>
        </p:grpSpPr>
        <p:sp>
          <p:nvSpPr>
            <p:cNvPr id="63" name="Oval 62"/>
            <p:cNvSpPr/>
            <p:nvPr/>
          </p:nvSpPr>
          <p:spPr>
            <a:xfrm>
              <a:off x="3814176" y="864296"/>
              <a:ext cx="200416" cy="200416"/>
            </a:xfrm>
            <a:prstGeom prst="ellipse">
              <a:avLst/>
            </a:prstGeom>
            <a:noFill/>
            <a:ln w="1270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a:off x="3914384" y="807929"/>
              <a:ext cx="0" cy="325677"/>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757809" y="965417"/>
              <a:ext cx="306890"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1746157" y="3189065"/>
            <a:ext cx="219205" cy="232624"/>
            <a:chOff x="3757809" y="807929"/>
            <a:chExt cx="306890" cy="325677"/>
          </a:xfrm>
        </p:grpSpPr>
        <p:sp>
          <p:nvSpPr>
            <p:cNvPr id="67" name="Oval 66"/>
            <p:cNvSpPr/>
            <p:nvPr/>
          </p:nvSpPr>
          <p:spPr>
            <a:xfrm>
              <a:off x="3814176" y="864296"/>
              <a:ext cx="200416" cy="200416"/>
            </a:xfrm>
            <a:prstGeom prst="ellipse">
              <a:avLst/>
            </a:prstGeom>
            <a:noFill/>
            <a:ln w="1270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3914384" y="807929"/>
              <a:ext cx="0" cy="325677"/>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757809" y="965417"/>
              <a:ext cx="306890"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0606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62"/>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7"/>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30"/>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8"/>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7"/>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7"/>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3"/>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11"/>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601"/>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3"/>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10"/>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91"/>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3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20"/>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684523" y="2489211"/>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2"/>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3"/>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Euclidean Distance</a:t>
            </a:r>
            <a:endParaRPr lang="en-US" sz="3000" spc="-26" dirty="0">
              <a:latin typeface="Avenir Book" charset="0"/>
              <a:ea typeface="Avenir Book" charset="0"/>
              <a:cs typeface="Avenir Book" charset="0"/>
            </a:endParaRPr>
          </a:p>
        </p:txBody>
      </p:sp>
      <p:sp>
        <p:nvSpPr>
          <p:cNvPr id="40" name="Oval 39"/>
          <p:cNvSpPr/>
          <p:nvPr/>
        </p:nvSpPr>
        <p:spPr>
          <a:xfrm>
            <a:off x="2958594" y="365521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01802" y="276488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599869" y="237063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30852" y="276972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199754" y="236272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76625" y="282316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86890" y="318521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47220" y="315778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01889" y="363239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4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Tree>
    <p:extLst>
      <p:ext uri="{BB962C8B-B14F-4D97-AF65-F5344CB8AC3E}">
        <p14:creationId xmlns:p14="http://schemas.microsoft.com/office/powerpoint/2010/main" val="688809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02565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7" name="Oval 186"/>
          <p:cNvSpPr/>
          <p:nvPr/>
        </p:nvSpPr>
        <p:spPr>
          <a:xfrm>
            <a:off x="4746312" y="1598364"/>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8" name="Oval 187"/>
          <p:cNvSpPr/>
          <p:nvPr/>
        </p:nvSpPr>
        <p:spPr>
          <a:xfrm>
            <a:off x="5145086" y="1342927"/>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89" name="Oval 188"/>
          <p:cNvSpPr/>
          <p:nvPr/>
        </p:nvSpPr>
        <p:spPr>
          <a:xfrm>
            <a:off x="5135275" y="1679905"/>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0" name="Oval 189"/>
          <p:cNvSpPr/>
          <p:nvPr/>
        </p:nvSpPr>
        <p:spPr>
          <a:xfrm>
            <a:off x="5021270" y="1965084"/>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1" name="Oval 190"/>
          <p:cNvSpPr/>
          <p:nvPr/>
        </p:nvSpPr>
        <p:spPr>
          <a:xfrm>
            <a:off x="5438616" y="1620414"/>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2" name="Oval 191"/>
          <p:cNvSpPr/>
          <p:nvPr/>
        </p:nvSpPr>
        <p:spPr>
          <a:xfrm>
            <a:off x="5618728" y="2112950"/>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3" name="Oval 192"/>
          <p:cNvSpPr/>
          <p:nvPr/>
        </p:nvSpPr>
        <p:spPr>
          <a:xfrm>
            <a:off x="5289033" y="2228708"/>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4" name="Oval 193"/>
          <p:cNvSpPr/>
          <p:nvPr/>
        </p:nvSpPr>
        <p:spPr>
          <a:xfrm>
            <a:off x="6116003" y="2304598"/>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5" name="Oval 194"/>
          <p:cNvSpPr/>
          <p:nvPr/>
        </p:nvSpPr>
        <p:spPr>
          <a:xfrm>
            <a:off x="6502949" y="2279650"/>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6" name="Oval 195"/>
          <p:cNvSpPr/>
          <p:nvPr/>
        </p:nvSpPr>
        <p:spPr>
          <a:xfrm>
            <a:off x="6493400" y="1792507"/>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7" name="Oval 196"/>
          <p:cNvSpPr/>
          <p:nvPr/>
        </p:nvSpPr>
        <p:spPr>
          <a:xfrm>
            <a:off x="6001271" y="1745788"/>
            <a:ext cx="270164" cy="270164"/>
          </a:xfrm>
          <a:prstGeom prst="ellipse">
            <a:avLst/>
          </a:prstGeom>
          <a:gradFill>
            <a:gsLst>
              <a:gs pos="0">
                <a:schemeClr val="tx1"/>
              </a:gs>
              <a:gs pos="73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8" name="Oval 197"/>
          <p:cNvSpPr/>
          <p:nvPr/>
        </p:nvSpPr>
        <p:spPr>
          <a:xfrm>
            <a:off x="6241822" y="141060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199" name="Oval 198"/>
          <p:cNvSpPr/>
          <p:nvPr/>
        </p:nvSpPr>
        <p:spPr>
          <a:xfrm>
            <a:off x="6602643" y="126272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0" name="Oval 199"/>
          <p:cNvSpPr/>
          <p:nvPr/>
        </p:nvSpPr>
        <p:spPr>
          <a:xfrm>
            <a:off x="6367867" y="92922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01" name="Oval 200"/>
          <p:cNvSpPr/>
          <p:nvPr/>
        </p:nvSpPr>
        <p:spPr>
          <a:xfrm>
            <a:off x="5874736" y="121444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684523" y="2489208"/>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Euclidean Distance</a:t>
            </a:r>
            <a:endParaRPr lang="en-US" sz="3000" spc="-26" dirty="0">
              <a:latin typeface="Avenir Book" charset="0"/>
              <a:ea typeface="Avenir Book" charset="0"/>
              <a:cs typeface="Avenir Book" charset="0"/>
            </a:endParaRPr>
          </a:p>
        </p:txBody>
      </p:sp>
      <p:sp>
        <p:nvSpPr>
          <p:cNvPr id="40" name="Oval 39"/>
          <p:cNvSpPr/>
          <p:nvPr/>
        </p:nvSpPr>
        <p:spPr>
          <a:xfrm>
            <a:off x="2958594" y="365520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301802" y="276488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599869" y="237063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3830852" y="276971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4199754" y="236271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4476625" y="28231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86890" y="318521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3547220" y="315777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3401889" y="363239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283712" y="38526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622048" y="373389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879053" y="34198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5146825" y="312675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5378186" y="348406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5012477" y="386897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5655450" y="385625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Tree>
    <p:extLst>
      <p:ext uri="{BB962C8B-B14F-4D97-AF65-F5344CB8AC3E}">
        <p14:creationId xmlns:p14="http://schemas.microsoft.com/office/powerpoint/2010/main" val="1453507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16214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21519"/>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831465" y="2625689"/>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399210"/>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367091"/>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Euclidean Distance (L2 Distance)</a:t>
            </a:r>
            <a:endParaRPr lang="en-US" sz="3000" spc="-26" dirty="0">
              <a:latin typeface="Avenir Book" charset="0"/>
              <a:ea typeface="Avenir Book" charset="0"/>
              <a:cs typeface="Avenir Book" charset="0"/>
            </a:endParaRPr>
          </a:p>
        </p:txBody>
      </p:sp>
      <p:sp>
        <p:nvSpPr>
          <p:cNvPr id="43" name="Oval 42"/>
          <p:cNvSpPr/>
          <p:nvPr/>
        </p:nvSpPr>
        <p:spPr>
          <a:xfrm>
            <a:off x="3830852" y="290619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cxnSp>
        <p:nvCxnSpPr>
          <p:cNvPr id="3" name="Straight Arrow Connector 2"/>
          <p:cNvCxnSpPr/>
          <p:nvPr/>
        </p:nvCxnSpPr>
        <p:spPr>
          <a:xfrm flipV="1">
            <a:off x="4984376" y="1495058"/>
            <a:ext cx="0" cy="156556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150656" y="3060623"/>
            <a:ext cx="770965"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034118" y="1432304"/>
            <a:ext cx="869576" cy="147389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object 5"/>
          <p:cNvSpPr txBox="1"/>
          <p:nvPr/>
        </p:nvSpPr>
        <p:spPr>
          <a:xfrm>
            <a:off x="5106864" y="2207746"/>
            <a:ext cx="906104" cy="247650"/>
          </a:xfrm>
          <a:prstGeom prst="rect">
            <a:avLst/>
          </a:prstGeom>
        </p:spPr>
        <p:txBody>
          <a:bodyPr wrap="square" lIns="0" tIns="0" rIns="0" bIns="0" rtlCol="0">
            <a:noAutofit/>
          </a:bodyPr>
          <a:lstStyle/>
          <a:p>
            <a:pPr marL="9525">
              <a:lnSpc>
                <a:spcPts val="1950"/>
              </a:lnSpc>
              <a:spcBef>
                <a:spcPts val="98"/>
              </a:spcBef>
            </a:pPr>
            <a:r>
              <a:rPr lang="en-US" sz="2700" kern="1200" baseline="2275" dirty="0">
                <a:solidFill>
                  <a:schemeClr val="bg1"/>
                </a:solidFill>
                <a:latin typeface="Calibri"/>
                <a:ea typeface=""/>
                <a:cs typeface="Calibri"/>
              </a:rPr>
              <a:t>∆ Income</a:t>
            </a:r>
            <a:endParaRPr sz="1800" kern="1200" dirty="0">
              <a:solidFill>
                <a:schemeClr val="bg1"/>
              </a:solidFill>
              <a:latin typeface="Calibri"/>
              <a:ea typeface=""/>
              <a:cs typeface="Calibri"/>
            </a:endParaRPr>
          </a:p>
        </p:txBody>
      </p:sp>
      <p:sp>
        <p:nvSpPr>
          <p:cNvPr id="17" name="object 5"/>
          <p:cNvSpPr txBox="1"/>
          <p:nvPr/>
        </p:nvSpPr>
        <p:spPr>
          <a:xfrm>
            <a:off x="4041468" y="1968215"/>
            <a:ext cx="303908" cy="247650"/>
          </a:xfrm>
          <a:prstGeom prst="rect">
            <a:avLst/>
          </a:prstGeom>
        </p:spPr>
        <p:txBody>
          <a:bodyPr wrap="square" lIns="0" tIns="0" rIns="0" bIns="0" rtlCol="0">
            <a:noAutofit/>
          </a:bodyPr>
          <a:lstStyle/>
          <a:p>
            <a:pPr marL="9525" algn="r">
              <a:lnSpc>
                <a:spcPts val="1950"/>
              </a:lnSpc>
              <a:spcBef>
                <a:spcPts val="98"/>
              </a:spcBef>
            </a:pPr>
            <a:r>
              <a:rPr lang="en-US" sz="2700" kern="1200" baseline="2275" dirty="0">
                <a:solidFill>
                  <a:schemeClr val="bg1"/>
                </a:solidFill>
                <a:latin typeface="Calibri"/>
                <a:ea typeface=""/>
                <a:cs typeface="Calibri"/>
              </a:rPr>
              <a:t>d</a:t>
            </a:r>
            <a:endParaRPr sz="1800" kern="1200" dirty="0">
              <a:solidFill>
                <a:schemeClr val="bg1"/>
              </a:solidFill>
              <a:latin typeface="Calibri"/>
              <a:ea typeface=""/>
              <a:cs typeface="Calibri"/>
            </a:endParaRPr>
          </a:p>
        </p:txBody>
      </p:sp>
      <p:sp>
        <p:nvSpPr>
          <p:cNvPr id="18" name="object 5"/>
          <p:cNvSpPr txBox="1"/>
          <p:nvPr/>
        </p:nvSpPr>
        <p:spPr>
          <a:xfrm>
            <a:off x="4261440" y="3187957"/>
            <a:ext cx="582713" cy="247650"/>
          </a:xfrm>
          <a:prstGeom prst="rect">
            <a:avLst/>
          </a:prstGeom>
        </p:spPr>
        <p:txBody>
          <a:bodyPr wrap="square" lIns="0" tIns="0" rIns="0" bIns="0" rtlCol="0">
            <a:noAutofit/>
          </a:bodyPr>
          <a:lstStyle/>
          <a:p>
            <a:pPr marL="9525">
              <a:lnSpc>
                <a:spcPts val="1950"/>
              </a:lnSpc>
              <a:spcBef>
                <a:spcPts val="98"/>
              </a:spcBef>
            </a:pPr>
            <a:r>
              <a:rPr lang="en-US" sz="2700" kern="1200" baseline="2275" dirty="0">
                <a:solidFill>
                  <a:schemeClr val="bg1"/>
                </a:solidFill>
                <a:latin typeface="Calibri"/>
                <a:ea typeface=""/>
                <a:cs typeface="Calibri"/>
              </a:rPr>
              <a:t>∆ Age</a:t>
            </a:r>
            <a:endParaRPr sz="1800" kern="1200" dirty="0">
              <a:solidFill>
                <a:schemeClr val="bg1"/>
              </a:solidFill>
              <a:latin typeface="Calibri"/>
              <a:ea typeface=""/>
              <a:cs typeface="Calibri"/>
            </a:endParaRPr>
          </a:p>
        </p:txBody>
      </p:sp>
      <mc:AlternateContent xmlns:mc="http://schemas.openxmlformats.org/markup-compatibility/2006" xmlns:a14="http://schemas.microsoft.com/office/drawing/2010/main">
        <mc:Choice Requires="a14">
          <p:sp>
            <p:nvSpPr>
              <p:cNvPr id="19" name="TextBox 18"/>
              <p:cNvSpPr txBox="1"/>
              <p:nvPr/>
            </p:nvSpPr>
            <p:spPr>
              <a:xfrm>
                <a:off x="3325799" y="3735107"/>
                <a:ext cx="3562129"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Avenir Book" charset="0"/>
                          <a:cs typeface="Avenir Book" charset="0"/>
                        </a:rPr>
                        <m:t>𝑑</m:t>
                      </m:r>
                      <m:r>
                        <a:rPr lang="en-US" sz="2400" b="0" i="1" smtClean="0">
                          <a:latin typeface="Cambria Math" charset="0"/>
                          <a:ea typeface="Avenir Book" charset="0"/>
                          <a:cs typeface="Avenir Book" charset="0"/>
                        </a:rPr>
                        <m:t>= </m:t>
                      </m:r>
                      <m:rad>
                        <m:radPr>
                          <m:degHide m:val="on"/>
                          <m:ctrlPr>
                            <a:rPr lang="en-US" sz="2400" b="0" i="1" smtClean="0">
                              <a:latin typeface="Cambria Math" panose="02040503050406030204" pitchFamily="18" charset="0"/>
                              <a:ea typeface="Avenir Book" charset="0"/>
                              <a:cs typeface="Avenir Book" charset="0"/>
                            </a:rPr>
                          </m:ctrlPr>
                        </m:radPr>
                        <m:deg/>
                        <m:e>
                          <m:sSup>
                            <m:sSupPr>
                              <m:ctrlPr>
                                <a:rPr lang="en-US" sz="2400" b="0" i="1" smtClean="0">
                                  <a:latin typeface="Cambria Math" panose="02040503050406030204" pitchFamily="18" charset="0"/>
                                  <a:ea typeface="Avenir Book" charset="0"/>
                                  <a:cs typeface="Avenir Book" charset="0"/>
                                </a:rPr>
                              </m:ctrlPr>
                            </m:sSupPr>
                            <m:e>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𝐴𝑔𝑒</m:t>
                              </m:r>
                            </m:e>
                            <m:sup>
                              <m:r>
                                <a:rPr lang="en-US" sz="2400" b="0" i="1" smtClean="0">
                                  <a:latin typeface="Cambria Math" charset="0"/>
                                  <a:ea typeface="Avenir Book" charset="0"/>
                                  <a:cs typeface="Avenir Book" charset="0"/>
                                </a:rPr>
                                <m:t>2</m:t>
                              </m:r>
                            </m:sup>
                          </m:sSup>
                          <m:r>
                            <a:rPr lang="en-US" sz="2400" b="0" i="1" smtClean="0">
                              <a:latin typeface="Cambria Math" charset="0"/>
                              <a:ea typeface="Avenir Book" charset="0"/>
                              <a:cs typeface="Avenir Book" charset="0"/>
                            </a:rPr>
                            <m:t>+</m:t>
                          </m:r>
                          <m:sSup>
                            <m:sSupPr>
                              <m:ctrlPr>
                                <a:rPr lang="en-US" sz="2400" b="0" i="1" smtClean="0">
                                  <a:latin typeface="Cambria Math" panose="02040503050406030204" pitchFamily="18" charset="0"/>
                                  <a:ea typeface="Avenir Book" charset="0"/>
                                  <a:cs typeface="Avenir Book" charset="0"/>
                                </a:rPr>
                              </m:ctrlPr>
                            </m:sSupPr>
                            <m:e>
                              <m:r>
                                <a:rPr lang="en-US" sz="2400" i="1">
                                  <a:latin typeface="Cambria Math" charset="0"/>
                                  <a:ea typeface="Cambria Math" charset="0"/>
                                  <a:cs typeface="Cambria Math" charset="0"/>
                                </a:rPr>
                                <m:t>∆</m:t>
                              </m:r>
                              <m:r>
                                <a:rPr lang="en-US" sz="2400" b="0" i="1" smtClean="0">
                                  <a:latin typeface="Cambria Math" charset="0"/>
                                  <a:ea typeface="Cambria Math" charset="0"/>
                                  <a:cs typeface="Cambria Math" charset="0"/>
                                </a:rPr>
                                <m:t>𝐼𝑛𝑐𝑜𝑚𝑒</m:t>
                              </m:r>
                            </m:e>
                            <m:sup>
                              <m:r>
                                <a:rPr lang="en-US" sz="2400" b="0" i="1" smtClean="0">
                                  <a:latin typeface="Cambria Math" charset="0"/>
                                  <a:ea typeface="Avenir Book" charset="0"/>
                                  <a:cs typeface="Avenir Book" charset="0"/>
                                </a:rPr>
                                <m:t>2</m:t>
                              </m:r>
                            </m:sup>
                          </m:sSup>
                        </m:e>
                      </m:rad>
                    </m:oMath>
                  </m:oMathPara>
                </a14:m>
                <a:endParaRPr lang="en-US" sz="2400" dirty="0">
                  <a:latin typeface="Avenir Book" charset="0"/>
                  <a:ea typeface="Avenir Book" charset="0"/>
                  <a:cs typeface="Avenir Book"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325799" y="3735107"/>
                <a:ext cx="3562129" cy="447238"/>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7914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p:cNvSpPr/>
          <p:nvPr/>
        </p:nvSpPr>
        <p:spPr>
          <a:xfrm>
            <a:off x="4836700" y="1162139"/>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21518"/>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831465" y="2625688"/>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39920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36709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Manhattan Distance (L1 or City Block Distance)</a:t>
            </a:r>
            <a:endParaRPr lang="en-US" sz="3000" spc="-26" dirty="0">
              <a:latin typeface="Avenir Book" charset="0"/>
              <a:ea typeface="Avenir Book" charset="0"/>
              <a:cs typeface="Avenir Book" charset="0"/>
            </a:endParaRPr>
          </a:p>
        </p:txBody>
      </p:sp>
      <p:sp>
        <p:nvSpPr>
          <p:cNvPr id="43" name="Oval 42"/>
          <p:cNvSpPr/>
          <p:nvPr/>
        </p:nvSpPr>
        <p:spPr>
          <a:xfrm>
            <a:off x="3830852" y="290619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cxnSp>
        <p:nvCxnSpPr>
          <p:cNvPr id="3" name="Straight Arrow Connector 2"/>
          <p:cNvCxnSpPr/>
          <p:nvPr/>
        </p:nvCxnSpPr>
        <p:spPr>
          <a:xfrm flipV="1">
            <a:off x="4984376" y="1495057"/>
            <a:ext cx="0" cy="156556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150656" y="3060622"/>
            <a:ext cx="770965"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object 5"/>
          <p:cNvSpPr txBox="1"/>
          <p:nvPr/>
        </p:nvSpPr>
        <p:spPr>
          <a:xfrm>
            <a:off x="5106864" y="2207745"/>
            <a:ext cx="906104" cy="247650"/>
          </a:xfrm>
          <a:prstGeom prst="rect">
            <a:avLst/>
          </a:prstGeom>
        </p:spPr>
        <p:txBody>
          <a:bodyPr wrap="square" lIns="0" tIns="0" rIns="0" bIns="0" rtlCol="0">
            <a:noAutofit/>
          </a:bodyPr>
          <a:lstStyle/>
          <a:p>
            <a:pPr marL="9525">
              <a:lnSpc>
                <a:spcPts val="1950"/>
              </a:lnSpc>
              <a:spcBef>
                <a:spcPts val="98"/>
              </a:spcBef>
            </a:pPr>
            <a:r>
              <a:rPr lang="en-US" sz="2700" kern="1200" baseline="2275" dirty="0">
                <a:solidFill>
                  <a:schemeClr val="bg1"/>
                </a:solidFill>
                <a:latin typeface="Calibri"/>
                <a:ea typeface=""/>
                <a:cs typeface="Calibri"/>
              </a:rPr>
              <a:t>∆ Income</a:t>
            </a:r>
            <a:endParaRPr sz="1800" kern="1200" dirty="0">
              <a:solidFill>
                <a:schemeClr val="bg1"/>
              </a:solidFill>
              <a:latin typeface="Calibri"/>
              <a:ea typeface=""/>
              <a:cs typeface="Calibri"/>
            </a:endParaRPr>
          </a:p>
        </p:txBody>
      </p:sp>
      <p:sp>
        <p:nvSpPr>
          <p:cNvPr id="18" name="object 5"/>
          <p:cNvSpPr txBox="1"/>
          <p:nvPr/>
        </p:nvSpPr>
        <p:spPr>
          <a:xfrm>
            <a:off x="4261440" y="3187956"/>
            <a:ext cx="582713" cy="247650"/>
          </a:xfrm>
          <a:prstGeom prst="rect">
            <a:avLst/>
          </a:prstGeom>
        </p:spPr>
        <p:txBody>
          <a:bodyPr wrap="square" lIns="0" tIns="0" rIns="0" bIns="0" rtlCol="0">
            <a:noAutofit/>
          </a:bodyPr>
          <a:lstStyle/>
          <a:p>
            <a:pPr marL="9525">
              <a:lnSpc>
                <a:spcPts val="1950"/>
              </a:lnSpc>
              <a:spcBef>
                <a:spcPts val="98"/>
              </a:spcBef>
            </a:pPr>
            <a:r>
              <a:rPr lang="en-US" sz="2700" kern="1200" baseline="2275" dirty="0">
                <a:solidFill>
                  <a:schemeClr val="bg1"/>
                </a:solidFill>
                <a:latin typeface="Calibri"/>
                <a:ea typeface=""/>
                <a:cs typeface="Calibri"/>
              </a:rPr>
              <a:t>∆ Age</a:t>
            </a:r>
            <a:endParaRPr sz="1800" kern="1200" dirty="0">
              <a:solidFill>
                <a:schemeClr val="bg1"/>
              </a:solidFill>
              <a:latin typeface="Calibri"/>
              <a:ea typeface=""/>
              <a:cs typeface="Calibri"/>
            </a:endParaRPr>
          </a:p>
        </p:txBody>
      </p:sp>
      <mc:AlternateContent xmlns:mc="http://schemas.openxmlformats.org/markup-compatibility/2006" xmlns:a14="http://schemas.microsoft.com/office/drawing/2010/main">
        <mc:Choice Requires="a14">
          <p:sp>
            <p:nvSpPr>
              <p:cNvPr id="19" name="TextBox 18"/>
              <p:cNvSpPr txBox="1"/>
              <p:nvPr/>
            </p:nvSpPr>
            <p:spPr>
              <a:xfrm>
                <a:off x="3325799" y="3735106"/>
                <a:ext cx="34184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Avenir Book" charset="0"/>
                          <a:cs typeface="Avenir Book" charset="0"/>
                        </a:rPr>
                        <m:t>𝑑</m:t>
                      </m:r>
                      <m:r>
                        <a:rPr lang="en-US" sz="2400" b="0" i="1" smtClean="0">
                          <a:latin typeface="Cambria Math" charset="0"/>
                          <a:ea typeface="Avenir Book" charset="0"/>
                          <a:cs typeface="Avenir Book" charset="0"/>
                        </a:rPr>
                        <m:t>= </m:t>
                      </m:r>
                      <m:d>
                        <m:dPr>
                          <m:begChr m:val="|"/>
                          <m:endChr m:val="|"/>
                          <m:ctrlPr>
                            <a:rPr lang="hr-HR" sz="2400" b="0" i="1" smtClean="0">
                              <a:latin typeface="Cambria Math" panose="02040503050406030204" pitchFamily="18" charset="0"/>
                              <a:ea typeface="Avenir Book" charset="0"/>
                              <a:cs typeface="Avenir Book" charset="0"/>
                            </a:rPr>
                          </m:ctrlPr>
                        </m:dPr>
                        <m:e>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𝐴𝑔𝑒</m:t>
                          </m:r>
                        </m:e>
                      </m:d>
                      <m:r>
                        <a:rPr lang="en-US" sz="2400" b="0" i="1" smtClean="0">
                          <a:latin typeface="Cambria Math" charset="0"/>
                          <a:ea typeface="Avenir Book" charset="0"/>
                          <a:cs typeface="Avenir Book" charset="0"/>
                        </a:rPr>
                        <m:t>+</m:t>
                      </m:r>
                      <m:d>
                        <m:dPr>
                          <m:begChr m:val="|"/>
                          <m:endChr m:val="|"/>
                          <m:ctrlPr>
                            <a:rPr lang="hr-HR" sz="2400" b="0" i="1" smtClean="0">
                              <a:latin typeface="Cambria Math" panose="02040503050406030204" pitchFamily="18" charset="0"/>
                              <a:ea typeface="Avenir Book" charset="0"/>
                              <a:cs typeface="Avenir Book" charset="0"/>
                            </a:rPr>
                          </m:ctrlPr>
                        </m:dPr>
                        <m:e>
                          <m:r>
                            <a:rPr lang="en-US" sz="2400" i="1">
                              <a:latin typeface="Cambria Math" charset="0"/>
                              <a:ea typeface="Cambria Math" charset="0"/>
                              <a:cs typeface="Cambria Math" charset="0"/>
                            </a:rPr>
                            <m:t>∆</m:t>
                          </m:r>
                          <m:r>
                            <a:rPr lang="en-US" sz="2400" b="0" i="1" smtClean="0">
                              <a:latin typeface="Cambria Math" charset="0"/>
                              <a:ea typeface="Cambria Math" charset="0"/>
                              <a:cs typeface="Cambria Math" charset="0"/>
                            </a:rPr>
                            <m:t>𝐼𝑛𝑐𝑜𝑚𝑒</m:t>
                          </m:r>
                        </m:e>
                      </m:d>
                    </m:oMath>
                  </m:oMathPara>
                </a14:m>
                <a:endParaRPr lang="en-US" sz="2400" dirty="0">
                  <a:latin typeface="Avenir Book" charset="0"/>
                  <a:ea typeface="Avenir Book" charset="0"/>
                  <a:cs typeface="Avenir Book"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325799" y="3735106"/>
                <a:ext cx="3418436" cy="369332"/>
              </a:xfrm>
              <a:prstGeom prst="rect">
                <a:avLst/>
              </a:prstGeom>
              <a:blipFill rotWithShape="0">
                <a:blip r:embed="rId3"/>
                <a:stretch>
                  <a:fillRect l="-1429" t="-146667" b="-175000"/>
                </a:stretch>
              </a:blipFill>
            </p:spPr>
            <p:txBody>
              <a:bodyPr/>
              <a:lstStyle/>
              <a:p>
                <a:r>
                  <a:rPr lang="en-US">
                    <a:noFill/>
                  </a:rPr>
                  <a:t> </a:t>
                </a:r>
              </a:p>
            </p:txBody>
          </p:sp>
        </mc:Fallback>
      </mc:AlternateContent>
    </p:spTree>
    <p:extLst>
      <p:ext uri="{BB962C8B-B14F-4D97-AF65-F5344CB8AC3E}">
        <p14:creationId xmlns:p14="http://schemas.microsoft.com/office/powerpoint/2010/main" val="907551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2922890" y="3410266"/>
            <a:ext cx="1004136" cy="958515"/>
          </a:xfrm>
          <a:custGeom>
            <a:avLst/>
            <a:gdLst>
              <a:gd name="connsiteX0" fmla="*/ 0 w 994611"/>
              <a:gd name="connsiteY0" fmla="*/ 950495 h 950495"/>
              <a:gd name="connsiteX1" fmla="*/ 782053 w 994611"/>
              <a:gd name="connsiteY1" fmla="*/ 0 h 950495"/>
              <a:gd name="connsiteX2" fmla="*/ 994611 w 994611"/>
              <a:gd name="connsiteY2" fmla="*/ 228600 h 950495"/>
              <a:gd name="connsiteX3" fmla="*/ 0 w 994611"/>
              <a:gd name="connsiteY3" fmla="*/ 950495 h 950495"/>
              <a:gd name="connsiteX0" fmla="*/ 0 w 994611"/>
              <a:gd name="connsiteY0" fmla="*/ 950495 h 950495"/>
              <a:gd name="connsiteX1" fmla="*/ 782053 w 994611"/>
              <a:gd name="connsiteY1" fmla="*/ 0 h 950495"/>
              <a:gd name="connsiteX2" fmla="*/ 938463 w 994611"/>
              <a:gd name="connsiteY2" fmla="*/ 64169 h 950495"/>
              <a:gd name="connsiteX3" fmla="*/ 994611 w 994611"/>
              <a:gd name="connsiteY3" fmla="*/ 228600 h 950495"/>
              <a:gd name="connsiteX4" fmla="*/ 0 w 994611"/>
              <a:gd name="connsiteY4" fmla="*/ 950495 h 950495"/>
              <a:gd name="connsiteX0" fmla="*/ 0 w 994611"/>
              <a:gd name="connsiteY0" fmla="*/ 950495 h 950495"/>
              <a:gd name="connsiteX1" fmla="*/ 778043 w 994611"/>
              <a:gd name="connsiteY1" fmla="*/ 0 h 950495"/>
              <a:gd name="connsiteX2" fmla="*/ 938463 w 994611"/>
              <a:gd name="connsiteY2" fmla="*/ 64169 h 950495"/>
              <a:gd name="connsiteX3" fmla="*/ 994611 w 994611"/>
              <a:gd name="connsiteY3" fmla="*/ 228600 h 950495"/>
              <a:gd name="connsiteX4" fmla="*/ 0 w 994611"/>
              <a:gd name="connsiteY4" fmla="*/ 950495 h 950495"/>
              <a:gd name="connsiteX0" fmla="*/ 0 w 994611"/>
              <a:gd name="connsiteY0" fmla="*/ 950495 h 950495"/>
              <a:gd name="connsiteX1" fmla="*/ 778043 w 994611"/>
              <a:gd name="connsiteY1" fmla="*/ 0 h 950495"/>
              <a:gd name="connsiteX2" fmla="*/ 938463 w 994611"/>
              <a:gd name="connsiteY2" fmla="*/ 64169 h 950495"/>
              <a:gd name="connsiteX3" fmla="*/ 994611 w 994611"/>
              <a:gd name="connsiteY3" fmla="*/ 228600 h 950495"/>
              <a:gd name="connsiteX4" fmla="*/ 0 w 994611"/>
              <a:gd name="connsiteY4" fmla="*/ 950495 h 950495"/>
              <a:gd name="connsiteX0" fmla="*/ 0 w 996823"/>
              <a:gd name="connsiteY0" fmla="*/ 950495 h 950495"/>
              <a:gd name="connsiteX1" fmla="*/ 778043 w 996823"/>
              <a:gd name="connsiteY1" fmla="*/ 0 h 950495"/>
              <a:gd name="connsiteX2" fmla="*/ 938463 w 996823"/>
              <a:gd name="connsiteY2" fmla="*/ 64169 h 950495"/>
              <a:gd name="connsiteX3" fmla="*/ 994611 w 996823"/>
              <a:gd name="connsiteY3" fmla="*/ 228600 h 950495"/>
              <a:gd name="connsiteX4" fmla="*/ 0 w 996823"/>
              <a:gd name="connsiteY4" fmla="*/ 950495 h 950495"/>
              <a:gd name="connsiteX0" fmla="*/ 0 w 997788"/>
              <a:gd name="connsiteY0" fmla="*/ 950495 h 950495"/>
              <a:gd name="connsiteX1" fmla="*/ 778043 w 997788"/>
              <a:gd name="connsiteY1" fmla="*/ 0 h 950495"/>
              <a:gd name="connsiteX2" fmla="*/ 938463 w 997788"/>
              <a:gd name="connsiteY2" fmla="*/ 64169 h 950495"/>
              <a:gd name="connsiteX3" fmla="*/ 994611 w 997788"/>
              <a:gd name="connsiteY3" fmla="*/ 228600 h 950495"/>
              <a:gd name="connsiteX4" fmla="*/ 0 w 997788"/>
              <a:gd name="connsiteY4" fmla="*/ 950495 h 950495"/>
              <a:gd name="connsiteX0" fmla="*/ 0 w 997325"/>
              <a:gd name="connsiteY0" fmla="*/ 950495 h 950495"/>
              <a:gd name="connsiteX1" fmla="*/ 778043 w 997325"/>
              <a:gd name="connsiteY1" fmla="*/ 0 h 950495"/>
              <a:gd name="connsiteX2" fmla="*/ 938463 w 997325"/>
              <a:gd name="connsiteY2" fmla="*/ 64169 h 950495"/>
              <a:gd name="connsiteX3" fmla="*/ 994611 w 997325"/>
              <a:gd name="connsiteY3" fmla="*/ 228600 h 950495"/>
              <a:gd name="connsiteX4" fmla="*/ 0 w 997325"/>
              <a:gd name="connsiteY4" fmla="*/ 950495 h 950495"/>
              <a:gd name="connsiteX0" fmla="*/ 0 w 993314"/>
              <a:gd name="connsiteY0" fmla="*/ 970547 h 970547"/>
              <a:gd name="connsiteX1" fmla="*/ 774032 w 993314"/>
              <a:gd name="connsiteY1" fmla="*/ 0 h 970547"/>
              <a:gd name="connsiteX2" fmla="*/ 934452 w 993314"/>
              <a:gd name="connsiteY2" fmla="*/ 64169 h 970547"/>
              <a:gd name="connsiteX3" fmla="*/ 990600 w 993314"/>
              <a:gd name="connsiteY3" fmla="*/ 228600 h 970547"/>
              <a:gd name="connsiteX4" fmla="*/ 0 w 993314"/>
              <a:gd name="connsiteY4" fmla="*/ 970547 h 970547"/>
              <a:gd name="connsiteX0" fmla="*/ 0 w 997325"/>
              <a:gd name="connsiteY0" fmla="*/ 958515 h 958515"/>
              <a:gd name="connsiteX1" fmla="*/ 778043 w 997325"/>
              <a:gd name="connsiteY1" fmla="*/ 0 h 958515"/>
              <a:gd name="connsiteX2" fmla="*/ 938463 w 997325"/>
              <a:gd name="connsiteY2" fmla="*/ 64169 h 958515"/>
              <a:gd name="connsiteX3" fmla="*/ 994611 w 997325"/>
              <a:gd name="connsiteY3" fmla="*/ 228600 h 958515"/>
              <a:gd name="connsiteX4" fmla="*/ 0 w 997325"/>
              <a:gd name="connsiteY4" fmla="*/ 958515 h 958515"/>
              <a:gd name="connsiteX0" fmla="*/ 0 w 997166"/>
              <a:gd name="connsiteY0" fmla="*/ 958515 h 958515"/>
              <a:gd name="connsiteX1" fmla="*/ 778043 w 997166"/>
              <a:gd name="connsiteY1" fmla="*/ 0 h 958515"/>
              <a:gd name="connsiteX2" fmla="*/ 935288 w 997166"/>
              <a:gd name="connsiteY2" fmla="*/ 57819 h 958515"/>
              <a:gd name="connsiteX3" fmla="*/ 994611 w 997166"/>
              <a:gd name="connsiteY3" fmla="*/ 228600 h 958515"/>
              <a:gd name="connsiteX4" fmla="*/ 0 w 997166"/>
              <a:gd name="connsiteY4" fmla="*/ 958515 h 958515"/>
              <a:gd name="connsiteX0" fmla="*/ 0 w 997166"/>
              <a:gd name="connsiteY0" fmla="*/ 958515 h 958515"/>
              <a:gd name="connsiteX1" fmla="*/ 778043 w 997166"/>
              <a:gd name="connsiteY1" fmla="*/ 0 h 958515"/>
              <a:gd name="connsiteX2" fmla="*/ 935288 w 997166"/>
              <a:gd name="connsiteY2" fmla="*/ 57819 h 958515"/>
              <a:gd name="connsiteX3" fmla="*/ 994611 w 997166"/>
              <a:gd name="connsiteY3" fmla="*/ 228600 h 958515"/>
              <a:gd name="connsiteX4" fmla="*/ 0 w 997166"/>
              <a:gd name="connsiteY4" fmla="*/ 958515 h 958515"/>
              <a:gd name="connsiteX0" fmla="*/ 0 w 994622"/>
              <a:gd name="connsiteY0" fmla="*/ 958515 h 958515"/>
              <a:gd name="connsiteX1" fmla="*/ 778043 w 994622"/>
              <a:gd name="connsiteY1" fmla="*/ 0 h 958515"/>
              <a:gd name="connsiteX2" fmla="*/ 935288 w 994622"/>
              <a:gd name="connsiteY2" fmla="*/ 57819 h 958515"/>
              <a:gd name="connsiteX3" fmla="*/ 994611 w 994622"/>
              <a:gd name="connsiteY3" fmla="*/ 228600 h 958515"/>
              <a:gd name="connsiteX4" fmla="*/ 0 w 994622"/>
              <a:gd name="connsiteY4" fmla="*/ 958515 h 958515"/>
              <a:gd name="connsiteX0" fmla="*/ 0 w 1004144"/>
              <a:gd name="connsiteY0" fmla="*/ 958515 h 958515"/>
              <a:gd name="connsiteX1" fmla="*/ 778043 w 1004144"/>
              <a:gd name="connsiteY1" fmla="*/ 0 h 958515"/>
              <a:gd name="connsiteX2" fmla="*/ 935288 w 1004144"/>
              <a:gd name="connsiteY2" fmla="*/ 57819 h 958515"/>
              <a:gd name="connsiteX3" fmla="*/ 1004136 w 1004144"/>
              <a:gd name="connsiteY3" fmla="*/ 225425 h 958515"/>
              <a:gd name="connsiteX4" fmla="*/ 0 w 1004144"/>
              <a:gd name="connsiteY4" fmla="*/ 958515 h 958515"/>
              <a:gd name="connsiteX0" fmla="*/ 0 w 1004136"/>
              <a:gd name="connsiteY0" fmla="*/ 958515 h 958515"/>
              <a:gd name="connsiteX1" fmla="*/ 778043 w 1004136"/>
              <a:gd name="connsiteY1" fmla="*/ 0 h 958515"/>
              <a:gd name="connsiteX2" fmla="*/ 935288 w 1004136"/>
              <a:gd name="connsiteY2" fmla="*/ 57819 h 958515"/>
              <a:gd name="connsiteX3" fmla="*/ 1004136 w 1004136"/>
              <a:gd name="connsiteY3" fmla="*/ 225425 h 958515"/>
              <a:gd name="connsiteX4" fmla="*/ 0 w 1004136"/>
              <a:gd name="connsiteY4" fmla="*/ 958515 h 958515"/>
              <a:gd name="connsiteX0" fmla="*/ 0 w 1004136"/>
              <a:gd name="connsiteY0" fmla="*/ 958515 h 958515"/>
              <a:gd name="connsiteX1" fmla="*/ 778043 w 1004136"/>
              <a:gd name="connsiteY1" fmla="*/ 0 h 958515"/>
              <a:gd name="connsiteX2" fmla="*/ 935288 w 1004136"/>
              <a:gd name="connsiteY2" fmla="*/ 57819 h 958515"/>
              <a:gd name="connsiteX3" fmla="*/ 1004136 w 1004136"/>
              <a:gd name="connsiteY3" fmla="*/ 225425 h 958515"/>
              <a:gd name="connsiteX4" fmla="*/ 0 w 1004136"/>
              <a:gd name="connsiteY4" fmla="*/ 958515 h 95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136" h="958515">
                <a:moveTo>
                  <a:pt x="0" y="958515"/>
                </a:moveTo>
                <a:lnTo>
                  <a:pt x="778043" y="0"/>
                </a:lnTo>
                <a:cubicBezTo>
                  <a:pt x="862765" y="14037"/>
                  <a:pt x="897857" y="20387"/>
                  <a:pt x="935288" y="57819"/>
                </a:cubicBezTo>
                <a:cubicBezTo>
                  <a:pt x="981911" y="112462"/>
                  <a:pt x="988929" y="133517"/>
                  <a:pt x="1004136" y="225425"/>
                </a:cubicBezTo>
                <a:lnTo>
                  <a:pt x="0" y="958515"/>
                </a:lnTo>
                <a:close/>
              </a:path>
            </a:pathLst>
          </a:custGeom>
          <a:solidFill>
            <a:srgbClr val="7030A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822818" y="198466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21518"/>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831465" y="2625688"/>
            <a:ext cx="967903"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39920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36709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Cosine Distance</a:t>
            </a:r>
            <a:endParaRPr lang="en-US" sz="3000" spc="-26" dirty="0">
              <a:latin typeface="Avenir Book" charset="0"/>
              <a:ea typeface="Avenir Book" charset="0"/>
              <a:cs typeface="Avenir Book" charset="0"/>
            </a:endParaRPr>
          </a:p>
        </p:txBody>
      </p:sp>
      <p:sp>
        <p:nvSpPr>
          <p:cNvPr id="43" name="Oval 42"/>
          <p:cNvSpPr/>
          <p:nvPr/>
        </p:nvSpPr>
        <p:spPr>
          <a:xfrm>
            <a:off x="3830852" y="2906198"/>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cxnSp>
        <p:nvCxnSpPr>
          <p:cNvPr id="3" name="Straight Arrow Connector 2"/>
          <p:cNvCxnSpPr>
            <a:endCxn id="85" idx="3"/>
          </p:cNvCxnSpPr>
          <p:nvPr/>
        </p:nvCxnSpPr>
        <p:spPr>
          <a:xfrm flipV="1">
            <a:off x="2908103" y="2215261"/>
            <a:ext cx="2954280" cy="2168004"/>
          </a:xfrm>
          <a:prstGeom prst="straightConnector1">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901001" y="3176362"/>
            <a:ext cx="998646" cy="1206904"/>
          </a:xfrm>
          <a:prstGeom prst="straightConnector1">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4346368" y="3354018"/>
                <a:ext cx="2483693" cy="743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ea typeface="Avenir Book" charset="0"/>
                              <a:cs typeface="Avenir Book" charset="0"/>
                            </a:rPr>
                          </m:ctrlPr>
                        </m:funcPr>
                        <m:fName>
                          <m:r>
                            <m:rPr>
                              <m:sty m:val="p"/>
                            </m:rPr>
                            <a:rPr lang="en-US" sz="2400" b="0" i="0" smtClean="0">
                              <a:latin typeface="Cambria Math" charset="0"/>
                              <a:ea typeface="Avenir Book" charset="0"/>
                              <a:cs typeface="Avenir Book" charset="0"/>
                            </a:rPr>
                            <m:t>cos</m:t>
                          </m:r>
                        </m:fName>
                        <m:e>
                          <m:r>
                            <a:rPr lang="en-US" sz="2400" b="0" i="1" smtClean="0">
                              <a:latin typeface="Cambria Math" charset="0"/>
                              <a:ea typeface="Avenir Book" charset="0"/>
                              <a:cs typeface="Avenir Book" charset="0"/>
                            </a:rPr>
                            <m:t>(</m:t>
                          </m:r>
                          <m:r>
                            <a:rPr lang="en-US" sz="2400" b="0" i="1" smtClean="0">
                              <a:latin typeface="Cambria Math" charset="0"/>
                              <a:ea typeface="Cambria Math" charset="0"/>
                              <a:cs typeface="Cambria Math" charset="0"/>
                            </a:rPr>
                            <m:t>𝜃</m:t>
                          </m:r>
                          <m:r>
                            <a:rPr lang="en-US" sz="2400" b="0" i="1" smtClean="0">
                              <a:latin typeface="Cambria Math" charset="0"/>
                              <a:ea typeface="Avenir Book" charset="0"/>
                              <a:cs typeface="Avenir Book" charset="0"/>
                            </a:rPr>
                            <m:t>)</m:t>
                          </m:r>
                        </m:e>
                      </m:func>
                      <m:r>
                        <a:rPr lang="en-US" sz="2400" b="0" i="1" smtClean="0">
                          <a:latin typeface="Cambria Math" charset="0"/>
                          <a:ea typeface="Avenir Book" charset="0"/>
                          <a:cs typeface="Avenir Book" charset="0"/>
                        </a:rPr>
                        <m:t>= </m:t>
                      </m:r>
                      <m:f>
                        <m:fPr>
                          <m:ctrlPr>
                            <a:rPr lang="mr-IN" sz="2400" b="0" i="1" smtClean="0">
                              <a:latin typeface="Cambria Math" panose="02040503050406030204" pitchFamily="18" charset="0"/>
                              <a:ea typeface="Avenir Book" charset="0"/>
                              <a:cs typeface="Avenir Book" charset="0"/>
                            </a:rPr>
                          </m:ctrlPr>
                        </m:fPr>
                        <m:num>
                          <m:r>
                            <a:rPr lang="en-US" sz="2400" b="0" i="1" smtClean="0">
                              <a:latin typeface="Cambria Math" charset="0"/>
                              <a:ea typeface="Avenir Book" charset="0"/>
                              <a:cs typeface="Avenir Book" charset="0"/>
                            </a:rPr>
                            <m:t>𝐴</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𝐵</m:t>
                          </m:r>
                        </m:num>
                        <m:den>
                          <m:d>
                            <m:dPr>
                              <m:begChr m:val="‖"/>
                              <m:endChr m:val="‖"/>
                              <m:ctrlPr>
                                <a:rPr lang="en-US" sz="2400" b="0" i="1" smtClean="0">
                                  <a:latin typeface="Cambria Math" panose="02040503050406030204" pitchFamily="18" charset="0"/>
                                  <a:ea typeface="Avenir Book" charset="0"/>
                                  <a:cs typeface="Avenir Book" charset="0"/>
                                </a:rPr>
                              </m:ctrlPr>
                            </m:dPr>
                            <m:e>
                              <m:r>
                                <a:rPr lang="en-US" sz="2400" b="0" i="1" smtClean="0">
                                  <a:latin typeface="Cambria Math" charset="0"/>
                                  <a:ea typeface="Avenir Book" charset="0"/>
                                  <a:cs typeface="Avenir Book" charset="0"/>
                                </a:rPr>
                                <m:t>𝐴</m:t>
                              </m:r>
                            </m:e>
                          </m:d>
                          <m:d>
                            <m:dPr>
                              <m:begChr m:val="‖"/>
                              <m:endChr m:val="‖"/>
                              <m:ctrlPr>
                                <a:rPr lang="en-US" sz="2400" b="0" i="1" smtClean="0">
                                  <a:latin typeface="Cambria Math" panose="02040503050406030204" pitchFamily="18" charset="0"/>
                                  <a:ea typeface="Avenir Book" charset="0"/>
                                  <a:cs typeface="Avenir Book" charset="0"/>
                                </a:rPr>
                              </m:ctrlPr>
                            </m:dPr>
                            <m:e>
                              <m:r>
                                <a:rPr lang="en-US" sz="2400" i="1">
                                  <a:latin typeface="Cambria Math" charset="0"/>
                                  <a:ea typeface="Avenir Book" charset="0"/>
                                  <a:cs typeface="Avenir Book" charset="0"/>
                                </a:rPr>
                                <m:t>𝐵</m:t>
                              </m:r>
                            </m:e>
                          </m:d>
                        </m:den>
                      </m:f>
                    </m:oMath>
                  </m:oMathPara>
                </a14:m>
                <a:endParaRPr lang="en-US" sz="2400" dirty="0">
                  <a:latin typeface="Avenir Book" charset="0"/>
                  <a:ea typeface="Avenir Book" charset="0"/>
                  <a:cs typeface="Avenir Book"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346368" y="3354018"/>
                <a:ext cx="2483693" cy="74340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bject 3"/>
              <p:cNvSpPr txBox="1"/>
              <p:nvPr/>
            </p:nvSpPr>
            <p:spPr>
              <a:xfrm>
                <a:off x="3825413" y="3170168"/>
                <a:ext cx="433825" cy="371897"/>
              </a:xfrm>
              <a:prstGeom prst="rect">
                <a:avLst/>
              </a:prstGeom>
            </p:spPr>
            <p:txBody>
              <a:bodyPr vert="horz" wrap="square" lIns="0" tIns="0" rIns="0" bIns="0" rtlCol="0">
                <a:spAutoFit/>
              </a:bodyPr>
              <a:lstStyle/>
              <a:p>
                <a:pPr marL="9525" marR="3810" algn="ctr">
                  <a:lnSpc>
                    <a:spcPts val="2850"/>
                  </a:lnSpc>
                </a:pPr>
                <a14:m>
                  <m:oMathPara xmlns:m="http://schemas.openxmlformats.org/officeDocument/2006/math">
                    <m:oMathParaPr>
                      <m:jc m:val="centerGroup"/>
                    </m:oMathParaPr>
                    <m:oMath xmlns:m="http://schemas.openxmlformats.org/officeDocument/2006/math">
                      <m:r>
                        <a:rPr lang="en-US" sz="1800" i="1">
                          <a:latin typeface="Cambria Math" charset="0"/>
                          <a:ea typeface="Cambria Math" charset="0"/>
                          <a:cs typeface="Cambria Math" charset="0"/>
                        </a:rPr>
                        <m:t>𝜃</m:t>
                      </m:r>
                    </m:oMath>
                  </m:oMathPara>
                </a14:m>
                <a:endParaRPr sz="1725" dirty="0">
                  <a:latin typeface="Avenir Book" charset="0"/>
                  <a:ea typeface="Avenir Book" charset="0"/>
                  <a:cs typeface="Avenir Book" charset="0"/>
                </a:endParaRPr>
              </a:p>
            </p:txBody>
          </p:sp>
        </mc:Choice>
        <mc:Fallback xmlns="">
          <p:sp>
            <p:nvSpPr>
              <p:cNvPr id="29" name="object 3"/>
              <p:cNvSpPr txBox="1">
                <a:spLocks noRot="1" noChangeAspect="1" noMove="1" noResize="1" noEditPoints="1" noAdjustHandles="1" noChangeArrowheads="1" noChangeShapeType="1" noTextEdit="1"/>
              </p:cNvSpPr>
              <p:nvPr/>
            </p:nvSpPr>
            <p:spPr>
              <a:xfrm>
                <a:off x="3825413" y="3170168"/>
                <a:ext cx="433825" cy="37189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8117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2922890" y="3396618"/>
            <a:ext cx="1004136" cy="958515"/>
          </a:xfrm>
          <a:custGeom>
            <a:avLst/>
            <a:gdLst>
              <a:gd name="connsiteX0" fmla="*/ 0 w 994611"/>
              <a:gd name="connsiteY0" fmla="*/ 950495 h 950495"/>
              <a:gd name="connsiteX1" fmla="*/ 782053 w 994611"/>
              <a:gd name="connsiteY1" fmla="*/ 0 h 950495"/>
              <a:gd name="connsiteX2" fmla="*/ 994611 w 994611"/>
              <a:gd name="connsiteY2" fmla="*/ 228600 h 950495"/>
              <a:gd name="connsiteX3" fmla="*/ 0 w 994611"/>
              <a:gd name="connsiteY3" fmla="*/ 950495 h 950495"/>
              <a:gd name="connsiteX0" fmla="*/ 0 w 994611"/>
              <a:gd name="connsiteY0" fmla="*/ 950495 h 950495"/>
              <a:gd name="connsiteX1" fmla="*/ 782053 w 994611"/>
              <a:gd name="connsiteY1" fmla="*/ 0 h 950495"/>
              <a:gd name="connsiteX2" fmla="*/ 938463 w 994611"/>
              <a:gd name="connsiteY2" fmla="*/ 64169 h 950495"/>
              <a:gd name="connsiteX3" fmla="*/ 994611 w 994611"/>
              <a:gd name="connsiteY3" fmla="*/ 228600 h 950495"/>
              <a:gd name="connsiteX4" fmla="*/ 0 w 994611"/>
              <a:gd name="connsiteY4" fmla="*/ 950495 h 950495"/>
              <a:gd name="connsiteX0" fmla="*/ 0 w 994611"/>
              <a:gd name="connsiteY0" fmla="*/ 950495 h 950495"/>
              <a:gd name="connsiteX1" fmla="*/ 778043 w 994611"/>
              <a:gd name="connsiteY1" fmla="*/ 0 h 950495"/>
              <a:gd name="connsiteX2" fmla="*/ 938463 w 994611"/>
              <a:gd name="connsiteY2" fmla="*/ 64169 h 950495"/>
              <a:gd name="connsiteX3" fmla="*/ 994611 w 994611"/>
              <a:gd name="connsiteY3" fmla="*/ 228600 h 950495"/>
              <a:gd name="connsiteX4" fmla="*/ 0 w 994611"/>
              <a:gd name="connsiteY4" fmla="*/ 950495 h 950495"/>
              <a:gd name="connsiteX0" fmla="*/ 0 w 994611"/>
              <a:gd name="connsiteY0" fmla="*/ 950495 h 950495"/>
              <a:gd name="connsiteX1" fmla="*/ 778043 w 994611"/>
              <a:gd name="connsiteY1" fmla="*/ 0 h 950495"/>
              <a:gd name="connsiteX2" fmla="*/ 938463 w 994611"/>
              <a:gd name="connsiteY2" fmla="*/ 64169 h 950495"/>
              <a:gd name="connsiteX3" fmla="*/ 994611 w 994611"/>
              <a:gd name="connsiteY3" fmla="*/ 228600 h 950495"/>
              <a:gd name="connsiteX4" fmla="*/ 0 w 994611"/>
              <a:gd name="connsiteY4" fmla="*/ 950495 h 950495"/>
              <a:gd name="connsiteX0" fmla="*/ 0 w 996823"/>
              <a:gd name="connsiteY0" fmla="*/ 950495 h 950495"/>
              <a:gd name="connsiteX1" fmla="*/ 778043 w 996823"/>
              <a:gd name="connsiteY1" fmla="*/ 0 h 950495"/>
              <a:gd name="connsiteX2" fmla="*/ 938463 w 996823"/>
              <a:gd name="connsiteY2" fmla="*/ 64169 h 950495"/>
              <a:gd name="connsiteX3" fmla="*/ 994611 w 996823"/>
              <a:gd name="connsiteY3" fmla="*/ 228600 h 950495"/>
              <a:gd name="connsiteX4" fmla="*/ 0 w 996823"/>
              <a:gd name="connsiteY4" fmla="*/ 950495 h 950495"/>
              <a:gd name="connsiteX0" fmla="*/ 0 w 997788"/>
              <a:gd name="connsiteY0" fmla="*/ 950495 h 950495"/>
              <a:gd name="connsiteX1" fmla="*/ 778043 w 997788"/>
              <a:gd name="connsiteY1" fmla="*/ 0 h 950495"/>
              <a:gd name="connsiteX2" fmla="*/ 938463 w 997788"/>
              <a:gd name="connsiteY2" fmla="*/ 64169 h 950495"/>
              <a:gd name="connsiteX3" fmla="*/ 994611 w 997788"/>
              <a:gd name="connsiteY3" fmla="*/ 228600 h 950495"/>
              <a:gd name="connsiteX4" fmla="*/ 0 w 997788"/>
              <a:gd name="connsiteY4" fmla="*/ 950495 h 950495"/>
              <a:gd name="connsiteX0" fmla="*/ 0 w 997325"/>
              <a:gd name="connsiteY0" fmla="*/ 950495 h 950495"/>
              <a:gd name="connsiteX1" fmla="*/ 778043 w 997325"/>
              <a:gd name="connsiteY1" fmla="*/ 0 h 950495"/>
              <a:gd name="connsiteX2" fmla="*/ 938463 w 997325"/>
              <a:gd name="connsiteY2" fmla="*/ 64169 h 950495"/>
              <a:gd name="connsiteX3" fmla="*/ 994611 w 997325"/>
              <a:gd name="connsiteY3" fmla="*/ 228600 h 950495"/>
              <a:gd name="connsiteX4" fmla="*/ 0 w 997325"/>
              <a:gd name="connsiteY4" fmla="*/ 950495 h 950495"/>
              <a:gd name="connsiteX0" fmla="*/ 0 w 993314"/>
              <a:gd name="connsiteY0" fmla="*/ 970547 h 970547"/>
              <a:gd name="connsiteX1" fmla="*/ 774032 w 993314"/>
              <a:gd name="connsiteY1" fmla="*/ 0 h 970547"/>
              <a:gd name="connsiteX2" fmla="*/ 934452 w 993314"/>
              <a:gd name="connsiteY2" fmla="*/ 64169 h 970547"/>
              <a:gd name="connsiteX3" fmla="*/ 990600 w 993314"/>
              <a:gd name="connsiteY3" fmla="*/ 228600 h 970547"/>
              <a:gd name="connsiteX4" fmla="*/ 0 w 993314"/>
              <a:gd name="connsiteY4" fmla="*/ 970547 h 970547"/>
              <a:gd name="connsiteX0" fmla="*/ 0 w 997325"/>
              <a:gd name="connsiteY0" fmla="*/ 958515 h 958515"/>
              <a:gd name="connsiteX1" fmla="*/ 778043 w 997325"/>
              <a:gd name="connsiteY1" fmla="*/ 0 h 958515"/>
              <a:gd name="connsiteX2" fmla="*/ 938463 w 997325"/>
              <a:gd name="connsiteY2" fmla="*/ 64169 h 958515"/>
              <a:gd name="connsiteX3" fmla="*/ 994611 w 997325"/>
              <a:gd name="connsiteY3" fmla="*/ 228600 h 958515"/>
              <a:gd name="connsiteX4" fmla="*/ 0 w 997325"/>
              <a:gd name="connsiteY4" fmla="*/ 958515 h 958515"/>
              <a:gd name="connsiteX0" fmla="*/ 0 w 997166"/>
              <a:gd name="connsiteY0" fmla="*/ 958515 h 958515"/>
              <a:gd name="connsiteX1" fmla="*/ 778043 w 997166"/>
              <a:gd name="connsiteY1" fmla="*/ 0 h 958515"/>
              <a:gd name="connsiteX2" fmla="*/ 935288 w 997166"/>
              <a:gd name="connsiteY2" fmla="*/ 57819 h 958515"/>
              <a:gd name="connsiteX3" fmla="*/ 994611 w 997166"/>
              <a:gd name="connsiteY3" fmla="*/ 228600 h 958515"/>
              <a:gd name="connsiteX4" fmla="*/ 0 w 997166"/>
              <a:gd name="connsiteY4" fmla="*/ 958515 h 958515"/>
              <a:gd name="connsiteX0" fmla="*/ 0 w 997166"/>
              <a:gd name="connsiteY0" fmla="*/ 958515 h 958515"/>
              <a:gd name="connsiteX1" fmla="*/ 778043 w 997166"/>
              <a:gd name="connsiteY1" fmla="*/ 0 h 958515"/>
              <a:gd name="connsiteX2" fmla="*/ 935288 w 997166"/>
              <a:gd name="connsiteY2" fmla="*/ 57819 h 958515"/>
              <a:gd name="connsiteX3" fmla="*/ 994611 w 997166"/>
              <a:gd name="connsiteY3" fmla="*/ 228600 h 958515"/>
              <a:gd name="connsiteX4" fmla="*/ 0 w 997166"/>
              <a:gd name="connsiteY4" fmla="*/ 958515 h 958515"/>
              <a:gd name="connsiteX0" fmla="*/ 0 w 994622"/>
              <a:gd name="connsiteY0" fmla="*/ 958515 h 958515"/>
              <a:gd name="connsiteX1" fmla="*/ 778043 w 994622"/>
              <a:gd name="connsiteY1" fmla="*/ 0 h 958515"/>
              <a:gd name="connsiteX2" fmla="*/ 935288 w 994622"/>
              <a:gd name="connsiteY2" fmla="*/ 57819 h 958515"/>
              <a:gd name="connsiteX3" fmla="*/ 994611 w 994622"/>
              <a:gd name="connsiteY3" fmla="*/ 228600 h 958515"/>
              <a:gd name="connsiteX4" fmla="*/ 0 w 994622"/>
              <a:gd name="connsiteY4" fmla="*/ 958515 h 958515"/>
              <a:gd name="connsiteX0" fmla="*/ 0 w 1004144"/>
              <a:gd name="connsiteY0" fmla="*/ 958515 h 958515"/>
              <a:gd name="connsiteX1" fmla="*/ 778043 w 1004144"/>
              <a:gd name="connsiteY1" fmla="*/ 0 h 958515"/>
              <a:gd name="connsiteX2" fmla="*/ 935288 w 1004144"/>
              <a:gd name="connsiteY2" fmla="*/ 57819 h 958515"/>
              <a:gd name="connsiteX3" fmla="*/ 1004136 w 1004144"/>
              <a:gd name="connsiteY3" fmla="*/ 225425 h 958515"/>
              <a:gd name="connsiteX4" fmla="*/ 0 w 1004144"/>
              <a:gd name="connsiteY4" fmla="*/ 958515 h 958515"/>
              <a:gd name="connsiteX0" fmla="*/ 0 w 1004136"/>
              <a:gd name="connsiteY0" fmla="*/ 958515 h 958515"/>
              <a:gd name="connsiteX1" fmla="*/ 778043 w 1004136"/>
              <a:gd name="connsiteY1" fmla="*/ 0 h 958515"/>
              <a:gd name="connsiteX2" fmla="*/ 935288 w 1004136"/>
              <a:gd name="connsiteY2" fmla="*/ 57819 h 958515"/>
              <a:gd name="connsiteX3" fmla="*/ 1004136 w 1004136"/>
              <a:gd name="connsiteY3" fmla="*/ 225425 h 958515"/>
              <a:gd name="connsiteX4" fmla="*/ 0 w 1004136"/>
              <a:gd name="connsiteY4" fmla="*/ 958515 h 958515"/>
              <a:gd name="connsiteX0" fmla="*/ 0 w 1004136"/>
              <a:gd name="connsiteY0" fmla="*/ 958515 h 958515"/>
              <a:gd name="connsiteX1" fmla="*/ 778043 w 1004136"/>
              <a:gd name="connsiteY1" fmla="*/ 0 h 958515"/>
              <a:gd name="connsiteX2" fmla="*/ 935288 w 1004136"/>
              <a:gd name="connsiteY2" fmla="*/ 57819 h 958515"/>
              <a:gd name="connsiteX3" fmla="*/ 1004136 w 1004136"/>
              <a:gd name="connsiteY3" fmla="*/ 225425 h 958515"/>
              <a:gd name="connsiteX4" fmla="*/ 0 w 1004136"/>
              <a:gd name="connsiteY4" fmla="*/ 958515 h 95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136" h="958515">
                <a:moveTo>
                  <a:pt x="0" y="958515"/>
                </a:moveTo>
                <a:lnTo>
                  <a:pt x="778043" y="0"/>
                </a:lnTo>
                <a:cubicBezTo>
                  <a:pt x="862765" y="14037"/>
                  <a:pt x="897857" y="20387"/>
                  <a:pt x="935288" y="57819"/>
                </a:cubicBezTo>
                <a:cubicBezTo>
                  <a:pt x="981911" y="112462"/>
                  <a:pt x="988929" y="133517"/>
                  <a:pt x="1004136" y="225425"/>
                </a:cubicBezTo>
                <a:lnTo>
                  <a:pt x="0" y="958515"/>
                </a:lnTo>
                <a:close/>
              </a:path>
            </a:pathLst>
          </a:custGeom>
          <a:solidFill>
            <a:srgbClr val="7030A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612719" y="289255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07870"/>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831465" y="2612040"/>
            <a:ext cx="967903"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385561"/>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353442"/>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Cosine Distance</a:t>
            </a:r>
            <a:endParaRPr lang="en-US" sz="3000" spc="-26" dirty="0">
              <a:latin typeface="Avenir Book" charset="0"/>
              <a:ea typeface="Avenir Book" charset="0"/>
              <a:cs typeface="Avenir Book" charset="0"/>
            </a:endParaRPr>
          </a:p>
        </p:txBody>
      </p:sp>
      <p:sp>
        <p:nvSpPr>
          <p:cNvPr id="43" name="Oval 42"/>
          <p:cNvSpPr/>
          <p:nvPr/>
        </p:nvSpPr>
        <p:spPr>
          <a:xfrm>
            <a:off x="3830852" y="2892550"/>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cxnSp>
        <p:nvCxnSpPr>
          <p:cNvPr id="3" name="Straight Arrow Connector 2"/>
          <p:cNvCxnSpPr/>
          <p:nvPr/>
        </p:nvCxnSpPr>
        <p:spPr>
          <a:xfrm flipV="1">
            <a:off x="2908103" y="3123892"/>
            <a:ext cx="1697515" cy="1245725"/>
          </a:xfrm>
          <a:prstGeom prst="straightConnector1">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901001" y="3162714"/>
            <a:ext cx="998646" cy="1206904"/>
          </a:xfrm>
          <a:prstGeom prst="straightConnector1">
            <a:avLst/>
          </a:prstGeom>
          <a:ln w="381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4346368" y="3340370"/>
                <a:ext cx="2483693" cy="743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ea typeface="Avenir Book" charset="0"/>
                              <a:cs typeface="Avenir Book" charset="0"/>
                            </a:rPr>
                          </m:ctrlPr>
                        </m:funcPr>
                        <m:fName>
                          <m:r>
                            <m:rPr>
                              <m:sty m:val="p"/>
                            </m:rPr>
                            <a:rPr lang="en-US" sz="2400" b="0" i="0" smtClean="0">
                              <a:latin typeface="Cambria Math" charset="0"/>
                              <a:ea typeface="Avenir Book" charset="0"/>
                              <a:cs typeface="Avenir Book" charset="0"/>
                            </a:rPr>
                            <m:t>cos</m:t>
                          </m:r>
                        </m:fName>
                        <m:e>
                          <m:r>
                            <a:rPr lang="en-US" sz="2400" b="0" i="1" smtClean="0">
                              <a:latin typeface="Cambria Math" charset="0"/>
                              <a:ea typeface="Avenir Book" charset="0"/>
                              <a:cs typeface="Avenir Book" charset="0"/>
                            </a:rPr>
                            <m:t>(</m:t>
                          </m:r>
                          <m:r>
                            <a:rPr lang="en-US" sz="2400" b="0" i="1" smtClean="0">
                              <a:latin typeface="Cambria Math" charset="0"/>
                              <a:ea typeface="Cambria Math" charset="0"/>
                              <a:cs typeface="Cambria Math" charset="0"/>
                            </a:rPr>
                            <m:t>𝜃</m:t>
                          </m:r>
                          <m:r>
                            <a:rPr lang="en-US" sz="2400" b="0" i="1" smtClean="0">
                              <a:latin typeface="Cambria Math" charset="0"/>
                              <a:ea typeface="Avenir Book" charset="0"/>
                              <a:cs typeface="Avenir Book" charset="0"/>
                            </a:rPr>
                            <m:t>)</m:t>
                          </m:r>
                        </m:e>
                      </m:func>
                      <m:r>
                        <a:rPr lang="en-US" sz="2400" b="0" i="1" smtClean="0">
                          <a:latin typeface="Cambria Math" charset="0"/>
                          <a:ea typeface="Avenir Book" charset="0"/>
                          <a:cs typeface="Avenir Book" charset="0"/>
                        </a:rPr>
                        <m:t>= </m:t>
                      </m:r>
                      <m:f>
                        <m:fPr>
                          <m:ctrlPr>
                            <a:rPr lang="mr-IN" sz="2400" b="0" i="1" smtClean="0">
                              <a:latin typeface="Cambria Math" panose="02040503050406030204" pitchFamily="18" charset="0"/>
                              <a:ea typeface="Avenir Book" charset="0"/>
                              <a:cs typeface="Avenir Book" charset="0"/>
                            </a:rPr>
                          </m:ctrlPr>
                        </m:fPr>
                        <m:num>
                          <m:r>
                            <a:rPr lang="en-US" sz="2400" b="0" i="1" smtClean="0">
                              <a:latin typeface="Cambria Math" charset="0"/>
                              <a:ea typeface="Avenir Book" charset="0"/>
                              <a:cs typeface="Avenir Book" charset="0"/>
                            </a:rPr>
                            <m:t>𝐴</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𝐵</m:t>
                          </m:r>
                        </m:num>
                        <m:den>
                          <m:d>
                            <m:dPr>
                              <m:begChr m:val="‖"/>
                              <m:endChr m:val="‖"/>
                              <m:ctrlPr>
                                <a:rPr lang="en-US" sz="2400" b="0" i="1" smtClean="0">
                                  <a:latin typeface="Cambria Math" panose="02040503050406030204" pitchFamily="18" charset="0"/>
                                  <a:ea typeface="Avenir Book" charset="0"/>
                                  <a:cs typeface="Avenir Book" charset="0"/>
                                </a:rPr>
                              </m:ctrlPr>
                            </m:dPr>
                            <m:e>
                              <m:r>
                                <a:rPr lang="en-US" sz="2400" b="0" i="1" smtClean="0">
                                  <a:latin typeface="Cambria Math" charset="0"/>
                                  <a:ea typeface="Avenir Book" charset="0"/>
                                  <a:cs typeface="Avenir Book" charset="0"/>
                                </a:rPr>
                                <m:t>𝐴</m:t>
                              </m:r>
                            </m:e>
                          </m:d>
                          <m:d>
                            <m:dPr>
                              <m:begChr m:val="‖"/>
                              <m:endChr m:val="‖"/>
                              <m:ctrlPr>
                                <a:rPr lang="en-US" sz="2400" b="0" i="1" smtClean="0">
                                  <a:latin typeface="Cambria Math" panose="02040503050406030204" pitchFamily="18" charset="0"/>
                                  <a:ea typeface="Avenir Book" charset="0"/>
                                  <a:cs typeface="Avenir Book" charset="0"/>
                                </a:rPr>
                              </m:ctrlPr>
                            </m:dPr>
                            <m:e>
                              <m:r>
                                <a:rPr lang="en-US" sz="2400" i="1">
                                  <a:latin typeface="Cambria Math" charset="0"/>
                                  <a:ea typeface="Avenir Book" charset="0"/>
                                  <a:cs typeface="Avenir Book" charset="0"/>
                                </a:rPr>
                                <m:t>𝐵</m:t>
                              </m:r>
                            </m:e>
                          </m:d>
                        </m:den>
                      </m:f>
                    </m:oMath>
                  </m:oMathPara>
                </a14:m>
                <a:endParaRPr lang="en-US" sz="2400" dirty="0">
                  <a:latin typeface="Avenir Book" charset="0"/>
                  <a:ea typeface="Avenir Book" charset="0"/>
                  <a:cs typeface="Avenir Book"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346368" y="3340370"/>
                <a:ext cx="2483693" cy="74340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bject 3"/>
              <p:cNvSpPr txBox="1"/>
              <p:nvPr/>
            </p:nvSpPr>
            <p:spPr>
              <a:xfrm>
                <a:off x="3825413" y="3156520"/>
                <a:ext cx="433825" cy="371897"/>
              </a:xfrm>
              <a:prstGeom prst="rect">
                <a:avLst/>
              </a:prstGeom>
            </p:spPr>
            <p:txBody>
              <a:bodyPr vert="horz" wrap="square" lIns="0" tIns="0" rIns="0" bIns="0" rtlCol="0">
                <a:spAutoFit/>
              </a:bodyPr>
              <a:lstStyle/>
              <a:p>
                <a:pPr marL="9525" marR="3810" algn="ctr">
                  <a:lnSpc>
                    <a:spcPts val="2850"/>
                  </a:lnSpc>
                </a:pPr>
                <a14:m>
                  <m:oMathPara xmlns:m="http://schemas.openxmlformats.org/officeDocument/2006/math">
                    <m:oMathParaPr>
                      <m:jc m:val="centerGroup"/>
                    </m:oMathParaPr>
                    <m:oMath xmlns:m="http://schemas.openxmlformats.org/officeDocument/2006/math">
                      <m:r>
                        <a:rPr lang="en-US" sz="1800" i="1">
                          <a:latin typeface="Cambria Math" charset="0"/>
                          <a:ea typeface="Cambria Math" charset="0"/>
                          <a:cs typeface="Cambria Math" charset="0"/>
                        </a:rPr>
                        <m:t>𝜃</m:t>
                      </m:r>
                    </m:oMath>
                  </m:oMathPara>
                </a14:m>
                <a:endParaRPr sz="1725" dirty="0">
                  <a:latin typeface="Avenir Book" charset="0"/>
                  <a:ea typeface="Avenir Book" charset="0"/>
                  <a:cs typeface="Avenir Book" charset="0"/>
                </a:endParaRPr>
              </a:p>
            </p:txBody>
          </p:sp>
        </mc:Choice>
        <mc:Fallback xmlns="">
          <p:sp>
            <p:nvSpPr>
              <p:cNvPr id="29" name="object 3"/>
              <p:cNvSpPr txBox="1">
                <a:spLocks noRot="1" noChangeAspect="1" noMove="1" noResize="1" noEditPoints="1" noAdjustHandles="1" noChangeArrowheads="1" noChangeShapeType="1" noTextEdit="1"/>
              </p:cNvSpPr>
              <p:nvPr/>
            </p:nvSpPr>
            <p:spPr>
              <a:xfrm>
                <a:off x="3825413" y="3156520"/>
                <a:ext cx="433825" cy="37189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19075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Euclidean vs Cosine Distance</a:t>
            </a:r>
            <a:endParaRPr lang="en-US" sz="3000" spc="-26" dirty="0">
              <a:latin typeface="Avenir Book" charset="0"/>
              <a:ea typeface="Avenir Book" charset="0"/>
              <a:cs typeface="Avenir Book" charset="0"/>
            </a:endParaRPr>
          </a:p>
        </p:txBody>
      </p:sp>
      <p:sp>
        <p:nvSpPr>
          <p:cNvPr id="14" name="object 2"/>
          <p:cNvSpPr txBox="1"/>
          <p:nvPr/>
        </p:nvSpPr>
        <p:spPr>
          <a:xfrm>
            <a:off x="883024" y="1185300"/>
            <a:ext cx="6597276" cy="2989101"/>
          </a:xfrm>
          <a:prstGeom prst="rect">
            <a:avLst/>
          </a:prstGeom>
        </p:spPr>
        <p:txBody>
          <a:bodyPr vert="horz" wrap="square" lIns="0" tIns="0" rIns="0" bIns="0" rtlCol="0">
            <a:noAutofit/>
          </a:bodyPr>
          <a:lstStyle/>
          <a:p>
            <a:pPr marL="352425" marR="9525" indent="-342900">
              <a:lnSpc>
                <a:spcPct val="150000"/>
              </a:lnSpc>
              <a:buFont typeface="Arial" charset="0"/>
              <a:buChar char="•"/>
            </a:pPr>
            <a:r>
              <a:rPr lang="en-US" sz="2400" spc="-8" dirty="0" smtClean="0">
                <a:solidFill>
                  <a:schemeClr val="bg1"/>
                </a:solidFill>
                <a:latin typeface="Avenir Book" charset="0"/>
                <a:ea typeface="Avenir Book" charset="0"/>
                <a:cs typeface="Avenir Book" charset="0"/>
              </a:rPr>
              <a:t>Euclidean is useful for coordinate based measurements</a:t>
            </a:r>
            <a:endParaRPr lang="en-US" sz="2400" spc="-8" dirty="0">
              <a:solidFill>
                <a:schemeClr val="bg1"/>
              </a:solidFill>
              <a:latin typeface="Avenir Book" charset="0"/>
              <a:ea typeface="Avenir Book" charset="0"/>
              <a:cs typeface="Avenir Book" charset="0"/>
            </a:endParaRPr>
          </a:p>
          <a:p>
            <a:pPr marL="352425" marR="9525" indent="-342900">
              <a:lnSpc>
                <a:spcPct val="150000"/>
              </a:lnSpc>
              <a:buFont typeface="Arial" charset="0"/>
              <a:buChar char="•"/>
            </a:pPr>
            <a:r>
              <a:rPr lang="en-US" sz="2400" spc="-8" dirty="0" smtClean="0">
                <a:solidFill>
                  <a:schemeClr val="bg1"/>
                </a:solidFill>
                <a:latin typeface="Avenir Book" charset="0"/>
                <a:ea typeface="Avenir Book" charset="0"/>
                <a:cs typeface="Avenir Book" charset="0"/>
              </a:rPr>
              <a:t>Cosine is better for input data such as text where location of occurrence is less important</a:t>
            </a:r>
            <a:endParaRPr lang="en-US" sz="2400" dirty="0" smtClean="0">
              <a:solidFill>
                <a:schemeClr val="bg1"/>
              </a:solidFill>
              <a:latin typeface="Avenir Book" charset="0"/>
              <a:ea typeface="Avenir Book" charset="0"/>
              <a:cs typeface="Avenir Book" charset="0"/>
            </a:endParaRPr>
          </a:p>
          <a:p>
            <a:pPr marL="352425" marR="9525" indent="-342900">
              <a:lnSpc>
                <a:spcPct val="150000"/>
              </a:lnSpc>
              <a:buFont typeface="Arial" charset="0"/>
              <a:buChar char="•"/>
            </a:pPr>
            <a:r>
              <a:rPr lang="en-US" sz="2400" spc="-26" dirty="0" smtClean="0">
                <a:solidFill>
                  <a:schemeClr val="bg1"/>
                </a:solidFill>
                <a:latin typeface="Avenir Book" charset="0"/>
                <a:ea typeface="Avenir Book" charset="0"/>
                <a:cs typeface="Avenir Book" charset="0"/>
              </a:rPr>
              <a:t>Euclidean distance is more sensitive to curse of dimensionality (see lesson 12)</a:t>
            </a:r>
            <a:endParaRPr lang="en-US" sz="2400" dirty="0">
              <a:solidFill>
                <a:schemeClr val="bg1"/>
              </a:solidFill>
              <a:latin typeface="Avenir Book" charset="0"/>
              <a:ea typeface="Avenir Book" charset="0"/>
              <a:cs typeface="Avenir Book" charset="0"/>
            </a:endParaRPr>
          </a:p>
        </p:txBody>
      </p:sp>
      <p:sp>
        <p:nvSpPr>
          <p:cNvPr id="15" name="Rectangle 14"/>
          <p:cNvSpPr/>
          <p:nvPr/>
        </p:nvSpPr>
        <p:spPr>
          <a:xfrm>
            <a:off x="723554" y="2247901"/>
            <a:ext cx="7277446" cy="2343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78369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Euclidean vs Cosine Distance</a:t>
            </a:r>
            <a:endParaRPr lang="en-US" sz="3000" spc="-26" dirty="0">
              <a:latin typeface="Avenir Book" charset="0"/>
              <a:ea typeface="Avenir Book" charset="0"/>
              <a:cs typeface="Avenir Book" charset="0"/>
            </a:endParaRPr>
          </a:p>
        </p:txBody>
      </p:sp>
      <p:sp>
        <p:nvSpPr>
          <p:cNvPr id="14" name="object 2"/>
          <p:cNvSpPr txBox="1"/>
          <p:nvPr/>
        </p:nvSpPr>
        <p:spPr>
          <a:xfrm>
            <a:off x="883024" y="1185300"/>
            <a:ext cx="6597276" cy="2989101"/>
          </a:xfrm>
          <a:prstGeom prst="rect">
            <a:avLst/>
          </a:prstGeom>
        </p:spPr>
        <p:txBody>
          <a:bodyPr vert="horz" wrap="square" lIns="0" tIns="0" rIns="0" bIns="0" rtlCol="0">
            <a:noAutofit/>
          </a:bodyPr>
          <a:lstStyle/>
          <a:p>
            <a:pPr marL="352425" marR="9525" indent="-342900">
              <a:lnSpc>
                <a:spcPct val="150000"/>
              </a:lnSpc>
              <a:buFont typeface="Arial" charset="0"/>
              <a:buChar char="•"/>
            </a:pPr>
            <a:r>
              <a:rPr lang="en-US" sz="2400" spc="-8" dirty="0" smtClean="0">
                <a:solidFill>
                  <a:schemeClr val="bg1"/>
                </a:solidFill>
                <a:latin typeface="Avenir Book" charset="0"/>
                <a:ea typeface="Avenir Book" charset="0"/>
                <a:cs typeface="Avenir Book" charset="0"/>
              </a:rPr>
              <a:t>Euclidean is useful for coordinate based measurements</a:t>
            </a:r>
            <a:endParaRPr lang="en-US" sz="2400" spc="-8" dirty="0">
              <a:solidFill>
                <a:schemeClr val="bg1"/>
              </a:solidFill>
              <a:latin typeface="Avenir Book" charset="0"/>
              <a:ea typeface="Avenir Book" charset="0"/>
              <a:cs typeface="Avenir Book" charset="0"/>
            </a:endParaRPr>
          </a:p>
          <a:p>
            <a:pPr marL="352425" marR="9525" indent="-342900">
              <a:lnSpc>
                <a:spcPct val="150000"/>
              </a:lnSpc>
              <a:buFont typeface="Arial" charset="0"/>
              <a:buChar char="•"/>
            </a:pPr>
            <a:r>
              <a:rPr lang="en-US" sz="2400" spc="-8" dirty="0" smtClean="0">
                <a:solidFill>
                  <a:schemeClr val="bg1"/>
                </a:solidFill>
                <a:latin typeface="Avenir Book" charset="0"/>
                <a:ea typeface="Avenir Book" charset="0"/>
                <a:cs typeface="Avenir Book" charset="0"/>
              </a:rPr>
              <a:t>Cosine is better for data such as text where location of occurrence is less important</a:t>
            </a:r>
            <a:endParaRPr lang="en-US" sz="2400" dirty="0" smtClean="0">
              <a:solidFill>
                <a:schemeClr val="bg1"/>
              </a:solidFill>
              <a:latin typeface="Avenir Book" charset="0"/>
              <a:ea typeface="Avenir Book" charset="0"/>
              <a:cs typeface="Avenir Book" charset="0"/>
            </a:endParaRPr>
          </a:p>
          <a:p>
            <a:pPr marL="352425" marR="9525" indent="-342900">
              <a:lnSpc>
                <a:spcPct val="150000"/>
              </a:lnSpc>
              <a:buFont typeface="Arial" charset="0"/>
              <a:buChar char="•"/>
            </a:pPr>
            <a:r>
              <a:rPr lang="en-US" sz="2400" spc="-26" dirty="0" smtClean="0">
                <a:solidFill>
                  <a:schemeClr val="bg1"/>
                </a:solidFill>
                <a:latin typeface="Avenir Book" charset="0"/>
                <a:ea typeface="Avenir Book" charset="0"/>
                <a:cs typeface="Avenir Book" charset="0"/>
              </a:rPr>
              <a:t>Euclidean distance is more sensitive to curse of dimensionality (see lesson 12)</a:t>
            </a:r>
            <a:endParaRPr lang="en-US" sz="2400" dirty="0">
              <a:solidFill>
                <a:schemeClr val="bg1"/>
              </a:solidFill>
              <a:latin typeface="Avenir Book" charset="0"/>
              <a:ea typeface="Avenir Book" charset="0"/>
              <a:cs typeface="Avenir Book" charset="0"/>
            </a:endParaRPr>
          </a:p>
        </p:txBody>
      </p:sp>
      <p:sp>
        <p:nvSpPr>
          <p:cNvPr id="15" name="Rectangle 14"/>
          <p:cNvSpPr/>
          <p:nvPr/>
        </p:nvSpPr>
        <p:spPr>
          <a:xfrm>
            <a:off x="723554" y="3429149"/>
            <a:ext cx="7277446" cy="11617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756307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98352" y="2629164"/>
            <a:ext cx="2603928" cy="921845"/>
          </a:xfrm>
          <a:prstGeom prst="roundRect">
            <a:avLst/>
          </a:prstGeom>
          <a:solidFill>
            <a:srgbClr val="009193">
              <a:alpha val="7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50" dirty="0" smtClean="0">
                <a:latin typeface="Avenir Book" charset="0"/>
                <a:ea typeface="Avenir Book" charset="0"/>
                <a:cs typeface="Avenir Book" charset="0"/>
              </a:rPr>
              <a:t>Dimensionality Reduction</a:t>
            </a:r>
            <a:endParaRPr lang="en-US" sz="2750" dirty="0">
              <a:latin typeface="Avenir Book" charset="0"/>
              <a:ea typeface="Avenir Book" charset="0"/>
              <a:cs typeface="Avenir Book" charset="0"/>
            </a:endParaRPr>
          </a:p>
        </p:txBody>
      </p:sp>
      <p:sp>
        <p:nvSpPr>
          <p:cNvPr id="2" name="object 2"/>
          <p:cNvSpPr txBox="1"/>
          <p:nvPr/>
        </p:nvSpPr>
        <p:spPr>
          <a:xfrm>
            <a:off x="398352" y="296172"/>
            <a:ext cx="8437829" cy="461665"/>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L="9525">
              <a:defRPr sz="3000" spc="-26">
                <a:latin typeface="Avenir Black"/>
                <a:cs typeface="Avenir Black"/>
              </a:defRPr>
            </a:lvl1pPr>
          </a:lstStyle>
          <a:p>
            <a:r>
              <a:rPr lang="en-US" dirty="0" smtClean="0">
                <a:latin typeface="Avenir Book" charset="0"/>
                <a:ea typeface="Avenir Book" charset="0"/>
                <a:cs typeface="Avenir Book" charset="0"/>
              </a:rPr>
              <a:t>Types of Unsupervised Learning</a:t>
            </a:r>
            <a:endParaRPr lang="en-US" dirty="0">
              <a:latin typeface="Avenir Book" charset="0"/>
              <a:ea typeface="Avenir Book" charset="0"/>
              <a:cs typeface="Avenir Book" charset="0"/>
            </a:endParaRPr>
          </a:p>
        </p:txBody>
      </p:sp>
      <p:sp>
        <p:nvSpPr>
          <p:cNvPr id="7" name="Rectangle 6"/>
          <p:cNvSpPr/>
          <p:nvPr/>
        </p:nvSpPr>
        <p:spPr>
          <a:xfrm>
            <a:off x="3057860" y="1545819"/>
            <a:ext cx="5778190" cy="600164"/>
          </a:xfrm>
          <a:prstGeom prst="rect">
            <a:avLst/>
          </a:prstGeom>
        </p:spPr>
        <p:txBody>
          <a:bodyPr wrap="square">
            <a:spAutoFit/>
          </a:bodyPr>
          <a:lstStyle/>
          <a:p>
            <a:pPr lvl="0">
              <a:lnSpc>
                <a:spcPct val="150000"/>
              </a:lnSpc>
            </a:pPr>
            <a:r>
              <a:rPr lang="en-US" sz="2200" dirty="0">
                <a:latin typeface="Avenir Book" charset="0"/>
                <a:ea typeface="Avenir Book" charset="0"/>
                <a:cs typeface="Avenir Book" charset="0"/>
              </a:rPr>
              <a:t>identify unknown structure in data</a:t>
            </a:r>
            <a:endParaRPr lang="en-US" sz="2200" dirty="0" smtClean="0">
              <a:latin typeface="Avenir Book" charset="0"/>
              <a:ea typeface="Avenir Book" charset="0"/>
              <a:cs typeface="Avenir Book" charset="0"/>
            </a:endParaRPr>
          </a:p>
        </p:txBody>
      </p:sp>
      <p:sp>
        <p:nvSpPr>
          <p:cNvPr id="11" name="Rectangle 10"/>
          <p:cNvSpPr/>
          <p:nvPr/>
        </p:nvSpPr>
        <p:spPr>
          <a:xfrm>
            <a:off x="3056353" y="2790004"/>
            <a:ext cx="5779697" cy="600164"/>
          </a:xfrm>
          <a:prstGeom prst="rect">
            <a:avLst/>
          </a:prstGeom>
        </p:spPr>
        <p:txBody>
          <a:bodyPr wrap="square">
            <a:spAutoFit/>
          </a:bodyPr>
          <a:lstStyle/>
          <a:p>
            <a:pPr lvl="0">
              <a:lnSpc>
                <a:spcPct val="150000"/>
              </a:lnSpc>
            </a:pPr>
            <a:r>
              <a:rPr lang="en-US" sz="2200" dirty="0">
                <a:latin typeface="Avenir Book" charset="0"/>
                <a:ea typeface="Avenir Book" charset="0"/>
                <a:cs typeface="Avenir Book" charset="0"/>
              </a:rPr>
              <a:t>use structural characteristics to simplify data</a:t>
            </a:r>
          </a:p>
        </p:txBody>
      </p:sp>
      <p:sp>
        <p:nvSpPr>
          <p:cNvPr id="10" name="Rounded Rectangle 9"/>
          <p:cNvSpPr/>
          <p:nvPr/>
        </p:nvSpPr>
        <p:spPr>
          <a:xfrm>
            <a:off x="398352" y="1463039"/>
            <a:ext cx="2603928" cy="921845"/>
          </a:xfrm>
          <a:prstGeom prst="roundRect">
            <a:avLst/>
          </a:prstGeom>
          <a:solidFill>
            <a:srgbClr val="FF9300">
              <a:alpha val="7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venir Book" charset="0"/>
                <a:ea typeface="Avenir Book" charset="0"/>
                <a:cs typeface="Avenir Book" charset="0"/>
              </a:rPr>
              <a:t>Clustering</a:t>
            </a:r>
            <a:endParaRPr lang="en-US" sz="2800" dirty="0">
              <a:latin typeface="Avenir Book" charset="0"/>
              <a:ea typeface="Avenir Book" charset="0"/>
              <a:cs typeface="Avenir Book" charset="0"/>
            </a:endParaRPr>
          </a:p>
        </p:txBody>
      </p:sp>
    </p:spTree>
    <p:extLst>
      <p:ext uri="{BB962C8B-B14F-4D97-AF65-F5344CB8AC3E}">
        <p14:creationId xmlns:p14="http://schemas.microsoft.com/office/powerpoint/2010/main" val="20908868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Euclidean vs Cosine Distance</a:t>
            </a:r>
            <a:endParaRPr lang="en-US" sz="3000" spc="-26" dirty="0">
              <a:latin typeface="Avenir Book" charset="0"/>
              <a:ea typeface="Avenir Book" charset="0"/>
              <a:cs typeface="Avenir Book" charset="0"/>
            </a:endParaRPr>
          </a:p>
        </p:txBody>
      </p:sp>
      <p:sp>
        <p:nvSpPr>
          <p:cNvPr id="14" name="object 2"/>
          <p:cNvSpPr txBox="1"/>
          <p:nvPr/>
        </p:nvSpPr>
        <p:spPr>
          <a:xfrm>
            <a:off x="883024" y="1185300"/>
            <a:ext cx="6597276" cy="2989101"/>
          </a:xfrm>
          <a:prstGeom prst="rect">
            <a:avLst/>
          </a:prstGeom>
        </p:spPr>
        <p:txBody>
          <a:bodyPr vert="horz" wrap="square" lIns="0" tIns="0" rIns="0" bIns="0" rtlCol="0">
            <a:noAutofit/>
          </a:bodyPr>
          <a:lstStyle/>
          <a:p>
            <a:pPr marL="352425" marR="9525" indent="-342900">
              <a:lnSpc>
                <a:spcPct val="150000"/>
              </a:lnSpc>
              <a:buFont typeface="Arial" charset="0"/>
              <a:buChar char="•"/>
            </a:pPr>
            <a:r>
              <a:rPr lang="en-US" sz="2400" spc="-8" dirty="0" smtClean="0">
                <a:solidFill>
                  <a:schemeClr val="bg1"/>
                </a:solidFill>
                <a:latin typeface="Avenir Book" charset="0"/>
                <a:ea typeface="Avenir Book" charset="0"/>
                <a:cs typeface="Avenir Book" charset="0"/>
              </a:rPr>
              <a:t>Euclidean is useful for coordinate based measurements</a:t>
            </a:r>
            <a:endParaRPr lang="en-US" sz="2400" spc="-8" dirty="0">
              <a:solidFill>
                <a:schemeClr val="bg1"/>
              </a:solidFill>
              <a:latin typeface="Avenir Book" charset="0"/>
              <a:ea typeface="Avenir Book" charset="0"/>
              <a:cs typeface="Avenir Book" charset="0"/>
            </a:endParaRPr>
          </a:p>
          <a:p>
            <a:pPr marL="352425" marR="9525" indent="-342900">
              <a:lnSpc>
                <a:spcPct val="150000"/>
              </a:lnSpc>
              <a:buFont typeface="Arial" charset="0"/>
              <a:buChar char="•"/>
            </a:pPr>
            <a:r>
              <a:rPr lang="en-US" sz="2400" spc="-8" dirty="0" smtClean="0">
                <a:solidFill>
                  <a:schemeClr val="bg1"/>
                </a:solidFill>
                <a:latin typeface="Avenir Book" charset="0"/>
                <a:ea typeface="Avenir Book" charset="0"/>
                <a:cs typeface="Avenir Book" charset="0"/>
              </a:rPr>
              <a:t>Cosine is better for data such as text where location of occurrence is less important</a:t>
            </a:r>
            <a:endParaRPr lang="en-US" sz="2400" dirty="0" smtClean="0">
              <a:solidFill>
                <a:schemeClr val="bg1"/>
              </a:solidFill>
              <a:latin typeface="Avenir Book" charset="0"/>
              <a:ea typeface="Avenir Book" charset="0"/>
              <a:cs typeface="Avenir Book" charset="0"/>
            </a:endParaRPr>
          </a:p>
          <a:p>
            <a:pPr marL="352425" marR="9525" indent="-342900">
              <a:lnSpc>
                <a:spcPct val="150000"/>
              </a:lnSpc>
              <a:buFont typeface="Arial" charset="0"/>
              <a:buChar char="•"/>
            </a:pPr>
            <a:r>
              <a:rPr lang="en-US" sz="2400" spc="-26" dirty="0" smtClean="0">
                <a:solidFill>
                  <a:schemeClr val="bg1"/>
                </a:solidFill>
                <a:latin typeface="Avenir Book" charset="0"/>
                <a:ea typeface="Avenir Book" charset="0"/>
                <a:cs typeface="Avenir Book" charset="0"/>
              </a:rPr>
              <a:t>Euclidean distance is more sensitive to curse of dimensionality (see lesson 12)</a:t>
            </a:r>
            <a:endParaRPr lang="en-US" sz="2400"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807620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err="1" smtClean="0">
                <a:latin typeface="Avenir Book" charset="0"/>
                <a:ea typeface="Avenir Book" charset="0"/>
                <a:cs typeface="Avenir Book" charset="0"/>
              </a:rPr>
              <a:t>Jaccard</a:t>
            </a:r>
            <a:r>
              <a:rPr lang="en-US" sz="3000" spc="-26" dirty="0" smtClean="0">
                <a:latin typeface="Avenir Book" charset="0"/>
                <a:ea typeface="Avenir Book" charset="0"/>
                <a:cs typeface="Avenir Book" charset="0"/>
              </a:rPr>
              <a:t> Distance</a:t>
            </a:r>
            <a:endParaRPr lang="en-US" sz="3000" spc="-26" dirty="0">
              <a:latin typeface="Avenir Book" charset="0"/>
              <a:ea typeface="Avenir Book" charset="0"/>
              <a:cs typeface="Avenir Book" charset="0"/>
            </a:endParaRPr>
          </a:p>
        </p:txBody>
      </p:sp>
      <mc:AlternateContent xmlns:mc="http://schemas.openxmlformats.org/markup-compatibility/2006" xmlns:a14="http://schemas.microsoft.com/office/drawing/2010/main">
        <mc:Choice Requires="a14">
          <p:sp>
            <p:nvSpPr>
              <p:cNvPr id="19" name="TextBox 18"/>
              <p:cNvSpPr txBox="1"/>
              <p:nvPr/>
            </p:nvSpPr>
            <p:spPr>
              <a:xfrm>
                <a:off x="2116802" y="3742446"/>
                <a:ext cx="4174411"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Avenir Book" charset="0"/>
                          <a:cs typeface="Avenir Book" charset="0"/>
                        </a:rPr>
                        <m:t>1− </m:t>
                      </m:r>
                      <m:f>
                        <m:fPr>
                          <m:ctrlPr>
                            <a:rPr lang="mr-IN" sz="2400" b="0" i="1" smtClean="0">
                              <a:latin typeface="Cambria Math" panose="02040503050406030204" pitchFamily="18" charset="0"/>
                              <a:ea typeface="Avenir Book" charset="0"/>
                              <a:cs typeface="Avenir Book" charset="0"/>
                            </a:rPr>
                          </m:ctrlPr>
                        </m:fPr>
                        <m:num>
                          <m:r>
                            <a:rPr lang="en-US" sz="2400" b="0" i="1" smtClean="0">
                              <a:latin typeface="Cambria Math" charset="0"/>
                              <a:ea typeface="Avenir Book" charset="0"/>
                              <a:cs typeface="Avenir Book" charset="0"/>
                            </a:rPr>
                            <m:t>𝐴</m:t>
                          </m:r>
                          <m:r>
                            <a:rPr lang="mr-IN" sz="2400" i="1">
                              <a:latin typeface="Cambria Math" charset="0"/>
                              <a:ea typeface="Cambria Math" charset="0"/>
                              <a:cs typeface="Cambria Math" charset="0"/>
                            </a:rPr>
                            <m:t>∩</m:t>
                          </m:r>
                          <m:r>
                            <a:rPr lang="en-US" sz="2400" b="0" i="1" smtClean="0">
                              <a:latin typeface="Cambria Math" charset="0"/>
                              <a:ea typeface="Cambria Math" charset="0"/>
                              <a:cs typeface="Cambria Math" charset="0"/>
                            </a:rPr>
                            <m:t>𝐵</m:t>
                          </m:r>
                        </m:num>
                        <m:den>
                          <m:r>
                            <a:rPr lang="en-US" sz="2400" i="1">
                              <a:latin typeface="Cambria Math" charset="0"/>
                              <a:ea typeface="Avenir Book" charset="0"/>
                              <a:cs typeface="Avenir Book" charset="0"/>
                            </a:rPr>
                            <m:t>𝐴</m:t>
                          </m:r>
                          <m:r>
                            <a:rPr lang="mr-IN" sz="2400" i="1">
                              <a:latin typeface="Cambria Math" charset="0"/>
                              <a:ea typeface="Cambria Math" charset="0"/>
                              <a:cs typeface="Cambria Math" charset="0"/>
                            </a:rPr>
                            <m:t>∪</m:t>
                          </m:r>
                          <m:r>
                            <a:rPr lang="en-US" sz="2400" i="1">
                              <a:latin typeface="Cambria Math" charset="0"/>
                              <a:ea typeface="Cambria Math" charset="0"/>
                              <a:cs typeface="Cambria Math" charset="0"/>
                            </a:rPr>
                            <m:t>𝐵</m:t>
                          </m:r>
                        </m:den>
                      </m:f>
                      <m:r>
                        <a:rPr lang="en-US" sz="2400" b="0" i="1" smtClean="0">
                          <a:latin typeface="Cambria Math" charset="0"/>
                          <a:ea typeface="Avenir Book" charset="0"/>
                          <a:cs typeface="Avenir Book" charset="0"/>
                        </a:rPr>
                        <m:t>=1 − </m:t>
                      </m:r>
                      <m:f>
                        <m:fPr>
                          <m:ctrlPr>
                            <a:rPr lang="mr-IN" sz="2400" b="0" i="1" smtClean="0">
                              <a:latin typeface="Cambria Math" panose="02040503050406030204" pitchFamily="18" charset="0"/>
                              <a:ea typeface="Avenir Book" charset="0"/>
                              <a:cs typeface="Avenir Book" charset="0"/>
                            </a:rPr>
                          </m:ctrlPr>
                        </m:fPr>
                        <m:num>
                          <m:r>
                            <a:rPr lang="en-US" sz="2400" b="0" i="1" smtClean="0">
                              <a:latin typeface="Cambria Math" charset="0"/>
                              <a:ea typeface="Avenir Book" charset="0"/>
                              <a:cs typeface="Avenir Book" charset="0"/>
                            </a:rPr>
                            <m:t>𝑙𝑒𝑛</m:t>
                          </m:r>
                          <m:r>
                            <a:rPr lang="en-US" sz="2400" b="0" i="1" smtClean="0">
                              <a:latin typeface="Cambria Math" charset="0"/>
                              <a:ea typeface="Avenir Book" charset="0"/>
                              <a:cs typeface="Avenir Book" charset="0"/>
                            </a:rPr>
                            <m:t>(</m:t>
                          </m:r>
                          <m:r>
                            <a:rPr lang="en-US" sz="2400" b="0" i="1" smtClean="0">
                              <a:latin typeface="Cambria Math" charset="0"/>
                              <a:ea typeface="Avenir Book" charset="0"/>
                              <a:cs typeface="Avenir Book" charset="0"/>
                            </a:rPr>
                            <m:t>𝑠h𝑎𝑟𝑒𝑑</m:t>
                          </m:r>
                          <m:r>
                            <a:rPr lang="en-US" sz="2400" b="0" i="1" smtClean="0">
                              <a:latin typeface="Cambria Math" charset="0"/>
                              <a:ea typeface="Avenir Book" charset="0"/>
                              <a:cs typeface="Avenir Book" charset="0"/>
                            </a:rPr>
                            <m:t>)</m:t>
                          </m:r>
                        </m:num>
                        <m:den>
                          <m:r>
                            <a:rPr lang="en-US" sz="2400" b="0" i="1" smtClean="0">
                              <a:latin typeface="Cambria Math" charset="0"/>
                              <a:ea typeface="Avenir Book" charset="0"/>
                              <a:cs typeface="Avenir Book" charset="0"/>
                            </a:rPr>
                            <m:t>𝑙𝑒𝑛</m:t>
                          </m:r>
                          <m:r>
                            <a:rPr lang="en-US" sz="2400" b="0" i="1" smtClean="0">
                              <a:latin typeface="Cambria Math" charset="0"/>
                              <a:ea typeface="Avenir Book" charset="0"/>
                              <a:cs typeface="Avenir Book" charset="0"/>
                            </a:rPr>
                            <m:t>(</m:t>
                          </m:r>
                          <m:r>
                            <a:rPr lang="en-US" sz="2400" b="0" i="1" smtClean="0">
                              <a:latin typeface="Cambria Math" charset="0"/>
                              <a:ea typeface="Avenir Book" charset="0"/>
                              <a:cs typeface="Avenir Book" charset="0"/>
                            </a:rPr>
                            <m:t>𝑢𝑛𝑖𝑞𝑢𝑒</m:t>
                          </m:r>
                          <m:r>
                            <a:rPr lang="en-US" sz="2400" b="0" i="1" smtClean="0">
                              <a:latin typeface="Cambria Math" charset="0"/>
                              <a:ea typeface="Avenir Book" charset="0"/>
                              <a:cs typeface="Avenir Book" charset="0"/>
                            </a:rPr>
                            <m:t>)</m:t>
                          </m:r>
                        </m:den>
                      </m:f>
                    </m:oMath>
                  </m:oMathPara>
                </a14:m>
                <a:endParaRPr lang="en-US" sz="2400" dirty="0">
                  <a:latin typeface="Avenir Book" charset="0"/>
                  <a:ea typeface="Avenir Book" charset="0"/>
                  <a:cs typeface="Avenir Book"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116802" y="3742446"/>
                <a:ext cx="4174411" cy="768993"/>
              </a:xfrm>
              <a:prstGeom prst="rect">
                <a:avLst/>
              </a:prstGeom>
              <a:blipFill rotWithShape="0">
                <a:blip r:embed="rId3"/>
                <a:stretch>
                  <a:fillRect/>
                </a:stretch>
              </a:blipFill>
            </p:spPr>
            <p:txBody>
              <a:bodyPr/>
              <a:lstStyle/>
              <a:p>
                <a:r>
                  <a:rPr lang="en-US">
                    <a:noFill/>
                  </a:rPr>
                  <a:t> </a:t>
                </a:r>
              </a:p>
            </p:txBody>
          </p:sp>
        </mc:Fallback>
      </mc:AlternateContent>
      <p:sp>
        <p:nvSpPr>
          <p:cNvPr id="25" name="object 3"/>
          <p:cNvSpPr txBox="1"/>
          <p:nvPr/>
        </p:nvSpPr>
        <p:spPr>
          <a:xfrm>
            <a:off x="380574" y="742286"/>
            <a:ext cx="4997612" cy="338554"/>
          </a:xfrm>
          <a:prstGeom prst="rect">
            <a:avLst/>
          </a:prstGeom>
        </p:spPr>
        <p:txBody>
          <a:bodyPr vert="horz" wrap="square" lIns="0" tIns="0" rIns="0" bIns="0" rtlCol="0" anchor="t">
            <a:spAutoFit/>
          </a:bodyPr>
          <a:lstStyle/>
          <a:p>
            <a:pPr marL="9525" marR="9525">
              <a:lnSpc>
                <a:spcPct val="150000"/>
              </a:lnSpc>
            </a:pPr>
            <a:r>
              <a:rPr lang="en-US" sz="1600" spc="-8">
                <a:solidFill>
                  <a:schemeClr val="bg1"/>
                </a:solidFill>
                <a:latin typeface="Avenir Book" charset="0"/>
                <a:ea typeface="Avenir Book" charset="0"/>
                <a:cs typeface="Avenir Book" charset="0"/>
              </a:rPr>
              <a:t>Applies to sets (like word occurrence)</a:t>
            </a:r>
            <a:endParaRPr lang="en-US" sz="1600" spc="-8" dirty="0">
              <a:solidFill>
                <a:schemeClr val="bg1"/>
              </a:solidFill>
              <a:latin typeface="Avenir Book" charset="0"/>
              <a:ea typeface="Avenir Book" charset="0"/>
              <a:cs typeface="Avenir Book" charset="0"/>
            </a:endParaRPr>
          </a:p>
        </p:txBody>
      </p:sp>
      <p:sp>
        <p:nvSpPr>
          <p:cNvPr id="26" name="object 2"/>
          <p:cNvSpPr txBox="1"/>
          <p:nvPr/>
        </p:nvSpPr>
        <p:spPr>
          <a:xfrm>
            <a:off x="1111624" y="1370999"/>
            <a:ext cx="6784684" cy="2371447"/>
          </a:xfrm>
          <a:prstGeom prst="rect">
            <a:avLst/>
          </a:prstGeom>
        </p:spPr>
        <p:txBody>
          <a:bodyPr vert="horz" wrap="square" lIns="0" tIns="0" rIns="0" bIns="0" rtlCol="0">
            <a:noAutofit/>
          </a:bodyPr>
          <a:lstStyle/>
          <a:p>
            <a:pPr marL="352425" marR="9525" indent="-342900">
              <a:lnSpc>
                <a:spcPct val="150000"/>
              </a:lnSpc>
              <a:buFont typeface="Arial" charset="0"/>
              <a:buChar char="•"/>
            </a:pPr>
            <a:r>
              <a:rPr lang="en-US" sz="1800" b="1" spc="-8" dirty="0" smtClean="0">
                <a:solidFill>
                  <a:schemeClr val="bg1"/>
                </a:solidFill>
                <a:latin typeface="Avenir Book" charset="0"/>
                <a:ea typeface="Avenir Book" charset="0"/>
                <a:cs typeface="Avenir Book" charset="0"/>
              </a:rPr>
              <a:t>Sentence </a:t>
            </a:r>
            <a:r>
              <a:rPr lang="en-US" sz="1800" b="1" spc="-8" dirty="0">
                <a:solidFill>
                  <a:schemeClr val="bg1"/>
                </a:solidFill>
                <a:latin typeface="Avenir Book" charset="0"/>
                <a:ea typeface="Avenir Book" charset="0"/>
                <a:cs typeface="Avenir Book" charset="0"/>
              </a:rPr>
              <a:t>A:</a:t>
            </a:r>
            <a:r>
              <a:rPr lang="en-US" sz="1800" spc="-8" dirty="0">
                <a:solidFill>
                  <a:schemeClr val="bg1"/>
                </a:solidFill>
                <a:latin typeface="Avenir Book" charset="0"/>
                <a:ea typeface="Avenir Book" charset="0"/>
                <a:cs typeface="Avenir Book" charset="0"/>
              </a:rPr>
              <a:t> “I like chocolate ice cream.”</a:t>
            </a:r>
          </a:p>
          <a:p>
            <a:pPr marL="352425" marR="9525" indent="-342900">
              <a:lnSpc>
                <a:spcPct val="150000"/>
              </a:lnSpc>
              <a:buFont typeface="Arial" charset="0"/>
              <a:buChar char="•"/>
            </a:pPr>
            <a:r>
              <a:rPr lang="en-US" sz="1800" spc="-8" dirty="0">
                <a:solidFill>
                  <a:schemeClr val="bg1"/>
                </a:solidFill>
                <a:latin typeface="Avenir Book" charset="0"/>
                <a:ea typeface="Avenir Book" charset="0"/>
                <a:cs typeface="Avenir Book" charset="0"/>
              </a:rPr>
              <a:t>set A = {I, like, chocolate, ice, cream</a:t>
            </a:r>
            <a:r>
              <a:rPr lang="en-US" sz="1800" spc="-8" dirty="0" smtClean="0">
                <a:solidFill>
                  <a:schemeClr val="bg1"/>
                </a:solidFill>
                <a:latin typeface="Avenir Book" charset="0"/>
                <a:ea typeface="Avenir Book" charset="0"/>
                <a:cs typeface="Avenir Book" charset="0"/>
              </a:rPr>
              <a:t>}</a:t>
            </a:r>
            <a:endParaRPr lang="en-US" sz="1800" spc="-8" dirty="0">
              <a:solidFill>
                <a:schemeClr val="bg1"/>
              </a:solidFill>
              <a:latin typeface="Avenir Book" charset="0"/>
              <a:ea typeface="Avenir Book" charset="0"/>
              <a:cs typeface="Avenir Book" charset="0"/>
            </a:endParaRPr>
          </a:p>
          <a:p>
            <a:pPr marL="352425" marR="9525" indent="-342900">
              <a:lnSpc>
                <a:spcPct val="150000"/>
              </a:lnSpc>
              <a:buFont typeface="Arial" charset="0"/>
              <a:buChar char="•"/>
            </a:pPr>
            <a:r>
              <a:rPr lang="en-US" sz="1800" b="1" spc="-8" dirty="0">
                <a:solidFill>
                  <a:schemeClr val="bg1"/>
                </a:solidFill>
                <a:latin typeface="Avenir Book" charset="0"/>
                <a:ea typeface="Avenir Book" charset="0"/>
                <a:cs typeface="Avenir Book" charset="0"/>
              </a:rPr>
              <a:t>Sentence B:</a:t>
            </a:r>
            <a:r>
              <a:rPr lang="en-US" sz="1800" spc="-8" dirty="0">
                <a:solidFill>
                  <a:schemeClr val="bg1"/>
                </a:solidFill>
                <a:latin typeface="Avenir Book" charset="0"/>
                <a:ea typeface="Avenir Book" charset="0"/>
                <a:cs typeface="Avenir Book" charset="0"/>
              </a:rPr>
              <a:t> “Do I want chocolate cream or vanilla cream?”</a:t>
            </a:r>
          </a:p>
          <a:p>
            <a:pPr marL="352425" marR="9525" indent="-342900">
              <a:lnSpc>
                <a:spcPct val="150000"/>
              </a:lnSpc>
              <a:buFont typeface="Arial" charset="0"/>
              <a:buChar char="•"/>
            </a:pPr>
            <a:r>
              <a:rPr lang="en-US" sz="1800" spc="-8" dirty="0">
                <a:solidFill>
                  <a:schemeClr val="bg1"/>
                </a:solidFill>
                <a:latin typeface="Avenir Book" charset="0"/>
                <a:ea typeface="Avenir Book" charset="0"/>
                <a:cs typeface="Avenir Book" charset="0"/>
              </a:rPr>
              <a:t>set B = {Do, I, want, chocolate, cream, or, vanilla</a:t>
            </a:r>
            <a:r>
              <a:rPr lang="en-US" sz="1800" spc="-8" dirty="0" smtClean="0">
                <a:solidFill>
                  <a:schemeClr val="bg1"/>
                </a:solidFill>
                <a:latin typeface="Avenir Book" charset="0"/>
                <a:ea typeface="Avenir Book" charset="0"/>
                <a:cs typeface="Avenir Book" charset="0"/>
              </a:rPr>
              <a:t>}</a:t>
            </a:r>
            <a:endParaRPr lang="en-US" sz="18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579017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err="1" smtClean="0">
                <a:latin typeface="Avenir Book" charset="0"/>
                <a:ea typeface="Avenir Book" charset="0"/>
                <a:cs typeface="Avenir Book" charset="0"/>
              </a:rPr>
              <a:t>Jaccard</a:t>
            </a:r>
            <a:r>
              <a:rPr lang="en-US" sz="3000" spc="-26" dirty="0" smtClean="0">
                <a:latin typeface="Avenir Book" charset="0"/>
                <a:ea typeface="Avenir Book" charset="0"/>
                <a:cs typeface="Avenir Book" charset="0"/>
              </a:rPr>
              <a:t> Distance</a:t>
            </a:r>
            <a:endParaRPr lang="en-US" sz="3000" spc="-26" dirty="0">
              <a:latin typeface="Avenir Book" charset="0"/>
              <a:ea typeface="Avenir Book" charset="0"/>
              <a:cs typeface="Avenir Book" charset="0"/>
            </a:endParaRPr>
          </a:p>
        </p:txBody>
      </p:sp>
      <mc:AlternateContent xmlns:mc="http://schemas.openxmlformats.org/markup-compatibility/2006" xmlns:a14="http://schemas.microsoft.com/office/drawing/2010/main">
        <mc:Choice Requires="a14">
          <p:sp>
            <p:nvSpPr>
              <p:cNvPr id="19" name="TextBox 18"/>
              <p:cNvSpPr txBox="1"/>
              <p:nvPr/>
            </p:nvSpPr>
            <p:spPr>
              <a:xfrm>
                <a:off x="2116802" y="3742446"/>
                <a:ext cx="2684645"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Avenir Book" charset="0"/>
                          <a:cs typeface="Avenir Book" charset="0"/>
                        </a:rPr>
                        <m:t>1− </m:t>
                      </m:r>
                      <m:f>
                        <m:fPr>
                          <m:ctrlPr>
                            <a:rPr lang="mr-IN" sz="2400" b="0" i="1" smtClean="0">
                              <a:latin typeface="Cambria Math" panose="02040503050406030204" pitchFamily="18" charset="0"/>
                              <a:ea typeface="Avenir Book" charset="0"/>
                              <a:cs typeface="Avenir Book" charset="0"/>
                            </a:rPr>
                          </m:ctrlPr>
                        </m:fPr>
                        <m:num>
                          <m:r>
                            <a:rPr lang="en-US" sz="2400" b="0" i="1" smtClean="0">
                              <a:latin typeface="Cambria Math" charset="0"/>
                              <a:ea typeface="Avenir Book" charset="0"/>
                              <a:cs typeface="Avenir Book" charset="0"/>
                            </a:rPr>
                            <m:t>𝐴</m:t>
                          </m:r>
                          <m:r>
                            <a:rPr lang="mr-IN" sz="2400" i="1">
                              <a:latin typeface="Cambria Math" charset="0"/>
                              <a:ea typeface="Cambria Math" charset="0"/>
                              <a:cs typeface="Cambria Math" charset="0"/>
                            </a:rPr>
                            <m:t>∩</m:t>
                          </m:r>
                          <m:r>
                            <a:rPr lang="en-US" sz="2400" b="0" i="1" smtClean="0">
                              <a:latin typeface="Cambria Math" charset="0"/>
                              <a:ea typeface="Cambria Math" charset="0"/>
                              <a:cs typeface="Cambria Math" charset="0"/>
                            </a:rPr>
                            <m:t>𝐵</m:t>
                          </m:r>
                        </m:num>
                        <m:den>
                          <m:r>
                            <a:rPr lang="en-US" sz="2400" i="1">
                              <a:latin typeface="Cambria Math" charset="0"/>
                              <a:ea typeface="Avenir Book" charset="0"/>
                              <a:cs typeface="Avenir Book" charset="0"/>
                            </a:rPr>
                            <m:t>𝐴</m:t>
                          </m:r>
                          <m:r>
                            <a:rPr lang="mr-IN" sz="2400" i="1">
                              <a:latin typeface="Cambria Math" charset="0"/>
                              <a:ea typeface="Cambria Math" charset="0"/>
                              <a:cs typeface="Cambria Math" charset="0"/>
                            </a:rPr>
                            <m:t>∪</m:t>
                          </m:r>
                          <m:r>
                            <a:rPr lang="en-US" sz="2400" i="1">
                              <a:latin typeface="Cambria Math" charset="0"/>
                              <a:ea typeface="Cambria Math" charset="0"/>
                              <a:cs typeface="Cambria Math" charset="0"/>
                            </a:rPr>
                            <m:t>𝐵</m:t>
                          </m:r>
                        </m:den>
                      </m:f>
                      <m:r>
                        <a:rPr lang="en-US" sz="2400" b="0" i="1" smtClean="0">
                          <a:latin typeface="Cambria Math" charset="0"/>
                          <a:ea typeface="Avenir Book" charset="0"/>
                          <a:cs typeface="Avenir Book" charset="0"/>
                        </a:rPr>
                        <m:t>=1 − </m:t>
                      </m:r>
                      <m:f>
                        <m:fPr>
                          <m:ctrlPr>
                            <a:rPr lang="mr-IN" sz="2400" b="0" i="1" smtClean="0">
                              <a:latin typeface="Cambria Math" panose="02040503050406030204" pitchFamily="18" charset="0"/>
                              <a:ea typeface="Avenir Book" charset="0"/>
                              <a:cs typeface="Avenir Book" charset="0"/>
                            </a:rPr>
                          </m:ctrlPr>
                        </m:fPr>
                        <m:num>
                          <m:r>
                            <a:rPr lang="en-US" sz="2400" b="0" i="1" smtClean="0">
                              <a:latin typeface="Cambria Math" charset="0"/>
                              <a:ea typeface="Avenir Book" charset="0"/>
                              <a:cs typeface="Avenir Book" charset="0"/>
                            </a:rPr>
                            <m:t>3</m:t>
                          </m:r>
                        </m:num>
                        <m:den>
                          <m:r>
                            <a:rPr lang="en-US" sz="2400" b="0" i="1" smtClean="0">
                              <a:latin typeface="Cambria Math" charset="0"/>
                              <a:ea typeface="Avenir Book" charset="0"/>
                              <a:cs typeface="Avenir Book" charset="0"/>
                            </a:rPr>
                            <m:t>9</m:t>
                          </m:r>
                        </m:den>
                      </m:f>
                    </m:oMath>
                  </m:oMathPara>
                </a14:m>
                <a:endParaRPr lang="en-US" sz="2400" dirty="0">
                  <a:latin typeface="Avenir Book" charset="0"/>
                  <a:ea typeface="Avenir Book" charset="0"/>
                  <a:cs typeface="Avenir Book"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116802" y="3742446"/>
                <a:ext cx="2684645" cy="693844"/>
              </a:xfrm>
              <a:prstGeom prst="rect">
                <a:avLst/>
              </a:prstGeom>
              <a:blipFill rotWithShape="0">
                <a:blip r:embed="rId3"/>
                <a:stretch>
                  <a:fillRect/>
                </a:stretch>
              </a:blipFill>
            </p:spPr>
            <p:txBody>
              <a:bodyPr/>
              <a:lstStyle/>
              <a:p>
                <a:r>
                  <a:rPr lang="en-US">
                    <a:noFill/>
                  </a:rPr>
                  <a:t> </a:t>
                </a:r>
              </a:p>
            </p:txBody>
          </p:sp>
        </mc:Fallback>
      </mc:AlternateContent>
      <p:sp>
        <p:nvSpPr>
          <p:cNvPr id="14" name="object 2"/>
          <p:cNvSpPr txBox="1"/>
          <p:nvPr/>
        </p:nvSpPr>
        <p:spPr>
          <a:xfrm>
            <a:off x="1111624" y="1370999"/>
            <a:ext cx="6784684" cy="2371447"/>
          </a:xfrm>
          <a:prstGeom prst="rect">
            <a:avLst/>
          </a:prstGeom>
        </p:spPr>
        <p:txBody>
          <a:bodyPr vert="horz" wrap="square" lIns="0" tIns="0" rIns="0" bIns="0" rtlCol="0">
            <a:noAutofit/>
          </a:bodyPr>
          <a:lstStyle/>
          <a:p>
            <a:pPr marL="352425" marR="9525" indent="-342900">
              <a:lnSpc>
                <a:spcPct val="150000"/>
              </a:lnSpc>
              <a:buFont typeface="Arial" charset="0"/>
              <a:buChar char="•"/>
            </a:pPr>
            <a:r>
              <a:rPr lang="en-US" sz="1800" b="1" spc="-8" dirty="0" smtClean="0">
                <a:solidFill>
                  <a:schemeClr val="bg1"/>
                </a:solidFill>
                <a:latin typeface="Avenir Book" charset="0"/>
                <a:ea typeface="Avenir Book" charset="0"/>
                <a:cs typeface="Avenir Book" charset="0"/>
              </a:rPr>
              <a:t>Sentence </a:t>
            </a:r>
            <a:r>
              <a:rPr lang="en-US" sz="1800" b="1" spc="-8" dirty="0">
                <a:solidFill>
                  <a:schemeClr val="bg1"/>
                </a:solidFill>
                <a:latin typeface="Avenir Book" charset="0"/>
                <a:ea typeface="Avenir Book" charset="0"/>
                <a:cs typeface="Avenir Book" charset="0"/>
              </a:rPr>
              <a:t>A:</a:t>
            </a:r>
            <a:r>
              <a:rPr lang="en-US" sz="1800" spc="-8" dirty="0">
                <a:solidFill>
                  <a:schemeClr val="bg1"/>
                </a:solidFill>
                <a:latin typeface="Avenir Book" charset="0"/>
                <a:ea typeface="Avenir Book" charset="0"/>
                <a:cs typeface="Avenir Book" charset="0"/>
              </a:rPr>
              <a:t> “I like chocolate ice cream.”</a:t>
            </a:r>
          </a:p>
          <a:p>
            <a:pPr marL="352425" marR="9525" indent="-342900">
              <a:lnSpc>
                <a:spcPct val="150000"/>
              </a:lnSpc>
              <a:buFont typeface="Arial" charset="0"/>
              <a:buChar char="•"/>
            </a:pPr>
            <a:r>
              <a:rPr lang="en-US" sz="1800" spc="-8" dirty="0">
                <a:solidFill>
                  <a:schemeClr val="bg1"/>
                </a:solidFill>
                <a:latin typeface="Avenir Book" charset="0"/>
                <a:ea typeface="Avenir Book" charset="0"/>
                <a:cs typeface="Avenir Book" charset="0"/>
              </a:rPr>
              <a:t>set A = {</a:t>
            </a:r>
            <a:r>
              <a:rPr lang="en-US" sz="1800" b="1" spc="-8" dirty="0">
                <a:solidFill>
                  <a:srgbClr val="C00000"/>
                </a:solidFill>
                <a:latin typeface="Avenir Book" charset="0"/>
                <a:ea typeface="Avenir Book" charset="0"/>
                <a:cs typeface="Avenir Book" charset="0"/>
              </a:rPr>
              <a:t>I</a:t>
            </a:r>
            <a:r>
              <a:rPr lang="en-US" sz="1800" spc="-8" dirty="0">
                <a:solidFill>
                  <a:schemeClr val="bg1"/>
                </a:solidFill>
                <a:latin typeface="Avenir Book" charset="0"/>
                <a:ea typeface="Avenir Book" charset="0"/>
                <a:cs typeface="Avenir Book" charset="0"/>
              </a:rPr>
              <a:t>, like, </a:t>
            </a:r>
            <a:r>
              <a:rPr lang="en-US" sz="1800" b="1" spc="-8" dirty="0">
                <a:solidFill>
                  <a:srgbClr val="C00000"/>
                </a:solidFill>
                <a:latin typeface="Avenir Book" charset="0"/>
                <a:ea typeface="Avenir Book" charset="0"/>
                <a:cs typeface="Avenir Book" charset="0"/>
              </a:rPr>
              <a:t>chocolate</a:t>
            </a:r>
            <a:r>
              <a:rPr lang="en-US" sz="1800" spc="-8" dirty="0">
                <a:solidFill>
                  <a:schemeClr val="bg1"/>
                </a:solidFill>
                <a:latin typeface="Avenir Book" charset="0"/>
                <a:ea typeface="Avenir Book" charset="0"/>
                <a:cs typeface="Avenir Book" charset="0"/>
              </a:rPr>
              <a:t>, ice, </a:t>
            </a:r>
            <a:r>
              <a:rPr lang="en-US" sz="1800" b="1" spc="-8" dirty="0">
                <a:solidFill>
                  <a:srgbClr val="C00000"/>
                </a:solidFill>
                <a:latin typeface="Avenir Book" charset="0"/>
                <a:ea typeface="Avenir Book" charset="0"/>
                <a:cs typeface="Avenir Book" charset="0"/>
              </a:rPr>
              <a:t>cream</a:t>
            </a:r>
            <a:r>
              <a:rPr lang="en-US" sz="1800" spc="-8" dirty="0" smtClean="0">
                <a:solidFill>
                  <a:schemeClr val="bg1"/>
                </a:solidFill>
                <a:latin typeface="Avenir Book" charset="0"/>
                <a:ea typeface="Avenir Book" charset="0"/>
                <a:cs typeface="Avenir Book" charset="0"/>
              </a:rPr>
              <a:t>}</a:t>
            </a:r>
            <a:endParaRPr lang="en-US" sz="1800" spc="-8" dirty="0">
              <a:solidFill>
                <a:schemeClr val="bg1"/>
              </a:solidFill>
              <a:latin typeface="Avenir Book" charset="0"/>
              <a:ea typeface="Avenir Book" charset="0"/>
              <a:cs typeface="Avenir Book" charset="0"/>
            </a:endParaRPr>
          </a:p>
          <a:p>
            <a:pPr marL="352425" marR="9525" indent="-342900">
              <a:lnSpc>
                <a:spcPct val="150000"/>
              </a:lnSpc>
              <a:buFont typeface="Arial" charset="0"/>
              <a:buChar char="•"/>
            </a:pPr>
            <a:r>
              <a:rPr lang="en-US" sz="1800" b="1" spc="-8" dirty="0">
                <a:solidFill>
                  <a:schemeClr val="bg1"/>
                </a:solidFill>
                <a:latin typeface="Avenir Book" charset="0"/>
                <a:ea typeface="Avenir Book" charset="0"/>
                <a:cs typeface="Avenir Book" charset="0"/>
              </a:rPr>
              <a:t>Sentence B:</a:t>
            </a:r>
            <a:r>
              <a:rPr lang="en-US" sz="1800" spc="-8" dirty="0">
                <a:solidFill>
                  <a:schemeClr val="bg1"/>
                </a:solidFill>
                <a:latin typeface="Avenir Book" charset="0"/>
                <a:ea typeface="Avenir Book" charset="0"/>
                <a:cs typeface="Avenir Book" charset="0"/>
              </a:rPr>
              <a:t> “Do I want chocolate cream or vanilla cream?”</a:t>
            </a:r>
          </a:p>
          <a:p>
            <a:pPr marL="352425" marR="9525" indent="-342900">
              <a:lnSpc>
                <a:spcPct val="150000"/>
              </a:lnSpc>
              <a:buFont typeface="Arial" charset="0"/>
              <a:buChar char="•"/>
            </a:pPr>
            <a:r>
              <a:rPr lang="en-US" sz="1800" spc="-8" dirty="0">
                <a:solidFill>
                  <a:schemeClr val="bg1"/>
                </a:solidFill>
                <a:latin typeface="Avenir Book" charset="0"/>
                <a:ea typeface="Avenir Book" charset="0"/>
                <a:cs typeface="Avenir Book" charset="0"/>
              </a:rPr>
              <a:t>set B = {Do, </a:t>
            </a:r>
            <a:r>
              <a:rPr lang="en-US" sz="1800" b="1" spc="-8" dirty="0">
                <a:solidFill>
                  <a:srgbClr val="C00000"/>
                </a:solidFill>
                <a:latin typeface="Avenir Book" charset="0"/>
                <a:ea typeface="Avenir Book" charset="0"/>
                <a:cs typeface="Avenir Book" charset="0"/>
              </a:rPr>
              <a:t>I</a:t>
            </a:r>
            <a:r>
              <a:rPr lang="en-US" sz="1800" spc="-8" dirty="0">
                <a:solidFill>
                  <a:schemeClr val="bg1"/>
                </a:solidFill>
                <a:latin typeface="Avenir Book" charset="0"/>
                <a:ea typeface="Avenir Book" charset="0"/>
                <a:cs typeface="Avenir Book" charset="0"/>
              </a:rPr>
              <a:t>, want, </a:t>
            </a:r>
            <a:r>
              <a:rPr lang="en-US" sz="1800" b="1" spc="-8" dirty="0">
                <a:solidFill>
                  <a:srgbClr val="C00000"/>
                </a:solidFill>
                <a:latin typeface="Avenir Book" charset="0"/>
                <a:ea typeface="Avenir Book" charset="0"/>
                <a:cs typeface="Avenir Book" charset="0"/>
              </a:rPr>
              <a:t>chocolate</a:t>
            </a:r>
            <a:r>
              <a:rPr lang="en-US" sz="1800" spc="-8" dirty="0">
                <a:solidFill>
                  <a:schemeClr val="bg1"/>
                </a:solidFill>
                <a:latin typeface="Avenir Book" charset="0"/>
                <a:ea typeface="Avenir Book" charset="0"/>
                <a:cs typeface="Avenir Book" charset="0"/>
              </a:rPr>
              <a:t>, </a:t>
            </a:r>
            <a:r>
              <a:rPr lang="en-US" sz="1800" b="1" spc="-8" dirty="0">
                <a:solidFill>
                  <a:srgbClr val="C00000"/>
                </a:solidFill>
                <a:latin typeface="Avenir Book" charset="0"/>
                <a:ea typeface="Avenir Book" charset="0"/>
                <a:cs typeface="Avenir Book" charset="0"/>
              </a:rPr>
              <a:t>cream</a:t>
            </a:r>
            <a:r>
              <a:rPr lang="en-US" sz="1800" spc="-8" dirty="0">
                <a:solidFill>
                  <a:schemeClr val="bg1"/>
                </a:solidFill>
                <a:latin typeface="Avenir Book" charset="0"/>
                <a:ea typeface="Avenir Book" charset="0"/>
                <a:cs typeface="Avenir Book" charset="0"/>
              </a:rPr>
              <a:t>, or, vanilla</a:t>
            </a:r>
            <a:r>
              <a:rPr lang="en-US" sz="1800" spc="-8" dirty="0" smtClean="0">
                <a:solidFill>
                  <a:schemeClr val="bg1"/>
                </a:solidFill>
                <a:latin typeface="Avenir Book" charset="0"/>
                <a:ea typeface="Avenir Book" charset="0"/>
                <a:cs typeface="Avenir Book" charset="0"/>
              </a:rPr>
              <a:t>}</a:t>
            </a:r>
            <a:endParaRPr lang="en-US" sz="1800" spc="-8" dirty="0">
              <a:solidFill>
                <a:schemeClr val="bg1"/>
              </a:solidFill>
              <a:latin typeface="Avenir Book" charset="0"/>
              <a:ea typeface="Avenir Book" charset="0"/>
              <a:cs typeface="Avenir Book" charset="0"/>
            </a:endParaRPr>
          </a:p>
        </p:txBody>
      </p:sp>
      <p:sp>
        <p:nvSpPr>
          <p:cNvPr id="5" name="object 3"/>
          <p:cNvSpPr txBox="1"/>
          <p:nvPr/>
        </p:nvSpPr>
        <p:spPr>
          <a:xfrm>
            <a:off x="380574" y="742286"/>
            <a:ext cx="4997612" cy="338554"/>
          </a:xfrm>
          <a:prstGeom prst="rect">
            <a:avLst/>
          </a:prstGeom>
        </p:spPr>
        <p:txBody>
          <a:bodyPr vert="horz" wrap="square" lIns="0" tIns="0" rIns="0" bIns="0" rtlCol="0" anchor="t">
            <a:spAutoFit/>
          </a:bodyPr>
          <a:lstStyle/>
          <a:p>
            <a:pPr marL="9525" marR="9525">
              <a:lnSpc>
                <a:spcPct val="150000"/>
              </a:lnSpc>
            </a:pPr>
            <a:r>
              <a:rPr lang="en-US" sz="1600" spc="-8">
                <a:solidFill>
                  <a:schemeClr val="bg1"/>
                </a:solidFill>
                <a:latin typeface="Avenir Book" charset="0"/>
                <a:ea typeface="Avenir Book" charset="0"/>
                <a:cs typeface="Avenir Book" charset="0"/>
              </a:rPr>
              <a:t>Applies to sets (like word occurrence)</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77163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Distance Metrics: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general pairwise distance function</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sklearn.metrics</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pairwise_distances</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Calculate the distances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dist</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pairwise_distances</a:t>
            </a:r>
            <a:r>
              <a:rPr lang="en-US" sz="1600" b="1" dirty="0" smtClean="0">
                <a:solidFill>
                  <a:srgbClr val="212121">
                    <a:lumMod val="50000"/>
                  </a:srgbClr>
                </a:solidFill>
                <a:latin typeface="Monaco" charset="0"/>
                <a:ea typeface="Monaco" charset="0"/>
                <a:cs typeface="Monaco" charset="0"/>
              </a:rPr>
              <a:t>(X, Y, </a:t>
            </a:r>
          </a:p>
          <a:p>
            <a:pPr>
              <a:lnSpc>
                <a:spcPct val="150000"/>
              </a:lnSpc>
              <a:tabLst>
                <a:tab pos="222250" algn="l"/>
              </a:tabLst>
            </a:pPr>
            <a:r>
              <a:rPr lang="en-US" sz="1600" b="1" dirty="0" smtClean="0">
                <a:solidFill>
                  <a:srgbClr val="212121">
                    <a:lumMod val="50000"/>
                  </a:srgbClr>
                </a:solidFill>
                <a:latin typeface="Monaco" charset="0"/>
                <a:ea typeface="Monaco" charset="0"/>
                <a:cs typeface="Monaco" charset="0"/>
              </a:rPr>
              <a:t>       </a:t>
            </a: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metric='</a:t>
            </a:r>
            <a:r>
              <a:rPr lang="en-US" sz="1600" b="1" dirty="0" err="1" smtClean="0">
                <a:solidFill>
                  <a:srgbClr val="212121">
                    <a:lumMod val="50000"/>
                  </a:srgbClr>
                </a:solidFill>
                <a:latin typeface="Monaco" charset="0"/>
                <a:ea typeface="Monaco" charset="0"/>
                <a:cs typeface="Monaco" charset="0"/>
              </a:rPr>
              <a:t>euclidean</a:t>
            </a:r>
            <a:r>
              <a:rPr lang="en-US" sz="1600" b="1" dirty="0" smtClean="0">
                <a:solidFill>
                  <a:srgbClr val="212121">
                    <a:lumMod val="50000"/>
                  </a:srgb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Other distance metric choices are: </a:t>
            </a:r>
            <a:r>
              <a:rPr lang="en-US" sz="1600" b="1" dirty="0" smtClean="0">
                <a:solidFill>
                  <a:srgbClr val="212121">
                    <a:lumMod val="50000"/>
                  </a:srgbClr>
                </a:solidFill>
                <a:latin typeface="Monaco" charset="0"/>
                <a:ea typeface="Monaco" charset="0"/>
                <a:cs typeface="Monaco" charset="0"/>
              </a:rPr>
              <a:t>cosine, </a:t>
            </a:r>
            <a:r>
              <a:rPr lang="en-US" sz="1600" b="1" dirty="0" err="1" smtClean="0">
                <a:solidFill>
                  <a:srgbClr val="212121">
                    <a:lumMod val="50000"/>
                  </a:srgbClr>
                </a:solidFill>
                <a:latin typeface="Monaco" charset="0"/>
                <a:ea typeface="Monaco" charset="0"/>
                <a:cs typeface="Monaco" charset="0"/>
              </a:rPr>
              <a:t>manhattan</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212121">
                    <a:lumMod val="50000"/>
                  </a:srgbClr>
                </a:solidFill>
                <a:latin typeface="Monaco" charset="0"/>
                <a:ea typeface="Monaco" charset="0"/>
                <a:cs typeface="Monaco" charset="0"/>
              </a:rPr>
              <a:t>jaccard</a:t>
            </a:r>
            <a:r>
              <a:rPr lang="en-US" sz="1600" b="1" dirty="0" smtClean="0">
                <a:solidFill>
                  <a:srgbClr val="212121">
                    <a:lumMod val="50000"/>
                  </a:srgbClr>
                </a:solidFill>
                <a:latin typeface="Monaco" charset="0"/>
                <a:ea typeface="Monaco" charset="0"/>
                <a:cs typeface="Monaco" charset="0"/>
              </a:rPr>
              <a:t>, </a:t>
            </a:r>
            <a:r>
              <a:rPr lang="en-US" sz="1600" b="1" dirty="0" smtClean="0">
                <a:latin typeface="Avenir Book" charset="0"/>
                <a:ea typeface="Avenir Book" charset="0"/>
                <a:cs typeface="Avenir Book" charset="0"/>
              </a:rPr>
              <a:t>etc.</a:t>
            </a:r>
            <a:endParaRPr lang="en-US" sz="1600" b="1" dirty="0">
              <a:latin typeface="Avenir Book" charset="0"/>
              <a:ea typeface="Avenir Book" charset="0"/>
              <a:cs typeface="Avenir Book" charset="0"/>
            </a:endParaRPr>
          </a:p>
          <a:p>
            <a:endParaRPr lang="en-US" sz="1600" b="1" dirty="0">
              <a:latin typeface="Avenir Book" charset="0"/>
              <a:ea typeface="Avenir Book" charset="0"/>
              <a:cs typeface="Avenir Book" charset="0"/>
            </a:endParaRPr>
          </a:p>
          <a:p>
            <a:pPr>
              <a:lnSpc>
                <a:spcPct val="150000"/>
              </a:lnSpc>
              <a:tabLst>
                <a:tab pos="277813" algn="l"/>
              </a:tabLst>
            </a:pPr>
            <a:r>
              <a:rPr lang="en-US" sz="1600" b="1" dirty="0" smtClean="0">
                <a:latin typeface="Avenir Book" charset="0"/>
                <a:ea typeface="Avenir Book" charset="0"/>
                <a:cs typeface="Avenir Book" charset="0"/>
              </a:rPr>
              <a:t>Distance metric methods can also be imported specifically, e.g.:</a:t>
            </a:r>
          </a:p>
          <a:p>
            <a:pPr>
              <a:lnSpc>
                <a:spcPct val="150000"/>
              </a:lnSpc>
              <a:tabLst>
                <a:tab pos="277813" algn="l"/>
              </a:tabLst>
            </a:pPr>
            <a:r>
              <a:rPr lang="en-US" sz="1600" b="1" dirty="0">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from </a:t>
            </a:r>
            <a:r>
              <a:rPr lang="en-US" sz="1600" b="1" dirty="0" err="1">
                <a:solidFill>
                  <a:srgbClr val="212121">
                    <a:lumMod val="50000"/>
                    <a:lumOff val="50000"/>
                  </a:srgbClr>
                </a:solidFill>
                <a:latin typeface="Monaco" charset="0"/>
                <a:ea typeface="Monaco" charset="0"/>
                <a:cs typeface="Monaco" charset="0"/>
              </a:rPr>
              <a:t>sklearn.metrics</a:t>
            </a:r>
            <a:r>
              <a:rPr lang="en-US" sz="1600" b="1" dirty="0">
                <a:solidFill>
                  <a:srgbClr val="212121">
                    <a:lumMod val="50000"/>
                    <a:lumOff val="50000"/>
                  </a:srgbClr>
                </a:solidFill>
                <a:latin typeface="Monaco" charset="0"/>
                <a:ea typeface="Monaco" charset="0"/>
                <a:cs typeface="Monaco" charset="0"/>
              </a:rPr>
              <a:t> import </a:t>
            </a:r>
            <a:r>
              <a:rPr lang="en-US" sz="1600" b="1" dirty="0" err="1" smtClean="0">
                <a:solidFill>
                  <a:srgbClr val="0070C0"/>
                </a:solidFill>
                <a:latin typeface="Monaco" charset="0"/>
                <a:ea typeface="Monaco" charset="0"/>
                <a:cs typeface="Monaco" charset="0"/>
              </a:rPr>
              <a:t>euclidean_distances</a:t>
            </a:r>
            <a:endParaRPr lang="en-US" sz="1600" b="1" dirty="0">
              <a:solidFill>
                <a:srgbClr val="0070C0"/>
              </a:solidFill>
              <a:latin typeface="Monaco" charset="0"/>
              <a:ea typeface="Monaco" charset="0"/>
              <a:cs typeface="Monaco" charset="0"/>
            </a:endParaRPr>
          </a:p>
        </p:txBody>
      </p:sp>
      <p:sp>
        <p:nvSpPr>
          <p:cNvPr id="5" name="Left Arrow 4"/>
          <p:cNvSpPr/>
          <p:nvPr/>
        </p:nvSpPr>
        <p:spPr>
          <a:xfrm>
            <a:off x="6507012" y="2635349"/>
            <a:ext cx="466166" cy="385482"/>
          </a:xfrm>
          <a:prstGeom prst="leftArrow">
            <a:avLst/>
          </a:prstGeom>
          <a:solidFill>
            <a:srgbClr val="0070C0">
              <a:alpha val="75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8352" y="1828800"/>
            <a:ext cx="7831248" cy="2888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7346986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Distance Metrics: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general pairwise distance function</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sklearn.metrics</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pairwise_distances</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Calculate the distances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dist</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pairwise_distances</a:t>
            </a:r>
            <a:r>
              <a:rPr lang="en-US" sz="1600" b="1" dirty="0" smtClean="0">
                <a:solidFill>
                  <a:srgbClr val="212121">
                    <a:lumMod val="50000"/>
                  </a:srgbClr>
                </a:solidFill>
                <a:latin typeface="Monaco" charset="0"/>
                <a:ea typeface="Monaco" charset="0"/>
                <a:cs typeface="Monaco" charset="0"/>
              </a:rPr>
              <a:t>(X, Y, </a:t>
            </a:r>
          </a:p>
          <a:p>
            <a:pPr>
              <a:lnSpc>
                <a:spcPct val="150000"/>
              </a:lnSpc>
              <a:tabLst>
                <a:tab pos="222250" algn="l"/>
              </a:tabLst>
            </a:pPr>
            <a:r>
              <a:rPr lang="en-US" sz="1600" b="1" dirty="0" smtClean="0">
                <a:solidFill>
                  <a:srgbClr val="212121">
                    <a:lumMod val="50000"/>
                  </a:srgbClr>
                </a:solidFill>
                <a:latin typeface="Monaco" charset="0"/>
                <a:ea typeface="Monaco" charset="0"/>
                <a:cs typeface="Monaco" charset="0"/>
              </a:rPr>
              <a:t>       </a:t>
            </a: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metric='</a:t>
            </a:r>
            <a:r>
              <a:rPr lang="en-US" sz="1600" b="1" dirty="0" err="1" smtClean="0">
                <a:solidFill>
                  <a:srgbClr val="212121">
                    <a:lumMod val="50000"/>
                  </a:srgbClr>
                </a:solidFill>
                <a:latin typeface="Monaco" charset="0"/>
                <a:ea typeface="Monaco" charset="0"/>
                <a:cs typeface="Monaco" charset="0"/>
              </a:rPr>
              <a:t>euclidean</a:t>
            </a:r>
            <a:r>
              <a:rPr lang="en-US" sz="1600" b="1" dirty="0" smtClean="0">
                <a:solidFill>
                  <a:srgbClr val="212121">
                    <a:lumMod val="50000"/>
                  </a:srgb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Other distance metric choices are: </a:t>
            </a:r>
            <a:r>
              <a:rPr lang="en-US" sz="1600" b="1" dirty="0" smtClean="0">
                <a:solidFill>
                  <a:srgbClr val="212121">
                    <a:lumMod val="50000"/>
                  </a:srgbClr>
                </a:solidFill>
                <a:latin typeface="Monaco" charset="0"/>
                <a:ea typeface="Monaco" charset="0"/>
                <a:cs typeface="Monaco" charset="0"/>
              </a:rPr>
              <a:t>cosine, </a:t>
            </a:r>
            <a:r>
              <a:rPr lang="en-US" sz="1600" b="1" dirty="0" err="1" smtClean="0">
                <a:solidFill>
                  <a:srgbClr val="212121">
                    <a:lumMod val="50000"/>
                  </a:srgbClr>
                </a:solidFill>
                <a:latin typeface="Monaco" charset="0"/>
                <a:ea typeface="Monaco" charset="0"/>
                <a:cs typeface="Monaco" charset="0"/>
              </a:rPr>
              <a:t>manhattan</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212121">
                    <a:lumMod val="50000"/>
                  </a:srgbClr>
                </a:solidFill>
                <a:latin typeface="Monaco" charset="0"/>
                <a:ea typeface="Monaco" charset="0"/>
                <a:cs typeface="Monaco" charset="0"/>
              </a:rPr>
              <a:t>jaccard</a:t>
            </a:r>
            <a:r>
              <a:rPr lang="en-US" sz="1600" b="1" dirty="0" smtClean="0">
                <a:solidFill>
                  <a:srgbClr val="212121">
                    <a:lumMod val="50000"/>
                  </a:srgbClr>
                </a:solidFill>
                <a:latin typeface="Monaco" charset="0"/>
                <a:ea typeface="Monaco" charset="0"/>
                <a:cs typeface="Monaco" charset="0"/>
              </a:rPr>
              <a:t>, </a:t>
            </a:r>
            <a:r>
              <a:rPr lang="en-US" sz="1600" b="1" dirty="0" smtClean="0">
                <a:latin typeface="Avenir Book" charset="0"/>
                <a:ea typeface="Avenir Book" charset="0"/>
                <a:cs typeface="Avenir Book" charset="0"/>
              </a:rPr>
              <a:t>etc.</a:t>
            </a:r>
            <a:endParaRPr lang="en-US" sz="1600" b="1" dirty="0">
              <a:latin typeface="Avenir Book" charset="0"/>
              <a:ea typeface="Avenir Book" charset="0"/>
              <a:cs typeface="Avenir Book" charset="0"/>
            </a:endParaRPr>
          </a:p>
          <a:p>
            <a:endParaRPr lang="en-US" sz="1600" b="1" dirty="0">
              <a:latin typeface="Avenir Book" charset="0"/>
              <a:ea typeface="Avenir Book" charset="0"/>
              <a:cs typeface="Avenir Book" charset="0"/>
            </a:endParaRPr>
          </a:p>
          <a:p>
            <a:pPr>
              <a:lnSpc>
                <a:spcPct val="150000"/>
              </a:lnSpc>
              <a:tabLst>
                <a:tab pos="277813" algn="l"/>
              </a:tabLst>
            </a:pPr>
            <a:r>
              <a:rPr lang="en-US" sz="1600" b="1" dirty="0" smtClean="0">
                <a:latin typeface="Avenir Book" charset="0"/>
                <a:ea typeface="Avenir Book" charset="0"/>
                <a:cs typeface="Avenir Book" charset="0"/>
              </a:rPr>
              <a:t>Distance metric methods can also be imported specifically, e.g.:</a:t>
            </a:r>
          </a:p>
          <a:p>
            <a:pPr>
              <a:lnSpc>
                <a:spcPct val="150000"/>
              </a:lnSpc>
              <a:tabLst>
                <a:tab pos="277813" algn="l"/>
              </a:tabLst>
            </a:pPr>
            <a:r>
              <a:rPr lang="en-US" sz="1600" b="1" dirty="0">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from </a:t>
            </a:r>
            <a:r>
              <a:rPr lang="en-US" sz="1600" b="1" dirty="0" err="1">
                <a:solidFill>
                  <a:srgbClr val="212121">
                    <a:lumMod val="50000"/>
                    <a:lumOff val="50000"/>
                  </a:srgbClr>
                </a:solidFill>
                <a:latin typeface="Monaco" charset="0"/>
                <a:ea typeface="Monaco" charset="0"/>
                <a:cs typeface="Monaco" charset="0"/>
              </a:rPr>
              <a:t>sklearn.metrics</a:t>
            </a:r>
            <a:r>
              <a:rPr lang="en-US" sz="1600" b="1" dirty="0">
                <a:solidFill>
                  <a:srgbClr val="212121">
                    <a:lumMod val="50000"/>
                    <a:lumOff val="50000"/>
                  </a:srgbClr>
                </a:solidFill>
                <a:latin typeface="Monaco" charset="0"/>
                <a:ea typeface="Monaco" charset="0"/>
                <a:cs typeface="Monaco" charset="0"/>
              </a:rPr>
              <a:t> import </a:t>
            </a:r>
            <a:r>
              <a:rPr lang="en-US" sz="1600" b="1" dirty="0" err="1" smtClean="0">
                <a:solidFill>
                  <a:srgbClr val="0070C0"/>
                </a:solidFill>
                <a:latin typeface="Monaco" charset="0"/>
                <a:ea typeface="Monaco" charset="0"/>
                <a:cs typeface="Monaco" charset="0"/>
              </a:rPr>
              <a:t>euclidean_distances</a:t>
            </a:r>
            <a:endParaRPr lang="en-US" sz="1600" b="1" dirty="0">
              <a:solidFill>
                <a:srgbClr val="0070C0"/>
              </a:solidFill>
              <a:latin typeface="Monaco" charset="0"/>
              <a:ea typeface="Monaco" charset="0"/>
              <a:cs typeface="Monaco" charset="0"/>
            </a:endParaRPr>
          </a:p>
        </p:txBody>
      </p:sp>
      <p:sp>
        <p:nvSpPr>
          <p:cNvPr id="8" name="Rectangle 7"/>
          <p:cNvSpPr/>
          <p:nvPr/>
        </p:nvSpPr>
        <p:spPr>
          <a:xfrm>
            <a:off x="398352" y="3194158"/>
            <a:ext cx="7831248" cy="15226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6693791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Distance Metrics: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general pairwise distance function</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sklearn.metrics</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pairwise_distances</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Calculate the distances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dist</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pairwise_distances</a:t>
            </a:r>
            <a:r>
              <a:rPr lang="en-US" sz="1600" b="1" dirty="0" smtClean="0">
                <a:solidFill>
                  <a:srgbClr val="212121">
                    <a:lumMod val="50000"/>
                  </a:srgbClr>
                </a:solidFill>
                <a:latin typeface="Monaco" charset="0"/>
                <a:ea typeface="Monaco" charset="0"/>
                <a:cs typeface="Monaco" charset="0"/>
              </a:rPr>
              <a:t>(X, Y, </a:t>
            </a:r>
          </a:p>
          <a:p>
            <a:pPr>
              <a:lnSpc>
                <a:spcPct val="150000"/>
              </a:lnSpc>
              <a:tabLst>
                <a:tab pos="222250" algn="l"/>
              </a:tabLst>
            </a:pPr>
            <a:r>
              <a:rPr lang="en-US" sz="1600" b="1" dirty="0" smtClean="0">
                <a:solidFill>
                  <a:srgbClr val="212121">
                    <a:lumMod val="50000"/>
                  </a:srgbClr>
                </a:solidFill>
                <a:latin typeface="Monaco" charset="0"/>
                <a:ea typeface="Monaco" charset="0"/>
                <a:cs typeface="Monaco" charset="0"/>
              </a:rPr>
              <a:t>       </a:t>
            </a: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metric='</a:t>
            </a:r>
            <a:r>
              <a:rPr lang="en-US" sz="1600" b="1" dirty="0" err="1" smtClean="0">
                <a:solidFill>
                  <a:srgbClr val="212121">
                    <a:lumMod val="50000"/>
                  </a:srgbClr>
                </a:solidFill>
                <a:latin typeface="Monaco" charset="0"/>
                <a:ea typeface="Monaco" charset="0"/>
                <a:cs typeface="Monaco" charset="0"/>
              </a:rPr>
              <a:t>euclidean</a:t>
            </a:r>
            <a:r>
              <a:rPr lang="en-US" sz="1600" b="1" dirty="0" smtClean="0">
                <a:solidFill>
                  <a:srgbClr val="212121">
                    <a:lumMod val="50000"/>
                  </a:srgb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Other distance metric choices are: </a:t>
            </a:r>
            <a:r>
              <a:rPr lang="en-US" sz="1600" b="1" dirty="0" smtClean="0">
                <a:solidFill>
                  <a:srgbClr val="212121">
                    <a:lumMod val="50000"/>
                  </a:srgbClr>
                </a:solidFill>
                <a:latin typeface="Monaco" charset="0"/>
                <a:ea typeface="Monaco" charset="0"/>
                <a:cs typeface="Monaco" charset="0"/>
              </a:rPr>
              <a:t>cosine, </a:t>
            </a:r>
            <a:r>
              <a:rPr lang="en-US" sz="1600" b="1" dirty="0" err="1" smtClean="0">
                <a:solidFill>
                  <a:srgbClr val="212121">
                    <a:lumMod val="50000"/>
                  </a:srgbClr>
                </a:solidFill>
                <a:latin typeface="Monaco" charset="0"/>
                <a:ea typeface="Monaco" charset="0"/>
                <a:cs typeface="Monaco" charset="0"/>
              </a:rPr>
              <a:t>manhattan</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212121">
                    <a:lumMod val="50000"/>
                  </a:srgbClr>
                </a:solidFill>
                <a:latin typeface="Monaco" charset="0"/>
                <a:ea typeface="Monaco" charset="0"/>
                <a:cs typeface="Monaco" charset="0"/>
              </a:rPr>
              <a:t>jaccard</a:t>
            </a:r>
            <a:r>
              <a:rPr lang="en-US" sz="1600" b="1" dirty="0" smtClean="0">
                <a:solidFill>
                  <a:srgbClr val="212121">
                    <a:lumMod val="50000"/>
                  </a:srgbClr>
                </a:solidFill>
                <a:latin typeface="Monaco" charset="0"/>
                <a:ea typeface="Monaco" charset="0"/>
                <a:cs typeface="Monaco" charset="0"/>
              </a:rPr>
              <a:t>, </a:t>
            </a:r>
            <a:r>
              <a:rPr lang="en-US" sz="1600" b="1" dirty="0" smtClean="0">
                <a:latin typeface="Avenir Book" charset="0"/>
                <a:ea typeface="Avenir Book" charset="0"/>
                <a:cs typeface="Avenir Book" charset="0"/>
              </a:rPr>
              <a:t>etc.</a:t>
            </a:r>
            <a:endParaRPr lang="en-US" sz="1600" b="1" dirty="0">
              <a:latin typeface="Avenir Book" charset="0"/>
              <a:ea typeface="Avenir Book" charset="0"/>
              <a:cs typeface="Avenir Book" charset="0"/>
            </a:endParaRPr>
          </a:p>
          <a:p>
            <a:endParaRPr lang="en-US" sz="1600" b="1" dirty="0">
              <a:latin typeface="Avenir Book" charset="0"/>
              <a:ea typeface="Avenir Book" charset="0"/>
              <a:cs typeface="Avenir Book" charset="0"/>
            </a:endParaRPr>
          </a:p>
          <a:p>
            <a:pPr>
              <a:lnSpc>
                <a:spcPct val="150000"/>
              </a:lnSpc>
              <a:tabLst>
                <a:tab pos="277813" algn="l"/>
              </a:tabLst>
            </a:pPr>
            <a:r>
              <a:rPr lang="en-US" sz="1600" b="1" dirty="0" smtClean="0">
                <a:latin typeface="Avenir Book" charset="0"/>
                <a:ea typeface="Avenir Book" charset="0"/>
                <a:cs typeface="Avenir Book" charset="0"/>
              </a:rPr>
              <a:t>Distance metric methods can also be imported specifically, e.g.:</a:t>
            </a:r>
          </a:p>
          <a:p>
            <a:pPr>
              <a:lnSpc>
                <a:spcPct val="150000"/>
              </a:lnSpc>
              <a:tabLst>
                <a:tab pos="277813" algn="l"/>
              </a:tabLst>
            </a:pPr>
            <a:r>
              <a:rPr lang="en-US" sz="1600" b="1" dirty="0">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from </a:t>
            </a:r>
            <a:r>
              <a:rPr lang="en-US" sz="1600" b="1" dirty="0" err="1">
                <a:solidFill>
                  <a:srgbClr val="212121">
                    <a:lumMod val="50000"/>
                    <a:lumOff val="50000"/>
                  </a:srgbClr>
                </a:solidFill>
                <a:latin typeface="Monaco" charset="0"/>
                <a:ea typeface="Monaco" charset="0"/>
                <a:cs typeface="Monaco" charset="0"/>
              </a:rPr>
              <a:t>sklearn.metrics</a:t>
            </a:r>
            <a:r>
              <a:rPr lang="en-US" sz="1600" b="1" dirty="0">
                <a:solidFill>
                  <a:srgbClr val="212121">
                    <a:lumMod val="50000"/>
                    <a:lumOff val="50000"/>
                  </a:srgbClr>
                </a:solidFill>
                <a:latin typeface="Monaco" charset="0"/>
                <a:ea typeface="Monaco" charset="0"/>
                <a:cs typeface="Monaco" charset="0"/>
              </a:rPr>
              <a:t> import </a:t>
            </a:r>
            <a:r>
              <a:rPr lang="en-US" sz="1600" b="1" dirty="0" err="1" smtClean="0">
                <a:solidFill>
                  <a:srgbClr val="0070C0"/>
                </a:solidFill>
                <a:latin typeface="Monaco" charset="0"/>
                <a:ea typeface="Monaco" charset="0"/>
                <a:cs typeface="Monaco" charset="0"/>
              </a:rPr>
              <a:t>euclidean_distances</a:t>
            </a:r>
            <a:endParaRPr lang="en-US" sz="1600" b="1" dirty="0">
              <a:solidFill>
                <a:srgbClr val="0070C0"/>
              </a:solidFill>
              <a:latin typeface="Monaco" charset="0"/>
              <a:ea typeface="Monaco" charset="0"/>
              <a:cs typeface="Monaco" charset="0"/>
            </a:endParaRPr>
          </a:p>
        </p:txBody>
      </p:sp>
      <p:sp>
        <p:nvSpPr>
          <p:cNvPr id="4" name="object 3"/>
          <p:cNvSpPr txBox="1"/>
          <p:nvPr/>
        </p:nvSpPr>
        <p:spPr>
          <a:xfrm>
            <a:off x="7053224" y="2582655"/>
            <a:ext cx="1334667" cy="530915"/>
          </a:xfrm>
          <a:prstGeom prst="rect">
            <a:avLst/>
          </a:prstGeom>
        </p:spPr>
        <p:txBody>
          <a:bodyPr vert="horz" wrap="square" lIns="0" tIns="0" rIns="0" bIns="0" rtlCol="0">
            <a:spAutoFit/>
          </a:bodyPr>
          <a:lstStyle/>
          <a:p>
            <a:pPr marL="9525" marR="3810" algn="ctr"/>
            <a:r>
              <a:rPr lang="en-US" sz="1725" spc="-4" dirty="0" smtClean="0">
                <a:latin typeface="Avenir Book" charset="0"/>
                <a:ea typeface="Avenir Book" charset="0"/>
                <a:cs typeface="Avenir Book" charset="0"/>
              </a:rPr>
              <a:t>distance metric choice</a:t>
            </a:r>
            <a:endParaRPr sz="1725" dirty="0">
              <a:latin typeface="Avenir Book" charset="0"/>
              <a:ea typeface="Avenir Book" charset="0"/>
              <a:cs typeface="Avenir Book" charset="0"/>
            </a:endParaRPr>
          </a:p>
        </p:txBody>
      </p:sp>
      <p:sp>
        <p:nvSpPr>
          <p:cNvPr id="5" name="Left Arrow 4"/>
          <p:cNvSpPr/>
          <p:nvPr/>
        </p:nvSpPr>
        <p:spPr>
          <a:xfrm>
            <a:off x="6507012" y="2635349"/>
            <a:ext cx="466166" cy="385482"/>
          </a:xfrm>
          <a:prstGeom prst="leftArrow">
            <a:avLst/>
          </a:prstGeom>
          <a:solidFill>
            <a:srgbClr val="0070C0">
              <a:alpha val="75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8352" y="3194158"/>
            <a:ext cx="7831248" cy="15226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4170266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Distance Metrics: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general pairwise distance function</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sklearn.metrics</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pairwise_distances</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Calculate the distances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dist</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pairwise_distances</a:t>
            </a:r>
            <a:r>
              <a:rPr lang="en-US" sz="1600" b="1" dirty="0" smtClean="0">
                <a:solidFill>
                  <a:srgbClr val="212121">
                    <a:lumMod val="50000"/>
                  </a:srgbClr>
                </a:solidFill>
                <a:latin typeface="Monaco" charset="0"/>
                <a:ea typeface="Monaco" charset="0"/>
                <a:cs typeface="Monaco" charset="0"/>
              </a:rPr>
              <a:t>(X, Y, </a:t>
            </a:r>
          </a:p>
          <a:p>
            <a:pPr>
              <a:lnSpc>
                <a:spcPct val="150000"/>
              </a:lnSpc>
              <a:tabLst>
                <a:tab pos="222250" algn="l"/>
              </a:tabLst>
            </a:pPr>
            <a:r>
              <a:rPr lang="en-US" sz="1600" b="1" dirty="0" smtClean="0">
                <a:solidFill>
                  <a:srgbClr val="212121">
                    <a:lumMod val="50000"/>
                  </a:srgbClr>
                </a:solidFill>
                <a:latin typeface="Monaco" charset="0"/>
                <a:ea typeface="Monaco" charset="0"/>
                <a:cs typeface="Monaco" charset="0"/>
              </a:rPr>
              <a:t>       </a:t>
            </a: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metric='</a:t>
            </a:r>
            <a:r>
              <a:rPr lang="en-US" sz="1600" b="1" dirty="0" err="1" smtClean="0">
                <a:solidFill>
                  <a:srgbClr val="212121">
                    <a:lumMod val="50000"/>
                  </a:srgbClr>
                </a:solidFill>
                <a:latin typeface="Monaco" charset="0"/>
                <a:ea typeface="Monaco" charset="0"/>
                <a:cs typeface="Monaco" charset="0"/>
              </a:rPr>
              <a:t>euclidean</a:t>
            </a:r>
            <a:r>
              <a:rPr lang="en-US" sz="1600" b="1" dirty="0" smtClean="0">
                <a:solidFill>
                  <a:srgbClr val="212121">
                    <a:lumMod val="50000"/>
                  </a:srgb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Other distance metric choices are: </a:t>
            </a:r>
            <a:r>
              <a:rPr lang="en-US" sz="1600" b="1" dirty="0" smtClean="0">
                <a:solidFill>
                  <a:srgbClr val="212121">
                    <a:lumMod val="50000"/>
                  </a:srgbClr>
                </a:solidFill>
                <a:latin typeface="Monaco" charset="0"/>
                <a:ea typeface="Monaco" charset="0"/>
                <a:cs typeface="Monaco" charset="0"/>
              </a:rPr>
              <a:t>cosine, </a:t>
            </a:r>
            <a:r>
              <a:rPr lang="en-US" sz="1600" b="1" dirty="0" err="1" smtClean="0">
                <a:solidFill>
                  <a:srgbClr val="212121">
                    <a:lumMod val="50000"/>
                  </a:srgbClr>
                </a:solidFill>
                <a:latin typeface="Monaco" charset="0"/>
                <a:ea typeface="Monaco" charset="0"/>
                <a:cs typeface="Monaco" charset="0"/>
              </a:rPr>
              <a:t>manhattan</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212121">
                    <a:lumMod val="50000"/>
                  </a:srgbClr>
                </a:solidFill>
                <a:latin typeface="Monaco" charset="0"/>
                <a:ea typeface="Monaco" charset="0"/>
                <a:cs typeface="Monaco" charset="0"/>
              </a:rPr>
              <a:t>jaccard</a:t>
            </a:r>
            <a:r>
              <a:rPr lang="en-US" sz="1600" b="1" dirty="0" smtClean="0">
                <a:solidFill>
                  <a:srgbClr val="212121">
                    <a:lumMod val="50000"/>
                  </a:srgbClr>
                </a:solidFill>
                <a:latin typeface="Monaco" charset="0"/>
                <a:ea typeface="Monaco" charset="0"/>
                <a:cs typeface="Monaco" charset="0"/>
              </a:rPr>
              <a:t>, </a:t>
            </a:r>
            <a:r>
              <a:rPr lang="en-US" sz="1600" b="1" dirty="0" smtClean="0">
                <a:latin typeface="Avenir Book" charset="0"/>
                <a:ea typeface="Avenir Book" charset="0"/>
                <a:cs typeface="Avenir Book" charset="0"/>
              </a:rPr>
              <a:t>etc.</a:t>
            </a:r>
            <a:endParaRPr lang="en-US" sz="1600" b="1" dirty="0">
              <a:latin typeface="Avenir Book" charset="0"/>
              <a:ea typeface="Avenir Book" charset="0"/>
              <a:cs typeface="Avenir Book" charset="0"/>
            </a:endParaRPr>
          </a:p>
          <a:p>
            <a:endParaRPr lang="en-US" sz="1600" b="1" dirty="0">
              <a:latin typeface="Avenir Book" charset="0"/>
              <a:ea typeface="Avenir Book" charset="0"/>
              <a:cs typeface="Avenir Book" charset="0"/>
            </a:endParaRPr>
          </a:p>
          <a:p>
            <a:pPr>
              <a:lnSpc>
                <a:spcPct val="150000"/>
              </a:lnSpc>
              <a:tabLst>
                <a:tab pos="277813" algn="l"/>
              </a:tabLst>
            </a:pPr>
            <a:r>
              <a:rPr lang="en-US" sz="1600" b="1" dirty="0" smtClean="0">
                <a:latin typeface="Avenir Book" charset="0"/>
                <a:ea typeface="Avenir Book" charset="0"/>
                <a:cs typeface="Avenir Book" charset="0"/>
              </a:rPr>
              <a:t>Distance metric methods can also be imported specifically, e.g.:</a:t>
            </a:r>
          </a:p>
          <a:p>
            <a:pPr>
              <a:lnSpc>
                <a:spcPct val="150000"/>
              </a:lnSpc>
              <a:tabLst>
                <a:tab pos="277813" algn="l"/>
              </a:tabLst>
            </a:pPr>
            <a:r>
              <a:rPr lang="en-US" sz="1600" b="1" dirty="0">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from </a:t>
            </a:r>
            <a:r>
              <a:rPr lang="en-US" sz="1600" b="1" dirty="0" err="1">
                <a:solidFill>
                  <a:srgbClr val="212121">
                    <a:lumMod val="50000"/>
                    <a:lumOff val="50000"/>
                  </a:srgbClr>
                </a:solidFill>
                <a:latin typeface="Monaco" charset="0"/>
                <a:ea typeface="Monaco" charset="0"/>
                <a:cs typeface="Monaco" charset="0"/>
              </a:rPr>
              <a:t>sklearn.metrics</a:t>
            </a:r>
            <a:r>
              <a:rPr lang="en-US" sz="1600" b="1" dirty="0">
                <a:solidFill>
                  <a:srgbClr val="212121">
                    <a:lumMod val="50000"/>
                    <a:lumOff val="50000"/>
                  </a:srgbClr>
                </a:solidFill>
                <a:latin typeface="Monaco" charset="0"/>
                <a:ea typeface="Monaco" charset="0"/>
                <a:cs typeface="Monaco" charset="0"/>
              </a:rPr>
              <a:t> import </a:t>
            </a:r>
            <a:r>
              <a:rPr lang="en-US" sz="1600" b="1" dirty="0" err="1" smtClean="0">
                <a:solidFill>
                  <a:srgbClr val="0070C0"/>
                </a:solidFill>
                <a:latin typeface="Monaco" charset="0"/>
                <a:ea typeface="Monaco" charset="0"/>
                <a:cs typeface="Monaco" charset="0"/>
              </a:rPr>
              <a:t>euclidean_distances</a:t>
            </a:r>
            <a:endParaRPr lang="en-US" sz="1600" b="1" dirty="0">
              <a:solidFill>
                <a:srgbClr val="0070C0"/>
              </a:solidFill>
              <a:latin typeface="Monaco" charset="0"/>
              <a:ea typeface="Monaco" charset="0"/>
              <a:cs typeface="Monaco" charset="0"/>
            </a:endParaRPr>
          </a:p>
        </p:txBody>
      </p:sp>
      <p:sp>
        <p:nvSpPr>
          <p:cNvPr id="8" name="Rectangle 7"/>
          <p:cNvSpPr/>
          <p:nvPr/>
        </p:nvSpPr>
        <p:spPr>
          <a:xfrm>
            <a:off x="398352" y="3813464"/>
            <a:ext cx="7831248" cy="9033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5031977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Distance Metrics: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785652"/>
          </a:xfrm>
          <a:prstGeom prst="rect">
            <a:avLst/>
          </a:prstGeom>
        </p:spPr>
        <p:txBody>
          <a:bodyPr wrap="square">
            <a:spAutoFit/>
          </a:bodyPr>
          <a:lstStyle/>
          <a:p>
            <a:pPr>
              <a:lnSpc>
                <a:spcPct val="150000"/>
              </a:lnSpc>
            </a:pPr>
            <a:r>
              <a:rPr lang="en-US" sz="1600" b="1" dirty="0" smtClean="0">
                <a:latin typeface="Avenir Book" charset="0"/>
                <a:ea typeface="Avenir Book" charset="0"/>
                <a:cs typeface="Avenir Book" charset="0"/>
              </a:rPr>
              <a:t>Import the general pairwise distance function</a:t>
            </a:r>
            <a:endParaRPr lang="en-US" sz="1600" b="1" dirty="0" smtClean="0">
              <a:latin typeface="Monaco" charset="0"/>
              <a:ea typeface="Monaco" charset="0"/>
              <a:cs typeface="Monaco" charset="0"/>
            </a:endParaRPr>
          </a:p>
          <a:p>
            <a:pPr>
              <a:lnSpc>
                <a:spcPct val="150000"/>
              </a:lnSpc>
              <a:tabLst>
                <a:tab pos="222250" algn="l"/>
              </a:tabLst>
            </a:pPr>
            <a:r>
              <a:rPr lang="en-US" sz="1600" b="1" dirty="0" smtClean="0">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from </a:t>
            </a:r>
            <a:r>
              <a:rPr lang="en-US" sz="1600" b="1" dirty="0" err="1" smtClean="0">
                <a:solidFill>
                  <a:srgbClr val="212121">
                    <a:lumMod val="50000"/>
                    <a:lumOff val="50000"/>
                  </a:srgbClr>
                </a:solidFill>
                <a:latin typeface="Monaco" charset="0"/>
                <a:ea typeface="Monaco" charset="0"/>
                <a:cs typeface="Monaco" charset="0"/>
              </a:rPr>
              <a:t>sklearn.metrics</a:t>
            </a:r>
            <a:r>
              <a:rPr lang="en-US" sz="1600" b="1" dirty="0" smtClean="0">
                <a:solidFill>
                  <a:srgbClr val="212121">
                    <a:lumMod val="50000"/>
                    <a:lumOff val="50000"/>
                  </a:srgbClr>
                </a:solidFill>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import </a:t>
            </a:r>
            <a:r>
              <a:rPr lang="en-US" sz="1600" b="1" dirty="0" err="1" smtClean="0">
                <a:solidFill>
                  <a:srgbClr val="0070C0"/>
                </a:solidFill>
                <a:latin typeface="Monaco" charset="0"/>
                <a:ea typeface="Monaco" charset="0"/>
                <a:cs typeface="Monaco" charset="0"/>
              </a:rPr>
              <a:t>pairwise_distances</a:t>
            </a:r>
            <a:endParaRPr lang="en-US" sz="1600" b="1" dirty="0" smtClean="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Calculate the distances</a:t>
            </a:r>
            <a:endParaRPr lang="en-US" sz="1600" b="1" dirty="0">
              <a:latin typeface="Monaco" charset="0"/>
              <a:ea typeface="Monaco" charset="0"/>
              <a:cs typeface="Monaco" charset="0"/>
            </a:endParaRPr>
          </a:p>
          <a:p>
            <a:pPr>
              <a:lnSpc>
                <a:spcPct val="150000"/>
              </a:lnSpc>
              <a:tabLst>
                <a:tab pos="222250" algn="l"/>
              </a:tabLst>
            </a:pPr>
            <a:r>
              <a:rPr lang="en-US" sz="1600" b="1" dirty="0" smtClean="0">
                <a:solidFill>
                  <a:srgbClr val="7030A0"/>
                </a:solidFill>
                <a:latin typeface="Monaco" charset="0"/>
                <a:ea typeface="Monaco" charset="0"/>
                <a:cs typeface="Monaco" charset="0"/>
              </a:rPr>
              <a:t>	</a:t>
            </a:r>
            <a:r>
              <a:rPr lang="en-US" sz="1600" b="1" dirty="0" err="1" smtClean="0">
                <a:solidFill>
                  <a:srgbClr val="7030A0"/>
                </a:solidFill>
                <a:latin typeface="Monaco" charset="0"/>
                <a:ea typeface="Monaco" charset="0"/>
                <a:cs typeface="Monaco" charset="0"/>
              </a:rPr>
              <a:t>dist</a:t>
            </a:r>
            <a:r>
              <a:rPr lang="en-US" sz="1600" b="1" dirty="0" smtClean="0">
                <a:solidFill>
                  <a:srgbClr val="212121">
                    <a:lumMod val="50000"/>
                  </a:srgbClr>
                </a:solidFill>
                <a:latin typeface="Monaco" charset="0"/>
                <a:ea typeface="Monaco" charset="0"/>
                <a:cs typeface="Monaco" charset="0"/>
              </a:rPr>
              <a:t> </a:t>
            </a:r>
            <a:r>
              <a:rPr lang="en-US" sz="1600" b="1" dirty="0" smtClean="0">
                <a:solidFill>
                  <a:srgbClr val="212121">
                    <a:lumMod val="50000"/>
                    <a:lumOff val="50000"/>
                  </a:srgbClr>
                </a:solidFill>
                <a:latin typeface="Monaco" charset="0"/>
                <a:ea typeface="Monaco" charset="0"/>
                <a:cs typeface="Monaco" charset="0"/>
              </a:rPr>
              <a:t>=</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0070C0"/>
                </a:solidFill>
                <a:latin typeface="Monaco" charset="0"/>
                <a:ea typeface="Monaco" charset="0"/>
                <a:cs typeface="Monaco" charset="0"/>
              </a:rPr>
              <a:t>pairwise_distances</a:t>
            </a:r>
            <a:r>
              <a:rPr lang="en-US" sz="1600" b="1" dirty="0" smtClean="0">
                <a:solidFill>
                  <a:srgbClr val="212121">
                    <a:lumMod val="50000"/>
                  </a:srgbClr>
                </a:solidFill>
                <a:latin typeface="Monaco" charset="0"/>
                <a:ea typeface="Monaco" charset="0"/>
                <a:cs typeface="Monaco" charset="0"/>
              </a:rPr>
              <a:t>(X, Y, </a:t>
            </a:r>
          </a:p>
          <a:p>
            <a:pPr>
              <a:lnSpc>
                <a:spcPct val="150000"/>
              </a:lnSpc>
              <a:tabLst>
                <a:tab pos="222250" algn="l"/>
              </a:tabLst>
            </a:pPr>
            <a:r>
              <a:rPr lang="en-US" sz="1600" b="1" dirty="0" smtClean="0">
                <a:solidFill>
                  <a:srgbClr val="212121">
                    <a:lumMod val="50000"/>
                  </a:srgbClr>
                </a:solidFill>
                <a:latin typeface="Monaco" charset="0"/>
                <a:ea typeface="Monaco" charset="0"/>
                <a:cs typeface="Monaco" charset="0"/>
              </a:rPr>
              <a:t>       </a:t>
            </a:r>
            <a:r>
              <a:rPr lang="en-US" sz="1600" b="1" dirty="0">
                <a:solidFill>
                  <a:srgbClr val="212121">
                    <a:lumMod val="50000"/>
                  </a:srgbClr>
                </a:solidFill>
                <a:latin typeface="Monaco" charset="0"/>
                <a:ea typeface="Monaco" charset="0"/>
                <a:cs typeface="Monaco" charset="0"/>
              </a:rPr>
              <a:t>	</a:t>
            </a:r>
            <a:r>
              <a:rPr lang="en-US" sz="1600" b="1" dirty="0" smtClean="0">
                <a:solidFill>
                  <a:srgbClr val="212121">
                    <a:lumMod val="50000"/>
                  </a:srgbClr>
                </a:solidFill>
                <a:latin typeface="Monaco" charset="0"/>
                <a:ea typeface="Monaco" charset="0"/>
                <a:cs typeface="Monaco" charset="0"/>
              </a:rPr>
              <a:t>		     metric='</a:t>
            </a:r>
            <a:r>
              <a:rPr lang="en-US" sz="1600" b="1" dirty="0" err="1" smtClean="0">
                <a:solidFill>
                  <a:srgbClr val="212121">
                    <a:lumMod val="50000"/>
                  </a:srgbClr>
                </a:solidFill>
                <a:latin typeface="Monaco" charset="0"/>
                <a:ea typeface="Monaco" charset="0"/>
                <a:cs typeface="Monaco" charset="0"/>
              </a:rPr>
              <a:t>euclidean</a:t>
            </a:r>
            <a:r>
              <a:rPr lang="en-US" sz="1600" b="1" dirty="0" smtClean="0">
                <a:solidFill>
                  <a:srgbClr val="212121">
                    <a:lumMod val="50000"/>
                  </a:srgbClr>
                </a:solidFill>
                <a:latin typeface="Monaco" charset="0"/>
                <a:ea typeface="Monaco" charset="0"/>
                <a:cs typeface="Monaco" charset="0"/>
              </a:rPr>
              <a:t>')</a:t>
            </a:r>
          </a:p>
          <a:p>
            <a:endParaRPr lang="en-US" sz="1600" b="1" dirty="0">
              <a:latin typeface="Avenir Book" charset="0"/>
              <a:ea typeface="Avenir Book" charset="0"/>
              <a:cs typeface="Avenir Book" charset="0"/>
            </a:endParaRPr>
          </a:p>
          <a:p>
            <a:pPr>
              <a:lnSpc>
                <a:spcPct val="150000"/>
              </a:lnSpc>
            </a:pPr>
            <a:r>
              <a:rPr lang="en-US" sz="1600" b="1" dirty="0" smtClean="0">
                <a:latin typeface="Avenir Book" charset="0"/>
                <a:ea typeface="Avenir Book" charset="0"/>
                <a:cs typeface="Avenir Book" charset="0"/>
              </a:rPr>
              <a:t>Other distance metric choices are: </a:t>
            </a:r>
            <a:r>
              <a:rPr lang="en-US" sz="1600" b="1" dirty="0" smtClean="0">
                <a:solidFill>
                  <a:srgbClr val="212121">
                    <a:lumMod val="50000"/>
                  </a:srgbClr>
                </a:solidFill>
                <a:latin typeface="Monaco" charset="0"/>
                <a:ea typeface="Monaco" charset="0"/>
                <a:cs typeface="Monaco" charset="0"/>
              </a:rPr>
              <a:t>cosine, </a:t>
            </a:r>
            <a:r>
              <a:rPr lang="en-US" sz="1600" b="1" dirty="0" err="1" smtClean="0">
                <a:solidFill>
                  <a:srgbClr val="212121">
                    <a:lumMod val="50000"/>
                  </a:srgbClr>
                </a:solidFill>
                <a:latin typeface="Monaco" charset="0"/>
                <a:ea typeface="Monaco" charset="0"/>
                <a:cs typeface="Monaco" charset="0"/>
              </a:rPr>
              <a:t>manhattan</a:t>
            </a:r>
            <a:r>
              <a:rPr lang="en-US" sz="1600" b="1" dirty="0" smtClean="0">
                <a:solidFill>
                  <a:srgbClr val="212121">
                    <a:lumMod val="50000"/>
                  </a:srgbClr>
                </a:solidFill>
                <a:latin typeface="Monaco" charset="0"/>
                <a:ea typeface="Monaco" charset="0"/>
                <a:cs typeface="Monaco" charset="0"/>
              </a:rPr>
              <a:t>, </a:t>
            </a:r>
            <a:r>
              <a:rPr lang="en-US" sz="1600" b="1" dirty="0" err="1" smtClean="0">
                <a:solidFill>
                  <a:srgbClr val="212121">
                    <a:lumMod val="50000"/>
                  </a:srgbClr>
                </a:solidFill>
                <a:latin typeface="Monaco" charset="0"/>
                <a:ea typeface="Monaco" charset="0"/>
                <a:cs typeface="Monaco" charset="0"/>
              </a:rPr>
              <a:t>jaccard</a:t>
            </a:r>
            <a:r>
              <a:rPr lang="en-US" sz="1600" b="1" dirty="0" smtClean="0">
                <a:solidFill>
                  <a:srgbClr val="212121">
                    <a:lumMod val="50000"/>
                  </a:srgbClr>
                </a:solidFill>
                <a:latin typeface="Monaco" charset="0"/>
                <a:ea typeface="Monaco" charset="0"/>
                <a:cs typeface="Monaco" charset="0"/>
              </a:rPr>
              <a:t>, </a:t>
            </a:r>
            <a:r>
              <a:rPr lang="en-US" sz="1600" b="1" dirty="0" smtClean="0">
                <a:latin typeface="Avenir Book" charset="0"/>
                <a:ea typeface="Avenir Book" charset="0"/>
                <a:cs typeface="Avenir Book" charset="0"/>
              </a:rPr>
              <a:t>etc.</a:t>
            </a:r>
            <a:endParaRPr lang="en-US" sz="1600" b="1" dirty="0">
              <a:latin typeface="Avenir Book" charset="0"/>
              <a:ea typeface="Avenir Book" charset="0"/>
              <a:cs typeface="Avenir Book" charset="0"/>
            </a:endParaRPr>
          </a:p>
          <a:p>
            <a:endParaRPr lang="en-US" sz="1600" b="1" dirty="0">
              <a:latin typeface="Avenir Book" charset="0"/>
              <a:ea typeface="Avenir Book" charset="0"/>
              <a:cs typeface="Avenir Book" charset="0"/>
            </a:endParaRPr>
          </a:p>
          <a:p>
            <a:pPr>
              <a:lnSpc>
                <a:spcPct val="150000"/>
              </a:lnSpc>
              <a:tabLst>
                <a:tab pos="277813" algn="l"/>
              </a:tabLst>
            </a:pPr>
            <a:r>
              <a:rPr lang="en-US" sz="1600" b="1" dirty="0" smtClean="0">
                <a:latin typeface="Avenir Book" charset="0"/>
                <a:ea typeface="Avenir Book" charset="0"/>
                <a:cs typeface="Avenir Book" charset="0"/>
              </a:rPr>
              <a:t>Distance metric methods can also be imported specifically, e.g.:</a:t>
            </a:r>
          </a:p>
          <a:p>
            <a:pPr>
              <a:lnSpc>
                <a:spcPct val="150000"/>
              </a:lnSpc>
              <a:tabLst>
                <a:tab pos="277813" algn="l"/>
              </a:tabLst>
            </a:pPr>
            <a:r>
              <a:rPr lang="en-US" sz="1600" b="1" dirty="0">
                <a:latin typeface="Monaco" charset="0"/>
                <a:ea typeface="Monaco" charset="0"/>
                <a:cs typeface="Monaco" charset="0"/>
              </a:rPr>
              <a:t>	</a:t>
            </a:r>
            <a:r>
              <a:rPr lang="en-US" sz="1600" b="1" dirty="0">
                <a:solidFill>
                  <a:srgbClr val="212121">
                    <a:lumMod val="50000"/>
                    <a:lumOff val="50000"/>
                  </a:srgbClr>
                </a:solidFill>
                <a:latin typeface="Monaco" charset="0"/>
                <a:ea typeface="Monaco" charset="0"/>
                <a:cs typeface="Monaco" charset="0"/>
              </a:rPr>
              <a:t>from </a:t>
            </a:r>
            <a:r>
              <a:rPr lang="en-US" sz="1600" b="1" dirty="0" err="1">
                <a:solidFill>
                  <a:srgbClr val="212121">
                    <a:lumMod val="50000"/>
                    <a:lumOff val="50000"/>
                  </a:srgbClr>
                </a:solidFill>
                <a:latin typeface="Monaco" charset="0"/>
                <a:ea typeface="Monaco" charset="0"/>
                <a:cs typeface="Monaco" charset="0"/>
              </a:rPr>
              <a:t>sklearn.metrics</a:t>
            </a:r>
            <a:r>
              <a:rPr lang="en-US" sz="1600" b="1" dirty="0">
                <a:solidFill>
                  <a:srgbClr val="212121">
                    <a:lumMod val="50000"/>
                    <a:lumOff val="50000"/>
                  </a:srgbClr>
                </a:solidFill>
                <a:latin typeface="Monaco" charset="0"/>
                <a:ea typeface="Monaco" charset="0"/>
                <a:cs typeface="Monaco" charset="0"/>
              </a:rPr>
              <a:t> import </a:t>
            </a:r>
            <a:r>
              <a:rPr lang="en-US" sz="1600" b="1" dirty="0" err="1" smtClean="0">
                <a:solidFill>
                  <a:srgbClr val="0070C0"/>
                </a:solidFill>
                <a:latin typeface="Monaco" charset="0"/>
                <a:ea typeface="Monaco" charset="0"/>
                <a:cs typeface="Monaco" charset="0"/>
              </a:rPr>
              <a:t>euclidean_distances</a:t>
            </a:r>
            <a:endParaRPr lang="en-US" sz="1600" b="1" dirty="0">
              <a:solidFill>
                <a:srgbClr val="0070C0"/>
              </a:solidFill>
              <a:latin typeface="Monaco" charset="0"/>
              <a:ea typeface="Monaco" charset="0"/>
              <a:cs typeface="Monaco" charset="0"/>
            </a:endParaRPr>
          </a:p>
        </p:txBody>
      </p:sp>
    </p:spTree>
    <p:extLst>
      <p:ext uri="{BB962C8B-B14F-4D97-AF65-F5344CB8AC3E}">
        <p14:creationId xmlns:p14="http://schemas.microsoft.com/office/powerpoint/2010/main" val="953389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Tree>
    <p:extLst>
      <p:ext uri="{BB962C8B-B14F-4D97-AF65-F5344CB8AC3E}">
        <p14:creationId xmlns:p14="http://schemas.microsoft.com/office/powerpoint/2010/main" val="9678594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a:noFill/>
          <a:ln>
            <a:noFill/>
          </a:ln>
        </p:spPr>
        <p:txBody>
          <a:bodyPr lIns="91425" tIns="91425" rIns="91425" bIns="91425" anchor="b" anchorCtr="0">
            <a:noAutofit/>
          </a:bodyPr>
          <a:lstStyle/>
          <a:p>
            <a:pPr lvl="0">
              <a:lnSpc>
                <a:spcPct val="100000"/>
              </a:lnSpc>
              <a:spcBef>
                <a:spcPts val="0"/>
              </a:spcBef>
              <a:buClr>
                <a:schemeClr val="dk1"/>
              </a:buClr>
              <a:buSzPct val="25000"/>
            </a:pPr>
            <a:r>
              <a:rPr lang="en-US" sz="5000" dirty="0">
                <a:solidFill>
                  <a:srgbClr val="FFFFFF"/>
                </a:solidFill>
                <a:latin typeface="Avenir Book" charset="0"/>
                <a:ea typeface="Avenir Book" charset="0"/>
                <a:cs typeface="Avenir Book" charset="0"/>
                <a:sym typeface="Source Code Pro"/>
              </a:rPr>
              <a:t>Hierarchical Agglomerative Clustering</a:t>
            </a:r>
            <a:endParaRPr lang="en" sz="5000" b="0" i="0" u="none" strike="noStrike" cap="none" dirty="0">
              <a:solidFill>
                <a:srgbClr val="FFFFFF"/>
              </a:solidFill>
              <a:latin typeface="Avenir Book" charset="0"/>
              <a:ea typeface="Avenir Book" charset="0"/>
              <a:cs typeface="Avenir Book" charset="0"/>
              <a:sym typeface="Source Code Pro"/>
            </a:endParaRPr>
          </a:p>
        </p:txBody>
      </p:sp>
      <p:cxnSp>
        <p:nvCxnSpPr>
          <p:cNvPr id="56" name="Shape 56"/>
          <p:cNvCxnSpPr/>
          <p:nvPr/>
        </p:nvCxnSpPr>
        <p:spPr>
          <a:xfrm>
            <a:off x="609600" y="2679200"/>
            <a:ext cx="6264600" cy="0"/>
          </a:xfrm>
          <a:prstGeom prst="straightConnector1">
            <a:avLst/>
          </a:prstGeom>
          <a:noFill/>
          <a:ln w="19050" cap="flat" cmpd="sng">
            <a:solidFill>
              <a:srgbClr val="3A9ED9"/>
            </a:solidFill>
            <a:prstDash val="solid"/>
            <a:round/>
            <a:headEnd type="none" w="med" len="med"/>
            <a:tailEnd type="none" w="med" len="med"/>
          </a:ln>
        </p:spPr>
      </p:cxnSp>
    </p:spTree>
    <p:extLst>
      <p:ext uri="{BB962C8B-B14F-4D97-AF65-F5344CB8AC3E}">
        <p14:creationId xmlns:p14="http://schemas.microsoft.com/office/powerpoint/2010/main" val="1157205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706170" y="3257550"/>
            <a:ext cx="3657600" cy="1314450"/>
          </a:xfrm>
          <a:prstGeom prst="roundRect">
            <a:avLst/>
          </a:prstGeom>
          <a:solidFill>
            <a:schemeClr val="tx1"/>
          </a:solid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Rounded Rectangle 42"/>
          <p:cNvSpPr/>
          <p:nvPr/>
        </p:nvSpPr>
        <p:spPr>
          <a:xfrm>
            <a:off x="706170" y="1428750"/>
            <a:ext cx="3565615" cy="1314450"/>
          </a:xfrm>
          <a:prstGeom prst="roundRect">
            <a:avLst/>
          </a:prstGeom>
          <a:solidFill>
            <a:schemeClr val="tx1"/>
          </a:solid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2"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dirty="0" smtClean="0">
                <a:latin typeface="Avenir Book" charset="0"/>
                <a:ea typeface="Avenir Book" charset="0"/>
                <a:cs typeface="Avenir Book" charset="0"/>
              </a:rPr>
              <a:t>Unsup</a:t>
            </a:r>
            <a:r>
              <a:rPr lang="en-US" sz="3000" spc="-15" dirty="0" smtClean="0">
                <a:latin typeface="Avenir Book" charset="0"/>
                <a:ea typeface="Avenir Book" charset="0"/>
                <a:cs typeface="Avenir Book" charset="0"/>
              </a:rPr>
              <a:t>er</a:t>
            </a:r>
            <a:r>
              <a:rPr lang="en-US" sz="3000" spc="-11" dirty="0" smtClean="0">
                <a:latin typeface="Avenir Book" charset="0"/>
                <a:ea typeface="Avenir Book" charset="0"/>
                <a:cs typeface="Avenir Book" charset="0"/>
              </a:rPr>
              <a:t>v</a:t>
            </a:r>
            <a:r>
              <a:rPr lang="en-US" sz="3000" dirty="0" smtClean="0">
                <a:latin typeface="Avenir Book" charset="0"/>
                <a:ea typeface="Avenir Book" charset="0"/>
                <a:cs typeface="Avenir Book" charset="0"/>
              </a:rPr>
              <a:t>is</a:t>
            </a:r>
            <a:r>
              <a:rPr lang="en-US" sz="3000" spc="-15" dirty="0" smtClean="0">
                <a:latin typeface="Avenir Book" charset="0"/>
                <a:ea typeface="Avenir Book" charset="0"/>
                <a:cs typeface="Avenir Book" charset="0"/>
              </a:rPr>
              <a:t>e</a:t>
            </a:r>
            <a:r>
              <a:rPr lang="en-US" sz="3000" dirty="0" smtClean="0">
                <a:latin typeface="Avenir Book" charset="0"/>
                <a:ea typeface="Avenir Book" charset="0"/>
                <a:cs typeface="Avenir Book" charset="0"/>
              </a:rPr>
              <a:t>d L</a:t>
            </a:r>
            <a:r>
              <a:rPr lang="en-US" sz="3000" spc="-15" dirty="0" smtClean="0">
                <a:latin typeface="Avenir Book" charset="0"/>
                <a:ea typeface="Avenir Book" charset="0"/>
                <a:cs typeface="Avenir Book" charset="0"/>
              </a:rPr>
              <a:t>ear</a:t>
            </a:r>
            <a:r>
              <a:rPr lang="en-US" sz="3000" dirty="0" smtClean="0">
                <a:latin typeface="Avenir Book" charset="0"/>
                <a:ea typeface="Avenir Book" charset="0"/>
                <a:cs typeface="Avenir Book" charset="0"/>
              </a:rPr>
              <a:t>nin</a:t>
            </a:r>
            <a:r>
              <a:rPr lang="en-US" sz="3000" spc="-11" dirty="0" smtClean="0">
                <a:latin typeface="Avenir Book" charset="0"/>
                <a:ea typeface="Avenir Book" charset="0"/>
                <a:cs typeface="Avenir Book" charset="0"/>
              </a:rPr>
              <a:t>g Overview</a:t>
            </a:r>
            <a:endParaRPr lang="en-US" sz="3000" dirty="0">
              <a:latin typeface="Avenir Book" charset="0"/>
              <a:ea typeface="Avenir Book" charset="0"/>
              <a:cs typeface="Avenir Book" charset="0"/>
            </a:endParaRPr>
          </a:p>
        </p:txBody>
      </p:sp>
      <p:sp>
        <p:nvSpPr>
          <p:cNvPr id="3" name="object 3"/>
          <p:cNvSpPr txBox="1"/>
          <p:nvPr/>
        </p:nvSpPr>
        <p:spPr>
          <a:xfrm>
            <a:off x="1525543" y="1714078"/>
            <a:ext cx="1934118" cy="743793"/>
          </a:xfrm>
          <a:prstGeom prst="rect">
            <a:avLst/>
          </a:prstGeom>
          <a:effectLst/>
        </p:spPr>
        <p:txBody>
          <a:bodyPr vert="horz" wrap="square" lIns="0" tIns="0" rIns="0" bIns="0" rtlCol="0">
            <a:spAutoFit/>
          </a:bodyPr>
          <a:lstStyle/>
          <a:p>
            <a:pPr marL="9525" marR="3810" algn="ctr">
              <a:lnSpc>
                <a:spcPts val="2850"/>
              </a:lnSpc>
            </a:pPr>
            <a:r>
              <a:rPr lang="en-US" sz="2175" spc="-4" dirty="0" smtClean="0">
                <a:latin typeface="Avenir Book" charset="0"/>
                <a:ea typeface="Avenir Book" charset="0"/>
                <a:cs typeface="Avenir Book" charset="0"/>
              </a:rPr>
              <a:t>unlabeled data (no answers)</a:t>
            </a:r>
            <a:endParaRPr sz="2175" dirty="0">
              <a:latin typeface="Avenir Book" charset="0"/>
              <a:ea typeface="Avenir Book" charset="0"/>
              <a:cs typeface="Avenir Book" charset="0"/>
            </a:endParaRPr>
          </a:p>
        </p:txBody>
      </p:sp>
      <p:sp>
        <p:nvSpPr>
          <p:cNvPr id="9" name="object 9"/>
          <p:cNvSpPr txBox="1"/>
          <p:nvPr/>
        </p:nvSpPr>
        <p:spPr>
          <a:xfrm>
            <a:off x="6027062" y="3327756"/>
            <a:ext cx="1221475" cy="1115690"/>
          </a:xfrm>
          <a:prstGeom prst="rect">
            <a:avLst/>
          </a:prstGeom>
          <a:effectLst/>
        </p:spPr>
        <p:txBody>
          <a:bodyPr vert="horz" wrap="square" lIns="0" tIns="0" rIns="0" bIns="0" rtlCol="0">
            <a:spAutoFit/>
          </a:bodyPr>
          <a:lstStyle/>
          <a:p>
            <a:pPr marL="9525" marR="3810" algn="ctr">
              <a:lnSpc>
                <a:spcPts val="2850"/>
              </a:lnSpc>
            </a:pPr>
            <a:r>
              <a:rPr lang="en-US" sz="2175" spc="-15" dirty="0" smtClean="0">
                <a:latin typeface="Avenir Book" charset="0"/>
                <a:ea typeface="Avenir Book" charset="0"/>
                <a:cs typeface="Avenir Book" charset="0"/>
              </a:rPr>
              <a:t>map new data </a:t>
            </a:r>
            <a:r>
              <a:rPr lang="en-US" sz="2175" spc="-15" smtClean="0">
                <a:latin typeface="Avenir Book" charset="0"/>
                <a:ea typeface="Avenir Book" charset="0"/>
                <a:cs typeface="Avenir Book" charset="0"/>
              </a:rPr>
              <a:t>to structure</a:t>
            </a:r>
            <a:endParaRPr sz="2175" dirty="0">
              <a:latin typeface="Avenir Book" charset="0"/>
              <a:ea typeface="Avenir Book" charset="0"/>
              <a:cs typeface="Avenir Book" charset="0"/>
            </a:endParaRPr>
          </a:p>
        </p:txBody>
      </p:sp>
      <p:sp>
        <p:nvSpPr>
          <p:cNvPr id="16" name="object 16"/>
          <p:cNvSpPr txBox="1"/>
          <p:nvPr/>
        </p:nvSpPr>
        <p:spPr>
          <a:xfrm>
            <a:off x="706170" y="3361577"/>
            <a:ext cx="1443192" cy="1106393"/>
          </a:xfrm>
          <a:prstGeom prst="rect">
            <a:avLst/>
          </a:prstGeom>
          <a:effectLst/>
        </p:spPr>
        <p:txBody>
          <a:bodyPr vert="horz" wrap="square" lIns="0" tIns="0" rIns="0" bIns="0" rtlCol="0">
            <a:spAutoFit/>
          </a:bodyPr>
          <a:lstStyle/>
          <a:p>
            <a:pPr marL="9525" marR="3810" algn="ctr">
              <a:lnSpc>
                <a:spcPts val="2850"/>
              </a:lnSpc>
            </a:pPr>
            <a:r>
              <a:rPr lang="en-US" sz="2175" spc="-15" dirty="0" smtClean="0">
                <a:latin typeface="Avenir Book" charset="0"/>
                <a:ea typeface="Avenir Book" charset="0"/>
                <a:cs typeface="Avenir Book" charset="0"/>
              </a:rPr>
              <a:t>new </a:t>
            </a:r>
            <a:r>
              <a:rPr lang="en-US" sz="2175" spc="-4" dirty="0">
                <a:latin typeface="Avenir Book" charset="0"/>
                <a:ea typeface="Avenir Book" charset="0"/>
                <a:cs typeface="Avenir Book" charset="0"/>
              </a:rPr>
              <a:t>unlabeled data </a:t>
            </a:r>
            <a:endParaRPr sz="2175" dirty="0">
              <a:latin typeface="Avenir Book" charset="0"/>
              <a:ea typeface="Avenir Book" charset="0"/>
              <a:cs typeface="Avenir Book" charset="0"/>
            </a:endParaRPr>
          </a:p>
        </p:txBody>
      </p:sp>
      <p:cxnSp>
        <p:nvCxnSpPr>
          <p:cNvPr id="39" name="Straight Arrow Connector 38"/>
          <p:cNvCxnSpPr/>
          <p:nvPr/>
        </p:nvCxnSpPr>
        <p:spPr>
          <a:xfrm>
            <a:off x="4520508" y="2050644"/>
            <a:ext cx="1262499" cy="0"/>
          </a:xfrm>
          <a:prstGeom prst="straightConnector1">
            <a:avLst/>
          </a:prstGeom>
          <a:ln w="38100">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object 9"/>
          <p:cNvSpPr txBox="1"/>
          <p:nvPr/>
        </p:nvSpPr>
        <p:spPr>
          <a:xfrm>
            <a:off x="4459361" y="1593189"/>
            <a:ext cx="1410963" cy="362600"/>
          </a:xfrm>
          <a:prstGeom prst="rect">
            <a:avLst/>
          </a:prstGeom>
          <a:ln>
            <a:noFill/>
          </a:ln>
          <a:effectLst/>
        </p:spPr>
        <p:txBody>
          <a:bodyPr vert="horz" wrap="square" lIns="0" tIns="0" rIns="0" bIns="0" rtlCol="0">
            <a:spAutoFit/>
          </a:bodyPr>
          <a:lstStyle/>
          <a:p>
            <a:pPr marL="9525" marR="3810" algn="ctr">
              <a:lnSpc>
                <a:spcPts val="2850"/>
              </a:lnSpc>
            </a:pPr>
            <a:r>
              <a:rPr lang="en-US" sz="2175" spc="-15" dirty="0" smtClean="0">
                <a:solidFill>
                  <a:schemeClr val="bg1">
                    <a:lumMod val="75000"/>
                  </a:schemeClr>
                </a:solidFill>
                <a:latin typeface="Avenir Book" charset="0"/>
                <a:ea typeface="Avenir Book" charset="0"/>
                <a:cs typeface="Avenir Book" charset="0"/>
              </a:rPr>
              <a:t>fit</a:t>
            </a:r>
            <a:endParaRPr sz="2175" dirty="0">
              <a:solidFill>
                <a:schemeClr val="bg1">
                  <a:lumMod val="75000"/>
                </a:schemeClr>
              </a:solidFill>
              <a:latin typeface="Avenir Book" charset="0"/>
              <a:ea typeface="Avenir Book" charset="0"/>
              <a:cs typeface="Avenir Book" charset="0"/>
            </a:endParaRPr>
          </a:p>
        </p:txBody>
      </p:sp>
      <p:sp>
        <p:nvSpPr>
          <p:cNvPr id="19" name="object 7"/>
          <p:cNvSpPr txBox="1"/>
          <p:nvPr/>
        </p:nvSpPr>
        <p:spPr>
          <a:xfrm>
            <a:off x="2153040" y="3741650"/>
            <a:ext cx="306119" cy="346249"/>
          </a:xfrm>
          <a:prstGeom prst="rect">
            <a:avLst/>
          </a:prstGeom>
          <a:noFill/>
          <a:ln>
            <a:solidFill>
              <a:schemeClr val="tx1">
                <a:lumMod val="50000"/>
                <a:lumOff val="50000"/>
              </a:schemeClr>
            </a:solidFill>
          </a:ln>
          <a:effectLst/>
        </p:spPr>
        <p:txBody>
          <a:bodyPr vert="horz" wrap="square" lIns="0" tIns="0" rIns="0" bIns="0" rtlCol="0">
            <a:spAutoFit/>
          </a:bodyPr>
          <a:lstStyle/>
          <a:p>
            <a:pPr marL="68104"/>
            <a:r>
              <a:rPr lang="en-US" sz="2250" dirty="0" smtClean="0">
                <a:solidFill>
                  <a:schemeClr val="bg1">
                    <a:lumMod val="50000"/>
                  </a:schemeClr>
                </a:solidFill>
                <a:latin typeface="Avenir Book" charset="0"/>
                <a:ea typeface="Avenir Book" charset="0"/>
                <a:cs typeface="Avenir Book" charset="0"/>
              </a:rPr>
              <a:t>+</a:t>
            </a:r>
            <a:endParaRPr sz="2250" dirty="0">
              <a:solidFill>
                <a:schemeClr val="bg1">
                  <a:lumMod val="50000"/>
                </a:schemeClr>
              </a:solidFill>
              <a:latin typeface="Avenir Book" charset="0"/>
              <a:ea typeface="Avenir Book" charset="0"/>
              <a:cs typeface="Avenir Book" charset="0"/>
            </a:endParaRPr>
          </a:p>
        </p:txBody>
      </p:sp>
      <p:sp>
        <p:nvSpPr>
          <p:cNvPr id="23" name="Rectangle 22"/>
          <p:cNvSpPr/>
          <p:nvPr/>
        </p:nvSpPr>
        <p:spPr>
          <a:xfrm>
            <a:off x="6057900" y="1828227"/>
            <a:ext cx="1371599" cy="426076"/>
          </a:xfrm>
          <a:prstGeom prst="rect">
            <a:avLst/>
          </a:prstGeom>
          <a:solidFill>
            <a:srgbClr val="7030A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104" lvl="0" algn="ctr"/>
            <a:r>
              <a:rPr lang="en-US" sz="2250" smtClean="0">
                <a:solidFill>
                  <a:srgbClr val="212121">
                    <a:lumMod val="50000"/>
                  </a:srgbClr>
                </a:solidFill>
                <a:latin typeface="Avenir Book" charset="0"/>
                <a:ea typeface="Avenir Book" charset="0"/>
                <a:cs typeface="Avenir Book" charset="0"/>
              </a:rPr>
              <a:t>structure</a:t>
            </a:r>
            <a:endParaRPr lang="en-US" sz="2250" dirty="0">
              <a:solidFill>
                <a:srgbClr val="212121">
                  <a:lumMod val="50000"/>
                </a:srgbClr>
              </a:solidFill>
              <a:latin typeface="Avenir Book" charset="0"/>
              <a:ea typeface="Avenir Book" charset="0"/>
              <a:cs typeface="Avenir Book" charset="0"/>
            </a:endParaRPr>
          </a:p>
        </p:txBody>
      </p:sp>
      <p:cxnSp>
        <p:nvCxnSpPr>
          <p:cNvPr id="25" name="Straight Arrow Connector 24"/>
          <p:cNvCxnSpPr/>
          <p:nvPr/>
        </p:nvCxnSpPr>
        <p:spPr>
          <a:xfrm>
            <a:off x="4520508" y="3885601"/>
            <a:ext cx="1262499" cy="0"/>
          </a:xfrm>
          <a:prstGeom prst="straightConnector1">
            <a:avLst/>
          </a:prstGeom>
          <a:ln w="38100">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object 9"/>
          <p:cNvSpPr txBox="1"/>
          <p:nvPr/>
        </p:nvSpPr>
        <p:spPr>
          <a:xfrm>
            <a:off x="4459361" y="3428146"/>
            <a:ext cx="1410963" cy="362600"/>
          </a:xfrm>
          <a:prstGeom prst="rect">
            <a:avLst/>
          </a:prstGeom>
          <a:ln>
            <a:noFill/>
          </a:ln>
          <a:effectLst/>
        </p:spPr>
        <p:txBody>
          <a:bodyPr vert="horz" wrap="square" lIns="0" tIns="0" rIns="0" bIns="0" rtlCol="0">
            <a:spAutoFit/>
          </a:bodyPr>
          <a:lstStyle/>
          <a:p>
            <a:pPr marL="9525" marR="3810" algn="ctr">
              <a:lnSpc>
                <a:spcPts val="2850"/>
              </a:lnSpc>
            </a:pPr>
            <a:r>
              <a:rPr lang="en-US" sz="2175" spc="-15" dirty="0" smtClean="0">
                <a:solidFill>
                  <a:schemeClr val="bg1">
                    <a:lumMod val="75000"/>
                  </a:schemeClr>
                </a:solidFill>
                <a:latin typeface="Avenir Book" charset="0"/>
                <a:ea typeface="Avenir Book" charset="0"/>
                <a:cs typeface="Avenir Book" charset="0"/>
              </a:rPr>
              <a:t>predict</a:t>
            </a:r>
            <a:endParaRPr sz="2175" dirty="0">
              <a:solidFill>
                <a:schemeClr val="bg1">
                  <a:lumMod val="75000"/>
                </a:schemeClr>
              </a:solidFill>
              <a:latin typeface="Avenir Book" charset="0"/>
              <a:ea typeface="Avenir Book" charset="0"/>
              <a:cs typeface="Avenir Book" charset="0"/>
            </a:endParaRPr>
          </a:p>
        </p:txBody>
      </p:sp>
      <p:cxnSp>
        <p:nvCxnSpPr>
          <p:cNvPr id="28" name="Straight Arrow Connector 27"/>
          <p:cNvCxnSpPr/>
          <p:nvPr/>
        </p:nvCxnSpPr>
        <p:spPr>
          <a:xfrm flipH="1">
            <a:off x="4172916" y="2309084"/>
            <a:ext cx="2498350" cy="1213918"/>
          </a:xfrm>
          <a:prstGeom prst="straightConnector1">
            <a:avLst/>
          </a:prstGeom>
          <a:ln w="38100">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2679700" y="3672563"/>
            <a:ext cx="1371599" cy="426076"/>
          </a:xfrm>
          <a:prstGeom prst="rect">
            <a:avLst/>
          </a:prstGeom>
          <a:solidFill>
            <a:srgbClr val="7030A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104" lvl="0" algn="ctr"/>
            <a:r>
              <a:rPr lang="en-US" sz="2250" dirty="0" smtClean="0">
                <a:solidFill>
                  <a:srgbClr val="212121">
                    <a:lumMod val="50000"/>
                  </a:srgbClr>
                </a:solidFill>
                <a:latin typeface="Avenir Book" charset="0"/>
                <a:ea typeface="Avenir Book" charset="0"/>
                <a:cs typeface="Avenir Book" charset="0"/>
              </a:rPr>
              <a:t>model</a:t>
            </a:r>
            <a:endParaRPr lang="en-US" sz="2250" dirty="0">
              <a:solidFill>
                <a:srgbClr val="212121">
                  <a:lumMod val="50000"/>
                </a:srgbClr>
              </a:solidFill>
              <a:latin typeface="Avenir Book" charset="0"/>
              <a:ea typeface="Avenir Book" charset="0"/>
              <a:cs typeface="Avenir Book" charset="0"/>
            </a:endParaRPr>
          </a:p>
        </p:txBody>
      </p:sp>
    </p:spTree>
    <p:extLst>
      <p:ext uri="{BB962C8B-B14F-4D97-AF65-F5344CB8AC3E}">
        <p14:creationId xmlns:p14="http://schemas.microsoft.com/office/powerpoint/2010/main" val="12546764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bject 3"/>
          <p:cNvSpPr txBox="1"/>
          <p:nvPr/>
        </p:nvSpPr>
        <p:spPr>
          <a:xfrm>
            <a:off x="3543300" y="4418518"/>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3"/>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0"/>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1"/>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59" name="Oval 58"/>
          <p:cNvSpPr/>
          <p:nvPr/>
        </p:nvSpPr>
        <p:spPr>
          <a:xfrm>
            <a:off x="4836700" y="102566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0" name="Oval 59"/>
          <p:cNvSpPr/>
          <p:nvPr/>
        </p:nvSpPr>
        <p:spPr>
          <a:xfrm>
            <a:off x="4746312" y="159836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5" name="Oval 64"/>
          <p:cNvSpPr/>
          <p:nvPr/>
        </p:nvSpPr>
        <p:spPr>
          <a:xfrm>
            <a:off x="5618728" y="211738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6" name="Oval 65"/>
          <p:cNvSpPr/>
          <p:nvPr/>
        </p:nvSpPr>
        <p:spPr>
          <a:xfrm>
            <a:off x="5289033" y="223314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7" name="Oval 66"/>
          <p:cNvSpPr/>
          <p:nvPr/>
        </p:nvSpPr>
        <p:spPr>
          <a:xfrm>
            <a:off x="6116003" y="230903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8" name="Oval 67"/>
          <p:cNvSpPr/>
          <p:nvPr/>
        </p:nvSpPr>
        <p:spPr>
          <a:xfrm>
            <a:off x="6502949" y="228408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2" name="Oval 71"/>
          <p:cNvSpPr/>
          <p:nvPr/>
        </p:nvSpPr>
        <p:spPr>
          <a:xfrm>
            <a:off x="6602643" y="126716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3" name="Oval 72"/>
          <p:cNvSpPr/>
          <p:nvPr/>
        </p:nvSpPr>
        <p:spPr>
          <a:xfrm>
            <a:off x="6367867" y="9336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4" name="Oval 73"/>
          <p:cNvSpPr/>
          <p:nvPr/>
        </p:nvSpPr>
        <p:spPr>
          <a:xfrm>
            <a:off x="5874736" y="121887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6" name="Oval 75"/>
          <p:cNvSpPr/>
          <p:nvPr/>
        </p:nvSpPr>
        <p:spPr>
          <a:xfrm>
            <a:off x="2971617" y="365521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8" name="Oval 77"/>
          <p:cNvSpPr/>
          <p:nvPr/>
        </p:nvSpPr>
        <p:spPr>
          <a:xfrm>
            <a:off x="3314825" y="276488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43875" y="276971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12777" y="236271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2" name="Oval 81"/>
          <p:cNvSpPr/>
          <p:nvPr/>
        </p:nvSpPr>
        <p:spPr>
          <a:xfrm>
            <a:off x="4489648" y="282316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6" name="Oval 85"/>
          <p:cNvSpPr/>
          <p:nvPr/>
        </p:nvSpPr>
        <p:spPr>
          <a:xfrm>
            <a:off x="4299913" y="318521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7" name="Oval 86"/>
          <p:cNvSpPr/>
          <p:nvPr/>
        </p:nvSpPr>
        <p:spPr>
          <a:xfrm>
            <a:off x="3560243" y="315777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8" name="Oval 87"/>
          <p:cNvSpPr/>
          <p:nvPr/>
        </p:nvSpPr>
        <p:spPr>
          <a:xfrm>
            <a:off x="3414912" y="363239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1" name="Oval 90"/>
          <p:cNvSpPr/>
          <p:nvPr/>
        </p:nvSpPr>
        <p:spPr>
          <a:xfrm>
            <a:off x="4879053" y="341983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2" name="Oval 91"/>
          <p:cNvSpPr/>
          <p:nvPr/>
        </p:nvSpPr>
        <p:spPr>
          <a:xfrm>
            <a:off x="5146825" y="312675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3" name="Oval 92"/>
          <p:cNvSpPr/>
          <p:nvPr/>
        </p:nvSpPr>
        <p:spPr>
          <a:xfrm>
            <a:off x="5378186" y="348406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12477" y="386897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5" name="Oval 94"/>
          <p:cNvSpPr/>
          <p:nvPr/>
        </p:nvSpPr>
        <p:spPr>
          <a:xfrm>
            <a:off x="5655450" y="385625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Tree>
    <p:extLst>
      <p:ext uri="{BB962C8B-B14F-4D97-AF65-F5344CB8AC3E}">
        <p14:creationId xmlns:p14="http://schemas.microsoft.com/office/powerpoint/2010/main" val="447943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bject 3"/>
          <p:cNvSpPr txBox="1"/>
          <p:nvPr/>
        </p:nvSpPr>
        <p:spPr>
          <a:xfrm>
            <a:off x="3543300" y="4418518"/>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3"/>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0"/>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1"/>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59" name="Oval 58"/>
          <p:cNvSpPr/>
          <p:nvPr/>
        </p:nvSpPr>
        <p:spPr>
          <a:xfrm>
            <a:off x="4836700" y="102566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0" name="Oval 59"/>
          <p:cNvSpPr/>
          <p:nvPr/>
        </p:nvSpPr>
        <p:spPr>
          <a:xfrm>
            <a:off x="4746312" y="159836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6"/>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5" name="Oval 64"/>
          <p:cNvSpPr/>
          <p:nvPr/>
        </p:nvSpPr>
        <p:spPr>
          <a:xfrm>
            <a:off x="5618728" y="211738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6" name="Oval 65"/>
          <p:cNvSpPr/>
          <p:nvPr/>
        </p:nvSpPr>
        <p:spPr>
          <a:xfrm>
            <a:off x="5289033" y="223314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7" name="Oval 66"/>
          <p:cNvSpPr/>
          <p:nvPr/>
        </p:nvSpPr>
        <p:spPr>
          <a:xfrm>
            <a:off x="6116003" y="230903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8" name="Oval 67"/>
          <p:cNvSpPr/>
          <p:nvPr/>
        </p:nvSpPr>
        <p:spPr>
          <a:xfrm>
            <a:off x="6502949" y="228408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2" name="Oval 71"/>
          <p:cNvSpPr/>
          <p:nvPr/>
        </p:nvSpPr>
        <p:spPr>
          <a:xfrm>
            <a:off x="6602643" y="126716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3" name="Oval 72"/>
          <p:cNvSpPr/>
          <p:nvPr/>
        </p:nvSpPr>
        <p:spPr>
          <a:xfrm>
            <a:off x="6367867" y="9336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4" name="Oval 73"/>
          <p:cNvSpPr/>
          <p:nvPr/>
        </p:nvSpPr>
        <p:spPr>
          <a:xfrm>
            <a:off x="5874736" y="121887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6" name="Oval 75"/>
          <p:cNvSpPr/>
          <p:nvPr/>
        </p:nvSpPr>
        <p:spPr>
          <a:xfrm>
            <a:off x="2971617" y="365521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8" name="Oval 77"/>
          <p:cNvSpPr/>
          <p:nvPr/>
        </p:nvSpPr>
        <p:spPr>
          <a:xfrm>
            <a:off x="3314825" y="276488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43875" y="276971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12777" y="236271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2" name="Oval 81"/>
          <p:cNvSpPr/>
          <p:nvPr/>
        </p:nvSpPr>
        <p:spPr>
          <a:xfrm>
            <a:off x="4489648" y="282316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6" name="Oval 85"/>
          <p:cNvSpPr/>
          <p:nvPr/>
        </p:nvSpPr>
        <p:spPr>
          <a:xfrm>
            <a:off x="4299913" y="318521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7" name="Oval 86"/>
          <p:cNvSpPr/>
          <p:nvPr/>
        </p:nvSpPr>
        <p:spPr>
          <a:xfrm>
            <a:off x="3560243" y="315777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8" name="Oval 87"/>
          <p:cNvSpPr/>
          <p:nvPr/>
        </p:nvSpPr>
        <p:spPr>
          <a:xfrm>
            <a:off x="3414912" y="363239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1" name="Oval 90"/>
          <p:cNvSpPr/>
          <p:nvPr/>
        </p:nvSpPr>
        <p:spPr>
          <a:xfrm>
            <a:off x="4879053" y="341983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2" name="Oval 91"/>
          <p:cNvSpPr/>
          <p:nvPr/>
        </p:nvSpPr>
        <p:spPr>
          <a:xfrm>
            <a:off x="5146825" y="312675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3" name="Oval 92"/>
          <p:cNvSpPr/>
          <p:nvPr/>
        </p:nvSpPr>
        <p:spPr>
          <a:xfrm>
            <a:off x="5378186" y="348406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12477" y="386897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5" name="Oval 94"/>
          <p:cNvSpPr/>
          <p:nvPr/>
        </p:nvSpPr>
        <p:spPr>
          <a:xfrm>
            <a:off x="5655450" y="385625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420918" y="742286"/>
            <a:ext cx="4997612" cy="338554"/>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Find closest pair, merge into a cluster</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576708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59" name="Oval 58"/>
          <p:cNvSpPr/>
          <p:nvPr/>
        </p:nvSpPr>
        <p:spPr>
          <a:xfrm>
            <a:off x="4836700" y="102565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0" name="Oval 59"/>
          <p:cNvSpPr/>
          <p:nvPr/>
        </p:nvSpPr>
        <p:spPr>
          <a:xfrm>
            <a:off x="4746312" y="159836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5" name="Oval 64"/>
          <p:cNvSpPr/>
          <p:nvPr/>
        </p:nvSpPr>
        <p:spPr>
          <a:xfrm>
            <a:off x="5618728" y="211738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6" name="Oval 65"/>
          <p:cNvSpPr/>
          <p:nvPr/>
        </p:nvSpPr>
        <p:spPr>
          <a:xfrm>
            <a:off x="5289033" y="223314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7" name="Oval 66"/>
          <p:cNvSpPr/>
          <p:nvPr/>
        </p:nvSpPr>
        <p:spPr>
          <a:xfrm>
            <a:off x="6116003" y="230903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8" name="Oval 67"/>
          <p:cNvSpPr/>
          <p:nvPr/>
        </p:nvSpPr>
        <p:spPr>
          <a:xfrm>
            <a:off x="6502949" y="228408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2" name="Oval 71"/>
          <p:cNvSpPr/>
          <p:nvPr/>
        </p:nvSpPr>
        <p:spPr>
          <a:xfrm>
            <a:off x="6602643" y="126716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3" name="Oval 72"/>
          <p:cNvSpPr/>
          <p:nvPr/>
        </p:nvSpPr>
        <p:spPr>
          <a:xfrm>
            <a:off x="6367867" y="93366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4" name="Oval 73"/>
          <p:cNvSpPr/>
          <p:nvPr/>
        </p:nvSpPr>
        <p:spPr>
          <a:xfrm>
            <a:off x="5874736" y="121887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6" name="Oval 75"/>
          <p:cNvSpPr/>
          <p:nvPr/>
        </p:nvSpPr>
        <p:spPr>
          <a:xfrm>
            <a:off x="2971617" y="365520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8" name="Oval 77"/>
          <p:cNvSpPr/>
          <p:nvPr/>
        </p:nvSpPr>
        <p:spPr>
          <a:xfrm>
            <a:off x="3314825" y="276488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43875" y="276971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12777" y="236271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2" name="Oval 81"/>
          <p:cNvSpPr/>
          <p:nvPr/>
        </p:nvSpPr>
        <p:spPr>
          <a:xfrm>
            <a:off x="4489648" y="28231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6" name="Oval 85"/>
          <p:cNvSpPr/>
          <p:nvPr/>
        </p:nvSpPr>
        <p:spPr>
          <a:xfrm>
            <a:off x="4299913" y="318521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7" name="Oval 86"/>
          <p:cNvSpPr/>
          <p:nvPr/>
        </p:nvSpPr>
        <p:spPr>
          <a:xfrm>
            <a:off x="3560243" y="315777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8" name="Oval 87"/>
          <p:cNvSpPr/>
          <p:nvPr/>
        </p:nvSpPr>
        <p:spPr>
          <a:xfrm>
            <a:off x="3414912" y="363239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1" name="Oval 90"/>
          <p:cNvSpPr/>
          <p:nvPr/>
        </p:nvSpPr>
        <p:spPr>
          <a:xfrm>
            <a:off x="4879053" y="34198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2" name="Oval 91"/>
          <p:cNvSpPr/>
          <p:nvPr/>
        </p:nvSpPr>
        <p:spPr>
          <a:xfrm>
            <a:off x="5146825" y="312675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3" name="Oval 92"/>
          <p:cNvSpPr/>
          <p:nvPr/>
        </p:nvSpPr>
        <p:spPr>
          <a:xfrm>
            <a:off x="5378186" y="348406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12477" y="386897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5" name="Oval 94"/>
          <p:cNvSpPr/>
          <p:nvPr/>
        </p:nvSpPr>
        <p:spPr>
          <a:xfrm>
            <a:off x="5655450" y="385625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9" name="object 3"/>
          <p:cNvSpPr txBox="1"/>
          <p:nvPr/>
        </p:nvSpPr>
        <p:spPr>
          <a:xfrm>
            <a:off x="420918" y="53756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Find next closest pair and merge</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192022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bject 3"/>
          <p:cNvSpPr txBox="1"/>
          <p:nvPr/>
        </p:nvSpPr>
        <p:spPr>
          <a:xfrm>
            <a:off x="3543300" y="4418518"/>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3"/>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0"/>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1"/>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59" name="Oval 58"/>
          <p:cNvSpPr/>
          <p:nvPr/>
        </p:nvSpPr>
        <p:spPr>
          <a:xfrm>
            <a:off x="4836700" y="102566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0" name="Oval 59"/>
          <p:cNvSpPr/>
          <p:nvPr/>
        </p:nvSpPr>
        <p:spPr>
          <a:xfrm>
            <a:off x="4746312" y="159836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6"/>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5" name="Oval 64"/>
          <p:cNvSpPr/>
          <p:nvPr/>
        </p:nvSpPr>
        <p:spPr>
          <a:xfrm>
            <a:off x="5618728" y="2117385"/>
            <a:ext cx="270164" cy="270164"/>
          </a:xfrm>
          <a:prstGeom prst="ellipse">
            <a:avLst/>
          </a:prstGeom>
          <a:gradFill>
            <a:gsLst>
              <a:gs pos="0">
                <a:schemeClr val="tx1"/>
              </a:gs>
              <a:gs pos="74000">
                <a:srgbClr val="FFC000"/>
              </a:gs>
              <a:gs pos="82000">
                <a:srgbClr val="FFC000"/>
              </a:gs>
              <a:gs pos="100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6" name="Oval 65"/>
          <p:cNvSpPr/>
          <p:nvPr/>
        </p:nvSpPr>
        <p:spPr>
          <a:xfrm>
            <a:off x="5289033" y="2233143"/>
            <a:ext cx="270164" cy="270164"/>
          </a:xfrm>
          <a:prstGeom prst="ellipse">
            <a:avLst/>
          </a:prstGeom>
          <a:gradFill>
            <a:gsLst>
              <a:gs pos="0">
                <a:schemeClr val="tx1"/>
              </a:gs>
              <a:gs pos="74000">
                <a:srgbClr val="FFC000"/>
              </a:gs>
              <a:gs pos="82000">
                <a:srgbClr val="FFC000"/>
              </a:gs>
              <a:gs pos="100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7" name="Oval 66"/>
          <p:cNvSpPr/>
          <p:nvPr/>
        </p:nvSpPr>
        <p:spPr>
          <a:xfrm>
            <a:off x="6116003" y="230903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8" name="Oval 67"/>
          <p:cNvSpPr/>
          <p:nvPr/>
        </p:nvSpPr>
        <p:spPr>
          <a:xfrm>
            <a:off x="6502949" y="228408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2" name="Oval 71"/>
          <p:cNvSpPr/>
          <p:nvPr/>
        </p:nvSpPr>
        <p:spPr>
          <a:xfrm>
            <a:off x="6602643" y="126716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3" name="Oval 72"/>
          <p:cNvSpPr/>
          <p:nvPr/>
        </p:nvSpPr>
        <p:spPr>
          <a:xfrm>
            <a:off x="6367867" y="9336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4" name="Oval 73"/>
          <p:cNvSpPr/>
          <p:nvPr/>
        </p:nvSpPr>
        <p:spPr>
          <a:xfrm>
            <a:off x="5874736" y="121887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6" name="Oval 75"/>
          <p:cNvSpPr/>
          <p:nvPr/>
        </p:nvSpPr>
        <p:spPr>
          <a:xfrm>
            <a:off x="2971617" y="365521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8" name="Oval 77"/>
          <p:cNvSpPr/>
          <p:nvPr/>
        </p:nvSpPr>
        <p:spPr>
          <a:xfrm>
            <a:off x="3314825" y="276488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43875" y="276971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12777" y="236271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2" name="Oval 81"/>
          <p:cNvSpPr/>
          <p:nvPr/>
        </p:nvSpPr>
        <p:spPr>
          <a:xfrm>
            <a:off x="4489648" y="282316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6" name="Oval 85"/>
          <p:cNvSpPr/>
          <p:nvPr/>
        </p:nvSpPr>
        <p:spPr>
          <a:xfrm>
            <a:off x="4299913" y="318521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7" name="Oval 86"/>
          <p:cNvSpPr/>
          <p:nvPr/>
        </p:nvSpPr>
        <p:spPr>
          <a:xfrm>
            <a:off x="3560243" y="315777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8" name="Oval 87"/>
          <p:cNvSpPr/>
          <p:nvPr/>
        </p:nvSpPr>
        <p:spPr>
          <a:xfrm>
            <a:off x="3414912" y="363239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2"/>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4"/>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1" name="Oval 90"/>
          <p:cNvSpPr/>
          <p:nvPr/>
        </p:nvSpPr>
        <p:spPr>
          <a:xfrm>
            <a:off x="4879053" y="341983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2" name="Oval 91"/>
          <p:cNvSpPr/>
          <p:nvPr/>
        </p:nvSpPr>
        <p:spPr>
          <a:xfrm>
            <a:off x="5146825" y="312675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3" name="Oval 92"/>
          <p:cNvSpPr/>
          <p:nvPr/>
        </p:nvSpPr>
        <p:spPr>
          <a:xfrm>
            <a:off x="5378186" y="348406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12477" y="386897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5" name="Oval 94"/>
          <p:cNvSpPr/>
          <p:nvPr/>
        </p:nvSpPr>
        <p:spPr>
          <a:xfrm>
            <a:off x="5655450" y="385625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Find next closest pair and merge</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598777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59" name="Oval 58"/>
          <p:cNvSpPr/>
          <p:nvPr/>
        </p:nvSpPr>
        <p:spPr>
          <a:xfrm>
            <a:off x="4836700" y="102565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0" name="Oval 59"/>
          <p:cNvSpPr/>
          <p:nvPr/>
        </p:nvSpPr>
        <p:spPr>
          <a:xfrm>
            <a:off x="4746312" y="159836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F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F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5" name="Oval 64"/>
          <p:cNvSpPr/>
          <p:nvPr/>
        </p:nvSpPr>
        <p:spPr>
          <a:xfrm>
            <a:off x="5618728" y="2117384"/>
            <a:ext cx="270164" cy="270164"/>
          </a:xfrm>
          <a:prstGeom prst="ellipse">
            <a:avLst/>
          </a:prstGeom>
          <a:gradFill>
            <a:gsLst>
              <a:gs pos="0">
                <a:schemeClr val="tx1"/>
              </a:gs>
              <a:gs pos="74000">
                <a:srgbClr val="FFC000"/>
              </a:gs>
              <a:gs pos="82000">
                <a:srgbClr val="FFC000"/>
              </a:gs>
              <a:gs pos="100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6" name="Oval 65"/>
          <p:cNvSpPr/>
          <p:nvPr/>
        </p:nvSpPr>
        <p:spPr>
          <a:xfrm>
            <a:off x="5289033" y="2233142"/>
            <a:ext cx="270164" cy="270164"/>
          </a:xfrm>
          <a:prstGeom prst="ellipse">
            <a:avLst/>
          </a:prstGeom>
          <a:gradFill>
            <a:gsLst>
              <a:gs pos="0">
                <a:schemeClr val="tx1"/>
              </a:gs>
              <a:gs pos="74000">
                <a:srgbClr val="FFC000"/>
              </a:gs>
              <a:gs pos="82000">
                <a:srgbClr val="FFC000"/>
              </a:gs>
              <a:gs pos="100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7" name="Oval 66"/>
          <p:cNvSpPr/>
          <p:nvPr/>
        </p:nvSpPr>
        <p:spPr>
          <a:xfrm>
            <a:off x="6116003" y="2309032"/>
            <a:ext cx="270164" cy="270164"/>
          </a:xfrm>
          <a:prstGeom prst="ellipse">
            <a:avLst/>
          </a:prstGeom>
          <a:gradFill>
            <a:gsLst>
              <a:gs pos="0">
                <a:schemeClr val="tx1"/>
              </a:gs>
              <a:gs pos="74000">
                <a:srgbClr val="00206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8" name="Oval 67"/>
          <p:cNvSpPr/>
          <p:nvPr/>
        </p:nvSpPr>
        <p:spPr>
          <a:xfrm>
            <a:off x="6502949" y="2284084"/>
            <a:ext cx="270164" cy="270164"/>
          </a:xfrm>
          <a:prstGeom prst="ellipse">
            <a:avLst/>
          </a:prstGeom>
          <a:gradFill>
            <a:gsLst>
              <a:gs pos="0">
                <a:schemeClr val="tx1"/>
              </a:gs>
              <a:gs pos="74000">
                <a:srgbClr val="00206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2" name="Oval 71"/>
          <p:cNvSpPr/>
          <p:nvPr/>
        </p:nvSpPr>
        <p:spPr>
          <a:xfrm>
            <a:off x="6602643" y="126716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3" name="Oval 72"/>
          <p:cNvSpPr/>
          <p:nvPr/>
        </p:nvSpPr>
        <p:spPr>
          <a:xfrm>
            <a:off x="6367867" y="93366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4" name="Oval 73"/>
          <p:cNvSpPr/>
          <p:nvPr/>
        </p:nvSpPr>
        <p:spPr>
          <a:xfrm>
            <a:off x="5874736" y="121887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6" name="Oval 75"/>
          <p:cNvSpPr/>
          <p:nvPr/>
        </p:nvSpPr>
        <p:spPr>
          <a:xfrm>
            <a:off x="2971617" y="365520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8" name="Oval 77"/>
          <p:cNvSpPr/>
          <p:nvPr/>
        </p:nvSpPr>
        <p:spPr>
          <a:xfrm>
            <a:off x="3314825" y="276488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43875" y="276971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12777" y="236271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2" name="Oval 81"/>
          <p:cNvSpPr/>
          <p:nvPr/>
        </p:nvSpPr>
        <p:spPr>
          <a:xfrm>
            <a:off x="4489648" y="282316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6" name="Oval 85"/>
          <p:cNvSpPr/>
          <p:nvPr/>
        </p:nvSpPr>
        <p:spPr>
          <a:xfrm>
            <a:off x="4299913" y="318521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7" name="Oval 86"/>
          <p:cNvSpPr/>
          <p:nvPr/>
        </p:nvSpPr>
        <p:spPr>
          <a:xfrm>
            <a:off x="3560243" y="315777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8" name="Oval 87"/>
          <p:cNvSpPr/>
          <p:nvPr/>
        </p:nvSpPr>
        <p:spPr>
          <a:xfrm>
            <a:off x="3414912" y="363239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1" name="Oval 90"/>
          <p:cNvSpPr/>
          <p:nvPr/>
        </p:nvSpPr>
        <p:spPr>
          <a:xfrm>
            <a:off x="4879053" y="341983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2" name="Oval 91"/>
          <p:cNvSpPr/>
          <p:nvPr/>
        </p:nvSpPr>
        <p:spPr>
          <a:xfrm>
            <a:off x="5146825" y="312675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3" name="Oval 92"/>
          <p:cNvSpPr/>
          <p:nvPr/>
        </p:nvSpPr>
        <p:spPr>
          <a:xfrm>
            <a:off x="5378186" y="348406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12477" y="386897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5" name="Oval 94"/>
          <p:cNvSpPr/>
          <p:nvPr/>
        </p:nvSpPr>
        <p:spPr>
          <a:xfrm>
            <a:off x="5655450" y="385625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38554"/>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Keep merging closest pairs</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412121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bject 3"/>
          <p:cNvSpPr txBox="1"/>
          <p:nvPr/>
        </p:nvSpPr>
        <p:spPr>
          <a:xfrm>
            <a:off x="3543300" y="4418521"/>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6"/>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3"/>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4"/>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59" name="Oval 58"/>
          <p:cNvSpPr/>
          <p:nvPr/>
        </p:nvSpPr>
        <p:spPr>
          <a:xfrm>
            <a:off x="4836700" y="102566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0" name="Oval 59"/>
          <p:cNvSpPr/>
          <p:nvPr/>
        </p:nvSpPr>
        <p:spPr>
          <a:xfrm>
            <a:off x="4746312" y="1598368"/>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3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9"/>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8"/>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52"/>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5" name="Oval 64"/>
          <p:cNvSpPr/>
          <p:nvPr/>
        </p:nvSpPr>
        <p:spPr>
          <a:xfrm>
            <a:off x="5618728" y="2117388"/>
            <a:ext cx="270164" cy="270164"/>
          </a:xfrm>
          <a:prstGeom prst="ellipse">
            <a:avLst/>
          </a:prstGeom>
          <a:gradFill>
            <a:gsLst>
              <a:gs pos="0">
                <a:schemeClr val="tx1"/>
              </a:gs>
              <a:gs pos="74000">
                <a:srgbClr val="FFC000"/>
              </a:gs>
              <a:gs pos="82000">
                <a:srgbClr val="FFC000"/>
              </a:gs>
              <a:gs pos="100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6" name="Oval 65"/>
          <p:cNvSpPr/>
          <p:nvPr/>
        </p:nvSpPr>
        <p:spPr>
          <a:xfrm>
            <a:off x="5289033" y="2233146"/>
            <a:ext cx="270164" cy="270164"/>
          </a:xfrm>
          <a:prstGeom prst="ellipse">
            <a:avLst/>
          </a:prstGeom>
          <a:gradFill>
            <a:gsLst>
              <a:gs pos="0">
                <a:schemeClr val="tx1"/>
              </a:gs>
              <a:gs pos="74000">
                <a:srgbClr val="FFC000"/>
              </a:gs>
              <a:gs pos="82000">
                <a:srgbClr val="FFC000"/>
              </a:gs>
              <a:gs pos="100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7" name="Oval 66"/>
          <p:cNvSpPr/>
          <p:nvPr/>
        </p:nvSpPr>
        <p:spPr>
          <a:xfrm>
            <a:off x="6116003" y="2309036"/>
            <a:ext cx="270164" cy="270164"/>
          </a:xfrm>
          <a:prstGeom prst="ellipse">
            <a:avLst/>
          </a:prstGeom>
          <a:gradFill>
            <a:gsLst>
              <a:gs pos="0">
                <a:schemeClr val="tx1"/>
              </a:gs>
              <a:gs pos="74000">
                <a:srgbClr val="00206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8" name="Oval 67"/>
          <p:cNvSpPr/>
          <p:nvPr/>
        </p:nvSpPr>
        <p:spPr>
          <a:xfrm>
            <a:off x="6502949" y="2284088"/>
            <a:ext cx="270164" cy="270164"/>
          </a:xfrm>
          <a:prstGeom prst="ellipse">
            <a:avLst/>
          </a:prstGeom>
          <a:gradFill>
            <a:gsLst>
              <a:gs pos="0">
                <a:schemeClr val="tx1"/>
              </a:gs>
              <a:gs pos="74000">
                <a:srgbClr val="00206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4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2" name="Oval 71"/>
          <p:cNvSpPr/>
          <p:nvPr/>
        </p:nvSpPr>
        <p:spPr>
          <a:xfrm>
            <a:off x="6602643" y="126716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3" name="Oval 72"/>
          <p:cNvSpPr/>
          <p:nvPr/>
        </p:nvSpPr>
        <p:spPr>
          <a:xfrm>
            <a:off x="6367867" y="933664"/>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4" name="Oval 73"/>
          <p:cNvSpPr/>
          <p:nvPr/>
        </p:nvSpPr>
        <p:spPr>
          <a:xfrm>
            <a:off x="5874736" y="1218881"/>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6" name="Oval 75"/>
          <p:cNvSpPr/>
          <p:nvPr/>
        </p:nvSpPr>
        <p:spPr>
          <a:xfrm>
            <a:off x="2971617" y="3655213"/>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8" name="Oval 77"/>
          <p:cNvSpPr/>
          <p:nvPr/>
        </p:nvSpPr>
        <p:spPr>
          <a:xfrm>
            <a:off x="3314825" y="2764886"/>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4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43875" y="276972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12777" y="236272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2" name="Oval 81"/>
          <p:cNvSpPr/>
          <p:nvPr/>
        </p:nvSpPr>
        <p:spPr>
          <a:xfrm>
            <a:off x="4489648" y="282316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6" name="Oval 85"/>
          <p:cNvSpPr/>
          <p:nvPr/>
        </p:nvSpPr>
        <p:spPr>
          <a:xfrm>
            <a:off x="4299913" y="318521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7" name="Oval 86"/>
          <p:cNvSpPr/>
          <p:nvPr/>
        </p:nvSpPr>
        <p:spPr>
          <a:xfrm>
            <a:off x="3560243" y="315778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8" name="Oval 87"/>
          <p:cNvSpPr/>
          <p:nvPr/>
        </p:nvSpPr>
        <p:spPr>
          <a:xfrm>
            <a:off x="3414912" y="3632395"/>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5"/>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7"/>
            <a:ext cx="270164" cy="270164"/>
          </a:xfrm>
          <a:prstGeom prst="ellipse">
            <a:avLst/>
          </a:prstGeom>
          <a:gradFill>
            <a:gsLst>
              <a:gs pos="0">
                <a:schemeClr val="tx1"/>
              </a:gs>
              <a:gs pos="74000">
                <a:srgbClr val="C00000"/>
              </a:gs>
              <a:gs pos="83000">
                <a:srgbClr val="C00000"/>
              </a:gs>
              <a:gs pos="100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1" name="Oval 90"/>
          <p:cNvSpPr/>
          <p:nvPr/>
        </p:nvSpPr>
        <p:spPr>
          <a:xfrm>
            <a:off x="4879053" y="3419842"/>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2" name="Oval 91"/>
          <p:cNvSpPr/>
          <p:nvPr/>
        </p:nvSpPr>
        <p:spPr>
          <a:xfrm>
            <a:off x="5146825" y="3126760"/>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3" name="Oval 92"/>
          <p:cNvSpPr/>
          <p:nvPr/>
        </p:nvSpPr>
        <p:spPr>
          <a:xfrm>
            <a:off x="5378186" y="348406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12477" y="3868979"/>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5" name="Oval 94"/>
          <p:cNvSpPr/>
          <p:nvPr/>
        </p:nvSpPr>
        <p:spPr>
          <a:xfrm>
            <a:off x="5655450" y="3856257"/>
            <a:ext cx="270164" cy="270164"/>
          </a:xfrm>
          <a:prstGeom prst="ellipse">
            <a:avLst/>
          </a:prstGeom>
          <a:gradFill>
            <a:gsLst>
              <a:gs pos="0">
                <a:schemeClr val="tx1"/>
              </a:gs>
              <a:gs pos="74000">
                <a:srgbClr val="7030A0"/>
              </a:gs>
              <a:gs pos="83000">
                <a:srgbClr val="7030A0"/>
              </a:gs>
              <a:gs pos="100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38554"/>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If the closest pair is two clusters, merge them</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825080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59" name="Oval 58"/>
          <p:cNvSpPr/>
          <p:nvPr/>
        </p:nvSpPr>
        <p:spPr>
          <a:xfrm>
            <a:off x="4836700" y="1025659"/>
            <a:ext cx="270164" cy="270164"/>
          </a:xfrm>
          <a:prstGeom prst="ellipse">
            <a:avLst/>
          </a:prstGeom>
          <a:gradFill>
            <a:gsLst>
              <a:gs pos="0">
                <a:schemeClr val="tx1"/>
              </a:gs>
              <a:gs pos="74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5" name="Oval 64"/>
          <p:cNvSpPr/>
          <p:nvPr/>
        </p:nvSpPr>
        <p:spPr>
          <a:xfrm>
            <a:off x="5618728" y="2131028"/>
            <a:ext cx="270164" cy="270164"/>
          </a:xfrm>
          <a:prstGeom prst="ellipse">
            <a:avLst/>
          </a:prstGeom>
          <a:gradFill>
            <a:gsLst>
              <a:gs pos="0">
                <a:schemeClr val="tx1"/>
              </a:gs>
              <a:gs pos="74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6" name="Oval 65"/>
          <p:cNvSpPr/>
          <p:nvPr/>
        </p:nvSpPr>
        <p:spPr>
          <a:xfrm>
            <a:off x="5289033" y="2246786"/>
            <a:ext cx="270164" cy="270164"/>
          </a:xfrm>
          <a:prstGeom prst="ellipse">
            <a:avLst/>
          </a:prstGeom>
          <a:gradFill>
            <a:gsLst>
              <a:gs pos="0">
                <a:schemeClr val="tx1"/>
              </a:gs>
              <a:gs pos="74000">
                <a:srgbClr val="FFC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7" name="Oval 66"/>
          <p:cNvSpPr/>
          <p:nvPr/>
        </p:nvSpPr>
        <p:spPr>
          <a:xfrm>
            <a:off x="6116003" y="2309032"/>
            <a:ext cx="270164" cy="270164"/>
          </a:xfrm>
          <a:prstGeom prst="ellipse">
            <a:avLst/>
          </a:prstGeom>
          <a:gradFill>
            <a:gsLst>
              <a:gs pos="0">
                <a:schemeClr val="tx1"/>
              </a:gs>
              <a:gs pos="74000">
                <a:srgbClr val="00206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8" name="Oval 67"/>
          <p:cNvSpPr/>
          <p:nvPr/>
        </p:nvSpPr>
        <p:spPr>
          <a:xfrm>
            <a:off x="6502949" y="2284084"/>
            <a:ext cx="270164" cy="270164"/>
          </a:xfrm>
          <a:prstGeom prst="ellipse">
            <a:avLst/>
          </a:prstGeom>
          <a:gradFill>
            <a:gsLst>
              <a:gs pos="0">
                <a:schemeClr val="tx1"/>
              </a:gs>
              <a:gs pos="74000">
                <a:srgbClr val="00206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1"/>
            <a:ext cx="270164" cy="270164"/>
          </a:xfrm>
          <a:prstGeom prst="ellipse">
            <a:avLst/>
          </a:prstGeom>
          <a:gradFill>
            <a:gsLst>
              <a:gs pos="0">
                <a:schemeClr val="tx1"/>
              </a:gs>
              <a:gs pos="74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8"/>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2" name="Oval 71"/>
          <p:cNvSpPr/>
          <p:nvPr/>
        </p:nvSpPr>
        <p:spPr>
          <a:xfrm>
            <a:off x="6602643" y="1267163"/>
            <a:ext cx="270164" cy="270164"/>
          </a:xfrm>
          <a:prstGeom prst="ellipse">
            <a:avLst/>
          </a:prstGeom>
          <a:gradFill>
            <a:gsLst>
              <a:gs pos="0">
                <a:schemeClr val="tx1"/>
              </a:gs>
              <a:gs pos="74000">
                <a:schemeClr val="accent1">
                  <a:lumMod val="5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3" name="Oval 72"/>
          <p:cNvSpPr/>
          <p:nvPr/>
        </p:nvSpPr>
        <p:spPr>
          <a:xfrm>
            <a:off x="6367867" y="933660"/>
            <a:ext cx="270164" cy="270164"/>
          </a:xfrm>
          <a:prstGeom prst="ellipse">
            <a:avLst/>
          </a:prstGeom>
          <a:gradFill>
            <a:gsLst>
              <a:gs pos="0">
                <a:schemeClr val="tx1"/>
              </a:gs>
              <a:gs pos="74000">
                <a:schemeClr val="accent1">
                  <a:lumMod val="5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4" name="Oval 73"/>
          <p:cNvSpPr/>
          <p:nvPr/>
        </p:nvSpPr>
        <p:spPr>
          <a:xfrm>
            <a:off x="5874736" y="1218877"/>
            <a:ext cx="270164" cy="270164"/>
          </a:xfrm>
          <a:prstGeom prst="ellipse">
            <a:avLst/>
          </a:prstGeom>
          <a:gradFill>
            <a:gsLst>
              <a:gs pos="0">
                <a:schemeClr val="tx1"/>
              </a:gs>
              <a:gs pos="74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6" name="Oval 75"/>
          <p:cNvSpPr/>
          <p:nvPr/>
        </p:nvSpPr>
        <p:spPr>
          <a:xfrm>
            <a:off x="2999520" y="3655209"/>
            <a:ext cx="270164" cy="270164"/>
          </a:xfrm>
          <a:prstGeom prst="ellipse">
            <a:avLst/>
          </a:prstGeom>
          <a:gradFill>
            <a:gsLst>
              <a:gs pos="0">
                <a:schemeClr val="tx1"/>
              </a:gs>
              <a:gs pos="74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8" name="Oval 77"/>
          <p:cNvSpPr/>
          <p:nvPr/>
        </p:nvSpPr>
        <p:spPr>
          <a:xfrm>
            <a:off x="3342728" y="2764882"/>
            <a:ext cx="270164" cy="270164"/>
          </a:xfrm>
          <a:prstGeom prst="ellipse">
            <a:avLst/>
          </a:prstGeom>
          <a:gradFill>
            <a:gsLst>
              <a:gs pos="0">
                <a:schemeClr val="tx1"/>
              </a:gs>
              <a:gs pos="74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4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8"/>
            <a:ext cx="270164" cy="270164"/>
          </a:xfrm>
          <a:prstGeom prst="ellipse">
            <a:avLst/>
          </a:prstGeom>
          <a:gradFill>
            <a:gsLst>
              <a:gs pos="0">
                <a:schemeClr val="tx1"/>
              </a:gs>
              <a:gs pos="74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8"/>
            <a:ext cx="270164" cy="270164"/>
          </a:xfrm>
          <a:prstGeom prst="ellipse">
            <a:avLst/>
          </a:prstGeom>
          <a:gradFill>
            <a:gsLst>
              <a:gs pos="0">
                <a:schemeClr val="tx1"/>
              </a:gs>
              <a:gs pos="74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2" name="Oval 81"/>
          <p:cNvSpPr/>
          <p:nvPr/>
        </p:nvSpPr>
        <p:spPr>
          <a:xfrm>
            <a:off x="4489648" y="2823161"/>
            <a:ext cx="270164" cy="270164"/>
          </a:xfrm>
          <a:prstGeom prst="ellipse">
            <a:avLst/>
          </a:prstGeom>
          <a:gradFill>
            <a:gsLst>
              <a:gs pos="0">
                <a:schemeClr val="tx1"/>
              </a:gs>
              <a:gs pos="74000">
                <a:srgbClr val="FF2F92"/>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6" name="Oval 85"/>
          <p:cNvSpPr/>
          <p:nvPr/>
        </p:nvSpPr>
        <p:spPr>
          <a:xfrm>
            <a:off x="4299913" y="3185213"/>
            <a:ext cx="270164" cy="270164"/>
          </a:xfrm>
          <a:prstGeom prst="ellipse">
            <a:avLst/>
          </a:prstGeom>
          <a:gradFill>
            <a:gsLst>
              <a:gs pos="0">
                <a:schemeClr val="tx1"/>
              </a:gs>
              <a:gs pos="74000">
                <a:srgbClr val="FF2F92"/>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7" name="Oval 86"/>
          <p:cNvSpPr/>
          <p:nvPr/>
        </p:nvSpPr>
        <p:spPr>
          <a:xfrm>
            <a:off x="3588146" y="3157778"/>
            <a:ext cx="270164" cy="270164"/>
          </a:xfrm>
          <a:prstGeom prst="ellipse">
            <a:avLst/>
          </a:prstGeom>
          <a:gradFill>
            <a:gsLst>
              <a:gs pos="0">
                <a:schemeClr val="tx1"/>
              </a:gs>
              <a:gs pos="74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8" name="Oval 87"/>
          <p:cNvSpPr/>
          <p:nvPr/>
        </p:nvSpPr>
        <p:spPr>
          <a:xfrm>
            <a:off x="3442815" y="3632391"/>
            <a:ext cx="270164" cy="270164"/>
          </a:xfrm>
          <a:prstGeom prst="ellipse">
            <a:avLst/>
          </a:prstGeom>
          <a:gradFill>
            <a:gsLst>
              <a:gs pos="0">
                <a:schemeClr val="tx1"/>
              </a:gs>
              <a:gs pos="74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2" name="Oval 91"/>
          <p:cNvSpPr/>
          <p:nvPr/>
        </p:nvSpPr>
        <p:spPr>
          <a:xfrm>
            <a:off x="5174728" y="3126756"/>
            <a:ext cx="270164" cy="270164"/>
          </a:xfrm>
          <a:prstGeom prst="ellipse">
            <a:avLst/>
          </a:prstGeom>
          <a:gradFill>
            <a:gsLst>
              <a:gs pos="0">
                <a:schemeClr val="tx1"/>
              </a:gs>
              <a:gs pos="74000">
                <a:srgbClr val="929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3" name="Oval 92"/>
          <p:cNvSpPr/>
          <p:nvPr/>
        </p:nvSpPr>
        <p:spPr>
          <a:xfrm>
            <a:off x="5406089" y="3484065"/>
            <a:ext cx="270164" cy="270164"/>
          </a:xfrm>
          <a:prstGeom prst="ellipse">
            <a:avLst/>
          </a:prstGeom>
          <a:gradFill>
            <a:gsLst>
              <a:gs pos="0">
                <a:schemeClr val="tx1"/>
              </a:gs>
              <a:gs pos="74000">
                <a:srgbClr val="929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0070C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5" name="Oval 94"/>
          <p:cNvSpPr/>
          <p:nvPr/>
        </p:nvSpPr>
        <p:spPr>
          <a:xfrm>
            <a:off x="5683353" y="3856253"/>
            <a:ext cx="270164" cy="270164"/>
          </a:xfrm>
          <a:prstGeom prst="ellipse">
            <a:avLst/>
          </a:prstGeom>
          <a:gradFill>
            <a:gsLst>
              <a:gs pos="0">
                <a:schemeClr val="tx1"/>
              </a:gs>
              <a:gs pos="74000">
                <a:srgbClr val="7030A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38554"/>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Keep merging closest pairs and clusters</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995425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p:cNvSpPr/>
          <p:nvPr/>
        </p:nvSpPr>
        <p:spPr>
          <a:xfrm>
            <a:off x="5297244" y="224988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82"/>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4"/>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7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8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5"/>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20"/>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5"/>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2"/>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3"/>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60" name="Oval 59"/>
          <p:cNvSpPr/>
          <p:nvPr/>
        </p:nvSpPr>
        <p:spPr>
          <a:xfrm>
            <a:off x="4743971" y="161309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30"/>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8"/>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7"/>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5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7" name="Oval 66"/>
          <p:cNvSpPr/>
          <p:nvPr/>
        </p:nvSpPr>
        <p:spPr>
          <a:xfrm>
            <a:off x="6116003" y="2309035"/>
            <a:ext cx="270164" cy="270164"/>
          </a:xfrm>
          <a:prstGeom prst="ellipse">
            <a:avLst/>
          </a:prstGeom>
          <a:gradFill>
            <a:gsLst>
              <a:gs pos="0">
                <a:schemeClr val="tx1"/>
              </a:gs>
              <a:gs pos="74000">
                <a:srgbClr val="00206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8" name="Oval 67"/>
          <p:cNvSpPr/>
          <p:nvPr/>
        </p:nvSpPr>
        <p:spPr>
          <a:xfrm>
            <a:off x="6502949" y="2284087"/>
            <a:ext cx="270164" cy="270164"/>
          </a:xfrm>
          <a:prstGeom prst="ellipse">
            <a:avLst/>
          </a:prstGeom>
          <a:gradFill>
            <a:gsLst>
              <a:gs pos="0">
                <a:schemeClr val="tx1"/>
              </a:gs>
              <a:gs pos="74000">
                <a:srgbClr val="00206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4"/>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5"/>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4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2" name="Oval 71"/>
          <p:cNvSpPr/>
          <p:nvPr/>
        </p:nvSpPr>
        <p:spPr>
          <a:xfrm>
            <a:off x="6602643" y="1267166"/>
            <a:ext cx="270164" cy="270164"/>
          </a:xfrm>
          <a:prstGeom prst="ellipse">
            <a:avLst/>
          </a:prstGeom>
          <a:gradFill>
            <a:gsLst>
              <a:gs pos="0">
                <a:schemeClr val="tx1"/>
              </a:gs>
              <a:gs pos="74000">
                <a:schemeClr val="accent1">
                  <a:lumMod val="5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3" name="Oval 72"/>
          <p:cNvSpPr/>
          <p:nvPr/>
        </p:nvSpPr>
        <p:spPr>
          <a:xfrm>
            <a:off x="6367867" y="933663"/>
            <a:ext cx="270164" cy="270164"/>
          </a:xfrm>
          <a:prstGeom prst="ellipse">
            <a:avLst/>
          </a:prstGeom>
          <a:gradFill>
            <a:gsLst>
              <a:gs pos="0">
                <a:schemeClr val="tx1"/>
              </a:gs>
              <a:gs pos="74000">
                <a:schemeClr val="accent1">
                  <a:lumMod val="5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6" name="Oval 75"/>
          <p:cNvSpPr/>
          <p:nvPr/>
        </p:nvSpPr>
        <p:spPr>
          <a:xfrm>
            <a:off x="2999520" y="3655212"/>
            <a:ext cx="270164" cy="270164"/>
          </a:xfrm>
          <a:prstGeom prst="ellipse">
            <a:avLst/>
          </a:prstGeom>
          <a:gradFill>
            <a:gsLst>
              <a:gs pos="0">
                <a:schemeClr val="tx1"/>
              </a:gs>
              <a:gs pos="74000">
                <a:srgbClr val="942093"/>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9"/>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2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2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2" name="Oval 81"/>
          <p:cNvSpPr/>
          <p:nvPr/>
        </p:nvSpPr>
        <p:spPr>
          <a:xfrm>
            <a:off x="4489648" y="2823164"/>
            <a:ext cx="270164" cy="270164"/>
          </a:xfrm>
          <a:prstGeom prst="ellipse">
            <a:avLst/>
          </a:prstGeom>
          <a:gradFill>
            <a:gsLst>
              <a:gs pos="0">
                <a:schemeClr val="tx1"/>
              </a:gs>
              <a:gs pos="74000">
                <a:srgbClr val="FF2F92"/>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6" name="Oval 85"/>
          <p:cNvSpPr/>
          <p:nvPr/>
        </p:nvSpPr>
        <p:spPr>
          <a:xfrm>
            <a:off x="4299913" y="3185216"/>
            <a:ext cx="270164" cy="270164"/>
          </a:xfrm>
          <a:prstGeom prst="ellipse">
            <a:avLst/>
          </a:prstGeom>
          <a:gradFill>
            <a:gsLst>
              <a:gs pos="0">
                <a:schemeClr val="tx1"/>
              </a:gs>
              <a:gs pos="74000">
                <a:srgbClr val="FF2F92"/>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8" name="Oval 87"/>
          <p:cNvSpPr/>
          <p:nvPr/>
        </p:nvSpPr>
        <p:spPr>
          <a:xfrm>
            <a:off x="3442815" y="3632394"/>
            <a:ext cx="270164" cy="270164"/>
          </a:xfrm>
          <a:prstGeom prst="ellipse">
            <a:avLst/>
          </a:prstGeom>
          <a:gradFill>
            <a:gsLst>
              <a:gs pos="0">
                <a:schemeClr val="tx1"/>
              </a:gs>
              <a:gs pos="74000">
                <a:srgbClr val="942093"/>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6"/>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4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38554"/>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Keep merging closest pairs and clusters</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60974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 51"/>
          <p:cNvSpPr/>
          <p:nvPr/>
        </p:nvSpPr>
        <p:spPr>
          <a:xfrm>
            <a:off x="6116003" y="230903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6502949" y="2284147"/>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6367867" y="92758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6602643" y="126272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7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7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8"/>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6" name="Oval 75"/>
          <p:cNvSpPr/>
          <p:nvPr/>
        </p:nvSpPr>
        <p:spPr>
          <a:xfrm>
            <a:off x="2999520" y="3655209"/>
            <a:ext cx="270164" cy="270164"/>
          </a:xfrm>
          <a:prstGeom prst="ellipse">
            <a:avLst/>
          </a:prstGeom>
          <a:gradFill>
            <a:gsLst>
              <a:gs pos="0">
                <a:schemeClr val="tx1"/>
              </a:gs>
              <a:gs pos="74000">
                <a:srgbClr val="942093"/>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2" name="Oval 81"/>
          <p:cNvSpPr/>
          <p:nvPr/>
        </p:nvSpPr>
        <p:spPr>
          <a:xfrm>
            <a:off x="4489648" y="2823161"/>
            <a:ext cx="270164" cy="270164"/>
          </a:xfrm>
          <a:prstGeom prst="ellipse">
            <a:avLst/>
          </a:prstGeom>
          <a:gradFill>
            <a:gsLst>
              <a:gs pos="0">
                <a:schemeClr val="tx1"/>
              </a:gs>
              <a:gs pos="74000">
                <a:srgbClr val="FF2F92"/>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6" name="Oval 85"/>
          <p:cNvSpPr/>
          <p:nvPr/>
        </p:nvSpPr>
        <p:spPr>
          <a:xfrm>
            <a:off x="4299913" y="3185213"/>
            <a:ext cx="270164" cy="270164"/>
          </a:xfrm>
          <a:prstGeom prst="ellipse">
            <a:avLst/>
          </a:prstGeom>
          <a:gradFill>
            <a:gsLst>
              <a:gs pos="0">
                <a:schemeClr val="tx1"/>
              </a:gs>
              <a:gs pos="74000">
                <a:srgbClr val="FF2F92"/>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8" name="Oval 87"/>
          <p:cNvSpPr/>
          <p:nvPr/>
        </p:nvSpPr>
        <p:spPr>
          <a:xfrm>
            <a:off x="3442815" y="3632391"/>
            <a:ext cx="270164" cy="270164"/>
          </a:xfrm>
          <a:prstGeom prst="ellipse">
            <a:avLst/>
          </a:prstGeom>
          <a:gradFill>
            <a:gsLst>
              <a:gs pos="0">
                <a:schemeClr val="tx1"/>
              </a:gs>
              <a:gs pos="74000">
                <a:srgbClr val="942093"/>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38554"/>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6</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624497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4489648" y="282316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6116003" y="230903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6502949" y="2284147"/>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6367867" y="92758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6602643" y="126272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7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7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8"/>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6" name="Oval 75"/>
          <p:cNvSpPr/>
          <p:nvPr/>
        </p:nvSpPr>
        <p:spPr>
          <a:xfrm>
            <a:off x="2999520" y="3655209"/>
            <a:ext cx="270164" cy="270164"/>
          </a:xfrm>
          <a:prstGeom prst="ellipse">
            <a:avLst/>
          </a:prstGeom>
          <a:gradFill>
            <a:gsLst>
              <a:gs pos="0">
                <a:schemeClr val="tx1"/>
              </a:gs>
              <a:gs pos="74000">
                <a:srgbClr val="942093"/>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8" name="Oval 87"/>
          <p:cNvSpPr/>
          <p:nvPr/>
        </p:nvSpPr>
        <p:spPr>
          <a:xfrm>
            <a:off x="3442815" y="3632391"/>
            <a:ext cx="270164" cy="270164"/>
          </a:xfrm>
          <a:prstGeom prst="ellipse">
            <a:avLst/>
          </a:prstGeom>
          <a:gradFill>
            <a:gsLst>
              <a:gs pos="0">
                <a:schemeClr val="tx1"/>
              </a:gs>
              <a:gs pos="74000">
                <a:srgbClr val="942093"/>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5</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670103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706170" y="3257550"/>
            <a:ext cx="3657600" cy="1314450"/>
          </a:xfrm>
          <a:prstGeom prst="roundRect">
            <a:avLst/>
          </a:prstGeom>
          <a:solidFill>
            <a:schemeClr val="tx1"/>
          </a:solid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Rounded Rectangle 42"/>
          <p:cNvSpPr/>
          <p:nvPr/>
        </p:nvSpPr>
        <p:spPr>
          <a:xfrm>
            <a:off x="706170" y="1428750"/>
            <a:ext cx="3657600" cy="1314450"/>
          </a:xfrm>
          <a:prstGeom prst="roundRect">
            <a:avLst/>
          </a:prstGeom>
          <a:solidFill>
            <a:schemeClr val="tx1"/>
          </a:solid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 name="object 3"/>
          <p:cNvSpPr txBox="1"/>
          <p:nvPr/>
        </p:nvSpPr>
        <p:spPr>
          <a:xfrm>
            <a:off x="920060" y="1526789"/>
            <a:ext cx="1709497" cy="1115690"/>
          </a:xfrm>
          <a:prstGeom prst="rect">
            <a:avLst/>
          </a:prstGeom>
          <a:effectLst/>
        </p:spPr>
        <p:txBody>
          <a:bodyPr vert="horz" wrap="square" lIns="0" tIns="0" rIns="0" bIns="0" rtlCol="0">
            <a:spAutoFit/>
          </a:bodyPr>
          <a:lstStyle/>
          <a:p>
            <a:pPr marL="9525" marR="3810" algn="ctr">
              <a:lnSpc>
                <a:spcPts val="2850"/>
              </a:lnSpc>
            </a:pPr>
            <a:r>
              <a:rPr lang="en-US" sz="2175" spc="-4" dirty="0" smtClean="0">
                <a:latin typeface="Avenir Book" charset="0"/>
                <a:ea typeface="Avenir Book" charset="0"/>
                <a:cs typeface="Avenir Book" charset="0"/>
              </a:rPr>
              <a:t>text articles of unknown topics</a:t>
            </a:r>
            <a:endParaRPr sz="2175" dirty="0">
              <a:latin typeface="Avenir Book" charset="0"/>
              <a:ea typeface="Avenir Book" charset="0"/>
              <a:cs typeface="Avenir Book" charset="0"/>
            </a:endParaRPr>
          </a:p>
        </p:txBody>
      </p:sp>
      <p:sp>
        <p:nvSpPr>
          <p:cNvPr id="7" name="object 7"/>
          <p:cNvSpPr txBox="1"/>
          <p:nvPr/>
        </p:nvSpPr>
        <p:spPr>
          <a:xfrm>
            <a:off x="3217082" y="1908054"/>
            <a:ext cx="955834" cy="346249"/>
          </a:xfrm>
          <a:prstGeom prst="rect">
            <a:avLst/>
          </a:prstGeom>
          <a:noFill/>
          <a:ln>
            <a:solidFill>
              <a:schemeClr val="tx1">
                <a:lumMod val="50000"/>
                <a:lumOff val="50000"/>
              </a:schemeClr>
            </a:solidFill>
          </a:ln>
          <a:effectLst/>
        </p:spPr>
        <p:txBody>
          <a:bodyPr vert="horz" wrap="square" lIns="0" tIns="0" rIns="0" bIns="0" rtlCol="0">
            <a:spAutoFit/>
          </a:bodyPr>
          <a:lstStyle/>
          <a:p>
            <a:pPr marL="68104"/>
            <a:r>
              <a:rPr sz="2250" dirty="0">
                <a:solidFill>
                  <a:schemeClr val="bg1">
                    <a:lumMod val="50000"/>
                  </a:schemeClr>
                </a:solidFill>
                <a:latin typeface="Avenir Book" charset="0"/>
                <a:ea typeface="Avenir Book" charset="0"/>
                <a:cs typeface="Avenir Book" charset="0"/>
              </a:rPr>
              <a:t>model</a:t>
            </a:r>
          </a:p>
        </p:txBody>
      </p:sp>
      <p:sp>
        <p:nvSpPr>
          <p:cNvPr id="9" name="object 9"/>
          <p:cNvSpPr txBox="1"/>
          <p:nvPr/>
        </p:nvSpPr>
        <p:spPr>
          <a:xfrm>
            <a:off x="5870324" y="3511495"/>
            <a:ext cx="1774289" cy="743793"/>
          </a:xfrm>
          <a:prstGeom prst="rect">
            <a:avLst/>
          </a:prstGeom>
          <a:effectLst/>
        </p:spPr>
        <p:txBody>
          <a:bodyPr vert="horz" wrap="square" lIns="0" tIns="0" rIns="0" bIns="0" rtlCol="0">
            <a:spAutoFit/>
          </a:bodyPr>
          <a:lstStyle/>
          <a:p>
            <a:pPr marL="9525" marR="3810" algn="ctr">
              <a:lnSpc>
                <a:spcPts val="2850"/>
              </a:lnSpc>
            </a:pPr>
            <a:r>
              <a:rPr lang="en-US" sz="2175" spc="-15" dirty="0" smtClean="0">
                <a:latin typeface="Avenir Book" charset="0"/>
                <a:ea typeface="Avenir Book" charset="0"/>
                <a:cs typeface="Avenir Book" charset="0"/>
              </a:rPr>
              <a:t>p</a:t>
            </a:r>
            <a:r>
              <a:rPr sz="2175" spc="-15" dirty="0" smtClean="0">
                <a:latin typeface="Avenir Book" charset="0"/>
                <a:ea typeface="Avenir Book" charset="0"/>
                <a:cs typeface="Avenir Book" charset="0"/>
              </a:rPr>
              <a:t>re</a:t>
            </a:r>
            <a:r>
              <a:rPr sz="2175" dirty="0" smtClean="0">
                <a:latin typeface="Avenir Book" charset="0"/>
                <a:ea typeface="Avenir Book" charset="0"/>
                <a:cs typeface="Avenir Book" charset="0"/>
              </a:rPr>
              <a:t>di</a:t>
            </a:r>
            <a:r>
              <a:rPr sz="2175" spc="-11" dirty="0" smtClean="0">
                <a:latin typeface="Avenir Book" charset="0"/>
                <a:ea typeface="Avenir Book" charset="0"/>
                <a:cs typeface="Avenir Book" charset="0"/>
              </a:rPr>
              <a:t>ct</a:t>
            </a:r>
            <a:r>
              <a:rPr sz="2175" dirty="0" smtClean="0">
                <a:latin typeface="Avenir Book" charset="0"/>
                <a:ea typeface="Avenir Book" charset="0"/>
                <a:cs typeface="Avenir Book" charset="0"/>
              </a:rPr>
              <a:t> </a:t>
            </a:r>
            <a:r>
              <a:rPr lang="en-US" sz="2175" dirty="0" smtClean="0">
                <a:latin typeface="Avenir Book" charset="0"/>
                <a:ea typeface="Avenir Book" charset="0"/>
                <a:cs typeface="Avenir Book" charset="0"/>
              </a:rPr>
              <a:t>similar articles</a:t>
            </a:r>
            <a:endParaRPr sz="2175" dirty="0">
              <a:latin typeface="Avenir Book" charset="0"/>
              <a:ea typeface="Avenir Book" charset="0"/>
              <a:cs typeface="Avenir Book" charset="0"/>
            </a:endParaRPr>
          </a:p>
        </p:txBody>
      </p:sp>
      <p:sp>
        <p:nvSpPr>
          <p:cNvPr id="16" name="object 16"/>
          <p:cNvSpPr txBox="1"/>
          <p:nvPr/>
        </p:nvSpPr>
        <p:spPr>
          <a:xfrm>
            <a:off x="920060" y="3356011"/>
            <a:ext cx="1735667" cy="1115690"/>
          </a:xfrm>
          <a:prstGeom prst="rect">
            <a:avLst/>
          </a:prstGeom>
          <a:effectLst/>
        </p:spPr>
        <p:txBody>
          <a:bodyPr vert="horz" wrap="square" lIns="0" tIns="0" rIns="0" bIns="0" rtlCol="0">
            <a:spAutoFit/>
          </a:bodyPr>
          <a:lstStyle/>
          <a:p>
            <a:pPr marL="9525" marR="3810" algn="ctr">
              <a:lnSpc>
                <a:spcPts val="2850"/>
              </a:lnSpc>
            </a:pPr>
            <a:r>
              <a:rPr lang="en-US" sz="2175" spc="-4" dirty="0">
                <a:latin typeface="Avenir Book" charset="0"/>
                <a:ea typeface="Avenir Book" charset="0"/>
                <a:cs typeface="Avenir Book" charset="0"/>
              </a:rPr>
              <a:t>text articles of unknown topics</a:t>
            </a:r>
            <a:endParaRPr lang="en-US" sz="2175" dirty="0">
              <a:latin typeface="Avenir Book" charset="0"/>
              <a:ea typeface="Avenir Book" charset="0"/>
              <a:cs typeface="Avenir Book" charset="0"/>
            </a:endParaRPr>
          </a:p>
        </p:txBody>
      </p:sp>
      <p:cxnSp>
        <p:nvCxnSpPr>
          <p:cNvPr id="39" name="Straight Arrow Connector 38"/>
          <p:cNvCxnSpPr/>
          <p:nvPr/>
        </p:nvCxnSpPr>
        <p:spPr>
          <a:xfrm>
            <a:off x="4520508" y="2050644"/>
            <a:ext cx="1262499" cy="0"/>
          </a:xfrm>
          <a:prstGeom prst="straightConnector1">
            <a:avLst/>
          </a:prstGeom>
          <a:ln w="38100">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object 9"/>
          <p:cNvSpPr txBox="1"/>
          <p:nvPr/>
        </p:nvSpPr>
        <p:spPr>
          <a:xfrm>
            <a:off x="4459361" y="1593189"/>
            <a:ext cx="1410963" cy="362600"/>
          </a:xfrm>
          <a:prstGeom prst="rect">
            <a:avLst/>
          </a:prstGeom>
          <a:ln>
            <a:noFill/>
          </a:ln>
          <a:effectLst/>
        </p:spPr>
        <p:txBody>
          <a:bodyPr vert="horz" wrap="square" lIns="0" tIns="0" rIns="0" bIns="0" rtlCol="0">
            <a:spAutoFit/>
          </a:bodyPr>
          <a:lstStyle/>
          <a:p>
            <a:pPr marL="9525" marR="3810" algn="ctr">
              <a:lnSpc>
                <a:spcPts val="2850"/>
              </a:lnSpc>
            </a:pPr>
            <a:r>
              <a:rPr lang="en-US" sz="2175" spc="-15" dirty="0" smtClean="0">
                <a:solidFill>
                  <a:schemeClr val="bg1">
                    <a:lumMod val="75000"/>
                  </a:schemeClr>
                </a:solidFill>
                <a:latin typeface="Avenir Book" charset="0"/>
                <a:ea typeface="Avenir Book" charset="0"/>
                <a:cs typeface="Avenir Book" charset="0"/>
              </a:rPr>
              <a:t>fit</a:t>
            </a:r>
            <a:endParaRPr sz="2175" dirty="0">
              <a:solidFill>
                <a:schemeClr val="bg1">
                  <a:lumMod val="75000"/>
                </a:schemeClr>
              </a:solidFill>
              <a:latin typeface="Avenir Book" charset="0"/>
              <a:ea typeface="Avenir Book" charset="0"/>
              <a:cs typeface="Avenir Book" charset="0"/>
            </a:endParaRPr>
          </a:p>
        </p:txBody>
      </p:sp>
      <p:sp>
        <p:nvSpPr>
          <p:cNvPr id="19" name="object 7"/>
          <p:cNvSpPr txBox="1"/>
          <p:nvPr/>
        </p:nvSpPr>
        <p:spPr>
          <a:xfrm>
            <a:off x="2725148" y="3741650"/>
            <a:ext cx="306119" cy="346249"/>
          </a:xfrm>
          <a:prstGeom prst="rect">
            <a:avLst/>
          </a:prstGeom>
          <a:noFill/>
          <a:ln>
            <a:solidFill>
              <a:schemeClr val="tx1">
                <a:lumMod val="50000"/>
                <a:lumOff val="50000"/>
              </a:schemeClr>
            </a:solidFill>
          </a:ln>
          <a:effectLst/>
        </p:spPr>
        <p:txBody>
          <a:bodyPr vert="horz" wrap="square" lIns="0" tIns="0" rIns="0" bIns="0" rtlCol="0">
            <a:spAutoFit/>
          </a:bodyPr>
          <a:lstStyle/>
          <a:p>
            <a:pPr marL="68104"/>
            <a:r>
              <a:rPr lang="en-US" sz="2250" dirty="0" smtClean="0">
                <a:solidFill>
                  <a:schemeClr val="bg1">
                    <a:lumMod val="50000"/>
                  </a:schemeClr>
                </a:solidFill>
                <a:latin typeface="Avenir Book" charset="0"/>
                <a:ea typeface="Avenir Book" charset="0"/>
                <a:cs typeface="Avenir Book" charset="0"/>
              </a:rPr>
              <a:t>+</a:t>
            </a:r>
            <a:endParaRPr sz="2250" dirty="0">
              <a:solidFill>
                <a:schemeClr val="bg1">
                  <a:lumMod val="50000"/>
                </a:schemeClr>
              </a:solidFill>
              <a:latin typeface="Avenir Book" charset="0"/>
              <a:ea typeface="Avenir Book" charset="0"/>
              <a:cs typeface="Avenir Book" charset="0"/>
            </a:endParaRPr>
          </a:p>
        </p:txBody>
      </p:sp>
      <p:sp>
        <p:nvSpPr>
          <p:cNvPr id="20" name="object 7"/>
          <p:cNvSpPr txBox="1"/>
          <p:nvPr/>
        </p:nvSpPr>
        <p:spPr>
          <a:xfrm>
            <a:off x="2725148" y="1924165"/>
            <a:ext cx="306119" cy="346249"/>
          </a:xfrm>
          <a:prstGeom prst="rect">
            <a:avLst/>
          </a:prstGeom>
          <a:noFill/>
          <a:ln>
            <a:solidFill>
              <a:schemeClr val="tx1">
                <a:lumMod val="50000"/>
                <a:lumOff val="50000"/>
              </a:schemeClr>
            </a:solidFill>
          </a:ln>
          <a:effectLst/>
        </p:spPr>
        <p:txBody>
          <a:bodyPr vert="horz" wrap="square" lIns="0" tIns="0" rIns="0" bIns="0" rtlCol="0">
            <a:spAutoFit/>
          </a:bodyPr>
          <a:lstStyle/>
          <a:p>
            <a:pPr marL="68104"/>
            <a:r>
              <a:rPr lang="en-US" sz="2250" dirty="0" smtClean="0">
                <a:solidFill>
                  <a:schemeClr val="bg1">
                    <a:lumMod val="50000"/>
                  </a:schemeClr>
                </a:solidFill>
                <a:latin typeface="Avenir Book" charset="0"/>
                <a:ea typeface="Avenir Book" charset="0"/>
                <a:cs typeface="Avenir Book" charset="0"/>
              </a:rPr>
              <a:t>+</a:t>
            </a:r>
            <a:endParaRPr sz="2250" dirty="0">
              <a:solidFill>
                <a:schemeClr val="bg1">
                  <a:lumMod val="50000"/>
                </a:schemeClr>
              </a:solidFill>
              <a:latin typeface="Avenir Book" charset="0"/>
              <a:ea typeface="Avenir Book" charset="0"/>
              <a:cs typeface="Avenir Book" charset="0"/>
            </a:endParaRPr>
          </a:p>
        </p:txBody>
      </p:sp>
      <p:cxnSp>
        <p:nvCxnSpPr>
          <p:cNvPr id="25" name="Straight Arrow Connector 24"/>
          <p:cNvCxnSpPr/>
          <p:nvPr/>
        </p:nvCxnSpPr>
        <p:spPr>
          <a:xfrm>
            <a:off x="4520508" y="3885601"/>
            <a:ext cx="1262499" cy="0"/>
          </a:xfrm>
          <a:prstGeom prst="straightConnector1">
            <a:avLst/>
          </a:prstGeom>
          <a:ln w="38100">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object 9"/>
          <p:cNvSpPr txBox="1"/>
          <p:nvPr/>
        </p:nvSpPr>
        <p:spPr>
          <a:xfrm>
            <a:off x="4459361" y="3428146"/>
            <a:ext cx="1410963" cy="362600"/>
          </a:xfrm>
          <a:prstGeom prst="rect">
            <a:avLst/>
          </a:prstGeom>
          <a:ln>
            <a:noFill/>
          </a:ln>
          <a:effectLst/>
        </p:spPr>
        <p:txBody>
          <a:bodyPr vert="horz" wrap="square" lIns="0" tIns="0" rIns="0" bIns="0" rtlCol="0">
            <a:spAutoFit/>
          </a:bodyPr>
          <a:lstStyle/>
          <a:p>
            <a:pPr marL="9525" marR="3810" algn="ctr">
              <a:lnSpc>
                <a:spcPts val="2850"/>
              </a:lnSpc>
            </a:pPr>
            <a:r>
              <a:rPr lang="en-US" sz="2175" spc="-15" dirty="0" smtClean="0">
                <a:solidFill>
                  <a:schemeClr val="bg1">
                    <a:lumMod val="75000"/>
                  </a:schemeClr>
                </a:solidFill>
                <a:latin typeface="Avenir Book" charset="0"/>
                <a:ea typeface="Avenir Book" charset="0"/>
                <a:cs typeface="Avenir Book" charset="0"/>
              </a:rPr>
              <a:t>predict</a:t>
            </a:r>
            <a:endParaRPr sz="2175" dirty="0">
              <a:solidFill>
                <a:schemeClr val="bg1">
                  <a:lumMod val="75000"/>
                </a:schemeClr>
              </a:solidFill>
              <a:latin typeface="Avenir Book" charset="0"/>
              <a:ea typeface="Avenir Book" charset="0"/>
              <a:cs typeface="Avenir Book" charset="0"/>
            </a:endParaRPr>
          </a:p>
        </p:txBody>
      </p:sp>
      <p:sp>
        <p:nvSpPr>
          <p:cNvPr id="27" name="object 2"/>
          <p:cNvSpPr txBox="1"/>
          <p:nvPr/>
        </p:nvSpPr>
        <p:spPr>
          <a:xfrm>
            <a:off x="398352" y="427001"/>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Clustering: Finding Distinct Groups</a:t>
            </a:r>
            <a:endParaRPr lang="en-US" sz="3000" dirty="0">
              <a:latin typeface="Avenir Book" charset="0"/>
              <a:ea typeface="Avenir Book" charset="0"/>
              <a:cs typeface="Avenir Book" charset="0"/>
            </a:endParaRPr>
          </a:p>
        </p:txBody>
      </p:sp>
      <p:sp>
        <p:nvSpPr>
          <p:cNvPr id="28" name="Rectangle 27"/>
          <p:cNvSpPr/>
          <p:nvPr/>
        </p:nvSpPr>
        <p:spPr>
          <a:xfrm>
            <a:off x="3100688" y="3657600"/>
            <a:ext cx="1072228" cy="426076"/>
          </a:xfrm>
          <a:prstGeom prst="rect">
            <a:avLst/>
          </a:prstGeom>
          <a:solidFill>
            <a:srgbClr val="7030A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104" lvl="0"/>
            <a:r>
              <a:rPr lang="en-US" sz="2250">
                <a:solidFill>
                  <a:srgbClr val="212121">
                    <a:lumMod val="50000"/>
                  </a:srgbClr>
                </a:solidFill>
                <a:latin typeface="Avenir Book" charset="0"/>
                <a:ea typeface="Avenir Book" charset="0"/>
                <a:cs typeface="Avenir Book" charset="0"/>
              </a:rPr>
              <a:t>model</a:t>
            </a:r>
            <a:endParaRPr lang="en-US" sz="2250" dirty="0">
              <a:solidFill>
                <a:srgbClr val="212121">
                  <a:lumMod val="50000"/>
                </a:srgbClr>
              </a:solidFill>
              <a:latin typeface="Avenir Book" charset="0"/>
              <a:ea typeface="Avenir Book" charset="0"/>
              <a:cs typeface="Avenir Book" charset="0"/>
            </a:endParaRPr>
          </a:p>
        </p:txBody>
      </p:sp>
      <p:sp>
        <p:nvSpPr>
          <p:cNvPr id="29" name="Rectangle 28"/>
          <p:cNvSpPr/>
          <p:nvPr/>
        </p:nvSpPr>
        <p:spPr>
          <a:xfrm>
            <a:off x="6057899" y="1828227"/>
            <a:ext cx="1177485" cy="426076"/>
          </a:xfrm>
          <a:prstGeom prst="rect">
            <a:avLst/>
          </a:prstGeom>
          <a:solidFill>
            <a:srgbClr val="7030A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104" lvl="0"/>
            <a:r>
              <a:rPr lang="en-US" sz="2250">
                <a:solidFill>
                  <a:srgbClr val="212121">
                    <a:lumMod val="50000"/>
                  </a:srgbClr>
                </a:solidFill>
                <a:latin typeface="Avenir Book" charset="0"/>
                <a:ea typeface="Avenir Book" charset="0"/>
                <a:cs typeface="Avenir Book" charset="0"/>
              </a:rPr>
              <a:t>model</a:t>
            </a:r>
            <a:endParaRPr lang="en-US" sz="2250" dirty="0">
              <a:solidFill>
                <a:srgbClr val="212121">
                  <a:lumMod val="50000"/>
                </a:srgbClr>
              </a:solidFill>
              <a:latin typeface="Avenir Book" charset="0"/>
              <a:ea typeface="Avenir Book" charset="0"/>
              <a:cs typeface="Avenir Book" charset="0"/>
            </a:endParaRPr>
          </a:p>
        </p:txBody>
      </p:sp>
    </p:spTree>
    <p:extLst>
      <p:ext uri="{BB962C8B-B14F-4D97-AF65-F5344CB8AC3E}">
        <p14:creationId xmlns:p14="http://schemas.microsoft.com/office/powerpoint/2010/main" val="2045544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3442815" y="363239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2999520" y="3655209"/>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4489648" y="282316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6116003" y="230903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6502949" y="2284147"/>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6367867" y="92758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6602643" y="126272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7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7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8"/>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4</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036402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57"/>
          <p:cNvSpPr/>
          <p:nvPr/>
        </p:nvSpPr>
        <p:spPr>
          <a:xfrm>
            <a:off x="6116003" y="2309032"/>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9" name="Oval 58"/>
          <p:cNvSpPr/>
          <p:nvPr/>
        </p:nvSpPr>
        <p:spPr>
          <a:xfrm>
            <a:off x="6501331" y="228414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5" name="Oval 64"/>
          <p:cNvSpPr/>
          <p:nvPr/>
        </p:nvSpPr>
        <p:spPr>
          <a:xfrm>
            <a:off x="6493400" y="178373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6" name="Oval 65"/>
          <p:cNvSpPr/>
          <p:nvPr/>
        </p:nvSpPr>
        <p:spPr>
          <a:xfrm>
            <a:off x="6009818" y="1750222"/>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7" name="Oval 66"/>
          <p:cNvSpPr/>
          <p:nvPr/>
        </p:nvSpPr>
        <p:spPr>
          <a:xfrm>
            <a:off x="6251085" y="1413422"/>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8" name="Oval 67"/>
          <p:cNvSpPr/>
          <p:nvPr/>
        </p:nvSpPr>
        <p:spPr>
          <a:xfrm>
            <a:off x="5887706" y="121957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2" name="Oval 71"/>
          <p:cNvSpPr/>
          <p:nvPr/>
        </p:nvSpPr>
        <p:spPr>
          <a:xfrm>
            <a:off x="6366249" y="9237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3" name="Oval 72"/>
          <p:cNvSpPr/>
          <p:nvPr/>
        </p:nvSpPr>
        <p:spPr>
          <a:xfrm>
            <a:off x="6606253" y="126272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6" name="Oval 55"/>
          <p:cNvSpPr/>
          <p:nvPr/>
        </p:nvSpPr>
        <p:spPr>
          <a:xfrm>
            <a:off x="3442815" y="363239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2999520" y="3655209"/>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4489648" y="282316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7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7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3</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299315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4299913" y="318041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489648" y="281774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250387" y="236271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3871778" y="2764882"/>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3588146" y="315831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3342728" y="2764882"/>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3612892" y="236271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3442815" y="362697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4" name="Oval 73"/>
          <p:cNvSpPr/>
          <p:nvPr/>
        </p:nvSpPr>
        <p:spPr>
          <a:xfrm>
            <a:off x="2999520" y="364978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8" name="Oval 57"/>
          <p:cNvSpPr/>
          <p:nvPr/>
        </p:nvSpPr>
        <p:spPr>
          <a:xfrm>
            <a:off x="6116003" y="2309032"/>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9" name="Oval 58"/>
          <p:cNvSpPr/>
          <p:nvPr/>
        </p:nvSpPr>
        <p:spPr>
          <a:xfrm>
            <a:off x="6501331" y="228414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5" name="Oval 64"/>
          <p:cNvSpPr/>
          <p:nvPr/>
        </p:nvSpPr>
        <p:spPr>
          <a:xfrm>
            <a:off x="6493400" y="178373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6" name="Oval 65"/>
          <p:cNvSpPr/>
          <p:nvPr/>
        </p:nvSpPr>
        <p:spPr>
          <a:xfrm>
            <a:off x="6009818" y="1750222"/>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7" name="Oval 66"/>
          <p:cNvSpPr/>
          <p:nvPr/>
        </p:nvSpPr>
        <p:spPr>
          <a:xfrm>
            <a:off x="6251085" y="1413422"/>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8" name="Oval 67"/>
          <p:cNvSpPr/>
          <p:nvPr/>
        </p:nvSpPr>
        <p:spPr>
          <a:xfrm>
            <a:off x="5887706" y="121957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2" name="Oval 71"/>
          <p:cNvSpPr/>
          <p:nvPr/>
        </p:nvSpPr>
        <p:spPr>
          <a:xfrm>
            <a:off x="6366249" y="9237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3" name="Oval 72"/>
          <p:cNvSpPr/>
          <p:nvPr/>
        </p:nvSpPr>
        <p:spPr>
          <a:xfrm>
            <a:off x="6606253" y="126272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7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2</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346859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p:cNvSpPr/>
          <p:nvPr/>
        </p:nvSpPr>
        <p:spPr>
          <a:xfrm>
            <a:off x="5290390" y="224988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5617542" y="213585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6116003" y="231692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6493400" y="228415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6" name="Oval 55"/>
          <p:cNvSpPr/>
          <p:nvPr/>
        </p:nvSpPr>
        <p:spPr>
          <a:xfrm>
            <a:off x="6501620" y="178374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6009818" y="175993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6" name="Oval 75"/>
          <p:cNvSpPr/>
          <p:nvPr/>
        </p:nvSpPr>
        <p:spPr>
          <a:xfrm>
            <a:off x="6243479" y="1415416"/>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8" name="Oval 77"/>
          <p:cNvSpPr/>
          <p:nvPr/>
        </p:nvSpPr>
        <p:spPr>
          <a:xfrm>
            <a:off x="6605067" y="12589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6378561" y="92375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5887706" y="123259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5445340" y="161309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2" name="Oval 81"/>
          <p:cNvSpPr/>
          <p:nvPr/>
        </p:nvSpPr>
        <p:spPr>
          <a:xfrm>
            <a:off x="5145086" y="167990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5" name="Oval 84"/>
          <p:cNvSpPr/>
          <p:nvPr/>
        </p:nvSpPr>
        <p:spPr>
          <a:xfrm>
            <a:off x="5026052" y="195145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6" name="Oval 85"/>
          <p:cNvSpPr/>
          <p:nvPr/>
        </p:nvSpPr>
        <p:spPr>
          <a:xfrm>
            <a:off x="4743971" y="161309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7" name="Oval 86"/>
          <p:cNvSpPr/>
          <p:nvPr/>
        </p:nvSpPr>
        <p:spPr>
          <a:xfrm>
            <a:off x="5155308" y="134293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8" name="Oval 87"/>
          <p:cNvSpPr/>
          <p:nvPr/>
        </p:nvSpPr>
        <p:spPr>
          <a:xfrm>
            <a:off x="4838694" y="101582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4299913" y="318041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489648" y="281774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250387" y="236272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3871778" y="276488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3588146" y="315832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3342728" y="276488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3612892" y="236272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3442815" y="362697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4" name="Oval 73"/>
          <p:cNvSpPr/>
          <p:nvPr/>
        </p:nvSpPr>
        <p:spPr>
          <a:xfrm>
            <a:off x="2999520" y="364979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7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20"/>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5"/>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2"/>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3"/>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89" name="Oval 88"/>
          <p:cNvSpPr/>
          <p:nvPr/>
        </p:nvSpPr>
        <p:spPr>
          <a:xfrm>
            <a:off x="4283712" y="385266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6"/>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4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1</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15220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Agglomerative Clustering Stopping Conditions</a:t>
            </a:r>
            <a:endParaRPr lang="en-US" sz="3000" spc="-26" dirty="0">
              <a:latin typeface="Avenir Book" charset="0"/>
              <a:ea typeface="Avenir Book" charset="0"/>
              <a:cs typeface="Avenir Book" charset="0"/>
            </a:endParaRPr>
          </a:p>
        </p:txBody>
      </p:sp>
      <p:sp>
        <p:nvSpPr>
          <p:cNvPr id="47" name="Rectangle 46"/>
          <p:cNvSpPr/>
          <p:nvPr/>
        </p:nvSpPr>
        <p:spPr>
          <a:xfrm>
            <a:off x="3080426" y="1546785"/>
            <a:ext cx="5276184" cy="830997"/>
          </a:xfrm>
          <a:prstGeom prst="rect">
            <a:avLst/>
          </a:prstGeom>
        </p:spPr>
        <p:txBody>
          <a:bodyPr wrap="square">
            <a:spAutoFit/>
          </a:bodyPr>
          <a:lstStyle/>
          <a:p>
            <a:r>
              <a:rPr lang="en-US" sz="2400" dirty="0" smtClean="0">
                <a:latin typeface="Avenir Book" charset="0"/>
                <a:ea typeface="Avenir Book" charset="0"/>
                <a:cs typeface="Avenir Book" charset="0"/>
              </a:rPr>
              <a:t>the </a:t>
            </a:r>
            <a:r>
              <a:rPr lang="en-US" sz="2400" dirty="0">
                <a:latin typeface="Avenir Book" charset="0"/>
                <a:ea typeface="Avenir Book" charset="0"/>
                <a:cs typeface="Avenir Book" charset="0"/>
              </a:rPr>
              <a:t>correct </a:t>
            </a:r>
            <a:r>
              <a:rPr lang="en-US" sz="2400" dirty="0" smtClean="0">
                <a:latin typeface="Avenir Book" charset="0"/>
                <a:ea typeface="Avenir Book" charset="0"/>
                <a:cs typeface="Avenir Book" charset="0"/>
              </a:rPr>
              <a:t>number of clusters is reached</a:t>
            </a:r>
          </a:p>
        </p:txBody>
      </p:sp>
      <p:sp>
        <p:nvSpPr>
          <p:cNvPr id="48" name="Rounded Rectangle 47"/>
          <p:cNvSpPr/>
          <p:nvPr/>
        </p:nvSpPr>
        <p:spPr>
          <a:xfrm>
            <a:off x="420918" y="1464006"/>
            <a:ext cx="2603928" cy="921845"/>
          </a:xfrm>
          <a:prstGeom prst="roundRect">
            <a:avLst/>
          </a:prstGeom>
          <a:solidFill>
            <a:srgbClr val="C00000">
              <a:alpha val="50000"/>
            </a:srgbClr>
          </a:solidFill>
          <a:ln w="2540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212121"/>
                </a:solidFill>
                <a:effectLst/>
                <a:uLnTx/>
                <a:uFillTx/>
                <a:latin typeface="Avenir Book" charset="0"/>
                <a:ea typeface="Avenir Book" charset="0"/>
                <a:cs typeface="Avenir Book" charset="0"/>
              </a:rPr>
              <a:t>Condition 1</a:t>
            </a:r>
          </a:p>
        </p:txBody>
      </p:sp>
      <p:sp>
        <p:nvSpPr>
          <p:cNvPr id="49" name="Rounded Rectangle 48"/>
          <p:cNvSpPr/>
          <p:nvPr/>
        </p:nvSpPr>
        <p:spPr>
          <a:xfrm>
            <a:off x="420918" y="2909531"/>
            <a:ext cx="2603928" cy="921845"/>
          </a:xfrm>
          <a:prstGeom prst="roundRect">
            <a:avLst/>
          </a:prstGeom>
          <a:solidFill>
            <a:srgbClr val="0070C0">
              <a:alpha val="50000"/>
            </a:srgbClr>
          </a:solidFill>
          <a:ln w="2540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212121"/>
                </a:solidFill>
                <a:effectLst/>
                <a:uLnTx/>
                <a:uFillTx/>
                <a:latin typeface="Avenir Book" charset="0"/>
                <a:ea typeface="Avenir Book" charset="0"/>
                <a:cs typeface="Avenir Book" charset="0"/>
              </a:rPr>
              <a:t>Condition</a:t>
            </a:r>
            <a:r>
              <a:rPr kumimoji="0" lang="en-US" sz="2800" b="0" i="0" u="none" strike="noStrike" kern="0" cap="none" spc="0" normalizeH="0" noProof="0" dirty="0" smtClean="0">
                <a:ln>
                  <a:noFill/>
                </a:ln>
                <a:solidFill>
                  <a:srgbClr val="212121"/>
                </a:solidFill>
                <a:effectLst/>
                <a:uLnTx/>
                <a:uFillTx/>
                <a:latin typeface="Avenir Book" charset="0"/>
                <a:ea typeface="Avenir Book" charset="0"/>
                <a:cs typeface="Avenir Book" charset="0"/>
              </a:rPr>
              <a:t> 2</a:t>
            </a:r>
            <a:endParaRPr kumimoji="0" lang="en-US" sz="2800" b="0" i="0" u="none" strike="noStrike" kern="0" cap="none" spc="0" normalizeH="0" baseline="0" noProof="0" dirty="0" smtClean="0">
              <a:ln>
                <a:noFill/>
              </a:ln>
              <a:solidFill>
                <a:srgbClr val="212121"/>
              </a:solidFill>
              <a:effectLst/>
              <a:uLnTx/>
              <a:uFillTx/>
              <a:latin typeface="Avenir Book" charset="0"/>
              <a:ea typeface="Avenir Book" charset="0"/>
              <a:cs typeface="Avenir Book" charset="0"/>
            </a:endParaRPr>
          </a:p>
        </p:txBody>
      </p:sp>
      <p:sp>
        <p:nvSpPr>
          <p:cNvPr id="58" name="Rectangle 57"/>
          <p:cNvSpPr/>
          <p:nvPr/>
        </p:nvSpPr>
        <p:spPr>
          <a:xfrm>
            <a:off x="3079050" y="2955847"/>
            <a:ext cx="5157016" cy="830997"/>
          </a:xfrm>
          <a:prstGeom prst="rect">
            <a:avLst/>
          </a:prstGeom>
        </p:spPr>
        <p:txBody>
          <a:bodyPr wrap="square">
            <a:spAutoFit/>
          </a:bodyPr>
          <a:lstStyle/>
          <a:p>
            <a:r>
              <a:rPr lang="en-US" sz="2400" dirty="0" smtClean="0">
                <a:latin typeface="Avenir Book" charset="0"/>
                <a:ea typeface="Avenir Book" charset="0"/>
                <a:cs typeface="Avenir Book" charset="0"/>
              </a:rPr>
              <a:t>minimum </a:t>
            </a:r>
            <a:r>
              <a:rPr lang="en-US" sz="2400" dirty="0">
                <a:latin typeface="Avenir Book" charset="0"/>
                <a:ea typeface="Avenir Book" charset="0"/>
                <a:cs typeface="Avenir Book" charset="0"/>
              </a:rPr>
              <a:t>cluster distance reaches a set value </a:t>
            </a:r>
          </a:p>
        </p:txBody>
      </p:sp>
      <p:sp>
        <p:nvSpPr>
          <p:cNvPr id="59" name="Rectangle 58"/>
          <p:cNvSpPr/>
          <p:nvPr/>
        </p:nvSpPr>
        <p:spPr>
          <a:xfrm>
            <a:off x="398352" y="2743352"/>
            <a:ext cx="7837714" cy="1358748"/>
          </a:xfrm>
          <a:prstGeom prst="rect">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212121"/>
              </a:solidFill>
              <a:effectLst/>
              <a:uLnTx/>
              <a:uFillTx/>
              <a:latin typeface="Arial"/>
              <a:ea typeface=""/>
              <a:cs typeface=""/>
            </a:endParaRPr>
          </a:p>
        </p:txBody>
      </p:sp>
    </p:spTree>
    <p:extLst>
      <p:ext uri="{BB962C8B-B14F-4D97-AF65-F5344CB8AC3E}">
        <p14:creationId xmlns:p14="http://schemas.microsoft.com/office/powerpoint/2010/main" val="871262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Agglomerative Clustering Stopping Conditions</a:t>
            </a:r>
            <a:endParaRPr lang="en-US" sz="3000" spc="-26" dirty="0">
              <a:latin typeface="Avenir Book" charset="0"/>
              <a:ea typeface="Avenir Book" charset="0"/>
              <a:cs typeface="Avenir Book" charset="0"/>
            </a:endParaRPr>
          </a:p>
        </p:txBody>
      </p:sp>
      <p:sp>
        <p:nvSpPr>
          <p:cNvPr id="47" name="Rectangle 46"/>
          <p:cNvSpPr/>
          <p:nvPr/>
        </p:nvSpPr>
        <p:spPr>
          <a:xfrm>
            <a:off x="3080426" y="1546785"/>
            <a:ext cx="5276184" cy="830997"/>
          </a:xfrm>
          <a:prstGeom prst="rect">
            <a:avLst/>
          </a:prstGeom>
        </p:spPr>
        <p:txBody>
          <a:bodyPr wrap="square">
            <a:spAutoFit/>
          </a:bodyPr>
          <a:lstStyle/>
          <a:p>
            <a:r>
              <a:rPr lang="en-US" sz="2400" dirty="0" smtClean="0">
                <a:latin typeface="Avenir Book" charset="0"/>
                <a:ea typeface="Avenir Book" charset="0"/>
                <a:cs typeface="Avenir Book" charset="0"/>
              </a:rPr>
              <a:t>the </a:t>
            </a:r>
            <a:r>
              <a:rPr lang="en-US" sz="2400" dirty="0">
                <a:latin typeface="Avenir Book" charset="0"/>
                <a:ea typeface="Avenir Book" charset="0"/>
                <a:cs typeface="Avenir Book" charset="0"/>
              </a:rPr>
              <a:t>correct </a:t>
            </a:r>
            <a:r>
              <a:rPr lang="en-US" sz="2400" dirty="0" smtClean="0">
                <a:latin typeface="Avenir Book" charset="0"/>
                <a:ea typeface="Avenir Book" charset="0"/>
                <a:cs typeface="Avenir Book" charset="0"/>
              </a:rPr>
              <a:t>number of clusters is reached</a:t>
            </a:r>
          </a:p>
        </p:txBody>
      </p:sp>
      <p:sp>
        <p:nvSpPr>
          <p:cNvPr id="48" name="Rounded Rectangle 47"/>
          <p:cNvSpPr/>
          <p:nvPr/>
        </p:nvSpPr>
        <p:spPr>
          <a:xfrm>
            <a:off x="420918" y="1464006"/>
            <a:ext cx="2603928" cy="921845"/>
          </a:xfrm>
          <a:prstGeom prst="roundRect">
            <a:avLst/>
          </a:prstGeom>
          <a:solidFill>
            <a:srgbClr val="C00000">
              <a:alpha val="50000"/>
            </a:srgbClr>
          </a:solidFill>
          <a:ln w="2540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212121"/>
                </a:solidFill>
                <a:effectLst/>
                <a:uLnTx/>
                <a:uFillTx/>
                <a:latin typeface="Avenir Book" charset="0"/>
                <a:ea typeface="Avenir Book" charset="0"/>
                <a:cs typeface="Avenir Book" charset="0"/>
              </a:rPr>
              <a:t>Condition 1</a:t>
            </a:r>
          </a:p>
        </p:txBody>
      </p:sp>
      <p:sp>
        <p:nvSpPr>
          <p:cNvPr id="49" name="Rounded Rectangle 48"/>
          <p:cNvSpPr/>
          <p:nvPr/>
        </p:nvSpPr>
        <p:spPr>
          <a:xfrm>
            <a:off x="420918" y="2909531"/>
            <a:ext cx="2603928" cy="921845"/>
          </a:xfrm>
          <a:prstGeom prst="roundRect">
            <a:avLst/>
          </a:prstGeom>
          <a:solidFill>
            <a:srgbClr val="0070C0">
              <a:alpha val="50000"/>
            </a:srgbClr>
          </a:solidFill>
          <a:ln w="2540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212121"/>
                </a:solidFill>
                <a:effectLst/>
                <a:uLnTx/>
                <a:uFillTx/>
                <a:latin typeface="Avenir Book" charset="0"/>
                <a:ea typeface="Avenir Book" charset="0"/>
                <a:cs typeface="Avenir Book" charset="0"/>
              </a:rPr>
              <a:t>Condition</a:t>
            </a:r>
            <a:r>
              <a:rPr kumimoji="0" lang="en-US" sz="2800" b="0" i="0" u="none" strike="noStrike" kern="0" cap="none" spc="0" normalizeH="0" noProof="0" dirty="0" smtClean="0">
                <a:ln>
                  <a:noFill/>
                </a:ln>
                <a:solidFill>
                  <a:srgbClr val="212121"/>
                </a:solidFill>
                <a:effectLst/>
                <a:uLnTx/>
                <a:uFillTx/>
                <a:latin typeface="Avenir Book" charset="0"/>
                <a:ea typeface="Avenir Book" charset="0"/>
                <a:cs typeface="Avenir Book" charset="0"/>
              </a:rPr>
              <a:t> 2</a:t>
            </a:r>
            <a:endParaRPr kumimoji="0" lang="en-US" sz="2800" b="0" i="0" u="none" strike="noStrike" kern="0" cap="none" spc="0" normalizeH="0" baseline="0" noProof="0" dirty="0" smtClean="0">
              <a:ln>
                <a:noFill/>
              </a:ln>
              <a:solidFill>
                <a:srgbClr val="212121"/>
              </a:solidFill>
              <a:effectLst/>
              <a:uLnTx/>
              <a:uFillTx/>
              <a:latin typeface="Avenir Book" charset="0"/>
              <a:ea typeface="Avenir Book" charset="0"/>
              <a:cs typeface="Avenir Book" charset="0"/>
            </a:endParaRPr>
          </a:p>
        </p:txBody>
      </p:sp>
      <p:sp>
        <p:nvSpPr>
          <p:cNvPr id="58" name="Rectangle 57"/>
          <p:cNvSpPr/>
          <p:nvPr/>
        </p:nvSpPr>
        <p:spPr>
          <a:xfrm>
            <a:off x="3079050" y="2955847"/>
            <a:ext cx="5157016" cy="830997"/>
          </a:xfrm>
          <a:prstGeom prst="rect">
            <a:avLst/>
          </a:prstGeom>
        </p:spPr>
        <p:txBody>
          <a:bodyPr wrap="square">
            <a:spAutoFit/>
          </a:bodyPr>
          <a:lstStyle/>
          <a:p>
            <a:r>
              <a:rPr lang="en-US" sz="2400" dirty="0" smtClean="0">
                <a:latin typeface="Avenir Book" charset="0"/>
                <a:ea typeface="Avenir Book" charset="0"/>
                <a:cs typeface="Avenir Book" charset="0"/>
              </a:rPr>
              <a:t>minimum average cluster </a:t>
            </a:r>
            <a:r>
              <a:rPr lang="en-US" sz="2400" dirty="0">
                <a:latin typeface="Avenir Book" charset="0"/>
                <a:ea typeface="Avenir Book" charset="0"/>
                <a:cs typeface="Avenir Book" charset="0"/>
              </a:rPr>
              <a:t>distance reaches a set </a:t>
            </a:r>
            <a:r>
              <a:rPr lang="en-US" sz="2400" dirty="0" smtClean="0">
                <a:latin typeface="Avenir Book" charset="0"/>
                <a:ea typeface="Avenir Book" charset="0"/>
                <a:cs typeface="Avenir Book" charset="0"/>
              </a:rPr>
              <a:t>value</a:t>
            </a:r>
            <a:endParaRPr lang="en-US" sz="2400" dirty="0">
              <a:latin typeface="Avenir Book" charset="0"/>
              <a:ea typeface="Avenir Book" charset="0"/>
              <a:cs typeface="Avenir Book" charset="0"/>
            </a:endParaRPr>
          </a:p>
        </p:txBody>
      </p:sp>
    </p:spTree>
    <p:extLst>
      <p:ext uri="{BB962C8B-B14F-4D97-AF65-F5344CB8AC3E}">
        <p14:creationId xmlns:p14="http://schemas.microsoft.com/office/powerpoint/2010/main" val="1998940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4489648" y="282316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6116003" y="230903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6502949" y="2284147"/>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6367867" y="92758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6602643" y="126272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7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7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8"/>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6" name="Oval 75"/>
          <p:cNvSpPr/>
          <p:nvPr/>
        </p:nvSpPr>
        <p:spPr>
          <a:xfrm>
            <a:off x="2999520" y="3655209"/>
            <a:ext cx="270164" cy="270164"/>
          </a:xfrm>
          <a:prstGeom prst="ellipse">
            <a:avLst/>
          </a:prstGeom>
          <a:gradFill>
            <a:gsLst>
              <a:gs pos="0">
                <a:schemeClr val="tx1"/>
              </a:gs>
              <a:gs pos="74000">
                <a:srgbClr val="942093"/>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8" name="Oval 87"/>
          <p:cNvSpPr/>
          <p:nvPr/>
        </p:nvSpPr>
        <p:spPr>
          <a:xfrm>
            <a:off x="3442815" y="3632391"/>
            <a:ext cx="270164" cy="270164"/>
          </a:xfrm>
          <a:prstGeom prst="ellipse">
            <a:avLst/>
          </a:prstGeom>
          <a:gradFill>
            <a:gsLst>
              <a:gs pos="0">
                <a:schemeClr val="tx1"/>
              </a:gs>
              <a:gs pos="74000">
                <a:srgbClr val="942093"/>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5</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332303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49" name="object 5"/>
          <p:cNvSpPr/>
          <p:nvPr/>
        </p:nvSpPr>
        <p:spPr>
          <a:xfrm>
            <a:off x="7650472" y="1281327"/>
            <a:ext cx="0" cy="3448864"/>
          </a:xfrm>
          <a:custGeom>
            <a:avLst/>
            <a:gdLst/>
            <a:ahLst/>
            <a:cxnLst/>
            <a:rect l="l" t="t" r="r" b="b"/>
            <a:pathLst>
              <a:path h="4598485">
                <a:moveTo>
                  <a:pt x="0" y="4598485"/>
                </a:moveTo>
                <a:lnTo>
                  <a:pt x="0" y="0"/>
                </a:lnTo>
              </a:path>
            </a:pathLst>
          </a:custGeom>
          <a:ln w="38099">
            <a:solidFill>
              <a:schemeClr val="bg1"/>
            </a:solidFill>
            <a:tailEnd type="arrow"/>
          </a:ln>
          <a:effectLst/>
        </p:spPr>
        <p:txBody>
          <a:bodyPr wrap="square" lIns="0" tIns="0" rIns="0" bIns="0" rtlCol="0">
            <a:noAutofit/>
          </a:bodyPr>
          <a:lstStyle/>
          <a:p>
            <a:endParaRPr sz="1050"/>
          </a:p>
        </p:txBody>
      </p:sp>
      <p:sp>
        <p:nvSpPr>
          <p:cNvPr id="65" name="Oval 64"/>
          <p:cNvSpPr/>
          <p:nvPr/>
        </p:nvSpPr>
        <p:spPr>
          <a:xfrm>
            <a:off x="7008669" y="4269754"/>
            <a:ext cx="270164" cy="270164"/>
          </a:xfrm>
          <a:prstGeom prst="ellipse">
            <a:avLst/>
          </a:prstGeom>
          <a:gradFill rotWithShape="1">
            <a:gsLst>
              <a:gs pos="0">
                <a:srgbClr val="FFFFFF"/>
              </a:gs>
              <a:gs pos="74000">
                <a:srgbClr val="FFFF0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66" name="Oval 65"/>
          <p:cNvSpPr/>
          <p:nvPr/>
        </p:nvSpPr>
        <p:spPr>
          <a:xfrm>
            <a:off x="5129762" y="4228190"/>
            <a:ext cx="270164" cy="270164"/>
          </a:xfrm>
          <a:prstGeom prst="ellipse">
            <a:avLst/>
          </a:prstGeom>
          <a:gradFill rotWithShape="1">
            <a:gsLst>
              <a:gs pos="0">
                <a:srgbClr val="FFFFFF"/>
              </a:gs>
              <a:gs pos="74000">
                <a:srgbClr val="00B05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67" name="Oval 66"/>
          <p:cNvSpPr/>
          <p:nvPr/>
        </p:nvSpPr>
        <p:spPr>
          <a:xfrm>
            <a:off x="3747289" y="3978806"/>
            <a:ext cx="270164" cy="270164"/>
          </a:xfrm>
          <a:prstGeom prst="ellipse">
            <a:avLst/>
          </a:prstGeom>
          <a:gradFill rotWithShape="1">
            <a:gsLst>
              <a:gs pos="0">
                <a:srgbClr val="FFFFFF"/>
              </a:gs>
              <a:gs pos="74000">
                <a:srgbClr val="C0000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68" name="Oval 67"/>
          <p:cNvSpPr/>
          <p:nvPr/>
        </p:nvSpPr>
        <p:spPr>
          <a:xfrm>
            <a:off x="2479727" y="4113889"/>
            <a:ext cx="270164" cy="270164"/>
          </a:xfrm>
          <a:prstGeom prst="ellipse">
            <a:avLst/>
          </a:prstGeom>
          <a:gradFill rotWithShape="1">
            <a:gsLst>
              <a:gs pos="0">
                <a:srgbClr val="FFFFFF"/>
              </a:gs>
              <a:gs pos="73000">
                <a:srgbClr val="009688">
                  <a:lumMod val="60000"/>
                  <a:lumOff val="40000"/>
                </a:srgbClr>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72" name="Oval 71"/>
          <p:cNvSpPr/>
          <p:nvPr/>
        </p:nvSpPr>
        <p:spPr>
          <a:xfrm>
            <a:off x="1335789" y="4456792"/>
            <a:ext cx="270164" cy="270164"/>
          </a:xfrm>
          <a:prstGeom prst="ellipse">
            <a:avLst/>
          </a:prstGeom>
          <a:gradFill rotWithShape="1">
            <a:gsLst>
              <a:gs pos="0">
                <a:srgbClr val="FFFFFF"/>
              </a:gs>
              <a:gs pos="74000">
                <a:srgbClr val="942093"/>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96"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5</a:t>
            </a:r>
            <a:endParaRPr lang="en-US" sz="1600" spc="-8" dirty="0">
              <a:solidFill>
                <a:schemeClr val="bg1"/>
              </a:solidFill>
              <a:latin typeface="Avenir Book" charset="0"/>
              <a:ea typeface="Avenir Book" charset="0"/>
              <a:cs typeface="Avenir Book" charset="0"/>
            </a:endParaRPr>
          </a:p>
        </p:txBody>
      </p:sp>
      <p:sp>
        <p:nvSpPr>
          <p:cNvPr id="97" name="object 2"/>
          <p:cNvSpPr txBox="1"/>
          <p:nvPr/>
        </p:nvSpPr>
        <p:spPr>
          <a:xfrm rot="16200000">
            <a:off x="7265103" y="2976502"/>
            <a:ext cx="1142946" cy="285750"/>
          </a:xfrm>
          <a:prstGeom prst="rect">
            <a:avLst/>
          </a:prstGeom>
          <a:effectLst/>
        </p:spPr>
        <p:txBody>
          <a:bodyPr wrap="square" lIns="0" tIns="0" rIns="0" bIns="0" rtlCol="0">
            <a:noAutofit/>
          </a:bodyPr>
          <a:lstStyle/>
          <a:p>
            <a:pPr marL="9525" algn="ctr">
              <a:lnSpc>
                <a:spcPts val="2250"/>
              </a:lnSpc>
              <a:spcBef>
                <a:spcPts val="113"/>
              </a:spcBef>
            </a:pPr>
            <a:r>
              <a:rPr lang="en-US" sz="3150" baseline="1950" dirty="0" smtClean="0">
                <a:solidFill>
                  <a:schemeClr val="bg1"/>
                </a:solidFill>
                <a:cs typeface="Calibri"/>
              </a:rPr>
              <a:t>Cluster </a:t>
            </a:r>
            <a:r>
              <a:rPr sz="3150" baseline="1950" dirty="0" smtClean="0">
                <a:solidFill>
                  <a:schemeClr val="bg1"/>
                </a:solidFill>
                <a:cs typeface="Calibri"/>
              </a:rPr>
              <a:t>distance</a:t>
            </a:r>
            <a:endParaRPr sz="2100" dirty="0">
              <a:solidFill>
                <a:schemeClr val="bg1"/>
              </a:solidFill>
              <a:cs typeface="Calibri"/>
            </a:endParaRPr>
          </a:p>
        </p:txBody>
      </p:sp>
      <p:sp>
        <p:nvSpPr>
          <p:cNvPr id="11" name="object 5"/>
          <p:cNvSpPr/>
          <p:nvPr/>
        </p:nvSpPr>
        <p:spPr>
          <a:xfrm rot="5400000">
            <a:off x="3067050" y="1026763"/>
            <a:ext cx="2545072" cy="6621772"/>
          </a:xfrm>
          <a:custGeom>
            <a:avLst/>
            <a:gdLst/>
            <a:ahLst/>
            <a:cxnLst/>
            <a:rect l="l" t="t" r="r" b="b"/>
            <a:pathLst>
              <a:path h="4598485">
                <a:moveTo>
                  <a:pt x="0" y="4598485"/>
                </a:moveTo>
                <a:lnTo>
                  <a:pt x="0" y="0"/>
                </a:lnTo>
              </a:path>
            </a:pathLst>
          </a:custGeom>
          <a:ln w="38099" cap="flat">
            <a:solidFill>
              <a:schemeClr val="bg2">
                <a:lumMod val="50000"/>
                <a:lumOff val="50000"/>
              </a:schemeClr>
            </a:solidFill>
            <a:prstDash val="sysDot"/>
            <a:round/>
            <a:tailEnd type="none"/>
          </a:ln>
          <a:effectLst/>
        </p:spPr>
        <p:txBody>
          <a:bodyPr wrap="square" lIns="0" tIns="0" rIns="0" bIns="0" rtlCol="0">
            <a:noAutofit/>
          </a:bodyPr>
          <a:lstStyle/>
          <a:p>
            <a:endParaRPr sz="1050"/>
          </a:p>
        </p:txBody>
      </p:sp>
    </p:spTree>
    <p:extLst>
      <p:ext uri="{BB962C8B-B14F-4D97-AF65-F5344CB8AC3E}">
        <p14:creationId xmlns:p14="http://schemas.microsoft.com/office/powerpoint/2010/main" val="709907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3442815" y="363239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2999520" y="365521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4489648" y="282316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5"/>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6116003" y="2309034"/>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6502949" y="228414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6367867" y="92759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6602643" y="126273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6"/>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8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3"/>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6"/>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9"/>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80"/>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4"/>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9"/>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4"/>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1"/>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2"/>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60" name="Oval 59"/>
          <p:cNvSpPr/>
          <p:nvPr/>
        </p:nvSpPr>
        <p:spPr>
          <a:xfrm>
            <a:off x="4743971" y="1613093"/>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7"/>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6"/>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50"/>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3"/>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4"/>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40"/>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20"/>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20"/>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4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4</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235501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49" name="object 5"/>
          <p:cNvSpPr/>
          <p:nvPr/>
        </p:nvSpPr>
        <p:spPr>
          <a:xfrm>
            <a:off x="7650472" y="1281327"/>
            <a:ext cx="0" cy="3448864"/>
          </a:xfrm>
          <a:custGeom>
            <a:avLst/>
            <a:gdLst/>
            <a:ahLst/>
            <a:cxnLst/>
            <a:rect l="l" t="t" r="r" b="b"/>
            <a:pathLst>
              <a:path h="4598485">
                <a:moveTo>
                  <a:pt x="0" y="4598485"/>
                </a:moveTo>
                <a:lnTo>
                  <a:pt x="0" y="0"/>
                </a:lnTo>
              </a:path>
            </a:pathLst>
          </a:custGeom>
          <a:ln w="38099">
            <a:solidFill>
              <a:schemeClr val="bg1"/>
            </a:solidFill>
            <a:tailEnd type="arrow"/>
          </a:ln>
          <a:effectLst/>
        </p:spPr>
        <p:txBody>
          <a:bodyPr wrap="square" lIns="0" tIns="0" rIns="0" bIns="0" rtlCol="0">
            <a:noAutofit/>
          </a:bodyPr>
          <a:lstStyle/>
          <a:p>
            <a:endParaRPr sz="1050"/>
          </a:p>
        </p:txBody>
      </p:sp>
      <p:sp>
        <p:nvSpPr>
          <p:cNvPr id="65" name="Oval 64"/>
          <p:cNvSpPr/>
          <p:nvPr/>
        </p:nvSpPr>
        <p:spPr>
          <a:xfrm>
            <a:off x="7008669" y="4269754"/>
            <a:ext cx="270164" cy="270164"/>
          </a:xfrm>
          <a:prstGeom prst="ellipse">
            <a:avLst/>
          </a:prstGeom>
          <a:gradFill rotWithShape="1">
            <a:gsLst>
              <a:gs pos="0">
                <a:srgbClr val="FFFFFF"/>
              </a:gs>
              <a:gs pos="74000">
                <a:srgbClr val="FFFF0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66" name="Oval 65"/>
          <p:cNvSpPr/>
          <p:nvPr/>
        </p:nvSpPr>
        <p:spPr>
          <a:xfrm>
            <a:off x="5129762" y="4228190"/>
            <a:ext cx="270164" cy="270164"/>
          </a:xfrm>
          <a:prstGeom prst="ellipse">
            <a:avLst/>
          </a:prstGeom>
          <a:gradFill rotWithShape="1">
            <a:gsLst>
              <a:gs pos="0">
                <a:srgbClr val="FFFFFF"/>
              </a:gs>
              <a:gs pos="74000">
                <a:srgbClr val="00B05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67" name="Oval 66"/>
          <p:cNvSpPr/>
          <p:nvPr/>
        </p:nvSpPr>
        <p:spPr>
          <a:xfrm>
            <a:off x="3747289" y="3978806"/>
            <a:ext cx="270164" cy="270164"/>
          </a:xfrm>
          <a:prstGeom prst="ellipse">
            <a:avLst/>
          </a:prstGeom>
          <a:gradFill rotWithShape="1">
            <a:gsLst>
              <a:gs pos="0">
                <a:srgbClr val="FFFFFF"/>
              </a:gs>
              <a:gs pos="74000">
                <a:srgbClr val="C0000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68" name="Oval 67"/>
          <p:cNvSpPr/>
          <p:nvPr/>
        </p:nvSpPr>
        <p:spPr>
          <a:xfrm>
            <a:off x="2479727" y="4113889"/>
            <a:ext cx="270164" cy="270164"/>
          </a:xfrm>
          <a:prstGeom prst="ellipse">
            <a:avLst/>
          </a:prstGeom>
          <a:gradFill rotWithShape="1">
            <a:gsLst>
              <a:gs pos="0">
                <a:srgbClr val="FFFFFF"/>
              </a:gs>
              <a:gs pos="73000">
                <a:srgbClr val="009688">
                  <a:lumMod val="60000"/>
                  <a:lumOff val="40000"/>
                </a:srgbClr>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72" name="Oval 71"/>
          <p:cNvSpPr/>
          <p:nvPr/>
        </p:nvSpPr>
        <p:spPr>
          <a:xfrm>
            <a:off x="1335789" y="4456792"/>
            <a:ext cx="270164" cy="270164"/>
          </a:xfrm>
          <a:prstGeom prst="ellipse">
            <a:avLst/>
          </a:prstGeom>
          <a:gradFill rotWithShape="1">
            <a:gsLst>
              <a:gs pos="0">
                <a:srgbClr val="FFFFFF"/>
              </a:gs>
              <a:gs pos="74000">
                <a:srgbClr val="942093"/>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96"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4</a:t>
            </a:r>
            <a:endParaRPr lang="en-US" sz="1600" spc="-8" dirty="0">
              <a:solidFill>
                <a:schemeClr val="bg1"/>
              </a:solidFill>
              <a:latin typeface="Avenir Book" charset="0"/>
              <a:ea typeface="Avenir Book" charset="0"/>
              <a:cs typeface="Avenir Book" charset="0"/>
            </a:endParaRPr>
          </a:p>
        </p:txBody>
      </p:sp>
      <p:sp>
        <p:nvSpPr>
          <p:cNvPr id="97" name="object 2"/>
          <p:cNvSpPr txBox="1"/>
          <p:nvPr/>
        </p:nvSpPr>
        <p:spPr>
          <a:xfrm rot="16200000">
            <a:off x="7265103" y="2976502"/>
            <a:ext cx="1142946" cy="285750"/>
          </a:xfrm>
          <a:prstGeom prst="rect">
            <a:avLst/>
          </a:prstGeom>
          <a:effectLst/>
        </p:spPr>
        <p:txBody>
          <a:bodyPr wrap="square" lIns="0" tIns="0" rIns="0" bIns="0" rtlCol="0">
            <a:noAutofit/>
          </a:bodyPr>
          <a:lstStyle/>
          <a:p>
            <a:pPr marL="9525" algn="ctr">
              <a:lnSpc>
                <a:spcPts val="2250"/>
              </a:lnSpc>
              <a:spcBef>
                <a:spcPts val="113"/>
              </a:spcBef>
            </a:pPr>
            <a:r>
              <a:rPr lang="en-US" sz="3150" baseline="1950" dirty="0" smtClean="0">
                <a:solidFill>
                  <a:schemeClr val="bg1"/>
                </a:solidFill>
                <a:cs typeface="Calibri"/>
              </a:rPr>
              <a:t>Cluster </a:t>
            </a:r>
            <a:r>
              <a:rPr sz="3150" baseline="1950" dirty="0" smtClean="0">
                <a:solidFill>
                  <a:schemeClr val="bg1"/>
                </a:solidFill>
                <a:cs typeface="Calibri"/>
              </a:rPr>
              <a:t>distance</a:t>
            </a:r>
            <a:endParaRPr sz="2100" dirty="0">
              <a:solidFill>
                <a:schemeClr val="bg1"/>
              </a:solidFill>
              <a:cs typeface="Calibri"/>
            </a:endParaRPr>
          </a:p>
        </p:txBody>
      </p:sp>
      <p:sp>
        <p:nvSpPr>
          <p:cNvPr id="11" name="object 5"/>
          <p:cNvSpPr/>
          <p:nvPr/>
        </p:nvSpPr>
        <p:spPr>
          <a:xfrm rot="5400000">
            <a:off x="3067050" y="1026763"/>
            <a:ext cx="2545072" cy="6621772"/>
          </a:xfrm>
          <a:custGeom>
            <a:avLst/>
            <a:gdLst/>
            <a:ahLst/>
            <a:cxnLst/>
            <a:rect l="l" t="t" r="r" b="b"/>
            <a:pathLst>
              <a:path h="4598485">
                <a:moveTo>
                  <a:pt x="0" y="4598485"/>
                </a:moveTo>
                <a:lnTo>
                  <a:pt x="0" y="0"/>
                </a:lnTo>
              </a:path>
            </a:pathLst>
          </a:custGeom>
          <a:ln w="38099" cap="flat">
            <a:solidFill>
              <a:schemeClr val="bg2">
                <a:lumMod val="50000"/>
                <a:lumOff val="50000"/>
              </a:schemeClr>
            </a:solidFill>
            <a:prstDash val="sysDot"/>
            <a:round/>
            <a:tailEnd type="none"/>
          </a:ln>
          <a:effectLst/>
        </p:spPr>
        <p:txBody>
          <a:bodyPr wrap="square" lIns="0" tIns="0" rIns="0" bIns="0" rtlCol="0">
            <a:noAutofit/>
          </a:bodyPr>
          <a:lstStyle/>
          <a:p>
            <a:endParaRPr sz="1050"/>
          </a:p>
        </p:txBody>
      </p:sp>
      <p:sp>
        <p:nvSpPr>
          <p:cNvPr id="12" name="Freeform 11"/>
          <p:cNvSpPr/>
          <p:nvPr/>
        </p:nvSpPr>
        <p:spPr>
          <a:xfrm>
            <a:off x="2184731" y="3771900"/>
            <a:ext cx="447676" cy="341988"/>
          </a:xfrm>
          <a:custGeom>
            <a:avLst/>
            <a:gdLst>
              <a:gd name="connsiteX0" fmla="*/ 0 w 571617"/>
              <a:gd name="connsiteY0" fmla="*/ 3770 h 413345"/>
              <a:gd name="connsiteX1" fmla="*/ 0 w 571617"/>
              <a:gd name="connsiteY1" fmla="*/ 3770 h 413345"/>
              <a:gd name="connsiteX2" fmla="*/ 476250 w 571617"/>
              <a:gd name="connsiteY2" fmla="*/ 6945 h 413345"/>
              <a:gd name="connsiteX3" fmla="*/ 571500 w 571617"/>
              <a:gd name="connsiteY3" fmla="*/ 32345 h 413345"/>
              <a:gd name="connsiteX4" fmla="*/ 571500 w 571617"/>
              <a:gd name="connsiteY4" fmla="*/ 413345 h 413345"/>
              <a:gd name="connsiteX0" fmla="*/ 0 w 571500"/>
              <a:gd name="connsiteY0" fmla="*/ 8358 h 417933"/>
              <a:gd name="connsiteX1" fmla="*/ 0 w 571500"/>
              <a:gd name="connsiteY1" fmla="*/ 8358 h 417933"/>
              <a:gd name="connsiteX2" fmla="*/ 476250 w 571500"/>
              <a:gd name="connsiteY2" fmla="*/ 11533 h 417933"/>
              <a:gd name="connsiteX3" fmla="*/ 571500 w 571500"/>
              <a:gd name="connsiteY3" fmla="*/ 36933 h 417933"/>
              <a:gd name="connsiteX4" fmla="*/ 571500 w 571500"/>
              <a:gd name="connsiteY4" fmla="*/ 417933 h 417933"/>
              <a:gd name="connsiteX0" fmla="*/ 0 w 571500"/>
              <a:gd name="connsiteY0" fmla="*/ 0 h 409575"/>
              <a:gd name="connsiteX1" fmla="*/ 0 w 571500"/>
              <a:gd name="connsiteY1" fmla="*/ 0 h 409575"/>
              <a:gd name="connsiteX2" fmla="*/ 571500 w 571500"/>
              <a:gd name="connsiteY2" fmla="*/ 28575 h 409575"/>
              <a:gd name="connsiteX3" fmla="*/ 571500 w 571500"/>
              <a:gd name="connsiteY3" fmla="*/ 409575 h 409575"/>
              <a:gd name="connsiteX0" fmla="*/ 0 w 577850"/>
              <a:gd name="connsiteY0" fmla="*/ 0 h 409575"/>
              <a:gd name="connsiteX1" fmla="*/ 0 w 577850"/>
              <a:gd name="connsiteY1" fmla="*/ 0 h 409575"/>
              <a:gd name="connsiteX2" fmla="*/ 577850 w 577850"/>
              <a:gd name="connsiteY2" fmla="*/ 3175 h 409575"/>
              <a:gd name="connsiteX3" fmla="*/ 571500 w 57785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577850" h="409575">
                <a:moveTo>
                  <a:pt x="0" y="0"/>
                </a:moveTo>
                <a:lnTo>
                  <a:pt x="0" y="0"/>
                </a:lnTo>
                <a:lnTo>
                  <a:pt x="577850" y="3175"/>
                </a:lnTo>
                <a:lnTo>
                  <a:pt x="571500" y="409575"/>
                </a:lnTo>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Freeform 12"/>
          <p:cNvSpPr/>
          <p:nvPr/>
        </p:nvSpPr>
        <p:spPr>
          <a:xfrm flipH="1">
            <a:off x="1467891" y="3771900"/>
            <a:ext cx="468042" cy="698571"/>
          </a:xfrm>
          <a:custGeom>
            <a:avLst/>
            <a:gdLst>
              <a:gd name="connsiteX0" fmla="*/ 0 w 571617"/>
              <a:gd name="connsiteY0" fmla="*/ 3770 h 413345"/>
              <a:gd name="connsiteX1" fmla="*/ 0 w 571617"/>
              <a:gd name="connsiteY1" fmla="*/ 3770 h 413345"/>
              <a:gd name="connsiteX2" fmla="*/ 476250 w 571617"/>
              <a:gd name="connsiteY2" fmla="*/ 6945 h 413345"/>
              <a:gd name="connsiteX3" fmla="*/ 571500 w 571617"/>
              <a:gd name="connsiteY3" fmla="*/ 32345 h 413345"/>
              <a:gd name="connsiteX4" fmla="*/ 571500 w 571617"/>
              <a:gd name="connsiteY4" fmla="*/ 413345 h 413345"/>
              <a:gd name="connsiteX0" fmla="*/ 0 w 571500"/>
              <a:gd name="connsiteY0" fmla="*/ 8358 h 417933"/>
              <a:gd name="connsiteX1" fmla="*/ 0 w 571500"/>
              <a:gd name="connsiteY1" fmla="*/ 8358 h 417933"/>
              <a:gd name="connsiteX2" fmla="*/ 476250 w 571500"/>
              <a:gd name="connsiteY2" fmla="*/ 11533 h 417933"/>
              <a:gd name="connsiteX3" fmla="*/ 571500 w 571500"/>
              <a:gd name="connsiteY3" fmla="*/ 36933 h 417933"/>
              <a:gd name="connsiteX4" fmla="*/ 571500 w 571500"/>
              <a:gd name="connsiteY4" fmla="*/ 417933 h 417933"/>
              <a:gd name="connsiteX0" fmla="*/ 0 w 571500"/>
              <a:gd name="connsiteY0" fmla="*/ 0 h 409575"/>
              <a:gd name="connsiteX1" fmla="*/ 0 w 571500"/>
              <a:gd name="connsiteY1" fmla="*/ 0 h 409575"/>
              <a:gd name="connsiteX2" fmla="*/ 571500 w 571500"/>
              <a:gd name="connsiteY2" fmla="*/ 28575 h 409575"/>
              <a:gd name="connsiteX3" fmla="*/ 571500 w 571500"/>
              <a:gd name="connsiteY3" fmla="*/ 409575 h 409575"/>
              <a:gd name="connsiteX0" fmla="*/ 0 w 577850"/>
              <a:gd name="connsiteY0" fmla="*/ 0 h 409575"/>
              <a:gd name="connsiteX1" fmla="*/ 0 w 577850"/>
              <a:gd name="connsiteY1" fmla="*/ 0 h 409575"/>
              <a:gd name="connsiteX2" fmla="*/ 577850 w 577850"/>
              <a:gd name="connsiteY2" fmla="*/ 3175 h 409575"/>
              <a:gd name="connsiteX3" fmla="*/ 571500 w 57785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577850" h="409575">
                <a:moveTo>
                  <a:pt x="0" y="0"/>
                </a:moveTo>
                <a:lnTo>
                  <a:pt x="0" y="0"/>
                </a:lnTo>
                <a:lnTo>
                  <a:pt x="577850" y="3175"/>
                </a:lnTo>
                <a:lnTo>
                  <a:pt x="571500" y="409575"/>
                </a:lnTo>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Oval 13"/>
          <p:cNvSpPr/>
          <p:nvPr/>
        </p:nvSpPr>
        <p:spPr>
          <a:xfrm>
            <a:off x="1935933" y="3611658"/>
            <a:ext cx="270164" cy="270164"/>
          </a:xfrm>
          <a:prstGeom prst="ellipse">
            <a:avLst/>
          </a:prstGeom>
          <a:gradFill rotWithShape="1">
            <a:gsLst>
              <a:gs pos="0">
                <a:srgbClr val="FFFFFF"/>
              </a:gs>
              <a:gs pos="73000">
                <a:srgbClr val="009688">
                  <a:lumMod val="60000"/>
                  <a:lumOff val="40000"/>
                </a:srgbClr>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Tree>
    <p:extLst>
      <p:ext uri="{BB962C8B-B14F-4D97-AF65-F5344CB8AC3E}">
        <p14:creationId xmlns:p14="http://schemas.microsoft.com/office/powerpoint/2010/main" val="174994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706170" y="3257550"/>
            <a:ext cx="3657600" cy="1314450"/>
          </a:xfrm>
          <a:prstGeom prst="roundRect">
            <a:avLst/>
          </a:prstGeom>
          <a:solidFill>
            <a:schemeClr val="tx1"/>
          </a:solid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Rounded Rectangle 42"/>
          <p:cNvSpPr/>
          <p:nvPr/>
        </p:nvSpPr>
        <p:spPr>
          <a:xfrm>
            <a:off x="706170" y="1428750"/>
            <a:ext cx="3657600" cy="1314450"/>
          </a:xfrm>
          <a:prstGeom prst="roundRect">
            <a:avLst/>
          </a:prstGeom>
          <a:solidFill>
            <a:schemeClr val="tx1"/>
          </a:solid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3" name="object 3"/>
          <p:cNvSpPr txBox="1"/>
          <p:nvPr/>
        </p:nvSpPr>
        <p:spPr>
          <a:xfrm>
            <a:off x="920060" y="1526789"/>
            <a:ext cx="1709497" cy="1106393"/>
          </a:xfrm>
          <a:prstGeom prst="rect">
            <a:avLst/>
          </a:prstGeom>
          <a:effectLst/>
        </p:spPr>
        <p:txBody>
          <a:bodyPr vert="horz" wrap="square" lIns="0" tIns="0" rIns="0" bIns="0" rtlCol="0">
            <a:spAutoFit/>
          </a:bodyPr>
          <a:lstStyle/>
          <a:p>
            <a:pPr marL="9525" marR="3810" algn="ctr">
              <a:lnSpc>
                <a:spcPts val="2850"/>
              </a:lnSpc>
            </a:pPr>
            <a:r>
              <a:rPr lang="en-US" sz="2175" spc="-4" dirty="0" smtClean="0">
                <a:latin typeface="Avenir Book" charset="0"/>
                <a:ea typeface="Avenir Book" charset="0"/>
                <a:cs typeface="Avenir Book" charset="0"/>
              </a:rPr>
              <a:t>high resolution images</a:t>
            </a:r>
            <a:endParaRPr sz="2175" dirty="0">
              <a:latin typeface="Avenir Book" charset="0"/>
              <a:ea typeface="Avenir Book" charset="0"/>
              <a:cs typeface="Avenir Book" charset="0"/>
            </a:endParaRPr>
          </a:p>
        </p:txBody>
      </p:sp>
      <p:sp>
        <p:nvSpPr>
          <p:cNvPr id="7" name="object 7"/>
          <p:cNvSpPr txBox="1"/>
          <p:nvPr/>
        </p:nvSpPr>
        <p:spPr>
          <a:xfrm>
            <a:off x="3217082" y="1908054"/>
            <a:ext cx="955834" cy="346249"/>
          </a:xfrm>
          <a:prstGeom prst="rect">
            <a:avLst/>
          </a:prstGeom>
          <a:noFill/>
          <a:ln>
            <a:solidFill>
              <a:schemeClr val="tx1">
                <a:lumMod val="50000"/>
                <a:lumOff val="50000"/>
              </a:schemeClr>
            </a:solidFill>
          </a:ln>
          <a:effectLst/>
        </p:spPr>
        <p:txBody>
          <a:bodyPr vert="horz" wrap="square" lIns="0" tIns="0" rIns="0" bIns="0" rtlCol="0">
            <a:spAutoFit/>
          </a:bodyPr>
          <a:lstStyle/>
          <a:p>
            <a:pPr marL="68104"/>
            <a:r>
              <a:rPr sz="2250" dirty="0">
                <a:solidFill>
                  <a:schemeClr val="bg1">
                    <a:lumMod val="50000"/>
                  </a:schemeClr>
                </a:solidFill>
                <a:latin typeface="Avenir Book" charset="0"/>
                <a:ea typeface="Avenir Book" charset="0"/>
                <a:cs typeface="Avenir Book" charset="0"/>
              </a:rPr>
              <a:t>model</a:t>
            </a:r>
          </a:p>
        </p:txBody>
      </p:sp>
      <p:sp>
        <p:nvSpPr>
          <p:cNvPr id="9" name="object 9"/>
          <p:cNvSpPr txBox="1"/>
          <p:nvPr/>
        </p:nvSpPr>
        <p:spPr>
          <a:xfrm>
            <a:off x="5870324" y="3511495"/>
            <a:ext cx="1774289" cy="734496"/>
          </a:xfrm>
          <a:prstGeom prst="rect">
            <a:avLst/>
          </a:prstGeom>
          <a:effectLst/>
        </p:spPr>
        <p:txBody>
          <a:bodyPr vert="horz" wrap="square" lIns="0" tIns="0" rIns="0" bIns="0" rtlCol="0">
            <a:spAutoFit/>
          </a:bodyPr>
          <a:lstStyle/>
          <a:p>
            <a:pPr marL="9525" marR="3810" algn="ctr">
              <a:lnSpc>
                <a:spcPts val="2850"/>
              </a:lnSpc>
            </a:pPr>
            <a:r>
              <a:rPr lang="en-US" sz="2175" spc="-15" dirty="0" smtClean="0">
                <a:latin typeface="Avenir Book" charset="0"/>
                <a:ea typeface="Avenir Book" charset="0"/>
                <a:cs typeface="Avenir Book" charset="0"/>
              </a:rPr>
              <a:t>compressed images</a:t>
            </a:r>
            <a:endParaRPr sz="2175" dirty="0">
              <a:latin typeface="Avenir Book" charset="0"/>
              <a:ea typeface="Avenir Book" charset="0"/>
              <a:cs typeface="Avenir Book" charset="0"/>
            </a:endParaRPr>
          </a:p>
        </p:txBody>
      </p:sp>
      <p:sp>
        <p:nvSpPr>
          <p:cNvPr id="16" name="object 16"/>
          <p:cNvSpPr txBox="1"/>
          <p:nvPr/>
        </p:nvSpPr>
        <p:spPr>
          <a:xfrm>
            <a:off x="920060" y="3356011"/>
            <a:ext cx="1735667" cy="1106393"/>
          </a:xfrm>
          <a:prstGeom prst="rect">
            <a:avLst/>
          </a:prstGeom>
          <a:effectLst/>
        </p:spPr>
        <p:txBody>
          <a:bodyPr vert="horz" wrap="square" lIns="0" tIns="0" rIns="0" bIns="0" rtlCol="0">
            <a:spAutoFit/>
          </a:bodyPr>
          <a:lstStyle/>
          <a:p>
            <a:pPr marL="9525" marR="3810" algn="ctr">
              <a:lnSpc>
                <a:spcPts val="2850"/>
              </a:lnSpc>
            </a:pPr>
            <a:r>
              <a:rPr lang="en-US" sz="2175" spc="-4" dirty="0" smtClean="0">
                <a:latin typeface="Avenir Book" charset="0"/>
                <a:ea typeface="Avenir Book" charset="0"/>
                <a:cs typeface="Avenir Book" charset="0"/>
              </a:rPr>
              <a:t>high resolution images</a:t>
            </a:r>
            <a:endParaRPr lang="en-US" sz="2175" dirty="0">
              <a:latin typeface="Avenir Book" charset="0"/>
              <a:ea typeface="Avenir Book" charset="0"/>
              <a:cs typeface="Avenir Book" charset="0"/>
            </a:endParaRPr>
          </a:p>
        </p:txBody>
      </p:sp>
      <p:cxnSp>
        <p:nvCxnSpPr>
          <p:cNvPr id="39" name="Straight Arrow Connector 38"/>
          <p:cNvCxnSpPr/>
          <p:nvPr/>
        </p:nvCxnSpPr>
        <p:spPr>
          <a:xfrm>
            <a:off x="4520508" y="2050644"/>
            <a:ext cx="1262499" cy="0"/>
          </a:xfrm>
          <a:prstGeom prst="straightConnector1">
            <a:avLst/>
          </a:prstGeom>
          <a:ln w="38100">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object 9"/>
          <p:cNvSpPr txBox="1"/>
          <p:nvPr/>
        </p:nvSpPr>
        <p:spPr>
          <a:xfrm>
            <a:off x="4459361" y="1593189"/>
            <a:ext cx="1410963" cy="362600"/>
          </a:xfrm>
          <a:prstGeom prst="rect">
            <a:avLst/>
          </a:prstGeom>
          <a:ln>
            <a:noFill/>
          </a:ln>
          <a:effectLst/>
        </p:spPr>
        <p:txBody>
          <a:bodyPr vert="horz" wrap="square" lIns="0" tIns="0" rIns="0" bIns="0" rtlCol="0">
            <a:spAutoFit/>
          </a:bodyPr>
          <a:lstStyle/>
          <a:p>
            <a:pPr marL="9525" marR="3810" algn="ctr">
              <a:lnSpc>
                <a:spcPts val="2850"/>
              </a:lnSpc>
            </a:pPr>
            <a:r>
              <a:rPr lang="en-US" sz="2175" spc="-15" dirty="0" smtClean="0">
                <a:solidFill>
                  <a:schemeClr val="bg1">
                    <a:lumMod val="75000"/>
                  </a:schemeClr>
                </a:solidFill>
                <a:latin typeface="Avenir Book" charset="0"/>
                <a:ea typeface="Avenir Book" charset="0"/>
                <a:cs typeface="Avenir Book" charset="0"/>
              </a:rPr>
              <a:t>fit</a:t>
            </a:r>
            <a:endParaRPr sz="2175" dirty="0">
              <a:solidFill>
                <a:schemeClr val="bg1">
                  <a:lumMod val="75000"/>
                </a:schemeClr>
              </a:solidFill>
              <a:latin typeface="Avenir Book" charset="0"/>
              <a:ea typeface="Avenir Book" charset="0"/>
              <a:cs typeface="Avenir Book" charset="0"/>
            </a:endParaRPr>
          </a:p>
        </p:txBody>
      </p:sp>
      <p:sp>
        <p:nvSpPr>
          <p:cNvPr id="19" name="object 7"/>
          <p:cNvSpPr txBox="1"/>
          <p:nvPr/>
        </p:nvSpPr>
        <p:spPr>
          <a:xfrm>
            <a:off x="2725148" y="3741650"/>
            <a:ext cx="306119" cy="346249"/>
          </a:xfrm>
          <a:prstGeom prst="rect">
            <a:avLst/>
          </a:prstGeom>
          <a:noFill/>
          <a:ln>
            <a:solidFill>
              <a:schemeClr val="tx1">
                <a:lumMod val="50000"/>
                <a:lumOff val="50000"/>
              </a:schemeClr>
            </a:solidFill>
          </a:ln>
          <a:effectLst/>
        </p:spPr>
        <p:txBody>
          <a:bodyPr vert="horz" wrap="square" lIns="0" tIns="0" rIns="0" bIns="0" rtlCol="0">
            <a:spAutoFit/>
          </a:bodyPr>
          <a:lstStyle/>
          <a:p>
            <a:pPr marL="68104"/>
            <a:r>
              <a:rPr lang="en-US" sz="2250" dirty="0" smtClean="0">
                <a:solidFill>
                  <a:schemeClr val="bg1">
                    <a:lumMod val="50000"/>
                  </a:schemeClr>
                </a:solidFill>
                <a:latin typeface="Avenir Book" charset="0"/>
                <a:ea typeface="Avenir Book" charset="0"/>
                <a:cs typeface="Avenir Book" charset="0"/>
              </a:rPr>
              <a:t>+</a:t>
            </a:r>
            <a:endParaRPr sz="2250" dirty="0">
              <a:solidFill>
                <a:schemeClr val="bg1">
                  <a:lumMod val="50000"/>
                </a:schemeClr>
              </a:solidFill>
              <a:latin typeface="Avenir Book" charset="0"/>
              <a:ea typeface="Avenir Book" charset="0"/>
              <a:cs typeface="Avenir Book" charset="0"/>
            </a:endParaRPr>
          </a:p>
        </p:txBody>
      </p:sp>
      <p:sp>
        <p:nvSpPr>
          <p:cNvPr id="20" name="object 7"/>
          <p:cNvSpPr txBox="1"/>
          <p:nvPr/>
        </p:nvSpPr>
        <p:spPr>
          <a:xfrm>
            <a:off x="2725148" y="1924165"/>
            <a:ext cx="306119" cy="346249"/>
          </a:xfrm>
          <a:prstGeom prst="rect">
            <a:avLst/>
          </a:prstGeom>
          <a:noFill/>
          <a:ln>
            <a:solidFill>
              <a:schemeClr val="tx1">
                <a:lumMod val="50000"/>
                <a:lumOff val="50000"/>
              </a:schemeClr>
            </a:solidFill>
          </a:ln>
          <a:effectLst/>
        </p:spPr>
        <p:txBody>
          <a:bodyPr vert="horz" wrap="square" lIns="0" tIns="0" rIns="0" bIns="0" rtlCol="0">
            <a:spAutoFit/>
          </a:bodyPr>
          <a:lstStyle/>
          <a:p>
            <a:pPr marL="68104"/>
            <a:r>
              <a:rPr lang="en-US" sz="2250" dirty="0" smtClean="0">
                <a:solidFill>
                  <a:schemeClr val="bg1">
                    <a:lumMod val="50000"/>
                  </a:schemeClr>
                </a:solidFill>
                <a:latin typeface="Avenir Book" charset="0"/>
                <a:ea typeface="Avenir Book" charset="0"/>
                <a:cs typeface="Avenir Book" charset="0"/>
              </a:rPr>
              <a:t>+</a:t>
            </a:r>
            <a:endParaRPr sz="2250" dirty="0">
              <a:solidFill>
                <a:schemeClr val="bg1">
                  <a:lumMod val="50000"/>
                </a:schemeClr>
              </a:solidFill>
              <a:latin typeface="Avenir Book" charset="0"/>
              <a:ea typeface="Avenir Book" charset="0"/>
              <a:cs typeface="Avenir Book" charset="0"/>
            </a:endParaRPr>
          </a:p>
        </p:txBody>
      </p:sp>
      <p:sp>
        <p:nvSpPr>
          <p:cNvPr id="4" name="Rectangle 3"/>
          <p:cNvSpPr/>
          <p:nvPr/>
        </p:nvSpPr>
        <p:spPr>
          <a:xfrm>
            <a:off x="3100688" y="3657600"/>
            <a:ext cx="1072228" cy="426076"/>
          </a:xfrm>
          <a:prstGeom prst="rect">
            <a:avLst/>
          </a:prstGeom>
          <a:solidFill>
            <a:srgbClr val="7030A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104" lvl="0"/>
            <a:r>
              <a:rPr lang="en-US" sz="2250">
                <a:solidFill>
                  <a:srgbClr val="212121">
                    <a:lumMod val="50000"/>
                  </a:srgbClr>
                </a:solidFill>
                <a:latin typeface="Avenir Book" charset="0"/>
                <a:ea typeface="Avenir Book" charset="0"/>
                <a:cs typeface="Avenir Book" charset="0"/>
              </a:rPr>
              <a:t>model</a:t>
            </a:r>
            <a:endParaRPr lang="en-US" sz="2250" dirty="0">
              <a:solidFill>
                <a:srgbClr val="212121">
                  <a:lumMod val="50000"/>
                </a:srgbClr>
              </a:solidFill>
              <a:latin typeface="Avenir Book" charset="0"/>
              <a:ea typeface="Avenir Book" charset="0"/>
              <a:cs typeface="Avenir Book" charset="0"/>
            </a:endParaRPr>
          </a:p>
        </p:txBody>
      </p:sp>
      <p:sp>
        <p:nvSpPr>
          <p:cNvPr id="23" name="Rectangle 22"/>
          <p:cNvSpPr/>
          <p:nvPr/>
        </p:nvSpPr>
        <p:spPr>
          <a:xfrm>
            <a:off x="6057899" y="1828227"/>
            <a:ext cx="1177485" cy="426076"/>
          </a:xfrm>
          <a:prstGeom prst="rect">
            <a:avLst/>
          </a:prstGeom>
          <a:solidFill>
            <a:srgbClr val="7030A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104" lvl="0"/>
            <a:r>
              <a:rPr lang="en-US" sz="2250">
                <a:solidFill>
                  <a:srgbClr val="212121">
                    <a:lumMod val="50000"/>
                  </a:srgbClr>
                </a:solidFill>
                <a:latin typeface="Avenir Book" charset="0"/>
                <a:ea typeface="Avenir Book" charset="0"/>
                <a:cs typeface="Avenir Book" charset="0"/>
              </a:rPr>
              <a:t>model</a:t>
            </a:r>
            <a:endParaRPr lang="en-US" sz="2250" dirty="0">
              <a:solidFill>
                <a:srgbClr val="212121">
                  <a:lumMod val="50000"/>
                </a:srgbClr>
              </a:solidFill>
              <a:latin typeface="Avenir Book" charset="0"/>
              <a:ea typeface="Avenir Book" charset="0"/>
              <a:cs typeface="Avenir Book" charset="0"/>
            </a:endParaRPr>
          </a:p>
        </p:txBody>
      </p:sp>
      <p:cxnSp>
        <p:nvCxnSpPr>
          <p:cNvPr id="25" name="Straight Arrow Connector 24"/>
          <p:cNvCxnSpPr/>
          <p:nvPr/>
        </p:nvCxnSpPr>
        <p:spPr>
          <a:xfrm>
            <a:off x="4520508" y="3885601"/>
            <a:ext cx="1262499" cy="0"/>
          </a:xfrm>
          <a:prstGeom prst="straightConnector1">
            <a:avLst/>
          </a:prstGeom>
          <a:ln w="38100">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object 9"/>
          <p:cNvSpPr txBox="1"/>
          <p:nvPr/>
        </p:nvSpPr>
        <p:spPr>
          <a:xfrm>
            <a:off x="4459361" y="3428146"/>
            <a:ext cx="1410963" cy="362600"/>
          </a:xfrm>
          <a:prstGeom prst="rect">
            <a:avLst/>
          </a:prstGeom>
          <a:ln>
            <a:noFill/>
          </a:ln>
          <a:effectLst/>
        </p:spPr>
        <p:txBody>
          <a:bodyPr vert="horz" wrap="square" lIns="0" tIns="0" rIns="0" bIns="0" rtlCol="0">
            <a:spAutoFit/>
          </a:bodyPr>
          <a:lstStyle/>
          <a:p>
            <a:pPr marL="9525" marR="3810" algn="ctr">
              <a:lnSpc>
                <a:spcPts val="2850"/>
              </a:lnSpc>
            </a:pPr>
            <a:r>
              <a:rPr lang="en-US" sz="2175" spc="-15" dirty="0" smtClean="0">
                <a:solidFill>
                  <a:schemeClr val="bg1">
                    <a:lumMod val="75000"/>
                  </a:schemeClr>
                </a:solidFill>
                <a:latin typeface="Avenir Book" charset="0"/>
                <a:ea typeface="Avenir Book" charset="0"/>
                <a:cs typeface="Avenir Book" charset="0"/>
              </a:rPr>
              <a:t>predict</a:t>
            </a:r>
            <a:endParaRPr sz="2175" dirty="0">
              <a:solidFill>
                <a:schemeClr val="bg1">
                  <a:lumMod val="75000"/>
                </a:schemeClr>
              </a:solidFill>
              <a:latin typeface="Avenir Book" charset="0"/>
              <a:ea typeface="Avenir Book" charset="0"/>
              <a:cs typeface="Avenir Book" charset="0"/>
            </a:endParaRPr>
          </a:p>
        </p:txBody>
      </p:sp>
      <p:sp>
        <p:nvSpPr>
          <p:cNvPr id="27" name="object 2"/>
          <p:cNvSpPr txBox="1"/>
          <p:nvPr/>
        </p:nvSpPr>
        <p:spPr>
          <a:xfrm>
            <a:off x="398352" y="427001"/>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Dimensionality Reduction: Simplifying Structure</a:t>
            </a:r>
            <a:endParaRPr lang="en-US" sz="3000" dirty="0">
              <a:latin typeface="Avenir Book" charset="0"/>
              <a:ea typeface="Avenir Book" charset="0"/>
              <a:cs typeface="Avenir Book" charset="0"/>
            </a:endParaRPr>
          </a:p>
        </p:txBody>
      </p:sp>
    </p:spTree>
    <p:extLst>
      <p:ext uri="{BB962C8B-B14F-4D97-AF65-F5344CB8AC3E}">
        <p14:creationId xmlns:p14="http://schemas.microsoft.com/office/powerpoint/2010/main" val="74062691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57"/>
          <p:cNvSpPr/>
          <p:nvPr/>
        </p:nvSpPr>
        <p:spPr>
          <a:xfrm>
            <a:off x="6116003" y="2309032"/>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9" name="Oval 58"/>
          <p:cNvSpPr/>
          <p:nvPr/>
        </p:nvSpPr>
        <p:spPr>
          <a:xfrm>
            <a:off x="6501331" y="228414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5" name="Oval 64"/>
          <p:cNvSpPr/>
          <p:nvPr/>
        </p:nvSpPr>
        <p:spPr>
          <a:xfrm>
            <a:off x="6493400" y="178373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6" name="Oval 65"/>
          <p:cNvSpPr/>
          <p:nvPr/>
        </p:nvSpPr>
        <p:spPr>
          <a:xfrm>
            <a:off x="6009818" y="1750222"/>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7" name="Oval 66"/>
          <p:cNvSpPr/>
          <p:nvPr/>
        </p:nvSpPr>
        <p:spPr>
          <a:xfrm>
            <a:off x="6251085" y="1413422"/>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8" name="Oval 67"/>
          <p:cNvSpPr/>
          <p:nvPr/>
        </p:nvSpPr>
        <p:spPr>
          <a:xfrm>
            <a:off x="5887706" y="121957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2" name="Oval 71"/>
          <p:cNvSpPr/>
          <p:nvPr/>
        </p:nvSpPr>
        <p:spPr>
          <a:xfrm>
            <a:off x="6366249" y="9237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3" name="Oval 72"/>
          <p:cNvSpPr/>
          <p:nvPr/>
        </p:nvSpPr>
        <p:spPr>
          <a:xfrm>
            <a:off x="6606253" y="126272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6" name="Oval 55"/>
          <p:cNvSpPr/>
          <p:nvPr/>
        </p:nvSpPr>
        <p:spPr>
          <a:xfrm>
            <a:off x="3442815" y="363239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2999520" y="3655209"/>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4489648" y="282316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7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7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3</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8244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49" name="object 5"/>
          <p:cNvSpPr/>
          <p:nvPr/>
        </p:nvSpPr>
        <p:spPr>
          <a:xfrm>
            <a:off x="7650472" y="1281327"/>
            <a:ext cx="0" cy="3448864"/>
          </a:xfrm>
          <a:custGeom>
            <a:avLst/>
            <a:gdLst/>
            <a:ahLst/>
            <a:cxnLst/>
            <a:rect l="l" t="t" r="r" b="b"/>
            <a:pathLst>
              <a:path h="4598485">
                <a:moveTo>
                  <a:pt x="0" y="4598485"/>
                </a:moveTo>
                <a:lnTo>
                  <a:pt x="0" y="0"/>
                </a:lnTo>
              </a:path>
            </a:pathLst>
          </a:custGeom>
          <a:ln w="38099">
            <a:solidFill>
              <a:schemeClr val="bg1"/>
            </a:solidFill>
            <a:tailEnd type="arrow"/>
          </a:ln>
          <a:effectLst/>
        </p:spPr>
        <p:txBody>
          <a:bodyPr wrap="square" lIns="0" tIns="0" rIns="0" bIns="0" rtlCol="0">
            <a:noAutofit/>
          </a:bodyPr>
          <a:lstStyle/>
          <a:p>
            <a:endParaRPr sz="1050"/>
          </a:p>
        </p:txBody>
      </p:sp>
      <p:sp>
        <p:nvSpPr>
          <p:cNvPr id="65" name="Oval 64"/>
          <p:cNvSpPr/>
          <p:nvPr/>
        </p:nvSpPr>
        <p:spPr>
          <a:xfrm>
            <a:off x="7008669" y="4269754"/>
            <a:ext cx="270164" cy="270164"/>
          </a:xfrm>
          <a:prstGeom prst="ellipse">
            <a:avLst/>
          </a:prstGeom>
          <a:gradFill rotWithShape="1">
            <a:gsLst>
              <a:gs pos="0">
                <a:srgbClr val="FFFFFF"/>
              </a:gs>
              <a:gs pos="74000">
                <a:srgbClr val="FFFF0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66" name="Oval 65"/>
          <p:cNvSpPr/>
          <p:nvPr/>
        </p:nvSpPr>
        <p:spPr>
          <a:xfrm>
            <a:off x="5129762" y="4228190"/>
            <a:ext cx="270164" cy="270164"/>
          </a:xfrm>
          <a:prstGeom prst="ellipse">
            <a:avLst/>
          </a:prstGeom>
          <a:gradFill rotWithShape="1">
            <a:gsLst>
              <a:gs pos="0">
                <a:srgbClr val="FFFFFF"/>
              </a:gs>
              <a:gs pos="74000">
                <a:srgbClr val="00B05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67" name="Oval 66"/>
          <p:cNvSpPr/>
          <p:nvPr/>
        </p:nvSpPr>
        <p:spPr>
          <a:xfrm>
            <a:off x="3747289" y="3978806"/>
            <a:ext cx="270164" cy="270164"/>
          </a:xfrm>
          <a:prstGeom prst="ellipse">
            <a:avLst/>
          </a:prstGeom>
          <a:gradFill rotWithShape="1">
            <a:gsLst>
              <a:gs pos="0">
                <a:srgbClr val="FFFFFF"/>
              </a:gs>
              <a:gs pos="74000">
                <a:srgbClr val="C0000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68" name="Oval 67"/>
          <p:cNvSpPr/>
          <p:nvPr/>
        </p:nvSpPr>
        <p:spPr>
          <a:xfrm>
            <a:off x="2479727" y="4113889"/>
            <a:ext cx="270164" cy="270164"/>
          </a:xfrm>
          <a:prstGeom prst="ellipse">
            <a:avLst/>
          </a:prstGeom>
          <a:gradFill rotWithShape="1">
            <a:gsLst>
              <a:gs pos="0">
                <a:srgbClr val="FFFFFF"/>
              </a:gs>
              <a:gs pos="73000">
                <a:srgbClr val="009688">
                  <a:lumMod val="60000"/>
                  <a:lumOff val="40000"/>
                </a:srgbClr>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72" name="Oval 71"/>
          <p:cNvSpPr/>
          <p:nvPr/>
        </p:nvSpPr>
        <p:spPr>
          <a:xfrm>
            <a:off x="1335789" y="4456792"/>
            <a:ext cx="270164" cy="270164"/>
          </a:xfrm>
          <a:prstGeom prst="ellipse">
            <a:avLst/>
          </a:prstGeom>
          <a:gradFill rotWithShape="1">
            <a:gsLst>
              <a:gs pos="0">
                <a:srgbClr val="FFFFFF"/>
              </a:gs>
              <a:gs pos="74000">
                <a:srgbClr val="942093"/>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96"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a:t>
            </a:r>
            <a:r>
              <a:rPr lang="en-US" sz="1600" spc="-8" dirty="0">
                <a:solidFill>
                  <a:schemeClr val="bg1"/>
                </a:solidFill>
                <a:latin typeface="Avenir Book" charset="0"/>
                <a:ea typeface="Avenir Book" charset="0"/>
                <a:cs typeface="Avenir Book" charset="0"/>
              </a:rPr>
              <a:t>3</a:t>
            </a:r>
          </a:p>
        </p:txBody>
      </p:sp>
      <p:sp>
        <p:nvSpPr>
          <p:cNvPr id="97" name="object 2"/>
          <p:cNvSpPr txBox="1"/>
          <p:nvPr/>
        </p:nvSpPr>
        <p:spPr>
          <a:xfrm rot="16200000">
            <a:off x="7265103" y="2976502"/>
            <a:ext cx="1142946" cy="285750"/>
          </a:xfrm>
          <a:prstGeom prst="rect">
            <a:avLst/>
          </a:prstGeom>
          <a:effectLst/>
        </p:spPr>
        <p:txBody>
          <a:bodyPr wrap="square" lIns="0" tIns="0" rIns="0" bIns="0" rtlCol="0">
            <a:noAutofit/>
          </a:bodyPr>
          <a:lstStyle/>
          <a:p>
            <a:pPr marL="9525" algn="ctr">
              <a:lnSpc>
                <a:spcPts val="2250"/>
              </a:lnSpc>
              <a:spcBef>
                <a:spcPts val="113"/>
              </a:spcBef>
            </a:pPr>
            <a:r>
              <a:rPr lang="en-US" sz="3150" baseline="1950" dirty="0" smtClean="0">
                <a:solidFill>
                  <a:schemeClr val="bg1"/>
                </a:solidFill>
                <a:cs typeface="Calibri"/>
              </a:rPr>
              <a:t>Cluster </a:t>
            </a:r>
            <a:r>
              <a:rPr sz="3150" baseline="1950" dirty="0" smtClean="0">
                <a:solidFill>
                  <a:schemeClr val="bg1"/>
                </a:solidFill>
                <a:cs typeface="Calibri"/>
              </a:rPr>
              <a:t>distance</a:t>
            </a:r>
            <a:endParaRPr sz="2100" dirty="0">
              <a:solidFill>
                <a:schemeClr val="bg1"/>
              </a:solidFill>
              <a:cs typeface="Calibri"/>
            </a:endParaRPr>
          </a:p>
        </p:txBody>
      </p:sp>
      <p:sp>
        <p:nvSpPr>
          <p:cNvPr id="11" name="object 5"/>
          <p:cNvSpPr/>
          <p:nvPr/>
        </p:nvSpPr>
        <p:spPr>
          <a:xfrm rot="5400000">
            <a:off x="3067050" y="1073167"/>
            <a:ext cx="2545072" cy="6621772"/>
          </a:xfrm>
          <a:custGeom>
            <a:avLst/>
            <a:gdLst/>
            <a:ahLst/>
            <a:cxnLst/>
            <a:rect l="l" t="t" r="r" b="b"/>
            <a:pathLst>
              <a:path h="4598485">
                <a:moveTo>
                  <a:pt x="0" y="4598485"/>
                </a:moveTo>
                <a:lnTo>
                  <a:pt x="0" y="0"/>
                </a:lnTo>
              </a:path>
            </a:pathLst>
          </a:custGeom>
          <a:ln w="38099" cap="flat">
            <a:solidFill>
              <a:schemeClr val="bg2">
                <a:lumMod val="50000"/>
                <a:lumOff val="50000"/>
              </a:schemeClr>
            </a:solidFill>
            <a:prstDash val="sysDot"/>
            <a:round/>
            <a:tailEnd type="none"/>
          </a:ln>
          <a:effectLst/>
        </p:spPr>
        <p:txBody>
          <a:bodyPr wrap="square" lIns="0" tIns="0" rIns="0" bIns="0" rtlCol="0">
            <a:noAutofit/>
          </a:bodyPr>
          <a:lstStyle/>
          <a:p>
            <a:endParaRPr sz="1050"/>
          </a:p>
        </p:txBody>
      </p:sp>
      <p:sp>
        <p:nvSpPr>
          <p:cNvPr id="12" name="Freeform 11"/>
          <p:cNvSpPr/>
          <p:nvPr/>
        </p:nvSpPr>
        <p:spPr>
          <a:xfrm>
            <a:off x="2184731" y="3771900"/>
            <a:ext cx="447676" cy="341988"/>
          </a:xfrm>
          <a:custGeom>
            <a:avLst/>
            <a:gdLst>
              <a:gd name="connsiteX0" fmla="*/ 0 w 571617"/>
              <a:gd name="connsiteY0" fmla="*/ 3770 h 413345"/>
              <a:gd name="connsiteX1" fmla="*/ 0 w 571617"/>
              <a:gd name="connsiteY1" fmla="*/ 3770 h 413345"/>
              <a:gd name="connsiteX2" fmla="*/ 476250 w 571617"/>
              <a:gd name="connsiteY2" fmla="*/ 6945 h 413345"/>
              <a:gd name="connsiteX3" fmla="*/ 571500 w 571617"/>
              <a:gd name="connsiteY3" fmla="*/ 32345 h 413345"/>
              <a:gd name="connsiteX4" fmla="*/ 571500 w 571617"/>
              <a:gd name="connsiteY4" fmla="*/ 413345 h 413345"/>
              <a:gd name="connsiteX0" fmla="*/ 0 w 571500"/>
              <a:gd name="connsiteY0" fmla="*/ 8358 h 417933"/>
              <a:gd name="connsiteX1" fmla="*/ 0 w 571500"/>
              <a:gd name="connsiteY1" fmla="*/ 8358 h 417933"/>
              <a:gd name="connsiteX2" fmla="*/ 476250 w 571500"/>
              <a:gd name="connsiteY2" fmla="*/ 11533 h 417933"/>
              <a:gd name="connsiteX3" fmla="*/ 571500 w 571500"/>
              <a:gd name="connsiteY3" fmla="*/ 36933 h 417933"/>
              <a:gd name="connsiteX4" fmla="*/ 571500 w 571500"/>
              <a:gd name="connsiteY4" fmla="*/ 417933 h 417933"/>
              <a:gd name="connsiteX0" fmla="*/ 0 w 571500"/>
              <a:gd name="connsiteY0" fmla="*/ 0 h 409575"/>
              <a:gd name="connsiteX1" fmla="*/ 0 w 571500"/>
              <a:gd name="connsiteY1" fmla="*/ 0 h 409575"/>
              <a:gd name="connsiteX2" fmla="*/ 571500 w 571500"/>
              <a:gd name="connsiteY2" fmla="*/ 28575 h 409575"/>
              <a:gd name="connsiteX3" fmla="*/ 571500 w 571500"/>
              <a:gd name="connsiteY3" fmla="*/ 409575 h 409575"/>
              <a:gd name="connsiteX0" fmla="*/ 0 w 577850"/>
              <a:gd name="connsiteY0" fmla="*/ 0 h 409575"/>
              <a:gd name="connsiteX1" fmla="*/ 0 w 577850"/>
              <a:gd name="connsiteY1" fmla="*/ 0 h 409575"/>
              <a:gd name="connsiteX2" fmla="*/ 577850 w 577850"/>
              <a:gd name="connsiteY2" fmla="*/ 3175 h 409575"/>
              <a:gd name="connsiteX3" fmla="*/ 571500 w 57785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577850" h="409575">
                <a:moveTo>
                  <a:pt x="0" y="0"/>
                </a:moveTo>
                <a:lnTo>
                  <a:pt x="0" y="0"/>
                </a:lnTo>
                <a:lnTo>
                  <a:pt x="577850" y="3175"/>
                </a:lnTo>
                <a:lnTo>
                  <a:pt x="571500" y="409575"/>
                </a:lnTo>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Freeform 12"/>
          <p:cNvSpPr/>
          <p:nvPr/>
        </p:nvSpPr>
        <p:spPr>
          <a:xfrm flipH="1">
            <a:off x="1467891" y="3771900"/>
            <a:ext cx="468042" cy="698571"/>
          </a:xfrm>
          <a:custGeom>
            <a:avLst/>
            <a:gdLst>
              <a:gd name="connsiteX0" fmla="*/ 0 w 571617"/>
              <a:gd name="connsiteY0" fmla="*/ 3770 h 413345"/>
              <a:gd name="connsiteX1" fmla="*/ 0 w 571617"/>
              <a:gd name="connsiteY1" fmla="*/ 3770 h 413345"/>
              <a:gd name="connsiteX2" fmla="*/ 476250 w 571617"/>
              <a:gd name="connsiteY2" fmla="*/ 6945 h 413345"/>
              <a:gd name="connsiteX3" fmla="*/ 571500 w 571617"/>
              <a:gd name="connsiteY3" fmla="*/ 32345 h 413345"/>
              <a:gd name="connsiteX4" fmla="*/ 571500 w 571617"/>
              <a:gd name="connsiteY4" fmla="*/ 413345 h 413345"/>
              <a:gd name="connsiteX0" fmla="*/ 0 w 571500"/>
              <a:gd name="connsiteY0" fmla="*/ 8358 h 417933"/>
              <a:gd name="connsiteX1" fmla="*/ 0 w 571500"/>
              <a:gd name="connsiteY1" fmla="*/ 8358 h 417933"/>
              <a:gd name="connsiteX2" fmla="*/ 476250 w 571500"/>
              <a:gd name="connsiteY2" fmla="*/ 11533 h 417933"/>
              <a:gd name="connsiteX3" fmla="*/ 571500 w 571500"/>
              <a:gd name="connsiteY3" fmla="*/ 36933 h 417933"/>
              <a:gd name="connsiteX4" fmla="*/ 571500 w 571500"/>
              <a:gd name="connsiteY4" fmla="*/ 417933 h 417933"/>
              <a:gd name="connsiteX0" fmla="*/ 0 w 571500"/>
              <a:gd name="connsiteY0" fmla="*/ 0 h 409575"/>
              <a:gd name="connsiteX1" fmla="*/ 0 w 571500"/>
              <a:gd name="connsiteY1" fmla="*/ 0 h 409575"/>
              <a:gd name="connsiteX2" fmla="*/ 571500 w 571500"/>
              <a:gd name="connsiteY2" fmla="*/ 28575 h 409575"/>
              <a:gd name="connsiteX3" fmla="*/ 571500 w 571500"/>
              <a:gd name="connsiteY3" fmla="*/ 409575 h 409575"/>
              <a:gd name="connsiteX0" fmla="*/ 0 w 577850"/>
              <a:gd name="connsiteY0" fmla="*/ 0 h 409575"/>
              <a:gd name="connsiteX1" fmla="*/ 0 w 577850"/>
              <a:gd name="connsiteY1" fmla="*/ 0 h 409575"/>
              <a:gd name="connsiteX2" fmla="*/ 577850 w 577850"/>
              <a:gd name="connsiteY2" fmla="*/ 3175 h 409575"/>
              <a:gd name="connsiteX3" fmla="*/ 571500 w 57785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577850" h="409575">
                <a:moveTo>
                  <a:pt x="0" y="0"/>
                </a:moveTo>
                <a:lnTo>
                  <a:pt x="0" y="0"/>
                </a:lnTo>
                <a:lnTo>
                  <a:pt x="577850" y="3175"/>
                </a:lnTo>
                <a:lnTo>
                  <a:pt x="571500" y="409575"/>
                </a:lnTo>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Oval 13"/>
          <p:cNvSpPr/>
          <p:nvPr/>
        </p:nvSpPr>
        <p:spPr>
          <a:xfrm>
            <a:off x="1935933" y="3611658"/>
            <a:ext cx="270164" cy="270164"/>
          </a:xfrm>
          <a:prstGeom prst="ellipse">
            <a:avLst/>
          </a:prstGeom>
          <a:gradFill rotWithShape="1">
            <a:gsLst>
              <a:gs pos="0">
                <a:srgbClr val="FFFFFF"/>
              </a:gs>
              <a:gs pos="73000">
                <a:srgbClr val="009688">
                  <a:lumMod val="60000"/>
                  <a:lumOff val="40000"/>
                </a:srgbClr>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15" name="Freeform 14"/>
          <p:cNvSpPr/>
          <p:nvPr/>
        </p:nvSpPr>
        <p:spPr>
          <a:xfrm flipH="1">
            <a:off x="5257109" y="2940627"/>
            <a:ext cx="835541" cy="1297777"/>
          </a:xfrm>
          <a:custGeom>
            <a:avLst/>
            <a:gdLst>
              <a:gd name="connsiteX0" fmla="*/ 0 w 571617"/>
              <a:gd name="connsiteY0" fmla="*/ 3770 h 413345"/>
              <a:gd name="connsiteX1" fmla="*/ 0 w 571617"/>
              <a:gd name="connsiteY1" fmla="*/ 3770 h 413345"/>
              <a:gd name="connsiteX2" fmla="*/ 476250 w 571617"/>
              <a:gd name="connsiteY2" fmla="*/ 6945 h 413345"/>
              <a:gd name="connsiteX3" fmla="*/ 571500 w 571617"/>
              <a:gd name="connsiteY3" fmla="*/ 32345 h 413345"/>
              <a:gd name="connsiteX4" fmla="*/ 571500 w 571617"/>
              <a:gd name="connsiteY4" fmla="*/ 413345 h 413345"/>
              <a:gd name="connsiteX0" fmla="*/ 0 w 571500"/>
              <a:gd name="connsiteY0" fmla="*/ 8358 h 417933"/>
              <a:gd name="connsiteX1" fmla="*/ 0 w 571500"/>
              <a:gd name="connsiteY1" fmla="*/ 8358 h 417933"/>
              <a:gd name="connsiteX2" fmla="*/ 476250 w 571500"/>
              <a:gd name="connsiteY2" fmla="*/ 11533 h 417933"/>
              <a:gd name="connsiteX3" fmla="*/ 571500 w 571500"/>
              <a:gd name="connsiteY3" fmla="*/ 36933 h 417933"/>
              <a:gd name="connsiteX4" fmla="*/ 571500 w 571500"/>
              <a:gd name="connsiteY4" fmla="*/ 417933 h 417933"/>
              <a:gd name="connsiteX0" fmla="*/ 0 w 571500"/>
              <a:gd name="connsiteY0" fmla="*/ 0 h 409575"/>
              <a:gd name="connsiteX1" fmla="*/ 0 w 571500"/>
              <a:gd name="connsiteY1" fmla="*/ 0 h 409575"/>
              <a:gd name="connsiteX2" fmla="*/ 571500 w 571500"/>
              <a:gd name="connsiteY2" fmla="*/ 28575 h 409575"/>
              <a:gd name="connsiteX3" fmla="*/ 571500 w 571500"/>
              <a:gd name="connsiteY3" fmla="*/ 409575 h 409575"/>
              <a:gd name="connsiteX0" fmla="*/ 0 w 577850"/>
              <a:gd name="connsiteY0" fmla="*/ 0 h 409575"/>
              <a:gd name="connsiteX1" fmla="*/ 0 w 577850"/>
              <a:gd name="connsiteY1" fmla="*/ 0 h 409575"/>
              <a:gd name="connsiteX2" fmla="*/ 577850 w 577850"/>
              <a:gd name="connsiteY2" fmla="*/ 3175 h 409575"/>
              <a:gd name="connsiteX3" fmla="*/ 571500 w 57785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577850" h="409575">
                <a:moveTo>
                  <a:pt x="0" y="0"/>
                </a:moveTo>
                <a:lnTo>
                  <a:pt x="0" y="0"/>
                </a:lnTo>
                <a:lnTo>
                  <a:pt x="577850" y="3175"/>
                </a:lnTo>
                <a:lnTo>
                  <a:pt x="571500" y="409575"/>
                </a:lnTo>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Freeform 15"/>
          <p:cNvSpPr/>
          <p:nvPr/>
        </p:nvSpPr>
        <p:spPr>
          <a:xfrm>
            <a:off x="6362816" y="2940627"/>
            <a:ext cx="796559" cy="1325661"/>
          </a:xfrm>
          <a:custGeom>
            <a:avLst/>
            <a:gdLst>
              <a:gd name="connsiteX0" fmla="*/ 0 w 571617"/>
              <a:gd name="connsiteY0" fmla="*/ 3770 h 413345"/>
              <a:gd name="connsiteX1" fmla="*/ 0 w 571617"/>
              <a:gd name="connsiteY1" fmla="*/ 3770 h 413345"/>
              <a:gd name="connsiteX2" fmla="*/ 476250 w 571617"/>
              <a:gd name="connsiteY2" fmla="*/ 6945 h 413345"/>
              <a:gd name="connsiteX3" fmla="*/ 571500 w 571617"/>
              <a:gd name="connsiteY3" fmla="*/ 32345 h 413345"/>
              <a:gd name="connsiteX4" fmla="*/ 571500 w 571617"/>
              <a:gd name="connsiteY4" fmla="*/ 413345 h 413345"/>
              <a:gd name="connsiteX0" fmla="*/ 0 w 571500"/>
              <a:gd name="connsiteY0" fmla="*/ 8358 h 417933"/>
              <a:gd name="connsiteX1" fmla="*/ 0 w 571500"/>
              <a:gd name="connsiteY1" fmla="*/ 8358 h 417933"/>
              <a:gd name="connsiteX2" fmla="*/ 476250 w 571500"/>
              <a:gd name="connsiteY2" fmla="*/ 11533 h 417933"/>
              <a:gd name="connsiteX3" fmla="*/ 571500 w 571500"/>
              <a:gd name="connsiteY3" fmla="*/ 36933 h 417933"/>
              <a:gd name="connsiteX4" fmla="*/ 571500 w 571500"/>
              <a:gd name="connsiteY4" fmla="*/ 417933 h 417933"/>
              <a:gd name="connsiteX0" fmla="*/ 0 w 571500"/>
              <a:gd name="connsiteY0" fmla="*/ 0 h 409575"/>
              <a:gd name="connsiteX1" fmla="*/ 0 w 571500"/>
              <a:gd name="connsiteY1" fmla="*/ 0 h 409575"/>
              <a:gd name="connsiteX2" fmla="*/ 571500 w 571500"/>
              <a:gd name="connsiteY2" fmla="*/ 28575 h 409575"/>
              <a:gd name="connsiteX3" fmla="*/ 571500 w 571500"/>
              <a:gd name="connsiteY3" fmla="*/ 409575 h 409575"/>
              <a:gd name="connsiteX0" fmla="*/ 0 w 577850"/>
              <a:gd name="connsiteY0" fmla="*/ 0 h 409575"/>
              <a:gd name="connsiteX1" fmla="*/ 0 w 577850"/>
              <a:gd name="connsiteY1" fmla="*/ 0 h 409575"/>
              <a:gd name="connsiteX2" fmla="*/ 577850 w 577850"/>
              <a:gd name="connsiteY2" fmla="*/ 3175 h 409575"/>
              <a:gd name="connsiteX3" fmla="*/ 571500 w 57785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577850" h="409575">
                <a:moveTo>
                  <a:pt x="0" y="0"/>
                </a:moveTo>
                <a:lnTo>
                  <a:pt x="0" y="0"/>
                </a:lnTo>
                <a:lnTo>
                  <a:pt x="577850" y="3175"/>
                </a:lnTo>
                <a:lnTo>
                  <a:pt x="571500" y="409575"/>
                </a:lnTo>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Oval 16"/>
          <p:cNvSpPr/>
          <p:nvPr/>
        </p:nvSpPr>
        <p:spPr>
          <a:xfrm>
            <a:off x="6092652" y="2801170"/>
            <a:ext cx="270164" cy="270164"/>
          </a:xfrm>
          <a:prstGeom prst="ellipse">
            <a:avLst/>
          </a:prstGeom>
          <a:gradFill rotWithShape="1">
            <a:gsLst>
              <a:gs pos="0">
                <a:srgbClr val="FFFFFF"/>
              </a:gs>
              <a:gs pos="74000">
                <a:srgbClr val="00B05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Tree>
    <p:extLst>
      <p:ext uri="{BB962C8B-B14F-4D97-AF65-F5344CB8AC3E}">
        <p14:creationId xmlns:p14="http://schemas.microsoft.com/office/powerpoint/2010/main" val="213222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4299913" y="3180416"/>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4489648" y="2817742"/>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4250387" y="236272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3871778" y="276488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3588146" y="3158319"/>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3342728" y="276488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3612892" y="236272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3442815" y="3626972"/>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4" name="Oval 73"/>
          <p:cNvSpPr/>
          <p:nvPr/>
        </p:nvSpPr>
        <p:spPr>
          <a:xfrm>
            <a:off x="2999520" y="364979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8" name="Oval 57"/>
          <p:cNvSpPr/>
          <p:nvPr/>
        </p:nvSpPr>
        <p:spPr>
          <a:xfrm>
            <a:off x="6116003" y="230903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9" name="Oval 58"/>
          <p:cNvSpPr/>
          <p:nvPr/>
        </p:nvSpPr>
        <p:spPr>
          <a:xfrm>
            <a:off x="6501331" y="228414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5" name="Oval 64"/>
          <p:cNvSpPr/>
          <p:nvPr/>
        </p:nvSpPr>
        <p:spPr>
          <a:xfrm>
            <a:off x="6493400" y="1783740"/>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6" name="Oval 65"/>
          <p:cNvSpPr/>
          <p:nvPr/>
        </p:nvSpPr>
        <p:spPr>
          <a:xfrm>
            <a:off x="6009818" y="175022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7" name="Oval 66"/>
          <p:cNvSpPr/>
          <p:nvPr/>
        </p:nvSpPr>
        <p:spPr>
          <a:xfrm>
            <a:off x="6251085" y="141342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8" name="Oval 67"/>
          <p:cNvSpPr/>
          <p:nvPr/>
        </p:nvSpPr>
        <p:spPr>
          <a:xfrm>
            <a:off x="5887706" y="1219573"/>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2" name="Oval 71"/>
          <p:cNvSpPr/>
          <p:nvPr/>
        </p:nvSpPr>
        <p:spPr>
          <a:xfrm>
            <a:off x="6366249" y="923750"/>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3" name="Oval 72"/>
          <p:cNvSpPr/>
          <p:nvPr/>
        </p:nvSpPr>
        <p:spPr>
          <a:xfrm>
            <a:off x="6606253" y="126273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6"/>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8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6"/>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9"/>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9"/>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4"/>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1"/>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2"/>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60" name="Oval 59"/>
          <p:cNvSpPr/>
          <p:nvPr/>
        </p:nvSpPr>
        <p:spPr>
          <a:xfrm>
            <a:off x="4743971" y="1613093"/>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7"/>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6"/>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50"/>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4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2</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95907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Agglomerative Clustering</a:t>
            </a:r>
            <a:endParaRPr lang="en-US" sz="3000" spc="-26" dirty="0">
              <a:latin typeface="Avenir Book" charset="0"/>
              <a:ea typeface="Avenir Book" charset="0"/>
              <a:cs typeface="Avenir Book" charset="0"/>
            </a:endParaRPr>
          </a:p>
        </p:txBody>
      </p:sp>
      <p:sp>
        <p:nvSpPr>
          <p:cNvPr id="49" name="object 5"/>
          <p:cNvSpPr/>
          <p:nvPr/>
        </p:nvSpPr>
        <p:spPr>
          <a:xfrm>
            <a:off x="7650472" y="1281327"/>
            <a:ext cx="0" cy="3448864"/>
          </a:xfrm>
          <a:custGeom>
            <a:avLst/>
            <a:gdLst/>
            <a:ahLst/>
            <a:cxnLst/>
            <a:rect l="l" t="t" r="r" b="b"/>
            <a:pathLst>
              <a:path h="4598485">
                <a:moveTo>
                  <a:pt x="0" y="4598485"/>
                </a:moveTo>
                <a:lnTo>
                  <a:pt x="0" y="0"/>
                </a:lnTo>
              </a:path>
            </a:pathLst>
          </a:custGeom>
          <a:ln w="38099">
            <a:solidFill>
              <a:schemeClr val="bg1"/>
            </a:solidFill>
            <a:tailEnd type="arrow"/>
          </a:ln>
          <a:effectLst/>
        </p:spPr>
        <p:txBody>
          <a:bodyPr wrap="square" lIns="0" tIns="0" rIns="0" bIns="0" rtlCol="0">
            <a:noAutofit/>
          </a:bodyPr>
          <a:lstStyle/>
          <a:p>
            <a:endParaRPr sz="1050"/>
          </a:p>
        </p:txBody>
      </p:sp>
      <p:sp>
        <p:nvSpPr>
          <p:cNvPr id="65" name="Oval 64"/>
          <p:cNvSpPr/>
          <p:nvPr/>
        </p:nvSpPr>
        <p:spPr>
          <a:xfrm>
            <a:off x="7008669" y="4269754"/>
            <a:ext cx="270164" cy="270164"/>
          </a:xfrm>
          <a:prstGeom prst="ellipse">
            <a:avLst/>
          </a:prstGeom>
          <a:gradFill rotWithShape="1">
            <a:gsLst>
              <a:gs pos="0">
                <a:srgbClr val="FFFFFF"/>
              </a:gs>
              <a:gs pos="74000">
                <a:srgbClr val="FFFF0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66" name="Oval 65"/>
          <p:cNvSpPr/>
          <p:nvPr/>
        </p:nvSpPr>
        <p:spPr>
          <a:xfrm>
            <a:off x="5129762" y="4228190"/>
            <a:ext cx="270164" cy="270164"/>
          </a:xfrm>
          <a:prstGeom prst="ellipse">
            <a:avLst/>
          </a:prstGeom>
          <a:gradFill rotWithShape="1">
            <a:gsLst>
              <a:gs pos="0">
                <a:srgbClr val="FFFFFF"/>
              </a:gs>
              <a:gs pos="74000">
                <a:srgbClr val="00B05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67" name="Oval 66"/>
          <p:cNvSpPr/>
          <p:nvPr/>
        </p:nvSpPr>
        <p:spPr>
          <a:xfrm>
            <a:off x="3761553" y="3998501"/>
            <a:ext cx="270164" cy="270164"/>
          </a:xfrm>
          <a:prstGeom prst="ellipse">
            <a:avLst/>
          </a:prstGeom>
          <a:gradFill rotWithShape="1">
            <a:gsLst>
              <a:gs pos="0">
                <a:srgbClr val="FFFFFF"/>
              </a:gs>
              <a:gs pos="74000">
                <a:srgbClr val="C0000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68" name="Oval 67"/>
          <p:cNvSpPr/>
          <p:nvPr/>
        </p:nvSpPr>
        <p:spPr>
          <a:xfrm>
            <a:off x="2479727" y="4113889"/>
            <a:ext cx="270164" cy="270164"/>
          </a:xfrm>
          <a:prstGeom prst="ellipse">
            <a:avLst/>
          </a:prstGeom>
          <a:gradFill rotWithShape="1">
            <a:gsLst>
              <a:gs pos="0">
                <a:srgbClr val="FFFFFF"/>
              </a:gs>
              <a:gs pos="73000">
                <a:srgbClr val="009688">
                  <a:lumMod val="60000"/>
                  <a:lumOff val="40000"/>
                </a:srgbClr>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72" name="Oval 71"/>
          <p:cNvSpPr/>
          <p:nvPr/>
        </p:nvSpPr>
        <p:spPr>
          <a:xfrm>
            <a:off x="1335789" y="4456792"/>
            <a:ext cx="270164" cy="270164"/>
          </a:xfrm>
          <a:prstGeom prst="ellipse">
            <a:avLst/>
          </a:prstGeom>
          <a:gradFill rotWithShape="1">
            <a:gsLst>
              <a:gs pos="0">
                <a:srgbClr val="FFFFFF"/>
              </a:gs>
              <a:gs pos="74000">
                <a:srgbClr val="942093"/>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96" name="object 3"/>
          <p:cNvSpPr txBox="1"/>
          <p:nvPr/>
        </p:nvSpPr>
        <p:spPr>
          <a:xfrm>
            <a:off x="420918" y="742286"/>
            <a:ext cx="4997612" cy="369332"/>
          </a:xfrm>
          <a:prstGeom prst="rect">
            <a:avLst/>
          </a:prstGeom>
        </p:spPr>
        <p:txBody>
          <a:bodyPr vert="horz" wrap="square" lIns="0" tIns="0" rIns="0" bIns="0" rtlCol="0" anchor="t">
            <a:spAutoFit/>
          </a:bodyPr>
          <a:lstStyle/>
          <a:p>
            <a:pPr marL="9525" marR="9525">
              <a:lnSpc>
                <a:spcPct val="150000"/>
              </a:lnSpc>
            </a:pPr>
            <a:r>
              <a:rPr lang="en-US" sz="1600" spc="-8" dirty="0" smtClean="0">
                <a:solidFill>
                  <a:schemeClr val="bg1"/>
                </a:solidFill>
                <a:latin typeface="Avenir Book" charset="0"/>
                <a:ea typeface="Avenir Book" charset="0"/>
                <a:cs typeface="Avenir Book" charset="0"/>
              </a:rPr>
              <a:t>Current number of clusters = 2</a:t>
            </a:r>
            <a:endParaRPr lang="en-US" sz="1600" spc="-8" dirty="0">
              <a:solidFill>
                <a:schemeClr val="bg1"/>
              </a:solidFill>
              <a:latin typeface="Avenir Book" charset="0"/>
              <a:ea typeface="Avenir Book" charset="0"/>
              <a:cs typeface="Avenir Book" charset="0"/>
            </a:endParaRPr>
          </a:p>
        </p:txBody>
      </p:sp>
      <p:sp>
        <p:nvSpPr>
          <p:cNvPr id="97" name="object 2"/>
          <p:cNvSpPr txBox="1"/>
          <p:nvPr/>
        </p:nvSpPr>
        <p:spPr>
          <a:xfrm rot="16200000">
            <a:off x="7265103" y="2976502"/>
            <a:ext cx="1142946" cy="285750"/>
          </a:xfrm>
          <a:prstGeom prst="rect">
            <a:avLst/>
          </a:prstGeom>
          <a:effectLst/>
        </p:spPr>
        <p:txBody>
          <a:bodyPr wrap="square" lIns="0" tIns="0" rIns="0" bIns="0" rtlCol="0">
            <a:noAutofit/>
          </a:bodyPr>
          <a:lstStyle/>
          <a:p>
            <a:pPr marL="9525" algn="ctr">
              <a:lnSpc>
                <a:spcPts val="2250"/>
              </a:lnSpc>
              <a:spcBef>
                <a:spcPts val="113"/>
              </a:spcBef>
            </a:pPr>
            <a:r>
              <a:rPr lang="en-US" sz="3150" baseline="1950" dirty="0" smtClean="0">
                <a:solidFill>
                  <a:schemeClr val="bg1"/>
                </a:solidFill>
                <a:cs typeface="Calibri"/>
              </a:rPr>
              <a:t>Cluster </a:t>
            </a:r>
            <a:r>
              <a:rPr sz="3150" baseline="1950" dirty="0" smtClean="0">
                <a:solidFill>
                  <a:schemeClr val="bg1"/>
                </a:solidFill>
                <a:cs typeface="Calibri"/>
              </a:rPr>
              <a:t>distance</a:t>
            </a:r>
            <a:endParaRPr sz="2100" dirty="0">
              <a:solidFill>
                <a:schemeClr val="bg1"/>
              </a:solidFill>
              <a:cs typeface="Calibri"/>
            </a:endParaRPr>
          </a:p>
        </p:txBody>
      </p:sp>
      <p:sp>
        <p:nvSpPr>
          <p:cNvPr id="11" name="object 5"/>
          <p:cNvSpPr/>
          <p:nvPr/>
        </p:nvSpPr>
        <p:spPr>
          <a:xfrm rot="5400000">
            <a:off x="3067050" y="1073167"/>
            <a:ext cx="2545072" cy="6621772"/>
          </a:xfrm>
          <a:custGeom>
            <a:avLst/>
            <a:gdLst/>
            <a:ahLst/>
            <a:cxnLst/>
            <a:rect l="l" t="t" r="r" b="b"/>
            <a:pathLst>
              <a:path h="4598485">
                <a:moveTo>
                  <a:pt x="0" y="4598485"/>
                </a:moveTo>
                <a:lnTo>
                  <a:pt x="0" y="0"/>
                </a:lnTo>
              </a:path>
            </a:pathLst>
          </a:custGeom>
          <a:ln w="38099" cap="flat">
            <a:solidFill>
              <a:schemeClr val="bg2">
                <a:lumMod val="50000"/>
                <a:lumOff val="50000"/>
              </a:schemeClr>
            </a:solidFill>
            <a:prstDash val="sysDot"/>
            <a:round/>
            <a:tailEnd type="none"/>
          </a:ln>
          <a:effectLst/>
        </p:spPr>
        <p:txBody>
          <a:bodyPr wrap="square" lIns="0" tIns="0" rIns="0" bIns="0" rtlCol="0">
            <a:noAutofit/>
          </a:bodyPr>
          <a:lstStyle/>
          <a:p>
            <a:endParaRPr sz="1050"/>
          </a:p>
        </p:txBody>
      </p:sp>
      <p:sp>
        <p:nvSpPr>
          <p:cNvPr id="12" name="Freeform 11"/>
          <p:cNvSpPr/>
          <p:nvPr/>
        </p:nvSpPr>
        <p:spPr>
          <a:xfrm>
            <a:off x="2184731" y="3771900"/>
            <a:ext cx="447676" cy="341988"/>
          </a:xfrm>
          <a:custGeom>
            <a:avLst/>
            <a:gdLst>
              <a:gd name="connsiteX0" fmla="*/ 0 w 571617"/>
              <a:gd name="connsiteY0" fmla="*/ 3770 h 413345"/>
              <a:gd name="connsiteX1" fmla="*/ 0 w 571617"/>
              <a:gd name="connsiteY1" fmla="*/ 3770 h 413345"/>
              <a:gd name="connsiteX2" fmla="*/ 476250 w 571617"/>
              <a:gd name="connsiteY2" fmla="*/ 6945 h 413345"/>
              <a:gd name="connsiteX3" fmla="*/ 571500 w 571617"/>
              <a:gd name="connsiteY3" fmla="*/ 32345 h 413345"/>
              <a:gd name="connsiteX4" fmla="*/ 571500 w 571617"/>
              <a:gd name="connsiteY4" fmla="*/ 413345 h 413345"/>
              <a:gd name="connsiteX0" fmla="*/ 0 w 571500"/>
              <a:gd name="connsiteY0" fmla="*/ 8358 h 417933"/>
              <a:gd name="connsiteX1" fmla="*/ 0 w 571500"/>
              <a:gd name="connsiteY1" fmla="*/ 8358 h 417933"/>
              <a:gd name="connsiteX2" fmla="*/ 476250 w 571500"/>
              <a:gd name="connsiteY2" fmla="*/ 11533 h 417933"/>
              <a:gd name="connsiteX3" fmla="*/ 571500 w 571500"/>
              <a:gd name="connsiteY3" fmla="*/ 36933 h 417933"/>
              <a:gd name="connsiteX4" fmla="*/ 571500 w 571500"/>
              <a:gd name="connsiteY4" fmla="*/ 417933 h 417933"/>
              <a:gd name="connsiteX0" fmla="*/ 0 w 571500"/>
              <a:gd name="connsiteY0" fmla="*/ 0 h 409575"/>
              <a:gd name="connsiteX1" fmla="*/ 0 w 571500"/>
              <a:gd name="connsiteY1" fmla="*/ 0 h 409575"/>
              <a:gd name="connsiteX2" fmla="*/ 571500 w 571500"/>
              <a:gd name="connsiteY2" fmla="*/ 28575 h 409575"/>
              <a:gd name="connsiteX3" fmla="*/ 571500 w 571500"/>
              <a:gd name="connsiteY3" fmla="*/ 409575 h 409575"/>
              <a:gd name="connsiteX0" fmla="*/ 0 w 577850"/>
              <a:gd name="connsiteY0" fmla="*/ 0 h 409575"/>
              <a:gd name="connsiteX1" fmla="*/ 0 w 577850"/>
              <a:gd name="connsiteY1" fmla="*/ 0 h 409575"/>
              <a:gd name="connsiteX2" fmla="*/ 577850 w 577850"/>
              <a:gd name="connsiteY2" fmla="*/ 3175 h 409575"/>
              <a:gd name="connsiteX3" fmla="*/ 571500 w 57785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577850" h="409575">
                <a:moveTo>
                  <a:pt x="0" y="0"/>
                </a:moveTo>
                <a:lnTo>
                  <a:pt x="0" y="0"/>
                </a:lnTo>
                <a:lnTo>
                  <a:pt x="577850" y="3175"/>
                </a:lnTo>
                <a:lnTo>
                  <a:pt x="571500" y="409575"/>
                </a:lnTo>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Freeform 12"/>
          <p:cNvSpPr/>
          <p:nvPr/>
        </p:nvSpPr>
        <p:spPr>
          <a:xfrm flipH="1">
            <a:off x="1467891" y="3771900"/>
            <a:ext cx="468042" cy="698571"/>
          </a:xfrm>
          <a:custGeom>
            <a:avLst/>
            <a:gdLst>
              <a:gd name="connsiteX0" fmla="*/ 0 w 571617"/>
              <a:gd name="connsiteY0" fmla="*/ 3770 h 413345"/>
              <a:gd name="connsiteX1" fmla="*/ 0 w 571617"/>
              <a:gd name="connsiteY1" fmla="*/ 3770 h 413345"/>
              <a:gd name="connsiteX2" fmla="*/ 476250 w 571617"/>
              <a:gd name="connsiteY2" fmla="*/ 6945 h 413345"/>
              <a:gd name="connsiteX3" fmla="*/ 571500 w 571617"/>
              <a:gd name="connsiteY3" fmla="*/ 32345 h 413345"/>
              <a:gd name="connsiteX4" fmla="*/ 571500 w 571617"/>
              <a:gd name="connsiteY4" fmla="*/ 413345 h 413345"/>
              <a:gd name="connsiteX0" fmla="*/ 0 w 571500"/>
              <a:gd name="connsiteY0" fmla="*/ 8358 h 417933"/>
              <a:gd name="connsiteX1" fmla="*/ 0 w 571500"/>
              <a:gd name="connsiteY1" fmla="*/ 8358 h 417933"/>
              <a:gd name="connsiteX2" fmla="*/ 476250 w 571500"/>
              <a:gd name="connsiteY2" fmla="*/ 11533 h 417933"/>
              <a:gd name="connsiteX3" fmla="*/ 571500 w 571500"/>
              <a:gd name="connsiteY3" fmla="*/ 36933 h 417933"/>
              <a:gd name="connsiteX4" fmla="*/ 571500 w 571500"/>
              <a:gd name="connsiteY4" fmla="*/ 417933 h 417933"/>
              <a:gd name="connsiteX0" fmla="*/ 0 w 571500"/>
              <a:gd name="connsiteY0" fmla="*/ 0 h 409575"/>
              <a:gd name="connsiteX1" fmla="*/ 0 w 571500"/>
              <a:gd name="connsiteY1" fmla="*/ 0 h 409575"/>
              <a:gd name="connsiteX2" fmla="*/ 571500 w 571500"/>
              <a:gd name="connsiteY2" fmla="*/ 28575 h 409575"/>
              <a:gd name="connsiteX3" fmla="*/ 571500 w 571500"/>
              <a:gd name="connsiteY3" fmla="*/ 409575 h 409575"/>
              <a:gd name="connsiteX0" fmla="*/ 0 w 577850"/>
              <a:gd name="connsiteY0" fmla="*/ 0 h 409575"/>
              <a:gd name="connsiteX1" fmla="*/ 0 w 577850"/>
              <a:gd name="connsiteY1" fmla="*/ 0 h 409575"/>
              <a:gd name="connsiteX2" fmla="*/ 577850 w 577850"/>
              <a:gd name="connsiteY2" fmla="*/ 3175 h 409575"/>
              <a:gd name="connsiteX3" fmla="*/ 571500 w 57785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577850" h="409575">
                <a:moveTo>
                  <a:pt x="0" y="0"/>
                </a:moveTo>
                <a:lnTo>
                  <a:pt x="0" y="0"/>
                </a:lnTo>
                <a:lnTo>
                  <a:pt x="577850" y="3175"/>
                </a:lnTo>
                <a:lnTo>
                  <a:pt x="571500" y="409575"/>
                </a:lnTo>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Oval 13"/>
          <p:cNvSpPr/>
          <p:nvPr/>
        </p:nvSpPr>
        <p:spPr>
          <a:xfrm>
            <a:off x="1935933" y="3611658"/>
            <a:ext cx="270164" cy="270164"/>
          </a:xfrm>
          <a:prstGeom prst="ellipse">
            <a:avLst/>
          </a:prstGeom>
          <a:gradFill rotWithShape="1">
            <a:gsLst>
              <a:gs pos="0">
                <a:srgbClr val="FFFFFF"/>
              </a:gs>
              <a:gs pos="73000">
                <a:srgbClr val="009688">
                  <a:lumMod val="60000"/>
                  <a:lumOff val="40000"/>
                </a:srgbClr>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15" name="Freeform 14"/>
          <p:cNvSpPr/>
          <p:nvPr/>
        </p:nvSpPr>
        <p:spPr>
          <a:xfrm flipH="1">
            <a:off x="5257109" y="2940627"/>
            <a:ext cx="835541" cy="1297777"/>
          </a:xfrm>
          <a:custGeom>
            <a:avLst/>
            <a:gdLst>
              <a:gd name="connsiteX0" fmla="*/ 0 w 571617"/>
              <a:gd name="connsiteY0" fmla="*/ 3770 h 413345"/>
              <a:gd name="connsiteX1" fmla="*/ 0 w 571617"/>
              <a:gd name="connsiteY1" fmla="*/ 3770 h 413345"/>
              <a:gd name="connsiteX2" fmla="*/ 476250 w 571617"/>
              <a:gd name="connsiteY2" fmla="*/ 6945 h 413345"/>
              <a:gd name="connsiteX3" fmla="*/ 571500 w 571617"/>
              <a:gd name="connsiteY3" fmla="*/ 32345 h 413345"/>
              <a:gd name="connsiteX4" fmla="*/ 571500 w 571617"/>
              <a:gd name="connsiteY4" fmla="*/ 413345 h 413345"/>
              <a:gd name="connsiteX0" fmla="*/ 0 w 571500"/>
              <a:gd name="connsiteY0" fmla="*/ 8358 h 417933"/>
              <a:gd name="connsiteX1" fmla="*/ 0 w 571500"/>
              <a:gd name="connsiteY1" fmla="*/ 8358 h 417933"/>
              <a:gd name="connsiteX2" fmla="*/ 476250 w 571500"/>
              <a:gd name="connsiteY2" fmla="*/ 11533 h 417933"/>
              <a:gd name="connsiteX3" fmla="*/ 571500 w 571500"/>
              <a:gd name="connsiteY3" fmla="*/ 36933 h 417933"/>
              <a:gd name="connsiteX4" fmla="*/ 571500 w 571500"/>
              <a:gd name="connsiteY4" fmla="*/ 417933 h 417933"/>
              <a:gd name="connsiteX0" fmla="*/ 0 w 571500"/>
              <a:gd name="connsiteY0" fmla="*/ 0 h 409575"/>
              <a:gd name="connsiteX1" fmla="*/ 0 w 571500"/>
              <a:gd name="connsiteY1" fmla="*/ 0 h 409575"/>
              <a:gd name="connsiteX2" fmla="*/ 571500 w 571500"/>
              <a:gd name="connsiteY2" fmla="*/ 28575 h 409575"/>
              <a:gd name="connsiteX3" fmla="*/ 571500 w 571500"/>
              <a:gd name="connsiteY3" fmla="*/ 409575 h 409575"/>
              <a:gd name="connsiteX0" fmla="*/ 0 w 577850"/>
              <a:gd name="connsiteY0" fmla="*/ 0 h 409575"/>
              <a:gd name="connsiteX1" fmla="*/ 0 w 577850"/>
              <a:gd name="connsiteY1" fmla="*/ 0 h 409575"/>
              <a:gd name="connsiteX2" fmla="*/ 577850 w 577850"/>
              <a:gd name="connsiteY2" fmla="*/ 3175 h 409575"/>
              <a:gd name="connsiteX3" fmla="*/ 571500 w 57785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577850" h="409575">
                <a:moveTo>
                  <a:pt x="0" y="0"/>
                </a:moveTo>
                <a:lnTo>
                  <a:pt x="0" y="0"/>
                </a:lnTo>
                <a:lnTo>
                  <a:pt x="577850" y="3175"/>
                </a:lnTo>
                <a:lnTo>
                  <a:pt x="571500" y="409575"/>
                </a:lnTo>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Freeform 15"/>
          <p:cNvSpPr/>
          <p:nvPr/>
        </p:nvSpPr>
        <p:spPr>
          <a:xfrm>
            <a:off x="6362816" y="2940627"/>
            <a:ext cx="796559" cy="1325661"/>
          </a:xfrm>
          <a:custGeom>
            <a:avLst/>
            <a:gdLst>
              <a:gd name="connsiteX0" fmla="*/ 0 w 571617"/>
              <a:gd name="connsiteY0" fmla="*/ 3770 h 413345"/>
              <a:gd name="connsiteX1" fmla="*/ 0 w 571617"/>
              <a:gd name="connsiteY1" fmla="*/ 3770 h 413345"/>
              <a:gd name="connsiteX2" fmla="*/ 476250 w 571617"/>
              <a:gd name="connsiteY2" fmla="*/ 6945 h 413345"/>
              <a:gd name="connsiteX3" fmla="*/ 571500 w 571617"/>
              <a:gd name="connsiteY3" fmla="*/ 32345 h 413345"/>
              <a:gd name="connsiteX4" fmla="*/ 571500 w 571617"/>
              <a:gd name="connsiteY4" fmla="*/ 413345 h 413345"/>
              <a:gd name="connsiteX0" fmla="*/ 0 w 571500"/>
              <a:gd name="connsiteY0" fmla="*/ 8358 h 417933"/>
              <a:gd name="connsiteX1" fmla="*/ 0 w 571500"/>
              <a:gd name="connsiteY1" fmla="*/ 8358 h 417933"/>
              <a:gd name="connsiteX2" fmla="*/ 476250 w 571500"/>
              <a:gd name="connsiteY2" fmla="*/ 11533 h 417933"/>
              <a:gd name="connsiteX3" fmla="*/ 571500 w 571500"/>
              <a:gd name="connsiteY3" fmla="*/ 36933 h 417933"/>
              <a:gd name="connsiteX4" fmla="*/ 571500 w 571500"/>
              <a:gd name="connsiteY4" fmla="*/ 417933 h 417933"/>
              <a:gd name="connsiteX0" fmla="*/ 0 w 571500"/>
              <a:gd name="connsiteY0" fmla="*/ 0 h 409575"/>
              <a:gd name="connsiteX1" fmla="*/ 0 w 571500"/>
              <a:gd name="connsiteY1" fmla="*/ 0 h 409575"/>
              <a:gd name="connsiteX2" fmla="*/ 571500 w 571500"/>
              <a:gd name="connsiteY2" fmla="*/ 28575 h 409575"/>
              <a:gd name="connsiteX3" fmla="*/ 571500 w 571500"/>
              <a:gd name="connsiteY3" fmla="*/ 409575 h 409575"/>
              <a:gd name="connsiteX0" fmla="*/ 0 w 577850"/>
              <a:gd name="connsiteY0" fmla="*/ 0 h 409575"/>
              <a:gd name="connsiteX1" fmla="*/ 0 w 577850"/>
              <a:gd name="connsiteY1" fmla="*/ 0 h 409575"/>
              <a:gd name="connsiteX2" fmla="*/ 577850 w 577850"/>
              <a:gd name="connsiteY2" fmla="*/ 3175 h 409575"/>
              <a:gd name="connsiteX3" fmla="*/ 571500 w 57785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577850" h="409575">
                <a:moveTo>
                  <a:pt x="0" y="0"/>
                </a:moveTo>
                <a:lnTo>
                  <a:pt x="0" y="0"/>
                </a:lnTo>
                <a:lnTo>
                  <a:pt x="577850" y="3175"/>
                </a:lnTo>
                <a:lnTo>
                  <a:pt x="571500" y="409575"/>
                </a:lnTo>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Oval 16"/>
          <p:cNvSpPr/>
          <p:nvPr/>
        </p:nvSpPr>
        <p:spPr>
          <a:xfrm>
            <a:off x="6092652" y="2801170"/>
            <a:ext cx="270164" cy="270164"/>
          </a:xfrm>
          <a:prstGeom prst="ellipse">
            <a:avLst/>
          </a:prstGeom>
          <a:gradFill rotWithShape="1">
            <a:gsLst>
              <a:gs pos="0">
                <a:srgbClr val="FFFFFF"/>
              </a:gs>
              <a:gs pos="74000">
                <a:srgbClr val="00B05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
        <p:nvSpPr>
          <p:cNvPr id="18" name="Freeform 17"/>
          <p:cNvSpPr/>
          <p:nvPr/>
        </p:nvSpPr>
        <p:spPr>
          <a:xfrm flipH="1">
            <a:off x="2077495" y="2768683"/>
            <a:ext cx="764898" cy="846269"/>
          </a:xfrm>
          <a:custGeom>
            <a:avLst/>
            <a:gdLst>
              <a:gd name="connsiteX0" fmla="*/ 0 w 571617"/>
              <a:gd name="connsiteY0" fmla="*/ 3770 h 413345"/>
              <a:gd name="connsiteX1" fmla="*/ 0 w 571617"/>
              <a:gd name="connsiteY1" fmla="*/ 3770 h 413345"/>
              <a:gd name="connsiteX2" fmla="*/ 476250 w 571617"/>
              <a:gd name="connsiteY2" fmla="*/ 6945 h 413345"/>
              <a:gd name="connsiteX3" fmla="*/ 571500 w 571617"/>
              <a:gd name="connsiteY3" fmla="*/ 32345 h 413345"/>
              <a:gd name="connsiteX4" fmla="*/ 571500 w 571617"/>
              <a:gd name="connsiteY4" fmla="*/ 413345 h 413345"/>
              <a:gd name="connsiteX0" fmla="*/ 0 w 571500"/>
              <a:gd name="connsiteY0" fmla="*/ 8358 h 417933"/>
              <a:gd name="connsiteX1" fmla="*/ 0 w 571500"/>
              <a:gd name="connsiteY1" fmla="*/ 8358 h 417933"/>
              <a:gd name="connsiteX2" fmla="*/ 476250 w 571500"/>
              <a:gd name="connsiteY2" fmla="*/ 11533 h 417933"/>
              <a:gd name="connsiteX3" fmla="*/ 571500 w 571500"/>
              <a:gd name="connsiteY3" fmla="*/ 36933 h 417933"/>
              <a:gd name="connsiteX4" fmla="*/ 571500 w 571500"/>
              <a:gd name="connsiteY4" fmla="*/ 417933 h 417933"/>
              <a:gd name="connsiteX0" fmla="*/ 0 w 571500"/>
              <a:gd name="connsiteY0" fmla="*/ 0 h 409575"/>
              <a:gd name="connsiteX1" fmla="*/ 0 w 571500"/>
              <a:gd name="connsiteY1" fmla="*/ 0 h 409575"/>
              <a:gd name="connsiteX2" fmla="*/ 571500 w 571500"/>
              <a:gd name="connsiteY2" fmla="*/ 28575 h 409575"/>
              <a:gd name="connsiteX3" fmla="*/ 571500 w 571500"/>
              <a:gd name="connsiteY3" fmla="*/ 409575 h 409575"/>
              <a:gd name="connsiteX0" fmla="*/ 0 w 577850"/>
              <a:gd name="connsiteY0" fmla="*/ 0 h 409575"/>
              <a:gd name="connsiteX1" fmla="*/ 0 w 577850"/>
              <a:gd name="connsiteY1" fmla="*/ 0 h 409575"/>
              <a:gd name="connsiteX2" fmla="*/ 577850 w 577850"/>
              <a:gd name="connsiteY2" fmla="*/ 3175 h 409575"/>
              <a:gd name="connsiteX3" fmla="*/ 571500 w 57785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577850" h="409575">
                <a:moveTo>
                  <a:pt x="0" y="0"/>
                </a:moveTo>
                <a:lnTo>
                  <a:pt x="0" y="0"/>
                </a:lnTo>
                <a:lnTo>
                  <a:pt x="577850" y="3175"/>
                </a:lnTo>
                <a:lnTo>
                  <a:pt x="571500" y="409575"/>
                </a:lnTo>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Freeform 18"/>
          <p:cNvSpPr/>
          <p:nvPr/>
        </p:nvSpPr>
        <p:spPr>
          <a:xfrm>
            <a:off x="3112559" y="2768683"/>
            <a:ext cx="784076" cy="1217048"/>
          </a:xfrm>
          <a:custGeom>
            <a:avLst/>
            <a:gdLst>
              <a:gd name="connsiteX0" fmla="*/ 0 w 571617"/>
              <a:gd name="connsiteY0" fmla="*/ 3770 h 413345"/>
              <a:gd name="connsiteX1" fmla="*/ 0 w 571617"/>
              <a:gd name="connsiteY1" fmla="*/ 3770 h 413345"/>
              <a:gd name="connsiteX2" fmla="*/ 476250 w 571617"/>
              <a:gd name="connsiteY2" fmla="*/ 6945 h 413345"/>
              <a:gd name="connsiteX3" fmla="*/ 571500 w 571617"/>
              <a:gd name="connsiteY3" fmla="*/ 32345 h 413345"/>
              <a:gd name="connsiteX4" fmla="*/ 571500 w 571617"/>
              <a:gd name="connsiteY4" fmla="*/ 413345 h 413345"/>
              <a:gd name="connsiteX0" fmla="*/ 0 w 571500"/>
              <a:gd name="connsiteY0" fmla="*/ 8358 h 417933"/>
              <a:gd name="connsiteX1" fmla="*/ 0 w 571500"/>
              <a:gd name="connsiteY1" fmla="*/ 8358 h 417933"/>
              <a:gd name="connsiteX2" fmla="*/ 476250 w 571500"/>
              <a:gd name="connsiteY2" fmla="*/ 11533 h 417933"/>
              <a:gd name="connsiteX3" fmla="*/ 571500 w 571500"/>
              <a:gd name="connsiteY3" fmla="*/ 36933 h 417933"/>
              <a:gd name="connsiteX4" fmla="*/ 571500 w 571500"/>
              <a:gd name="connsiteY4" fmla="*/ 417933 h 417933"/>
              <a:gd name="connsiteX0" fmla="*/ 0 w 571500"/>
              <a:gd name="connsiteY0" fmla="*/ 0 h 409575"/>
              <a:gd name="connsiteX1" fmla="*/ 0 w 571500"/>
              <a:gd name="connsiteY1" fmla="*/ 0 h 409575"/>
              <a:gd name="connsiteX2" fmla="*/ 571500 w 571500"/>
              <a:gd name="connsiteY2" fmla="*/ 28575 h 409575"/>
              <a:gd name="connsiteX3" fmla="*/ 571500 w 571500"/>
              <a:gd name="connsiteY3" fmla="*/ 409575 h 409575"/>
              <a:gd name="connsiteX0" fmla="*/ 0 w 577850"/>
              <a:gd name="connsiteY0" fmla="*/ 0 h 409575"/>
              <a:gd name="connsiteX1" fmla="*/ 0 w 577850"/>
              <a:gd name="connsiteY1" fmla="*/ 0 h 409575"/>
              <a:gd name="connsiteX2" fmla="*/ 577850 w 577850"/>
              <a:gd name="connsiteY2" fmla="*/ 3175 h 409575"/>
              <a:gd name="connsiteX3" fmla="*/ 571500 w 57785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577850" h="409575">
                <a:moveTo>
                  <a:pt x="0" y="0"/>
                </a:moveTo>
                <a:lnTo>
                  <a:pt x="0" y="0"/>
                </a:lnTo>
                <a:lnTo>
                  <a:pt x="577850" y="3175"/>
                </a:lnTo>
                <a:lnTo>
                  <a:pt x="571500" y="409575"/>
                </a:lnTo>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Oval 19"/>
          <p:cNvSpPr/>
          <p:nvPr/>
        </p:nvSpPr>
        <p:spPr>
          <a:xfrm>
            <a:off x="2842395" y="2620826"/>
            <a:ext cx="270164" cy="270164"/>
          </a:xfrm>
          <a:prstGeom prst="ellipse">
            <a:avLst/>
          </a:prstGeom>
          <a:gradFill rotWithShape="1">
            <a:gsLst>
              <a:gs pos="0">
                <a:srgbClr val="FFFFFF"/>
              </a:gs>
              <a:gs pos="74000">
                <a:srgbClr val="C00000"/>
              </a:gs>
            </a:gsLst>
            <a:lin ang="5400000" scaled="1"/>
          </a:gradFill>
          <a:ln w="6350" cap="flat" cmpd="sng" algn="ctr">
            <a:solidFill>
              <a:srgbClr val="21212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srgbClr val="212121"/>
              </a:solidFill>
              <a:effectLst/>
              <a:uLnTx/>
              <a:uFillTx/>
              <a:latin typeface="Avenir Book" charset="0"/>
              <a:ea typeface="Avenir Book" charset="0"/>
              <a:cs typeface="Avenir Book" charset="0"/>
            </a:endParaRPr>
          </a:p>
        </p:txBody>
      </p:sp>
    </p:spTree>
    <p:extLst>
      <p:ext uri="{BB962C8B-B14F-4D97-AF65-F5344CB8AC3E}">
        <p14:creationId xmlns:p14="http://schemas.microsoft.com/office/powerpoint/2010/main" val="638677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3442815" y="363239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2999520" y="3655209"/>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4489648" y="282316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6116003" y="230903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6502949" y="2284147"/>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6367867" y="92758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6602643" y="126272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7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7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Linkage Types</a:t>
            </a:r>
            <a:endParaRPr lang="en-US" sz="3000" spc="-26" dirty="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8"/>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7" y="742286"/>
            <a:ext cx="5539323" cy="369332"/>
          </a:xfrm>
          <a:prstGeom prst="rect">
            <a:avLst/>
          </a:prstGeom>
        </p:spPr>
        <p:txBody>
          <a:bodyPr vert="horz" wrap="square" lIns="0" tIns="0" rIns="0" bIns="0" rtlCol="0" anchor="t">
            <a:spAutoFit/>
          </a:bodyPr>
          <a:lstStyle/>
          <a:p>
            <a:pPr marL="9525" marR="9525">
              <a:lnSpc>
                <a:spcPct val="150000"/>
              </a:lnSpc>
            </a:pPr>
            <a:r>
              <a:rPr lang="en-US" sz="1600" b="1" u="sng" spc="-8" dirty="0" smtClean="0">
                <a:solidFill>
                  <a:schemeClr val="bg1"/>
                </a:solidFill>
                <a:latin typeface="Avenir Book" charset="0"/>
                <a:ea typeface="Avenir Book" charset="0"/>
                <a:cs typeface="Avenir Book" charset="0"/>
              </a:rPr>
              <a:t>Single</a:t>
            </a:r>
            <a:r>
              <a:rPr lang="en-US" sz="1600" spc="-8" dirty="0" smtClean="0">
                <a:solidFill>
                  <a:schemeClr val="bg1"/>
                </a:solidFill>
                <a:latin typeface="Avenir Book" charset="0"/>
                <a:ea typeface="Avenir Book" charset="0"/>
                <a:cs typeface="Avenir Book" charset="0"/>
              </a:rPr>
              <a:t> linkage: minimum pairwise distance between clusters</a:t>
            </a:r>
            <a:endParaRPr lang="en-US" sz="1600" spc="-8" dirty="0">
              <a:solidFill>
                <a:schemeClr val="bg1"/>
              </a:solidFill>
              <a:latin typeface="Avenir Book" charset="0"/>
              <a:ea typeface="Avenir Book" charset="0"/>
              <a:cs typeface="Avenir Book" charset="0"/>
            </a:endParaRPr>
          </a:p>
        </p:txBody>
      </p:sp>
      <p:sp>
        <p:nvSpPr>
          <p:cNvPr id="59" name="object 40"/>
          <p:cNvSpPr/>
          <p:nvPr/>
        </p:nvSpPr>
        <p:spPr>
          <a:xfrm>
            <a:off x="4569598" y="3377646"/>
            <a:ext cx="322167" cy="115222"/>
          </a:xfrm>
          <a:custGeom>
            <a:avLst/>
            <a:gdLst/>
            <a:ahLst/>
            <a:cxnLst/>
            <a:rect l="l" t="t" r="r" b="b"/>
            <a:pathLst>
              <a:path w="406727" h="147848">
                <a:moveTo>
                  <a:pt x="406727" y="147848"/>
                </a:moveTo>
                <a:lnTo>
                  <a:pt x="0" y="0"/>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66" name="object 70"/>
          <p:cNvSpPr/>
          <p:nvPr/>
        </p:nvSpPr>
        <p:spPr>
          <a:xfrm>
            <a:off x="5870360" y="2000275"/>
            <a:ext cx="180816" cy="168891"/>
          </a:xfrm>
          <a:custGeom>
            <a:avLst/>
            <a:gdLst/>
            <a:ahLst/>
            <a:cxnLst/>
            <a:rect l="l" t="t" r="r" b="b"/>
            <a:pathLst>
              <a:path w="226787" h="185432">
                <a:moveTo>
                  <a:pt x="226787" y="0"/>
                </a:moveTo>
                <a:lnTo>
                  <a:pt x="0" y="185432"/>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Tree>
    <p:extLst>
      <p:ext uri="{BB962C8B-B14F-4D97-AF65-F5344CB8AC3E}">
        <p14:creationId xmlns:p14="http://schemas.microsoft.com/office/powerpoint/2010/main" val="1910049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3442815" y="363239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2999520" y="3655209"/>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4489648" y="282316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6116003" y="230903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6502949" y="2284147"/>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6367867" y="92758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6602643" y="126272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7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7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Linkage Types</a:t>
            </a:r>
            <a:endParaRPr lang="en-US" sz="3000" spc="-26" dirty="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8"/>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8" name="object 82"/>
          <p:cNvSpPr/>
          <p:nvPr/>
        </p:nvSpPr>
        <p:spPr>
          <a:xfrm>
            <a:off x="5433913" y="2558312"/>
            <a:ext cx="723317" cy="641750"/>
          </a:xfrm>
          <a:custGeom>
            <a:avLst/>
            <a:gdLst/>
            <a:ahLst/>
            <a:cxnLst/>
            <a:rect l="l" t="t" r="r" b="b"/>
            <a:pathLst>
              <a:path w="979964" h="814040">
                <a:moveTo>
                  <a:pt x="979964" y="0"/>
                </a:moveTo>
                <a:lnTo>
                  <a:pt x="0" y="814040"/>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59" name="object 40"/>
          <p:cNvSpPr/>
          <p:nvPr/>
        </p:nvSpPr>
        <p:spPr>
          <a:xfrm>
            <a:off x="4569598" y="3377646"/>
            <a:ext cx="322167" cy="115222"/>
          </a:xfrm>
          <a:custGeom>
            <a:avLst/>
            <a:gdLst/>
            <a:ahLst/>
            <a:cxnLst/>
            <a:rect l="l" t="t" r="r" b="b"/>
            <a:pathLst>
              <a:path w="406727" h="147848">
                <a:moveTo>
                  <a:pt x="406727" y="147848"/>
                </a:moveTo>
                <a:lnTo>
                  <a:pt x="0" y="0"/>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65" name="object 56"/>
          <p:cNvSpPr/>
          <p:nvPr/>
        </p:nvSpPr>
        <p:spPr>
          <a:xfrm>
            <a:off x="4510844" y="2162531"/>
            <a:ext cx="510425" cy="270815"/>
          </a:xfrm>
          <a:custGeom>
            <a:avLst/>
            <a:gdLst/>
            <a:ahLst/>
            <a:cxnLst/>
            <a:rect l="l" t="t" r="r" b="b"/>
            <a:pathLst>
              <a:path w="804730" h="297678">
                <a:moveTo>
                  <a:pt x="804730" y="0"/>
                </a:moveTo>
                <a:lnTo>
                  <a:pt x="0" y="297678"/>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66" name="object 70"/>
          <p:cNvSpPr/>
          <p:nvPr/>
        </p:nvSpPr>
        <p:spPr>
          <a:xfrm>
            <a:off x="5870360" y="2000275"/>
            <a:ext cx="180816" cy="168891"/>
          </a:xfrm>
          <a:custGeom>
            <a:avLst/>
            <a:gdLst/>
            <a:ahLst/>
            <a:cxnLst/>
            <a:rect l="l" t="t" r="r" b="b"/>
            <a:pathLst>
              <a:path w="226787" h="185432">
                <a:moveTo>
                  <a:pt x="226787" y="0"/>
                </a:moveTo>
                <a:lnTo>
                  <a:pt x="0" y="185432"/>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67" name="object 82"/>
          <p:cNvSpPr/>
          <p:nvPr/>
        </p:nvSpPr>
        <p:spPr>
          <a:xfrm>
            <a:off x="5317130" y="2550944"/>
            <a:ext cx="98119" cy="568295"/>
          </a:xfrm>
          <a:custGeom>
            <a:avLst/>
            <a:gdLst/>
            <a:ahLst/>
            <a:cxnLst/>
            <a:rect l="l" t="t" r="r" b="b"/>
            <a:pathLst>
              <a:path w="979964" h="814040">
                <a:moveTo>
                  <a:pt x="979964" y="0"/>
                </a:moveTo>
                <a:lnTo>
                  <a:pt x="0" y="814040"/>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68" name="object 82"/>
          <p:cNvSpPr/>
          <p:nvPr/>
        </p:nvSpPr>
        <p:spPr>
          <a:xfrm>
            <a:off x="4765644" y="2495887"/>
            <a:ext cx="1350360" cy="428339"/>
          </a:xfrm>
          <a:custGeom>
            <a:avLst/>
            <a:gdLst/>
            <a:ahLst/>
            <a:cxnLst/>
            <a:rect l="l" t="t" r="r" b="b"/>
            <a:pathLst>
              <a:path w="979964" h="814040">
                <a:moveTo>
                  <a:pt x="979964" y="0"/>
                </a:moveTo>
                <a:lnTo>
                  <a:pt x="0" y="814040"/>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72" name="object 3"/>
          <p:cNvSpPr txBox="1"/>
          <p:nvPr/>
        </p:nvSpPr>
        <p:spPr>
          <a:xfrm>
            <a:off x="420917" y="742286"/>
            <a:ext cx="5539323" cy="369332"/>
          </a:xfrm>
          <a:prstGeom prst="rect">
            <a:avLst/>
          </a:prstGeom>
        </p:spPr>
        <p:txBody>
          <a:bodyPr vert="horz" wrap="square" lIns="0" tIns="0" rIns="0" bIns="0" rtlCol="0" anchor="t">
            <a:spAutoFit/>
          </a:bodyPr>
          <a:lstStyle/>
          <a:p>
            <a:pPr marL="9525" marR="9525">
              <a:lnSpc>
                <a:spcPct val="150000"/>
              </a:lnSpc>
            </a:pPr>
            <a:r>
              <a:rPr lang="en-US" sz="1600" b="1" u="sng" spc="-8" dirty="0" smtClean="0">
                <a:solidFill>
                  <a:schemeClr val="bg1"/>
                </a:solidFill>
                <a:latin typeface="Avenir Book" charset="0"/>
                <a:ea typeface="Avenir Book" charset="0"/>
                <a:cs typeface="Avenir Book" charset="0"/>
              </a:rPr>
              <a:t>Single</a:t>
            </a:r>
            <a:r>
              <a:rPr lang="en-US" sz="1600" spc="-8" dirty="0" smtClean="0">
                <a:solidFill>
                  <a:schemeClr val="bg1"/>
                </a:solidFill>
                <a:latin typeface="Avenir Book" charset="0"/>
                <a:ea typeface="Avenir Book" charset="0"/>
                <a:cs typeface="Avenir Book" charset="0"/>
              </a:rPr>
              <a:t> linkage: minimum pairwise distance between clusters</a:t>
            </a:r>
            <a:endParaRPr lang="en-US" sz="1600" spc="-8" dirty="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320275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3442815" y="363239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2999520" y="3655210"/>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4489648" y="282316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4"/>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6116003" y="2309033"/>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6502949" y="2284148"/>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6367867" y="927590"/>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6602643" y="1262730"/>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6"/>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80"/>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2"/>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79"/>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8"/>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3"/>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0"/>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1"/>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Linkage Types</a:t>
            </a:r>
            <a:endParaRPr lang="en-US" sz="3000" spc="-26" dirty="0">
              <a:latin typeface="Avenir Book" charset="0"/>
              <a:ea typeface="Avenir Book" charset="0"/>
              <a:cs typeface="Avenir Book" charset="0"/>
            </a:endParaRPr>
          </a:p>
        </p:txBody>
      </p:sp>
      <p:sp>
        <p:nvSpPr>
          <p:cNvPr id="60" name="Oval 59"/>
          <p:cNvSpPr/>
          <p:nvPr/>
        </p:nvSpPr>
        <p:spPr>
          <a:xfrm>
            <a:off x="4743971" y="1613092"/>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6"/>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3"/>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7"/>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9"/>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9"/>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2"/>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9"/>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6"/>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7" y="742286"/>
            <a:ext cx="5850518" cy="369332"/>
          </a:xfrm>
          <a:prstGeom prst="rect">
            <a:avLst/>
          </a:prstGeom>
        </p:spPr>
        <p:txBody>
          <a:bodyPr vert="horz" wrap="square" lIns="0" tIns="0" rIns="0" bIns="0" rtlCol="0" anchor="t">
            <a:spAutoFit/>
          </a:bodyPr>
          <a:lstStyle/>
          <a:p>
            <a:pPr marL="9525" marR="9525">
              <a:lnSpc>
                <a:spcPct val="150000"/>
              </a:lnSpc>
            </a:pPr>
            <a:r>
              <a:rPr lang="en-US" sz="1600" b="1" u="sng" spc="-8" dirty="0" smtClean="0">
                <a:solidFill>
                  <a:schemeClr val="bg1"/>
                </a:solidFill>
                <a:latin typeface="Avenir Book" charset="0"/>
                <a:ea typeface="Avenir Book" charset="0"/>
                <a:cs typeface="Avenir Book" charset="0"/>
              </a:rPr>
              <a:t>Complete</a:t>
            </a:r>
            <a:r>
              <a:rPr lang="en-US" sz="1600" spc="-8" dirty="0" smtClean="0">
                <a:solidFill>
                  <a:schemeClr val="bg1"/>
                </a:solidFill>
                <a:latin typeface="Avenir Book" charset="0"/>
                <a:ea typeface="Avenir Book" charset="0"/>
                <a:cs typeface="Avenir Book" charset="0"/>
              </a:rPr>
              <a:t> linkage</a:t>
            </a:r>
            <a:r>
              <a:rPr lang="en-US" sz="1600" spc="-8" smtClean="0">
                <a:solidFill>
                  <a:schemeClr val="bg1"/>
                </a:solidFill>
                <a:latin typeface="Avenir Book" charset="0"/>
                <a:ea typeface="Avenir Book" charset="0"/>
                <a:cs typeface="Avenir Book" charset="0"/>
              </a:rPr>
              <a:t>: maximum </a:t>
            </a:r>
            <a:r>
              <a:rPr lang="en-US" sz="1600" spc="-8" dirty="0" smtClean="0">
                <a:solidFill>
                  <a:schemeClr val="bg1"/>
                </a:solidFill>
                <a:latin typeface="Avenir Book" charset="0"/>
                <a:ea typeface="Avenir Book" charset="0"/>
                <a:cs typeface="Avenir Book" charset="0"/>
              </a:rPr>
              <a:t>pairwise distance between clusters</a:t>
            </a:r>
            <a:endParaRPr lang="en-US" sz="1600" spc="-8" dirty="0">
              <a:solidFill>
                <a:schemeClr val="bg1"/>
              </a:solidFill>
              <a:latin typeface="Avenir Book" charset="0"/>
              <a:ea typeface="Avenir Book" charset="0"/>
              <a:cs typeface="Avenir Book" charset="0"/>
            </a:endParaRPr>
          </a:p>
        </p:txBody>
      </p:sp>
      <p:sp>
        <p:nvSpPr>
          <p:cNvPr id="68" name="object 82"/>
          <p:cNvSpPr/>
          <p:nvPr/>
        </p:nvSpPr>
        <p:spPr>
          <a:xfrm rot="16200000" flipV="1">
            <a:off x="4106803" y="1559910"/>
            <a:ext cx="2680393" cy="1929263"/>
          </a:xfrm>
          <a:custGeom>
            <a:avLst/>
            <a:gdLst/>
            <a:ahLst/>
            <a:cxnLst/>
            <a:rect l="l" t="t" r="r" b="b"/>
            <a:pathLst>
              <a:path w="979964" h="814040">
                <a:moveTo>
                  <a:pt x="979964" y="0"/>
                </a:moveTo>
                <a:lnTo>
                  <a:pt x="0" y="814040"/>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73" name="object 82"/>
          <p:cNvSpPr/>
          <p:nvPr/>
        </p:nvSpPr>
        <p:spPr>
          <a:xfrm rot="16200000" flipV="1">
            <a:off x="2835523" y="1651211"/>
            <a:ext cx="2419359" cy="1640077"/>
          </a:xfrm>
          <a:custGeom>
            <a:avLst/>
            <a:gdLst/>
            <a:ahLst/>
            <a:cxnLst/>
            <a:rect l="l" t="t" r="r" b="b"/>
            <a:pathLst>
              <a:path w="979964" h="814040">
                <a:moveTo>
                  <a:pt x="979964" y="0"/>
                </a:moveTo>
                <a:lnTo>
                  <a:pt x="0" y="814040"/>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Tree>
    <p:extLst>
      <p:ext uri="{BB962C8B-B14F-4D97-AF65-F5344CB8AC3E}">
        <p14:creationId xmlns:p14="http://schemas.microsoft.com/office/powerpoint/2010/main" val="1431538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3442815" y="363239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2999520" y="3655214"/>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4489648" y="282316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6116003" y="2309037"/>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6502949" y="228415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6367867" y="927594"/>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6602643" y="1262734"/>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60"/>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6"/>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9"/>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6"/>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72"/>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8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7"/>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22"/>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7"/>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34"/>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5"/>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Linkage Types</a:t>
            </a:r>
            <a:endParaRPr lang="en-US" sz="3000" spc="-26" dirty="0">
              <a:latin typeface="Avenir Book" charset="0"/>
              <a:ea typeface="Avenir Book" charset="0"/>
              <a:cs typeface="Avenir Book" charset="0"/>
            </a:endParaRPr>
          </a:p>
        </p:txBody>
      </p:sp>
      <p:sp>
        <p:nvSpPr>
          <p:cNvPr id="60" name="Oval 59"/>
          <p:cNvSpPr/>
          <p:nvPr/>
        </p:nvSpPr>
        <p:spPr>
          <a:xfrm>
            <a:off x="4743971" y="1613096"/>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32"/>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10"/>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9"/>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53"/>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6"/>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7"/>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43"/>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4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2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2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6"/>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4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80"/>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7" y="742286"/>
            <a:ext cx="5850518" cy="369332"/>
          </a:xfrm>
          <a:prstGeom prst="rect">
            <a:avLst/>
          </a:prstGeom>
        </p:spPr>
        <p:txBody>
          <a:bodyPr vert="horz" wrap="square" lIns="0" tIns="0" rIns="0" bIns="0" rtlCol="0" anchor="t">
            <a:spAutoFit/>
          </a:bodyPr>
          <a:lstStyle/>
          <a:p>
            <a:pPr marL="9525" marR="9525">
              <a:lnSpc>
                <a:spcPct val="150000"/>
              </a:lnSpc>
            </a:pPr>
            <a:r>
              <a:rPr lang="en-US" sz="1600" b="1" u="sng" spc="-8" dirty="0" smtClean="0">
                <a:solidFill>
                  <a:schemeClr val="bg1"/>
                </a:solidFill>
                <a:latin typeface="Avenir Book" charset="0"/>
                <a:ea typeface="Avenir Book" charset="0"/>
                <a:cs typeface="Avenir Book" charset="0"/>
              </a:rPr>
              <a:t>Complete</a:t>
            </a:r>
            <a:r>
              <a:rPr lang="en-US" sz="1600" spc="-8" dirty="0" smtClean="0">
                <a:solidFill>
                  <a:schemeClr val="bg1"/>
                </a:solidFill>
                <a:latin typeface="Avenir Book" charset="0"/>
                <a:ea typeface="Avenir Book" charset="0"/>
                <a:cs typeface="Avenir Book" charset="0"/>
              </a:rPr>
              <a:t> linkage</a:t>
            </a:r>
            <a:r>
              <a:rPr lang="en-US" sz="1600" spc="-8" smtClean="0">
                <a:solidFill>
                  <a:schemeClr val="bg1"/>
                </a:solidFill>
                <a:latin typeface="Avenir Book" charset="0"/>
                <a:ea typeface="Avenir Book" charset="0"/>
                <a:cs typeface="Avenir Book" charset="0"/>
              </a:rPr>
              <a:t>: maximum </a:t>
            </a:r>
            <a:r>
              <a:rPr lang="en-US" sz="1600" spc="-8" dirty="0" smtClean="0">
                <a:solidFill>
                  <a:schemeClr val="bg1"/>
                </a:solidFill>
                <a:latin typeface="Avenir Book" charset="0"/>
                <a:ea typeface="Avenir Book" charset="0"/>
                <a:cs typeface="Avenir Book" charset="0"/>
              </a:rPr>
              <a:t>pairwise distance between clusters</a:t>
            </a:r>
            <a:endParaRPr lang="en-US" sz="1600" spc="-8" dirty="0">
              <a:solidFill>
                <a:schemeClr val="bg1"/>
              </a:solidFill>
              <a:latin typeface="Avenir Book" charset="0"/>
              <a:ea typeface="Avenir Book" charset="0"/>
              <a:cs typeface="Avenir Book" charset="0"/>
            </a:endParaRPr>
          </a:p>
        </p:txBody>
      </p:sp>
      <p:sp>
        <p:nvSpPr>
          <p:cNvPr id="58" name="object 82"/>
          <p:cNvSpPr/>
          <p:nvPr/>
        </p:nvSpPr>
        <p:spPr>
          <a:xfrm flipV="1">
            <a:off x="5098391" y="1255997"/>
            <a:ext cx="1426345" cy="1058005"/>
          </a:xfrm>
          <a:custGeom>
            <a:avLst/>
            <a:gdLst/>
            <a:ahLst/>
            <a:cxnLst/>
            <a:rect l="l" t="t" r="r" b="b"/>
            <a:pathLst>
              <a:path w="979964" h="814040">
                <a:moveTo>
                  <a:pt x="979964" y="0"/>
                </a:moveTo>
                <a:lnTo>
                  <a:pt x="0" y="814040"/>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65" name="object 82"/>
          <p:cNvSpPr/>
          <p:nvPr/>
        </p:nvSpPr>
        <p:spPr>
          <a:xfrm rot="16200000" flipV="1">
            <a:off x="2835523" y="1651215"/>
            <a:ext cx="2419359" cy="1640077"/>
          </a:xfrm>
          <a:custGeom>
            <a:avLst/>
            <a:gdLst/>
            <a:ahLst/>
            <a:cxnLst/>
            <a:rect l="l" t="t" r="r" b="b"/>
            <a:pathLst>
              <a:path w="979964" h="814040">
                <a:moveTo>
                  <a:pt x="979964" y="0"/>
                </a:moveTo>
                <a:lnTo>
                  <a:pt x="0" y="814040"/>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67" name="object 82"/>
          <p:cNvSpPr/>
          <p:nvPr/>
        </p:nvSpPr>
        <p:spPr>
          <a:xfrm rot="10800000" flipV="1">
            <a:off x="3867846" y="2595580"/>
            <a:ext cx="1822544" cy="1316742"/>
          </a:xfrm>
          <a:custGeom>
            <a:avLst/>
            <a:gdLst/>
            <a:ahLst/>
            <a:cxnLst/>
            <a:rect l="l" t="t" r="r" b="b"/>
            <a:pathLst>
              <a:path w="979964" h="814040">
                <a:moveTo>
                  <a:pt x="979964" y="0"/>
                </a:moveTo>
                <a:lnTo>
                  <a:pt x="0" y="814040"/>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68" name="object 82"/>
          <p:cNvSpPr/>
          <p:nvPr/>
        </p:nvSpPr>
        <p:spPr>
          <a:xfrm rot="16200000" flipV="1">
            <a:off x="4106803" y="1559914"/>
            <a:ext cx="2680393" cy="1929263"/>
          </a:xfrm>
          <a:custGeom>
            <a:avLst/>
            <a:gdLst/>
            <a:ahLst/>
            <a:cxnLst/>
            <a:rect l="l" t="t" r="r" b="b"/>
            <a:pathLst>
              <a:path w="979964" h="814040">
                <a:moveTo>
                  <a:pt x="979964" y="0"/>
                </a:moveTo>
                <a:lnTo>
                  <a:pt x="0" y="814040"/>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72" name="object 82"/>
          <p:cNvSpPr/>
          <p:nvPr/>
        </p:nvSpPr>
        <p:spPr>
          <a:xfrm rot="16200000">
            <a:off x="3802287" y="2505243"/>
            <a:ext cx="2550453" cy="144392"/>
          </a:xfrm>
          <a:custGeom>
            <a:avLst/>
            <a:gdLst/>
            <a:ahLst/>
            <a:cxnLst/>
            <a:rect l="l" t="t" r="r" b="b"/>
            <a:pathLst>
              <a:path w="979964" h="814040">
                <a:moveTo>
                  <a:pt x="979964" y="0"/>
                </a:moveTo>
                <a:lnTo>
                  <a:pt x="0" y="814040"/>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Tree>
    <p:extLst>
      <p:ext uri="{BB962C8B-B14F-4D97-AF65-F5344CB8AC3E}">
        <p14:creationId xmlns:p14="http://schemas.microsoft.com/office/powerpoint/2010/main" val="66084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3442815" y="363239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2999520" y="3655209"/>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4489648" y="282316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6116003" y="230903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6502949" y="2284147"/>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6367867" y="92758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6602643" y="126272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7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7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Linkage Types</a:t>
            </a:r>
            <a:endParaRPr lang="en-US" sz="3000" spc="-26" dirty="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8"/>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7" y="742286"/>
            <a:ext cx="5723983" cy="369332"/>
          </a:xfrm>
          <a:prstGeom prst="rect">
            <a:avLst/>
          </a:prstGeom>
        </p:spPr>
        <p:txBody>
          <a:bodyPr vert="horz" wrap="square" lIns="0" tIns="0" rIns="0" bIns="0" rtlCol="0" anchor="t">
            <a:spAutoFit/>
          </a:bodyPr>
          <a:lstStyle/>
          <a:p>
            <a:pPr marL="9525" marR="9525">
              <a:lnSpc>
                <a:spcPct val="150000"/>
              </a:lnSpc>
            </a:pPr>
            <a:r>
              <a:rPr lang="en-US" sz="1600" b="1" u="sng" spc="-8" dirty="0" smtClean="0">
                <a:solidFill>
                  <a:schemeClr val="bg1"/>
                </a:solidFill>
                <a:latin typeface="Avenir Book" charset="0"/>
                <a:ea typeface="Avenir Book" charset="0"/>
                <a:cs typeface="Avenir Book" charset="0"/>
              </a:rPr>
              <a:t>Average</a:t>
            </a:r>
            <a:r>
              <a:rPr lang="en-US" sz="1600" spc="-8" dirty="0" smtClean="0">
                <a:solidFill>
                  <a:schemeClr val="bg1"/>
                </a:solidFill>
                <a:latin typeface="Avenir Book" charset="0"/>
                <a:ea typeface="Avenir Book" charset="0"/>
                <a:cs typeface="Avenir Book" charset="0"/>
              </a:rPr>
              <a:t> linkage: average pairwise distance between clusters</a:t>
            </a:r>
            <a:endParaRPr lang="en-US" sz="1600" spc="-8" dirty="0">
              <a:solidFill>
                <a:schemeClr val="bg1"/>
              </a:solidFill>
              <a:latin typeface="Avenir Book" charset="0"/>
              <a:ea typeface="Avenir Book" charset="0"/>
              <a:cs typeface="Avenir Book" charset="0"/>
            </a:endParaRPr>
          </a:p>
        </p:txBody>
      </p:sp>
      <p:sp>
        <p:nvSpPr>
          <p:cNvPr id="59" name="object 70"/>
          <p:cNvSpPr/>
          <p:nvPr/>
        </p:nvSpPr>
        <p:spPr>
          <a:xfrm>
            <a:off x="3855889" y="1906200"/>
            <a:ext cx="1321870" cy="1212467"/>
          </a:xfrm>
          <a:custGeom>
            <a:avLst/>
            <a:gdLst/>
            <a:ahLst/>
            <a:cxnLst/>
            <a:rect l="l" t="t" r="r" b="b"/>
            <a:pathLst>
              <a:path w="226787" h="185432">
                <a:moveTo>
                  <a:pt x="226787" y="0"/>
                </a:moveTo>
                <a:lnTo>
                  <a:pt x="0" y="185432"/>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66" name="object 70"/>
          <p:cNvSpPr/>
          <p:nvPr/>
        </p:nvSpPr>
        <p:spPr>
          <a:xfrm>
            <a:off x="5145832" y="1811500"/>
            <a:ext cx="1317901" cy="1998290"/>
          </a:xfrm>
          <a:custGeom>
            <a:avLst/>
            <a:gdLst/>
            <a:ahLst/>
            <a:cxnLst/>
            <a:rect l="l" t="t" r="r" b="b"/>
            <a:pathLst>
              <a:path w="226787" h="185432">
                <a:moveTo>
                  <a:pt x="226787" y="0"/>
                </a:moveTo>
                <a:lnTo>
                  <a:pt x="0" y="185432"/>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Tree>
    <p:extLst>
      <p:ext uri="{BB962C8B-B14F-4D97-AF65-F5344CB8AC3E}">
        <p14:creationId xmlns:p14="http://schemas.microsoft.com/office/powerpoint/2010/main" val="1422698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3442815" y="363239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7" name="Oval 56"/>
          <p:cNvSpPr/>
          <p:nvPr/>
        </p:nvSpPr>
        <p:spPr>
          <a:xfrm>
            <a:off x="2999520" y="3655209"/>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4" name="Oval 53"/>
          <p:cNvSpPr/>
          <p:nvPr/>
        </p:nvSpPr>
        <p:spPr>
          <a:xfrm>
            <a:off x="4489648" y="2823161"/>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5" name="Oval 54"/>
          <p:cNvSpPr/>
          <p:nvPr/>
        </p:nvSpPr>
        <p:spPr>
          <a:xfrm>
            <a:off x="4299913" y="3185213"/>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2" name="Oval 51"/>
          <p:cNvSpPr/>
          <p:nvPr/>
        </p:nvSpPr>
        <p:spPr>
          <a:xfrm>
            <a:off x="6116003" y="230903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3" name="Oval 52"/>
          <p:cNvSpPr/>
          <p:nvPr/>
        </p:nvSpPr>
        <p:spPr>
          <a:xfrm>
            <a:off x="6502949" y="2284147"/>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0" name="Oval 49"/>
          <p:cNvSpPr/>
          <p:nvPr/>
        </p:nvSpPr>
        <p:spPr>
          <a:xfrm>
            <a:off x="6367867" y="92758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51" name="Oval 50"/>
          <p:cNvSpPr/>
          <p:nvPr/>
        </p:nvSpPr>
        <p:spPr>
          <a:xfrm>
            <a:off x="6602643" y="1262729"/>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7" name="Oval 46"/>
          <p:cNvSpPr/>
          <p:nvPr/>
        </p:nvSpPr>
        <p:spPr>
          <a:xfrm>
            <a:off x="5297244" y="2249884"/>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8" name="Oval 47"/>
          <p:cNvSpPr/>
          <p:nvPr/>
        </p:nvSpPr>
        <p:spPr>
          <a:xfrm>
            <a:off x="5618728" y="2135855"/>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9" name="Oval 48"/>
          <p:cNvSpPr/>
          <p:nvPr/>
        </p:nvSpPr>
        <p:spPr>
          <a:xfrm>
            <a:off x="4838694" y="1019479"/>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6" name="Oval 45"/>
          <p:cNvSpPr/>
          <p:nvPr/>
        </p:nvSpPr>
        <p:spPr>
          <a:xfrm>
            <a:off x="5874736" y="121957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3" name="Oval 42"/>
          <p:cNvSpPr/>
          <p:nvPr/>
        </p:nvSpPr>
        <p:spPr>
          <a:xfrm>
            <a:off x="5175176" y="3125434"/>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4" name="Oval 43"/>
          <p:cNvSpPr/>
          <p:nvPr/>
        </p:nvSpPr>
        <p:spPr>
          <a:xfrm>
            <a:off x="5411119" y="348777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5" name="Oval 44"/>
          <p:cNvSpPr/>
          <p:nvPr/>
        </p:nvSpPr>
        <p:spPr>
          <a:xfrm>
            <a:off x="5690077" y="3856367"/>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1" name="Oval 40"/>
          <p:cNvSpPr/>
          <p:nvPr/>
        </p:nvSpPr>
        <p:spPr>
          <a:xfrm>
            <a:off x="3588146" y="315777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2" name="Oval 41"/>
          <p:cNvSpPr/>
          <p:nvPr/>
        </p:nvSpPr>
        <p:spPr>
          <a:xfrm>
            <a:off x="3342728" y="2764882"/>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5" name="object 3"/>
          <p:cNvSpPr txBox="1"/>
          <p:nvPr/>
        </p:nvSpPr>
        <p:spPr>
          <a:xfrm>
            <a:off x="3543300" y="4418517"/>
            <a:ext cx="3314700" cy="345287"/>
          </a:xfrm>
          <a:prstGeom prst="rect">
            <a:avLst/>
          </a:prstGeom>
        </p:spPr>
        <p:txBody>
          <a:bodyPr vert="horz" wrap="square" lIns="0" tIns="0" rIns="0" bIns="0" rtlCol="0">
            <a:spAutoFit/>
          </a:bodyPr>
          <a:lstStyle/>
          <a:p>
            <a:pPr marL="9525" marR="3810" algn="ctr">
              <a:lnSpc>
                <a:spcPts val="2850"/>
              </a:lnSpc>
            </a:pPr>
            <a:r>
              <a:rPr lang="en-US" sz="1725" spc="-4" dirty="0" smtClean="0">
                <a:latin typeface="Avenir Book" charset="0"/>
                <a:ea typeface="Avenir Book" charset="0"/>
                <a:cs typeface="Avenir Book" charset="0"/>
              </a:rPr>
              <a:t>Age</a:t>
            </a:r>
            <a:endParaRPr sz="1725" dirty="0">
              <a:latin typeface="Avenir Book" charset="0"/>
              <a:ea typeface="Avenir Book" charset="0"/>
              <a:cs typeface="Avenir Book" charset="0"/>
            </a:endParaRPr>
          </a:p>
        </p:txBody>
      </p:sp>
      <p:sp>
        <p:nvSpPr>
          <p:cNvPr id="77" name="object 3"/>
          <p:cNvSpPr txBox="1"/>
          <p:nvPr/>
        </p:nvSpPr>
        <p:spPr>
          <a:xfrm>
            <a:off x="1480917" y="2521342"/>
            <a:ext cx="967903" cy="345287"/>
          </a:xfrm>
          <a:prstGeom prst="rect">
            <a:avLst/>
          </a:prstGeom>
        </p:spPr>
        <p:txBody>
          <a:bodyPr vert="horz" wrap="square" lIns="0" tIns="0" rIns="0" bIns="0" rtlCol="0">
            <a:spAutoFit/>
          </a:bodyPr>
          <a:lstStyle/>
          <a:p>
            <a:pPr marL="9525" marR="3810" algn="ctr">
              <a:lnSpc>
                <a:spcPts val="2850"/>
              </a:lnSpc>
            </a:pPr>
            <a:r>
              <a:rPr lang="en-US" sz="1725" spc="-4" smtClean="0">
                <a:latin typeface="Avenir Book" charset="0"/>
                <a:ea typeface="Avenir Book" charset="0"/>
                <a:cs typeface="Avenir Book" charset="0"/>
              </a:rPr>
              <a:t>Income</a:t>
            </a:r>
            <a:endParaRPr sz="1725" dirty="0">
              <a:latin typeface="Avenir Book" charset="0"/>
              <a:ea typeface="Avenir Book" charset="0"/>
              <a:cs typeface="Avenir Book" charset="0"/>
            </a:endParaRPr>
          </a:p>
        </p:txBody>
      </p:sp>
      <p:cxnSp>
        <p:nvCxnSpPr>
          <p:cNvPr id="83" name="Straight Arrow Connector 82"/>
          <p:cNvCxnSpPr/>
          <p:nvPr/>
        </p:nvCxnSpPr>
        <p:spPr>
          <a:xfrm flipV="1">
            <a:off x="2901001" y="1262729"/>
            <a:ext cx="0" cy="2990251"/>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2893900" y="4230610"/>
            <a:ext cx="4613500" cy="161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smtClean="0">
                <a:latin typeface="Avenir Book" charset="0"/>
                <a:ea typeface="Avenir Book" charset="0"/>
                <a:cs typeface="Avenir Book" charset="0"/>
              </a:rPr>
              <a:t>Hierarchical Linkage Types</a:t>
            </a:r>
            <a:endParaRPr lang="en-US" sz="3000" spc="-26" dirty="0">
              <a:latin typeface="Avenir Book" charset="0"/>
              <a:ea typeface="Avenir Book" charset="0"/>
              <a:cs typeface="Avenir Book" charset="0"/>
            </a:endParaRPr>
          </a:p>
        </p:txBody>
      </p:sp>
      <p:sp>
        <p:nvSpPr>
          <p:cNvPr id="60" name="Oval 59"/>
          <p:cNvSpPr/>
          <p:nvPr/>
        </p:nvSpPr>
        <p:spPr>
          <a:xfrm>
            <a:off x="4743971" y="1613091"/>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1" name="Oval 60"/>
          <p:cNvSpPr/>
          <p:nvPr/>
        </p:nvSpPr>
        <p:spPr>
          <a:xfrm>
            <a:off x="5145086" y="1342927"/>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2" name="Oval 61"/>
          <p:cNvSpPr/>
          <p:nvPr/>
        </p:nvSpPr>
        <p:spPr>
          <a:xfrm>
            <a:off x="5135275" y="1679905"/>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3" name="Oval 62"/>
          <p:cNvSpPr/>
          <p:nvPr/>
        </p:nvSpPr>
        <p:spPr>
          <a:xfrm>
            <a:off x="5021270" y="1965084"/>
            <a:ext cx="270164" cy="270164"/>
          </a:xfrm>
          <a:prstGeom prst="ellipse">
            <a:avLst/>
          </a:prstGeom>
          <a:gradFill>
            <a:gsLst>
              <a:gs pos="0">
                <a:schemeClr val="tx1"/>
              </a:gs>
              <a:gs pos="74000">
                <a:srgbClr val="00B050"/>
              </a:gs>
              <a:gs pos="83000">
                <a:srgbClr val="00B050"/>
              </a:gs>
              <a:gs pos="100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4" name="Oval 63"/>
          <p:cNvSpPr/>
          <p:nvPr/>
        </p:nvSpPr>
        <p:spPr>
          <a:xfrm>
            <a:off x="5438616" y="1624848"/>
            <a:ext cx="270164" cy="270164"/>
          </a:xfrm>
          <a:prstGeom prst="ellipse">
            <a:avLst/>
          </a:prstGeom>
          <a:gradFill>
            <a:gsLst>
              <a:gs pos="0">
                <a:schemeClr val="tx1"/>
              </a:gs>
              <a:gs pos="74000">
                <a:srgbClr val="00B05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69" name="Oval 68"/>
          <p:cNvSpPr/>
          <p:nvPr/>
        </p:nvSpPr>
        <p:spPr>
          <a:xfrm>
            <a:off x="6493400" y="1796941"/>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0" name="Oval 69"/>
          <p:cNvSpPr/>
          <p:nvPr/>
        </p:nvSpPr>
        <p:spPr>
          <a:xfrm>
            <a:off x="6001271" y="1750222"/>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1" name="Oval 70"/>
          <p:cNvSpPr/>
          <p:nvPr/>
        </p:nvSpPr>
        <p:spPr>
          <a:xfrm>
            <a:off x="6241822" y="1415038"/>
            <a:ext cx="270164" cy="270164"/>
          </a:xfrm>
          <a:prstGeom prst="ellipse">
            <a:avLst/>
          </a:prstGeom>
          <a:gradFill>
            <a:gsLst>
              <a:gs pos="0">
                <a:schemeClr val="tx1"/>
              </a:gs>
              <a:gs pos="74000">
                <a:srgbClr val="FFFF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79" name="Oval 78"/>
          <p:cNvSpPr/>
          <p:nvPr/>
        </p:nvSpPr>
        <p:spPr>
          <a:xfrm>
            <a:off x="3612892" y="2370636"/>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0" name="Oval 79"/>
          <p:cNvSpPr/>
          <p:nvPr/>
        </p:nvSpPr>
        <p:spPr>
          <a:xfrm>
            <a:off x="3871778" y="2769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1" name="Oval 80"/>
          <p:cNvSpPr/>
          <p:nvPr/>
        </p:nvSpPr>
        <p:spPr>
          <a:xfrm>
            <a:off x="4240680" y="2362718"/>
            <a:ext cx="270164" cy="270164"/>
          </a:xfrm>
          <a:prstGeom prst="ellipse">
            <a:avLst/>
          </a:prstGeom>
          <a:gradFill>
            <a:gsLst>
              <a:gs pos="0">
                <a:schemeClr val="tx1"/>
              </a:gs>
              <a:gs pos="73000">
                <a:schemeClr val="accent1">
                  <a:lumMod val="60000"/>
                  <a:lumOff val="40000"/>
                </a:schemeClr>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89" name="Oval 88"/>
          <p:cNvSpPr/>
          <p:nvPr/>
        </p:nvSpPr>
        <p:spPr>
          <a:xfrm>
            <a:off x="4283712" y="3852661"/>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0" name="Oval 89"/>
          <p:cNvSpPr/>
          <p:nvPr/>
        </p:nvSpPr>
        <p:spPr>
          <a:xfrm>
            <a:off x="4622048" y="3733893"/>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91" name="Oval 90"/>
          <p:cNvSpPr/>
          <p:nvPr/>
        </p:nvSpPr>
        <p:spPr>
          <a:xfrm>
            <a:off x="4906956" y="3419838"/>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94" name="Oval 93"/>
          <p:cNvSpPr/>
          <p:nvPr/>
        </p:nvSpPr>
        <p:spPr>
          <a:xfrm>
            <a:off x="5040380" y="3868975"/>
            <a:ext cx="270164" cy="270164"/>
          </a:xfrm>
          <a:prstGeom prst="ellipse">
            <a:avLst/>
          </a:prstGeom>
          <a:gradFill>
            <a:gsLst>
              <a:gs pos="0">
                <a:schemeClr val="tx1"/>
              </a:gs>
              <a:gs pos="74000">
                <a:srgbClr val="C00000"/>
              </a:gs>
            </a:gsLst>
            <a:lin ang="5400000" scaled="1"/>
          </a:grad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latin typeface="Avenir Book" charset="0"/>
              <a:ea typeface="Avenir Book" charset="0"/>
              <a:cs typeface="Avenir Book" charset="0"/>
            </a:endParaRPr>
          </a:p>
        </p:txBody>
      </p:sp>
      <p:sp>
        <p:nvSpPr>
          <p:cNvPr id="40" name="object 3"/>
          <p:cNvSpPr txBox="1"/>
          <p:nvPr/>
        </p:nvSpPr>
        <p:spPr>
          <a:xfrm>
            <a:off x="420917" y="742286"/>
            <a:ext cx="5723983" cy="369332"/>
          </a:xfrm>
          <a:prstGeom prst="rect">
            <a:avLst/>
          </a:prstGeom>
        </p:spPr>
        <p:txBody>
          <a:bodyPr vert="horz" wrap="square" lIns="0" tIns="0" rIns="0" bIns="0" rtlCol="0" anchor="t">
            <a:spAutoFit/>
          </a:bodyPr>
          <a:lstStyle/>
          <a:p>
            <a:pPr marL="9525" marR="9525">
              <a:lnSpc>
                <a:spcPct val="150000"/>
              </a:lnSpc>
            </a:pPr>
            <a:r>
              <a:rPr lang="en-US" sz="1600" b="1" u="sng" spc="-8" dirty="0" smtClean="0">
                <a:solidFill>
                  <a:schemeClr val="bg1"/>
                </a:solidFill>
                <a:latin typeface="Avenir Book" charset="0"/>
                <a:ea typeface="Avenir Book" charset="0"/>
                <a:cs typeface="Avenir Book" charset="0"/>
              </a:rPr>
              <a:t>Average</a:t>
            </a:r>
            <a:r>
              <a:rPr lang="en-US" sz="1600" spc="-8" dirty="0" smtClean="0">
                <a:solidFill>
                  <a:schemeClr val="bg1"/>
                </a:solidFill>
                <a:latin typeface="Avenir Book" charset="0"/>
                <a:ea typeface="Avenir Book" charset="0"/>
                <a:cs typeface="Avenir Book" charset="0"/>
              </a:rPr>
              <a:t> linkage: average pairwise distance between clusters</a:t>
            </a:r>
            <a:endParaRPr lang="en-US" sz="1600" spc="-8" dirty="0">
              <a:solidFill>
                <a:schemeClr val="bg1"/>
              </a:solidFill>
              <a:latin typeface="Avenir Book" charset="0"/>
              <a:ea typeface="Avenir Book" charset="0"/>
              <a:cs typeface="Avenir Book" charset="0"/>
            </a:endParaRPr>
          </a:p>
        </p:txBody>
      </p:sp>
      <p:sp>
        <p:nvSpPr>
          <p:cNvPr id="58" name="object 70"/>
          <p:cNvSpPr/>
          <p:nvPr/>
        </p:nvSpPr>
        <p:spPr>
          <a:xfrm>
            <a:off x="5155243" y="1700339"/>
            <a:ext cx="1328418" cy="205860"/>
          </a:xfrm>
          <a:custGeom>
            <a:avLst/>
            <a:gdLst/>
            <a:ahLst/>
            <a:cxnLst/>
            <a:rect l="l" t="t" r="r" b="b"/>
            <a:pathLst>
              <a:path w="226787" h="185432">
                <a:moveTo>
                  <a:pt x="226787" y="0"/>
                </a:moveTo>
                <a:lnTo>
                  <a:pt x="0" y="185432"/>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59" name="object 70"/>
          <p:cNvSpPr/>
          <p:nvPr/>
        </p:nvSpPr>
        <p:spPr>
          <a:xfrm>
            <a:off x="3855889" y="1906200"/>
            <a:ext cx="1321870" cy="1212467"/>
          </a:xfrm>
          <a:custGeom>
            <a:avLst/>
            <a:gdLst/>
            <a:ahLst/>
            <a:cxnLst/>
            <a:rect l="l" t="t" r="r" b="b"/>
            <a:pathLst>
              <a:path w="226787" h="185432">
                <a:moveTo>
                  <a:pt x="226787" y="0"/>
                </a:moveTo>
                <a:lnTo>
                  <a:pt x="0" y="185432"/>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65" name="object 70"/>
          <p:cNvSpPr/>
          <p:nvPr/>
        </p:nvSpPr>
        <p:spPr>
          <a:xfrm flipV="1">
            <a:off x="3849340" y="3124697"/>
            <a:ext cx="1289583" cy="685092"/>
          </a:xfrm>
          <a:custGeom>
            <a:avLst/>
            <a:gdLst/>
            <a:ahLst/>
            <a:cxnLst/>
            <a:rect l="l" t="t" r="r" b="b"/>
            <a:pathLst>
              <a:path w="226787" h="185432">
                <a:moveTo>
                  <a:pt x="226787" y="0"/>
                </a:moveTo>
                <a:lnTo>
                  <a:pt x="0" y="185432"/>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66" name="object 70"/>
          <p:cNvSpPr/>
          <p:nvPr/>
        </p:nvSpPr>
        <p:spPr>
          <a:xfrm>
            <a:off x="5145832" y="1811500"/>
            <a:ext cx="1317901" cy="1998290"/>
          </a:xfrm>
          <a:custGeom>
            <a:avLst/>
            <a:gdLst/>
            <a:ahLst/>
            <a:cxnLst/>
            <a:rect l="l" t="t" r="r" b="b"/>
            <a:pathLst>
              <a:path w="226787" h="185432">
                <a:moveTo>
                  <a:pt x="226787" y="0"/>
                </a:moveTo>
                <a:lnTo>
                  <a:pt x="0" y="185432"/>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67" name="object 70"/>
          <p:cNvSpPr/>
          <p:nvPr/>
        </p:nvSpPr>
        <p:spPr>
          <a:xfrm>
            <a:off x="5148905" y="2005552"/>
            <a:ext cx="46553" cy="1707299"/>
          </a:xfrm>
          <a:custGeom>
            <a:avLst/>
            <a:gdLst/>
            <a:ahLst/>
            <a:cxnLst/>
            <a:rect l="l" t="t" r="r" b="b"/>
            <a:pathLst>
              <a:path w="226787" h="185432">
                <a:moveTo>
                  <a:pt x="226787" y="0"/>
                </a:moveTo>
                <a:lnTo>
                  <a:pt x="0" y="185432"/>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
        <p:nvSpPr>
          <p:cNvPr id="68" name="object 70"/>
          <p:cNvSpPr/>
          <p:nvPr/>
        </p:nvSpPr>
        <p:spPr>
          <a:xfrm>
            <a:off x="4056209" y="1811499"/>
            <a:ext cx="2307179" cy="1354535"/>
          </a:xfrm>
          <a:custGeom>
            <a:avLst/>
            <a:gdLst/>
            <a:ahLst/>
            <a:cxnLst/>
            <a:rect l="l" t="t" r="r" b="b"/>
            <a:pathLst>
              <a:path w="226787" h="185432">
                <a:moveTo>
                  <a:pt x="226787" y="0"/>
                </a:moveTo>
                <a:lnTo>
                  <a:pt x="0" y="185432"/>
                </a:lnTo>
              </a:path>
            </a:pathLst>
          </a:custGeom>
          <a:ln w="25400">
            <a:solidFill>
              <a:schemeClr val="bg1">
                <a:lumMod val="75000"/>
                <a:lumOff val="25000"/>
              </a:schemeClr>
            </a:solidFill>
            <a:headEnd type="triangle"/>
            <a:tailEnd type="triangle"/>
          </a:ln>
          <a:effectLst/>
        </p:spPr>
        <p:txBody>
          <a:bodyPr wrap="square" lIns="0" tIns="0" rIns="0" bIns="0" rtlCol="0">
            <a:noAutofit/>
          </a:bodyPr>
          <a:lstStyle/>
          <a:p>
            <a:endParaRPr sz="1050"/>
          </a:p>
        </p:txBody>
      </p:sp>
    </p:spTree>
    <p:extLst>
      <p:ext uri="{BB962C8B-B14F-4D97-AF65-F5344CB8AC3E}">
        <p14:creationId xmlns:p14="http://schemas.microsoft.com/office/powerpoint/2010/main" val="1136484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l_theme">
  <a:themeElements>
    <a:clrScheme name="Custom 6">
      <a:dk1>
        <a:srgbClr val="FEFFFF"/>
      </a:dk1>
      <a:lt1>
        <a:srgbClr val="000000"/>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ntel_theme" id="{7CD40ED6-13F2-774E-8C9C-E2A351ABAE7C}" vid="{A60F4A55-6349-6E4D-A6AA-B84EBE13CF51}"/>
    </a:ext>
  </a:extLst>
</a:theme>
</file>

<file path=ppt/theme/theme3.xml><?xml version="1.0" encoding="utf-8"?>
<a:theme xmlns:a="http://schemas.openxmlformats.org/drawingml/2006/main" name="1_intel_theme">
  <a:themeElements>
    <a:clrScheme name="Custom 6">
      <a:dk1>
        <a:srgbClr val="FEFFFF"/>
      </a:dk1>
      <a:lt1>
        <a:srgbClr val="000000"/>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ntel_theme" id="{7CD40ED6-13F2-774E-8C9C-E2A351ABAE7C}" vid="{A60F4A55-6349-6E4D-A6AA-B84EBE13CF51}"/>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4309</TotalTime>
  <Words>4256</Words>
  <Application>Microsoft Office PowerPoint</Application>
  <PresentationFormat>On-screen Show (16:9)</PresentationFormat>
  <Paragraphs>802</Paragraphs>
  <Slides>106</Slides>
  <Notes>105</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1</vt:i4>
      </vt:variant>
      <vt:variant>
        <vt:lpstr>Slide Titles</vt:lpstr>
      </vt:variant>
      <vt:variant>
        <vt:i4>106</vt:i4>
      </vt:variant>
    </vt:vector>
  </HeadingPairs>
  <TitlesOfParts>
    <vt:vector size="123" baseType="lpstr">
      <vt:lpstr>Arial</vt:lpstr>
      <vt:lpstr>Avenir Book</vt:lpstr>
      <vt:lpstr>Calibri</vt:lpstr>
      <vt:lpstr>Cambria Math</vt:lpstr>
      <vt:lpstr>Intel Clear</vt:lpstr>
      <vt:lpstr>Intel Clear Light</vt:lpstr>
      <vt:lpstr>Intel Clear Pro</vt:lpstr>
      <vt:lpstr>Lucida Grande</vt:lpstr>
      <vt:lpstr>Mangal</vt:lpstr>
      <vt:lpstr>Monaco</vt:lpstr>
      <vt:lpstr>Neo Sans Intel</vt:lpstr>
      <vt:lpstr>Source Code Pro</vt:lpstr>
      <vt:lpstr>Wingdings</vt:lpstr>
      <vt:lpstr>1_simple-dark-2</vt:lpstr>
      <vt:lpstr>intel_theme</vt:lpstr>
      <vt:lpstr>1_intel_theme</vt:lpstr>
      <vt:lpstr>think-cell Slide</vt:lpstr>
      <vt:lpstr>Introduction to Unsupervised Learning</vt:lpstr>
      <vt:lpstr>Legal Notices and Disclaimers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Distance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Hierarchical Agglomerative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&lt;Title&gt;</dc:title>
  <cp:lastModifiedBy>Oberoi, Daman</cp:lastModifiedBy>
  <cp:revision>212</cp:revision>
  <dcterms:modified xsi:type="dcterms:W3CDTF">2017-08-25T19:29:12Z</dcterms:modified>
</cp:coreProperties>
</file>