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9" r:id="rId2"/>
    <p:sldMasterId id="2147483695" r:id="rId3"/>
    <p:sldMasterId id="2147483708" r:id="rId4"/>
    <p:sldMasterId id="2147483728" r:id="rId5"/>
    <p:sldMasterId id="2147483748" r:id="rId6"/>
  </p:sldMasterIdLst>
  <p:notesMasterIdLst>
    <p:notesMasterId r:id="rId61"/>
  </p:notesMasterIdLst>
  <p:sldIdLst>
    <p:sldId id="532" r:id="rId7"/>
    <p:sldId id="531" r:id="rId8"/>
    <p:sldId id="334" r:id="rId9"/>
    <p:sldId id="340" r:id="rId10"/>
    <p:sldId id="342" r:id="rId11"/>
    <p:sldId id="425" r:id="rId12"/>
    <p:sldId id="423" r:id="rId13"/>
    <p:sldId id="326" r:id="rId14"/>
    <p:sldId id="426" r:id="rId15"/>
    <p:sldId id="343" r:id="rId16"/>
    <p:sldId id="427" r:id="rId17"/>
    <p:sldId id="422" r:id="rId18"/>
    <p:sldId id="519" r:id="rId19"/>
    <p:sldId id="518" r:id="rId20"/>
    <p:sldId id="428" r:id="rId21"/>
    <p:sldId id="429" r:id="rId22"/>
    <p:sldId id="430" r:id="rId23"/>
    <p:sldId id="431" r:id="rId24"/>
    <p:sldId id="338" r:id="rId25"/>
    <p:sldId id="446" r:id="rId26"/>
    <p:sldId id="432" r:id="rId27"/>
    <p:sldId id="421" r:id="rId28"/>
    <p:sldId id="449" r:id="rId29"/>
    <p:sldId id="450" r:id="rId30"/>
    <p:sldId id="451" r:id="rId31"/>
    <p:sldId id="440" r:id="rId32"/>
    <p:sldId id="452" r:id="rId33"/>
    <p:sldId id="453" r:id="rId34"/>
    <p:sldId id="489" r:id="rId35"/>
    <p:sldId id="454" r:id="rId36"/>
    <p:sldId id="455" r:id="rId37"/>
    <p:sldId id="378" r:id="rId38"/>
    <p:sldId id="490" r:id="rId39"/>
    <p:sldId id="491" r:id="rId40"/>
    <p:sldId id="492" r:id="rId41"/>
    <p:sldId id="493" r:id="rId42"/>
    <p:sldId id="494" r:id="rId43"/>
    <p:sldId id="495" r:id="rId44"/>
    <p:sldId id="496" r:id="rId45"/>
    <p:sldId id="497" r:id="rId46"/>
    <p:sldId id="498" r:id="rId47"/>
    <p:sldId id="499" r:id="rId48"/>
    <p:sldId id="500" r:id="rId49"/>
    <p:sldId id="501" r:id="rId50"/>
    <p:sldId id="502" r:id="rId51"/>
    <p:sldId id="503" r:id="rId52"/>
    <p:sldId id="505" r:id="rId53"/>
    <p:sldId id="529" r:id="rId54"/>
    <p:sldId id="530" r:id="rId55"/>
    <p:sldId id="521" r:id="rId56"/>
    <p:sldId id="506" r:id="rId57"/>
    <p:sldId id="507" r:id="rId58"/>
    <p:sldId id="508" r:id="rId59"/>
    <p:sldId id="509"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35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8"/>
    <p:restoredTop sz="73317"/>
  </p:normalViewPr>
  <p:slideViewPr>
    <p:cSldViewPr snapToGrid="0" snapToObjects="1">
      <p:cViewPr varScale="1">
        <p:scale>
          <a:sx n="127" d="100"/>
          <a:sy n="127" d="100"/>
        </p:scale>
        <p:origin x="1328" y="80"/>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5969324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endParaRPr lang="en-US" dirty="0"/>
          </a:p>
        </p:txBody>
      </p:sp>
    </p:spTree>
    <p:extLst>
      <p:ext uri="{BB962C8B-B14F-4D97-AF65-F5344CB8AC3E}">
        <p14:creationId xmlns:p14="http://schemas.microsoft.com/office/powerpoint/2010/main" val="227007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Also</a:t>
            </a:r>
            <a:r>
              <a:rPr lang="en-US" baseline="0" dirty="0" smtClean="0"/>
              <a:t> notice that, </a:t>
            </a:r>
            <a:r>
              <a:rPr lang="en-US" baseline="0" dirty="0" err="1" smtClean="0"/>
              <a:t>yb</a:t>
            </a:r>
            <a:r>
              <a:rPr lang="en-US" baseline="0" dirty="0" smtClean="0"/>
              <a:t>(x) is always going to be between 0 and 1, and the location where it hits 0.5 is meaningful!.</a:t>
            </a:r>
          </a:p>
          <a:p>
            <a:pPr marL="171450" indent="-171450">
              <a:buFont typeface="Arial" charset="0"/>
              <a:buChar char="•"/>
            </a:pPr>
            <a:r>
              <a:rPr lang="en-US" baseline="0" dirty="0" smtClean="0"/>
              <a:t>As opposed to the linear regression approach, which can take on any value (theoretically). </a:t>
            </a:r>
          </a:p>
        </p:txBody>
      </p:sp>
    </p:spTree>
    <p:extLst>
      <p:ext uri="{BB962C8B-B14F-4D97-AF65-F5344CB8AC3E}">
        <p14:creationId xmlns:p14="http://schemas.microsoft.com/office/powerpoint/2010/main" val="619714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smtClean="0">
                <a:latin typeface="Avenir Book"/>
              </a:rPr>
              <a:t>In</a:t>
            </a:r>
            <a:r>
              <a:rPr lang="en-US" baseline="0" dirty="0" smtClean="0">
                <a:latin typeface="Avenir Book"/>
              </a:rPr>
              <a:t> linear regression, we were getting y = B0 + B1x1 + </a:t>
            </a:r>
            <a:r>
              <a:rPr lang="mr-IN" baseline="0" dirty="0" smtClean="0">
                <a:latin typeface="Avenir Book"/>
              </a:rPr>
              <a:t>…</a:t>
            </a:r>
            <a:endParaRPr lang="en-US" baseline="0" dirty="0" smtClean="0">
              <a:latin typeface="Avenir Book"/>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latin typeface="Avenir Book"/>
              </a:rPr>
              <a:t>Here, it’s a bit different, let’s derive the equation.</a:t>
            </a:r>
            <a:endParaRPr lang="en-US" dirty="0"/>
          </a:p>
        </p:txBody>
      </p:sp>
    </p:spTree>
    <p:extLst>
      <p:ext uri="{BB962C8B-B14F-4D97-AF65-F5344CB8AC3E}">
        <p14:creationId xmlns:p14="http://schemas.microsoft.com/office/powerpoint/2010/main" val="122141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P(x) can be thought of the probability of this</a:t>
            </a:r>
            <a:r>
              <a:rPr lang="en-US" baseline="0" dirty="0" smtClean="0"/>
              <a:t> sample being a class1.</a:t>
            </a:r>
            <a:endParaRPr lang="en-US" dirty="0" smtClean="0"/>
          </a:p>
          <a:p>
            <a:pPr marL="171450" indent="-171450">
              <a:buFont typeface="Arial" charset="0"/>
              <a:buChar char="•"/>
            </a:pPr>
            <a:r>
              <a:rPr lang="en-US" dirty="0" smtClean="0"/>
              <a:t>E</a:t>
            </a:r>
            <a:r>
              <a:rPr lang="en-US" baseline="0" dirty="0" smtClean="0"/>
              <a:t> to the negative t is 1 over e to the t, so, algebra implies this:</a:t>
            </a:r>
            <a:endParaRPr lang="en-US" dirty="0"/>
          </a:p>
        </p:txBody>
      </p:sp>
    </p:spTree>
    <p:extLst>
      <p:ext uri="{BB962C8B-B14F-4D97-AF65-F5344CB8AC3E}">
        <p14:creationId xmlns:p14="http://schemas.microsoft.com/office/powerpoint/2010/main" val="821048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124014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Some algebra</a:t>
            </a:r>
            <a:endParaRPr lang="en-US" dirty="0"/>
          </a:p>
        </p:txBody>
      </p:sp>
    </p:spTree>
    <p:extLst>
      <p:ext uri="{BB962C8B-B14F-4D97-AF65-F5344CB8AC3E}">
        <p14:creationId xmlns:p14="http://schemas.microsoft.com/office/powerpoint/2010/main" val="136134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So, our linear prediction is not</a:t>
            </a:r>
            <a:r>
              <a:rPr lang="en-US" baseline="0" dirty="0" smtClean="0">
                <a:latin typeface="Avenir Book"/>
              </a:rPr>
              <a:t> y any more, but it is some function of it.</a:t>
            </a:r>
          </a:p>
          <a:p>
            <a:pPr marL="171450" indent="-171450">
              <a:buFont typeface="Arial" charset="0"/>
              <a:buChar char="•"/>
            </a:pPr>
            <a:endParaRPr lang="en-US" baseline="0" dirty="0" smtClean="0">
              <a:latin typeface="Avenir Book"/>
            </a:endParaRPr>
          </a:p>
          <a:p>
            <a:pPr marL="171450" indent="-171450">
              <a:buFont typeface="Arial" charset="0"/>
              <a:buChar char="•"/>
            </a:pPr>
            <a:r>
              <a:rPr lang="en-US" baseline="0" dirty="0" smtClean="0">
                <a:latin typeface="Avenir Book"/>
              </a:rPr>
              <a:t>Inverting that, we can recover what the algorithm thinks of y = p(x). (since it’s a value between 0 and 1, we think of it as a probability.</a:t>
            </a:r>
            <a:endParaRPr lang="en-US" dirty="0"/>
          </a:p>
        </p:txBody>
      </p:sp>
    </p:spTree>
    <p:extLst>
      <p:ext uri="{BB962C8B-B14F-4D97-AF65-F5344CB8AC3E}">
        <p14:creationId xmlns:p14="http://schemas.microsoft.com/office/powerpoint/2010/main" val="1711967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53836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Back to our visual</a:t>
            </a:r>
            <a:r>
              <a:rPr lang="en-US" baseline="0" dirty="0" smtClean="0">
                <a:latin typeface="Avenir Book"/>
              </a:rPr>
              <a:t> example. With one feature, the boundary is just a point, corresponding to y=0.5.</a:t>
            </a:r>
            <a:endParaRPr lang="en-US" dirty="0"/>
          </a:p>
        </p:txBody>
      </p:sp>
    </p:spTree>
    <p:extLst>
      <p:ext uri="{BB962C8B-B14F-4D97-AF65-F5344CB8AC3E}">
        <p14:creationId xmlns:p14="http://schemas.microsoft.com/office/powerpoint/2010/main" val="416825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With</a:t>
            </a:r>
            <a:r>
              <a:rPr lang="en-US" baseline="0" dirty="0" smtClean="0"/>
              <a:t> two features, it is a line.</a:t>
            </a:r>
          </a:p>
        </p:txBody>
      </p:sp>
    </p:spTree>
    <p:extLst>
      <p:ext uri="{BB962C8B-B14F-4D97-AF65-F5344CB8AC3E}">
        <p14:creationId xmlns:p14="http://schemas.microsoft.com/office/powerpoint/2010/main" val="2097150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In general the decision boundary is when </a:t>
            </a:r>
            <a:r>
              <a:rPr lang="en-US" dirty="0" err="1" smtClean="0">
                <a:latin typeface="Avenir Book"/>
              </a:rPr>
              <a:t>B.x</a:t>
            </a:r>
            <a:r>
              <a:rPr lang="en-US" dirty="0" smtClean="0">
                <a:latin typeface="Avenir Book"/>
              </a:rPr>
              <a:t> = 0, which is a hyperplane. So it is linear.</a:t>
            </a:r>
          </a:p>
          <a:p>
            <a:pPr marL="171450" indent="-171450">
              <a:buFont typeface="Arial" charset="0"/>
              <a:buChar char="•"/>
            </a:pPr>
            <a:r>
              <a:rPr lang="en-US" dirty="0" smtClean="0">
                <a:latin typeface="Avenir Book"/>
              </a:rPr>
              <a:t>Don’t mind the little rerouting</a:t>
            </a:r>
            <a:r>
              <a:rPr lang="en-US" baseline="0" dirty="0" smtClean="0">
                <a:latin typeface="Avenir Book"/>
              </a:rPr>
              <a:t> on the figure. It is linear.</a:t>
            </a:r>
            <a:endParaRPr lang="en-US" dirty="0"/>
          </a:p>
        </p:txBody>
      </p:sp>
    </p:spTree>
    <p:extLst>
      <p:ext uri="{BB962C8B-B14F-4D97-AF65-F5344CB8AC3E}">
        <p14:creationId xmlns:p14="http://schemas.microsoft.com/office/powerpoint/2010/main" val="137184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baseline="0" dirty="0" smtClean="0"/>
              <a:t>Here is a (BAD) idea: we can treat a binary classification problem as a regression problem, as follows:</a:t>
            </a:r>
          </a:p>
          <a:p>
            <a:pPr marL="628650" lvl="1" indent="-171450">
              <a:buFont typeface="Arial" charset="0"/>
              <a:buChar char="•"/>
            </a:pPr>
            <a:r>
              <a:rPr lang="en-US" baseline="0" dirty="0" smtClean="0"/>
              <a:t>Encode the binary classes 1/0, and fit a regression algorithm</a:t>
            </a:r>
          </a:p>
          <a:p>
            <a:pPr marL="628650" lvl="1" indent="-171450">
              <a:buFont typeface="Arial" charset="0"/>
              <a:buChar char="•"/>
            </a:pPr>
            <a:r>
              <a:rPr lang="en-US" baseline="0" dirty="0" smtClean="0"/>
              <a:t>When a new unlabeled record comes in, try to guess the value with a regression algorithm.</a:t>
            </a:r>
          </a:p>
          <a:p>
            <a:pPr marL="628650" lvl="1" indent="-171450">
              <a:buFont typeface="Arial" charset="0"/>
              <a:buChar char="•"/>
            </a:pPr>
            <a:r>
              <a:rPr lang="en-US" baseline="0" dirty="0" smtClean="0"/>
              <a:t>If the value is higher than the midpoint (0.5), declare the prediction to be the class 1, and vice versa</a:t>
            </a:r>
          </a:p>
        </p:txBody>
      </p:sp>
    </p:spTree>
    <p:extLst>
      <p:ext uri="{BB962C8B-B14F-4D97-AF65-F5344CB8AC3E}">
        <p14:creationId xmlns:p14="http://schemas.microsoft.com/office/powerpoint/2010/main" val="1178363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Now we can predict new examples.</a:t>
            </a:r>
            <a:endParaRPr lang="en-US" dirty="0"/>
          </a:p>
        </p:txBody>
      </p:sp>
    </p:spTree>
    <p:extLst>
      <p:ext uri="{BB962C8B-B14F-4D97-AF65-F5344CB8AC3E}">
        <p14:creationId xmlns:p14="http://schemas.microsoft.com/office/powerpoint/2010/main" val="288588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We can use this classifier (or</a:t>
            </a:r>
            <a:r>
              <a:rPr lang="en-US" baseline="0" dirty="0" smtClean="0">
                <a:latin typeface="Avenir Book"/>
              </a:rPr>
              <a:t> more generally any binary </a:t>
            </a:r>
            <a:r>
              <a:rPr lang="en-US" baseline="0" dirty="0" err="1" smtClean="0">
                <a:latin typeface="Avenir Book"/>
              </a:rPr>
              <a:t>clf</a:t>
            </a:r>
            <a:r>
              <a:rPr lang="en-US" baseline="0" dirty="0" smtClean="0">
                <a:latin typeface="Avenir Book"/>
              </a:rPr>
              <a:t>) in a multi-class classification scenario too.</a:t>
            </a:r>
          </a:p>
          <a:p>
            <a:pPr marL="171450" indent="-171450">
              <a:buFont typeface="Arial" charset="0"/>
              <a:buChar char="•"/>
            </a:pPr>
            <a:r>
              <a:rPr lang="en-US" baseline="0" dirty="0" smtClean="0">
                <a:latin typeface="Avenir Book"/>
              </a:rPr>
              <a:t>One technique to do that is called “One vs All”. The idea is: (next)</a:t>
            </a:r>
          </a:p>
        </p:txBody>
      </p:sp>
    </p:spTree>
    <p:extLst>
      <p:ext uri="{BB962C8B-B14F-4D97-AF65-F5344CB8AC3E}">
        <p14:creationId xmlns:p14="http://schemas.microsoft.com/office/powerpoint/2010/main" val="1083207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Let’s take</a:t>
            </a:r>
            <a:r>
              <a:rPr lang="en-US" baseline="0" dirty="0" smtClean="0">
                <a:latin typeface="Avenir Book"/>
              </a:rPr>
              <a:t> one class, say “survived”, blue dots.</a:t>
            </a:r>
          </a:p>
          <a:p>
            <a:pPr marL="171450" indent="-171450">
              <a:buFont typeface="Arial" charset="0"/>
              <a:buChar char="•"/>
            </a:pPr>
            <a:r>
              <a:rPr lang="en-US" baseline="0" dirty="0" smtClean="0">
                <a:latin typeface="Avenir Book"/>
              </a:rPr>
              <a:t>And declare all else to be the “other” class.</a:t>
            </a:r>
          </a:p>
          <a:p>
            <a:pPr marL="171450" indent="-171450">
              <a:buFont typeface="Arial" charset="0"/>
              <a:buChar char="•"/>
            </a:pPr>
            <a:r>
              <a:rPr lang="en-US" baseline="0" dirty="0" smtClean="0">
                <a:latin typeface="Avenir Book"/>
              </a:rPr>
              <a:t>Fit logistic regression.</a:t>
            </a:r>
            <a:endParaRPr lang="en-US" dirty="0"/>
          </a:p>
        </p:txBody>
      </p:sp>
    </p:spTree>
    <p:extLst>
      <p:ext uri="{BB962C8B-B14F-4D97-AF65-F5344CB8AC3E}">
        <p14:creationId xmlns:p14="http://schemas.microsoft.com/office/powerpoint/2010/main" val="274599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Do</a:t>
            </a:r>
            <a:r>
              <a:rPr lang="en-US" baseline="0" dirty="0" smtClean="0"/>
              <a:t> it again for the other classes.</a:t>
            </a:r>
            <a:endParaRPr lang="en-US" dirty="0"/>
          </a:p>
        </p:txBody>
      </p:sp>
    </p:spTree>
    <p:extLst>
      <p:ext uri="{BB962C8B-B14F-4D97-AF65-F5344CB8AC3E}">
        <p14:creationId xmlns:p14="http://schemas.microsoft.com/office/powerpoint/2010/main" val="1297823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1074823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So we end up with 3 logistic regression models,</a:t>
            </a:r>
            <a:r>
              <a:rPr lang="en-US" baseline="0" dirty="0" smtClean="0">
                <a:latin typeface="Avenir Book"/>
              </a:rPr>
              <a:t> spitting out three probabilities. One for each class.</a:t>
            </a:r>
          </a:p>
          <a:p>
            <a:pPr marL="171450" indent="-171450">
              <a:buFont typeface="Arial" charset="0"/>
              <a:buChar char="•"/>
            </a:pPr>
            <a:r>
              <a:rPr lang="en-US" baseline="0" dirty="0" smtClean="0">
                <a:latin typeface="Avenir Book"/>
              </a:rPr>
              <a:t>Get the highest one and predict that class!</a:t>
            </a:r>
            <a:endParaRPr lang="en-US" dirty="0"/>
          </a:p>
        </p:txBody>
      </p:sp>
    </p:spTree>
    <p:extLst>
      <p:ext uri="{BB962C8B-B14F-4D97-AF65-F5344CB8AC3E}">
        <p14:creationId xmlns:p14="http://schemas.microsoft.com/office/powerpoint/2010/main" val="1065452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Here is how to use</a:t>
            </a:r>
            <a:r>
              <a:rPr lang="en-US" baseline="0" dirty="0" smtClean="0">
                <a:latin typeface="Avenir Book"/>
              </a:rPr>
              <a:t> </a:t>
            </a:r>
            <a:r>
              <a:rPr lang="en-US" baseline="0" dirty="0" err="1" smtClean="0">
                <a:latin typeface="Avenir Book"/>
              </a:rPr>
              <a:t>LogReg</a:t>
            </a:r>
            <a:r>
              <a:rPr lang="en-US" baseline="0" dirty="0" smtClean="0">
                <a:latin typeface="Avenir Book"/>
              </a:rPr>
              <a:t> in </a:t>
            </a:r>
            <a:r>
              <a:rPr lang="en-US" baseline="0" dirty="0" err="1" smtClean="0">
                <a:latin typeface="Avenir Book"/>
              </a:rPr>
              <a:t>scikitlearn</a:t>
            </a:r>
            <a:endParaRPr lang="en-US" dirty="0"/>
          </a:p>
        </p:txBody>
      </p:sp>
    </p:spTree>
    <p:extLst>
      <p:ext uri="{BB962C8B-B14F-4D97-AF65-F5344CB8AC3E}">
        <p14:creationId xmlns:p14="http://schemas.microsoft.com/office/powerpoint/2010/main" val="1904862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baseline="0" dirty="0" smtClean="0"/>
              <a:t>Instantiate the class. It’s not fit yet.</a:t>
            </a:r>
          </a:p>
        </p:txBody>
      </p:sp>
    </p:spTree>
    <p:extLst>
      <p:ext uri="{BB962C8B-B14F-4D97-AF65-F5344CB8AC3E}">
        <p14:creationId xmlns:p14="http://schemas.microsoft.com/office/powerpoint/2010/main" val="1201251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t>Here,</a:t>
            </a:r>
            <a:r>
              <a:rPr lang="en-US" baseline="0" dirty="0" smtClean="0"/>
              <a:t> the parameters specify the regularization. (avoiding overfitting)</a:t>
            </a:r>
          </a:p>
          <a:p>
            <a:pPr marL="171450" indent="-171450">
              <a:buFont typeface="Arial" charset="0"/>
              <a:buChar char="•"/>
            </a:pPr>
            <a:r>
              <a:rPr lang="en-US" baseline="0" dirty="0" smtClean="0"/>
              <a:t>Penalty is the l2 norm, and c is the inverse of the regularization constant (higher c -&gt; less penalty)</a:t>
            </a:r>
          </a:p>
        </p:txBody>
      </p:sp>
    </p:spTree>
    <p:extLst>
      <p:ext uri="{BB962C8B-B14F-4D97-AF65-F5344CB8AC3E}">
        <p14:creationId xmlns:p14="http://schemas.microsoft.com/office/powerpoint/2010/main" val="513517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Fit, predict as usual.</a:t>
            </a:r>
            <a:endParaRPr lang="en-US" dirty="0"/>
          </a:p>
        </p:txBody>
      </p:sp>
    </p:spTree>
    <p:extLst>
      <p:ext uri="{BB962C8B-B14F-4D97-AF65-F5344CB8AC3E}">
        <p14:creationId xmlns:p14="http://schemas.microsoft.com/office/powerpoint/2010/main" val="200715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Visually, it looks like this</a:t>
            </a:r>
            <a:endParaRPr lang="en-US" dirty="0"/>
          </a:p>
        </p:txBody>
      </p:sp>
    </p:spTree>
    <p:extLst>
      <p:ext uri="{BB962C8B-B14F-4D97-AF65-F5344CB8AC3E}">
        <p14:creationId xmlns:p14="http://schemas.microsoft.com/office/powerpoint/2010/main" val="1856856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err="1" smtClean="0"/>
              <a:t>Sklearn</a:t>
            </a:r>
            <a:r>
              <a:rPr lang="en-US" baseline="0" dirty="0" smtClean="0"/>
              <a:t> comes with a nice Cross validation method, which allows us to try several parameters easily.</a:t>
            </a:r>
          </a:p>
          <a:p>
            <a:pPr marL="171450" indent="-171450">
              <a:buFont typeface="Arial" charset="0"/>
              <a:buChar char="•"/>
            </a:pPr>
            <a:r>
              <a:rPr lang="en-US" baseline="0" dirty="0" smtClean="0"/>
              <a:t>Once it exhausts the search on a CV split set, it refits a model with the best choice of </a:t>
            </a:r>
            <a:r>
              <a:rPr lang="en-US" baseline="0" dirty="0" err="1" smtClean="0"/>
              <a:t>params</a:t>
            </a:r>
            <a:r>
              <a:rPr lang="en-US" baseline="0" dirty="0" smtClean="0"/>
              <a:t> on the whole set.</a:t>
            </a:r>
          </a:p>
        </p:txBody>
      </p:sp>
    </p:spTree>
    <p:extLst>
      <p:ext uri="{BB962C8B-B14F-4D97-AF65-F5344CB8AC3E}">
        <p14:creationId xmlns:p14="http://schemas.microsoft.com/office/powerpoint/2010/main" val="482311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2034714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endParaRPr lang="en-US" dirty="0"/>
          </a:p>
        </p:txBody>
      </p:sp>
    </p:spTree>
    <p:extLst>
      <p:ext uri="{BB962C8B-B14F-4D97-AF65-F5344CB8AC3E}">
        <p14:creationId xmlns:p14="http://schemas.microsoft.com/office/powerpoint/2010/main" val="624259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In</a:t>
            </a:r>
            <a:r>
              <a:rPr lang="en-US" baseline="0" dirty="0" smtClean="0">
                <a:latin typeface="Avenir Book"/>
              </a:rPr>
              <a:t> this lecture, we have extensively covered how models are selected based on splitting the data and calculating the error</a:t>
            </a:r>
          </a:p>
          <a:p>
            <a:pPr marL="171450" indent="-171450">
              <a:buFont typeface="Arial" charset="0"/>
              <a:buChar char="•"/>
            </a:pPr>
            <a:r>
              <a:rPr lang="en-US" baseline="0" dirty="0" smtClean="0">
                <a:latin typeface="Avenir Book"/>
              </a:rPr>
              <a:t>Let's then move on to how to calculate this error</a:t>
            </a:r>
          </a:p>
          <a:p>
            <a:pPr marL="171450" indent="-171450">
              <a:buFont typeface="Arial" charset="0"/>
              <a:buChar char="•"/>
            </a:pPr>
            <a:r>
              <a:rPr lang="en-US" baseline="0" dirty="0" smtClean="0">
                <a:latin typeface="Avenir Book"/>
              </a:rPr>
              <a:t>The choice of the “right” error metric depends heavily on the question and the data</a:t>
            </a:r>
          </a:p>
          <a:p>
            <a:pPr marL="171450" indent="-171450">
              <a:buFont typeface="Arial" charset="0"/>
              <a:buChar char="•"/>
            </a:pPr>
            <a:r>
              <a:rPr lang="en-US" baseline="0" dirty="0" smtClean="0">
                <a:latin typeface="Avenir Book"/>
              </a:rPr>
              <a:t>For example, assume we are classifying patients likely to get leukemia</a:t>
            </a:r>
          </a:p>
          <a:p>
            <a:pPr marL="171450" indent="-171450">
              <a:buFont typeface="Arial" charset="0"/>
              <a:buChar char="•"/>
            </a:pPr>
            <a:r>
              <a:rPr lang="en-US" baseline="0" dirty="0" smtClean="0">
                <a:latin typeface="Avenir Book"/>
              </a:rPr>
              <a:t>In our training data, a large majority (99%) of patients are healthy </a:t>
            </a:r>
          </a:p>
          <a:p>
            <a:pPr marL="171450" indent="-171450">
              <a:buFont typeface="Arial" charset="0"/>
              <a:buChar char="•"/>
            </a:pPr>
            <a:r>
              <a:rPr lang="en-US" dirty="0" smtClean="0"/>
              <a:t>Let's say we build a classifier and use accuracy as</a:t>
            </a:r>
            <a:r>
              <a:rPr lang="en-US" baseline="0" dirty="0" smtClean="0"/>
              <a:t> the metric</a:t>
            </a:r>
            <a:endParaRPr dirty="0"/>
          </a:p>
        </p:txBody>
      </p:sp>
    </p:spTree>
    <p:extLst>
      <p:ext uri="{BB962C8B-B14F-4D97-AF65-F5344CB8AC3E}">
        <p14:creationId xmlns:p14="http://schemas.microsoft.com/office/powerpoint/2010/main" val="1800858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However, a</a:t>
            </a:r>
            <a:r>
              <a:rPr lang="en-US" baseline="0" dirty="0" smtClean="0">
                <a:latin typeface="Avenir Book"/>
              </a:rPr>
              <a:t> simple model could be built that always predicts healthy </a:t>
            </a:r>
            <a:r>
              <a:rPr lang="mr-IN" baseline="0" dirty="0" smtClean="0">
                <a:latin typeface="Avenir Book"/>
              </a:rPr>
              <a:t>–</a:t>
            </a:r>
            <a:r>
              <a:rPr lang="en-US" baseline="0" dirty="0" smtClean="0">
                <a:latin typeface="Avenir Book"/>
              </a:rPr>
              <a:t> USELESS model</a:t>
            </a:r>
          </a:p>
          <a:p>
            <a:pPr marL="171450" indent="-171450">
              <a:buFont typeface="Arial" charset="0"/>
              <a:buChar char="•"/>
            </a:pPr>
            <a:r>
              <a:rPr lang="en-US" baseline="0" dirty="0" smtClean="0">
                <a:latin typeface="Avenir Book"/>
              </a:rPr>
              <a:t>And this model would result in 99% accuracy</a:t>
            </a:r>
          </a:p>
          <a:p>
            <a:pPr marL="171450" indent="-171450">
              <a:buFont typeface="Arial" charset="0"/>
              <a:buChar char="•"/>
            </a:pPr>
            <a:r>
              <a:rPr lang="en-US" baseline="0" dirty="0" smtClean="0">
                <a:latin typeface="Avenir Book"/>
              </a:rPr>
              <a:t>Thus, we see the importance in understanding the data and choosing the appropriate metric</a:t>
            </a:r>
            <a:endParaRPr lang="en-US" baseline="0" dirty="0">
              <a:latin typeface="+mn-lt"/>
            </a:endParaRPr>
          </a:p>
          <a:p>
            <a:pPr marL="171450" indent="-171450">
              <a:buFont typeface="Arial" charset="0"/>
              <a:buChar char="•"/>
            </a:pPr>
            <a:r>
              <a:rPr lang="en-US" baseline="0" dirty="0" smtClean="0">
                <a:latin typeface="+mn-lt"/>
              </a:rPr>
              <a:t>Accuracy is often not the right metric for a binary classification problem!</a:t>
            </a:r>
            <a:endParaRPr lang="en-US" dirty="0" smtClean="0"/>
          </a:p>
        </p:txBody>
      </p:sp>
    </p:spTree>
    <p:extLst>
      <p:ext uri="{BB962C8B-B14F-4D97-AF65-F5344CB8AC3E}">
        <p14:creationId xmlns:p14="http://schemas.microsoft.com/office/powerpoint/2010/main" val="373504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When thinking about errors</a:t>
            </a:r>
            <a:r>
              <a:rPr lang="en-US" baseline="0" dirty="0" smtClean="0">
                <a:latin typeface="Avenir Book"/>
              </a:rPr>
              <a:t> with classification, we often talk about a confusion matrix</a:t>
            </a:r>
          </a:p>
          <a:p>
            <a:pPr marL="171450" indent="-171450">
              <a:buFont typeface="Arial" charset="0"/>
              <a:buChar char="•"/>
            </a:pPr>
            <a:r>
              <a:rPr lang="en-US" baseline="0" dirty="0" smtClean="0">
                <a:latin typeface="Avenir Book"/>
              </a:rPr>
              <a:t>The vertical axis contains rows that correspond to the ground truth, either positive or negative here</a:t>
            </a:r>
          </a:p>
          <a:p>
            <a:pPr marL="171450" indent="-171450">
              <a:buFont typeface="Arial" charset="0"/>
              <a:buChar char="•"/>
            </a:pPr>
            <a:r>
              <a:rPr lang="en-US" baseline="0" dirty="0" smtClean="0">
                <a:latin typeface="Avenir Book"/>
              </a:rPr>
              <a:t>And the horizontal axis corresponds to what the model predicts, either true or positive</a:t>
            </a:r>
            <a:endParaRPr lang="en-US" baseline="0" dirty="0">
              <a:latin typeface="+mn-lt"/>
            </a:endParaRPr>
          </a:p>
          <a:p>
            <a:pPr marL="171450" indent="-171450">
              <a:buFont typeface="Arial" charset="0"/>
              <a:buChar char="•"/>
            </a:pPr>
            <a:r>
              <a:rPr lang="en-US" baseline="0" dirty="0" smtClean="0">
                <a:latin typeface="+mn-lt"/>
              </a:rPr>
              <a:t>The (blue) diagonal elements are correctly predicted values</a:t>
            </a:r>
          </a:p>
        </p:txBody>
      </p:sp>
    </p:spTree>
    <p:extLst>
      <p:ext uri="{BB962C8B-B14F-4D97-AF65-F5344CB8AC3E}">
        <p14:creationId xmlns:p14="http://schemas.microsoft.com/office/powerpoint/2010/main" val="49326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baseline="0" dirty="0" smtClean="0">
                <a:latin typeface="+mn-lt"/>
              </a:rPr>
              <a:t>The (red) off-diagonal elements correspond to errors</a:t>
            </a:r>
            <a:endParaRPr lang="en-US" dirty="0" smtClean="0"/>
          </a:p>
          <a:p>
            <a:pPr marL="171450" indent="-171450">
              <a:buFont typeface="Arial" charset="0"/>
              <a:buChar char="•"/>
            </a:pPr>
            <a:r>
              <a:rPr lang="en-US" baseline="0" dirty="0" smtClean="0">
                <a:latin typeface="Avenir Book"/>
              </a:rPr>
              <a:t>The bottom left is a false positive, which is also sometimes called a type I error</a:t>
            </a:r>
          </a:p>
          <a:p>
            <a:pPr marL="171450" indent="-171450">
              <a:buFont typeface="Arial" charset="0"/>
              <a:buChar char="•"/>
            </a:pPr>
            <a:r>
              <a:rPr lang="en-US" baseline="0" dirty="0" smtClean="0">
                <a:latin typeface="Avenir Book"/>
              </a:rPr>
              <a:t>The top right is a false negative, which is also sometimes called a type II error</a:t>
            </a:r>
            <a:endParaRPr lang="en-US" dirty="0" smtClean="0"/>
          </a:p>
          <a:p>
            <a:endParaRPr dirty="0"/>
          </a:p>
        </p:txBody>
      </p:sp>
    </p:spTree>
    <p:extLst>
      <p:ext uri="{BB962C8B-B14F-4D97-AF65-F5344CB8AC3E}">
        <p14:creationId xmlns:p14="http://schemas.microsoft.com/office/powerpoint/2010/main" val="605953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We can calculate accuracy as</a:t>
            </a:r>
            <a:r>
              <a:rPr lang="en-US" baseline="0" dirty="0" smtClean="0">
                <a:latin typeface="Avenir Book"/>
              </a:rPr>
              <a:t> the sum of both correct predictions (positives and negatives) </a:t>
            </a:r>
          </a:p>
          <a:p>
            <a:pPr marL="171450" indent="-171450">
              <a:buFont typeface="Arial" charset="0"/>
              <a:buChar char="•"/>
            </a:pPr>
            <a:r>
              <a:rPr lang="en-US" baseline="0" dirty="0" smtClean="0">
                <a:latin typeface="Avenir Book"/>
              </a:rPr>
              <a:t>The denominator is the total number of samples</a:t>
            </a:r>
          </a:p>
          <a:p>
            <a:pPr marL="171450" indent="-171450">
              <a:buFont typeface="Arial" charset="0"/>
              <a:buChar char="•"/>
            </a:pPr>
            <a:r>
              <a:rPr lang="en-US" baseline="0" dirty="0" smtClean="0">
                <a:latin typeface="Avenir Book"/>
              </a:rPr>
              <a:t>This is probably the most common error metric, but it can be deceiving in situations where the populations are skewed</a:t>
            </a:r>
            <a:endParaRPr dirty="0"/>
          </a:p>
        </p:txBody>
      </p:sp>
    </p:spTree>
    <p:extLst>
      <p:ext uri="{BB962C8B-B14F-4D97-AF65-F5344CB8AC3E}">
        <p14:creationId xmlns:p14="http://schemas.microsoft.com/office/powerpoint/2010/main" val="200861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Recall (or sensitivity)</a:t>
            </a:r>
            <a:r>
              <a:rPr lang="en-US" baseline="0" dirty="0" smtClean="0">
                <a:latin typeface="Avenir Book"/>
              </a:rPr>
              <a:t> is another common error metric</a:t>
            </a:r>
          </a:p>
          <a:p>
            <a:pPr marL="171450" indent="-171450">
              <a:buFont typeface="Arial" charset="0"/>
              <a:buChar char="•"/>
            </a:pPr>
            <a:r>
              <a:rPr lang="en-US" baseline="0" dirty="0" smtClean="0">
                <a:latin typeface="Avenir Book"/>
              </a:rPr>
              <a:t>Recall measures the percentage of the actual positive class that is correctly predicted</a:t>
            </a:r>
          </a:p>
          <a:p>
            <a:pPr marL="171450" indent="-171450">
              <a:buFont typeface="Arial" charset="0"/>
              <a:buChar char="•"/>
            </a:pPr>
            <a:r>
              <a:rPr lang="en-US" baseline="0" dirty="0" smtClean="0">
                <a:latin typeface="Avenir Book"/>
              </a:rPr>
              <a:t>In other words, it is the capture rate. </a:t>
            </a:r>
          </a:p>
          <a:p>
            <a:pPr marL="628650" lvl="1" indent="-171450">
              <a:buFont typeface="Arial" charset="0"/>
              <a:buChar char="•"/>
            </a:pPr>
            <a:r>
              <a:rPr lang="en-US" baseline="0" dirty="0" smtClean="0">
                <a:latin typeface="Avenir Book"/>
              </a:rPr>
              <a:t>What percentage of the true leukemia cases is your model capturing?</a:t>
            </a:r>
          </a:p>
          <a:p>
            <a:pPr marL="171450" lvl="0" indent="-171450">
              <a:buFont typeface="Arial" charset="0"/>
              <a:buChar char="•"/>
            </a:pPr>
            <a:r>
              <a:rPr lang="en-US" baseline="0" dirty="0" smtClean="0">
                <a:latin typeface="Avenir Book"/>
              </a:rPr>
              <a:t>Notice: you can easily achieve 100% recall by predicting everything to be positive. Everyone has leukemia =&gt; 100% recall</a:t>
            </a:r>
            <a:endParaRPr lang="en-US" dirty="0" smtClean="0"/>
          </a:p>
          <a:p>
            <a:endParaRPr dirty="0"/>
          </a:p>
        </p:txBody>
      </p:sp>
    </p:spTree>
    <p:extLst>
      <p:ext uri="{BB962C8B-B14F-4D97-AF65-F5344CB8AC3E}">
        <p14:creationId xmlns:p14="http://schemas.microsoft.com/office/powerpoint/2010/main" val="1230123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To balance that, enter precision: another error metric is</a:t>
            </a:r>
            <a:r>
              <a:rPr lang="en-US" baseline="0" dirty="0" smtClean="0">
                <a:latin typeface="Avenir Book"/>
              </a:rPr>
              <a:t> precision</a:t>
            </a:r>
          </a:p>
          <a:p>
            <a:pPr marL="171450" indent="-171450">
              <a:buFont typeface="Arial" charset="0"/>
              <a:buChar char="•"/>
            </a:pPr>
            <a:r>
              <a:rPr lang="en-US" baseline="0" dirty="0" smtClean="0">
                <a:latin typeface="Avenir Book"/>
              </a:rPr>
              <a:t>Precision measures the percentage of the the predicted positive class that is correct</a:t>
            </a:r>
          </a:p>
          <a:p>
            <a:pPr marL="628650" lvl="1" indent="-171450">
              <a:buFont typeface="Arial" charset="0"/>
              <a:buChar char="•"/>
            </a:pPr>
            <a:r>
              <a:rPr lang="en-US" dirty="0" smtClean="0"/>
              <a:t>When the</a:t>
            </a:r>
            <a:r>
              <a:rPr lang="en-US" baseline="0" dirty="0" smtClean="0"/>
              <a:t> model predicts leukemia, how often is it right?</a:t>
            </a:r>
            <a:endParaRPr lang="en-US" baseline="0" dirty="0"/>
          </a:p>
          <a:p>
            <a:pPr marL="628650" lvl="1" indent="-171450">
              <a:buFont typeface="Arial" charset="0"/>
              <a:buChar char="•"/>
            </a:pPr>
            <a:r>
              <a:rPr lang="en-US" baseline="0" dirty="0" smtClean="0"/>
              <a:t>If you always predict leukemia, then your recall is 100% but your precision will suffer a lot!</a:t>
            </a:r>
          </a:p>
          <a:p>
            <a:pPr marL="171450" lvl="0" indent="-171450">
              <a:buFont typeface="Arial" charset="0"/>
              <a:buChar char="•"/>
            </a:pPr>
            <a:r>
              <a:rPr lang="en-US" baseline="0" dirty="0" smtClean="0"/>
              <a:t>Notice: you can predict 1 really sure case to be leukemia, and everything else is non-leukemia, and achieve 100% precision.</a:t>
            </a:r>
          </a:p>
          <a:p>
            <a:pPr marL="628650" lvl="1" indent="-171450">
              <a:buFont typeface="Arial" charset="0"/>
              <a:buChar char="•"/>
            </a:pPr>
            <a:r>
              <a:rPr lang="en-US" baseline="0" dirty="0" smtClean="0"/>
              <a:t>In that case your recall will be very low! You only captured 1 true case!</a:t>
            </a:r>
          </a:p>
          <a:p>
            <a:pPr marL="171450" lvl="0" indent="-171450">
              <a:buFont typeface="Arial" charset="0"/>
              <a:buChar char="•"/>
            </a:pPr>
            <a:r>
              <a:rPr lang="en-US" baseline="0" dirty="0" smtClean="0"/>
              <a:t>So there is a trade-off here.</a:t>
            </a:r>
          </a:p>
        </p:txBody>
      </p:sp>
    </p:spTree>
    <p:extLst>
      <p:ext uri="{BB962C8B-B14F-4D97-AF65-F5344CB8AC3E}">
        <p14:creationId xmlns:p14="http://schemas.microsoft.com/office/powerpoint/2010/main" val="42241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But what if our data looks</a:t>
            </a:r>
            <a:r>
              <a:rPr lang="en-US" baseline="0" dirty="0" smtClean="0">
                <a:latin typeface="Avenir Book"/>
              </a:rPr>
              <a:t> like this? Notice the OLS line is slanted</a:t>
            </a:r>
            <a:endParaRPr lang="en-US" dirty="0"/>
          </a:p>
        </p:txBody>
      </p:sp>
    </p:spTree>
    <p:extLst>
      <p:ext uri="{BB962C8B-B14F-4D97-AF65-F5344CB8AC3E}">
        <p14:creationId xmlns:p14="http://schemas.microsoft.com/office/powerpoint/2010/main" val="1629593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Next we have specificity</a:t>
            </a:r>
          </a:p>
          <a:p>
            <a:pPr marL="171450" indent="-171450">
              <a:buFont typeface="Arial" charset="0"/>
              <a:buChar char="•"/>
            </a:pPr>
            <a:r>
              <a:rPr lang="en-US" dirty="0" smtClean="0">
                <a:latin typeface="Avenir Book"/>
              </a:rPr>
              <a:t>Specificity is concerned with how correctly the</a:t>
            </a:r>
            <a:r>
              <a:rPr lang="en-US" baseline="0" dirty="0" smtClean="0">
                <a:latin typeface="Avenir Book"/>
              </a:rPr>
              <a:t> actual negative class is predicted</a:t>
            </a:r>
          </a:p>
          <a:p>
            <a:pPr marL="628650" lvl="1" indent="-171450">
              <a:buFont typeface="Arial" charset="0"/>
              <a:buChar char="•"/>
            </a:pPr>
            <a:r>
              <a:rPr lang="en-US" baseline="0" dirty="0" smtClean="0">
                <a:latin typeface="Avenir Book"/>
              </a:rPr>
              <a:t>In other words, it is ”recall” for class 0</a:t>
            </a:r>
            <a:endParaRPr lang="en-US" dirty="0" smtClean="0"/>
          </a:p>
          <a:p>
            <a:endParaRPr dirty="0"/>
          </a:p>
        </p:txBody>
      </p:sp>
    </p:spTree>
    <p:extLst>
      <p:ext uri="{BB962C8B-B14F-4D97-AF65-F5344CB8AC3E}">
        <p14:creationId xmlns:p14="http://schemas.microsoft.com/office/powerpoint/2010/main" val="825922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Putting these all together, we have accuracy and precision</a:t>
            </a:r>
            <a:endParaRPr dirty="0"/>
          </a:p>
        </p:txBody>
      </p:sp>
    </p:spTree>
    <p:extLst>
      <p:ext uri="{BB962C8B-B14F-4D97-AF65-F5344CB8AC3E}">
        <p14:creationId xmlns:p14="http://schemas.microsoft.com/office/powerpoint/2010/main" val="827749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And recall and specificity</a:t>
            </a:r>
            <a:endParaRPr dirty="0"/>
          </a:p>
        </p:txBody>
      </p:sp>
    </p:spTree>
    <p:extLst>
      <p:ext uri="{BB962C8B-B14F-4D97-AF65-F5344CB8AC3E}">
        <p14:creationId xmlns:p14="http://schemas.microsoft.com/office/powerpoint/2010/main" val="541764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The last important metric is the</a:t>
            </a:r>
            <a:r>
              <a:rPr lang="en-US" baseline="0" dirty="0" smtClean="0">
                <a:latin typeface="Avenir Book"/>
              </a:rPr>
              <a:t> F1 score</a:t>
            </a:r>
          </a:p>
          <a:p>
            <a:pPr marL="171450" indent="-171450">
              <a:buFont typeface="Arial" charset="0"/>
              <a:buChar char="•"/>
            </a:pPr>
            <a:r>
              <a:rPr lang="en-US" baseline="0" dirty="0" smtClean="0">
                <a:latin typeface="Avenir Book"/>
              </a:rPr>
              <a:t>The F1 score is 2 times the product of precision and recall over their some</a:t>
            </a:r>
          </a:p>
          <a:p>
            <a:pPr marL="171450" indent="-171450">
              <a:buFont typeface="Arial" charset="0"/>
              <a:buChar char="•"/>
            </a:pPr>
            <a:r>
              <a:rPr lang="en-US" baseline="0" dirty="0" smtClean="0">
                <a:latin typeface="Avenir Book"/>
              </a:rPr>
              <a:t>This is the harmonic mean</a:t>
            </a:r>
          </a:p>
          <a:p>
            <a:pPr marL="171450" indent="-171450">
              <a:buFont typeface="Arial" charset="0"/>
              <a:buChar char="•"/>
            </a:pPr>
            <a:r>
              <a:rPr lang="en-US" baseline="0" dirty="0" smtClean="0">
                <a:latin typeface="Avenir Book"/>
              </a:rPr>
              <a:t>F1 score is a nice metric because it uses both precision and recall</a:t>
            </a:r>
          </a:p>
          <a:p>
            <a:pPr marL="628650" lvl="1" indent="-171450">
              <a:buFont typeface="Arial" charset="0"/>
              <a:buChar char="•"/>
            </a:pPr>
            <a:r>
              <a:rPr lang="en-US" baseline="0" dirty="0" smtClean="0">
                <a:latin typeface="Avenir Book"/>
              </a:rPr>
              <a:t>It tries to capture that tradeoff between recall / precision</a:t>
            </a:r>
          </a:p>
          <a:p>
            <a:pPr marL="628650" lvl="1" indent="-171450">
              <a:buFont typeface="Arial" charset="0"/>
              <a:buChar char="•"/>
            </a:pPr>
            <a:r>
              <a:rPr lang="en-US" baseline="0" dirty="0" smtClean="0">
                <a:latin typeface="Avenir Book"/>
              </a:rPr>
              <a:t>Optimizing F1 will not allow for the corner cases like predicting everything to be 1.</a:t>
            </a:r>
            <a:endParaRPr dirty="0"/>
          </a:p>
        </p:txBody>
      </p:sp>
    </p:spTree>
    <p:extLst>
      <p:ext uri="{BB962C8B-B14F-4D97-AF65-F5344CB8AC3E}">
        <p14:creationId xmlns:p14="http://schemas.microsoft.com/office/powerpoint/2010/main" val="429848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Another method of evaluating a</a:t>
            </a:r>
            <a:r>
              <a:rPr lang="en-US" baseline="0" dirty="0" smtClean="0">
                <a:latin typeface="Avenir Book"/>
              </a:rPr>
              <a:t> model is called the Receiver Operating Characteristic (ROC) curve</a:t>
            </a:r>
          </a:p>
          <a:p>
            <a:pPr marL="171450" indent="-171450">
              <a:buFont typeface="Arial" charset="0"/>
              <a:buChar char="•"/>
            </a:pPr>
            <a:r>
              <a:rPr lang="en-US" baseline="0" dirty="0" smtClean="0">
                <a:latin typeface="Avenir Book"/>
              </a:rPr>
              <a:t>A ROC curve indicates sensitivity on the Y-axis and the False positive rate (1 </a:t>
            </a:r>
            <a:r>
              <a:rPr lang="mr-IN" baseline="0" dirty="0" smtClean="0">
                <a:latin typeface="Avenir Book"/>
              </a:rPr>
              <a:t>–</a:t>
            </a:r>
            <a:r>
              <a:rPr lang="en-US" baseline="0" dirty="0" smtClean="0">
                <a:latin typeface="Avenir Book"/>
              </a:rPr>
              <a:t> Specificity) on the X-axis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latin typeface="Avenir Book"/>
              </a:rPr>
              <a:t>This looks at the </a:t>
            </a:r>
            <a:r>
              <a:rPr lang="en-US" baseline="0" dirty="0" err="1" smtClean="0">
                <a:latin typeface="Avenir Book"/>
              </a:rPr>
              <a:t>predict_proba</a:t>
            </a:r>
            <a:r>
              <a:rPr lang="en-US" baseline="0" dirty="0" smtClean="0">
                <a:latin typeface="Avenir Book"/>
              </a:rPr>
              <a:t>() output which is a list of scores, not classes!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latin typeface="Avenir Book"/>
              </a:rPr>
              <a:t>and plots the recall, </a:t>
            </a:r>
            <a:r>
              <a:rPr lang="en-US" baseline="0" dirty="0" err="1" smtClean="0">
                <a:latin typeface="Avenir Book"/>
              </a:rPr>
              <a:t>fpr</a:t>
            </a:r>
            <a:r>
              <a:rPr lang="en-US" baseline="0" dirty="0" smtClean="0">
                <a:latin typeface="Avenir Book"/>
              </a:rPr>
              <a:t> values for various score thresholds.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latin typeface="Avenir Book"/>
              </a:rPr>
              <a:t>So we are not interested in the classes predicted, but how meaningful the class probabilities output by the model are!</a:t>
            </a:r>
          </a:p>
          <a:p>
            <a:pPr marL="171450" indent="-171450">
              <a:buFont typeface="Arial" charset="0"/>
              <a:buChar char="•"/>
            </a:pPr>
            <a:r>
              <a:rPr lang="en-US" baseline="0" dirty="0" smtClean="0">
                <a:latin typeface="Avenir Book"/>
              </a:rPr>
              <a:t>The diagonal of this matrix represents the value that can be obtained by random guessing</a:t>
            </a:r>
          </a:p>
          <a:p>
            <a:pPr marL="171450" indent="-171450">
              <a:buFont typeface="Arial" charset="0"/>
              <a:buChar char="•"/>
            </a:pPr>
            <a:r>
              <a:rPr lang="en-US" baseline="0" dirty="0" smtClean="0">
                <a:latin typeface="Avenir Book"/>
              </a:rPr>
              <a:t>The lower right portion we want to avoid—models that end up here are doing worse than guessing</a:t>
            </a:r>
          </a:p>
          <a:p>
            <a:pPr marL="628650" lvl="1" indent="-171450">
              <a:buFont typeface="Arial" charset="0"/>
              <a:buChar char="•"/>
            </a:pPr>
            <a:r>
              <a:rPr lang="en-US" baseline="0" dirty="0" smtClean="0">
                <a:latin typeface="Avenir Book"/>
              </a:rPr>
              <a:t>This almost never happens in real life.</a:t>
            </a:r>
          </a:p>
          <a:p>
            <a:pPr marL="171450" indent="-171450">
              <a:buFont typeface="Arial" charset="0"/>
              <a:buChar char="•"/>
            </a:pPr>
            <a:r>
              <a:rPr lang="en-US" baseline="0" dirty="0" smtClean="0">
                <a:latin typeface="Avenir Book"/>
              </a:rPr>
              <a:t>The top left is where we want to be and the closer to the top left corner the better</a:t>
            </a:r>
            <a:endParaRPr lang="en-US" dirty="0" smtClean="0"/>
          </a:p>
          <a:p>
            <a:endParaRPr dirty="0"/>
          </a:p>
        </p:txBody>
      </p:sp>
    </p:spTree>
    <p:extLst>
      <p:ext uri="{BB962C8B-B14F-4D97-AF65-F5344CB8AC3E}">
        <p14:creationId xmlns:p14="http://schemas.microsoft.com/office/powerpoint/2010/main" val="5574535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This</a:t>
            </a:r>
            <a:r>
              <a:rPr lang="en-US" baseline="0" dirty="0" smtClean="0">
                <a:latin typeface="Avenir Book"/>
              </a:rPr>
              <a:t> gives a measure of “how well are we separating the two classes”</a:t>
            </a:r>
          </a:p>
          <a:p>
            <a:pPr marL="171450" indent="-171450">
              <a:buFont typeface="Arial" charset="0"/>
              <a:buChar char="•"/>
            </a:pPr>
            <a:r>
              <a:rPr lang="en-US" baseline="0" dirty="0" smtClean="0">
                <a:latin typeface="Avenir Book"/>
              </a:rPr>
              <a:t>0.5 is random </a:t>
            </a:r>
            <a:r>
              <a:rPr lang="mr-IN" baseline="0" dirty="0" smtClean="0">
                <a:latin typeface="Avenir Book"/>
              </a:rPr>
              <a:t>–</a:t>
            </a:r>
            <a:r>
              <a:rPr lang="en-US" baseline="0" dirty="0" smtClean="0">
                <a:latin typeface="Avenir Book"/>
              </a:rPr>
              <a:t> useless model.</a:t>
            </a:r>
          </a:p>
          <a:p>
            <a:pPr marL="171450" indent="-171450">
              <a:buFont typeface="Arial" charset="0"/>
              <a:buChar char="•"/>
            </a:pPr>
            <a:r>
              <a:rPr lang="en-US" baseline="0" dirty="0" smtClean="0">
                <a:latin typeface="Avenir Book"/>
              </a:rPr>
              <a:t>1 is perfect classification.</a:t>
            </a:r>
          </a:p>
          <a:p>
            <a:pPr marL="171450" indent="-171450">
              <a:buFont typeface="Arial" charset="0"/>
              <a:buChar char="•"/>
            </a:pPr>
            <a:r>
              <a:rPr lang="en-US" baseline="0" dirty="0" smtClean="0">
                <a:latin typeface="Avenir Book"/>
              </a:rPr>
              <a:t>This is a “balanced” metric, as opposed to accuracy which can have an inflated value even with a useless (predict all 0s) model.</a:t>
            </a:r>
          </a:p>
          <a:p>
            <a:pPr marL="171450" indent="-171450">
              <a:buFont typeface="Arial" charset="0"/>
              <a:buChar char="•"/>
            </a:pPr>
            <a:r>
              <a:rPr lang="en-US" baseline="0" dirty="0" smtClean="0">
                <a:latin typeface="Avenir Book"/>
              </a:rPr>
              <a:t>The curve will always connect the bottom left to upper right. In practice, it will be mostly convex.</a:t>
            </a:r>
            <a:endParaRPr dirty="0"/>
          </a:p>
        </p:txBody>
      </p:sp>
    </p:spTree>
    <p:extLst>
      <p:ext uri="{BB962C8B-B14F-4D97-AF65-F5344CB8AC3E}">
        <p14:creationId xmlns:p14="http://schemas.microsoft.com/office/powerpoint/2010/main" val="10975278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Similar</a:t>
            </a:r>
            <a:r>
              <a:rPr lang="en-US" baseline="0" dirty="0" smtClean="0">
                <a:latin typeface="Avenir Book"/>
              </a:rPr>
              <a:t> to ROC curve, we can plot the precision </a:t>
            </a:r>
            <a:r>
              <a:rPr lang="mr-IN" baseline="0" dirty="0" smtClean="0">
                <a:latin typeface="Avenir Book"/>
              </a:rPr>
              <a:t>–</a:t>
            </a:r>
            <a:r>
              <a:rPr lang="en-US" baseline="0" dirty="0" smtClean="0">
                <a:latin typeface="Avenir Book"/>
              </a:rPr>
              <a:t> recall values for various score thresholds.</a:t>
            </a:r>
          </a:p>
          <a:p>
            <a:pPr marL="171450" indent="-171450">
              <a:buFont typeface="Arial" charset="0"/>
              <a:buChar char="•"/>
            </a:pPr>
            <a:r>
              <a:rPr lang="en-US" baseline="0" dirty="0" smtClean="0">
                <a:latin typeface="Avenir Book"/>
              </a:rPr>
              <a:t>This is an unbalanced metric.</a:t>
            </a:r>
          </a:p>
          <a:p>
            <a:pPr marL="628650" lvl="1" indent="-171450">
              <a:buFont typeface="Arial" charset="0"/>
              <a:buChar char="•"/>
            </a:pPr>
            <a:r>
              <a:rPr lang="en-US" baseline="0" dirty="0" smtClean="0">
                <a:latin typeface="Avenir Book"/>
              </a:rPr>
              <a:t>This will mostly be a decreasing curve</a:t>
            </a:r>
          </a:p>
          <a:p>
            <a:pPr marL="628650" lvl="1" indent="-171450">
              <a:buFont typeface="Arial" charset="0"/>
              <a:buChar char="•"/>
            </a:pPr>
            <a:r>
              <a:rPr lang="en-US" baseline="0" dirty="0" smtClean="0">
                <a:latin typeface="Avenir Book"/>
              </a:rPr>
              <a:t>The curve will end at recall=1 (predict all 1s) and precision =N1/(N0+N1)</a:t>
            </a:r>
          </a:p>
          <a:p>
            <a:pPr marL="628650" lvl="1" indent="-171450">
              <a:buFont typeface="Arial" charset="0"/>
              <a:buChar char="•"/>
            </a:pPr>
            <a:r>
              <a:rPr lang="en-US" baseline="0" dirty="0" smtClean="0">
                <a:latin typeface="Avenir Book"/>
              </a:rPr>
              <a:t>So area under the curve will depend on how unbalanced the dataset is.</a:t>
            </a:r>
            <a:endParaRPr lang="en-US" dirty="0" smtClean="0"/>
          </a:p>
          <a:p>
            <a:endParaRPr dirty="0"/>
          </a:p>
        </p:txBody>
      </p:sp>
    </p:spTree>
    <p:extLst>
      <p:ext uri="{BB962C8B-B14F-4D97-AF65-F5344CB8AC3E}">
        <p14:creationId xmlns:p14="http://schemas.microsoft.com/office/powerpoint/2010/main" val="13649480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Here is an example confusion matrix for a 3 class classification problem</a:t>
            </a:r>
          </a:p>
          <a:p>
            <a:pPr marL="171450" indent="-171450">
              <a:buFont typeface="Arial" charset="0"/>
              <a:buChar char="•"/>
            </a:pPr>
            <a:r>
              <a:rPr lang="en-US" dirty="0" smtClean="0">
                <a:latin typeface="Avenir Book"/>
              </a:rPr>
              <a:t>The blue</a:t>
            </a:r>
            <a:r>
              <a:rPr lang="en-US" baseline="0" dirty="0" smtClean="0">
                <a:latin typeface="Avenir Book"/>
              </a:rPr>
              <a:t> diagonal is the true predictions by the model.</a:t>
            </a:r>
          </a:p>
        </p:txBody>
      </p:sp>
    </p:spTree>
    <p:extLst>
      <p:ext uri="{BB962C8B-B14F-4D97-AF65-F5344CB8AC3E}">
        <p14:creationId xmlns:p14="http://schemas.microsoft.com/office/powerpoint/2010/main" val="1268175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Accuracy is the ratio of this diagonal by the total number of samples</a:t>
            </a:r>
            <a:endParaRPr lang="en-US" dirty="0"/>
          </a:p>
        </p:txBody>
      </p:sp>
    </p:spTree>
    <p:extLst>
      <p:ext uri="{BB962C8B-B14F-4D97-AF65-F5344CB8AC3E}">
        <p14:creationId xmlns:p14="http://schemas.microsoft.com/office/powerpoint/2010/main" val="9971231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There</a:t>
            </a:r>
            <a:r>
              <a:rPr lang="en-US" baseline="0" dirty="0" smtClean="0"/>
              <a:t> is no direct generalization of roc, precision recall etc.</a:t>
            </a:r>
          </a:p>
          <a:p>
            <a:pPr marL="628650" lvl="1" indent="-171450">
              <a:buFont typeface="Arial" charset="0"/>
              <a:buChar char="•"/>
            </a:pPr>
            <a:r>
              <a:rPr lang="en-US" baseline="0" dirty="0" smtClean="0"/>
              <a:t>We can look at precision, recall, specificity </a:t>
            </a:r>
            <a:r>
              <a:rPr lang="en-US" baseline="0" dirty="0" err="1" smtClean="0"/>
              <a:t>etc</a:t>
            </a:r>
            <a:r>
              <a:rPr lang="en-US" baseline="0" dirty="0" smtClean="0"/>
              <a:t> for each class as a one-vs-all approach.</a:t>
            </a:r>
          </a:p>
          <a:p>
            <a:pPr marL="628650" lvl="1" indent="-171450">
              <a:buFont typeface="Arial" charset="0"/>
              <a:buChar char="•"/>
            </a:pPr>
            <a:endParaRPr lang="en-US" baseline="0" dirty="0" smtClean="0"/>
          </a:p>
          <a:p>
            <a:pPr marL="171450" lvl="0" indent="-171450">
              <a:buFont typeface="Arial" charset="0"/>
              <a:buChar char="•"/>
            </a:pPr>
            <a:r>
              <a:rPr lang="en-US" baseline="0" dirty="0" smtClean="0"/>
              <a:t>It is important to pick / define the right metric for the problem in hand</a:t>
            </a:r>
          </a:p>
          <a:p>
            <a:pPr marL="628650" lvl="1" indent="-171450">
              <a:buFont typeface="Arial" charset="0"/>
              <a:buChar char="•"/>
            </a:pPr>
            <a:r>
              <a:rPr lang="en-US" baseline="0" dirty="0" smtClean="0"/>
              <a:t>What is the cost of misclassifying Class1 as Class2? Class3 as Class1? Etc.</a:t>
            </a:r>
          </a:p>
        </p:txBody>
      </p:sp>
    </p:spTree>
    <p:extLst>
      <p:ext uri="{BB962C8B-B14F-4D97-AF65-F5344CB8AC3E}">
        <p14:creationId xmlns:p14="http://schemas.microsoft.com/office/powerpoint/2010/main" val="97211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baseline="0" dirty="0" smtClean="0">
                <a:latin typeface="Avenir Book"/>
              </a:rPr>
              <a:t>The threshold x </a:t>
            </a:r>
            <a:r>
              <a:rPr lang="en-US" baseline="0" dirty="0" err="1" smtClean="0">
                <a:latin typeface="Avenir Book"/>
              </a:rPr>
              <a:t>vaue</a:t>
            </a:r>
            <a:r>
              <a:rPr lang="en-US" baseline="0" dirty="0" smtClean="0">
                <a:latin typeface="Avenir Book"/>
              </a:rPr>
              <a:t> corresponding to y= 0.5 now is more to the right!</a:t>
            </a:r>
            <a:endParaRPr lang="en-US" dirty="0"/>
          </a:p>
        </p:txBody>
      </p:sp>
    </p:spTree>
    <p:extLst>
      <p:ext uri="{BB962C8B-B14F-4D97-AF65-F5344CB8AC3E}">
        <p14:creationId xmlns:p14="http://schemas.microsoft.com/office/powerpoint/2010/main" val="4907761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The error metrics</a:t>
            </a:r>
            <a:r>
              <a:rPr lang="en-US" baseline="0" dirty="0" smtClean="0">
                <a:latin typeface="Avenir Book"/>
              </a:rPr>
              <a:t> are located in the appropriately named metrics library of </a:t>
            </a:r>
            <a:r>
              <a:rPr lang="en-US" baseline="0" dirty="0" err="1" smtClean="0">
                <a:latin typeface="Avenir Book"/>
              </a:rPr>
              <a:t>scikit</a:t>
            </a:r>
            <a:r>
              <a:rPr lang="en-US" baseline="0" dirty="0" smtClean="0">
                <a:latin typeface="Avenir Book"/>
              </a:rPr>
              <a:t>-learn</a:t>
            </a:r>
            <a:endParaRPr lang="en-US" dirty="0"/>
          </a:p>
        </p:txBody>
      </p:sp>
    </p:spTree>
    <p:extLst>
      <p:ext uri="{BB962C8B-B14F-4D97-AF65-F5344CB8AC3E}">
        <p14:creationId xmlns:p14="http://schemas.microsoft.com/office/powerpoint/2010/main" val="594559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They follow a similar syntax where the inputs are the actual</a:t>
            </a:r>
            <a:r>
              <a:rPr lang="en-US" baseline="0" dirty="0" smtClean="0">
                <a:latin typeface="Avenir Book"/>
              </a:rPr>
              <a:t> and predicted labels, respectively</a:t>
            </a:r>
            <a:endParaRPr lang="en-US" dirty="0"/>
          </a:p>
        </p:txBody>
      </p:sp>
    </p:spTree>
    <p:extLst>
      <p:ext uri="{BB962C8B-B14F-4D97-AF65-F5344CB8AC3E}">
        <p14:creationId xmlns:p14="http://schemas.microsoft.com/office/powerpoint/2010/main" val="18976310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There are many other error metrics and diagnostic</a:t>
            </a:r>
            <a:r>
              <a:rPr lang="en-US" baseline="0" dirty="0" smtClean="0">
                <a:latin typeface="Avenir Book"/>
              </a:rPr>
              <a:t> tools</a:t>
            </a:r>
          </a:p>
          <a:p>
            <a:pPr marL="171450" indent="-171450">
              <a:buFont typeface="Arial" charset="0"/>
              <a:buChar char="•"/>
            </a:pPr>
            <a:r>
              <a:rPr lang="en-US" baseline="0" dirty="0" smtClean="0">
                <a:latin typeface="Avenir Book"/>
              </a:rPr>
              <a:t>Some of them take in the predicted CLASSES (accuracy, f1, precision, recall), some of them take in the predicted PROBABILITIES (</a:t>
            </a:r>
            <a:r>
              <a:rPr lang="en-US" baseline="0" dirty="0" err="1" smtClean="0">
                <a:latin typeface="Avenir Book"/>
              </a:rPr>
              <a:t>roc_auc_score</a:t>
            </a:r>
            <a:r>
              <a:rPr lang="en-US" baseline="0" dirty="0" smtClean="0">
                <a:latin typeface="Avenir Book"/>
              </a:rPr>
              <a:t>, </a:t>
            </a:r>
            <a:r>
              <a:rPr lang="en-US" baseline="0" dirty="0" err="1" smtClean="0">
                <a:latin typeface="Avenir Book"/>
              </a:rPr>
              <a:t>acerage_precision_score</a:t>
            </a:r>
            <a:r>
              <a:rPr lang="en-US" baseline="0" dirty="0" smtClean="0">
                <a:latin typeface="Avenir Book"/>
              </a:rPr>
              <a:t>)</a:t>
            </a:r>
          </a:p>
          <a:p>
            <a:pPr marL="171450" indent="-171450">
              <a:buFont typeface="Arial" charset="0"/>
              <a:buChar char="•"/>
            </a:pPr>
            <a:r>
              <a:rPr lang="en-US" baseline="0" dirty="0" smtClean="0">
                <a:latin typeface="Avenir Book"/>
              </a:rPr>
              <a:t>Read the docs.</a:t>
            </a:r>
          </a:p>
        </p:txBody>
      </p:sp>
    </p:spTree>
    <p:extLst>
      <p:ext uri="{BB962C8B-B14F-4D97-AF65-F5344CB8AC3E}">
        <p14:creationId xmlns:p14="http://schemas.microsoft.com/office/powerpoint/2010/main" val="11883770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147712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So we are predicting false outcomes, in a</a:t>
            </a:r>
            <a:r>
              <a:rPr lang="en-US" baseline="0" dirty="0" smtClean="0">
                <a:latin typeface="Avenir Book"/>
              </a:rPr>
              <a:t> simple example where the boundary between 0 and 1 is visually obvious!</a:t>
            </a:r>
          </a:p>
          <a:p>
            <a:pPr marL="171450" indent="-171450">
              <a:buFont typeface="Arial" charset="0"/>
              <a:buChar char="•"/>
            </a:pPr>
            <a:r>
              <a:rPr lang="en-US" baseline="0" dirty="0" smtClean="0">
                <a:latin typeface="Avenir Book"/>
              </a:rPr>
              <a:t>We need a way to weight the samples that are faraway lower than the others in the objective function!</a:t>
            </a:r>
          </a:p>
          <a:p>
            <a:pPr marL="171450" indent="-171450">
              <a:buFont typeface="Arial" charset="0"/>
              <a:buChar char="•"/>
            </a:pPr>
            <a:r>
              <a:rPr lang="en-US" dirty="0" smtClean="0"/>
              <a:t>Enter</a:t>
            </a:r>
            <a:r>
              <a:rPr lang="en-US" baseline="0" dirty="0" smtClean="0"/>
              <a:t> the famous logistic function:</a:t>
            </a:r>
            <a:endParaRPr lang="en-US" dirty="0"/>
          </a:p>
        </p:txBody>
      </p:sp>
    </p:spTree>
    <p:extLst>
      <p:ext uri="{BB962C8B-B14F-4D97-AF65-F5344CB8AC3E}">
        <p14:creationId xmlns:p14="http://schemas.microsoft.com/office/powerpoint/2010/main" val="1519891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t>This</a:t>
            </a:r>
            <a:r>
              <a:rPr lang="en-US" baseline="0" dirty="0" smtClean="0"/>
              <a:t> function always takes values between 0 and 1</a:t>
            </a:r>
          </a:p>
          <a:p>
            <a:pPr marL="171450" indent="-171450">
              <a:buFont typeface="Arial" charset="0"/>
              <a:buChar char="•"/>
            </a:pPr>
            <a:r>
              <a:rPr lang="en-US" baseline="0" dirty="0" smtClean="0"/>
              <a:t>Smooths out the effect of high / low x values.</a:t>
            </a:r>
          </a:p>
        </p:txBody>
      </p:sp>
    </p:spTree>
    <p:extLst>
      <p:ext uri="{BB962C8B-B14F-4D97-AF65-F5344CB8AC3E}">
        <p14:creationId xmlns:p14="http://schemas.microsoft.com/office/powerpoint/2010/main" val="30423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This way, our</a:t>
            </a:r>
            <a:r>
              <a:rPr lang="en-US" baseline="0" dirty="0" smtClean="0">
                <a:latin typeface="Avenir Book"/>
              </a:rPr>
              <a:t> algorithm is not skewed by the samples and it manages to find the obvious visual threshold</a:t>
            </a:r>
          </a:p>
          <a:p>
            <a:pPr marL="171450" indent="-171450">
              <a:buFont typeface="Arial" charset="0"/>
              <a:buChar char="•"/>
            </a:pPr>
            <a:endParaRPr lang="en-US" dirty="0"/>
          </a:p>
        </p:txBody>
      </p:sp>
    </p:spTree>
    <p:extLst>
      <p:ext uri="{BB962C8B-B14F-4D97-AF65-F5344CB8AC3E}">
        <p14:creationId xmlns:p14="http://schemas.microsoft.com/office/powerpoint/2010/main" val="514078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So instead of trying to fit </a:t>
            </a:r>
          </a:p>
          <a:p>
            <a:pPr marL="628650" lvl="1" indent="-171450">
              <a:buFont typeface="Arial" charset="0"/>
              <a:buChar char="•"/>
            </a:pPr>
            <a:r>
              <a:rPr lang="en-US" dirty="0" smtClean="0">
                <a:latin typeface="Avenir Book"/>
              </a:rPr>
              <a:t>y = b0 + b1x</a:t>
            </a:r>
            <a:endParaRPr lang="en-US" dirty="0">
              <a:latin typeface="+mn-lt"/>
            </a:endParaRPr>
          </a:p>
          <a:p>
            <a:pPr marL="171450" lvl="0" indent="-171450">
              <a:buFont typeface="Arial" charset="0"/>
              <a:buChar char="•"/>
            </a:pPr>
            <a:r>
              <a:rPr lang="en-US" dirty="0" smtClean="0">
                <a:latin typeface="+mn-lt"/>
              </a:rPr>
              <a:t>We</a:t>
            </a:r>
            <a:r>
              <a:rPr lang="en-US" baseline="0" dirty="0" smtClean="0">
                <a:latin typeface="+mn-lt"/>
              </a:rPr>
              <a:t> can try to fit</a:t>
            </a:r>
          </a:p>
          <a:p>
            <a:pPr marL="628650" lvl="1" indent="-171450">
              <a:buFont typeface="Arial" charset="0"/>
              <a:buChar char="•"/>
            </a:pPr>
            <a:r>
              <a:rPr lang="en-US" baseline="0" dirty="0" smtClean="0">
                <a:latin typeface="+mn-lt"/>
              </a:rPr>
              <a:t>y = f(b0 + b1x)</a:t>
            </a:r>
          </a:p>
          <a:p>
            <a:pPr marL="171450" lvl="0" indent="-171450">
              <a:buFont typeface="Arial" charset="0"/>
              <a:buChar char="•"/>
            </a:pPr>
            <a:r>
              <a:rPr lang="en-US" baseline="0" dirty="0" smtClean="0">
                <a:latin typeface="+mn-lt"/>
              </a:rPr>
              <a:t>The resulting </a:t>
            </a:r>
            <a:r>
              <a:rPr lang="en-US" baseline="0" dirty="0" err="1" smtClean="0">
                <a:latin typeface="+mn-lt"/>
              </a:rPr>
              <a:t>algorihtm</a:t>
            </a:r>
            <a:r>
              <a:rPr lang="en-US" baseline="0" dirty="0" smtClean="0">
                <a:latin typeface="+mn-lt"/>
              </a:rPr>
              <a:t> is called “logistic regression”</a:t>
            </a:r>
          </a:p>
          <a:p>
            <a:pPr marL="171450" lvl="0" indent="-171450">
              <a:buFont typeface="Arial" charset="0"/>
              <a:buChar char="•"/>
            </a:pPr>
            <a:r>
              <a:rPr lang="en-US" baseline="0" dirty="0" smtClean="0">
                <a:latin typeface="+mn-lt"/>
              </a:rPr>
              <a:t>It is not a regression algorithm, it is a classification algorithm. Bad naming, unfortunate.</a:t>
            </a:r>
          </a:p>
        </p:txBody>
      </p:sp>
    </p:spTree>
    <p:extLst>
      <p:ext uri="{BB962C8B-B14F-4D97-AF65-F5344CB8AC3E}">
        <p14:creationId xmlns:p14="http://schemas.microsoft.com/office/powerpoint/2010/main" val="9962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4" name="Shape 106" descr="metis-mini.png"/>
          <p:cNvPicPr preferRelativeResize="0"/>
          <p:nvPr userDrawn="1"/>
        </p:nvPicPr>
        <p:blipFill rotWithShape="1">
          <a:blip r:embed="rId2">
            <a:alphaModFix amt="25000"/>
          </a:blip>
          <a:srcRect/>
          <a:stretch/>
        </p:blipFill>
        <p:spPr>
          <a:xfrm>
            <a:off x="8489576" y="4453700"/>
            <a:ext cx="349622"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5" name="Shape 212"/>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6" name="Shape 213"/>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3598" kern="1200" smtClean="0">
                <a:solidFill>
                  <a:srgbClr val="3A9ED9"/>
                </a:solidFill>
                <a:latin typeface="Source Code Pro"/>
                <a:ea typeface="Source Code Pro"/>
                <a:cs typeface="Source Code Pro"/>
                <a:sym typeface="Source Code Pro"/>
              </a:rPr>
              <a:t>/ headline goes here /</a:t>
            </a:r>
            <a:endParaRPr lang="en" sz="3598" kern="1200">
              <a:solidFill>
                <a:srgbClr val="3A9ED9"/>
              </a:solidFill>
              <a:latin typeface="Source Code Pro"/>
              <a:ea typeface="Source Code Pro"/>
              <a:cs typeface="Source Code Pro"/>
              <a:sym typeface="Source Code Pro"/>
            </a:endParaRPr>
          </a:p>
        </p:txBody>
      </p:sp>
      <p:sp>
        <p:nvSpPr>
          <p:cNvPr id="9" name="Shape 216"/>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398" kern="12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6828235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2" name="Shape 223"/>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3" name="Shape 224"/>
          <p:cNvSpPr/>
          <p:nvPr userDrawn="1"/>
        </p:nvSpPr>
        <p:spPr>
          <a:xfrm>
            <a:off x="0" y="0"/>
            <a:ext cx="3048000" cy="13239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398" kern="1200">
              <a:solidFill>
                <a:srgbClr val="212121"/>
              </a:solidFill>
              <a:latin typeface="Source Code Pro"/>
              <a:ea typeface="Source Code Pro"/>
              <a:cs typeface="Source Code Pro"/>
              <a:sym typeface="Source Code Pro"/>
            </a:endParaRPr>
          </a:p>
        </p:txBody>
      </p:sp>
      <p:sp>
        <p:nvSpPr>
          <p:cNvPr id="16" name="Shape 227"/>
          <p:cNvSpPr txBox="1">
            <a:spLocks/>
          </p:cNvSpPr>
          <p:nvPr userDrawn="1"/>
        </p:nvSpPr>
        <p:spPr>
          <a:xfrm>
            <a:off x="26665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smtClean="0">
                <a:solidFill>
                  <a:srgbClr val="FFFFFF"/>
                </a:solidFill>
                <a:latin typeface="Source Code Pro"/>
                <a:ea typeface="Source Code Pro"/>
                <a:cs typeface="Source Code Pro"/>
                <a:sym typeface="Source Code Pro"/>
              </a:rPr>
              <a:t>001</a:t>
            </a:r>
            <a:endParaRPr lang="en" sz="2398" kern="1200">
              <a:solidFill>
                <a:srgbClr val="FFFFFF"/>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234"/>
          <p:cNvSpPr/>
          <p:nvPr userDrawn="1"/>
        </p:nvSpPr>
        <p:spPr>
          <a:xfrm>
            <a:off x="3048000" y="0"/>
            <a:ext cx="3048000" cy="13239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235"/>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smtClean="0">
                <a:solidFill>
                  <a:srgbClr val="FFFFFF"/>
                </a:solidFill>
                <a:latin typeface="Source Code Pro"/>
                <a:ea typeface="Source Code Pro"/>
                <a:cs typeface="Source Code Pro"/>
                <a:sym typeface="Source Code Pro"/>
              </a:rPr>
              <a:t>002</a:t>
            </a:r>
            <a:endParaRPr lang="en" sz="2398" kern="1200">
              <a:solidFill>
                <a:srgbClr val="FFFFFF"/>
              </a:solidFill>
              <a:latin typeface="Source Code Pro"/>
              <a:ea typeface="Source Code Pro"/>
              <a:cs typeface="Source Code Pro"/>
              <a:sym typeface="Source Code Pro"/>
            </a:endParaRPr>
          </a:p>
        </p:txBody>
      </p:sp>
      <p:sp>
        <p:nvSpPr>
          <p:cNvPr id="22" name="Shape 238"/>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398" kern="12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245"/>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246"/>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smtClean="0">
                <a:solidFill>
                  <a:srgbClr val="FFFFFF"/>
                </a:solidFill>
                <a:latin typeface="Source Code Pro"/>
                <a:ea typeface="Source Code Pro"/>
                <a:cs typeface="Source Code Pro"/>
                <a:sym typeface="Source Code Pro"/>
              </a:rPr>
              <a:t>003</a:t>
            </a:r>
            <a:endParaRPr lang="en" sz="2398" kern="1200">
              <a:solidFill>
                <a:srgbClr val="FFFFFF"/>
              </a:solidFill>
              <a:latin typeface="Source Code Pro"/>
              <a:ea typeface="Source Code Pro"/>
              <a:cs typeface="Source Code Pro"/>
              <a:sym typeface="Source Code Pro"/>
            </a:endParaRPr>
          </a:p>
        </p:txBody>
      </p:sp>
      <p:sp>
        <p:nvSpPr>
          <p:cNvPr id="22" name="Shape 249"/>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398" kern="12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7" y="1644152"/>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5995"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6"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13" y="744576"/>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196"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196">
                <a:solidFill>
                  <a:schemeClr val="dk1"/>
                </a:solidFill>
              </a:defRPr>
            </a:lvl2pPr>
            <a:lvl3pPr lvl="2" indent="0" algn="ctr">
              <a:spcBef>
                <a:spcPts val="0"/>
              </a:spcBef>
              <a:buClr>
                <a:schemeClr val="dk1"/>
              </a:buClr>
              <a:buFont typeface="Arial"/>
              <a:buNone/>
              <a:defRPr sz="5196">
                <a:solidFill>
                  <a:schemeClr val="dk1"/>
                </a:solidFill>
              </a:defRPr>
            </a:lvl3pPr>
            <a:lvl4pPr lvl="3" indent="0" algn="ctr">
              <a:spcBef>
                <a:spcPts val="0"/>
              </a:spcBef>
              <a:buClr>
                <a:schemeClr val="dk1"/>
              </a:buClr>
              <a:buFont typeface="Arial"/>
              <a:buNone/>
              <a:defRPr sz="5196">
                <a:solidFill>
                  <a:schemeClr val="dk1"/>
                </a:solidFill>
              </a:defRPr>
            </a:lvl4pPr>
            <a:lvl5pPr lvl="4" indent="0" algn="ctr">
              <a:spcBef>
                <a:spcPts val="0"/>
              </a:spcBef>
              <a:buClr>
                <a:schemeClr val="dk1"/>
              </a:buClr>
              <a:buFont typeface="Arial"/>
              <a:buNone/>
              <a:defRPr sz="5196">
                <a:solidFill>
                  <a:schemeClr val="dk1"/>
                </a:solidFill>
              </a:defRPr>
            </a:lvl5pPr>
            <a:lvl6pPr lvl="5" indent="0" algn="ctr">
              <a:spcBef>
                <a:spcPts val="0"/>
              </a:spcBef>
              <a:buClr>
                <a:schemeClr val="dk1"/>
              </a:buClr>
              <a:buFont typeface="Arial"/>
              <a:buNone/>
              <a:defRPr sz="5196">
                <a:solidFill>
                  <a:schemeClr val="dk1"/>
                </a:solidFill>
              </a:defRPr>
            </a:lvl6pPr>
            <a:lvl7pPr lvl="6" indent="0" algn="ctr">
              <a:spcBef>
                <a:spcPts val="0"/>
              </a:spcBef>
              <a:buClr>
                <a:schemeClr val="dk1"/>
              </a:buClr>
              <a:buFont typeface="Arial"/>
              <a:buNone/>
              <a:defRPr sz="5196">
                <a:solidFill>
                  <a:schemeClr val="dk1"/>
                </a:solidFill>
              </a:defRPr>
            </a:lvl7pPr>
            <a:lvl8pPr lvl="7" indent="0" algn="ctr">
              <a:spcBef>
                <a:spcPts val="0"/>
              </a:spcBef>
              <a:buClr>
                <a:schemeClr val="dk1"/>
              </a:buClr>
              <a:buFont typeface="Arial"/>
              <a:buNone/>
              <a:defRPr sz="5196">
                <a:solidFill>
                  <a:schemeClr val="dk1"/>
                </a:solidFill>
              </a:defRPr>
            </a:lvl8pPr>
            <a:lvl9pPr lvl="8" indent="0" algn="ctr">
              <a:spcBef>
                <a:spcPts val="0"/>
              </a:spcBef>
              <a:buClr>
                <a:schemeClr val="dk1"/>
              </a:buClr>
              <a:buFont typeface="Arial"/>
              <a:buNone/>
              <a:defRPr sz="5196">
                <a:solidFill>
                  <a:schemeClr val="dk1"/>
                </a:solidFill>
              </a:defRPr>
            </a:lvl9pPr>
          </a:lstStyle>
          <a:p>
            <a:endParaRPr/>
          </a:p>
        </p:txBody>
      </p:sp>
      <p:sp>
        <p:nvSpPr>
          <p:cNvPr id="11" name="Shape 11"/>
          <p:cNvSpPr txBox="1">
            <a:spLocks noGrp="1"/>
          </p:cNvSpPr>
          <p:nvPr>
            <p:ph type="subTitle" idx="1"/>
          </p:nvPr>
        </p:nvSpPr>
        <p:spPr>
          <a:xfrm>
            <a:off x="311707"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1pPr>
            <a:lvl2pPr marL="456792" marR="0" lvl="1"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2pPr>
            <a:lvl3pPr marL="913584" marR="0" lvl="2"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3pPr>
            <a:lvl4pPr marL="1370376" marR="0" lvl="3"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4pPr>
            <a:lvl5pPr marL="1827167" marR="0" lvl="4"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5pPr>
            <a:lvl6pPr marL="2283960" marR="0" lvl="5"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6pPr>
            <a:lvl7pPr marL="2740751" marR="0" lvl="6"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7pPr>
            <a:lvl8pPr marL="3197544" marR="0" lvl="7"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8pPr>
            <a:lvl9pPr marL="3654335" marR="0" lvl="8"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64" y="4663216"/>
            <a:ext cx="548699" cy="393600"/>
          </a:xfrm>
          <a:prstGeom prst="rect">
            <a:avLst/>
          </a:prstGeom>
          <a:noFill/>
          <a:ln>
            <a:noFill/>
          </a:ln>
        </p:spPr>
        <p:txBody>
          <a:bodyPr lIns="91425" tIns="91425" rIns="91425" bIns="91425" anchor="ctr" anchorCtr="0">
            <a:noAutofit/>
          </a:bodyPr>
          <a:lstStyle/>
          <a:p>
            <a:pPr>
              <a:buClr>
                <a:srgbClr val="000000"/>
              </a:buClr>
              <a:buSzPct val="25000"/>
            </a:pPr>
            <a:fld id="{00000000-1234-1234-1234-123412341234}" type="slidenum">
              <a:rPr lang="en" kern="1200" smtClean="0"/>
              <a:pPr>
                <a:buClr>
                  <a:srgbClr val="000000"/>
                </a:buClr>
                <a:buSzPct val="25000"/>
              </a:pPr>
              <a:t>‹#›</a:t>
            </a:fld>
            <a:endParaRPr lang="en" kern="1200"/>
          </a:p>
        </p:txBody>
      </p:sp>
    </p:spTree>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77877" y="445965"/>
            <a:ext cx="7788244" cy="369311"/>
          </a:xfrm>
          <a:prstGeom prst="rect">
            <a:avLst/>
          </a:prstGeom>
        </p:spPr>
        <p:txBody>
          <a:bodyPr lIns="0" tIns="0" rIns="0" bIns="0"/>
          <a:lstStyle>
            <a:lvl1pPr>
              <a:defRPr sz="2400" b="0" i="0">
                <a:solidFill>
                  <a:schemeClr val="accent3"/>
                </a:solidFill>
                <a:latin typeface="Calibri"/>
                <a:cs typeface="Calibri"/>
              </a:defRPr>
            </a:lvl1pPr>
          </a:lstStyle>
          <a:p>
            <a:endParaRPr/>
          </a:p>
        </p:txBody>
      </p:sp>
      <p:sp>
        <p:nvSpPr>
          <p:cNvPr id="3" name="Holder 3"/>
          <p:cNvSpPr>
            <a:spLocks noGrp="1"/>
          </p:cNvSpPr>
          <p:nvPr>
            <p:ph type="body" idx="1"/>
          </p:nvPr>
        </p:nvSpPr>
        <p:spPr>
          <a:xfrm>
            <a:off x="677877" y="1169865"/>
            <a:ext cx="7788244" cy="369311"/>
          </a:xfrm>
          <a:prstGeom prst="rect">
            <a:avLst/>
          </a:prstGeom>
        </p:spPr>
        <p:txBody>
          <a:bodyPr lIns="0" tIns="0" rIns="0" bIns="0"/>
          <a:lstStyle>
            <a:lvl1pPr>
              <a:defRPr sz="2400" b="0" i="0">
                <a:solidFill>
                  <a:srgbClr val="7F7F7F"/>
                </a:solidFill>
                <a:latin typeface="Calibri"/>
                <a:cs typeface="Calibri"/>
              </a:defRPr>
            </a:lvl1pPr>
          </a:lstStyle>
          <a:p>
            <a:endParaRPr/>
          </a:p>
        </p:txBody>
      </p:sp>
      <p:sp>
        <p:nvSpPr>
          <p:cNvPr id="4" name="Holder 4"/>
          <p:cNvSpPr>
            <a:spLocks noGrp="1"/>
          </p:cNvSpPr>
          <p:nvPr>
            <p:ph type="ftr" sz="quarter" idx="5"/>
          </p:nvPr>
        </p:nvSpPr>
        <p:spPr>
          <a:xfrm>
            <a:off x="3108962" y="4783456"/>
            <a:ext cx="2926079" cy="276743"/>
          </a:xfrm>
          <a:prstGeom prst="rect">
            <a:avLst/>
          </a:prstGeom>
        </p:spPr>
        <p:txBody>
          <a:bodyPr lIns="0" tIns="0" rIns="0" bIns="0"/>
          <a:lstStyle>
            <a:lvl1pPr algn="ctr">
              <a:defRPr>
                <a:solidFill>
                  <a:schemeClr val="tx1">
                    <a:tint val="75000"/>
                  </a:schemeClr>
                </a:solidFill>
              </a:defRPr>
            </a:lvl1pPr>
          </a:lstStyle>
          <a:p>
            <a:endParaRPr lang="en-US" sz="1798" kern="1200">
              <a:solidFill>
                <a:srgbClr val="000000">
                  <a:tint val="75000"/>
                </a:srgbClr>
              </a:solidFill>
              <a:ea typeface=""/>
              <a:cs typeface=""/>
            </a:endParaRPr>
          </a:p>
        </p:txBody>
      </p:sp>
      <p:sp>
        <p:nvSpPr>
          <p:cNvPr id="5" name="Holder 5"/>
          <p:cNvSpPr>
            <a:spLocks noGrp="1"/>
          </p:cNvSpPr>
          <p:nvPr>
            <p:ph type="dt" sz="half" idx="6"/>
          </p:nvPr>
        </p:nvSpPr>
        <p:spPr>
          <a:xfrm>
            <a:off x="457200" y="4783456"/>
            <a:ext cx="2103120" cy="276743"/>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z="1798" kern="1200">
                <a:solidFill>
                  <a:srgbClr val="000000">
                    <a:tint val="75000"/>
                  </a:srgbClr>
                </a:solidFill>
                <a:ea typeface=""/>
                <a:cs typeface=""/>
              </a:rPr>
              <a:pPr/>
              <a:t>8/25/2017</a:t>
            </a:fld>
            <a:endParaRPr lang="en-US" sz="1798" kern="1200">
              <a:solidFill>
                <a:srgbClr val="000000">
                  <a:tint val="75000"/>
                </a:srgbClr>
              </a:solidFill>
              <a:ea typeface=""/>
              <a:cs typeface=""/>
            </a:endParaRPr>
          </a:p>
        </p:txBody>
      </p:sp>
      <p:sp>
        <p:nvSpPr>
          <p:cNvPr id="6" name="Holder 6"/>
          <p:cNvSpPr>
            <a:spLocks noGrp="1"/>
          </p:cNvSpPr>
          <p:nvPr>
            <p:ph type="sldNum" sz="quarter" idx="7"/>
          </p:nvPr>
        </p:nvSpPr>
        <p:spPr>
          <a:xfrm>
            <a:off x="6583680" y="4783456"/>
            <a:ext cx="2103120" cy="276743"/>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uk-UA" sz="1798" kern="1200" smtClean="0">
                <a:solidFill>
                  <a:srgbClr val="000000">
                    <a:tint val="75000"/>
                  </a:srgbClr>
                </a:solidFill>
                <a:ea typeface=""/>
                <a:cs typeface=""/>
              </a:rPr>
              <a:pPr/>
              <a:t>‹#›</a:t>
            </a:fld>
            <a:endParaRPr lang="uk-UA" sz="1798" kern="1200">
              <a:solidFill>
                <a:srgbClr val="000000">
                  <a:tint val="75000"/>
                </a:srgbClr>
              </a:solidFill>
              <a:ea typeface=""/>
              <a:cs typeface=""/>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cxnSp>
        <p:nvCxnSpPr>
          <p:cNvPr id="6" name="Shape 98"/>
          <p:cNvCxnSpPr/>
          <p:nvPr userDrawn="1"/>
        </p:nvCxnSpPr>
        <p:spPr>
          <a:xfrm>
            <a:off x="0"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6"/>
            <a:ext cx="7766550" cy="690525"/>
          </a:xfrm>
          <a:prstGeom prst="rect">
            <a:avLst/>
          </a:prstGeom>
        </p:spPr>
        <p:txBody>
          <a:bodyPr/>
          <a:lstStyle>
            <a:lvl1pPr>
              <a:buSzPct val="25000"/>
              <a:buFont typeface="Source Code Pro"/>
              <a:buNone/>
              <a:defRPr sz="2800" baseline="0"/>
            </a:lvl1pPr>
          </a:lstStyle>
          <a:p>
            <a:pPr>
              <a:buSzPct val="25000"/>
              <a:buFont typeface="Source Code Pro"/>
              <a:buNone/>
            </a:pPr>
            <a:r>
              <a:rPr lang="en-US" b="1" dirty="0" smtClean="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7200" marR="0" indent="-381000" algn="l" rtl="0">
              <a:lnSpc>
                <a:spcPct val="115000"/>
              </a:lnSpc>
              <a:spcBef>
                <a:spcPts val="0"/>
              </a:spcBef>
              <a:spcAft>
                <a:spcPts val="0"/>
              </a:spcAft>
              <a:buClr>
                <a:srgbClr val="434343"/>
              </a:buClr>
              <a:buSzPct val="100000"/>
              <a:buFont typeface="Calibri"/>
              <a:buChar char="●"/>
              <a:defRPr sz="1400"/>
            </a:lvl1pPr>
          </a:lstStyle>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0" y="1135100"/>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0" y="1701550"/>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dirty="0" smtClean="0">
                <a:solidFill>
                  <a:srgbClr val="ED0096"/>
                </a:solidFill>
                <a:latin typeface="Source Code Pro"/>
                <a:ea typeface="Source Code Pro"/>
                <a:cs typeface="Source Code Pro"/>
                <a:sym typeface="Source Code Pro"/>
              </a:rPr>
              <a:t>Heading</a:t>
            </a:r>
            <a:endParaRPr lang="en" sz="1800" b="1" dirty="0">
              <a:solidFill>
                <a:srgbClr val="ED0096"/>
              </a:solidFill>
              <a:latin typeface="Source Code Pro"/>
              <a:ea typeface="Source Code Pro"/>
              <a:cs typeface="Source Code Pro"/>
              <a:sym typeface="Source Code Pro"/>
            </a:endParaRPr>
          </a:p>
        </p:txBody>
      </p:sp>
      <p:sp>
        <p:nvSpPr>
          <p:cNvPr id="11" name="Shape 118"/>
          <p:cNvSpPr txBox="1">
            <a:spLocks noGrp="1"/>
          </p:cNvSpPr>
          <p:nvPr>
            <p:ph type="body" idx="10"/>
          </p:nvPr>
        </p:nvSpPr>
        <p:spPr>
          <a:xfrm>
            <a:off x="349080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0" y="1701550"/>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smtClean="0">
                <a:solidFill>
                  <a:srgbClr val="EF3969"/>
                </a:solidFill>
                <a:latin typeface="Source Code Pro"/>
                <a:ea typeface="Source Code Pro"/>
                <a:cs typeface="Source Code Pro"/>
                <a:sym typeface="Source Code Pro"/>
              </a:rPr>
              <a:t>Heading</a:t>
            </a:r>
            <a:endParaRPr lang="en" sz="1800" b="1">
              <a:solidFill>
                <a:srgbClr val="EF3969"/>
              </a:solidFill>
              <a:latin typeface="Source Code Pro"/>
              <a:ea typeface="Source Code Pro"/>
              <a:cs typeface="Source Code Pro"/>
              <a:sym typeface="Source Code Pro"/>
            </a:endParaRPr>
          </a:p>
        </p:txBody>
      </p:sp>
      <p:sp>
        <p:nvSpPr>
          <p:cNvPr id="14" name="Shape 121"/>
          <p:cNvSpPr txBox="1">
            <a:spLocks noGrp="1"/>
          </p:cNvSpPr>
          <p:nvPr>
            <p:ph type="body" idx="11"/>
          </p:nvPr>
        </p:nvSpPr>
        <p:spPr>
          <a:xfrm>
            <a:off x="61858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0" y="1701550"/>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0" y="3763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0" y="3763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0" y="3763075"/>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cxnSp>
        <p:nvCxnSpPr>
          <p:cNvPr id="6" name="Shape 98"/>
          <p:cNvCxnSpPr/>
          <p:nvPr userDrawn="1"/>
        </p:nvCxnSpPr>
        <p:spPr>
          <a:xfrm>
            <a:off x="7"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8"/>
            <a:ext cx="7766550" cy="690525"/>
          </a:xfrm>
          <a:prstGeom prst="rect">
            <a:avLst/>
          </a:prstGeom>
        </p:spPr>
        <p:txBody>
          <a:bodyPr/>
          <a:lstStyle>
            <a:lvl1pPr>
              <a:buSzPct val="25000"/>
              <a:buFont typeface="Source Code Pro"/>
              <a:buNone/>
              <a:defRPr sz="2797" baseline="0"/>
            </a:lvl1pPr>
          </a:lstStyle>
          <a:p>
            <a:pPr>
              <a:buSzPct val="25000"/>
              <a:buFont typeface="Source Code Pro"/>
              <a:buNone/>
            </a:pPr>
            <a:r>
              <a:rPr lang="en-US" b="1" dirty="0" smtClean="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6792" marR="0" indent="-380660" algn="l" rtl="0">
              <a:lnSpc>
                <a:spcPct val="115000"/>
              </a:lnSpc>
              <a:spcBef>
                <a:spcPts val="0"/>
              </a:spcBef>
              <a:spcAft>
                <a:spcPts val="0"/>
              </a:spcAft>
              <a:buClr>
                <a:srgbClr val="434343"/>
              </a:buClr>
              <a:buSzPct val="100000"/>
              <a:buFont typeface="Calibri"/>
              <a:buChar char="●"/>
              <a:defRPr sz="1399"/>
            </a:lvl1pPr>
          </a:lstStyle>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smtClean="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smtClean="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smtClean="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smtClean="0">
                <a:solidFill>
                  <a:srgbClr val="434343"/>
                </a:solidFill>
                <a:latin typeface="Calibri"/>
                <a:ea typeface="Calibri"/>
                <a:cs typeface="Calibri"/>
                <a:sym typeface="Calibri"/>
              </a:rPr>
              <a:t>Bullet point</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0" y="1917783"/>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smtClean="0">
                <a:solidFill>
                  <a:srgbClr val="ED0096"/>
                </a:solidFill>
                <a:latin typeface="Source Code Pro"/>
                <a:ea typeface="Source Code Pro"/>
                <a:cs typeface="Source Code Pro"/>
                <a:sym typeface="Source Code Pro"/>
              </a:rPr>
              <a:t>Heading</a:t>
            </a:r>
            <a:endParaRPr lang="en" sz="1800" b="1">
              <a:solidFill>
                <a:srgbClr val="ED0096"/>
              </a:solidFill>
              <a:latin typeface="Source Code Pro"/>
              <a:ea typeface="Source Code Pro"/>
              <a:cs typeface="Source Code Pro"/>
              <a:sym typeface="Source Code Pro"/>
            </a:endParaRPr>
          </a:p>
        </p:txBody>
      </p:sp>
      <p:sp>
        <p:nvSpPr>
          <p:cNvPr id="8" name="Shape 135"/>
          <p:cNvSpPr txBox="1">
            <a:spLocks noGrp="1"/>
          </p:cNvSpPr>
          <p:nvPr>
            <p:ph type="body" idx="10"/>
          </p:nvPr>
        </p:nvSpPr>
        <p:spPr>
          <a:xfrm>
            <a:off x="349080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smtClean="0">
                <a:solidFill>
                  <a:srgbClr val="EF3969"/>
                </a:solidFill>
                <a:latin typeface="Source Code Pro"/>
                <a:ea typeface="Source Code Pro"/>
                <a:cs typeface="Source Code Pro"/>
                <a:sym typeface="Source Code Pro"/>
              </a:rPr>
              <a:t>Heading</a:t>
            </a:r>
            <a:endParaRPr lang="en" sz="1800" b="1">
              <a:solidFill>
                <a:srgbClr val="EF3969"/>
              </a:solidFill>
              <a:latin typeface="Source Code Pro"/>
              <a:ea typeface="Source Code Pro"/>
              <a:cs typeface="Source Code Pro"/>
              <a:sym typeface="Source Code Pro"/>
            </a:endParaRPr>
          </a:p>
        </p:txBody>
      </p:sp>
      <p:sp>
        <p:nvSpPr>
          <p:cNvPr id="10" name="Shape 137"/>
          <p:cNvSpPr txBox="1">
            <a:spLocks noGrp="1"/>
          </p:cNvSpPr>
          <p:nvPr>
            <p:ph type="body" idx="11"/>
          </p:nvPr>
        </p:nvSpPr>
        <p:spPr>
          <a:xfrm>
            <a:off x="61858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0" y="4144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0" y="4144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0" y="4144075"/>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0"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0"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0"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18" name="Shape 145"/>
          <p:cNvSpPr/>
          <p:nvPr userDrawn="1"/>
        </p:nvSpPr>
        <p:spPr>
          <a:xfrm>
            <a:off x="1500750" y="882450"/>
            <a:ext cx="868800" cy="868800"/>
          </a:xfrm>
          <a:prstGeom prst="ellipse">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sp>
        <p:nvSpPr>
          <p:cNvPr id="19" name="Shape 146"/>
          <p:cNvSpPr/>
          <p:nvPr userDrawn="1"/>
        </p:nvSpPr>
        <p:spPr>
          <a:xfrm>
            <a:off x="4079400" y="882450"/>
            <a:ext cx="868800" cy="868800"/>
          </a:xfrm>
          <a:prstGeom prst="ellipse">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20" name="Shape 147"/>
          <p:cNvSpPr/>
          <p:nvPr userDrawn="1"/>
        </p:nvSpPr>
        <p:spPr>
          <a:xfrm>
            <a:off x="6774450" y="882450"/>
            <a:ext cx="868800" cy="868800"/>
          </a:xfrm>
          <a:prstGeom prst="ellipse">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0"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0"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57"/>
          <p:cNvSpPr/>
          <p:nvPr userDrawn="1"/>
        </p:nvSpPr>
        <p:spPr>
          <a:xfrm>
            <a:off x="4137600" y="501450"/>
            <a:ext cx="868800" cy="868800"/>
          </a:xfrm>
          <a:prstGeom prst="ellipse">
            <a:avLst/>
          </a:prstGeom>
          <a:solidFill>
            <a:srgbClr val="3A9ED9"/>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0"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0"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68"/>
          <p:cNvSpPr/>
          <p:nvPr userDrawn="1"/>
        </p:nvSpPr>
        <p:spPr>
          <a:xfrm>
            <a:off x="4137600" y="501450"/>
            <a:ext cx="868800" cy="868800"/>
          </a:xfrm>
          <a:prstGeom prst="ellipse">
            <a:avLst/>
          </a:prstGeom>
          <a:solidFill>
            <a:srgbClr val="ED0096"/>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75"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10" name="Shape 178"/>
          <p:cNvSpPr txBox="1">
            <a:spLocks noGrp="1"/>
          </p:cNvSpPr>
          <p:nvPr>
            <p:ph type="body" idx="1"/>
          </p:nvPr>
        </p:nvSpPr>
        <p:spPr>
          <a:xfrm>
            <a:off x="5365125"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0"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7" name="Shape 188"/>
          <p:cNvSpPr txBox="1">
            <a:spLocks noGrp="1"/>
          </p:cNvSpPr>
          <p:nvPr>
            <p:ph type="body" idx="1"/>
          </p:nvPr>
        </p:nvSpPr>
        <p:spPr>
          <a:xfrm>
            <a:off x="677600"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5"/>
            <a:ext cx="9144000" cy="2936999"/>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6" name="Shape 69"/>
          <p:cNvSpPr txBox="1">
            <a:spLocks noGrp="1"/>
          </p:cNvSpPr>
          <p:nvPr>
            <p:ph type="title"/>
          </p:nvPr>
        </p:nvSpPr>
        <p:spPr>
          <a:xfrm>
            <a:off x="720000" y="308200"/>
            <a:ext cx="7704000"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800"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5"/>
            <a:ext cx="1544624" cy="1544624"/>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4"/>
            <a:ext cx="1544624" cy="1544624"/>
          </a:xfrm>
          <a:prstGeom prst="rect">
            <a:avLst/>
          </a:prstGeom>
          <a:noFill/>
          <a:ln>
            <a:noFill/>
          </a:ln>
        </p:spPr>
      </p:pic>
      <p:sp>
        <p:nvSpPr>
          <p:cNvPr id="9" name="Shape 72"/>
          <p:cNvSpPr txBox="1"/>
          <p:nvPr userDrawn="1"/>
        </p:nvSpPr>
        <p:spPr>
          <a:xfrm>
            <a:off x="133456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sp>
        <p:nvSpPr>
          <p:cNvPr id="10" name="Shape 73"/>
          <p:cNvSpPr txBox="1"/>
          <p:nvPr userDrawn="1"/>
        </p:nvSpPr>
        <p:spPr>
          <a:xfrm>
            <a:off x="3455689" y="3288050"/>
            <a:ext cx="2232599" cy="648899"/>
          </a:xfrm>
          <a:prstGeom prst="rect">
            <a:avLst/>
          </a:prstGeom>
          <a:noFill/>
          <a:ln>
            <a:noFill/>
          </a:ln>
        </p:spPr>
        <p:txBody>
          <a:bodyPr lIns="91425" tIns="91425" rIns="91425" bIns="91425" anchor="t" anchorCtr="0">
            <a:noAutofit/>
          </a:bodyPr>
          <a:lstStyle/>
          <a:p>
            <a:pPr algn="ctr">
              <a:buClr>
                <a:srgbClr val="F3F3F3"/>
              </a:buClr>
              <a:buSzPct val="25000"/>
              <a:buFont typeface="Arial"/>
              <a:buNone/>
            </a:pPr>
            <a:r>
              <a:rPr lang="en" sz="1600" b="1">
                <a:solidFill>
                  <a:srgbClr val="F3F3F3"/>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5"/>
            <a:ext cx="1544624" cy="1544624"/>
          </a:xfrm>
          <a:prstGeom prst="rect">
            <a:avLst/>
          </a:prstGeom>
          <a:noFill/>
          <a:ln>
            <a:noFill/>
          </a:ln>
        </p:spPr>
      </p:pic>
      <p:sp>
        <p:nvSpPr>
          <p:cNvPr id="12" name="Shape 75"/>
          <p:cNvSpPr txBox="1"/>
          <p:nvPr userDrawn="1"/>
        </p:nvSpPr>
        <p:spPr>
          <a:xfrm>
            <a:off x="589211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5"/>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5"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6"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3600" smtClean="0">
                <a:solidFill>
                  <a:srgbClr val="3A9ED9"/>
                </a:solidFill>
                <a:latin typeface="Source Code Pro"/>
                <a:ea typeface="Source Code Pro"/>
                <a:cs typeface="Source Code Pro"/>
                <a:sym typeface="Source Code Pro"/>
              </a:rPr>
              <a:t>/ headline goes here /</a:t>
            </a:r>
            <a:endParaRPr lang="en" sz="3600">
              <a:solidFill>
                <a:srgbClr val="3A9ED9"/>
              </a:solidFill>
              <a:latin typeface="Source Code Pro"/>
              <a:ea typeface="Source Code Pro"/>
              <a:cs typeface="Source Code Pro"/>
              <a:sym typeface="Source Code Pro"/>
            </a:endParaRPr>
          </a:p>
        </p:txBody>
      </p:sp>
      <p:sp>
        <p:nvSpPr>
          <p:cNvPr id="9"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2" name="Shape 223"/>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3" name="Shape 224"/>
          <p:cNvSpPr/>
          <p:nvPr userDrawn="1"/>
        </p:nvSpPr>
        <p:spPr>
          <a:xfrm>
            <a:off x="0" y="0"/>
            <a:ext cx="3048000" cy="13239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
        <p:nvSpPr>
          <p:cNvPr id="16" name="Shape 227"/>
          <p:cNvSpPr txBox="1">
            <a:spLocks/>
          </p:cNvSpPr>
          <p:nvPr userDrawn="1"/>
        </p:nvSpPr>
        <p:spPr>
          <a:xfrm>
            <a:off x="2666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001</a:t>
            </a:r>
            <a:endParaRPr lang="en" sz="2400">
              <a:solidFill>
                <a:srgbClr val="FFFFFF"/>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34"/>
          <p:cNvSpPr/>
          <p:nvPr userDrawn="1"/>
        </p:nvSpPr>
        <p:spPr>
          <a:xfrm>
            <a:off x="3048000" y="0"/>
            <a:ext cx="3048000" cy="13239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35"/>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002</a:t>
            </a:r>
            <a:endParaRPr lang="en" sz="2400">
              <a:solidFill>
                <a:srgbClr val="FFFFFF"/>
              </a:solidFill>
              <a:latin typeface="Source Code Pro"/>
              <a:ea typeface="Source Code Pro"/>
              <a:cs typeface="Source Code Pro"/>
              <a:sym typeface="Source Code Pro"/>
            </a:endParaRPr>
          </a:p>
        </p:txBody>
      </p:sp>
      <p:sp>
        <p:nvSpPr>
          <p:cNvPr id="22" name="Shape 238"/>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45"/>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46"/>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003</a:t>
            </a:r>
            <a:endParaRPr lang="en" sz="2400">
              <a:solidFill>
                <a:srgbClr val="FFFFFF"/>
              </a:solidFill>
              <a:latin typeface="Source Code Pro"/>
              <a:ea typeface="Source Code Pro"/>
              <a:cs typeface="Source Code Pro"/>
              <a:sym typeface="Source Code Pro"/>
            </a:endParaRPr>
          </a:p>
        </p:txBody>
      </p:sp>
      <p:sp>
        <p:nvSpPr>
          <p:cNvPr id="22" name="Shape 249"/>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4" y="1135104"/>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798"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4"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4" y="1701549"/>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7" y="1135104"/>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dirty="0" smtClean="0">
                <a:solidFill>
                  <a:srgbClr val="ED0096"/>
                </a:solidFill>
                <a:latin typeface="Source Code Pro"/>
                <a:ea typeface="Source Code Pro"/>
                <a:cs typeface="Source Code Pro"/>
                <a:sym typeface="Source Code Pro"/>
              </a:rPr>
              <a:t>Heading</a:t>
            </a:r>
            <a:endParaRPr lang="en" sz="1798" b="1" kern="1200" dirty="0">
              <a:solidFill>
                <a:srgbClr val="ED0096"/>
              </a:solidFill>
              <a:latin typeface="Source Code Pro"/>
              <a:ea typeface="Source Code Pro"/>
              <a:cs typeface="Source Code Pro"/>
              <a:sym typeface="Source Code Pro"/>
            </a:endParaRPr>
          </a:p>
        </p:txBody>
      </p:sp>
      <p:sp>
        <p:nvSpPr>
          <p:cNvPr id="11" name="Shape 118"/>
          <p:cNvSpPr txBox="1">
            <a:spLocks noGrp="1"/>
          </p:cNvSpPr>
          <p:nvPr>
            <p:ph type="body" idx="10"/>
          </p:nvPr>
        </p:nvSpPr>
        <p:spPr>
          <a:xfrm>
            <a:off x="3490807"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7" y="1701549"/>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4" y="1135104"/>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smtClean="0">
                <a:solidFill>
                  <a:srgbClr val="EF3969"/>
                </a:solidFill>
                <a:latin typeface="Source Code Pro"/>
                <a:ea typeface="Source Code Pro"/>
                <a:cs typeface="Source Code Pro"/>
                <a:sym typeface="Source Code Pro"/>
              </a:rPr>
              <a:t>Heading</a:t>
            </a:r>
            <a:endParaRPr lang="en" sz="1798" b="1" kern="1200">
              <a:solidFill>
                <a:srgbClr val="EF3969"/>
              </a:solidFill>
              <a:latin typeface="Source Code Pro"/>
              <a:ea typeface="Source Code Pro"/>
              <a:cs typeface="Source Code Pro"/>
              <a:sym typeface="Source Code Pro"/>
            </a:endParaRPr>
          </a:p>
        </p:txBody>
      </p:sp>
      <p:sp>
        <p:nvSpPr>
          <p:cNvPr id="14" name="Shape 121"/>
          <p:cNvSpPr txBox="1">
            <a:spLocks noGrp="1"/>
          </p:cNvSpPr>
          <p:nvPr>
            <p:ph type="body" idx="11"/>
          </p:nvPr>
        </p:nvSpPr>
        <p:spPr>
          <a:xfrm>
            <a:off x="6185854"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4" y="1701549"/>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4" y="3763074"/>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7" y="3763074"/>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4" y="3763074"/>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0" y="1644150"/>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6000"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0"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4" y="1917787"/>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798"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4"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7" y="1917787"/>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smtClean="0">
                <a:solidFill>
                  <a:srgbClr val="ED0096"/>
                </a:solidFill>
                <a:latin typeface="Source Code Pro"/>
                <a:ea typeface="Source Code Pro"/>
                <a:cs typeface="Source Code Pro"/>
                <a:sym typeface="Source Code Pro"/>
              </a:rPr>
              <a:t>Heading</a:t>
            </a:r>
            <a:endParaRPr lang="en" sz="1798" b="1" kern="1200">
              <a:solidFill>
                <a:srgbClr val="ED0096"/>
              </a:solidFill>
              <a:latin typeface="Source Code Pro"/>
              <a:ea typeface="Source Code Pro"/>
              <a:cs typeface="Source Code Pro"/>
              <a:sym typeface="Source Code Pro"/>
            </a:endParaRPr>
          </a:p>
        </p:txBody>
      </p:sp>
      <p:sp>
        <p:nvSpPr>
          <p:cNvPr id="8" name="Shape 135"/>
          <p:cNvSpPr txBox="1">
            <a:spLocks noGrp="1"/>
          </p:cNvSpPr>
          <p:nvPr>
            <p:ph type="body" idx="10"/>
          </p:nvPr>
        </p:nvSpPr>
        <p:spPr>
          <a:xfrm>
            <a:off x="3490807"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4" y="1917787"/>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smtClean="0">
                <a:solidFill>
                  <a:srgbClr val="EF3969"/>
                </a:solidFill>
                <a:latin typeface="Source Code Pro"/>
                <a:ea typeface="Source Code Pro"/>
                <a:cs typeface="Source Code Pro"/>
                <a:sym typeface="Source Code Pro"/>
              </a:rPr>
              <a:t>Heading</a:t>
            </a:r>
            <a:endParaRPr lang="en" sz="1798" b="1" kern="1200">
              <a:solidFill>
                <a:srgbClr val="EF3969"/>
              </a:solidFill>
              <a:latin typeface="Source Code Pro"/>
              <a:ea typeface="Source Code Pro"/>
              <a:cs typeface="Source Code Pro"/>
              <a:sym typeface="Source Code Pro"/>
            </a:endParaRPr>
          </a:p>
        </p:txBody>
      </p:sp>
      <p:sp>
        <p:nvSpPr>
          <p:cNvPr id="10" name="Shape 137"/>
          <p:cNvSpPr txBox="1">
            <a:spLocks noGrp="1"/>
          </p:cNvSpPr>
          <p:nvPr>
            <p:ph type="body" idx="11"/>
          </p:nvPr>
        </p:nvSpPr>
        <p:spPr>
          <a:xfrm>
            <a:off x="6185854"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4" y="4144074"/>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7" y="4144074"/>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4" y="4144074"/>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4"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7"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4"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145"/>
          <p:cNvSpPr/>
          <p:nvPr userDrawn="1"/>
        </p:nvSpPr>
        <p:spPr>
          <a:xfrm>
            <a:off x="1500750" y="882453"/>
            <a:ext cx="868800" cy="868800"/>
          </a:xfrm>
          <a:prstGeom prst="ellipse">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146"/>
          <p:cNvSpPr/>
          <p:nvPr userDrawn="1"/>
        </p:nvSpPr>
        <p:spPr>
          <a:xfrm>
            <a:off x="4079400" y="882453"/>
            <a:ext cx="868800" cy="868800"/>
          </a:xfrm>
          <a:prstGeom prst="ellipse">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0" name="Shape 147"/>
          <p:cNvSpPr/>
          <p:nvPr userDrawn="1"/>
        </p:nvSpPr>
        <p:spPr>
          <a:xfrm>
            <a:off x="6774450" y="882453"/>
            <a:ext cx="868800" cy="868800"/>
          </a:xfrm>
          <a:prstGeom prst="ellipse">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19" y="399798"/>
            <a:ext cx="1230751" cy="1157248"/>
          </a:xfrm>
          <a:prstGeom prst="rect">
            <a:avLst/>
          </a:prstGeom>
        </p:spPr>
      </p:pic>
    </p:spTree>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Rectangle 29"/>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pic>
        <p:nvPicPr>
          <p:cNvPr id="58" name="Picture 57" descr="StackedISWhite.png"/>
          <p:cNvPicPr>
            <a:picLocks noChangeAspect="1"/>
          </p:cNvPicPr>
          <p:nvPr/>
        </p:nvPicPr>
        <p:blipFill>
          <a:blip r:embed="rId3"/>
          <a:stretch>
            <a:fillRect/>
          </a:stretch>
        </p:blipFill>
        <p:spPr>
          <a:xfrm>
            <a:off x="8294375" y="4805888"/>
            <a:ext cx="314741" cy="295944"/>
          </a:xfrm>
          <a:prstGeom prst="rect">
            <a:avLst/>
          </a:prstGeom>
        </p:spPr>
      </p:pic>
      <p:cxnSp>
        <p:nvCxnSpPr>
          <p:cNvPr id="74" name="Straight Connector 73"/>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6"/>
            <a:ext cx="5811000" cy="772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997"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7"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7"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6" name="Shape 157"/>
          <p:cNvSpPr/>
          <p:nvPr userDrawn="1"/>
        </p:nvSpPr>
        <p:spPr>
          <a:xfrm>
            <a:off x="4137600" y="501452"/>
            <a:ext cx="868800" cy="868800"/>
          </a:xfrm>
          <a:prstGeom prst="ellipse">
            <a:avLst/>
          </a:prstGeom>
          <a:solidFill>
            <a:srgbClr val="3A9ED9"/>
          </a:solidFill>
          <a:ln>
            <a:noFill/>
          </a:ln>
        </p:spPr>
        <p:txBody>
          <a:bodyPr lIns="91340" tIns="91340" rIns="91340" bIns="91340" anchor="ctr" anchorCtr="0">
            <a:noAutofit/>
          </a:bodyPr>
          <a:lstStyle/>
          <a:p>
            <a:pPr algn="ctr">
              <a:buClr>
                <a:srgbClr val="FFFFFF"/>
              </a:buClr>
              <a:buSzPct val="25000"/>
              <a:buFont typeface="Source Code Pro"/>
              <a:buNone/>
            </a:pPr>
            <a:r>
              <a:rPr lang="en" sz="2997" b="1" kern="1200">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7" y="2422478"/>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p:bg>
      <p:bgPr>
        <a:solidFill>
          <a:srgbClr val="FFFFFF"/>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4842365"/>
            <a:ext cx="2895600" cy="250826"/>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743950" y="4779605"/>
            <a:ext cx="262001" cy="247085"/>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33" y="1881408"/>
            <a:ext cx="2085275" cy="1960738"/>
          </a:xfrm>
          <a:prstGeom prst="rect">
            <a:avLst/>
          </a:prstGeom>
        </p:spPr>
      </p:pic>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6"/>
            <a:ext cx="5811000" cy="772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997"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7"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7"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6" name="Shape 168"/>
          <p:cNvSpPr/>
          <p:nvPr userDrawn="1"/>
        </p:nvSpPr>
        <p:spPr>
          <a:xfrm>
            <a:off x="4137600" y="501452"/>
            <a:ext cx="868800" cy="868800"/>
          </a:xfrm>
          <a:prstGeom prst="ellipse">
            <a:avLst/>
          </a:prstGeom>
          <a:solidFill>
            <a:srgbClr val="ED0096"/>
          </a:solidFill>
          <a:ln>
            <a:noFill/>
          </a:ln>
        </p:spPr>
        <p:txBody>
          <a:bodyPr lIns="91340" tIns="91340" rIns="91340" bIns="91340" anchor="ctr" anchorCtr="0">
            <a:noAutofit/>
          </a:bodyPr>
          <a:lstStyle/>
          <a:p>
            <a:pPr algn="ctr">
              <a:buClr>
                <a:srgbClr val="FFFFFF"/>
              </a:buClr>
              <a:buSzPct val="25000"/>
              <a:buFont typeface="Source Code Pro"/>
              <a:buNone/>
            </a:pPr>
            <a:r>
              <a:rPr lang="en" sz="2997" b="1" kern="1200">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7" y="2422478"/>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p:nvPicPr>
        <p:blipFill>
          <a:blip r:embed="rId2"/>
          <a:stretch>
            <a:fillRect/>
          </a:stretch>
        </p:blipFill>
        <p:spPr>
          <a:xfrm>
            <a:off x="3488733" y="1881408"/>
            <a:ext cx="2085275" cy="1960738"/>
          </a:xfrm>
          <a:prstGeom prst="rect">
            <a:avLst/>
          </a:prstGeom>
        </p:spPr>
      </p:pic>
    </p:spTree>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167922783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19" y="399798"/>
            <a:ext cx="1230751" cy="1157248"/>
          </a:xfrm>
          <a:prstGeom prst="rect">
            <a:avLst/>
          </a:prstGeom>
        </p:spPr>
      </p:pic>
      <p:sp>
        <p:nvSpPr>
          <p:cNvPr id="12" name="Rectangle 11"/>
          <p:cNvSpPr/>
          <p:nvPr/>
        </p:nvSpPr>
        <p:spPr>
          <a:xfrm>
            <a:off x="469706" y="4873876"/>
            <a:ext cx="1964298" cy="123111"/>
          </a:xfrm>
          <a:prstGeom prst="rect">
            <a:avLst/>
          </a:prstGeom>
        </p:spPr>
        <p:txBody>
          <a:bodyPr wrap="none" lIns="0" tIns="0" rIns="0" bIns="0">
            <a:spAutoFit/>
          </a:bodyPr>
          <a:lstStyle/>
          <a:p>
            <a:r>
              <a:rPr lang="en-US" sz="800" kern="1200" dirty="0" smtClean="0">
                <a:latin typeface="Intel Clear"/>
                <a:ea typeface="+mn-ea"/>
                <a:cs typeface="Neo Sans Intel"/>
              </a:rPr>
              <a:t>Intel® Confidential — INTERNAL USE ONLY</a:t>
            </a:r>
          </a:p>
        </p:txBody>
      </p:sp>
    </p:spTree>
    <p:extLst>
      <p:ext uri="{BB962C8B-B14F-4D97-AF65-F5344CB8AC3E}">
        <p14:creationId xmlns:p14="http://schemas.microsoft.com/office/powerpoint/2010/main" val="671476467"/>
      </p:ext>
    </p:extLst>
  </p:cSld>
  <p:clrMapOvr>
    <a:masterClrMapping/>
  </p:clrMapOvr>
  <p:timing>
    <p:tnLst>
      <p:par>
        <p:cTn id="1" dur="indefinite" restart="never" nodeType="tmRoot"/>
      </p:par>
    </p:tnLst>
  </p:timing>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375" y="4805888"/>
            <a:ext cx="314741" cy="295944"/>
          </a:xfrm>
          <a:prstGeom prst="rect">
            <a:avLst/>
          </a:prstGeom>
        </p:spPr>
      </p:pic>
      <p:cxnSp>
        <p:nvCxnSpPr>
          <p:cNvPr id="74" name="Straight Connector 73"/>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820045"/>
      </p:ext>
    </p:extLst>
  </p:cSld>
  <p:clrMapOvr>
    <a:masterClrMapping/>
  </p:clrMapOvr>
  <p:timing>
    <p:tnLst>
      <p:par>
        <p:cTn id="1" dur="indefinite" restart="never" nodeType="tmRoot"/>
      </p:par>
    </p:tnLst>
  </p:timing>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508356638"/>
      </p:ext>
    </p:extLst>
  </p:cSld>
  <p:clrMapOvr>
    <a:masterClrMapping/>
  </p:clrMapOvr>
  <p:timing>
    <p:tnLst>
      <p:par>
        <p:cTn id="1" dur="indefinite" restart="never" nodeType="tmRoot"/>
      </p:par>
    </p:tnLst>
  </p:timing>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dirty="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dirty="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1381131026"/>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12553911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965403906"/>
      </p:ext>
    </p:extLst>
  </p:cSld>
  <p:clrMapOvr>
    <a:masterClrMapping/>
  </p:clrMapOvr>
  <p:timing>
    <p:tnLst>
      <p:par>
        <p:cTn id="1" dur="indefinite" restart="never" nodeType="tmRoot"/>
      </p:par>
    </p:tnLst>
  </p:timing>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58952297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82" y="0"/>
            <a:ext cx="2399399" cy="5151300"/>
          </a:xfrm>
          <a:prstGeom prst="triangle">
            <a:avLst>
              <a:gd name="adj" fmla="val 50000"/>
            </a:avLst>
          </a:prstGeom>
          <a:solidFill>
            <a:srgbClr val="FFFFFF"/>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0" name="Shape 178"/>
          <p:cNvSpPr txBox="1">
            <a:spLocks noGrp="1"/>
          </p:cNvSpPr>
          <p:nvPr>
            <p:ph type="body" idx="1"/>
          </p:nvPr>
        </p:nvSpPr>
        <p:spPr>
          <a:xfrm>
            <a:off x="5365132" y="771401"/>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398" b="0" i="0" u="none" strike="noStrike" cap="none">
              <a:solidFill>
                <a:srgbClr val="434343"/>
              </a:solidFill>
              <a:latin typeface="Calibri"/>
              <a:ea typeface="Calibri"/>
              <a:cs typeface="Calibri"/>
              <a:sym typeface="Calibri"/>
            </a:endParaRP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87" y="4975795"/>
            <a:ext cx="184666" cy="246221"/>
          </a:xfrm>
          <a:prstGeom prst="rect">
            <a:avLst/>
          </a:prstGeom>
          <a:noFill/>
        </p:spPr>
        <p:txBody>
          <a:bodyPr wrap="none" rtlCol="0">
            <a:spAutoFit/>
          </a:bodyPr>
          <a:lstStyle/>
          <a:p>
            <a:endParaRPr lang="en-US" sz="1000" dirty="0" smtClean="0">
              <a:solidFill>
                <a:srgbClr val="003C71"/>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375199818"/>
      </p:ext>
    </p:extLst>
  </p:cSld>
  <p:clrMapOvr>
    <a:masterClrMapping/>
  </p:clrMapOvr>
  <p:timing>
    <p:tnLst>
      <p:par>
        <p:cTn id="1" dur="indefinite" restart="never" nodeType="tmRoot"/>
      </p:par>
    </p:tnLst>
  </p:timing>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413616158"/>
      </p:ext>
    </p:extLst>
  </p:cSld>
  <p:clrMapOvr>
    <a:masterClrMapping/>
  </p:clrMapOvr>
  <p:timing>
    <p:tnLst>
      <p:par>
        <p:cTn id="1" dur="indefinite" restart="never" nodeType="tmRoot"/>
      </p:par>
    </p:tnLst>
  </p:timing>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4131162782"/>
      </p:ext>
    </p:extLst>
  </p:cSld>
  <p:clrMapOvr>
    <a:masterClrMapping/>
  </p:clrMapOvr>
  <p:timing>
    <p:tnLst>
      <p:par>
        <p:cTn id="1" dur="indefinite" restart="never" nodeType="tmRoot"/>
      </p:par>
    </p:tnLst>
  </p:timing>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00892093"/>
      </p:ext>
    </p:extLst>
  </p:cSld>
  <p:clrMapOvr>
    <a:masterClrMapping/>
  </p:clrMapOvr>
  <p:timing>
    <p:tnLst>
      <p:par>
        <p:cTn id="1" dur="indefinite" restart="never" nodeType="tmRoot"/>
      </p:par>
    </p:tnLst>
  </p:timing>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032016469"/>
      </p:ext>
    </p:extLst>
  </p:cSld>
  <p:clrMapOvr>
    <a:masterClrMapping/>
  </p:clrMapOvr>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1836393945"/>
      </p:ext>
    </p:extLst>
  </p:cSld>
  <p:clrMapOvr>
    <a:masterClrMapping/>
  </p:clrMapOvr>
  <p:timing>
    <p:tnLst>
      <p:par>
        <p:cTn id="1" dur="indefinite" restart="never" nodeType="tmRoot"/>
      </p:par>
    </p:tnLst>
  </p:timing>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8506025"/>
      </p:ext>
    </p:extLst>
  </p:cSld>
  <p:clrMapOvr>
    <a:masterClrMapping/>
  </p:clrMapOvr>
  <p:timing>
    <p:tnLst>
      <p:par>
        <p:cTn id="1" dur="indefinite" restart="never" nodeType="tmRoot"/>
      </p:par>
    </p:tnLst>
  </p:timing>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4842365"/>
            <a:ext cx="2895600" cy="250826"/>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50" y="4779605"/>
            <a:ext cx="262001" cy="24708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dirty="0"/>
          </a:p>
        </p:txBody>
      </p:sp>
      <p:sp>
        <p:nvSpPr>
          <p:cNvPr id="6"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dirty="0"/>
          </a:p>
        </p:txBody>
      </p:sp>
      <p:sp>
        <p:nvSpPr>
          <p:cNvPr id="7"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dirty="0"/>
          </a:p>
        </p:txBody>
      </p:sp>
      <p:pic>
        <p:nvPicPr>
          <p:cNvPr id="8"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9"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smtClean="0">
                <a:solidFill>
                  <a:srgbClr val="3A9ED9"/>
                </a:solidFill>
                <a:latin typeface="Source Code Pro"/>
                <a:ea typeface="Source Code Pro"/>
                <a:cs typeface="Source Code Pro"/>
                <a:sym typeface="Source Code Pro"/>
              </a:rPr>
              <a:t>/ headline goes here /</a:t>
            </a:r>
            <a:endParaRPr lang="en" sz="360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74839807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2410513183"/>
      </p:ext>
    </p:extLst>
  </p:cSld>
  <p:clrMapOvr>
    <a:masterClrMapping/>
  </p:clrMapOvr>
  <p:timing>
    <p:tnLst>
      <p:par>
        <p:cTn id="1" dur="indefinite" restart="never" nodeType="tmRoot"/>
      </p:par>
    </p:tnLst>
  </p:timing>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1C5"/>
              </a:solidFill>
            </a:endParaRPr>
          </a:p>
        </p:txBody>
      </p:sp>
      <p:pic>
        <p:nvPicPr>
          <p:cNvPr id="5" name="Picture 4" descr="StackedISWhite.png"/>
          <p:cNvPicPr>
            <a:picLocks noChangeAspect="1"/>
          </p:cNvPicPr>
          <p:nvPr/>
        </p:nvPicPr>
        <p:blipFill>
          <a:blip r:embed="rId2"/>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198936600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7" y="0"/>
            <a:ext cx="2399399" cy="5151300"/>
          </a:xfrm>
          <a:prstGeom prst="triangle">
            <a:avLst>
              <a:gd name="adj" fmla="val 50000"/>
            </a:avLst>
          </a:prstGeom>
          <a:solidFill>
            <a:srgbClr val="FFFFFF"/>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7" name="Shape 188"/>
          <p:cNvSpPr txBox="1">
            <a:spLocks noGrp="1"/>
          </p:cNvSpPr>
          <p:nvPr>
            <p:ph type="body" idx="1"/>
          </p:nvPr>
        </p:nvSpPr>
        <p:spPr>
          <a:xfrm>
            <a:off x="677607" y="771401"/>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398" b="0" i="0" u="none" strike="noStrike" cap="none">
              <a:solidFill>
                <a:srgbClr val="434343"/>
              </a:solidFill>
              <a:latin typeface="Calibri"/>
              <a:ea typeface="Calibri"/>
              <a:cs typeface="Calibri"/>
              <a:sym typeface="Calibri"/>
            </a:endParaRP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95EFAE-97D9-482A-8603-BDA4FE5A83E6}" type="datetimeFigureOut">
              <a:rPr lang="en-US" smtClean="0"/>
              <a:pPr/>
              <a:t>8/25/2017</a:t>
            </a:fld>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A15E00A-457A-4DC3-AA03-374ABBD35A5E}"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126606766"/>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and body">
    <p:bg>
      <p:bgPr>
        <a:solidFill>
          <a:schemeClr val="tx1"/>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153578744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19" y="399798"/>
            <a:ext cx="1230751" cy="1157248"/>
          </a:xfrm>
          <a:prstGeom prst="rect">
            <a:avLst/>
          </a:prstGeom>
        </p:spPr>
      </p:pic>
    </p:spTree>
    <p:extLst>
      <p:ext uri="{BB962C8B-B14F-4D97-AF65-F5344CB8AC3E}">
        <p14:creationId xmlns:p14="http://schemas.microsoft.com/office/powerpoint/2010/main" val="34709586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pic>
        <p:nvPicPr>
          <p:cNvPr id="58" name="Picture 57" descr="StackedISWhite.png"/>
          <p:cNvPicPr>
            <a:picLocks noChangeAspect="1"/>
          </p:cNvPicPr>
          <p:nvPr/>
        </p:nvPicPr>
        <p:blipFill>
          <a:blip r:embed="rId3"/>
          <a:stretch>
            <a:fillRect/>
          </a:stretch>
        </p:blipFill>
        <p:spPr>
          <a:xfrm>
            <a:off x="8294375" y="4805888"/>
            <a:ext cx="314741" cy="295944"/>
          </a:xfrm>
          <a:prstGeom prst="rect">
            <a:avLst/>
          </a:prstGeom>
        </p:spPr>
      </p:pic>
      <p:cxnSp>
        <p:nvCxnSpPr>
          <p:cNvPr id="74" name="Straight Connector 73"/>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52020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54539176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21371648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0232190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184753849"/>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ext uri="{BB962C8B-B14F-4D97-AF65-F5344CB8AC3E}">
        <p14:creationId xmlns:p14="http://schemas.microsoft.com/office/powerpoint/2010/main" val="340813274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87" y="4975795"/>
            <a:ext cx="184666" cy="246221"/>
          </a:xfrm>
          <a:prstGeom prst="rect">
            <a:avLst/>
          </a:prstGeom>
          <a:noFill/>
        </p:spPr>
        <p:txBody>
          <a:bodyPr wrap="none" rtlCol="0">
            <a:spAutoFit/>
          </a:bodyPr>
          <a:lstStyle/>
          <a:p>
            <a:endParaRPr lang="en-US" sz="1000" dirty="0" smtClean="0">
              <a:solidFill>
                <a:srgbClr val="003C71"/>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ext uri="{BB962C8B-B14F-4D97-AF65-F5344CB8AC3E}">
        <p14:creationId xmlns:p14="http://schemas.microsoft.com/office/powerpoint/2010/main" val="13476634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9"/>
            <a:ext cx="9144000" cy="2936999"/>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6" name="Shape 69"/>
          <p:cNvSpPr txBox="1">
            <a:spLocks noGrp="1"/>
          </p:cNvSpPr>
          <p:nvPr>
            <p:ph type="title"/>
          </p:nvPr>
        </p:nvSpPr>
        <p:spPr>
          <a:xfrm>
            <a:off x="720000" y="308200"/>
            <a:ext cx="77040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797"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6"/>
            <a:ext cx="1544624" cy="1544625"/>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5"/>
            <a:ext cx="1544624" cy="1544625"/>
          </a:xfrm>
          <a:prstGeom prst="rect">
            <a:avLst/>
          </a:prstGeom>
          <a:noFill/>
          <a:ln>
            <a:noFill/>
          </a:ln>
        </p:spPr>
      </p:pic>
      <p:sp>
        <p:nvSpPr>
          <p:cNvPr id="9" name="Shape 72"/>
          <p:cNvSpPr txBox="1"/>
          <p:nvPr userDrawn="1"/>
        </p:nvSpPr>
        <p:spPr>
          <a:xfrm>
            <a:off x="1334562" y="3288051"/>
            <a:ext cx="1917300" cy="648899"/>
          </a:xfrm>
          <a:prstGeom prst="rect">
            <a:avLst/>
          </a:prstGeom>
          <a:noFill/>
          <a:ln>
            <a:noFill/>
          </a:ln>
        </p:spPr>
        <p:txBody>
          <a:bodyPr lIns="91340" tIns="91340" rIns="91340" bIns="91340" anchor="t" anchorCtr="0">
            <a:noAutofit/>
          </a:bodyPr>
          <a:lstStyle/>
          <a:p>
            <a:pPr algn="ctr">
              <a:buClr>
                <a:srgbClr val="FFFFFF"/>
              </a:buClr>
              <a:buSzPct val="25000"/>
              <a:buFont typeface="Arial"/>
              <a:buNone/>
            </a:pPr>
            <a:r>
              <a:rPr lang="en" sz="1599" b="1" kern="1200">
                <a:solidFill>
                  <a:srgbClr val="FFFFFF"/>
                </a:solidFill>
                <a:latin typeface="Calibri"/>
                <a:ea typeface="Calibri"/>
                <a:cs typeface="Calibri"/>
                <a:sym typeface="Calibri"/>
              </a:rPr>
              <a:t>NAME</a:t>
            </a:r>
          </a:p>
          <a:p>
            <a:pPr algn="ctr">
              <a:buClr>
                <a:srgbClr val="FFFFFF"/>
              </a:buClr>
              <a:buSzPct val="25000"/>
              <a:buFont typeface="Arial"/>
              <a:buNone/>
            </a:pPr>
            <a:r>
              <a:rPr lang="en" sz="1199" kern="1200">
                <a:solidFill>
                  <a:srgbClr val="FFFFFF"/>
                </a:solidFill>
                <a:latin typeface="Calibri"/>
                <a:ea typeface="Calibri"/>
                <a:cs typeface="Calibri"/>
                <a:sym typeface="Calibri"/>
              </a:rPr>
              <a:t>Title Here</a:t>
            </a:r>
          </a:p>
        </p:txBody>
      </p:sp>
      <p:sp>
        <p:nvSpPr>
          <p:cNvPr id="10" name="Shape 73"/>
          <p:cNvSpPr txBox="1"/>
          <p:nvPr userDrawn="1"/>
        </p:nvSpPr>
        <p:spPr>
          <a:xfrm>
            <a:off x="3455696" y="3288051"/>
            <a:ext cx="2232599" cy="648899"/>
          </a:xfrm>
          <a:prstGeom prst="rect">
            <a:avLst/>
          </a:prstGeom>
          <a:noFill/>
          <a:ln>
            <a:noFill/>
          </a:ln>
        </p:spPr>
        <p:txBody>
          <a:bodyPr lIns="91340" tIns="91340" rIns="91340" bIns="91340" anchor="t" anchorCtr="0">
            <a:noAutofit/>
          </a:bodyPr>
          <a:lstStyle/>
          <a:p>
            <a:pPr algn="ctr">
              <a:buClr>
                <a:srgbClr val="F3F3F3"/>
              </a:buClr>
              <a:buSzPct val="25000"/>
              <a:buFont typeface="Arial"/>
              <a:buNone/>
            </a:pPr>
            <a:r>
              <a:rPr lang="en" sz="1599" b="1" kern="1200">
                <a:solidFill>
                  <a:srgbClr val="F3F3F3"/>
                </a:solidFill>
                <a:latin typeface="Calibri"/>
                <a:ea typeface="Calibri"/>
                <a:cs typeface="Calibri"/>
                <a:sym typeface="Calibri"/>
              </a:rPr>
              <a:t>NAME</a:t>
            </a:r>
          </a:p>
          <a:p>
            <a:pPr algn="ctr">
              <a:buClr>
                <a:srgbClr val="000000"/>
              </a:buClr>
              <a:buSzPct val="25000"/>
              <a:buFont typeface="Arial"/>
              <a:buNone/>
            </a:pPr>
            <a:r>
              <a:rPr lang="en" sz="1199" kern="1200">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6"/>
            <a:ext cx="1544624" cy="1544625"/>
          </a:xfrm>
          <a:prstGeom prst="rect">
            <a:avLst/>
          </a:prstGeom>
          <a:noFill/>
          <a:ln>
            <a:noFill/>
          </a:ln>
        </p:spPr>
      </p:pic>
      <p:sp>
        <p:nvSpPr>
          <p:cNvPr id="12" name="Shape 75"/>
          <p:cNvSpPr txBox="1"/>
          <p:nvPr userDrawn="1"/>
        </p:nvSpPr>
        <p:spPr>
          <a:xfrm>
            <a:off x="5892112" y="3288051"/>
            <a:ext cx="1917300" cy="648899"/>
          </a:xfrm>
          <a:prstGeom prst="rect">
            <a:avLst/>
          </a:prstGeom>
          <a:noFill/>
          <a:ln>
            <a:noFill/>
          </a:ln>
        </p:spPr>
        <p:txBody>
          <a:bodyPr lIns="91340" tIns="91340" rIns="91340" bIns="91340" anchor="t" anchorCtr="0">
            <a:noAutofit/>
          </a:bodyPr>
          <a:lstStyle/>
          <a:p>
            <a:pPr algn="ctr">
              <a:buClr>
                <a:srgbClr val="FFFFFF"/>
              </a:buClr>
              <a:buSzPct val="25000"/>
              <a:buFont typeface="Arial"/>
              <a:buNone/>
            </a:pPr>
            <a:r>
              <a:rPr lang="en" sz="1599" b="1" kern="1200">
                <a:solidFill>
                  <a:srgbClr val="FFFFFF"/>
                </a:solidFill>
                <a:latin typeface="Calibri"/>
                <a:ea typeface="Calibri"/>
                <a:cs typeface="Calibri"/>
                <a:sym typeface="Calibri"/>
              </a:rPr>
              <a:t>NAME</a:t>
            </a:r>
          </a:p>
          <a:p>
            <a:pPr algn="ctr">
              <a:buClr>
                <a:srgbClr val="000000"/>
              </a:buClr>
              <a:buSzPct val="25000"/>
              <a:buFont typeface="Arial"/>
              <a:buNone/>
            </a:pPr>
            <a:r>
              <a:rPr lang="en" sz="1199" kern="1200">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6"/>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ext uri="{BB962C8B-B14F-4D97-AF65-F5344CB8AC3E}">
        <p14:creationId xmlns:p14="http://schemas.microsoft.com/office/powerpoint/2010/main" val="12516552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ext uri="{BB962C8B-B14F-4D97-AF65-F5344CB8AC3E}">
        <p14:creationId xmlns:p14="http://schemas.microsoft.com/office/powerpoint/2010/main" val="4235515990"/>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330866599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Tree>
    <p:extLst>
      <p:ext uri="{BB962C8B-B14F-4D97-AF65-F5344CB8AC3E}">
        <p14:creationId xmlns:p14="http://schemas.microsoft.com/office/powerpoint/2010/main" val="3957358902"/>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18938795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solidFill>
                <a:prstClr val="black">
                  <a:tint val="75000"/>
                </a:prstClr>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477611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bg>
      <p:bgPr>
        <a:solidFill>
          <a:srgbClr val="FFFFFF"/>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4842365"/>
            <a:ext cx="2895600" cy="250826"/>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743950" y="4779605"/>
            <a:ext cx="262001" cy="247085"/>
          </a:xfrm>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90526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76578196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p:nvPicPr>
        <p:blipFill>
          <a:blip r:embed="rId2"/>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575279975"/>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504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image" Target="../media/image4.png"/><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heme" Target="../theme/theme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image" Target="../media/image4.png"/><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theme" Target="../theme/theme5.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image" Target="../media/image4.png"/><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theme" Target="../theme/theme6.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792710808"/>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472671391"/>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13406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pic>
        <p:nvPicPr>
          <p:cNvPr id="16" name="Picture 15" descr="StackedISWhite.png"/>
          <p:cNvPicPr>
            <a:picLocks noChangeAspect="1"/>
          </p:cNvPicPr>
          <p:nvPr/>
        </p:nvPicPr>
        <p:blipFill>
          <a:blip r:embed="rId21"/>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748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iming>
    <p:tnLst>
      <p:par>
        <p:cTn id="1" dur="indefinite" restart="never" nodeType="tmRoot"/>
      </p:par>
    </p:tnLst>
  </p:timing>
  <p:hf sldNum="0"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16" name="Picture 15" descr="StackedISWhite.png"/>
          <p:cNvPicPr>
            <a:picLocks noChangeAspect="1"/>
          </p:cNvPicPr>
          <p:nvPr/>
        </p:nvPicPr>
        <p:blipFill>
          <a:blip r:embed="rId21"/>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0789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pPr>
              <a:buClr>
                <a:srgbClr val="B1BABF"/>
              </a:buClr>
              <a:buSzPct val="25000"/>
              <a:buFont typeface="Arial"/>
              <a:buNone/>
            </a:pPr>
            <a:fld id="{00000000-1234-1234-1234-123412341234}" type="slidenum">
              <a:rPr lang="en" sz="1000" smtClean="0">
                <a:solidFill>
                  <a:srgbClr val="B1BABF"/>
                </a:solidFill>
                <a:latin typeface="Arial"/>
                <a:cs typeface="Arial"/>
              </a:rPr>
              <a:pPr>
                <a:buClr>
                  <a:srgbClr val="B1BABF"/>
                </a:buClr>
                <a:buSzPct val="25000"/>
                <a:buFont typeface="Arial"/>
                <a:buNone/>
              </a:pPr>
              <a:t>‹#›</a:t>
            </a:fld>
            <a:endParaRPr lang="en" sz="1000">
              <a:solidFill>
                <a:srgbClr val="B1BABF"/>
              </a:solidFill>
              <a:latin typeface="Arial"/>
              <a:cs typeface="Arial"/>
            </a:endParaRPr>
          </a:p>
        </p:txBody>
      </p:sp>
      <p:pic>
        <p:nvPicPr>
          <p:cNvPr id="16" name="Picture 15" descr="StackedISWhite.png"/>
          <p:cNvPicPr>
            <a:picLocks noChangeAspect="1"/>
          </p:cNvPicPr>
          <p:nvPr/>
        </p:nvPicPr>
        <p:blipFill>
          <a:blip r:embed="rId21"/>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01699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iming>
    <p:tnLst>
      <p:par>
        <p:cTn id="1" dur="indefinite" restart="never" nodeType="tmRoot"/>
      </p:par>
    </p:tnLst>
  </p:timing>
  <p:hf sldNum="0"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62.xml"/><Relationship Id="rId4" Type="http://schemas.openxmlformats.org/officeDocument/2006/relationships/image" Target="../media/image81.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62.xml"/><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62.xml"/><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6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hyperlink" Target="https://software.intel.com/en-us/articles/intel-sample-source-code-license-agreement" TargetMode="External"/><Relationship Id="rId2" Type="http://schemas.openxmlformats.org/officeDocument/2006/relationships/hyperlink" Target="http://www.intel.com/" TargetMode="Externa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7.xml"/><Relationship Id="rId1" Type="http://schemas.openxmlformats.org/officeDocument/2006/relationships/slideLayout" Target="../slideLayouts/slideLayout6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0000">
              <a:schemeClr val="accent2"/>
            </a:gs>
          </a:gsLst>
          <a:lin ang="18900000" scaled="1"/>
        </a:gra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US" sz="5000" b="0" i="0" u="none" strike="noStrike" cap="none" dirty="0" smtClean="0">
                <a:solidFill>
                  <a:srgbClr val="FFFFFF"/>
                </a:solidFill>
                <a:latin typeface="Avenir Book" charset="0"/>
                <a:ea typeface="Avenir Book" charset="0"/>
                <a:cs typeface="Avenir Book" charset="0"/>
                <a:sym typeface="Source Code Pro"/>
              </a:rPr>
              <a:t>Logistic Regression</a:t>
            </a:r>
            <a:endParaRPr lang="en" sz="5000" b="0" i="0" u="none" strike="noStrike" cap="none" dirty="0">
              <a:solidFill>
                <a:srgbClr val="FFFFFF"/>
              </a:solidFill>
              <a:latin typeface="Avenir Book" charset="0"/>
              <a:ea typeface="Avenir Book" charset="0"/>
              <a:cs typeface="Avenir Book" charset="0"/>
              <a:sym typeface="Source Code Pro"/>
            </a:endParaRPr>
          </a:p>
        </p:txBody>
      </p:sp>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139902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38"/>
          <p:cNvSpPr/>
          <p:nvPr/>
        </p:nvSpPr>
        <p:spPr>
          <a:xfrm>
            <a:off x="2803232" y="2500765"/>
            <a:ext cx="5001066" cy="45719"/>
          </a:xfrm>
          <a:custGeom>
            <a:avLst/>
            <a:gdLst/>
            <a:ahLst/>
            <a:cxnLst/>
            <a:rect l="l" t="t" r="r" b="b"/>
            <a:pathLst>
              <a:path w="2430145" h="1771014">
                <a:moveTo>
                  <a:pt x="0" y="1770601"/>
                </a:moveTo>
                <a:lnTo>
                  <a:pt x="2429579" y="0"/>
                </a:lnTo>
              </a:path>
            </a:pathLst>
          </a:custGeom>
          <a:ln w="34925">
            <a:solidFill>
              <a:schemeClr val="bg1">
                <a:lumMod val="50000"/>
                <a:lumOff val="50000"/>
              </a:schemeClr>
            </a:solidFill>
          </a:ln>
        </p:spPr>
        <p:txBody>
          <a:bodyPr wrap="square" lIns="0" tIns="0" rIns="0" bIns="0" rtlCol="0"/>
          <a:lstStyle/>
          <a:p>
            <a:endParaRPr sz="1050">
              <a:latin typeface="Avenir Book" charset="0"/>
              <a:ea typeface="Avenir Book" charset="0"/>
              <a:cs typeface="Avenir Book" charset="0"/>
            </a:endParaRPr>
          </a:p>
        </p:txBody>
      </p:sp>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Logistic Regression</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bject 58"/>
          <p:cNvSpPr/>
          <p:nvPr/>
        </p:nvSpPr>
        <p:spPr>
          <a:xfrm>
            <a:off x="3002739" y="1967268"/>
            <a:ext cx="4993957" cy="1215390"/>
          </a:xfrm>
          <a:custGeom>
            <a:avLst/>
            <a:gdLst/>
            <a:ahLst/>
            <a:cxn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59" name="TextBox 58"/>
              <p:cNvSpPr txBox="1"/>
              <p:nvPr/>
            </p:nvSpPr>
            <p:spPr>
              <a:xfrm>
                <a:off x="3061179" y="3935178"/>
                <a:ext cx="4167231" cy="718915"/>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𝑦</m:t>
                        </m:r>
                      </m:e>
                      <m:sub>
                        <m:r>
                          <a:rPr lang="en-US" sz="3200" b="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m:t>
                    </m:r>
                    <m:f>
                      <m:fPr>
                        <m:ctrlPr>
                          <a:rPr lang="mr-IN" sz="3200" b="0" i="1" smtClean="0">
                            <a:latin typeface="Cambria Math" panose="02040503050406030204" pitchFamily="18" charset="0"/>
                            <a:ea typeface="Avenir Book" charset="0"/>
                            <a:cs typeface="Avenir Book" charset="0"/>
                          </a:rPr>
                        </m:ctrlPr>
                      </m:fPr>
                      <m:num>
                        <m:r>
                          <a:rPr lang="en-US" sz="3200" b="0" i="1" smtClean="0">
                            <a:latin typeface="Cambria Math" charset="0"/>
                            <a:ea typeface="Avenir Book" charset="0"/>
                            <a:cs typeface="Avenir Book" charset="0"/>
                          </a:rPr>
                          <m:t>1</m:t>
                        </m:r>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mr-IN" sz="3200" b="0" i="1" smtClean="0">
                                <a:latin typeface="Cambria Math" charset="0"/>
                                <a:ea typeface="Avenir Book" charset="0"/>
                                <a:cs typeface="Avenir Book" charset="0"/>
                              </a:rPr>
                              <m:t>−</m:t>
                            </m:r>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smtClean="0">
                                <a:latin typeface="Cambria Math" charset="0"/>
                                <a:ea typeface="Avenir Book" charset="0"/>
                                <a:cs typeface="Avenir Book" charset="0"/>
                              </a:rPr>
                              <m:t> </m:t>
                            </m:r>
                            <m:r>
                              <a:rPr lang="en-US" sz="3200" i="1" dirty="0">
                                <a:latin typeface="Cambria Math" charset="0"/>
                                <a:ea typeface="Avenir Book" charset="0"/>
                                <a:cs typeface="Avenir Book" charset="0"/>
                              </a:rPr>
                              <m:t>+</m:t>
                            </m:r>
                            <m:r>
                              <a:rPr lang="en-US" sz="3200" b="0" i="1" dirty="0" smtClean="0">
                                <a:latin typeface="Cambria Math" charset="0"/>
                                <a:ea typeface="Avenir Book" charset="0"/>
                                <a:cs typeface="Avenir Book" charset="0"/>
                              </a:rPr>
                              <m:t> </m:t>
                            </m:r>
                            <m:r>
                              <m:rPr>
                                <m:sty m:val="p"/>
                              </m:rPr>
                              <a:rPr lang="el-GR" sz="3200" i="1" dirty="0">
                                <a:latin typeface="Cambria Math" charset="0"/>
                                <a:ea typeface="Avenir Book" charset="0"/>
                                <a:cs typeface="Avenir Book" charset="0"/>
                              </a:rPr>
                              <m:t>ε</m:t>
                            </m:r>
                            <m:r>
                              <m:rPr>
                                <m:nor/>
                              </m:rPr>
                              <a:rPr lang="en-US" sz="3200" dirty="0">
                                <a:latin typeface="Avenir Book" charset="0"/>
                                <a:ea typeface="Avenir Book" charset="0"/>
                                <a:cs typeface="Avenir Book" charset="0"/>
                              </a:rPr>
                              <m:t> </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061179" y="3935178"/>
                <a:ext cx="4167231" cy="71891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52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38"/>
          <p:cNvSpPr/>
          <p:nvPr/>
        </p:nvSpPr>
        <p:spPr>
          <a:xfrm>
            <a:off x="2803232" y="2500765"/>
            <a:ext cx="5001066" cy="45719"/>
          </a:xfrm>
          <a:custGeom>
            <a:avLst/>
            <a:gdLst/>
            <a:ahLst/>
            <a:cxnLst/>
            <a:rect l="l" t="t" r="r" b="b"/>
            <a:pathLst>
              <a:path w="2430145" h="1771014">
                <a:moveTo>
                  <a:pt x="0" y="1770601"/>
                </a:moveTo>
                <a:lnTo>
                  <a:pt x="2429579" y="0"/>
                </a:lnTo>
              </a:path>
            </a:pathLst>
          </a:custGeom>
          <a:ln w="34925">
            <a:solidFill>
              <a:schemeClr val="bg1">
                <a:lumMod val="50000"/>
                <a:lumOff val="50000"/>
              </a:schemeClr>
            </a:solidFill>
          </a:ln>
        </p:spPr>
        <p:txBody>
          <a:bodyPr wrap="square" lIns="0" tIns="0" rIns="0" bIns="0" rtlCol="0"/>
          <a:lstStyle/>
          <a:p>
            <a:endParaRPr sz="1050">
              <a:latin typeface="Avenir Book" charset="0"/>
              <a:ea typeface="Avenir Book" charset="0"/>
              <a:cs typeface="Avenir Book" charset="0"/>
            </a:endParaRPr>
          </a:p>
        </p:txBody>
      </p:sp>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The Decision Boundary</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bject 58"/>
          <p:cNvSpPr/>
          <p:nvPr/>
        </p:nvSpPr>
        <p:spPr>
          <a:xfrm>
            <a:off x="3002739" y="1967268"/>
            <a:ext cx="4993957" cy="1215390"/>
          </a:xfrm>
          <a:custGeom>
            <a:avLst/>
            <a:gdLst/>
            <a:ahLst/>
            <a:cxn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59" name="TextBox 58"/>
              <p:cNvSpPr txBox="1"/>
              <p:nvPr/>
            </p:nvSpPr>
            <p:spPr>
              <a:xfrm>
                <a:off x="3061179" y="3935178"/>
                <a:ext cx="4167231" cy="718915"/>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𝑦</m:t>
                        </m:r>
                      </m:e>
                      <m:sub>
                        <m:r>
                          <a:rPr lang="en-US" sz="3200" b="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m:t>
                    </m:r>
                    <m:f>
                      <m:fPr>
                        <m:ctrlPr>
                          <a:rPr lang="mr-IN" sz="3200" b="0" i="1" smtClean="0">
                            <a:latin typeface="Cambria Math" panose="02040503050406030204" pitchFamily="18" charset="0"/>
                            <a:ea typeface="Avenir Book" charset="0"/>
                            <a:cs typeface="Avenir Book" charset="0"/>
                          </a:rPr>
                        </m:ctrlPr>
                      </m:fPr>
                      <m:num>
                        <m:r>
                          <a:rPr lang="en-US" sz="3200" b="0" i="1" smtClean="0">
                            <a:latin typeface="Cambria Math" charset="0"/>
                            <a:ea typeface="Avenir Book" charset="0"/>
                            <a:cs typeface="Avenir Book" charset="0"/>
                          </a:rPr>
                          <m:t>1</m:t>
                        </m:r>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mr-IN" sz="3200" b="0" i="1" smtClean="0">
                                <a:latin typeface="Cambria Math" charset="0"/>
                                <a:ea typeface="Avenir Book" charset="0"/>
                                <a:cs typeface="Avenir Book" charset="0"/>
                              </a:rPr>
                              <m:t>−</m:t>
                            </m:r>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smtClean="0">
                                <a:latin typeface="Cambria Math" charset="0"/>
                                <a:ea typeface="Avenir Book" charset="0"/>
                                <a:cs typeface="Avenir Book" charset="0"/>
                              </a:rPr>
                              <m:t> </m:t>
                            </m:r>
                            <m:r>
                              <a:rPr lang="en-US" sz="3200" i="1" dirty="0">
                                <a:latin typeface="Cambria Math" charset="0"/>
                                <a:ea typeface="Avenir Book" charset="0"/>
                                <a:cs typeface="Avenir Book" charset="0"/>
                              </a:rPr>
                              <m:t>+</m:t>
                            </m:r>
                            <m:r>
                              <a:rPr lang="en-US" sz="3200" b="0" i="1" dirty="0" smtClean="0">
                                <a:latin typeface="Cambria Math" charset="0"/>
                                <a:ea typeface="Avenir Book" charset="0"/>
                                <a:cs typeface="Avenir Book" charset="0"/>
                              </a:rPr>
                              <m:t> </m:t>
                            </m:r>
                            <m:r>
                              <m:rPr>
                                <m:sty m:val="p"/>
                              </m:rPr>
                              <a:rPr lang="el-GR" sz="3200" i="1" dirty="0">
                                <a:latin typeface="Cambria Math" charset="0"/>
                                <a:ea typeface="Avenir Book" charset="0"/>
                                <a:cs typeface="Avenir Book" charset="0"/>
                              </a:rPr>
                              <m:t>ε</m:t>
                            </m:r>
                            <m:r>
                              <m:rPr>
                                <m:nor/>
                              </m:rPr>
                              <a:rPr lang="en-US" sz="3200" dirty="0">
                                <a:latin typeface="Avenir Book" charset="0"/>
                                <a:ea typeface="Avenir Book" charset="0"/>
                                <a:cs typeface="Avenir Book" charset="0"/>
                              </a:rPr>
                              <m:t> </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061179" y="3935178"/>
                <a:ext cx="4167231" cy="718915"/>
              </a:xfrm>
              <a:prstGeom prst="rect">
                <a:avLst/>
              </a:prstGeom>
              <a:blipFill rotWithShape="0">
                <a:blip r:embed="rId3"/>
                <a:stretch>
                  <a:fillRect/>
                </a:stretch>
              </a:blipFill>
            </p:spPr>
            <p:txBody>
              <a:bodyPr/>
              <a:lstStyle/>
              <a:p>
                <a:r>
                  <a:rPr lang="en-US">
                    <a:noFill/>
                  </a:rPr>
                  <a:t> </a:t>
                </a:r>
              </a:p>
            </p:txBody>
          </p:sp>
        </mc:Fallback>
      </mc:AlternateContent>
      <p:sp>
        <p:nvSpPr>
          <p:cNvPr id="29" name="Rectangle 28"/>
          <p:cNvSpPr/>
          <p:nvPr/>
        </p:nvSpPr>
        <p:spPr>
          <a:xfrm>
            <a:off x="2784173" y="1967268"/>
            <a:ext cx="2047803" cy="1197336"/>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868115" y="1967268"/>
            <a:ext cx="2997063" cy="1197336"/>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Arrow Connector 30"/>
          <p:cNvCxnSpPr/>
          <p:nvPr/>
        </p:nvCxnSpPr>
        <p:spPr>
          <a:xfrm flipH="1" flipV="1">
            <a:off x="4859776" y="1697768"/>
            <a:ext cx="1" cy="1712322"/>
          </a:xfrm>
          <a:prstGeom prst="straightConnector1">
            <a:avLst/>
          </a:prstGeom>
          <a:ln w="53975">
            <a:solidFill>
              <a:srgbClr val="7030A0"/>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Relationship of Logistic to Linear Regression</a:t>
            </a:r>
          </a:p>
        </p:txBody>
      </p:sp>
      <p:sp>
        <p:nvSpPr>
          <p:cNvPr id="62" name="object 3"/>
          <p:cNvSpPr txBox="1"/>
          <p:nvPr/>
        </p:nvSpPr>
        <p:spPr>
          <a:xfrm>
            <a:off x="614521" y="1371062"/>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Logistic Function</a:t>
            </a:r>
            <a:endParaRPr sz="2400" dirty="0">
              <a:solidFill>
                <a:srgbClr val="0070C0"/>
              </a:solidFill>
              <a:effectLst/>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66" name="TextBox 65"/>
              <p:cNvSpPr txBox="1"/>
              <p:nvPr/>
            </p:nvSpPr>
            <p:spPr>
              <a:xfrm>
                <a:off x="3532957" y="1218445"/>
                <a:ext cx="3873625" cy="861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r>
                        <a:rPr lang="en-US" sz="3200" i="1">
                          <a:latin typeface="Cambria Math" charset="0"/>
                          <a:ea typeface="Avenir Book" charset="0"/>
                          <a:cs typeface="Avenir Book" charset="0"/>
                        </a:rPr>
                        <m:t>=</m:t>
                      </m:r>
                      <m:f>
                        <m:fPr>
                          <m:ctrlPr>
                            <a:rPr lang="mr-IN" sz="2400" i="1">
                              <a:latin typeface="Cambria Math" panose="02040503050406030204" pitchFamily="18" charset="0"/>
                              <a:ea typeface="Avenir Book" charset="0"/>
                              <a:cs typeface="Avenir Book" charset="0"/>
                            </a:rPr>
                          </m:ctrlPr>
                        </m:fPr>
                        <m:num>
                          <m:r>
                            <a:rPr lang="en-US" sz="2400" i="1">
                              <a:latin typeface="Cambria Math" charset="0"/>
                              <a:ea typeface="Avenir Book" charset="0"/>
                              <a:cs typeface="Avenir Book" charset="0"/>
                            </a:rPr>
                            <m:t>1</m:t>
                          </m:r>
                        </m:num>
                        <m:den>
                          <m:r>
                            <a:rPr lang="en-US" sz="2400" i="1">
                              <a:latin typeface="Cambria Math" charset="0"/>
                              <a:ea typeface="Avenir Book" charset="0"/>
                              <a:cs typeface="Avenir Book" charset="0"/>
                            </a:rPr>
                            <m:t>1+</m:t>
                          </m:r>
                          <m:sSup>
                            <m:sSupPr>
                              <m:ctrlPr>
                                <a:rPr lang="mr-IN" sz="2400" i="1">
                                  <a:latin typeface="Cambria Math" panose="02040503050406030204" pitchFamily="18" charset="0"/>
                                  <a:ea typeface="Avenir Book" charset="0"/>
                                  <a:cs typeface="Avenir Book" charset="0"/>
                                </a:rPr>
                              </m:ctrlPr>
                            </m:sSupPr>
                            <m:e>
                              <m:r>
                                <a:rPr lang="mr-IN" sz="2400" i="1">
                                  <a:latin typeface="Cambria Math" charset="0"/>
                                  <a:ea typeface="Avenir Book" charset="0"/>
                                  <a:cs typeface="Avenir Book" charset="0"/>
                                </a:rPr>
                                <m:t>𝑒</m:t>
                              </m:r>
                            </m:e>
                            <m:sup>
                              <m:r>
                                <a:rPr lang="mr-IN" sz="2400" i="1">
                                  <a:latin typeface="Cambria Math" charset="0"/>
                                  <a:ea typeface="Avenir Book" charset="0"/>
                                  <a:cs typeface="Avenir Book" charset="0"/>
                                </a:rPr>
                                <m:t>−</m:t>
                              </m:r>
                              <m:r>
                                <a:rPr lang="en-US" sz="2400" i="1">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a:latin typeface="Cambria Math" charset="0"/>
                                      <a:ea typeface="Avenir Book" charset="0"/>
                                      <a:cs typeface="Avenir Book" charset="0"/>
                                    </a:rPr>
                                    <m:t>0</m:t>
                                  </m:r>
                                </m:sub>
                              </m:sSub>
                              <m:r>
                                <a:rPr lang="en-US" sz="2400" i="1" dirty="0">
                                  <a:latin typeface="Cambria Math" charset="0"/>
                                  <a:ea typeface="Avenir Book" charset="0"/>
                                  <a:cs typeface="Avenir Book" charset="0"/>
                                </a:rPr>
                                <m:t>+ </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a:latin typeface="Cambria Math" charset="0"/>
                                      <a:ea typeface="Avenir Book" charset="0"/>
                                      <a:cs typeface="Avenir Book" charset="0"/>
                                    </a:rPr>
                                    <m:t>1</m:t>
                                  </m:r>
                                </m:sub>
                              </m:sSub>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 + </m:t>
                              </m:r>
                              <m:r>
                                <m:rPr>
                                  <m:sty m:val="p"/>
                                </m:rPr>
                                <a:rPr lang="el-GR" sz="2400" i="1" dirty="0">
                                  <a:latin typeface="Cambria Math" charset="0"/>
                                  <a:ea typeface="Avenir Book" charset="0"/>
                                  <a:cs typeface="Avenir Book" charset="0"/>
                                </a:rPr>
                                <m:t>ε</m:t>
                              </m:r>
                              <m:r>
                                <m:rPr>
                                  <m:nor/>
                                </m:rPr>
                                <a:rPr lang="en-US" sz="2400" dirty="0">
                                  <a:latin typeface="Avenir Book" charset="0"/>
                                  <a:ea typeface="Avenir Book" charset="0"/>
                                  <a:cs typeface="Avenir Book" charset="0"/>
                                </a:rPr>
                                <m:t> </m:t>
                              </m:r>
                              <m:r>
                                <a:rPr lang="en-US" sz="2400" i="1" dirty="0">
                                  <a:latin typeface="Cambria Math" charset="0"/>
                                  <a:ea typeface="Avenir Book" charset="0"/>
                                  <a:cs typeface="Avenir Book" charset="0"/>
                                </a:rPr>
                                <m:t>)</m:t>
                              </m:r>
                            </m:sup>
                          </m:sSup>
                        </m:den>
                      </m:f>
                    </m:oMath>
                  </m:oMathPara>
                </a14:m>
                <a:endParaRPr lang="en-US" sz="2800" dirty="0">
                  <a:latin typeface="Avenir Book" charset="0"/>
                  <a:ea typeface="Avenir Book" charset="0"/>
                  <a:cs typeface="Avenir Book"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532957" y="1218445"/>
                <a:ext cx="3873625" cy="86139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851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Relationship of Logistic to Linear Regression</a:t>
            </a:r>
          </a:p>
        </p:txBody>
      </p:sp>
      <p:sp>
        <p:nvSpPr>
          <p:cNvPr id="62" name="object 3"/>
          <p:cNvSpPr txBox="1"/>
          <p:nvPr/>
        </p:nvSpPr>
        <p:spPr>
          <a:xfrm>
            <a:off x="614521" y="1371062"/>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Logistic Function</a:t>
            </a:r>
            <a:endParaRPr sz="2400" dirty="0">
              <a:solidFill>
                <a:srgbClr val="0070C0"/>
              </a:solidFill>
              <a:effectLst/>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66" name="TextBox 65"/>
              <p:cNvSpPr txBox="1"/>
              <p:nvPr/>
            </p:nvSpPr>
            <p:spPr>
              <a:xfrm>
                <a:off x="3532957" y="1218445"/>
                <a:ext cx="3873625" cy="861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r>
                        <a:rPr lang="en-US" sz="3200" i="1">
                          <a:latin typeface="Cambria Math" charset="0"/>
                          <a:ea typeface="Avenir Book" charset="0"/>
                          <a:cs typeface="Avenir Book" charset="0"/>
                        </a:rPr>
                        <m:t>=</m:t>
                      </m:r>
                      <m:f>
                        <m:fPr>
                          <m:ctrlPr>
                            <a:rPr lang="mr-IN" sz="2400" i="1">
                              <a:latin typeface="Cambria Math" panose="02040503050406030204" pitchFamily="18" charset="0"/>
                              <a:ea typeface="Avenir Book" charset="0"/>
                              <a:cs typeface="Avenir Book" charset="0"/>
                            </a:rPr>
                          </m:ctrlPr>
                        </m:fPr>
                        <m:num>
                          <m:r>
                            <a:rPr lang="en-US" sz="2400" i="1">
                              <a:latin typeface="Cambria Math" charset="0"/>
                              <a:ea typeface="Avenir Book" charset="0"/>
                              <a:cs typeface="Avenir Book" charset="0"/>
                            </a:rPr>
                            <m:t>1</m:t>
                          </m:r>
                        </m:num>
                        <m:den>
                          <m:r>
                            <a:rPr lang="en-US" sz="2400" i="1">
                              <a:latin typeface="Cambria Math" charset="0"/>
                              <a:ea typeface="Avenir Book" charset="0"/>
                              <a:cs typeface="Avenir Book" charset="0"/>
                            </a:rPr>
                            <m:t>1+</m:t>
                          </m:r>
                          <m:sSup>
                            <m:sSupPr>
                              <m:ctrlPr>
                                <a:rPr lang="mr-IN" sz="2400" i="1">
                                  <a:latin typeface="Cambria Math" panose="02040503050406030204" pitchFamily="18" charset="0"/>
                                  <a:ea typeface="Avenir Book" charset="0"/>
                                  <a:cs typeface="Avenir Book" charset="0"/>
                                </a:rPr>
                              </m:ctrlPr>
                            </m:sSupPr>
                            <m:e>
                              <m:r>
                                <a:rPr lang="mr-IN" sz="2400" i="1">
                                  <a:latin typeface="Cambria Math" charset="0"/>
                                  <a:ea typeface="Avenir Book" charset="0"/>
                                  <a:cs typeface="Avenir Book" charset="0"/>
                                </a:rPr>
                                <m:t>𝑒</m:t>
                              </m:r>
                            </m:e>
                            <m:sup>
                              <m:r>
                                <a:rPr lang="mr-IN" sz="2400" i="1">
                                  <a:latin typeface="Cambria Math" charset="0"/>
                                  <a:ea typeface="Avenir Book" charset="0"/>
                                  <a:cs typeface="Avenir Book" charset="0"/>
                                </a:rPr>
                                <m:t>−</m:t>
                              </m:r>
                              <m:r>
                                <a:rPr lang="en-US" sz="2400" i="1">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a:latin typeface="Cambria Math" charset="0"/>
                                      <a:ea typeface="Avenir Book" charset="0"/>
                                      <a:cs typeface="Avenir Book" charset="0"/>
                                    </a:rPr>
                                    <m:t>0</m:t>
                                  </m:r>
                                </m:sub>
                              </m:sSub>
                              <m:r>
                                <a:rPr lang="en-US" sz="2400" i="1" dirty="0">
                                  <a:latin typeface="Cambria Math" charset="0"/>
                                  <a:ea typeface="Avenir Book" charset="0"/>
                                  <a:cs typeface="Avenir Book" charset="0"/>
                                </a:rPr>
                                <m:t>+ </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a:latin typeface="Cambria Math" charset="0"/>
                                      <a:ea typeface="Avenir Book" charset="0"/>
                                      <a:cs typeface="Avenir Book" charset="0"/>
                                    </a:rPr>
                                    <m:t>1</m:t>
                                  </m:r>
                                </m:sub>
                              </m:sSub>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 + </m:t>
                              </m:r>
                              <m:r>
                                <m:rPr>
                                  <m:sty m:val="p"/>
                                </m:rPr>
                                <a:rPr lang="el-GR" sz="2400" i="1" dirty="0">
                                  <a:latin typeface="Cambria Math" charset="0"/>
                                  <a:ea typeface="Avenir Book" charset="0"/>
                                  <a:cs typeface="Avenir Book" charset="0"/>
                                </a:rPr>
                                <m:t>ε</m:t>
                              </m:r>
                              <m:r>
                                <m:rPr>
                                  <m:nor/>
                                </m:rPr>
                                <a:rPr lang="en-US" sz="2400" dirty="0">
                                  <a:latin typeface="Avenir Book" charset="0"/>
                                  <a:ea typeface="Avenir Book" charset="0"/>
                                  <a:cs typeface="Avenir Book" charset="0"/>
                                </a:rPr>
                                <m:t> </m:t>
                              </m:r>
                              <m:r>
                                <a:rPr lang="en-US" sz="2400" i="1" dirty="0">
                                  <a:latin typeface="Cambria Math" charset="0"/>
                                  <a:ea typeface="Avenir Book" charset="0"/>
                                  <a:cs typeface="Avenir Book" charset="0"/>
                                </a:rPr>
                                <m:t>)</m:t>
                              </m:r>
                            </m:sup>
                          </m:sSup>
                        </m:den>
                      </m:f>
                    </m:oMath>
                  </m:oMathPara>
                </a14:m>
                <a:endParaRPr lang="en-US" sz="2800" dirty="0">
                  <a:latin typeface="Avenir Book" charset="0"/>
                  <a:ea typeface="Avenir Book" charset="0"/>
                  <a:cs typeface="Avenir Book"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532957" y="1218445"/>
                <a:ext cx="3873625" cy="86139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532957" y="2434597"/>
                <a:ext cx="3462102" cy="797782"/>
              </a:xfrm>
              <a:prstGeom prst="rect">
                <a:avLst/>
              </a:prstGeom>
              <a:noFill/>
            </p:spPr>
            <p:txBody>
              <a:bodyPr wrap="none" lIns="0" tIns="0" rIns="0" bIns="0" rtlCol="0">
                <a:spAutoFit/>
              </a:bodyPr>
              <a:lstStyle/>
              <a:p>
                <a14:m>
                  <m:oMath xmlns:m="http://schemas.openxmlformats.org/officeDocument/2006/math">
                    <m:r>
                      <a:rPr lang="en-US" sz="3200" b="0" i="1" smtClean="0">
                        <a:latin typeface="Cambria Math" charset="0"/>
                        <a:ea typeface="Avenir Book" charset="0"/>
                        <a:cs typeface="Avenir Book" charset="0"/>
                      </a:rPr>
                      <m:t>𝑃</m:t>
                    </m:r>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m:t>
                    </m:r>
                    <m:f>
                      <m:fPr>
                        <m:ctrlPr>
                          <a:rPr lang="mr-IN" sz="3200" b="0" i="1" smtClean="0">
                            <a:latin typeface="Cambria Math" panose="02040503050406030204" pitchFamily="18" charset="0"/>
                            <a:ea typeface="Avenir Book" charset="0"/>
                            <a:cs typeface="Avenir Book" charset="0"/>
                          </a:rPr>
                        </m:ctrlPr>
                      </m:fPr>
                      <m:num>
                        <m:sSup>
                          <m:sSupPr>
                            <m:ctrlPr>
                              <a:rPr lang="mr-IN" sz="3200" i="1">
                                <a:latin typeface="Cambria Math" panose="02040503050406030204" pitchFamily="18" charset="0"/>
                                <a:ea typeface="Avenir Book" charset="0"/>
                                <a:cs typeface="Avenir Book" charset="0"/>
                              </a:rPr>
                            </m:ctrlPr>
                          </m:sSupPr>
                          <m:e>
                            <m:r>
                              <a:rPr lang="mr-IN" sz="3200" i="1">
                                <a:latin typeface="Cambria Math" charset="0"/>
                                <a:ea typeface="Avenir Book" charset="0"/>
                                <a:cs typeface="Avenir Book" charset="0"/>
                              </a:rPr>
                              <m:t>𝑒</m:t>
                            </m:r>
                          </m:e>
                          <m:sup>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i="1" dirty="0">
                                <a:latin typeface="Cambria Math" charset="0"/>
                                <a:ea typeface="Avenir Book" charset="0"/>
                                <a:cs typeface="Avenir Book" charset="0"/>
                              </a:rPr>
                              <m:t>)</m:t>
                            </m:r>
                          </m:sup>
                        </m:sSup>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32957" y="2434597"/>
                <a:ext cx="3462102" cy="79778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3227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Relationship of Logistic to Linear Regression</a:t>
            </a:r>
          </a:p>
        </p:txBody>
      </p:sp>
      <p:sp>
        <p:nvSpPr>
          <p:cNvPr id="62" name="object 3"/>
          <p:cNvSpPr txBox="1"/>
          <p:nvPr/>
        </p:nvSpPr>
        <p:spPr>
          <a:xfrm>
            <a:off x="614521" y="1371062"/>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Logistic Function</a:t>
            </a:r>
            <a:endParaRPr sz="2400" dirty="0">
              <a:solidFill>
                <a:srgbClr val="0070C0"/>
              </a:solidFill>
              <a:effectLst/>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66" name="TextBox 65"/>
              <p:cNvSpPr txBox="1"/>
              <p:nvPr/>
            </p:nvSpPr>
            <p:spPr>
              <a:xfrm>
                <a:off x="3532957" y="1218445"/>
                <a:ext cx="3821174" cy="797782"/>
              </a:xfrm>
              <a:prstGeom prst="rect">
                <a:avLst/>
              </a:prstGeom>
              <a:noFill/>
            </p:spPr>
            <p:txBody>
              <a:bodyPr wrap="none" lIns="0" tIns="0" rIns="0" bIns="0" rtlCol="0">
                <a:spAutoFit/>
              </a:bodyPr>
              <a:lstStyle/>
              <a:p>
                <a14:m>
                  <m:oMath xmlns:m="http://schemas.openxmlformats.org/officeDocument/2006/math">
                    <m:r>
                      <a:rPr lang="en-US" sz="3200" b="0" i="1" smtClean="0">
                        <a:latin typeface="Cambria Math" charset="0"/>
                        <a:ea typeface="Avenir Book" charset="0"/>
                        <a:cs typeface="Avenir Book" charset="0"/>
                      </a:rPr>
                      <m:t>𝑃</m:t>
                    </m:r>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    =</m:t>
                    </m:r>
                    <m:f>
                      <m:fPr>
                        <m:ctrlPr>
                          <a:rPr lang="mr-IN" sz="3200" b="0" i="1" smtClean="0">
                            <a:latin typeface="Cambria Math" panose="02040503050406030204" pitchFamily="18" charset="0"/>
                            <a:ea typeface="Avenir Book" charset="0"/>
                            <a:cs typeface="Avenir Book" charset="0"/>
                          </a:rPr>
                        </m:ctrlPr>
                      </m:fPr>
                      <m:num>
                        <m:sSup>
                          <m:sSupPr>
                            <m:ctrlPr>
                              <a:rPr lang="mr-IN" sz="3200" i="1">
                                <a:latin typeface="Cambria Math" panose="02040503050406030204" pitchFamily="18" charset="0"/>
                                <a:ea typeface="Avenir Book" charset="0"/>
                                <a:cs typeface="Avenir Book" charset="0"/>
                              </a:rPr>
                            </m:ctrlPr>
                          </m:sSupPr>
                          <m:e>
                            <m:r>
                              <a:rPr lang="mr-IN" sz="3200" i="1">
                                <a:latin typeface="Cambria Math" charset="0"/>
                                <a:ea typeface="Avenir Book" charset="0"/>
                                <a:cs typeface="Avenir Book" charset="0"/>
                              </a:rPr>
                              <m:t>𝑒</m:t>
                            </m:r>
                          </m:e>
                          <m:sup>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i="1" dirty="0">
                                <a:latin typeface="Cambria Math" charset="0"/>
                                <a:ea typeface="Avenir Book" charset="0"/>
                                <a:cs typeface="Avenir Book" charset="0"/>
                              </a:rPr>
                              <m:t>)</m:t>
                            </m:r>
                          </m:sup>
                        </m:sSup>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532957" y="1218445"/>
                <a:ext cx="3821174" cy="79778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7635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Relationship of Logistic to Linear Regression</a:t>
            </a:r>
          </a:p>
        </p:txBody>
      </p:sp>
      <mc:AlternateContent xmlns:mc="http://schemas.openxmlformats.org/markup-compatibility/2006" xmlns:a14="http://schemas.microsoft.com/office/drawing/2010/main">
        <mc:Choice Requires="a14">
          <p:sp>
            <p:nvSpPr>
              <p:cNvPr id="54" name="TextBox 53"/>
              <p:cNvSpPr txBox="1"/>
              <p:nvPr/>
            </p:nvSpPr>
            <p:spPr>
              <a:xfrm>
                <a:off x="3532957" y="1218445"/>
                <a:ext cx="3821174" cy="797782"/>
              </a:xfrm>
              <a:prstGeom prst="rect">
                <a:avLst/>
              </a:prstGeom>
              <a:noFill/>
            </p:spPr>
            <p:txBody>
              <a:bodyPr wrap="none" lIns="0" tIns="0" rIns="0" bIns="0" rtlCol="0">
                <a:spAutoFit/>
              </a:bodyPr>
              <a:lstStyle/>
              <a:p>
                <a14:m>
                  <m:oMath xmlns:m="http://schemas.openxmlformats.org/officeDocument/2006/math">
                    <m:r>
                      <a:rPr lang="en-US" sz="3200" b="0" i="1" smtClean="0">
                        <a:latin typeface="Cambria Math" charset="0"/>
                        <a:ea typeface="Avenir Book" charset="0"/>
                        <a:cs typeface="Avenir Book" charset="0"/>
                      </a:rPr>
                      <m:t>𝑃</m:t>
                    </m:r>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    =</m:t>
                    </m:r>
                    <m:f>
                      <m:fPr>
                        <m:ctrlPr>
                          <a:rPr lang="mr-IN" sz="3200" b="0" i="1" smtClean="0">
                            <a:latin typeface="Cambria Math" panose="02040503050406030204" pitchFamily="18" charset="0"/>
                            <a:ea typeface="Avenir Book" charset="0"/>
                            <a:cs typeface="Avenir Book" charset="0"/>
                          </a:rPr>
                        </m:ctrlPr>
                      </m:fPr>
                      <m:num>
                        <m:sSup>
                          <m:sSupPr>
                            <m:ctrlPr>
                              <a:rPr lang="mr-IN" sz="3200" i="1">
                                <a:latin typeface="Cambria Math" panose="02040503050406030204" pitchFamily="18" charset="0"/>
                                <a:ea typeface="Avenir Book" charset="0"/>
                                <a:cs typeface="Avenir Book" charset="0"/>
                              </a:rPr>
                            </m:ctrlPr>
                          </m:sSupPr>
                          <m:e>
                            <m:r>
                              <a:rPr lang="mr-IN" sz="3200" i="1">
                                <a:latin typeface="Cambria Math" charset="0"/>
                                <a:ea typeface="Avenir Book" charset="0"/>
                                <a:cs typeface="Avenir Book" charset="0"/>
                              </a:rPr>
                              <m:t>𝑒</m:t>
                            </m:r>
                          </m:e>
                          <m:sup>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i="1" dirty="0">
                                <a:latin typeface="Cambria Math" charset="0"/>
                                <a:ea typeface="Avenir Book" charset="0"/>
                                <a:cs typeface="Avenir Book" charset="0"/>
                              </a:rPr>
                              <m:t>)</m:t>
                            </m:r>
                          </m:sup>
                        </m:sSup>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3532957" y="1218445"/>
                <a:ext cx="3821174" cy="79778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935324" y="3211376"/>
                <a:ext cx="4037965" cy="1025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sz="3200" b="0" i="1" smtClean="0">
                              <a:latin typeface="Cambria Math" panose="02040503050406030204" pitchFamily="18" charset="0"/>
                              <a:ea typeface="Avenir Book" charset="0"/>
                              <a:cs typeface="Avenir Book" charset="0"/>
                            </a:rPr>
                          </m:ctrlPr>
                        </m:fPr>
                        <m:num>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num>
                        <m:den>
                          <m:r>
                            <a:rPr lang="en-US" sz="3200" i="1" dirty="0">
                              <a:latin typeface="Cambria Math" charset="0"/>
                              <a:ea typeface="Avenir Book" charset="0"/>
                              <a:cs typeface="Avenir Book" charset="0"/>
                            </a:rPr>
                            <m:t>1−</m:t>
                          </m:r>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r>
                            <m:rPr>
                              <m:nor/>
                            </m:rPr>
                            <a:rPr lang="en-US" sz="3200" dirty="0">
                              <a:latin typeface="Avenir Book" charset="0"/>
                              <a:ea typeface="Avenir Book" charset="0"/>
                              <a:cs typeface="Avenir Book" charset="0"/>
                            </a:rPr>
                            <m:t> </m:t>
                          </m:r>
                        </m:den>
                      </m:f>
                      <m:r>
                        <a:rPr lang="en-US" sz="3200" b="0" i="1" smtClean="0">
                          <a:latin typeface="Cambria Math" charset="0"/>
                          <a:ea typeface="Avenir Book" charset="0"/>
                          <a:cs typeface="Avenir Book" charset="0"/>
                        </a:rPr>
                        <m:t>=</m:t>
                      </m:r>
                      <m:sSup>
                        <m:sSupPr>
                          <m:ctrlPr>
                            <a:rPr lang="mr-IN" sz="3200" i="1">
                              <a:latin typeface="Cambria Math" panose="02040503050406030204" pitchFamily="18" charset="0"/>
                              <a:ea typeface="Avenir Book" charset="0"/>
                              <a:cs typeface="Avenir Book" charset="0"/>
                            </a:rPr>
                          </m:ctrlPr>
                        </m:sSupPr>
                        <m:e>
                          <m:r>
                            <a:rPr lang="mr-IN" sz="3200" i="1">
                              <a:latin typeface="Cambria Math" charset="0"/>
                              <a:ea typeface="Avenir Book" charset="0"/>
                              <a:cs typeface="Avenir Book" charset="0"/>
                            </a:rPr>
                            <m:t>𝑒</m:t>
                          </m:r>
                        </m:e>
                        <m:sup>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e>
                          </m:d>
                        </m:sup>
                      </m:sSup>
                    </m:oMath>
                  </m:oMathPara>
                </a14:m>
                <a:endParaRPr lang="en-US" sz="3200" dirty="0">
                  <a:latin typeface="Avenir Book" charset="0"/>
                  <a:ea typeface="Avenir Book" charset="0"/>
                  <a:cs typeface="Avenir Book"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2935324" y="3211376"/>
                <a:ext cx="4037965" cy="1025345"/>
              </a:xfrm>
              <a:prstGeom prst="rect">
                <a:avLst/>
              </a:prstGeom>
              <a:blipFill rotWithShape="0">
                <a:blip r:embed="rId4"/>
                <a:stretch>
                  <a:fillRect/>
                </a:stretch>
              </a:blipFill>
            </p:spPr>
            <p:txBody>
              <a:bodyPr/>
              <a:lstStyle/>
              <a:p>
                <a:r>
                  <a:rPr lang="en-US">
                    <a:noFill/>
                  </a:rPr>
                  <a:t> </a:t>
                </a:r>
              </a:p>
            </p:txBody>
          </p:sp>
        </mc:Fallback>
      </mc:AlternateContent>
      <p:sp>
        <p:nvSpPr>
          <p:cNvPr id="62" name="object 3"/>
          <p:cNvSpPr txBox="1"/>
          <p:nvPr/>
        </p:nvSpPr>
        <p:spPr>
          <a:xfrm>
            <a:off x="614521" y="1371062"/>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Logistic Function</a:t>
            </a:r>
            <a:endParaRPr sz="2400" dirty="0">
              <a:solidFill>
                <a:srgbClr val="0070C0"/>
              </a:solidFill>
              <a:effectLst/>
              <a:latin typeface="Avenir Book" charset="0"/>
              <a:ea typeface="Avenir Book" charset="0"/>
              <a:cs typeface="Avenir Book" charset="0"/>
            </a:endParaRPr>
          </a:p>
        </p:txBody>
      </p:sp>
      <p:sp>
        <p:nvSpPr>
          <p:cNvPr id="63" name="object 3"/>
          <p:cNvSpPr txBox="1"/>
          <p:nvPr/>
        </p:nvSpPr>
        <p:spPr>
          <a:xfrm>
            <a:off x="614521" y="3354716"/>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Odds</a:t>
            </a:r>
          </a:p>
          <a:p>
            <a:pPr marL="9525" marR="3810" algn="ctr"/>
            <a:r>
              <a:rPr lang="en-US" sz="2400" spc="-4" dirty="0" smtClean="0">
                <a:solidFill>
                  <a:srgbClr val="0070C0"/>
                </a:solidFill>
                <a:latin typeface="Avenir Book" charset="0"/>
                <a:ea typeface="Avenir Book" charset="0"/>
                <a:cs typeface="Avenir Book" charset="0"/>
              </a:rPr>
              <a:t>Ratio</a:t>
            </a:r>
            <a:endParaRPr sz="2400" dirty="0">
              <a:solidFill>
                <a:srgbClr val="0070C0"/>
              </a:solidFill>
              <a:effectLst/>
              <a:latin typeface="Avenir Book" charset="0"/>
              <a:ea typeface="Avenir Book" charset="0"/>
              <a:cs typeface="Avenir Book" charset="0"/>
            </a:endParaRPr>
          </a:p>
        </p:txBody>
      </p:sp>
      <p:sp>
        <p:nvSpPr>
          <p:cNvPr id="4" name="Down Arrow 3"/>
          <p:cNvSpPr/>
          <p:nvPr/>
        </p:nvSpPr>
        <p:spPr>
          <a:xfrm>
            <a:off x="4760712" y="2375948"/>
            <a:ext cx="376518" cy="656427"/>
          </a:xfrm>
          <a:prstGeom prst="downArrow">
            <a:avLst/>
          </a:prstGeom>
          <a:solidFill>
            <a:srgbClr val="C00000">
              <a:alpha val="50000"/>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522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 name="TextBox 59"/>
              <p:cNvSpPr txBox="1"/>
              <p:nvPr/>
            </p:nvSpPr>
            <p:spPr>
              <a:xfrm>
                <a:off x="2027090" y="3229899"/>
                <a:ext cx="4928272" cy="1095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Avenir Book" charset="0"/>
                          <a:cs typeface="Avenir Book" charset="0"/>
                        </a:rPr>
                        <m:t>𝑙𝑜𝑔</m:t>
                      </m:r>
                      <m:d>
                        <m:dPr>
                          <m:begChr m:val="["/>
                          <m:endChr m:val="]"/>
                          <m:ctrlPr>
                            <a:rPr lang="mr-IN" sz="3200" b="0" i="1" smtClean="0">
                              <a:latin typeface="Cambria Math" panose="02040503050406030204" pitchFamily="18" charset="0"/>
                              <a:ea typeface="Avenir Book" charset="0"/>
                              <a:cs typeface="Avenir Book" charset="0"/>
                            </a:rPr>
                          </m:ctrlPr>
                        </m:dPr>
                        <m:e>
                          <m:f>
                            <m:fPr>
                              <m:ctrlPr>
                                <a:rPr lang="mr-IN" sz="3200" i="1">
                                  <a:latin typeface="Cambria Math" panose="02040503050406030204" pitchFamily="18" charset="0"/>
                                  <a:ea typeface="Avenir Book" charset="0"/>
                                  <a:cs typeface="Avenir Book" charset="0"/>
                                </a:rPr>
                              </m:ctrlPr>
                            </m:fPr>
                            <m:num>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num>
                            <m:den>
                              <m:r>
                                <a:rPr lang="en-US" sz="3200" i="1" dirty="0">
                                  <a:latin typeface="Cambria Math" charset="0"/>
                                  <a:ea typeface="Avenir Book" charset="0"/>
                                  <a:cs typeface="Avenir Book" charset="0"/>
                                </a:rPr>
                                <m:t>1−</m:t>
                              </m:r>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r>
                                <m:rPr>
                                  <m:nor/>
                                </m:rPr>
                                <a:rPr lang="en-US" sz="3200" dirty="0">
                                  <a:latin typeface="Avenir Book" charset="0"/>
                                  <a:ea typeface="Avenir Book" charset="0"/>
                                  <a:cs typeface="Avenir Book" charset="0"/>
                                </a:rPr>
                                <m:t> </m:t>
                              </m:r>
                            </m:den>
                          </m:f>
                        </m:e>
                      </m:d>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m:oMathPara>
                </a14:m>
                <a:endParaRPr lang="en-US" sz="3200" dirty="0">
                  <a:latin typeface="Avenir Book" charset="0"/>
                  <a:ea typeface="Avenir Book" charset="0"/>
                  <a:cs typeface="Avenir Book"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2027090" y="3229899"/>
                <a:ext cx="4928272" cy="1095877"/>
              </a:xfrm>
              <a:prstGeom prst="rect">
                <a:avLst/>
              </a:prstGeom>
              <a:blipFill rotWithShape="0">
                <a:blip r:embed="rId3"/>
                <a:stretch>
                  <a:fillRect/>
                </a:stretch>
              </a:blipFill>
            </p:spPr>
            <p:txBody>
              <a:bodyPr/>
              <a:lstStyle/>
              <a:p>
                <a:r>
                  <a:rPr lang="en-US">
                    <a:noFill/>
                  </a:rPr>
                  <a:t> </a:t>
                </a:r>
              </a:p>
            </p:txBody>
          </p:sp>
        </mc:Fallback>
      </mc:AlternateContent>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Relationship of Logistic to Linear Regression</a:t>
            </a:r>
          </a:p>
        </p:txBody>
      </p:sp>
      <mc:AlternateContent xmlns:mc="http://schemas.openxmlformats.org/markup-compatibility/2006" xmlns:a14="http://schemas.microsoft.com/office/drawing/2010/main">
        <mc:Choice Requires="a14">
          <p:sp>
            <p:nvSpPr>
              <p:cNvPr id="54" name="TextBox 53"/>
              <p:cNvSpPr txBox="1"/>
              <p:nvPr/>
            </p:nvSpPr>
            <p:spPr>
              <a:xfrm>
                <a:off x="3550887" y="1218445"/>
                <a:ext cx="3821174" cy="797782"/>
              </a:xfrm>
              <a:prstGeom prst="rect">
                <a:avLst/>
              </a:prstGeom>
              <a:noFill/>
            </p:spPr>
            <p:txBody>
              <a:bodyPr wrap="none" lIns="0" tIns="0" rIns="0" bIns="0" rtlCol="0">
                <a:spAutoFit/>
              </a:bodyPr>
              <a:lstStyle/>
              <a:p>
                <a14:m>
                  <m:oMath xmlns:m="http://schemas.openxmlformats.org/officeDocument/2006/math">
                    <m:r>
                      <a:rPr lang="en-US" sz="3200" b="0" i="1" smtClean="0">
                        <a:latin typeface="Cambria Math" charset="0"/>
                        <a:ea typeface="Avenir Book" charset="0"/>
                        <a:cs typeface="Avenir Book" charset="0"/>
                      </a:rPr>
                      <m:t>𝑃</m:t>
                    </m:r>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    =</m:t>
                    </m:r>
                    <m:f>
                      <m:fPr>
                        <m:ctrlPr>
                          <a:rPr lang="mr-IN" sz="3200" b="0" i="1" smtClean="0">
                            <a:latin typeface="Cambria Math" panose="02040503050406030204" pitchFamily="18" charset="0"/>
                            <a:ea typeface="Avenir Book" charset="0"/>
                            <a:cs typeface="Avenir Book" charset="0"/>
                          </a:rPr>
                        </m:ctrlPr>
                      </m:fPr>
                      <m:num>
                        <m:sSup>
                          <m:sSupPr>
                            <m:ctrlPr>
                              <a:rPr lang="mr-IN" sz="3200" i="1">
                                <a:latin typeface="Cambria Math" panose="02040503050406030204" pitchFamily="18" charset="0"/>
                                <a:ea typeface="Avenir Book" charset="0"/>
                                <a:cs typeface="Avenir Book" charset="0"/>
                              </a:rPr>
                            </m:ctrlPr>
                          </m:sSupPr>
                          <m:e>
                            <m:r>
                              <a:rPr lang="mr-IN" sz="3200" i="1">
                                <a:latin typeface="Cambria Math" charset="0"/>
                                <a:ea typeface="Avenir Book" charset="0"/>
                                <a:cs typeface="Avenir Book" charset="0"/>
                              </a:rPr>
                              <m:t>𝑒</m:t>
                            </m:r>
                          </m:e>
                          <m:sup>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i="1" dirty="0">
                                <a:latin typeface="Cambria Math" charset="0"/>
                                <a:ea typeface="Avenir Book" charset="0"/>
                                <a:cs typeface="Avenir Book" charset="0"/>
                              </a:rPr>
                              <m:t>)</m:t>
                            </m:r>
                          </m:sup>
                        </m:sSup>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3550887" y="1218445"/>
                <a:ext cx="3821174" cy="797782"/>
              </a:xfrm>
              <a:prstGeom prst="rect">
                <a:avLst/>
              </a:prstGeom>
              <a:blipFill rotWithShape="0">
                <a:blip r:embed="rId4"/>
                <a:stretch>
                  <a:fillRect/>
                </a:stretch>
              </a:blipFill>
            </p:spPr>
            <p:txBody>
              <a:bodyPr/>
              <a:lstStyle/>
              <a:p>
                <a:r>
                  <a:rPr lang="en-US">
                    <a:noFill/>
                  </a:rPr>
                  <a:t> </a:t>
                </a:r>
              </a:p>
            </p:txBody>
          </p:sp>
        </mc:Fallback>
      </mc:AlternateContent>
      <p:sp>
        <p:nvSpPr>
          <p:cNvPr id="62" name="object 3"/>
          <p:cNvSpPr txBox="1"/>
          <p:nvPr/>
        </p:nvSpPr>
        <p:spPr>
          <a:xfrm>
            <a:off x="614521" y="1371062"/>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Logistic Function</a:t>
            </a:r>
            <a:endParaRPr sz="2400" dirty="0">
              <a:solidFill>
                <a:srgbClr val="0070C0"/>
              </a:solidFill>
              <a:effectLst/>
              <a:latin typeface="Avenir Book" charset="0"/>
              <a:ea typeface="Avenir Book" charset="0"/>
              <a:cs typeface="Avenir Book" charset="0"/>
            </a:endParaRPr>
          </a:p>
        </p:txBody>
      </p:sp>
      <p:sp>
        <p:nvSpPr>
          <p:cNvPr id="63" name="object 3"/>
          <p:cNvSpPr txBox="1"/>
          <p:nvPr/>
        </p:nvSpPr>
        <p:spPr>
          <a:xfrm>
            <a:off x="614521" y="3408506"/>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a:t>
            </a:r>
          </a:p>
          <a:p>
            <a:pPr marL="9525" marR="3810" algn="ctr"/>
            <a:r>
              <a:rPr lang="en-US" sz="2400" spc="-4" dirty="0" smtClean="0">
                <a:solidFill>
                  <a:srgbClr val="0070C0"/>
                </a:solidFill>
                <a:latin typeface="Avenir Book" charset="0"/>
                <a:ea typeface="Avenir Book" charset="0"/>
                <a:cs typeface="Avenir Book" charset="0"/>
              </a:rPr>
              <a:t>Odds</a:t>
            </a:r>
            <a:endParaRPr sz="2400" dirty="0">
              <a:solidFill>
                <a:srgbClr val="0070C0"/>
              </a:solidFill>
              <a:effectLst/>
              <a:latin typeface="Avenir Book" charset="0"/>
              <a:ea typeface="Avenir Book" charset="0"/>
              <a:cs typeface="Avenir Book" charset="0"/>
            </a:endParaRPr>
          </a:p>
        </p:txBody>
      </p:sp>
      <p:sp>
        <p:nvSpPr>
          <p:cNvPr id="4" name="Down Arrow 3"/>
          <p:cNvSpPr/>
          <p:nvPr/>
        </p:nvSpPr>
        <p:spPr>
          <a:xfrm>
            <a:off x="4778642" y="2375948"/>
            <a:ext cx="376518" cy="656427"/>
          </a:xfrm>
          <a:prstGeom prst="downArrow">
            <a:avLst/>
          </a:prstGeom>
          <a:solidFill>
            <a:srgbClr val="C00000">
              <a:alpha val="50000"/>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482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 name="TextBox 59"/>
              <p:cNvSpPr txBox="1"/>
              <p:nvPr/>
            </p:nvSpPr>
            <p:spPr>
              <a:xfrm>
                <a:off x="2027090" y="3229899"/>
                <a:ext cx="4928272" cy="1095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Avenir Book" charset="0"/>
                          <a:cs typeface="Avenir Book" charset="0"/>
                        </a:rPr>
                        <m:t>𝑙𝑜𝑔</m:t>
                      </m:r>
                      <m:d>
                        <m:dPr>
                          <m:begChr m:val="["/>
                          <m:endChr m:val="]"/>
                          <m:ctrlPr>
                            <a:rPr lang="mr-IN" sz="3200" b="0" i="1" smtClean="0">
                              <a:latin typeface="Cambria Math" panose="02040503050406030204" pitchFamily="18" charset="0"/>
                              <a:ea typeface="Avenir Book" charset="0"/>
                              <a:cs typeface="Avenir Book" charset="0"/>
                            </a:rPr>
                          </m:ctrlPr>
                        </m:dPr>
                        <m:e>
                          <m:f>
                            <m:fPr>
                              <m:ctrlPr>
                                <a:rPr lang="mr-IN" sz="3200" i="1">
                                  <a:latin typeface="Cambria Math" panose="02040503050406030204" pitchFamily="18" charset="0"/>
                                  <a:ea typeface="Avenir Book" charset="0"/>
                                  <a:cs typeface="Avenir Book" charset="0"/>
                                </a:rPr>
                              </m:ctrlPr>
                            </m:fPr>
                            <m:num>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num>
                            <m:den>
                              <m:r>
                                <a:rPr lang="en-US" sz="3200" i="1" dirty="0">
                                  <a:latin typeface="Cambria Math" charset="0"/>
                                  <a:ea typeface="Avenir Book" charset="0"/>
                                  <a:cs typeface="Avenir Book" charset="0"/>
                                </a:rPr>
                                <m:t>1−</m:t>
                              </m:r>
                              <m:r>
                                <a:rPr lang="en-US" sz="3200" i="1">
                                  <a:latin typeface="Cambria Math" charset="0"/>
                                  <a:ea typeface="Avenir Book" charset="0"/>
                                  <a:cs typeface="Avenir Book" charset="0"/>
                                </a:rPr>
                                <m:t>𝑃</m:t>
                              </m:r>
                              <m:d>
                                <m:dPr>
                                  <m:ctrlPr>
                                    <a:rPr lang="en-US" sz="3200" i="1">
                                      <a:latin typeface="Cambria Math" panose="02040503050406030204" pitchFamily="18" charset="0"/>
                                      <a:ea typeface="Avenir Book" charset="0"/>
                                      <a:cs typeface="Avenir Book" charset="0"/>
                                    </a:rPr>
                                  </m:ctrlPr>
                                </m:dPr>
                                <m:e>
                                  <m:r>
                                    <a:rPr lang="en-US" sz="3200" i="1">
                                      <a:latin typeface="Cambria Math" charset="0"/>
                                      <a:ea typeface="Avenir Book" charset="0"/>
                                      <a:cs typeface="Avenir Book" charset="0"/>
                                    </a:rPr>
                                    <m:t>𝑥</m:t>
                                  </m:r>
                                </m:e>
                              </m:d>
                              <m:r>
                                <m:rPr>
                                  <m:nor/>
                                </m:rPr>
                                <a:rPr lang="en-US" sz="3200" dirty="0">
                                  <a:latin typeface="Avenir Book" charset="0"/>
                                  <a:ea typeface="Avenir Book" charset="0"/>
                                  <a:cs typeface="Avenir Book" charset="0"/>
                                </a:rPr>
                                <m:t> </m:t>
                              </m:r>
                            </m:den>
                          </m:f>
                        </m:e>
                      </m:d>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m:oMathPara>
                </a14:m>
                <a:endParaRPr lang="en-US" sz="3200" dirty="0">
                  <a:latin typeface="Avenir Book" charset="0"/>
                  <a:ea typeface="Avenir Book" charset="0"/>
                  <a:cs typeface="Avenir Book"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2027090" y="3229899"/>
                <a:ext cx="4928272" cy="1095877"/>
              </a:xfrm>
              <a:prstGeom prst="rect">
                <a:avLst/>
              </a:prstGeom>
              <a:blipFill rotWithShape="0">
                <a:blip r:embed="rId3"/>
                <a:stretch>
                  <a:fillRect/>
                </a:stretch>
              </a:blipFill>
            </p:spPr>
            <p:txBody>
              <a:bodyPr/>
              <a:lstStyle/>
              <a:p>
                <a:r>
                  <a:rPr lang="en-US">
                    <a:noFill/>
                  </a:rPr>
                  <a:t> </a:t>
                </a:r>
              </a:p>
            </p:txBody>
          </p:sp>
        </mc:Fallback>
      </mc:AlternateContent>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Relationship of Logistic to Linear Regression</a:t>
            </a:r>
          </a:p>
        </p:txBody>
      </p:sp>
      <mc:AlternateContent xmlns:mc="http://schemas.openxmlformats.org/markup-compatibility/2006" xmlns:a14="http://schemas.microsoft.com/office/drawing/2010/main">
        <mc:Choice Requires="a14">
          <p:sp>
            <p:nvSpPr>
              <p:cNvPr id="54" name="TextBox 53"/>
              <p:cNvSpPr txBox="1"/>
              <p:nvPr/>
            </p:nvSpPr>
            <p:spPr>
              <a:xfrm>
                <a:off x="3550887" y="1218445"/>
                <a:ext cx="3821174" cy="797782"/>
              </a:xfrm>
              <a:prstGeom prst="rect">
                <a:avLst/>
              </a:prstGeom>
              <a:noFill/>
            </p:spPr>
            <p:txBody>
              <a:bodyPr wrap="none" lIns="0" tIns="0" rIns="0" bIns="0" rtlCol="0">
                <a:spAutoFit/>
              </a:bodyPr>
              <a:lstStyle/>
              <a:p>
                <a14:m>
                  <m:oMath xmlns:m="http://schemas.openxmlformats.org/officeDocument/2006/math">
                    <m:r>
                      <a:rPr lang="en-US" sz="3200" b="0" i="1" smtClean="0">
                        <a:latin typeface="Cambria Math" charset="0"/>
                        <a:ea typeface="Avenir Book" charset="0"/>
                        <a:cs typeface="Avenir Book" charset="0"/>
                      </a:rPr>
                      <m:t>𝑃</m:t>
                    </m:r>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    =</m:t>
                    </m:r>
                    <m:f>
                      <m:fPr>
                        <m:ctrlPr>
                          <a:rPr lang="mr-IN" sz="3200" b="0" i="1" smtClean="0">
                            <a:latin typeface="Cambria Math" panose="02040503050406030204" pitchFamily="18" charset="0"/>
                            <a:ea typeface="Avenir Book" charset="0"/>
                            <a:cs typeface="Avenir Book" charset="0"/>
                          </a:rPr>
                        </m:ctrlPr>
                      </m:fPr>
                      <m:num>
                        <m:sSup>
                          <m:sSupPr>
                            <m:ctrlPr>
                              <a:rPr lang="mr-IN" sz="3200" i="1">
                                <a:latin typeface="Cambria Math" panose="02040503050406030204" pitchFamily="18" charset="0"/>
                                <a:ea typeface="Avenir Book" charset="0"/>
                                <a:cs typeface="Avenir Book" charset="0"/>
                              </a:rPr>
                            </m:ctrlPr>
                          </m:sSupPr>
                          <m:e>
                            <m:r>
                              <a:rPr lang="mr-IN" sz="3200" i="1">
                                <a:latin typeface="Cambria Math" charset="0"/>
                                <a:ea typeface="Avenir Book" charset="0"/>
                                <a:cs typeface="Avenir Book" charset="0"/>
                              </a:rPr>
                              <m:t>𝑒</m:t>
                            </m:r>
                          </m:e>
                          <m:sup>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dirty="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i="1" dirty="0">
                                <a:latin typeface="Cambria Math" charset="0"/>
                                <a:ea typeface="Avenir Book" charset="0"/>
                                <a:cs typeface="Avenir Book" charset="0"/>
                              </a:rPr>
                              <m:t>)</m:t>
                            </m:r>
                          </m:sup>
                        </m:sSup>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3550887" y="1218445"/>
                <a:ext cx="3821174" cy="797782"/>
              </a:xfrm>
              <a:prstGeom prst="rect">
                <a:avLst/>
              </a:prstGeom>
              <a:blipFill rotWithShape="0">
                <a:blip r:embed="rId4"/>
                <a:stretch>
                  <a:fillRect/>
                </a:stretch>
              </a:blipFill>
            </p:spPr>
            <p:txBody>
              <a:bodyPr/>
              <a:lstStyle/>
              <a:p>
                <a:r>
                  <a:rPr lang="en-US">
                    <a:noFill/>
                  </a:rPr>
                  <a:t> </a:t>
                </a:r>
              </a:p>
            </p:txBody>
          </p:sp>
        </mc:Fallback>
      </mc:AlternateContent>
      <p:sp>
        <p:nvSpPr>
          <p:cNvPr id="62" name="object 3"/>
          <p:cNvSpPr txBox="1"/>
          <p:nvPr/>
        </p:nvSpPr>
        <p:spPr>
          <a:xfrm>
            <a:off x="614521" y="1371062"/>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Logistic Function</a:t>
            </a:r>
            <a:endParaRPr sz="2400" dirty="0">
              <a:solidFill>
                <a:srgbClr val="0070C0"/>
              </a:solidFill>
              <a:effectLst/>
              <a:latin typeface="Avenir Book" charset="0"/>
              <a:ea typeface="Avenir Book" charset="0"/>
              <a:cs typeface="Avenir Book" charset="0"/>
            </a:endParaRPr>
          </a:p>
        </p:txBody>
      </p:sp>
      <p:sp>
        <p:nvSpPr>
          <p:cNvPr id="63" name="object 3"/>
          <p:cNvSpPr txBox="1"/>
          <p:nvPr/>
        </p:nvSpPr>
        <p:spPr>
          <a:xfrm>
            <a:off x="614521" y="3408506"/>
            <a:ext cx="1474255" cy="738664"/>
          </a:xfrm>
          <a:prstGeom prst="rect">
            <a:avLst/>
          </a:prstGeom>
        </p:spPr>
        <p:txBody>
          <a:bodyPr vert="horz" wrap="square" lIns="0" tIns="0" rIns="0" bIns="0" rtlCol="0" anchor="ctr">
            <a:spAutoFit/>
          </a:bodyPr>
          <a:lstStyle/>
          <a:p>
            <a:pPr marL="9525" marR="3810" algn="ctr"/>
            <a:r>
              <a:rPr lang="en-US" sz="2400" spc="-4" dirty="0" smtClean="0">
                <a:solidFill>
                  <a:srgbClr val="0070C0"/>
                </a:solidFill>
                <a:effectLst/>
                <a:latin typeface="Avenir Book" charset="0"/>
                <a:ea typeface="Avenir Book" charset="0"/>
                <a:cs typeface="Avenir Book" charset="0"/>
              </a:rPr>
              <a:t>Log</a:t>
            </a:r>
          </a:p>
          <a:p>
            <a:pPr marL="9525" marR="3810" algn="ctr"/>
            <a:r>
              <a:rPr lang="en-US" sz="2400" spc="-4" dirty="0" smtClean="0">
                <a:solidFill>
                  <a:srgbClr val="0070C0"/>
                </a:solidFill>
                <a:latin typeface="Avenir Book" charset="0"/>
                <a:ea typeface="Avenir Book" charset="0"/>
                <a:cs typeface="Avenir Book" charset="0"/>
              </a:rPr>
              <a:t>Odds</a:t>
            </a:r>
            <a:endParaRPr sz="2400" dirty="0">
              <a:solidFill>
                <a:srgbClr val="0070C0"/>
              </a:solidFill>
              <a:effectLst/>
              <a:latin typeface="Avenir Book" charset="0"/>
              <a:ea typeface="Avenir Book" charset="0"/>
              <a:cs typeface="Avenir Book" charset="0"/>
            </a:endParaRPr>
          </a:p>
        </p:txBody>
      </p:sp>
      <p:sp>
        <p:nvSpPr>
          <p:cNvPr id="4" name="Down Arrow 3"/>
          <p:cNvSpPr/>
          <p:nvPr/>
        </p:nvSpPr>
        <p:spPr>
          <a:xfrm>
            <a:off x="4778642" y="2375948"/>
            <a:ext cx="376518" cy="656427"/>
          </a:xfrm>
          <a:prstGeom prst="downArrow">
            <a:avLst/>
          </a:prstGeom>
          <a:solidFill>
            <a:srgbClr val="C00000">
              <a:alpha val="50000"/>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5164125" y="3229899"/>
            <a:ext cx="1791237" cy="1095877"/>
          </a:xfrm>
          <a:prstGeom prst="round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13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38"/>
          <p:cNvSpPr/>
          <p:nvPr/>
        </p:nvSpPr>
        <p:spPr>
          <a:xfrm>
            <a:off x="2803232" y="2500765"/>
            <a:ext cx="5001066" cy="45719"/>
          </a:xfrm>
          <a:custGeom>
            <a:avLst/>
            <a:gdLst/>
            <a:ahLst/>
            <a:cxnLst/>
            <a:rect l="l" t="t" r="r" b="b"/>
            <a:pathLst>
              <a:path w="2430145" h="1771014">
                <a:moveTo>
                  <a:pt x="0" y="1770601"/>
                </a:moveTo>
                <a:lnTo>
                  <a:pt x="2429579" y="0"/>
                </a:lnTo>
              </a:path>
            </a:pathLst>
          </a:custGeom>
          <a:ln w="34925">
            <a:solidFill>
              <a:schemeClr val="bg1">
                <a:lumMod val="50000"/>
                <a:lumOff val="50000"/>
              </a:schemeClr>
            </a:solidFill>
          </a:ln>
        </p:spPr>
        <p:txBody>
          <a:bodyPr wrap="square" lIns="0" tIns="0" rIns="0" bIns="0" rtlCol="0"/>
          <a:lstStyle/>
          <a:p>
            <a:endParaRPr sz="1050">
              <a:latin typeface="Avenir Book" charset="0"/>
              <a:ea typeface="Avenir Book" charset="0"/>
              <a:cs typeface="Avenir Book" charset="0"/>
            </a:endParaRPr>
          </a:p>
        </p:txBody>
      </p:sp>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Classification with Logistic Regression</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bject 58"/>
          <p:cNvSpPr/>
          <p:nvPr/>
        </p:nvSpPr>
        <p:spPr>
          <a:xfrm>
            <a:off x="3002739" y="1967268"/>
            <a:ext cx="4993957" cy="1215390"/>
          </a:xfrm>
          <a:custGeom>
            <a:avLst/>
            <a:gdLst/>
            <a:ahLst/>
            <a:cxn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p:sp>
        <p:nvSpPr>
          <p:cNvPr id="28" name="object 3"/>
          <p:cNvSpPr txBox="1"/>
          <p:nvPr/>
        </p:nvSpPr>
        <p:spPr>
          <a:xfrm>
            <a:off x="380576" y="788884"/>
            <a:ext cx="3000208"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One feature (nodes)</a:t>
            </a:r>
          </a:p>
          <a:p>
            <a:pPr marL="9525" marR="3810"/>
            <a:r>
              <a:rPr lang="en-US" sz="1725" spc="-4" dirty="0">
                <a:latin typeface="Avenir Book" charset="0"/>
                <a:ea typeface="Avenir Book" charset="0"/>
                <a:cs typeface="Avenir Book" charset="0"/>
              </a:rPr>
              <a:t>T</a:t>
            </a:r>
            <a:r>
              <a:rPr lang="en-US" sz="1725" spc="-4" dirty="0" smtClean="0">
                <a:latin typeface="Avenir Book" charset="0"/>
                <a:ea typeface="Avenir Book" charset="0"/>
                <a:cs typeface="Avenir Book" charset="0"/>
              </a:rPr>
              <a:t>wo labels (survived, lost)</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170324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bject 3"/>
          <p:cNvSpPr txBox="1"/>
          <p:nvPr/>
        </p:nvSpPr>
        <p:spPr>
          <a:xfrm>
            <a:off x="3543298" y="4424461"/>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202570"/>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40534"/>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5562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308655"/>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6169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202570"/>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202570"/>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8192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4980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195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4207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540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886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8764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41300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9665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8594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9808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9988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8052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909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70056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708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5333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2447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3027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4799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2650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3003253"/>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6498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85420"/>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9442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58130"/>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5086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8527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360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2296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70624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382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4522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6300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3745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7643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6" name="object 3"/>
          <p:cNvSpPr txBox="1"/>
          <p:nvPr/>
        </p:nvSpPr>
        <p:spPr>
          <a:xfrm>
            <a:off x="380576" y="788884"/>
            <a:ext cx="3000208"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Two features (nodes, age)</a:t>
            </a:r>
          </a:p>
          <a:p>
            <a:pPr marL="9525" marR="3810"/>
            <a:r>
              <a:rPr lang="en-US" sz="1725" spc="-4" dirty="0">
                <a:latin typeface="Avenir Book" charset="0"/>
                <a:ea typeface="Avenir Book" charset="0"/>
                <a:cs typeface="Avenir Book" charset="0"/>
              </a:rPr>
              <a:t>T</a:t>
            </a:r>
            <a:r>
              <a:rPr lang="en-US" sz="1725" spc="-4" dirty="0" smtClean="0">
                <a:latin typeface="Avenir Book" charset="0"/>
                <a:ea typeface="Avenir Book" charset="0"/>
                <a:cs typeface="Avenir Book" charset="0"/>
              </a:rPr>
              <a:t>wo labels (survived, lost)</a:t>
            </a:r>
            <a:endParaRPr sz="1725" dirty="0">
              <a:latin typeface="Avenir Book" charset="0"/>
              <a:ea typeface="Avenir Book" charset="0"/>
              <a:cs typeface="Avenir Book" charset="0"/>
            </a:endParaRPr>
          </a:p>
        </p:txBody>
      </p: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Classification </a:t>
            </a:r>
            <a:r>
              <a:rPr lang="en-US" sz="3000" spc="-26" dirty="0" smtClean="0">
                <a:latin typeface="Avenir Book" charset="0"/>
                <a:ea typeface="Avenir Book" charset="0"/>
                <a:cs typeface="Avenir Book" charset="0"/>
              </a:rPr>
              <a:t>with Logistic </a:t>
            </a:r>
            <a:r>
              <a:rPr lang="en-US" sz="3000" spc="-26" dirty="0">
                <a:latin typeface="Avenir Book" charset="0"/>
                <a:ea typeface="Avenir Book" charset="0"/>
                <a:cs typeface="Avenir Book" charset="0"/>
              </a:rPr>
              <a:t>Regression</a:t>
            </a:r>
            <a:endParaRPr lang="en-US" sz="3000" spc="-26" dirty="0" smtClean="0">
              <a:latin typeface="Avenir Book" charset="0"/>
              <a:ea typeface="Avenir Book" charset="0"/>
              <a:cs typeface="Avenir Book" charset="0"/>
            </a:endParaRPr>
          </a:p>
        </p:txBody>
      </p:sp>
    </p:spTree>
    <p:extLst>
      <p:ext uri="{BB962C8B-B14F-4D97-AF65-F5344CB8AC3E}">
        <p14:creationId xmlns:p14="http://schemas.microsoft.com/office/powerpoint/2010/main" val="664673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Legal Notices and Disclaimers</a:t>
            </a:r>
            <a:endParaRPr lang="en-US" dirty="0"/>
          </a:p>
        </p:txBody>
      </p:sp>
      <p:sp>
        <p:nvSpPr>
          <p:cNvPr id="9" name="Content Placeholder 8"/>
          <p:cNvSpPr>
            <a:spLocks noGrp="1"/>
          </p:cNvSpPr>
          <p:nvPr>
            <p:ph sz="quarter" idx="13"/>
          </p:nvPr>
        </p:nvSpPr>
        <p:spPr/>
        <p:txBody>
          <a:bodyPr/>
          <a:lstStyle/>
          <a:p>
            <a:r>
              <a:rPr lang="en-US" sz="1500" dirty="0" smtClean="0"/>
              <a:t>This presentation is for informational purposes only. INTEL MAKES NO WARRANTIES, EXPRESS OR IMPLIED, IN THIS SUMMARY. </a:t>
            </a:r>
          </a:p>
          <a:p>
            <a:r>
              <a:rPr lang="en-US" sz="1500" dirty="0" smtClean="0"/>
              <a:t>Intel technologies’ features and benefits depend on system configuration and may require enabled hardware, software or service activation. Performance varies depending on system configuration. Check with your system manufacturer or retailer or learn more at </a:t>
            </a:r>
            <a:r>
              <a:rPr lang="en-US" sz="1500" dirty="0" smtClean="0">
                <a:hlinkClick r:id="rId2"/>
              </a:rPr>
              <a:t>intel.com</a:t>
            </a:r>
            <a:r>
              <a:rPr lang="en-US" sz="1500" dirty="0" smtClean="0"/>
              <a:t>. </a:t>
            </a:r>
          </a:p>
          <a:p>
            <a:r>
              <a:rPr lang="en-US" sz="1500" dirty="0" smtClean="0"/>
              <a:t>This sample source code is released under the </a:t>
            </a:r>
            <a:r>
              <a:rPr lang="en-US" sz="1500" dirty="0" smtClean="0">
                <a:hlinkClick r:id="rId3"/>
              </a:rPr>
              <a:t>Intel Sample Source Code License Agreement</a:t>
            </a:r>
            <a:r>
              <a:rPr lang="en-US" sz="1500" dirty="0" smtClean="0"/>
              <a:t>. </a:t>
            </a:r>
          </a:p>
          <a:p>
            <a:r>
              <a:rPr lang="en-US" sz="1500" dirty="0" smtClean="0"/>
              <a:t>Intel and the Intel logo are trademarks of Intel Corporation in the U.S. and/or other countries. </a:t>
            </a:r>
          </a:p>
          <a:p>
            <a:r>
              <a:rPr lang="en-US" sz="1500" dirty="0" smtClean="0"/>
              <a:t>*Other names and brands may be claimed as the property of others. </a:t>
            </a:r>
          </a:p>
          <a:p>
            <a:r>
              <a:rPr lang="en-US" sz="1500" dirty="0" smtClean="0"/>
              <a:t>Copyright © 2017, Intel Corporation. All rights reserved. </a:t>
            </a:r>
            <a:endParaRPr lang="en-US" sz="1500" dirty="0"/>
          </a:p>
        </p:txBody>
      </p:sp>
    </p:spTree>
    <p:extLst>
      <p:ext uri="{BB962C8B-B14F-4D97-AF65-F5344CB8AC3E}">
        <p14:creationId xmlns:p14="http://schemas.microsoft.com/office/powerpoint/2010/main" val="298344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bject 3"/>
          <p:cNvSpPr txBox="1"/>
          <p:nvPr/>
        </p:nvSpPr>
        <p:spPr>
          <a:xfrm>
            <a:off x="3543300" y="4424457"/>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76066"/>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27282"/>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42368"/>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295403"/>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48438"/>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76066"/>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76066"/>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6866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3655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0624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2882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4077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7534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7439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39975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8340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7269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8483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8663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6727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7773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68731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5757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4008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1121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1701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3474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1324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299000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51733"/>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7216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8117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4487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3760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7202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2282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0970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69299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2502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3197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4975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2420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6318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6" name="object 3"/>
          <p:cNvSpPr txBox="1"/>
          <p:nvPr/>
        </p:nvSpPr>
        <p:spPr>
          <a:xfrm>
            <a:off x="380576" y="788884"/>
            <a:ext cx="3000208"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Two features (nodes, age)</a:t>
            </a:r>
          </a:p>
          <a:p>
            <a:pPr marL="9525" marR="3810"/>
            <a:r>
              <a:rPr lang="en-US" sz="1725" spc="-4" dirty="0">
                <a:latin typeface="Avenir Book" charset="0"/>
                <a:ea typeface="Avenir Book" charset="0"/>
                <a:cs typeface="Avenir Book" charset="0"/>
              </a:rPr>
              <a:t>T</a:t>
            </a:r>
            <a:r>
              <a:rPr lang="en-US" sz="1725" spc="-4" dirty="0" smtClean="0">
                <a:latin typeface="Avenir Book" charset="0"/>
                <a:ea typeface="Avenir Book" charset="0"/>
                <a:cs typeface="Avenir Book" charset="0"/>
              </a:rPr>
              <a:t>wo labels (survived, lost)</a:t>
            </a:r>
            <a:endParaRPr sz="1725" dirty="0">
              <a:latin typeface="Avenir Book" charset="0"/>
              <a:ea typeface="Avenir Book" charset="0"/>
              <a:cs typeface="Avenir Book" charset="0"/>
            </a:endParaRPr>
          </a:p>
        </p:txBody>
      </p: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Classification </a:t>
            </a:r>
            <a:r>
              <a:rPr lang="en-US" sz="3000" spc="-26" dirty="0" smtClean="0">
                <a:latin typeface="Avenir Book" charset="0"/>
                <a:ea typeface="Avenir Book" charset="0"/>
                <a:cs typeface="Avenir Book" charset="0"/>
              </a:rPr>
              <a:t>with Logistic </a:t>
            </a:r>
            <a:r>
              <a:rPr lang="en-US" sz="3000" spc="-26" dirty="0">
                <a:latin typeface="Avenir Book" charset="0"/>
                <a:ea typeface="Avenir Book" charset="0"/>
                <a:cs typeface="Avenir Book" charset="0"/>
              </a:rPr>
              <a:t>Regression</a:t>
            </a:r>
            <a:endParaRPr lang="en-US" sz="3000" spc="-26" dirty="0" smtClean="0">
              <a:latin typeface="Avenir Book" charset="0"/>
              <a:ea typeface="Avenir Book" charset="0"/>
              <a:cs typeface="Avenir Book" charset="0"/>
            </a:endParaRPr>
          </a:p>
        </p:txBody>
      </p:sp>
      <p:sp>
        <p:nvSpPr>
          <p:cNvPr id="5" name="Freeform 4"/>
          <p:cNvSpPr/>
          <p:nvPr/>
        </p:nvSpPr>
        <p:spPr>
          <a:xfrm>
            <a:off x="3307976" y="1370044"/>
            <a:ext cx="3989295" cy="2734235"/>
          </a:xfrm>
          <a:custGeom>
            <a:avLst/>
            <a:gdLst>
              <a:gd name="connsiteX0" fmla="*/ 0 w 3989295"/>
              <a:gd name="connsiteY0" fmla="*/ 0 h 2734235"/>
              <a:gd name="connsiteX1" fmla="*/ 1640542 w 3989295"/>
              <a:gd name="connsiteY1" fmla="*/ 1281952 h 2734235"/>
              <a:gd name="connsiteX2" fmla="*/ 1703295 w 3989295"/>
              <a:gd name="connsiteY2" fmla="*/ 1506070 h 2734235"/>
              <a:gd name="connsiteX3" fmla="*/ 2052918 w 3989295"/>
              <a:gd name="connsiteY3" fmla="*/ 1568823 h 2734235"/>
              <a:gd name="connsiteX4" fmla="*/ 2384612 w 3989295"/>
              <a:gd name="connsiteY4" fmla="*/ 1676400 h 2734235"/>
              <a:gd name="connsiteX5" fmla="*/ 3989295 w 3989295"/>
              <a:gd name="connsiteY5" fmla="*/ 2734235 h 2734235"/>
              <a:gd name="connsiteX6" fmla="*/ 3989295 w 3989295"/>
              <a:gd name="connsiteY6" fmla="*/ 2734235 h 273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295" h="2734235">
                <a:moveTo>
                  <a:pt x="0" y="0"/>
                </a:moveTo>
                <a:lnTo>
                  <a:pt x="1640542" y="1281952"/>
                </a:lnTo>
                <a:lnTo>
                  <a:pt x="1703295" y="1506070"/>
                </a:lnTo>
                <a:lnTo>
                  <a:pt x="2052918" y="1568823"/>
                </a:lnTo>
                <a:lnTo>
                  <a:pt x="2384612" y="1676400"/>
                </a:lnTo>
                <a:lnTo>
                  <a:pt x="3989295" y="2734235"/>
                </a:lnTo>
                <a:lnTo>
                  <a:pt x="3989295" y="2734235"/>
                </a:lnTo>
              </a:path>
            </a:pathLst>
          </a:custGeom>
          <a:noFill/>
          <a:ln w="508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bject 3"/>
          <p:cNvSpPr txBox="1"/>
          <p:nvPr/>
        </p:nvSpPr>
        <p:spPr>
          <a:xfrm>
            <a:off x="6733520" y="3255468"/>
            <a:ext cx="1474255" cy="615553"/>
          </a:xfrm>
          <a:prstGeom prst="rect">
            <a:avLst/>
          </a:prstGeom>
        </p:spPr>
        <p:txBody>
          <a:bodyPr vert="horz" wrap="square" lIns="0" tIns="0" rIns="0" bIns="0" rtlCol="0" anchor="ctr">
            <a:spAutoFit/>
          </a:bodyPr>
          <a:lstStyle/>
          <a:p>
            <a:pPr marL="9525" marR="3810" algn="ctr"/>
            <a:r>
              <a:rPr lang="en-US" sz="2000" spc="-4" smtClean="0">
                <a:solidFill>
                  <a:srgbClr val="7030A0"/>
                </a:solidFill>
                <a:effectLst/>
                <a:latin typeface="Avenir Book" charset="0"/>
                <a:ea typeface="Avenir Book" charset="0"/>
                <a:cs typeface="Avenir Book" charset="0"/>
              </a:rPr>
              <a:t>Decision Boundary</a:t>
            </a:r>
            <a:endParaRPr sz="2000" dirty="0">
              <a:solidFill>
                <a:srgbClr val="7030A0"/>
              </a:solidFill>
              <a:effectLst/>
              <a:latin typeface="Avenir Book" charset="0"/>
              <a:ea typeface="Avenir Book" charset="0"/>
              <a:cs typeface="Avenir Book" charset="0"/>
            </a:endParaRPr>
          </a:p>
        </p:txBody>
      </p:sp>
    </p:spTree>
    <p:extLst>
      <p:ext uri="{BB962C8B-B14F-4D97-AF65-F5344CB8AC3E}">
        <p14:creationId xmlns:p14="http://schemas.microsoft.com/office/powerpoint/2010/main" val="1933034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bject 3"/>
          <p:cNvSpPr txBox="1"/>
          <p:nvPr/>
        </p:nvSpPr>
        <p:spPr>
          <a:xfrm>
            <a:off x="3543300" y="4424457"/>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76066"/>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27282"/>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42368"/>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295403"/>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48438"/>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76066"/>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76066"/>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6866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3655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0624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2882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4077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7534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7439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39975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8340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7269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8483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8663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6727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7773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68731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5757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4008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1121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1701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3474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1324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299000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51733"/>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7216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8117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4487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3760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7202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2282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0970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69299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2502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3197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4975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2420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6318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6" name="object 3"/>
          <p:cNvSpPr txBox="1"/>
          <p:nvPr/>
        </p:nvSpPr>
        <p:spPr>
          <a:xfrm>
            <a:off x="380576" y="788884"/>
            <a:ext cx="3000208"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Two features (nodes, age)</a:t>
            </a:r>
          </a:p>
          <a:p>
            <a:pPr marL="9525" marR="3810"/>
            <a:r>
              <a:rPr lang="en-US" sz="1725" spc="-4" dirty="0">
                <a:latin typeface="Avenir Book" charset="0"/>
                <a:ea typeface="Avenir Book" charset="0"/>
                <a:cs typeface="Avenir Book" charset="0"/>
              </a:rPr>
              <a:t>T</a:t>
            </a:r>
            <a:r>
              <a:rPr lang="en-US" sz="1725" spc="-4" dirty="0" smtClean="0">
                <a:latin typeface="Avenir Book" charset="0"/>
                <a:ea typeface="Avenir Book" charset="0"/>
                <a:cs typeface="Avenir Book" charset="0"/>
              </a:rPr>
              <a:t>wo labels (survived, lost)</a:t>
            </a:r>
            <a:endParaRPr sz="1725" dirty="0">
              <a:latin typeface="Avenir Book" charset="0"/>
              <a:ea typeface="Avenir Book" charset="0"/>
              <a:cs typeface="Avenir Book" charset="0"/>
            </a:endParaRPr>
          </a:p>
        </p:txBody>
      </p:sp>
      <p:sp>
        <p:nvSpPr>
          <p:cNvPr id="48" name="Diamond 47"/>
          <p:cNvSpPr/>
          <p:nvPr/>
        </p:nvSpPr>
        <p:spPr>
          <a:xfrm>
            <a:off x="4329426" y="3349136"/>
            <a:ext cx="335273" cy="411480"/>
          </a:xfrm>
          <a:prstGeom prst="diamond">
            <a:avLst/>
          </a:prstGeom>
          <a:gradFill>
            <a:gsLst>
              <a:gs pos="0">
                <a:schemeClr val="tx1"/>
              </a:gs>
              <a:gs pos="73000">
                <a:schemeClr val="accent4"/>
              </a:gs>
              <a:gs pos="83000">
                <a:schemeClr val="accent4"/>
              </a:gs>
              <a:gs pos="100000">
                <a:schemeClr val="accent4"/>
              </a:gs>
            </a:gsLst>
            <a:lin ang="5400000" scaled="1"/>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49" name="object 3"/>
          <p:cNvSpPr txBox="1"/>
          <p:nvPr/>
        </p:nvSpPr>
        <p:spPr>
          <a:xfrm>
            <a:off x="412788" y="3609620"/>
            <a:ext cx="1543834" cy="530915"/>
          </a:xfrm>
          <a:prstGeom prst="rect">
            <a:avLst/>
          </a:prstGeom>
        </p:spPr>
        <p:txBody>
          <a:bodyPr vert="horz" wrap="square" lIns="0" tIns="0" rIns="0" bIns="0" rtlCol="0" anchor="ctr">
            <a:spAutoFit/>
          </a:bodyPr>
          <a:lstStyle/>
          <a:p>
            <a:pPr marL="9525" marR="3810" algn="ctr"/>
            <a:r>
              <a:rPr lang="en-US" sz="1725" spc="-4" dirty="0" smtClean="0">
                <a:solidFill>
                  <a:schemeClr val="bg1"/>
                </a:solidFill>
                <a:latin typeface="Avenir Book" charset="0"/>
                <a:ea typeface="Avenir Book" charset="0"/>
                <a:cs typeface="Avenir Book" charset="0"/>
              </a:rPr>
              <a:t>new </a:t>
            </a:r>
            <a:r>
              <a:rPr lang="en-US" sz="1725" spc="-4" smtClean="0">
                <a:solidFill>
                  <a:schemeClr val="bg1"/>
                </a:solidFill>
                <a:latin typeface="Avenir Book" charset="0"/>
                <a:ea typeface="Avenir Book" charset="0"/>
                <a:cs typeface="Avenir Book" charset="0"/>
              </a:rPr>
              <a:t>example </a:t>
            </a:r>
          </a:p>
          <a:p>
            <a:pPr marL="9525" marR="3810" algn="ctr"/>
            <a:r>
              <a:rPr lang="en-US" sz="1725" spc="-4" dirty="0" smtClean="0">
                <a:solidFill>
                  <a:schemeClr val="bg1"/>
                </a:solidFill>
                <a:latin typeface="Avenir Book" charset="0"/>
                <a:ea typeface="Avenir Book" charset="0"/>
                <a:cs typeface="Avenir Book" charset="0"/>
              </a:rPr>
              <a:t>(predict)</a:t>
            </a:r>
            <a:endParaRPr sz="1725" dirty="0">
              <a:solidFill>
                <a:schemeClr val="bg1"/>
              </a:solidFill>
              <a:latin typeface="Avenir Book" charset="0"/>
              <a:ea typeface="Avenir Book" charset="0"/>
              <a:cs typeface="Avenir Book" charset="0"/>
            </a:endParaRPr>
          </a:p>
        </p:txBody>
      </p:sp>
      <p:cxnSp>
        <p:nvCxnSpPr>
          <p:cNvPr id="50" name="Straight Arrow Connector 49"/>
          <p:cNvCxnSpPr/>
          <p:nvPr/>
        </p:nvCxnSpPr>
        <p:spPr>
          <a:xfrm flipV="1">
            <a:off x="1777198" y="3632162"/>
            <a:ext cx="2474390" cy="287401"/>
          </a:xfrm>
          <a:prstGeom prst="straightConnector1">
            <a:avLst/>
          </a:prstGeom>
          <a:ln w="3175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Classification </a:t>
            </a:r>
            <a:r>
              <a:rPr lang="en-US" sz="3000" spc="-26" dirty="0" smtClean="0">
                <a:latin typeface="Avenir Book" charset="0"/>
                <a:ea typeface="Avenir Book" charset="0"/>
                <a:cs typeface="Avenir Book" charset="0"/>
              </a:rPr>
              <a:t>with Logistic </a:t>
            </a:r>
            <a:r>
              <a:rPr lang="en-US" sz="3000" spc="-26" dirty="0">
                <a:latin typeface="Avenir Book" charset="0"/>
                <a:ea typeface="Avenir Book" charset="0"/>
                <a:cs typeface="Avenir Book" charset="0"/>
              </a:rPr>
              <a:t>Regression</a:t>
            </a:r>
            <a:endParaRPr lang="en-US" sz="3000" spc="-26" dirty="0" smtClean="0">
              <a:latin typeface="Avenir Book" charset="0"/>
              <a:ea typeface="Avenir Book" charset="0"/>
              <a:cs typeface="Avenir Book" charset="0"/>
            </a:endParaRPr>
          </a:p>
        </p:txBody>
      </p:sp>
      <p:sp>
        <p:nvSpPr>
          <p:cNvPr id="5" name="Freeform 4"/>
          <p:cNvSpPr/>
          <p:nvPr/>
        </p:nvSpPr>
        <p:spPr>
          <a:xfrm>
            <a:off x="3307976" y="1370044"/>
            <a:ext cx="3989295" cy="2734235"/>
          </a:xfrm>
          <a:custGeom>
            <a:avLst/>
            <a:gdLst>
              <a:gd name="connsiteX0" fmla="*/ 0 w 3989295"/>
              <a:gd name="connsiteY0" fmla="*/ 0 h 2734235"/>
              <a:gd name="connsiteX1" fmla="*/ 1640542 w 3989295"/>
              <a:gd name="connsiteY1" fmla="*/ 1281952 h 2734235"/>
              <a:gd name="connsiteX2" fmla="*/ 1703295 w 3989295"/>
              <a:gd name="connsiteY2" fmla="*/ 1506070 h 2734235"/>
              <a:gd name="connsiteX3" fmla="*/ 2052918 w 3989295"/>
              <a:gd name="connsiteY3" fmla="*/ 1568823 h 2734235"/>
              <a:gd name="connsiteX4" fmla="*/ 2384612 w 3989295"/>
              <a:gd name="connsiteY4" fmla="*/ 1676400 h 2734235"/>
              <a:gd name="connsiteX5" fmla="*/ 3989295 w 3989295"/>
              <a:gd name="connsiteY5" fmla="*/ 2734235 h 2734235"/>
              <a:gd name="connsiteX6" fmla="*/ 3989295 w 3989295"/>
              <a:gd name="connsiteY6" fmla="*/ 2734235 h 273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295" h="2734235">
                <a:moveTo>
                  <a:pt x="0" y="0"/>
                </a:moveTo>
                <a:lnTo>
                  <a:pt x="1640542" y="1281952"/>
                </a:lnTo>
                <a:lnTo>
                  <a:pt x="1703295" y="1506070"/>
                </a:lnTo>
                <a:lnTo>
                  <a:pt x="2052918" y="1568823"/>
                </a:lnTo>
                <a:lnTo>
                  <a:pt x="2384612" y="1676400"/>
                </a:lnTo>
                <a:lnTo>
                  <a:pt x="3989295" y="2734235"/>
                </a:lnTo>
                <a:lnTo>
                  <a:pt x="3989295" y="2734235"/>
                </a:lnTo>
              </a:path>
            </a:pathLst>
          </a:custGeom>
          <a:noFill/>
          <a:ln w="508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bject 3"/>
          <p:cNvSpPr txBox="1"/>
          <p:nvPr/>
        </p:nvSpPr>
        <p:spPr>
          <a:xfrm>
            <a:off x="6733520" y="3255468"/>
            <a:ext cx="1474255" cy="615553"/>
          </a:xfrm>
          <a:prstGeom prst="rect">
            <a:avLst/>
          </a:prstGeom>
        </p:spPr>
        <p:txBody>
          <a:bodyPr vert="horz" wrap="square" lIns="0" tIns="0" rIns="0" bIns="0" rtlCol="0" anchor="ctr">
            <a:spAutoFit/>
          </a:bodyPr>
          <a:lstStyle/>
          <a:p>
            <a:pPr marL="9525" marR="3810" algn="ctr"/>
            <a:r>
              <a:rPr lang="en-US" sz="2000" spc="-4" smtClean="0">
                <a:solidFill>
                  <a:srgbClr val="7030A0"/>
                </a:solidFill>
                <a:effectLst/>
                <a:latin typeface="Avenir Book" charset="0"/>
                <a:ea typeface="Avenir Book" charset="0"/>
                <a:cs typeface="Avenir Book" charset="0"/>
              </a:rPr>
              <a:t>Decision Boundary</a:t>
            </a:r>
            <a:endParaRPr sz="2000" dirty="0">
              <a:solidFill>
                <a:srgbClr val="7030A0"/>
              </a:solidFill>
              <a:effectLst/>
              <a:latin typeface="Avenir Book" charset="0"/>
              <a:ea typeface="Avenir Book" charset="0"/>
              <a:cs typeface="Avenir Book" charset="0"/>
            </a:endParaRPr>
          </a:p>
        </p:txBody>
      </p:sp>
    </p:spTree>
    <p:extLst>
      <p:ext uri="{BB962C8B-B14F-4D97-AF65-F5344CB8AC3E}">
        <p14:creationId xmlns:p14="http://schemas.microsoft.com/office/powerpoint/2010/main" val="27488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bject 3"/>
          <p:cNvSpPr txBox="1"/>
          <p:nvPr/>
        </p:nvSpPr>
        <p:spPr>
          <a:xfrm>
            <a:off x="3543300" y="4437709"/>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89318"/>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40534"/>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5562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308655"/>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6169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89318"/>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89318"/>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8192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4980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195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4207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540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886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8764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41300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9665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8594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9808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9988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8052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909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70056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708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5333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2447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3027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4799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2650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3003253"/>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64985"/>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85420"/>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9442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58130"/>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5086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85278"/>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360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2296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70624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382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4522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6300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3745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7643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6" name="object 3"/>
          <p:cNvSpPr txBox="1"/>
          <p:nvPr/>
        </p:nvSpPr>
        <p:spPr>
          <a:xfrm>
            <a:off x="380575" y="788884"/>
            <a:ext cx="4123070"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Two features (nodes, age)</a:t>
            </a:r>
          </a:p>
          <a:p>
            <a:pPr marL="9525" marR="3810"/>
            <a:r>
              <a:rPr lang="en-US" sz="1725" spc="-4" dirty="0" smtClean="0">
                <a:latin typeface="Avenir Book" charset="0"/>
                <a:ea typeface="Avenir Book" charset="0"/>
                <a:cs typeface="Avenir Book" charset="0"/>
              </a:rPr>
              <a:t>Three labels (survived, complications, lost)</a:t>
            </a:r>
            <a:endParaRPr sz="1725" dirty="0">
              <a:latin typeface="Avenir Book" charset="0"/>
              <a:ea typeface="Avenir Book" charset="0"/>
              <a:cs typeface="Avenir Book" charset="0"/>
            </a:endParaRPr>
          </a:p>
        </p:txBody>
      </p: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Multiclass Classification with Logistic Regression</a:t>
            </a:r>
          </a:p>
        </p:txBody>
      </p:sp>
    </p:spTree>
    <p:extLst>
      <p:ext uri="{BB962C8B-B14F-4D97-AF65-F5344CB8AC3E}">
        <p14:creationId xmlns:p14="http://schemas.microsoft.com/office/powerpoint/2010/main" val="1595695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nvSpPr>
        <p:spPr>
          <a:xfrm>
            <a:off x="2923370" y="1202750"/>
            <a:ext cx="1898516" cy="3052890"/>
          </a:xfrm>
          <a:custGeom>
            <a:avLst/>
            <a:gdLst>
              <a:gd name="connsiteX0" fmla="*/ 0 w 2603500"/>
              <a:gd name="connsiteY0" fmla="*/ 21167 h 4064000"/>
              <a:gd name="connsiteX1" fmla="*/ 2603500 w 2603500"/>
              <a:gd name="connsiteY1" fmla="*/ 0 h 4064000"/>
              <a:gd name="connsiteX2" fmla="*/ 2159000 w 2603500"/>
              <a:gd name="connsiteY2" fmla="*/ 4064000 h 4064000"/>
              <a:gd name="connsiteX3" fmla="*/ 0 w 2603500"/>
              <a:gd name="connsiteY3" fmla="*/ 4064000 h 4064000"/>
            </a:gdLst>
            <a:ahLst/>
            <a:cxnLst>
              <a:cxn ang="0">
                <a:pos x="connsiteX0" y="connsiteY0"/>
              </a:cxn>
              <a:cxn ang="0">
                <a:pos x="connsiteX1" y="connsiteY1"/>
              </a:cxn>
              <a:cxn ang="0">
                <a:pos x="connsiteX2" y="connsiteY2"/>
              </a:cxn>
              <a:cxn ang="0">
                <a:pos x="connsiteX3" y="connsiteY3"/>
              </a:cxn>
            </a:cxnLst>
            <a:rect l="l" t="t" r="r" b="b"/>
            <a:pathLst>
              <a:path w="2603500" h="4064000">
                <a:moveTo>
                  <a:pt x="0" y="21167"/>
                </a:moveTo>
                <a:lnTo>
                  <a:pt x="2603500" y="0"/>
                </a:lnTo>
                <a:lnTo>
                  <a:pt x="2159000" y="4064000"/>
                </a:lnTo>
                <a:lnTo>
                  <a:pt x="0" y="4064000"/>
                </a:lnTo>
              </a:path>
            </a:pathLst>
          </a:custGeom>
          <a:solidFill>
            <a:srgbClr val="0070C0">
              <a:alpha val="25000"/>
            </a:srgbClr>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a:off x="4513508" y="1202750"/>
            <a:ext cx="3045789" cy="3063227"/>
          </a:xfrm>
          <a:custGeom>
            <a:avLst/>
            <a:gdLst>
              <a:gd name="connsiteX0" fmla="*/ 444500 w 4064000"/>
              <a:gd name="connsiteY0" fmla="*/ 0 h 4106334"/>
              <a:gd name="connsiteX1" fmla="*/ 4000500 w 4064000"/>
              <a:gd name="connsiteY1" fmla="*/ 0 h 4106334"/>
              <a:gd name="connsiteX2" fmla="*/ 4064000 w 4064000"/>
              <a:gd name="connsiteY2" fmla="*/ 4064000 h 4106334"/>
              <a:gd name="connsiteX3" fmla="*/ 0 w 4064000"/>
              <a:gd name="connsiteY3" fmla="*/ 4106334 h 4106334"/>
            </a:gdLst>
            <a:ahLst/>
            <a:cxnLst>
              <a:cxn ang="0">
                <a:pos x="connsiteX0" y="connsiteY0"/>
              </a:cxn>
              <a:cxn ang="0">
                <a:pos x="connsiteX1" y="connsiteY1"/>
              </a:cxn>
              <a:cxn ang="0">
                <a:pos x="connsiteX2" y="connsiteY2"/>
              </a:cxn>
              <a:cxn ang="0">
                <a:pos x="connsiteX3" y="connsiteY3"/>
              </a:cxn>
            </a:cxnLst>
            <a:rect l="l" t="t" r="r" b="b"/>
            <a:pathLst>
              <a:path w="4064000" h="4106334">
                <a:moveTo>
                  <a:pt x="444500" y="0"/>
                </a:moveTo>
                <a:lnTo>
                  <a:pt x="4000500" y="0"/>
                </a:lnTo>
                <a:lnTo>
                  <a:pt x="4064000" y="4064000"/>
                </a:lnTo>
                <a:lnTo>
                  <a:pt x="0" y="4106334"/>
                </a:lnTo>
              </a:path>
            </a:pathLst>
          </a:custGeom>
          <a:solidFill>
            <a:schemeClr val="bg1">
              <a:lumMod val="85000"/>
              <a:alpha val="25000"/>
            </a:schemeClr>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object 3"/>
          <p:cNvSpPr txBox="1"/>
          <p:nvPr/>
        </p:nvSpPr>
        <p:spPr>
          <a:xfrm>
            <a:off x="3543300" y="4437709"/>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89318"/>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40534"/>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5562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308655"/>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6169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89318"/>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89318"/>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8192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4980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195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4207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540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886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8764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41300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9665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8594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9808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9988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8052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909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70056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708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5333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2447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3027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4799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2650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3003253"/>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64985"/>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85420"/>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9442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58130"/>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5086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85278"/>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360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2296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70624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382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4522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6300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3745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7643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One vs All: </a:t>
            </a:r>
            <a:r>
              <a:rPr lang="en-US" sz="3000" spc="-26" dirty="0" smtClean="0">
                <a:solidFill>
                  <a:srgbClr val="0070C0"/>
                </a:solidFill>
                <a:latin typeface="Avenir Book" charset="0"/>
                <a:ea typeface="Avenir Book" charset="0"/>
                <a:cs typeface="Avenir Book" charset="0"/>
              </a:rPr>
              <a:t>Survived</a:t>
            </a:r>
            <a:r>
              <a:rPr lang="en-US" sz="3000" spc="-26" dirty="0" smtClean="0">
                <a:latin typeface="Avenir Book" charset="0"/>
                <a:ea typeface="Avenir Book" charset="0"/>
                <a:cs typeface="Avenir Book" charset="0"/>
              </a:rPr>
              <a:t> vs All</a:t>
            </a:r>
          </a:p>
        </p:txBody>
      </p:sp>
    </p:spTree>
    <p:extLst>
      <p:ext uri="{BB962C8B-B14F-4D97-AF65-F5344CB8AC3E}">
        <p14:creationId xmlns:p14="http://schemas.microsoft.com/office/powerpoint/2010/main" val="354075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1"/>
          <p:cNvSpPr/>
          <p:nvPr/>
        </p:nvSpPr>
        <p:spPr>
          <a:xfrm>
            <a:off x="2909011" y="2792292"/>
            <a:ext cx="4619659" cy="1452349"/>
          </a:xfrm>
          <a:custGeom>
            <a:avLst/>
            <a:gdLst>
              <a:gd name="connsiteX0" fmla="*/ 21167 w 6307667"/>
              <a:gd name="connsiteY0" fmla="*/ 1143000 h 1905000"/>
              <a:gd name="connsiteX1" fmla="*/ 6307667 w 6307667"/>
              <a:gd name="connsiteY1" fmla="*/ 0 h 1905000"/>
              <a:gd name="connsiteX2" fmla="*/ 6265333 w 6307667"/>
              <a:gd name="connsiteY2" fmla="*/ 1905000 h 1905000"/>
              <a:gd name="connsiteX3" fmla="*/ 0 w 6307667"/>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6307667" h="1905000">
                <a:moveTo>
                  <a:pt x="21167" y="1143000"/>
                </a:moveTo>
                <a:lnTo>
                  <a:pt x="6307667" y="0"/>
                </a:lnTo>
                <a:lnTo>
                  <a:pt x="6265333" y="1905000"/>
                </a:lnTo>
                <a:lnTo>
                  <a:pt x="0" y="1905000"/>
                </a:lnTo>
              </a:path>
            </a:pathLst>
          </a:custGeom>
          <a:solidFill>
            <a:srgbClr val="8064A2">
              <a:alpha val="25000"/>
            </a:srgbClr>
          </a:solidFill>
          <a:ln w="254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
              <a:cs typeface=""/>
            </a:endParaRPr>
          </a:p>
        </p:txBody>
      </p:sp>
      <p:sp>
        <p:nvSpPr>
          <p:cNvPr id="54" name="Freeform 53"/>
          <p:cNvSpPr/>
          <p:nvPr/>
        </p:nvSpPr>
        <p:spPr>
          <a:xfrm>
            <a:off x="2901001" y="1094961"/>
            <a:ext cx="4666164" cy="2524948"/>
          </a:xfrm>
          <a:custGeom>
            <a:avLst/>
            <a:gdLst>
              <a:gd name="connsiteX0" fmla="*/ 0 w 6371167"/>
              <a:gd name="connsiteY0" fmla="*/ 3386667 h 3386667"/>
              <a:gd name="connsiteX1" fmla="*/ 6350000 w 6371167"/>
              <a:gd name="connsiteY1" fmla="*/ 2243667 h 3386667"/>
              <a:gd name="connsiteX2" fmla="*/ 6371167 w 6371167"/>
              <a:gd name="connsiteY2" fmla="*/ 0 h 3386667"/>
              <a:gd name="connsiteX3" fmla="*/ 21167 w 6371167"/>
              <a:gd name="connsiteY3" fmla="*/ 21167 h 3386667"/>
              <a:gd name="connsiteX4" fmla="*/ 21167 w 6371167"/>
              <a:gd name="connsiteY4" fmla="*/ 21167 h 338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167" h="3386667">
                <a:moveTo>
                  <a:pt x="0" y="3386667"/>
                </a:moveTo>
                <a:lnTo>
                  <a:pt x="6350000" y="2243667"/>
                </a:lnTo>
                <a:lnTo>
                  <a:pt x="6371167" y="0"/>
                </a:lnTo>
                <a:lnTo>
                  <a:pt x="21167" y="21167"/>
                </a:lnTo>
                <a:lnTo>
                  <a:pt x="21167" y="21167"/>
                </a:lnTo>
              </a:path>
            </a:pathLst>
          </a:custGeom>
          <a:solidFill>
            <a:schemeClr val="bg1">
              <a:lumMod val="75000"/>
              <a:lumOff val="25000"/>
              <a:alpha val="25000"/>
            </a:schemeClr>
          </a:solidFill>
          <a:ln w="254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Calibri"/>
              <a:ea typeface=""/>
              <a:cs typeface=""/>
            </a:endParaRPr>
          </a:p>
        </p:txBody>
      </p:sp>
      <p:sp>
        <p:nvSpPr>
          <p:cNvPr id="107" name="object 3"/>
          <p:cNvSpPr txBox="1"/>
          <p:nvPr/>
        </p:nvSpPr>
        <p:spPr>
          <a:xfrm>
            <a:off x="3543300" y="4437709"/>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89318"/>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40534"/>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5562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308655"/>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61690"/>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89318"/>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89318"/>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8192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4980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195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4207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540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8860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8764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41300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9665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8594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9808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9988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8052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909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70056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7082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5333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2447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3027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4799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26501"/>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3003253"/>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64985"/>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85420"/>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9442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58130"/>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5086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85278"/>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360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2296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70624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382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4522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6300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3745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7643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One vs All: </a:t>
            </a:r>
            <a:r>
              <a:rPr lang="en-US" sz="3000" spc="-26" dirty="0" smtClean="0">
                <a:solidFill>
                  <a:srgbClr val="7030A0"/>
                </a:solidFill>
                <a:latin typeface="Avenir Book" charset="0"/>
                <a:ea typeface="Avenir Book" charset="0"/>
                <a:cs typeface="Avenir Book" charset="0"/>
              </a:rPr>
              <a:t>Complications</a:t>
            </a:r>
            <a:r>
              <a:rPr lang="en-US" sz="3000" spc="-26" dirty="0" smtClean="0">
                <a:latin typeface="Avenir Book" charset="0"/>
                <a:ea typeface="Avenir Book" charset="0"/>
                <a:cs typeface="Avenir Book" charset="0"/>
              </a:rPr>
              <a:t> vs All</a:t>
            </a:r>
          </a:p>
        </p:txBody>
      </p:sp>
    </p:spTree>
    <p:extLst>
      <p:ext uri="{BB962C8B-B14F-4D97-AF65-F5344CB8AC3E}">
        <p14:creationId xmlns:p14="http://schemas.microsoft.com/office/powerpoint/2010/main" val="1412865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1"/>
          <p:cNvSpPr/>
          <p:nvPr/>
        </p:nvSpPr>
        <p:spPr>
          <a:xfrm flipH="1" flipV="1">
            <a:off x="2920802" y="1242366"/>
            <a:ext cx="4621817" cy="2967093"/>
          </a:xfrm>
          <a:custGeom>
            <a:avLst/>
            <a:gdLst>
              <a:gd name="connsiteX0" fmla="*/ 0 w 6053667"/>
              <a:gd name="connsiteY0" fmla="*/ 0 h 3915833"/>
              <a:gd name="connsiteX1" fmla="*/ 0 w 6053667"/>
              <a:gd name="connsiteY1" fmla="*/ 3915833 h 3915833"/>
              <a:gd name="connsiteX2" fmla="*/ 6053667 w 6053667"/>
              <a:gd name="connsiteY2" fmla="*/ 3915833 h 3915833"/>
              <a:gd name="connsiteX3" fmla="*/ 0 w 6053667"/>
              <a:gd name="connsiteY3" fmla="*/ 0 h 3915833"/>
            </a:gdLst>
            <a:ahLst/>
            <a:cxnLst>
              <a:cxn ang="0">
                <a:pos x="connsiteX0" y="connsiteY0"/>
              </a:cxn>
              <a:cxn ang="0">
                <a:pos x="connsiteX1" y="connsiteY1"/>
              </a:cxn>
              <a:cxn ang="0">
                <a:pos x="connsiteX2" y="connsiteY2"/>
              </a:cxn>
              <a:cxn ang="0">
                <a:pos x="connsiteX3" y="connsiteY3"/>
              </a:cxn>
            </a:cxnLst>
            <a:rect l="l" t="t" r="r" b="b"/>
            <a:pathLst>
              <a:path w="6053667" h="3915833">
                <a:moveTo>
                  <a:pt x="0" y="0"/>
                </a:moveTo>
                <a:lnTo>
                  <a:pt x="0" y="3915833"/>
                </a:lnTo>
                <a:lnTo>
                  <a:pt x="6053667" y="3915833"/>
                </a:lnTo>
                <a:lnTo>
                  <a:pt x="0" y="0"/>
                </a:lnTo>
                <a:close/>
              </a:path>
            </a:pathLst>
          </a:custGeom>
          <a:solidFill>
            <a:srgbClr val="C00000">
              <a:alpha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
              <a:cs typeface=""/>
            </a:endParaRPr>
          </a:p>
        </p:txBody>
      </p:sp>
      <p:sp>
        <p:nvSpPr>
          <p:cNvPr id="54" name="Freeform 53"/>
          <p:cNvSpPr/>
          <p:nvPr/>
        </p:nvSpPr>
        <p:spPr>
          <a:xfrm>
            <a:off x="2908103" y="1302638"/>
            <a:ext cx="4533059" cy="2932223"/>
          </a:xfrm>
          <a:custGeom>
            <a:avLst/>
            <a:gdLst>
              <a:gd name="connsiteX0" fmla="*/ 0 w 6053667"/>
              <a:gd name="connsiteY0" fmla="*/ 0 h 3915833"/>
              <a:gd name="connsiteX1" fmla="*/ 0 w 6053667"/>
              <a:gd name="connsiteY1" fmla="*/ 3915833 h 3915833"/>
              <a:gd name="connsiteX2" fmla="*/ 6053667 w 6053667"/>
              <a:gd name="connsiteY2" fmla="*/ 3915833 h 3915833"/>
              <a:gd name="connsiteX3" fmla="*/ 0 w 6053667"/>
              <a:gd name="connsiteY3" fmla="*/ 0 h 3915833"/>
            </a:gdLst>
            <a:ahLst/>
            <a:cxnLst>
              <a:cxn ang="0">
                <a:pos x="connsiteX0" y="connsiteY0"/>
              </a:cxn>
              <a:cxn ang="0">
                <a:pos x="connsiteX1" y="connsiteY1"/>
              </a:cxn>
              <a:cxn ang="0">
                <a:pos x="connsiteX2" y="connsiteY2"/>
              </a:cxn>
              <a:cxn ang="0">
                <a:pos x="connsiteX3" y="connsiteY3"/>
              </a:cxn>
            </a:cxnLst>
            <a:rect l="l" t="t" r="r" b="b"/>
            <a:pathLst>
              <a:path w="6053667" h="3915833">
                <a:moveTo>
                  <a:pt x="0" y="0"/>
                </a:moveTo>
                <a:lnTo>
                  <a:pt x="0" y="3915833"/>
                </a:lnTo>
                <a:lnTo>
                  <a:pt x="6053667" y="3915833"/>
                </a:lnTo>
                <a:lnTo>
                  <a:pt x="0" y="0"/>
                </a:lnTo>
                <a:close/>
              </a:path>
            </a:pathLst>
          </a:custGeom>
          <a:solidFill>
            <a:schemeClr val="bg1">
              <a:lumMod val="75000"/>
              <a:lumOff val="25000"/>
              <a:alpha val="2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a:ea typeface=""/>
              <a:cs typeface=""/>
            </a:endParaRPr>
          </a:p>
        </p:txBody>
      </p:sp>
      <p:sp>
        <p:nvSpPr>
          <p:cNvPr id="107" name="object 3"/>
          <p:cNvSpPr txBox="1"/>
          <p:nvPr/>
        </p:nvSpPr>
        <p:spPr>
          <a:xfrm>
            <a:off x="3543300" y="4424456"/>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76065"/>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27281"/>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42367"/>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295402"/>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48437"/>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76065"/>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76065"/>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68668"/>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36549"/>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0624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2882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4077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7534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7438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39974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8340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7269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8483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8663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6727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7772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68731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5757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4008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112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1701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3474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1324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2990000"/>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51732"/>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7216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8117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44877"/>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37608"/>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72025"/>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22823"/>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09708"/>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69299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25023"/>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3197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4975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2420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6318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One vs All: </a:t>
            </a:r>
            <a:r>
              <a:rPr lang="en-US" sz="3000" spc="-26" dirty="0" smtClean="0">
                <a:solidFill>
                  <a:srgbClr val="C00000"/>
                </a:solidFill>
                <a:latin typeface="Avenir Book" charset="0"/>
                <a:ea typeface="Avenir Book" charset="0"/>
                <a:cs typeface="Avenir Book" charset="0"/>
              </a:rPr>
              <a:t>Loss</a:t>
            </a:r>
            <a:r>
              <a:rPr lang="en-US" sz="3000" spc="-26" dirty="0" smtClean="0">
                <a:latin typeface="Avenir Book" charset="0"/>
                <a:ea typeface="Avenir Book" charset="0"/>
                <a:cs typeface="Avenir Book" charset="0"/>
              </a:rPr>
              <a:t> vs All</a:t>
            </a:r>
          </a:p>
        </p:txBody>
      </p:sp>
    </p:spTree>
    <p:extLst>
      <p:ext uri="{BB962C8B-B14F-4D97-AF65-F5344CB8AC3E}">
        <p14:creationId xmlns:p14="http://schemas.microsoft.com/office/powerpoint/2010/main" val="1112457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56"/>
          <p:cNvSpPr/>
          <p:nvPr/>
        </p:nvSpPr>
        <p:spPr>
          <a:xfrm>
            <a:off x="2916145" y="1232770"/>
            <a:ext cx="4762500" cy="3000375"/>
          </a:xfrm>
          <a:custGeom>
            <a:avLst/>
            <a:gdLst>
              <a:gd name="connsiteX0" fmla="*/ 0 w 6350000"/>
              <a:gd name="connsiteY0" fmla="*/ 0 h 4000500"/>
              <a:gd name="connsiteX1" fmla="*/ 6286500 w 6350000"/>
              <a:gd name="connsiteY1" fmla="*/ 0 h 4000500"/>
              <a:gd name="connsiteX2" fmla="*/ 6350000 w 6350000"/>
              <a:gd name="connsiteY2" fmla="*/ 4000500 h 4000500"/>
              <a:gd name="connsiteX3" fmla="*/ 6350000 w 6350000"/>
              <a:gd name="connsiteY3" fmla="*/ 4000500 h 4000500"/>
              <a:gd name="connsiteX4" fmla="*/ 3979334 w 6350000"/>
              <a:gd name="connsiteY4" fmla="*/ 2540000 h 4000500"/>
              <a:gd name="connsiteX5" fmla="*/ 2751667 w 6350000"/>
              <a:gd name="connsiteY5" fmla="*/ 2222500 h 4000500"/>
              <a:gd name="connsiteX6" fmla="*/ 2413000 w 6350000"/>
              <a:gd name="connsiteY6" fmla="*/ 1608667 h 4000500"/>
              <a:gd name="connsiteX7" fmla="*/ 0 w 6350000"/>
              <a:gd name="connsiteY7" fmla="*/ 0 h 400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00" h="4000500">
                <a:moveTo>
                  <a:pt x="0" y="0"/>
                </a:moveTo>
                <a:lnTo>
                  <a:pt x="6286500" y="0"/>
                </a:lnTo>
                <a:lnTo>
                  <a:pt x="6350000" y="4000500"/>
                </a:lnTo>
                <a:lnTo>
                  <a:pt x="6350000" y="4000500"/>
                </a:lnTo>
                <a:lnTo>
                  <a:pt x="3979334" y="2540000"/>
                </a:lnTo>
                <a:lnTo>
                  <a:pt x="2751667" y="2222500"/>
                </a:lnTo>
                <a:lnTo>
                  <a:pt x="2413000" y="1608667"/>
                </a:lnTo>
                <a:lnTo>
                  <a:pt x="0" y="0"/>
                </a:lnTo>
                <a:close/>
              </a:path>
            </a:pathLst>
          </a:custGeom>
          <a:solidFill>
            <a:srgbClr val="C00000">
              <a:alpha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smtClean="0">
              <a:ln>
                <a:noFill/>
              </a:ln>
              <a:solidFill>
                <a:prstClr val="white"/>
              </a:solidFill>
              <a:effectLst/>
              <a:uLnTx/>
              <a:uFillTx/>
              <a:latin typeface="Calibri"/>
              <a:ea typeface=""/>
              <a:cs typeface=""/>
            </a:endParaRPr>
          </a:p>
        </p:txBody>
      </p:sp>
      <p:sp>
        <p:nvSpPr>
          <p:cNvPr id="58" name="Freeform 57"/>
          <p:cNvSpPr/>
          <p:nvPr/>
        </p:nvSpPr>
        <p:spPr>
          <a:xfrm>
            <a:off x="4503645" y="2915520"/>
            <a:ext cx="3165453" cy="1333500"/>
          </a:xfrm>
          <a:custGeom>
            <a:avLst/>
            <a:gdLst>
              <a:gd name="connsiteX0" fmla="*/ 4085167 w 4148667"/>
              <a:gd name="connsiteY0" fmla="*/ 1756833 h 1778000"/>
              <a:gd name="connsiteX1" fmla="*/ 1841500 w 4148667"/>
              <a:gd name="connsiteY1" fmla="*/ 317500 h 1778000"/>
              <a:gd name="connsiteX2" fmla="*/ 613833 w 4148667"/>
              <a:gd name="connsiteY2" fmla="*/ 0 h 1778000"/>
              <a:gd name="connsiteX3" fmla="*/ 105833 w 4148667"/>
              <a:gd name="connsiteY3" fmla="*/ 613833 h 1778000"/>
              <a:gd name="connsiteX4" fmla="*/ 0 w 4148667"/>
              <a:gd name="connsiteY4" fmla="*/ 1735666 h 1778000"/>
              <a:gd name="connsiteX5" fmla="*/ 4148667 w 4148667"/>
              <a:gd name="connsiteY5" fmla="*/ 1778000 h 17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667" h="1778000">
                <a:moveTo>
                  <a:pt x="4085167" y="1756833"/>
                </a:moveTo>
                <a:lnTo>
                  <a:pt x="1841500" y="317500"/>
                </a:lnTo>
                <a:lnTo>
                  <a:pt x="613833" y="0"/>
                </a:lnTo>
                <a:lnTo>
                  <a:pt x="105833" y="613833"/>
                </a:lnTo>
                <a:lnTo>
                  <a:pt x="0" y="1735666"/>
                </a:lnTo>
                <a:lnTo>
                  <a:pt x="4148667" y="1778000"/>
                </a:lnTo>
              </a:path>
            </a:pathLst>
          </a:custGeom>
          <a:solidFill>
            <a:srgbClr val="7030A0">
              <a:alpha val="25000"/>
            </a:srgbClr>
          </a:solidFill>
          <a:ln w="254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smtClean="0">
              <a:ln>
                <a:noFill/>
              </a:ln>
              <a:solidFill>
                <a:prstClr val="black"/>
              </a:solidFill>
              <a:effectLst/>
              <a:uLnTx/>
              <a:uFillTx/>
              <a:latin typeface="Calibri"/>
              <a:ea typeface=""/>
              <a:cs typeface=""/>
            </a:endParaRPr>
          </a:p>
        </p:txBody>
      </p:sp>
      <p:sp>
        <p:nvSpPr>
          <p:cNvPr id="59" name="Freeform 58"/>
          <p:cNvSpPr/>
          <p:nvPr/>
        </p:nvSpPr>
        <p:spPr>
          <a:xfrm>
            <a:off x="2932021" y="1280395"/>
            <a:ext cx="2028067" cy="2952750"/>
          </a:xfrm>
          <a:custGeom>
            <a:avLst/>
            <a:gdLst>
              <a:gd name="connsiteX0" fmla="*/ 0 w 2688167"/>
              <a:gd name="connsiteY0" fmla="*/ 0 h 3937000"/>
              <a:gd name="connsiteX1" fmla="*/ 2328333 w 2688167"/>
              <a:gd name="connsiteY1" fmla="*/ 1566333 h 3937000"/>
              <a:gd name="connsiteX2" fmla="*/ 2688167 w 2688167"/>
              <a:gd name="connsiteY2" fmla="*/ 2137833 h 3937000"/>
              <a:gd name="connsiteX3" fmla="*/ 2137833 w 2688167"/>
              <a:gd name="connsiteY3" fmla="*/ 2772833 h 3937000"/>
              <a:gd name="connsiteX4" fmla="*/ 2053167 w 2688167"/>
              <a:gd name="connsiteY4" fmla="*/ 3915833 h 3937000"/>
              <a:gd name="connsiteX5" fmla="*/ 0 w 2688167"/>
              <a:gd name="connsiteY5" fmla="*/ 3937000 h 3937000"/>
              <a:gd name="connsiteX6" fmla="*/ 0 w 2688167"/>
              <a:gd name="connsiteY6" fmla="*/ 0 h 393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8167" h="3937000">
                <a:moveTo>
                  <a:pt x="0" y="0"/>
                </a:moveTo>
                <a:lnTo>
                  <a:pt x="2328333" y="1566333"/>
                </a:lnTo>
                <a:lnTo>
                  <a:pt x="2688167" y="2137833"/>
                </a:lnTo>
                <a:lnTo>
                  <a:pt x="2137833" y="2772833"/>
                </a:lnTo>
                <a:lnTo>
                  <a:pt x="2053167" y="3915833"/>
                </a:lnTo>
                <a:lnTo>
                  <a:pt x="0" y="3937000"/>
                </a:lnTo>
                <a:lnTo>
                  <a:pt x="0" y="0"/>
                </a:lnTo>
                <a:close/>
              </a:path>
            </a:pathLst>
          </a:custGeom>
          <a:solidFill>
            <a:srgbClr val="0070C0">
              <a:alpha val="2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smtClean="0">
              <a:ln>
                <a:noFill/>
              </a:ln>
              <a:solidFill>
                <a:prstClr val="white"/>
              </a:solidFill>
              <a:effectLst/>
              <a:uLnTx/>
              <a:uFillTx/>
              <a:latin typeface="Calibri"/>
              <a:ea typeface=""/>
              <a:cs typeface=""/>
            </a:endParaRPr>
          </a:p>
        </p:txBody>
      </p:sp>
      <p:sp>
        <p:nvSpPr>
          <p:cNvPr id="107" name="object 3"/>
          <p:cNvSpPr txBox="1"/>
          <p:nvPr/>
        </p:nvSpPr>
        <p:spPr>
          <a:xfrm>
            <a:off x="3543300" y="4424457"/>
            <a:ext cx="3314700"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Number of </a:t>
            </a:r>
            <a:r>
              <a:rPr lang="en-US" sz="1725" spc="-4" dirty="0" smtClean="0">
                <a:latin typeface="Avenir Book" charset="0"/>
                <a:ea typeface="Avenir Book" charset="0"/>
                <a:cs typeface="Avenir Book" charset="0"/>
              </a:rPr>
              <a:t>Malignant Nodes</a:t>
            </a:r>
            <a:endParaRPr sz="1725" dirty="0">
              <a:latin typeface="Avenir Book" charset="0"/>
              <a:ea typeface="Avenir Book" charset="0"/>
              <a:cs typeface="Avenir Book" charset="0"/>
            </a:endParaRPr>
          </a:p>
        </p:txBody>
      </p:sp>
      <p:sp>
        <p:nvSpPr>
          <p:cNvPr id="108" name="object 3"/>
          <p:cNvSpPr txBox="1"/>
          <p:nvPr/>
        </p:nvSpPr>
        <p:spPr>
          <a:xfrm>
            <a:off x="2842002" y="4176066"/>
            <a:ext cx="185082" cy="332783"/>
          </a:xfrm>
          <a:prstGeom prst="rect">
            <a:avLst/>
          </a:prstGeom>
        </p:spPr>
        <p:txBody>
          <a:bodyPr vert="horz" wrap="square" lIns="0" tIns="0" rIns="0" bIns="0" rtlCol="0" anchor="ctr">
            <a:spAutoFit/>
          </a:bodyPr>
          <a:lstStyle/>
          <a:p>
            <a:pPr marL="9525" marR="3810" algn="ctr">
              <a:lnSpc>
                <a:spcPts val="2850"/>
              </a:lnSpc>
            </a:pPr>
            <a:r>
              <a:rPr lang="en-US" spc="-4" dirty="0" smtClean="0">
                <a:solidFill>
                  <a:schemeClr val="bg1"/>
                </a:solidFill>
                <a:latin typeface="Avenir Book" charset="0"/>
                <a:ea typeface="Avenir Book" charset="0"/>
                <a:cs typeface="Avenir Book" charset="0"/>
              </a:rPr>
              <a:t>0</a:t>
            </a:r>
            <a:endParaRPr dirty="0">
              <a:solidFill>
                <a:schemeClr val="bg1"/>
              </a:solidFill>
              <a:latin typeface="Avenir Book" charset="0"/>
              <a:ea typeface="Avenir Book" charset="0"/>
              <a:cs typeface="Avenir Book" charset="0"/>
            </a:endParaRPr>
          </a:p>
        </p:txBody>
      </p:sp>
      <p:sp>
        <p:nvSpPr>
          <p:cNvPr id="109" name="object 3"/>
          <p:cNvSpPr txBox="1"/>
          <p:nvPr/>
        </p:nvSpPr>
        <p:spPr>
          <a:xfrm>
            <a:off x="1753044" y="2527282"/>
            <a:ext cx="695776" cy="345287"/>
          </a:xfrm>
          <a:prstGeom prst="rect">
            <a:avLst/>
          </a:prstGeom>
        </p:spPr>
        <p:txBody>
          <a:bodyPr vert="horz" wrap="square" lIns="0" tIns="0" rIns="0" bIns="0" rtlCol="0">
            <a:spAutoFit/>
          </a:bodyPr>
          <a:lstStyle/>
          <a:p>
            <a:pPr marL="9525" marR="3810" algn="ctr">
              <a:lnSpc>
                <a:spcPts val="2850"/>
              </a:lnSpc>
            </a:pPr>
            <a:r>
              <a:rPr lang="en-US" sz="1725" spc="-4" dirty="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110" name="object 3"/>
          <p:cNvSpPr txBox="1"/>
          <p:nvPr/>
        </p:nvSpPr>
        <p:spPr>
          <a:xfrm>
            <a:off x="2617798" y="1242368"/>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60</a:t>
            </a:r>
            <a:endParaRPr dirty="0">
              <a:solidFill>
                <a:schemeClr val="bg1"/>
              </a:solidFill>
              <a:latin typeface="Avenir Book" charset="0"/>
              <a:ea typeface="Avenir Book" charset="0"/>
              <a:cs typeface="Avenir Book" charset="0"/>
            </a:endParaRPr>
          </a:p>
        </p:txBody>
      </p:sp>
      <p:sp>
        <p:nvSpPr>
          <p:cNvPr id="112" name="object 3"/>
          <p:cNvSpPr txBox="1"/>
          <p:nvPr/>
        </p:nvSpPr>
        <p:spPr>
          <a:xfrm>
            <a:off x="2617798" y="2295403"/>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40</a:t>
            </a:r>
            <a:endParaRPr dirty="0">
              <a:solidFill>
                <a:schemeClr val="bg1"/>
              </a:solidFill>
              <a:latin typeface="Avenir Book" charset="0"/>
              <a:ea typeface="Avenir Book" charset="0"/>
              <a:cs typeface="Avenir Book" charset="0"/>
            </a:endParaRPr>
          </a:p>
        </p:txBody>
      </p:sp>
      <p:sp>
        <p:nvSpPr>
          <p:cNvPr id="113" name="object 3"/>
          <p:cNvSpPr txBox="1"/>
          <p:nvPr/>
        </p:nvSpPr>
        <p:spPr>
          <a:xfrm>
            <a:off x="2617798" y="3348438"/>
            <a:ext cx="228600" cy="332783"/>
          </a:xfrm>
          <a:prstGeom prst="rect">
            <a:avLst/>
          </a:prstGeom>
        </p:spPr>
        <p:txBody>
          <a:bodyPr vert="horz" wrap="square" lIns="0" tIns="0" rIns="0" bIns="0" rtlCol="0" anchor="ctr">
            <a:spAutoFit/>
          </a:bodyPr>
          <a:lstStyle/>
          <a:p>
            <a:pPr marL="9525" marR="3810" algn="r">
              <a:lnSpc>
                <a:spcPts val="2850"/>
              </a:lnSpc>
            </a:pPr>
            <a:r>
              <a:rPr lang="en-US" spc="-4" dirty="0"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sp>
        <p:nvSpPr>
          <p:cNvPr id="114" name="object 3"/>
          <p:cNvSpPr txBox="1"/>
          <p:nvPr/>
        </p:nvSpPr>
        <p:spPr>
          <a:xfrm>
            <a:off x="4573322" y="4176066"/>
            <a:ext cx="276390"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10</a:t>
            </a:r>
            <a:endParaRPr dirty="0">
              <a:solidFill>
                <a:schemeClr val="bg1"/>
              </a:solidFill>
              <a:latin typeface="Avenir Book" charset="0"/>
              <a:ea typeface="Avenir Book" charset="0"/>
              <a:cs typeface="Avenir Book" charset="0"/>
            </a:endParaRPr>
          </a:p>
        </p:txBody>
      </p:sp>
      <p:sp>
        <p:nvSpPr>
          <p:cNvPr id="115" name="object 3"/>
          <p:cNvSpPr txBox="1"/>
          <p:nvPr/>
        </p:nvSpPr>
        <p:spPr>
          <a:xfrm>
            <a:off x="6395950" y="4176066"/>
            <a:ext cx="281478" cy="332783"/>
          </a:xfrm>
          <a:prstGeom prst="rect">
            <a:avLst/>
          </a:prstGeom>
        </p:spPr>
        <p:txBody>
          <a:bodyPr vert="horz" wrap="square" lIns="0" tIns="0" rIns="0" bIns="0" rtlCol="0" anchor="ctr">
            <a:spAutoFit/>
          </a:bodyPr>
          <a:lstStyle/>
          <a:p>
            <a:pPr marL="9525" marR="3810" algn="ctr">
              <a:lnSpc>
                <a:spcPts val="2850"/>
              </a:lnSpc>
            </a:pPr>
            <a:r>
              <a:rPr lang="en-US" spc="-4" smtClean="0">
                <a:solidFill>
                  <a:schemeClr val="bg1"/>
                </a:solidFill>
                <a:latin typeface="Avenir Book" charset="0"/>
                <a:ea typeface="Avenir Book" charset="0"/>
                <a:cs typeface="Avenir Book" charset="0"/>
              </a:rPr>
              <a:t>20</a:t>
            </a:r>
            <a:endParaRPr dirty="0">
              <a:solidFill>
                <a:schemeClr val="bg1"/>
              </a:solidFill>
              <a:latin typeface="Avenir Book" charset="0"/>
              <a:ea typeface="Avenir Book" charset="0"/>
              <a:cs typeface="Avenir Book" charset="0"/>
            </a:endParaRPr>
          </a:p>
        </p:txBody>
      </p:sp>
      <p:cxnSp>
        <p:nvCxnSpPr>
          <p:cNvPr id="116" name="Straight Arrow Connector 115"/>
          <p:cNvCxnSpPr/>
          <p:nvPr/>
        </p:nvCxnSpPr>
        <p:spPr>
          <a:xfrm flipV="1">
            <a:off x="2901001" y="126866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2893900" y="423655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911242" y="340624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0" name="Oval 119"/>
          <p:cNvSpPr/>
          <p:nvPr/>
        </p:nvSpPr>
        <p:spPr>
          <a:xfrm>
            <a:off x="5786388" y="282882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1" name="Oval 120"/>
          <p:cNvSpPr/>
          <p:nvPr/>
        </p:nvSpPr>
        <p:spPr>
          <a:xfrm>
            <a:off x="5057734" y="254077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2" name="Oval 121"/>
          <p:cNvSpPr/>
          <p:nvPr/>
        </p:nvSpPr>
        <p:spPr>
          <a:xfrm>
            <a:off x="4949827" y="217534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3" name="Oval 122"/>
          <p:cNvSpPr/>
          <p:nvPr/>
        </p:nvSpPr>
        <p:spPr>
          <a:xfrm>
            <a:off x="4740838" y="177439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4" name="Oval 123"/>
          <p:cNvSpPr/>
          <p:nvPr/>
        </p:nvSpPr>
        <p:spPr>
          <a:xfrm>
            <a:off x="5294733" y="139975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5" name="Oval 124"/>
          <p:cNvSpPr/>
          <p:nvPr/>
        </p:nvSpPr>
        <p:spPr>
          <a:xfrm>
            <a:off x="5605628" y="168340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6" name="Oval 125"/>
          <p:cNvSpPr/>
          <p:nvPr/>
        </p:nvSpPr>
        <p:spPr>
          <a:xfrm>
            <a:off x="5779376" y="217269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7" name="Oval 126"/>
          <p:cNvSpPr/>
          <p:nvPr/>
        </p:nvSpPr>
        <p:spPr>
          <a:xfrm>
            <a:off x="5441331" y="228483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8" name="Oval 127"/>
          <p:cNvSpPr/>
          <p:nvPr/>
        </p:nvSpPr>
        <p:spPr>
          <a:xfrm>
            <a:off x="6153473" y="188663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29" name="Oval 128"/>
          <p:cNvSpPr/>
          <p:nvPr/>
        </p:nvSpPr>
        <p:spPr>
          <a:xfrm>
            <a:off x="5845798" y="126727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0" name="Oval 129"/>
          <p:cNvSpPr/>
          <p:nvPr/>
        </p:nvSpPr>
        <p:spPr>
          <a:xfrm>
            <a:off x="6407186" y="147773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1" name="Oval 130"/>
          <p:cNvSpPr/>
          <p:nvPr/>
        </p:nvSpPr>
        <p:spPr>
          <a:xfrm>
            <a:off x="7225520" y="168731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2" name="Oval 131"/>
          <p:cNvSpPr/>
          <p:nvPr/>
        </p:nvSpPr>
        <p:spPr>
          <a:xfrm>
            <a:off x="6837842" y="215757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3" name="Oval 132"/>
          <p:cNvSpPr/>
          <p:nvPr/>
        </p:nvSpPr>
        <p:spPr>
          <a:xfrm>
            <a:off x="6489177" y="254008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4" name="Oval 133"/>
          <p:cNvSpPr/>
          <p:nvPr/>
        </p:nvSpPr>
        <p:spPr>
          <a:xfrm>
            <a:off x="6971694" y="271121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5" name="Oval 134"/>
          <p:cNvSpPr/>
          <p:nvPr/>
        </p:nvSpPr>
        <p:spPr>
          <a:xfrm>
            <a:off x="4394205" y="311701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6" name="Oval 135"/>
          <p:cNvSpPr/>
          <p:nvPr/>
        </p:nvSpPr>
        <p:spPr>
          <a:xfrm>
            <a:off x="4024805" y="283474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7" name="Oval 136"/>
          <p:cNvSpPr/>
          <p:nvPr/>
        </p:nvSpPr>
        <p:spPr>
          <a:xfrm>
            <a:off x="4376346" y="2413249"/>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8" name="Oval 137"/>
          <p:cNvSpPr/>
          <p:nvPr/>
        </p:nvSpPr>
        <p:spPr>
          <a:xfrm>
            <a:off x="5043409" y="2990001"/>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39" name="Oval 138"/>
          <p:cNvSpPr/>
          <p:nvPr/>
        </p:nvSpPr>
        <p:spPr>
          <a:xfrm>
            <a:off x="5539013" y="3151733"/>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0" name="Oval 139"/>
          <p:cNvSpPr/>
          <p:nvPr/>
        </p:nvSpPr>
        <p:spPr>
          <a:xfrm>
            <a:off x="6111761" y="2372168"/>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1" name="Oval 140"/>
          <p:cNvSpPr/>
          <p:nvPr/>
        </p:nvSpPr>
        <p:spPr>
          <a:xfrm>
            <a:off x="5537339" y="358117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2" name="Oval 141"/>
          <p:cNvSpPr/>
          <p:nvPr/>
        </p:nvSpPr>
        <p:spPr>
          <a:xfrm>
            <a:off x="5181406" y="3944878"/>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3" name="Oval 142"/>
          <p:cNvSpPr/>
          <p:nvPr/>
        </p:nvSpPr>
        <p:spPr>
          <a:xfrm>
            <a:off x="5813836" y="3937609"/>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4" name="Oval 143"/>
          <p:cNvSpPr/>
          <p:nvPr/>
        </p:nvSpPr>
        <p:spPr>
          <a:xfrm>
            <a:off x="4535238" y="3672026"/>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5" name="Oval 144"/>
          <p:cNvSpPr/>
          <p:nvPr/>
        </p:nvSpPr>
        <p:spPr>
          <a:xfrm>
            <a:off x="4063842" y="382282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6" name="Oval 145"/>
          <p:cNvSpPr/>
          <p:nvPr/>
        </p:nvSpPr>
        <p:spPr>
          <a:xfrm>
            <a:off x="3569759" y="3709709"/>
            <a:ext cx="270164" cy="270164"/>
          </a:xfrm>
          <a:prstGeom prst="ellipse">
            <a:avLst/>
          </a:prstGeom>
          <a:gradFill>
            <a:gsLst>
              <a:gs pos="0">
                <a:schemeClr val="tx1"/>
              </a:gs>
              <a:gs pos="73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7" name="Oval 146"/>
          <p:cNvSpPr/>
          <p:nvPr/>
        </p:nvSpPr>
        <p:spPr>
          <a:xfrm>
            <a:off x="3128931" y="369299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8" name="Oval 147"/>
          <p:cNvSpPr/>
          <p:nvPr/>
        </p:nvSpPr>
        <p:spPr>
          <a:xfrm>
            <a:off x="3722682" y="3225024"/>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49" name="Oval 148"/>
          <p:cNvSpPr/>
          <p:nvPr/>
        </p:nvSpPr>
        <p:spPr>
          <a:xfrm>
            <a:off x="3486208" y="2831977"/>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0" name="Oval 149"/>
          <p:cNvSpPr/>
          <p:nvPr/>
        </p:nvSpPr>
        <p:spPr>
          <a:xfrm>
            <a:off x="3814827" y="214975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3" name="Oval 152"/>
          <p:cNvSpPr/>
          <p:nvPr/>
        </p:nvSpPr>
        <p:spPr>
          <a:xfrm>
            <a:off x="3027084" y="2624205"/>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54" name="Oval 153"/>
          <p:cNvSpPr/>
          <p:nvPr/>
        </p:nvSpPr>
        <p:spPr>
          <a:xfrm>
            <a:off x="3384361" y="1763186"/>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bject 3"/>
          <p:cNvSpPr txBox="1"/>
          <p:nvPr/>
        </p:nvSpPr>
        <p:spPr>
          <a:xfrm>
            <a:off x="380574" y="921613"/>
            <a:ext cx="4469137"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Assign most probable class to each region</a:t>
            </a:r>
            <a:endParaRPr sz="1725" dirty="0">
              <a:latin typeface="Avenir Book" charset="0"/>
              <a:ea typeface="Avenir Book" charset="0"/>
              <a:cs typeface="Avenir Book" charset="0"/>
            </a:endParaRPr>
          </a:p>
        </p:txBody>
      </p:sp>
      <p:sp>
        <p:nvSpPr>
          <p:cNvPr id="5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Multiclass Decision Boundary</a:t>
            </a:r>
          </a:p>
        </p:txBody>
      </p:sp>
    </p:spTree>
    <p:extLst>
      <p:ext uri="{BB962C8B-B14F-4D97-AF65-F5344CB8AC3E}">
        <p14:creationId xmlns:p14="http://schemas.microsoft.com/office/powerpoint/2010/main" val="830461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classification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from </a:t>
            </a:r>
            <a:r>
              <a:rPr lang="en-US" sz="1600" b="1" dirty="0" err="1" smtClean="0">
                <a:solidFill>
                  <a:schemeClr val="bg1">
                    <a:lumMod val="50000"/>
                    <a:lumOff val="50000"/>
                  </a:schemeClr>
                </a:solidFill>
                <a:latin typeface="Monaco" charset="0"/>
                <a:ea typeface="Monaco" charset="0"/>
                <a:cs typeface="Monaco" charset="0"/>
              </a:rPr>
              <a:t>sklearn.linear_model</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LogisticRegression</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LR</a:t>
            </a:r>
            <a:r>
              <a:rPr lang="en-US" sz="1600" b="1" dirty="0" smtClean="0">
                <a:solidFill>
                  <a:schemeClr val="bg1">
                    <a:lumMod val="50000"/>
                  </a:schemeClr>
                </a:solidFill>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a:t>
            </a:r>
            <a:r>
              <a:rPr lang="en-US" sz="1600" b="1" dirty="0" smtClean="0">
                <a:solidFill>
                  <a:schemeClr val="bg1">
                    <a:lumMod val="50000"/>
                  </a:scheme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LogisticRegression</a:t>
            </a:r>
            <a:r>
              <a:rPr lang="en-US" sz="1600" b="1" dirty="0" smtClean="0">
                <a:solidFill>
                  <a:schemeClr val="bg1">
                    <a:lumMod val="50000"/>
                  </a:schemeClr>
                </a:solidFill>
                <a:latin typeface="Monaco" charset="0"/>
                <a:ea typeface="Monaco" charset="0"/>
                <a:cs typeface="Monaco" charset="0"/>
              </a:rPr>
              <a:t>(penalty='l2', c=10.0)</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predict the expected value</a:t>
            </a:r>
          </a:p>
          <a:p>
            <a:pPr>
              <a:lnSpc>
                <a:spcPct val="150000"/>
              </a:lnSpc>
              <a:tabLst>
                <a:tab pos="222250" algn="l"/>
              </a:tabLst>
            </a:pPr>
            <a:r>
              <a:rPr lang="en-US" sz="1600" b="1" dirty="0">
                <a:latin typeface="Monaco" charset="0"/>
                <a:ea typeface="Monaco" charset="0"/>
                <a:cs typeface="Monaco" charset="0"/>
              </a:rPr>
              <a:t>	</a:t>
            </a:r>
            <a:r>
              <a:rPr lang="en-US" sz="1600" b="1" dirty="0" smtClean="0">
                <a:solidFill>
                  <a:srgbClr val="7030A0"/>
                </a:solidFill>
                <a:latin typeface="Monaco" charset="0"/>
                <a:ea typeface="Monaco" charset="0"/>
                <a:cs typeface="Monaco" charset="0"/>
              </a:rPr>
              <a:t>LR</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X_train</a:t>
            </a:r>
            <a:r>
              <a:rPr lang="en-US" sz="1600" b="1" dirty="0" smtClean="0">
                <a:solidFill>
                  <a:schemeClr val="bg1">
                    <a:lumMod val="50000"/>
                    <a:lumOff val="50000"/>
                  </a:schemeClr>
                </a:solidFill>
                <a:latin typeface="Monaco" charset="0"/>
                <a:ea typeface="Monaco" charset="0"/>
                <a:cs typeface="Monaco" charset="0"/>
              </a:rPr>
              <a:t>, </a:t>
            </a:r>
            <a:r>
              <a:rPr lang="en-US" sz="1600" b="1" dirty="0" err="1" smtClean="0">
                <a:solidFill>
                  <a:schemeClr val="bg1">
                    <a:lumMod val="50000"/>
                    <a:lumOff val="50000"/>
                  </a:schemeClr>
                </a:solidFill>
                <a:latin typeface="Monaco" charset="0"/>
                <a:ea typeface="Monaco" charset="0"/>
                <a:cs typeface="Monaco" charset="0"/>
              </a:rPr>
              <a:t>y_train</a:t>
            </a:r>
            <a:r>
              <a:rPr lang="en-US" sz="1600" b="1" dirty="0" smtClean="0">
                <a:solidFill>
                  <a:schemeClr val="bg1">
                    <a:lumMod val="50000"/>
                    <a:lumOff val="50000"/>
                  </a:schemeClr>
                </a:solidFill>
                <a:latin typeface="Monaco" charset="0"/>
                <a:ea typeface="Monaco" charset="0"/>
                <a:cs typeface="Monaco" charset="0"/>
              </a:rPr>
              <a:t>)</a:t>
            </a:r>
            <a:endParaRPr lang="en-US" sz="1600" b="1" dirty="0">
              <a:solidFill>
                <a:schemeClr val="bg1">
                  <a:lumMod val="50000"/>
                  <a:lumOff val="50000"/>
                </a:schemeClr>
              </a:solidFill>
              <a:latin typeface="Monaco" charset="0"/>
              <a:ea typeface="Monaco" charset="0"/>
              <a:cs typeface="Monaco" charset="0"/>
            </a:endParaRPr>
          </a:p>
          <a:p>
            <a:pPr>
              <a:lnSpc>
                <a:spcPct val="150000"/>
              </a:lnSpc>
              <a:tabLst>
                <a:tab pos="222250" algn="l"/>
              </a:tabLst>
            </a:pPr>
            <a:r>
              <a:rPr lang="en-US" sz="1600" b="1" dirty="0">
                <a:solidFill>
                  <a:schemeClr val="bg1">
                    <a:lumMod val="50000"/>
                    <a:lumOff val="50000"/>
                  </a:schemeClr>
                </a:solidFill>
                <a:latin typeface="Monaco" charset="0"/>
                <a:ea typeface="Monaco" charset="0"/>
                <a:cs typeface="Monaco" charset="0"/>
              </a:rPr>
              <a:t>	</a:t>
            </a:r>
            <a:r>
              <a:rPr lang="en-US" sz="1600" b="1" dirty="0" err="1">
                <a:solidFill>
                  <a:schemeClr val="bg1">
                    <a:lumMod val="50000"/>
                    <a:lumOff val="50000"/>
                  </a:schemeClr>
                </a:solidFill>
                <a:latin typeface="Monaco" charset="0"/>
                <a:ea typeface="Monaco" charset="0"/>
                <a:cs typeface="Monaco" charset="0"/>
              </a:rPr>
              <a:t>y_predict</a:t>
            </a:r>
            <a:r>
              <a:rPr lang="en-US" sz="1600" b="1" dirty="0">
                <a:solidFill>
                  <a:schemeClr val="bg1">
                    <a:lumMod val="50000"/>
                    <a:lumOff val="50000"/>
                  </a:scheme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X_test</a:t>
            </a:r>
            <a:r>
              <a:rPr lang="en-US" sz="1600" b="1" dirty="0" smtClean="0">
                <a:solidFill>
                  <a:schemeClr val="bg1">
                    <a:lumMod val="50000"/>
                    <a:lumOff val="50000"/>
                  </a:scheme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22250" algn="l"/>
              </a:tabLst>
            </a:pPr>
            <a:r>
              <a:rPr lang="en-US" sz="1600" b="1" dirty="0" smtClean="0">
                <a:latin typeface="Avenir Book" charset="0"/>
                <a:ea typeface="Avenir Book" charset="0"/>
                <a:cs typeface="Avenir Book" charset="0"/>
              </a:rPr>
              <a:t>Tune regularization parameters with cross-validation: </a:t>
            </a:r>
            <a:r>
              <a:rPr lang="en-US" sz="1600" b="1" dirty="0" err="1" smtClean="0">
                <a:solidFill>
                  <a:srgbClr val="0070C0"/>
                </a:solidFill>
                <a:latin typeface="Monaco" charset="0"/>
                <a:ea typeface="Monaco" charset="0"/>
                <a:cs typeface="Monaco" charset="0"/>
              </a:rPr>
              <a:t>LogisticRegressionCV</a:t>
            </a:r>
            <a:r>
              <a:rPr lang="en-US" sz="1600" b="1" dirty="0" smtClean="0">
                <a:latin typeface="Avenir Book" charset="0"/>
                <a:ea typeface="Avenir Book" charset="0"/>
                <a:cs typeface="Avenir Book" charset="0"/>
              </a:rPr>
              <a:t>.</a:t>
            </a:r>
            <a:endParaRPr lang="en-US" sz="1600" dirty="0">
              <a:latin typeface="Avenir Book" charset="0"/>
              <a:ea typeface="Avenir Book" charset="0"/>
              <a:cs typeface="Avenir Book"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Logistic Regression: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
        <p:nvSpPr>
          <p:cNvPr id="5" name="Rectangle 4"/>
          <p:cNvSpPr/>
          <p:nvPr/>
        </p:nvSpPr>
        <p:spPr>
          <a:xfrm>
            <a:off x="398352" y="1809226"/>
            <a:ext cx="8100189" cy="2816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993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classification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from </a:t>
            </a:r>
            <a:r>
              <a:rPr lang="en-US" sz="1600" b="1" dirty="0" err="1" smtClean="0">
                <a:solidFill>
                  <a:schemeClr val="bg1">
                    <a:lumMod val="50000"/>
                    <a:lumOff val="50000"/>
                  </a:schemeClr>
                </a:solidFill>
                <a:latin typeface="Monaco" charset="0"/>
                <a:ea typeface="Monaco" charset="0"/>
                <a:cs typeface="Monaco" charset="0"/>
              </a:rPr>
              <a:t>sklearn.linear_model</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LogisticRegression</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LR</a:t>
            </a:r>
            <a:r>
              <a:rPr lang="en-US" sz="1600" b="1" dirty="0" smtClean="0">
                <a:solidFill>
                  <a:schemeClr val="bg1">
                    <a:lumMod val="50000"/>
                  </a:schemeClr>
                </a:solidFill>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a:t>
            </a:r>
            <a:r>
              <a:rPr lang="en-US" sz="1600" b="1" dirty="0" smtClean="0">
                <a:solidFill>
                  <a:schemeClr val="bg1">
                    <a:lumMod val="50000"/>
                  </a:scheme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LogisticRegression</a:t>
            </a:r>
            <a:r>
              <a:rPr lang="en-US" sz="1600" b="1" dirty="0" smtClean="0">
                <a:solidFill>
                  <a:schemeClr val="bg1">
                    <a:lumMod val="50000"/>
                  </a:schemeClr>
                </a:solidFill>
                <a:latin typeface="Monaco" charset="0"/>
                <a:ea typeface="Monaco" charset="0"/>
                <a:cs typeface="Monaco" charset="0"/>
              </a:rPr>
              <a:t>(penalty='l2', c=10.0)</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predict the expected value</a:t>
            </a:r>
          </a:p>
          <a:p>
            <a:pPr>
              <a:lnSpc>
                <a:spcPct val="150000"/>
              </a:lnSpc>
              <a:tabLst>
                <a:tab pos="222250" algn="l"/>
              </a:tabLst>
            </a:pPr>
            <a:r>
              <a:rPr lang="en-US" sz="1600" b="1" dirty="0">
                <a:latin typeface="Monaco" charset="0"/>
                <a:ea typeface="Monaco" charset="0"/>
                <a:cs typeface="Monaco" charset="0"/>
              </a:rPr>
              <a:t>	</a:t>
            </a:r>
            <a:r>
              <a:rPr lang="en-US" sz="1600" b="1" dirty="0" smtClean="0">
                <a:solidFill>
                  <a:srgbClr val="7030A0"/>
                </a:solidFill>
                <a:latin typeface="Monaco" charset="0"/>
                <a:ea typeface="Monaco" charset="0"/>
                <a:cs typeface="Monaco" charset="0"/>
              </a:rPr>
              <a:t>LR</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X_train</a:t>
            </a:r>
            <a:r>
              <a:rPr lang="en-US" sz="1600" b="1" dirty="0" smtClean="0">
                <a:solidFill>
                  <a:schemeClr val="bg1">
                    <a:lumMod val="50000"/>
                    <a:lumOff val="50000"/>
                  </a:schemeClr>
                </a:solidFill>
                <a:latin typeface="Monaco" charset="0"/>
                <a:ea typeface="Monaco" charset="0"/>
                <a:cs typeface="Monaco" charset="0"/>
              </a:rPr>
              <a:t>, </a:t>
            </a:r>
            <a:r>
              <a:rPr lang="en-US" sz="1600" b="1" dirty="0" err="1" smtClean="0">
                <a:solidFill>
                  <a:schemeClr val="bg1">
                    <a:lumMod val="50000"/>
                    <a:lumOff val="50000"/>
                  </a:schemeClr>
                </a:solidFill>
                <a:latin typeface="Monaco" charset="0"/>
                <a:ea typeface="Monaco" charset="0"/>
                <a:cs typeface="Monaco" charset="0"/>
              </a:rPr>
              <a:t>y_train</a:t>
            </a:r>
            <a:r>
              <a:rPr lang="en-US" sz="1600" b="1" dirty="0" smtClean="0">
                <a:solidFill>
                  <a:schemeClr val="bg1">
                    <a:lumMod val="50000"/>
                    <a:lumOff val="50000"/>
                  </a:schemeClr>
                </a:solidFill>
                <a:latin typeface="Monaco" charset="0"/>
                <a:ea typeface="Monaco" charset="0"/>
                <a:cs typeface="Monaco" charset="0"/>
              </a:rPr>
              <a:t>)</a:t>
            </a:r>
            <a:endParaRPr lang="en-US" sz="1600" b="1" dirty="0">
              <a:solidFill>
                <a:schemeClr val="bg1">
                  <a:lumMod val="50000"/>
                  <a:lumOff val="50000"/>
                </a:schemeClr>
              </a:solidFill>
              <a:latin typeface="Monaco" charset="0"/>
              <a:ea typeface="Monaco" charset="0"/>
              <a:cs typeface="Monaco" charset="0"/>
            </a:endParaRPr>
          </a:p>
          <a:p>
            <a:pPr>
              <a:lnSpc>
                <a:spcPct val="150000"/>
              </a:lnSpc>
              <a:tabLst>
                <a:tab pos="222250" algn="l"/>
              </a:tabLst>
            </a:pPr>
            <a:r>
              <a:rPr lang="en-US" sz="1600" b="1" dirty="0">
                <a:solidFill>
                  <a:schemeClr val="bg1">
                    <a:lumMod val="50000"/>
                    <a:lumOff val="50000"/>
                  </a:schemeClr>
                </a:solidFill>
                <a:latin typeface="Monaco" charset="0"/>
                <a:ea typeface="Monaco" charset="0"/>
                <a:cs typeface="Monaco" charset="0"/>
              </a:rPr>
              <a:t>	</a:t>
            </a:r>
            <a:r>
              <a:rPr lang="en-US" sz="1600" b="1" dirty="0" err="1">
                <a:solidFill>
                  <a:schemeClr val="bg1">
                    <a:lumMod val="50000"/>
                    <a:lumOff val="50000"/>
                  </a:schemeClr>
                </a:solidFill>
                <a:latin typeface="Monaco" charset="0"/>
                <a:ea typeface="Monaco" charset="0"/>
                <a:cs typeface="Monaco" charset="0"/>
              </a:rPr>
              <a:t>y_predict</a:t>
            </a:r>
            <a:r>
              <a:rPr lang="en-US" sz="1600" b="1" dirty="0">
                <a:solidFill>
                  <a:schemeClr val="bg1">
                    <a:lumMod val="50000"/>
                    <a:lumOff val="50000"/>
                  </a:scheme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X_test</a:t>
            </a:r>
            <a:r>
              <a:rPr lang="en-US" sz="1600" b="1" dirty="0" smtClean="0">
                <a:solidFill>
                  <a:schemeClr val="bg1">
                    <a:lumMod val="50000"/>
                    <a:lumOff val="50000"/>
                  </a:scheme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22250" algn="l"/>
              </a:tabLst>
            </a:pPr>
            <a:r>
              <a:rPr lang="en-US" sz="1600" b="1" dirty="0" smtClean="0">
                <a:latin typeface="Avenir Book" charset="0"/>
                <a:ea typeface="Avenir Book" charset="0"/>
                <a:cs typeface="Avenir Book" charset="0"/>
              </a:rPr>
              <a:t>Tune regularization parameters with cross-validation: </a:t>
            </a:r>
            <a:r>
              <a:rPr lang="en-US" sz="1600" b="1" dirty="0" err="1" smtClean="0">
                <a:solidFill>
                  <a:srgbClr val="0070C0"/>
                </a:solidFill>
                <a:latin typeface="Monaco" charset="0"/>
                <a:ea typeface="Monaco" charset="0"/>
                <a:cs typeface="Monaco" charset="0"/>
              </a:rPr>
              <a:t>LogisticRegressionCV</a:t>
            </a:r>
            <a:r>
              <a:rPr lang="en-US" sz="1600" b="1" dirty="0" smtClean="0">
                <a:latin typeface="Avenir Book" charset="0"/>
                <a:ea typeface="Avenir Book" charset="0"/>
                <a:cs typeface="Avenir Book" charset="0"/>
              </a:rPr>
              <a:t>.</a:t>
            </a:r>
            <a:endParaRPr lang="en-US" sz="1600" dirty="0">
              <a:latin typeface="Avenir Book" charset="0"/>
              <a:ea typeface="Avenir Book" charset="0"/>
              <a:cs typeface="Avenir Book"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Logistic Regression: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
        <p:nvSpPr>
          <p:cNvPr id="5" name="Rectangle 4"/>
          <p:cNvSpPr/>
          <p:nvPr/>
        </p:nvSpPr>
        <p:spPr>
          <a:xfrm>
            <a:off x="398352" y="2752164"/>
            <a:ext cx="8100189" cy="18736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3185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classification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from </a:t>
            </a:r>
            <a:r>
              <a:rPr lang="en-US" sz="1600" b="1" dirty="0" err="1" smtClean="0">
                <a:solidFill>
                  <a:schemeClr val="bg1">
                    <a:lumMod val="50000"/>
                    <a:lumOff val="50000"/>
                  </a:schemeClr>
                </a:solidFill>
                <a:latin typeface="Monaco" charset="0"/>
                <a:ea typeface="Monaco" charset="0"/>
                <a:cs typeface="Monaco" charset="0"/>
              </a:rPr>
              <a:t>sklearn.linear_model</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LogisticRegression</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LR</a:t>
            </a:r>
            <a:r>
              <a:rPr lang="en-US" sz="1600" b="1" dirty="0" smtClean="0">
                <a:solidFill>
                  <a:schemeClr val="bg1">
                    <a:lumMod val="50000"/>
                  </a:schemeClr>
                </a:solidFill>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a:t>
            </a:r>
            <a:r>
              <a:rPr lang="en-US" sz="1600" b="1" dirty="0" smtClean="0">
                <a:solidFill>
                  <a:schemeClr val="bg1">
                    <a:lumMod val="50000"/>
                  </a:scheme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LogisticRegression</a:t>
            </a:r>
            <a:r>
              <a:rPr lang="en-US" sz="1600" b="1" dirty="0" smtClean="0">
                <a:solidFill>
                  <a:schemeClr val="bg1">
                    <a:lumMod val="50000"/>
                  </a:schemeClr>
                </a:solidFill>
                <a:latin typeface="Monaco" charset="0"/>
                <a:ea typeface="Monaco" charset="0"/>
                <a:cs typeface="Monaco" charset="0"/>
              </a:rPr>
              <a:t>(penalty='l2', c=10.0)</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predict the expected value</a:t>
            </a:r>
          </a:p>
          <a:p>
            <a:pPr>
              <a:lnSpc>
                <a:spcPct val="150000"/>
              </a:lnSpc>
              <a:tabLst>
                <a:tab pos="222250" algn="l"/>
              </a:tabLst>
            </a:pPr>
            <a:r>
              <a:rPr lang="en-US" sz="1600" b="1" dirty="0">
                <a:latin typeface="Monaco" charset="0"/>
                <a:ea typeface="Monaco" charset="0"/>
                <a:cs typeface="Monaco" charset="0"/>
              </a:rPr>
              <a:t>	</a:t>
            </a:r>
            <a:r>
              <a:rPr lang="en-US" sz="1600" b="1" dirty="0" smtClean="0">
                <a:solidFill>
                  <a:srgbClr val="7030A0"/>
                </a:solidFill>
                <a:latin typeface="Monaco" charset="0"/>
                <a:ea typeface="Monaco" charset="0"/>
                <a:cs typeface="Monaco" charset="0"/>
              </a:rPr>
              <a:t>LR</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X_train</a:t>
            </a:r>
            <a:r>
              <a:rPr lang="en-US" sz="1600" b="1" dirty="0" smtClean="0">
                <a:solidFill>
                  <a:schemeClr val="bg1">
                    <a:lumMod val="50000"/>
                    <a:lumOff val="50000"/>
                  </a:schemeClr>
                </a:solidFill>
                <a:latin typeface="Monaco" charset="0"/>
                <a:ea typeface="Monaco" charset="0"/>
                <a:cs typeface="Monaco" charset="0"/>
              </a:rPr>
              <a:t>, </a:t>
            </a:r>
            <a:r>
              <a:rPr lang="en-US" sz="1600" b="1" dirty="0" err="1" smtClean="0">
                <a:solidFill>
                  <a:schemeClr val="bg1">
                    <a:lumMod val="50000"/>
                    <a:lumOff val="50000"/>
                  </a:schemeClr>
                </a:solidFill>
                <a:latin typeface="Monaco" charset="0"/>
                <a:ea typeface="Monaco" charset="0"/>
                <a:cs typeface="Monaco" charset="0"/>
              </a:rPr>
              <a:t>y_train</a:t>
            </a:r>
            <a:r>
              <a:rPr lang="en-US" sz="1600" b="1" dirty="0" smtClean="0">
                <a:solidFill>
                  <a:schemeClr val="bg1">
                    <a:lumMod val="50000"/>
                    <a:lumOff val="50000"/>
                  </a:schemeClr>
                </a:solidFill>
                <a:latin typeface="Monaco" charset="0"/>
                <a:ea typeface="Monaco" charset="0"/>
                <a:cs typeface="Monaco" charset="0"/>
              </a:rPr>
              <a:t>)</a:t>
            </a:r>
            <a:endParaRPr lang="en-US" sz="1600" b="1" dirty="0">
              <a:solidFill>
                <a:schemeClr val="bg1">
                  <a:lumMod val="50000"/>
                  <a:lumOff val="50000"/>
                </a:schemeClr>
              </a:solidFill>
              <a:latin typeface="Monaco" charset="0"/>
              <a:ea typeface="Monaco" charset="0"/>
              <a:cs typeface="Monaco" charset="0"/>
            </a:endParaRPr>
          </a:p>
          <a:p>
            <a:pPr>
              <a:lnSpc>
                <a:spcPct val="150000"/>
              </a:lnSpc>
              <a:tabLst>
                <a:tab pos="222250" algn="l"/>
              </a:tabLst>
            </a:pPr>
            <a:r>
              <a:rPr lang="en-US" sz="1600" b="1" dirty="0">
                <a:solidFill>
                  <a:schemeClr val="bg1">
                    <a:lumMod val="50000"/>
                    <a:lumOff val="50000"/>
                  </a:schemeClr>
                </a:solidFill>
                <a:latin typeface="Monaco" charset="0"/>
                <a:ea typeface="Monaco" charset="0"/>
                <a:cs typeface="Monaco" charset="0"/>
              </a:rPr>
              <a:t>	</a:t>
            </a:r>
            <a:r>
              <a:rPr lang="en-US" sz="1600" b="1" dirty="0" err="1">
                <a:solidFill>
                  <a:schemeClr val="bg1">
                    <a:lumMod val="50000"/>
                    <a:lumOff val="50000"/>
                  </a:schemeClr>
                </a:solidFill>
                <a:latin typeface="Monaco" charset="0"/>
                <a:ea typeface="Monaco" charset="0"/>
                <a:cs typeface="Monaco" charset="0"/>
              </a:rPr>
              <a:t>y_predict</a:t>
            </a:r>
            <a:r>
              <a:rPr lang="en-US" sz="1600" b="1" dirty="0">
                <a:solidFill>
                  <a:schemeClr val="bg1">
                    <a:lumMod val="50000"/>
                    <a:lumOff val="50000"/>
                  </a:scheme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X_test</a:t>
            </a:r>
            <a:r>
              <a:rPr lang="en-US" sz="1600" b="1" dirty="0" smtClean="0">
                <a:solidFill>
                  <a:schemeClr val="bg1">
                    <a:lumMod val="50000"/>
                    <a:lumOff val="50000"/>
                  </a:scheme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22250" algn="l"/>
              </a:tabLst>
            </a:pPr>
            <a:r>
              <a:rPr lang="en-US" sz="1600" b="1" dirty="0" smtClean="0">
                <a:latin typeface="Avenir Book" charset="0"/>
                <a:ea typeface="Avenir Book" charset="0"/>
                <a:cs typeface="Avenir Book" charset="0"/>
              </a:rPr>
              <a:t>Tune regularization parameters with cross-validation: </a:t>
            </a:r>
            <a:r>
              <a:rPr lang="en-US" sz="1600" b="1" dirty="0" err="1" smtClean="0">
                <a:solidFill>
                  <a:srgbClr val="0070C0"/>
                </a:solidFill>
                <a:latin typeface="Monaco" charset="0"/>
                <a:ea typeface="Monaco" charset="0"/>
                <a:cs typeface="Monaco" charset="0"/>
              </a:rPr>
              <a:t>LogisticRegressionCV</a:t>
            </a:r>
            <a:r>
              <a:rPr lang="en-US" sz="1600" b="1" dirty="0" smtClean="0">
                <a:latin typeface="Avenir Book" charset="0"/>
                <a:ea typeface="Avenir Book" charset="0"/>
                <a:cs typeface="Avenir Book" charset="0"/>
              </a:rPr>
              <a:t>.</a:t>
            </a:r>
            <a:endParaRPr lang="en-US" sz="1600" dirty="0">
              <a:latin typeface="Avenir Book" charset="0"/>
              <a:ea typeface="Avenir Book" charset="0"/>
              <a:cs typeface="Avenir Book"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Logistic Regression: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
        <p:nvSpPr>
          <p:cNvPr id="5" name="Rectangle 4"/>
          <p:cNvSpPr/>
          <p:nvPr/>
        </p:nvSpPr>
        <p:spPr>
          <a:xfrm>
            <a:off x="398352" y="2752164"/>
            <a:ext cx="8100189" cy="18736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p:nvPr/>
        </p:nvSpPr>
        <p:spPr>
          <a:xfrm>
            <a:off x="6874910" y="2221249"/>
            <a:ext cx="1623631" cy="530915"/>
          </a:xfrm>
          <a:prstGeom prst="rect">
            <a:avLst/>
          </a:prstGeom>
        </p:spPr>
        <p:txBody>
          <a:bodyPr vert="horz" wrap="square" lIns="0" tIns="0" rIns="0" bIns="0" rtlCol="0">
            <a:spAutoFit/>
          </a:bodyPr>
          <a:lstStyle/>
          <a:p>
            <a:pPr marL="9525" marR="3810" algn="ctr"/>
            <a:r>
              <a:rPr lang="en-US" sz="1725" spc="-4" dirty="0" smtClean="0">
                <a:latin typeface="Avenir Book" charset="0"/>
                <a:ea typeface="Avenir Book" charset="0"/>
                <a:cs typeface="Avenir Book" charset="0"/>
              </a:rPr>
              <a:t>regularization</a:t>
            </a:r>
          </a:p>
          <a:p>
            <a:pPr marL="9525" marR="3810" algn="ctr"/>
            <a:r>
              <a:rPr lang="en-US" sz="1725" spc="-4" dirty="0" smtClean="0">
                <a:latin typeface="Avenir Book" charset="0"/>
                <a:ea typeface="Avenir Book" charset="0"/>
                <a:cs typeface="Avenir Book" charset="0"/>
              </a:rPr>
              <a:t>parameters</a:t>
            </a:r>
            <a:endParaRPr sz="1725" dirty="0">
              <a:latin typeface="Avenir Book" charset="0"/>
              <a:ea typeface="Avenir Book" charset="0"/>
              <a:cs typeface="Avenir Book" charset="0"/>
            </a:endParaRPr>
          </a:p>
        </p:txBody>
      </p:sp>
      <p:sp>
        <p:nvSpPr>
          <p:cNvPr id="8" name="Left Arrow 7"/>
          <p:cNvSpPr/>
          <p:nvPr/>
        </p:nvSpPr>
        <p:spPr>
          <a:xfrm>
            <a:off x="6475536" y="2293966"/>
            <a:ext cx="466166" cy="385482"/>
          </a:xfrm>
          <a:prstGeom prst="leftArrow">
            <a:avLst/>
          </a:prstGeom>
          <a:solidFill>
            <a:srgbClr val="0070C0">
              <a:alpha val="75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95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val 57"/>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9" name="Oval 58"/>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Introduction to Logistic Regression</a:t>
            </a:r>
          </a:p>
        </p:txBody>
      </p:sp>
      <p:sp>
        <p:nvSpPr>
          <p:cNvPr id="68"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75" name="Straight Arrow Connector 74"/>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object 3"/>
          <p:cNvSpPr txBox="1"/>
          <p:nvPr/>
        </p:nvSpPr>
        <p:spPr>
          <a:xfrm>
            <a:off x="415607"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1" name="object 3"/>
          <p:cNvSpPr txBox="1"/>
          <p:nvPr/>
        </p:nvSpPr>
        <p:spPr>
          <a:xfrm>
            <a:off x="1714312" y="3045293"/>
            <a:ext cx="935640"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a:t>
            </a:r>
            <a:endParaRPr sz="1725" dirty="0">
              <a:latin typeface="Avenir Book" charset="0"/>
              <a:ea typeface="Avenir Book" charset="0"/>
              <a:cs typeface="Avenir Book" charset="0"/>
            </a:endParaRPr>
          </a:p>
        </p:txBody>
      </p:sp>
      <p:sp>
        <p:nvSpPr>
          <p:cNvPr id="22" name="object 3"/>
          <p:cNvSpPr txBox="1"/>
          <p:nvPr/>
        </p:nvSpPr>
        <p:spPr>
          <a:xfrm>
            <a:off x="2182132" y="1897763"/>
            <a:ext cx="550778"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904576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classification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from </a:t>
            </a:r>
            <a:r>
              <a:rPr lang="en-US" sz="1600" b="1" dirty="0" err="1" smtClean="0">
                <a:solidFill>
                  <a:schemeClr val="bg1">
                    <a:lumMod val="50000"/>
                    <a:lumOff val="50000"/>
                  </a:schemeClr>
                </a:solidFill>
                <a:latin typeface="Monaco" charset="0"/>
                <a:ea typeface="Monaco" charset="0"/>
                <a:cs typeface="Monaco" charset="0"/>
              </a:rPr>
              <a:t>sklearn.linear_model</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LogisticRegression</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LR</a:t>
            </a:r>
            <a:r>
              <a:rPr lang="en-US" sz="1600" b="1" dirty="0" smtClean="0">
                <a:solidFill>
                  <a:schemeClr val="bg1">
                    <a:lumMod val="50000"/>
                  </a:schemeClr>
                </a:solidFill>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a:t>
            </a:r>
            <a:r>
              <a:rPr lang="en-US" sz="1600" b="1" dirty="0" smtClean="0">
                <a:solidFill>
                  <a:schemeClr val="bg1">
                    <a:lumMod val="50000"/>
                  </a:scheme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LogisticRegression</a:t>
            </a:r>
            <a:r>
              <a:rPr lang="en-US" sz="1600" b="1" dirty="0" smtClean="0">
                <a:solidFill>
                  <a:schemeClr val="bg1">
                    <a:lumMod val="50000"/>
                  </a:schemeClr>
                </a:solidFill>
                <a:latin typeface="Monaco" charset="0"/>
                <a:ea typeface="Monaco" charset="0"/>
                <a:cs typeface="Monaco" charset="0"/>
              </a:rPr>
              <a:t>(penalty='l2', c=10.0)</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predict the expected value</a:t>
            </a:r>
          </a:p>
          <a:p>
            <a:pPr>
              <a:lnSpc>
                <a:spcPct val="150000"/>
              </a:lnSpc>
              <a:tabLst>
                <a:tab pos="222250" algn="l"/>
              </a:tabLst>
            </a:pPr>
            <a:r>
              <a:rPr lang="en-US" sz="1600" b="1" dirty="0">
                <a:latin typeface="Monaco" charset="0"/>
                <a:ea typeface="Monaco" charset="0"/>
                <a:cs typeface="Monaco" charset="0"/>
              </a:rPr>
              <a:t>	</a:t>
            </a:r>
            <a:r>
              <a:rPr lang="en-US" sz="1600" b="1" dirty="0" smtClean="0">
                <a:solidFill>
                  <a:srgbClr val="7030A0"/>
                </a:solidFill>
                <a:latin typeface="Monaco" charset="0"/>
                <a:ea typeface="Monaco" charset="0"/>
                <a:cs typeface="Monaco" charset="0"/>
              </a:rPr>
              <a:t>LR</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X_train</a:t>
            </a:r>
            <a:r>
              <a:rPr lang="en-US" sz="1600" b="1" dirty="0" smtClean="0">
                <a:solidFill>
                  <a:schemeClr val="bg1">
                    <a:lumMod val="50000"/>
                    <a:lumOff val="50000"/>
                  </a:schemeClr>
                </a:solidFill>
                <a:latin typeface="Monaco" charset="0"/>
                <a:ea typeface="Monaco" charset="0"/>
                <a:cs typeface="Monaco" charset="0"/>
              </a:rPr>
              <a:t>, </a:t>
            </a:r>
            <a:r>
              <a:rPr lang="en-US" sz="1600" b="1" dirty="0" err="1" smtClean="0">
                <a:solidFill>
                  <a:schemeClr val="bg1">
                    <a:lumMod val="50000"/>
                    <a:lumOff val="50000"/>
                  </a:schemeClr>
                </a:solidFill>
                <a:latin typeface="Monaco" charset="0"/>
                <a:ea typeface="Monaco" charset="0"/>
                <a:cs typeface="Monaco" charset="0"/>
              </a:rPr>
              <a:t>y_train</a:t>
            </a:r>
            <a:r>
              <a:rPr lang="en-US" sz="1600" b="1" dirty="0" smtClean="0">
                <a:solidFill>
                  <a:schemeClr val="bg1">
                    <a:lumMod val="50000"/>
                    <a:lumOff val="50000"/>
                  </a:schemeClr>
                </a:solidFill>
                <a:latin typeface="Monaco" charset="0"/>
                <a:ea typeface="Monaco" charset="0"/>
                <a:cs typeface="Monaco" charset="0"/>
              </a:rPr>
              <a:t>)</a:t>
            </a:r>
            <a:endParaRPr lang="en-US" sz="1600" b="1" dirty="0">
              <a:solidFill>
                <a:schemeClr val="bg1">
                  <a:lumMod val="50000"/>
                  <a:lumOff val="50000"/>
                </a:schemeClr>
              </a:solidFill>
              <a:latin typeface="Monaco" charset="0"/>
              <a:ea typeface="Monaco" charset="0"/>
              <a:cs typeface="Monaco" charset="0"/>
            </a:endParaRPr>
          </a:p>
          <a:p>
            <a:pPr>
              <a:lnSpc>
                <a:spcPct val="150000"/>
              </a:lnSpc>
              <a:tabLst>
                <a:tab pos="222250" algn="l"/>
              </a:tabLst>
            </a:pPr>
            <a:r>
              <a:rPr lang="en-US" sz="1600" b="1" dirty="0">
                <a:solidFill>
                  <a:schemeClr val="bg1">
                    <a:lumMod val="50000"/>
                    <a:lumOff val="50000"/>
                  </a:schemeClr>
                </a:solidFill>
                <a:latin typeface="Monaco" charset="0"/>
                <a:ea typeface="Monaco" charset="0"/>
                <a:cs typeface="Monaco" charset="0"/>
              </a:rPr>
              <a:t>	</a:t>
            </a:r>
            <a:r>
              <a:rPr lang="en-US" sz="1600" b="1" dirty="0" err="1">
                <a:solidFill>
                  <a:schemeClr val="bg1">
                    <a:lumMod val="50000"/>
                    <a:lumOff val="50000"/>
                  </a:schemeClr>
                </a:solidFill>
                <a:latin typeface="Monaco" charset="0"/>
                <a:ea typeface="Monaco" charset="0"/>
                <a:cs typeface="Monaco" charset="0"/>
              </a:rPr>
              <a:t>y_predict</a:t>
            </a:r>
            <a:r>
              <a:rPr lang="en-US" sz="1600" b="1" dirty="0">
                <a:solidFill>
                  <a:schemeClr val="bg1">
                    <a:lumMod val="50000"/>
                    <a:lumOff val="50000"/>
                  </a:scheme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X_test</a:t>
            </a:r>
            <a:r>
              <a:rPr lang="en-US" sz="1600" b="1" dirty="0" smtClean="0">
                <a:solidFill>
                  <a:schemeClr val="bg1">
                    <a:lumMod val="50000"/>
                    <a:lumOff val="50000"/>
                  </a:scheme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22250" algn="l"/>
              </a:tabLst>
            </a:pPr>
            <a:r>
              <a:rPr lang="en-US" sz="1600" b="1" dirty="0" smtClean="0">
                <a:latin typeface="Avenir Book" charset="0"/>
                <a:ea typeface="Avenir Book" charset="0"/>
                <a:cs typeface="Avenir Book" charset="0"/>
              </a:rPr>
              <a:t>Tune regularization parameters with cross-validation: </a:t>
            </a:r>
            <a:r>
              <a:rPr lang="en-US" sz="1600" b="1" dirty="0" err="1" smtClean="0">
                <a:solidFill>
                  <a:srgbClr val="0070C0"/>
                </a:solidFill>
                <a:latin typeface="Monaco" charset="0"/>
                <a:ea typeface="Monaco" charset="0"/>
                <a:cs typeface="Monaco" charset="0"/>
              </a:rPr>
              <a:t>LogisticRegressionCV</a:t>
            </a:r>
            <a:r>
              <a:rPr lang="en-US" sz="1600" b="1" dirty="0" smtClean="0">
                <a:latin typeface="Avenir Book" charset="0"/>
                <a:ea typeface="Avenir Book" charset="0"/>
                <a:cs typeface="Avenir Book" charset="0"/>
              </a:rPr>
              <a:t>.</a:t>
            </a:r>
            <a:endParaRPr lang="en-US" sz="1600" dirty="0">
              <a:latin typeface="Avenir Book" charset="0"/>
              <a:ea typeface="Avenir Book" charset="0"/>
              <a:cs typeface="Avenir Book"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Logistic Regression: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
        <p:nvSpPr>
          <p:cNvPr id="5" name="Rectangle 4"/>
          <p:cNvSpPr/>
          <p:nvPr/>
        </p:nvSpPr>
        <p:spPr>
          <a:xfrm>
            <a:off x="398352" y="4105835"/>
            <a:ext cx="8100189" cy="519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63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Logistic Regression: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classification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from </a:t>
            </a:r>
            <a:r>
              <a:rPr lang="en-US" sz="1600" b="1" dirty="0" err="1" smtClean="0">
                <a:solidFill>
                  <a:schemeClr val="bg1">
                    <a:lumMod val="50000"/>
                    <a:lumOff val="50000"/>
                  </a:schemeClr>
                </a:solidFill>
                <a:latin typeface="Monaco" charset="0"/>
                <a:ea typeface="Monaco" charset="0"/>
                <a:cs typeface="Monaco" charset="0"/>
              </a:rPr>
              <a:t>sklearn.linear_model</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LogisticRegression</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LR</a:t>
            </a:r>
            <a:r>
              <a:rPr lang="en-US" sz="1600" b="1" dirty="0" smtClean="0">
                <a:solidFill>
                  <a:schemeClr val="bg1">
                    <a:lumMod val="50000"/>
                  </a:schemeClr>
                </a:solidFill>
                <a:latin typeface="Monaco" charset="0"/>
                <a:ea typeface="Monaco" charset="0"/>
                <a:cs typeface="Monaco" charset="0"/>
              </a:rPr>
              <a:t> </a:t>
            </a:r>
            <a:r>
              <a:rPr lang="en-US" sz="1600" b="1" dirty="0" smtClean="0">
                <a:solidFill>
                  <a:schemeClr val="bg1">
                    <a:lumMod val="50000"/>
                    <a:lumOff val="50000"/>
                  </a:schemeClr>
                </a:solidFill>
                <a:latin typeface="Monaco" charset="0"/>
                <a:ea typeface="Monaco" charset="0"/>
                <a:cs typeface="Monaco" charset="0"/>
              </a:rPr>
              <a:t>=</a:t>
            </a:r>
            <a:r>
              <a:rPr lang="en-US" sz="1600" b="1" dirty="0" smtClean="0">
                <a:solidFill>
                  <a:schemeClr val="bg1">
                    <a:lumMod val="50000"/>
                  </a:scheme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LogisticRegression</a:t>
            </a:r>
            <a:r>
              <a:rPr lang="en-US" sz="1600" b="1" dirty="0" smtClean="0">
                <a:solidFill>
                  <a:schemeClr val="bg1">
                    <a:lumMod val="50000"/>
                  </a:schemeClr>
                </a:solidFill>
                <a:latin typeface="Monaco" charset="0"/>
                <a:ea typeface="Monaco" charset="0"/>
                <a:cs typeface="Monaco" charset="0"/>
              </a:rPr>
              <a:t>(penalty='l2', c=10.0)</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predict the expected value</a:t>
            </a:r>
          </a:p>
          <a:p>
            <a:pPr>
              <a:lnSpc>
                <a:spcPct val="150000"/>
              </a:lnSpc>
              <a:tabLst>
                <a:tab pos="222250" algn="l"/>
              </a:tabLst>
            </a:pPr>
            <a:r>
              <a:rPr lang="en-US" sz="1600" b="1" dirty="0">
                <a:latin typeface="Monaco" charset="0"/>
                <a:ea typeface="Monaco" charset="0"/>
                <a:cs typeface="Monaco" charset="0"/>
              </a:rPr>
              <a:t>	</a:t>
            </a:r>
            <a:r>
              <a:rPr lang="en-US" sz="1600" b="1" dirty="0" smtClean="0">
                <a:solidFill>
                  <a:srgbClr val="7030A0"/>
                </a:solidFill>
                <a:latin typeface="Monaco" charset="0"/>
                <a:ea typeface="Monaco" charset="0"/>
                <a:cs typeface="Monaco" charset="0"/>
              </a:rPr>
              <a:t>LR</a:t>
            </a:r>
            <a:r>
              <a:rPr lang="en-US" sz="1600" b="1" dirty="0" smtClean="0">
                <a:solidFill>
                  <a:schemeClr val="bg1">
                    <a:lumMod val="50000"/>
                    <a:lumOff val="50000"/>
                  </a:schemeClr>
                </a:solidFill>
                <a:latin typeface="Monaco" charset="0"/>
                <a:ea typeface="Monaco" charset="0"/>
                <a:cs typeface="Monaco" charset="0"/>
              </a:rPr>
              <a:t> </a:t>
            </a:r>
            <a:r>
              <a:rPr lang="en-US" sz="1600" b="1" dirty="0">
                <a:solidFill>
                  <a:schemeClr val="bg1">
                    <a:lumMod val="50000"/>
                    <a:lumOff val="50000"/>
                  </a:scheme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X_train</a:t>
            </a:r>
            <a:r>
              <a:rPr lang="en-US" sz="1600" b="1" dirty="0" smtClean="0">
                <a:solidFill>
                  <a:schemeClr val="bg1">
                    <a:lumMod val="50000"/>
                    <a:lumOff val="50000"/>
                  </a:schemeClr>
                </a:solidFill>
                <a:latin typeface="Monaco" charset="0"/>
                <a:ea typeface="Monaco" charset="0"/>
                <a:cs typeface="Monaco" charset="0"/>
              </a:rPr>
              <a:t>, </a:t>
            </a:r>
            <a:r>
              <a:rPr lang="en-US" sz="1600" b="1" dirty="0" err="1" smtClean="0">
                <a:solidFill>
                  <a:schemeClr val="bg1">
                    <a:lumMod val="50000"/>
                    <a:lumOff val="50000"/>
                  </a:schemeClr>
                </a:solidFill>
                <a:latin typeface="Monaco" charset="0"/>
                <a:ea typeface="Monaco" charset="0"/>
                <a:cs typeface="Monaco" charset="0"/>
              </a:rPr>
              <a:t>y_train</a:t>
            </a:r>
            <a:r>
              <a:rPr lang="en-US" sz="1600" b="1" dirty="0" smtClean="0">
                <a:solidFill>
                  <a:schemeClr val="bg1">
                    <a:lumMod val="50000"/>
                    <a:lumOff val="50000"/>
                  </a:schemeClr>
                </a:solidFill>
                <a:latin typeface="Monaco" charset="0"/>
                <a:ea typeface="Monaco" charset="0"/>
                <a:cs typeface="Monaco" charset="0"/>
              </a:rPr>
              <a:t>)</a:t>
            </a:r>
            <a:endParaRPr lang="en-US" sz="1600" b="1" dirty="0">
              <a:solidFill>
                <a:schemeClr val="bg1">
                  <a:lumMod val="50000"/>
                  <a:lumOff val="50000"/>
                </a:schemeClr>
              </a:solidFill>
              <a:latin typeface="Monaco" charset="0"/>
              <a:ea typeface="Monaco" charset="0"/>
              <a:cs typeface="Monaco" charset="0"/>
            </a:endParaRPr>
          </a:p>
          <a:p>
            <a:pPr>
              <a:lnSpc>
                <a:spcPct val="150000"/>
              </a:lnSpc>
              <a:tabLst>
                <a:tab pos="222250" algn="l"/>
              </a:tabLst>
            </a:pPr>
            <a:r>
              <a:rPr lang="en-US" sz="1600" b="1" dirty="0">
                <a:solidFill>
                  <a:schemeClr val="bg1">
                    <a:lumMod val="50000"/>
                    <a:lumOff val="50000"/>
                  </a:schemeClr>
                </a:solidFill>
                <a:latin typeface="Monaco" charset="0"/>
                <a:ea typeface="Monaco" charset="0"/>
                <a:cs typeface="Monaco" charset="0"/>
              </a:rPr>
              <a:t>	</a:t>
            </a:r>
            <a:r>
              <a:rPr lang="en-US" sz="1600" b="1" dirty="0" err="1">
                <a:solidFill>
                  <a:schemeClr val="bg1">
                    <a:lumMod val="50000"/>
                    <a:lumOff val="50000"/>
                  </a:schemeClr>
                </a:solidFill>
                <a:latin typeface="Monaco" charset="0"/>
                <a:ea typeface="Monaco" charset="0"/>
                <a:cs typeface="Monaco" charset="0"/>
              </a:rPr>
              <a:t>y_predict</a:t>
            </a:r>
            <a:r>
              <a:rPr lang="en-US" sz="1600" b="1" dirty="0">
                <a:solidFill>
                  <a:schemeClr val="bg1">
                    <a:lumMod val="50000"/>
                    <a:lumOff val="50000"/>
                  </a:scheme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LR</a:t>
            </a:r>
            <a:r>
              <a:rPr lang="en-US" sz="1600" b="1" dirty="0" err="1" smtClean="0">
                <a:solidFill>
                  <a:schemeClr val="bg1">
                    <a:lumMod val="50000"/>
                    <a:lumOff val="50000"/>
                  </a:scheme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chemeClr val="bg1">
                    <a:lumMod val="50000"/>
                    <a:lumOff val="50000"/>
                  </a:schemeClr>
                </a:solidFill>
                <a:latin typeface="Monaco" charset="0"/>
                <a:ea typeface="Monaco" charset="0"/>
                <a:cs typeface="Monaco" charset="0"/>
              </a:rPr>
              <a:t>(</a:t>
            </a:r>
            <a:r>
              <a:rPr lang="en-US" sz="1600" b="1" dirty="0" err="1" smtClean="0">
                <a:solidFill>
                  <a:schemeClr val="bg1">
                    <a:lumMod val="50000"/>
                    <a:lumOff val="50000"/>
                  </a:schemeClr>
                </a:solidFill>
                <a:latin typeface="Monaco" charset="0"/>
                <a:ea typeface="Monaco" charset="0"/>
                <a:cs typeface="Monaco" charset="0"/>
              </a:rPr>
              <a:t>X_test</a:t>
            </a:r>
            <a:r>
              <a:rPr lang="en-US" sz="1600" b="1" dirty="0" smtClean="0">
                <a:solidFill>
                  <a:schemeClr val="bg1">
                    <a:lumMod val="50000"/>
                    <a:lumOff val="50000"/>
                  </a:scheme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22250" algn="l"/>
              </a:tabLst>
            </a:pPr>
            <a:r>
              <a:rPr lang="en-US" sz="1600" b="1" dirty="0" smtClean="0">
                <a:latin typeface="Avenir Book" charset="0"/>
                <a:ea typeface="Avenir Book" charset="0"/>
                <a:cs typeface="Avenir Book" charset="0"/>
              </a:rPr>
              <a:t>Tune regularization parameters with cross-validation: </a:t>
            </a:r>
            <a:r>
              <a:rPr lang="en-US" sz="1600" b="1" dirty="0" err="1" smtClean="0">
                <a:solidFill>
                  <a:srgbClr val="0070C0"/>
                </a:solidFill>
                <a:latin typeface="Monaco" charset="0"/>
                <a:ea typeface="Monaco" charset="0"/>
                <a:cs typeface="Monaco" charset="0"/>
              </a:rPr>
              <a:t>LogisticRegressionCV</a:t>
            </a:r>
            <a:r>
              <a:rPr lang="en-US" sz="1600" b="1" dirty="0" smtClean="0">
                <a:latin typeface="Avenir Book" charset="0"/>
                <a:ea typeface="Avenir Book" charset="0"/>
                <a:cs typeface="Avenir Book" charset="0"/>
              </a:rPr>
              <a:t>.</a:t>
            </a:r>
            <a:endParaRPr lang="en-US" sz="1600" dirty="0">
              <a:latin typeface="Avenir Book" charset="0"/>
              <a:ea typeface="Avenir Book" charset="0"/>
              <a:cs typeface="Avenir Book" charset="0"/>
            </a:endParaRPr>
          </a:p>
        </p:txBody>
      </p:sp>
    </p:spTree>
    <p:extLst>
      <p:ext uri="{BB962C8B-B14F-4D97-AF65-F5344CB8AC3E}">
        <p14:creationId xmlns:p14="http://schemas.microsoft.com/office/powerpoint/2010/main" val="1651496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0000">
              <a:schemeClr val="accent2"/>
            </a:gs>
          </a:gsLst>
          <a:lin ang="18900000" scaled="1"/>
        </a:gradFill>
        <a:effectLst/>
      </p:bgPr>
    </p:bg>
    <p:spTree>
      <p:nvGrpSpPr>
        <p:cNvPr id="1" name="Shape 261"/>
        <p:cNvGrpSpPr/>
        <p:nvPr/>
      </p:nvGrpSpPr>
      <p:grpSpPr>
        <a:xfrm>
          <a:off x="0" y="0"/>
          <a:ext cx="0" cy="0"/>
          <a:chOff x="0" y="0"/>
          <a:chExt cx="0" cy="0"/>
        </a:xfrm>
      </p:grpSpPr>
    </p:spTree>
    <p:extLst>
      <p:ext uri="{BB962C8B-B14F-4D97-AF65-F5344CB8AC3E}">
        <p14:creationId xmlns:p14="http://schemas.microsoft.com/office/powerpoint/2010/main" val="2104800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0000">
              <a:schemeClr val="accent2"/>
            </a:gs>
          </a:gsLst>
          <a:lin ang="18900000" scaled="1"/>
        </a:gra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44687" y="2414108"/>
            <a:ext cx="8212886" cy="1102519"/>
          </a:xfrm>
          <a:prstGeom prst="rect">
            <a:avLst/>
          </a:prstGeom>
          <a:noFill/>
          <a:ln>
            <a:noFill/>
          </a:ln>
        </p:spPr>
        <p:txBody>
          <a:bodyPr lIns="91425" tIns="91425" rIns="91425" bIns="91425" anchor="b" anchorCtr="0">
            <a:noAutofit/>
          </a:bodyPr>
          <a:lstStyle/>
          <a:p>
            <a:pPr lvl="0" algn="l">
              <a:buSzPct val="25000"/>
            </a:pPr>
            <a:r>
              <a:rPr lang="en-US" sz="5000" dirty="0">
                <a:solidFill>
                  <a:srgbClr val="FFFFFF"/>
                </a:solidFill>
                <a:latin typeface="Avenir Book" charset="0"/>
                <a:ea typeface="Avenir Book" charset="0"/>
                <a:cs typeface="Avenir Book" charset="0"/>
                <a:sym typeface="Source Code Pro"/>
              </a:rPr>
              <a:t>Classification Error Metrics</a:t>
            </a:r>
            <a:endParaRPr lang="en" sz="5000" b="0" i="0" u="none" strike="noStrike" cap="none" dirty="0">
              <a:solidFill>
                <a:srgbClr val="FFFFFF"/>
              </a:solidFill>
              <a:latin typeface="Avenir Book" charset="0"/>
              <a:ea typeface="Avenir Book" charset="0"/>
              <a:cs typeface="Avenir Book" charset="0"/>
              <a:sym typeface="Source Code Pro"/>
            </a:endParaRPr>
          </a:p>
        </p:txBody>
      </p:sp>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646058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7557" y="1323576"/>
            <a:ext cx="6676355" cy="1384995"/>
          </a:xfrm>
          <a:prstGeom prst="rect">
            <a:avLst/>
          </a:prstGeom>
        </p:spPr>
        <p:txBody>
          <a:bodyPr vert="horz" wrap="square" lIns="0" tIns="0" rIns="0" bIns="0" rtlCol="0">
            <a:spAutoFit/>
          </a:bodyPr>
          <a:lstStyle/>
          <a:p>
            <a:pPr marL="352425" indent="-342900">
              <a:lnSpc>
                <a:spcPct val="150000"/>
              </a:lnSpc>
              <a:buFont typeface="Arial" charset="0"/>
              <a:buChar char="•"/>
            </a:pPr>
            <a:r>
              <a:rPr lang="en-US" sz="2000" spc="-15" dirty="0" smtClean="0">
                <a:solidFill>
                  <a:srgbClr val="212121"/>
                </a:solidFill>
                <a:latin typeface="Avenir Book" charset="0"/>
                <a:ea typeface="Avenir Book" charset="0"/>
                <a:cs typeface="Avenir Book" charset="0"/>
              </a:rPr>
              <a:t>You are asked to build a classifier for leukemia</a:t>
            </a:r>
          </a:p>
          <a:p>
            <a:pPr marL="352425" indent="-342900">
              <a:lnSpc>
                <a:spcPct val="150000"/>
              </a:lnSpc>
              <a:buFont typeface="Arial" charset="0"/>
              <a:buChar char="•"/>
            </a:pPr>
            <a:r>
              <a:rPr lang="en-US" sz="2000" b="1" spc="-15" dirty="0" smtClean="0">
                <a:solidFill>
                  <a:srgbClr val="212121"/>
                </a:solidFill>
                <a:latin typeface="Avenir Book" charset="0"/>
                <a:ea typeface="Avenir Book" charset="0"/>
                <a:cs typeface="Avenir Book" charset="0"/>
              </a:rPr>
              <a:t>Training data</a:t>
            </a:r>
            <a:r>
              <a:rPr lang="en-US" sz="2000" spc="-15" dirty="0" smtClean="0">
                <a:solidFill>
                  <a:srgbClr val="212121"/>
                </a:solidFill>
                <a:latin typeface="Avenir Book" charset="0"/>
                <a:ea typeface="Avenir Book" charset="0"/>
                <a:cs typeface="Avenir Book" charset="0"/>
              </a:rPr>
              <a:t>: 1% patients with </a:t>
            </a:r>
            <a:r>
              <a:rPr lang="en-US" sz="2000" spc="-8" dirty="0" smtClean="0">
                <a:solidFill>
                  <a:srgbClr val="212121"/>
                </a:solidFill>
                <a:latin typeface="Avenir Book" charset="0"/>
                <a:ea typeface="Avenir Book" charset="0"/>
                <a:cs typeface="Avenir Book" charset="0"/>
              </a:rPr>
              <a:t>l</a:t>
            </a:r>
            <a:r>
              <a:rPr lang="en-US" sz="2000" dirty="0" smtClean="0">
                <a:solidFill>
                  <a:srgbClr val="212121"/>
                </a:solidFill>
                <a:latin typeface="Avenir Book" charset="0"/>
                <a:ea typeface="Avenir Book" charset="0"/>
                <a:cs typeface="Avenir Book" charset="0"/>
              </a:rPr>
              <a:t>e</a:t>
            </a:r>
            <a:r>
              <a:rPr lang="en-US" sz="2000" spc="-15" dirty="0" smtClean="0">
                <a:solidFill>
                  <a:srgbClr val="212121"/>
                </a:solidFill>
                <a:latin typeface="Avenir Book" charset="0"/>
                <a:ea typeface="Avenir Book" charset="0"/>
                <a:cs typeface="Avenir Book" charset="0"/>
              </a:rPr>
              <a:t>u</a:t>
            </a:r>
            <a:r>
              <a:rPr lang="en-US" sz="2000" dirty="0" smtClean="0">
                <a:solidFill>
                  <a:srgbClr val="212121"/>
                </a:solidFill>
                <a:latin typeface="Avenir Book" charset="0"/>
                <a:ea typeface="Avenir Book" charset="0"/>
                <a:cs typeface="Avenir Book" charset="0"/>
              </a:rPr>
              <a:t>kem</a:t>
            </a:r>
            <a:r>
              <a:rPr lang="en-US" sz="2000" spc="-8" dirty="0" smtClean="0">
                <a:solidFill>
                  <a:srgbClr val="212121"/>
                </a:solidFill>
                <a:latin typeface="Avenir Book" charset="0"/>
                <a:ea typeface="Avenir Book" charset="0"/>
                <a:cs typeface="Avenir Book" charset="0"/>
              </a:rPr>
              <a:t>ia</a:t>
            </a:r>
            <a:r>
              <a:rPr lang="en-US" sz="2000" spc="-8" dirty="0">
                <a:solidFill>
                  <a:srgbClr val="212121"/>
                </a:solidFill>
                <a:latin typeface="Avenir Book" charset="0"/>
                <a:ea typeface="Avenir Book" charset="0"/>
                <a:cs typeface="Avenir Book" charset="0"/>
              </a:rPr>
              <a:t>,</a:t>
            </a:r>
            <a:r>
              <a:rPr lang="en-US" sz="2000" dirty="0">
                <a:solidFill>
                  <a:srgbClr val="212121"/>
                </a:solidFill>
                <a:latin typeface="Avenir Book" charset="0"/>
                <a:ea typeface="Avenir Book" charset="0"/>
                <a:cs typeface="Avenir Book" charset="0"/>
              </a:rPr>
              <a:t> </a:t>
            </a:r>
            <a:r>
              <a:rPr lang="en-US" sz="2000" spc="-19" dirty="0" smtClean="0">
                <a:solidFill>
                  <a:srgbClr val="212121"/>
                </a:solidFill>
                <a:latin typeface="Avenir Book" charset="0"/>
                <a:ea typeface="Avenir Book" charset="0"/>
                <a:cs typeface="Avenir Book" charset="0"/>
              </a:rPr>
              <a:t>9</a:t>
            </a:r>
            <a:r>
              <a:rPr lang="en-US" sz="2000" spc="-15" dirty="0" smtClean="0">
                <a:solidFill>
                  <a:srgbClr val="212121"/>
                </a:solidFill>
                <a:latin typeface="Avenir Book" charset="0"/>
                <a:ea typeface="Avenir Book" charset="0"/>
                <a:cs typeface="Avenir Book" charset="0"/>
              </a:rPr>
              <a:t>9%</a:t>
            </a:r>
            <a:r>
              <a:rPr lang="en-US" sz="2000" dirty="0" smtClean="0">
                <a:solidFill>
                  <a:srgbClr val="212121"/>
                </a:solidFill>
                <a:latin typeface="Avenir Book" charset="0"/>
                <a:ea typeface="Avenir Book" charset="0"/>
                <a:cs typeface="Avenir Book" charset="0"/>
              </a:rPr>
              <a:t> </a:t>
            </a:r>
            <a:r>
              <a:rPr lang="en-US" sz="2000" spc="-15" dirty="0" smtClean="0">
                <a:solidFill>
                  <a:srgbClr val="212121"/>
                </a:solidFill>
                <a:latin typeface="Avenir Book" charset="0"/>
                <a:ea typeface="Avenir Book" charset="0"/>
                <a:cs typeface="Avenir Book" charset="0"/>
              </a:rPr>
              <a:t>h</a:t>
            </a:r>
            <a:r>
              <a:rPr lang="en-US" sz="2000" dirty="0" smtClean="0">
                <a:solidFill>
                  <a:srgbClr val="212121"/>
                </a:solidFill>
                <a:latin typeface="Avenir Book" charset="0"/>
                <a:ea typeface="Avenir Book" charset="0"/>
                <a:cs typeface="Avenir Book" charset="0"/>
              </a:rPr>
              <a:t>e</a:t>
            </a:r>
            <a:r>
              <a:rPr lang="en-US" sz="2000" spc="-11" dirty="0" smtClean="0">
                <a:solidFill>
                  <a:srgbClr val="212121"/>
                </a:solidFill>
                <a:latin typeface="Avenir Book" charset="0"/>
                <a:ea typeface="Avenir Book" charset="0"/>
                <a:cs typeface="Avenir Book" charset="0"/>
              </a:rPr>
              <a:t>althy</a:t>
            </a:r>
            <a:endParaRPr lang="en-US" sz="2000" spc="-15" dirty="0">
              <a:solidFill>
                <a:srgbClr val="212121"/>
              </a:solidFill>
              <a:latin typeface="Avenir Book" charset="0"/>
              <a:ea typeface="Avenir Book" charset="0"/>
              <a:cs typeface="Avenir Book" charset="0"/>
            </a:endParaRPr>
          </a:p>
          <a:p>
            <a:pPr marL="352425" indent="-342900">
              <a:lnSpc>
                <a:spcPct val="150000"/>
              </a:lnSpc>
              <a:buFont typeface="Arial" charset="0"/>
              <a:buChar char="•"/>
            </a:pPr>
            <a:r>
              <a:rPr lang="en-US" sz="2000" b="1" spc="-15" dirty="0" smtClean="0">
                <a:solidFill>
                  <a:srgbClr val="212121"/>
                </a:solidFill>
                <a:latin typeface="Avenir Book" charset="0"/>
                <a:ea typeface="Avenir Book" charset="0"/>
                <a:cs typeface="Avenir Book" charset="0"/>
              </a:rPr>
              <a:t>Measure accuracy</a:t>
            </a:r>
            <a:r>
              <a:rPr lang="en-US" sz="2000" spc="-15" dirty="0" smtClean="0">
                <a:solidFill>
                  <a:srgbClr val="212121"/>
                </a:solidFill>
                <a:latin typeface="Avenir Book" charset="0"/>
                <a:ea typeface="Avenir Book" charset="0"/>
                <a:cs typeface="Avenir Book" charset="0"/>
              </a:rPr>
              <a:t>: </a:t>
            </a:r>
            <a:r>
              <a:rPr lang="en-US" sz="2000" spc="-15" dirty="0">
                <a:solidFill>
                  <a:srgbClr val="212121"/>
                </a:solidFill>
                <a:latin typeface="Avenir Book" charset="0"/>
                <a:ea typeface="Avenir Book" charset="0"/>
                <a:cs typeface="Avenir Book" charset="0"/>
              </a:rPr>
              <a:t>total % of predictions that are </a:t>
            </a:r>
            <a:r>
              <a:rPr lang="en-US" sz="2000" spc="-15" dirty="0" smtClean="0">
                <a:solidFill>
                  <a:srgbClr val="212121"/>
                </a:solidFill>
                <a:latin typeface="Avenir Book" charset="0"/>
                <a:ea typeface="Avenir Book" charset="0"/>
                <a:cs typeface="Avenir Book" charset="0"/>
              </a:rPr>
              <a:t>correct</a:t>
            </a:r>
          </a:p>
        </p:txBody>
      </p:sp>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Error Measurement</a:t>
            </a:r>
          </a:p>
        </p:txBody>
      </p:sp>
    </p:spTree>
    <p:extLst>
      <p:ext uri="{BB962C8B-B14F-4D97-AF65-F5344CB8AC3E}">
        <p14:creationId xmlns:p14="http://schemas.microsoft.com/office/powerpoint/2010/main" val="1479464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7557" y="1323576"/>
            <a:ext cx="6676355" cy="2308324"/>
          </a:xfrm>
          <a:prstGeom prst="rect">
            <a:avLst/>
          </a:prstGeom>
        </p:spPr>
        <p:txBody>
          <a:bodyPr vert="horz" wrap="square" lIns="0" tIns="0" rIns="0" bIns="0" rtlCol="0">
            <a:spAutoFit/>
          </a:bodyPr>
          <a:lstStyle/>
          <a:p>
            <a:pPr marL="352425" indent="-342900">
              <a:lnSpc>
                <a:spcPct val="150000"/>
              </a:lnSpc>
              <a:buFont typeface="Arial" charset="0"/>
              <a:buChar char="•"/>
            </a:pPr>
            <a:r>
              <a:rPr lang="en-US" sz="2000" spc="-15" dirty="0" smtClean="0">
                <a:solidFill>
                  <a:srgbClr val="212121"/>
                </a:solidFill>
                <a:latin typeface="Avenir Book" charset="0"/>
                <a:ea typeface="Avenir Book" charset="0"/>
                <a:cs typeface="Avenir Book" charset="0"/>
              </a:rPr>
              <a:t>You are asked to build a classifier for leukemia</a:t>
            </a:r>
          </a:p>
          <a:p>
            <a:pPr marL="352425" indent="-342900">
              <a:lnSpc>
                <a:spcPct val="150000"/>
              </a:lnSpc>
              <a:buFont typeface="Arial" charset="0"/>
              <a:buChar char="•"/>
            </a:pPr>
            <a:r>
              <a:rPr lang="en-US" sz="2000" b="1" spc="-15" dirty="0" smtClean="0">
                <a:solidFill>
                  <a:srgbClr val="212121"/>
                </a:solidFill>
                <a:latin typeface="Avenir Book" charset="0"/>
                <a:ea typeface="Avenir Book" charset="0"/>
                <a:cs typeface="Avenir Book" charset="0"/>
              </a:rPr>
              <a:t>Training data</a:t>
            </a:r>
            <a:r>
              <a:rPr lang="en-US" sz="2000" spc="-15" dirty="0" smtClean="0">
                <a:solidFill>
                  <a:srgbClr val="212121"/>
                </a:solidFill>
                <a:latin typeface="Avenir Book" charset="0"/>
                <a:ea typeface="Avenir Book" charset="0"/>
                <a:cs typeface="Avenir Book" charset="0"/>
              </a:rPr>
              <a:t>: 1% patients with </a:t>
            </a:r>
            <a:r>
              <a:rPr lang="en-US" sz="2000" spc="-8" dirty="0" smtClean="0">
                <a:solidFill>
                  <a:srgbClr val="212121"/>
                </a:solidFill>
                <a:latin typeface="Avenir Book" charset="0"/>
                <a:ea typeface="Avenir Book" charset="0"/>
                <a:cs typeface="Avenir Book" charset="0"/>
              </a:rPr>
              <a:t>l</a:t>
            </a:r>
            <a:r>
              <a:rPr lang="en-US" sz="2000" dirty="0" smtClean="0">
                <a:solidFill>
                  <a:srgbClr val="212121"/>
                </a:solidFill>
                <a:latin typeface="Avenir Book" charset="0"/>
                <a:ea typeface="Avenir Book" charset="0"/>
                <a:cs typeface="Avenir Book" charset="0"/>
              </a:rPr>
              <a:t>e</a:t>
            </a:r>
            <a:r>
              <a:rPr lang="en-US" sz="2000" spc="-15" dirty="0" smtClean="0">
                <a:solidFill>
                  <a:srgbClr val="212121"/>
                </a:solidFill>
                <a:latin typeface="Avenir Book" charset="0"/>
                <a:ea typeface="Avenir Book" charset="0"/>
                <a:cs typeface="Avenir Book" charset="0"/>
              </a:rPr>
              <a:t>u</a:t>
            </a:r>
            <a:r>
              <a:rPr lang="en-US" sz="2000" dirty="0" smtClean="0">
                <a:solidFill>
                  <a:srgbClr val="212121"/>
                </a:solidFill>
                <a:latin typeface="Avenir Book" charset="0"/>
                <a:ea typeface="Avenir Book" charset="0"/>
                <a:cs typeface="Avenir Book" charset="0"/>
              </a:rPr>
              <a:t>kem</a:t>
            </a:r>
            <a:r>
              <a:rPr lang="en-US" sz="2000" spc="-8" dirty="0" smtClean="0">
                <a:solidFill>
                  <a:srgbClr val="212121"/>
                </a:solidFill>
                <a:latin typeface="Avenir Book" charset="0"/>
                <a:ea typeface="Avenir Book" charset="0"/>
                <a:cs typeface="Avenir Book" charset="0"/>
              </a:rPr>
              <a:t>ia</a:t>
            </a:r>
            <a:r>
              <a:rPr lang="en-US" sz="2000" spc="-8" dirty="0">
                <a:solidFill>
                  <a:srgbClr val="212121"/>
                </a:solidFill>
                <a:latin typeface="Avenir Book" charset="0"/>
                <a:ea typeface="Avenir Book" charset="0"/>
                <a:cs typeface="Avenir Book" charset="0"/>
              </a:rPr>
              <a:t>,</a:t>
            </a:r>
            <a:r>
              <a:rPr lang="en-US" sz="2000" dirty="0">
                <a:solidFill>
                  <a:srgbClr val="212121"/>
                </a:solidFill>
                <a:latin typeface="Avenir Book" charset="0"/>
                <a:ea typeface="Avenir Book" charset="0"/>
                <a:cs typeface="Avenir Book" charset="0"/>
              </a:rPr>
              <a:t> </a:t>
            </a:r>
            <a:r>
              <a:rPr lang="en-US" sz="2000" spc="-19" dirty="0" smtClean="0">
                <a:solidFill>
                  <a:srgbClr val="212121"/>
                </a:solidFill>
                <a:latin typeface="Avenir Book" charset="0"/>
                <a:ea typeface="Avenir Book" charset="0"/>
                <a:cs typeface="Avenir Book" charset="0"/>
              </a:rPr>
              <a:t>9</a:t>
            </a:r>
            <a:r>
              <a:rPr lang="en-US" sz="2000" spc="-15" dirty="0" smtClean="0">
                <a:solidFill>
                  <a:srgbClr val="212121"/>
                </a:solidFill>
                <a:latin typeface="Avenir Book" charset="0"/>
                <a:ea typeface="Avenir Book" charset="0"/>
                <a:cs typeface="Avenir Book" charset="0"/>
              </a:rPr>
              <a:t>9%</a:t>
            </a:r>
            <a:r>
              <a:rPr lang="en-US" sz="2000" dirty="0" smtClean="0">
                <a:solidFill>
                  <a:srgbClr val="212121"/>
                </a:solidFill>
                <a:latin typeface="Avenir Book" charset="0"/>
                <a:ea typeface="Avenir Book" charset="0"/>
                <a:cs typeface="Avenir Book" charset="0"/>
              </a:rPr>
              <a:t> </a:t>
            </a:r>
            <a:r>
              <a:rPr lang="en-US" sz="2000" spc="-15" dirty="0" smtClean="0">
                <a:solidFill>
                  <a:srgbClr val="212121"/>
                </a:solidFill>
                <a:latin typeface="Avenir Book" charset="0"/>
                <a:ea typeface="Avenir Book" charset="0"/>
                <a:cs typeface="Avenir Book" charset="0"/>
              </a:rPr>
              <a:t>h</a:t>
            </a:r>
            <a:r>
              <a:rPr lang="en-US" sz="2000" dirty="0" smtClean="0">
                <a:solidFill>
                  <a:srgbClr val="212121"/>
                </a:solidFill>
                <a:latin typeface="Avenir Book" charset="0"/>
                <a:ea typeface="Avenir Book" charset="0"/>
                <a:cs typeface="Avenir Book" charset="0"/>
              </a:rPr>
              <a:t>e</a:t>
            </a:r>
            <a:r>
              <a:rPr lang="en-US" sz="2000" spc="-11" dirty="0" smtClean="0">
                <a:solidFill>
                  <a:srgbClr val="212121"/>
                </a:solidFill>
                <a:latin typeface="Avenir Book" charset="0"/>
                <a:ea typeface="Avenir Book" charset="0"/>
                <a:cs typeface="Avenir Book" charset="0"/>
              </a:rPr>
              <a:t>althy</a:t>
            </a:r>
            <a:endParaRPr lang="en-US" sz="2000" spc="-15" dirty="0">
              <a:solidFill>
                <a:srgbClr val="212121"/>
              </a:solidFill>
              <a:latin typeface="Avenir Book" charset="0"/>
              <a:ea typeface="Avenir Book" charset="0"/>
              <a:cs typeface="Avenir Book" charset="0"/>
            </a:endParaRPr>
          </a:p>
          <a:p>
            <a:pPr marL="352425" indent="-342900">
              <a:lnSpc>
                <a:spcPct val="150000"/>
              </a:lnSpc>
              <a:buFont typeface="Arial" charset="0"/>
              <a:buChar char="•"/>
            </a:pPr>
            <a:r>
              <a:rPr lang="en-US" sz="2000" b="1" spc="-15" dirty="0" smtClean="0">
                <a:solidFill>
                  <a:srgbClr val="212121"/>
                </a:solidFill>
                <a:latin typeface="Avenir Book" charset="0"/>
                <a:ea typeface="Avenir Book" charset="0"/>
                <a:cs typeface="Avenir Book" charset="0"/>
              </a:rPr>
              <a:t>Measure accuracy</a:t>
            </a:r>
            <a:r>
              <a:rPr lang="en-US" sz="2000" spc="-15" dirty="0" smtClean="0">
                <a:solidFill>
                  <a:srgbClr val="212121"/>
                </a:solidFill>
                <a:latin typeface="Avenir Book" charset="0"/>
                <a:ea typeface="Avenir Book" charset="0"/>
                <a:cs typeface="Avenir Book" charset="0"/>
              </a:rPr>
              <a:t>: </a:t>
            </a:r>
            <a:r>
              <a:rPr lang="en-US" sz="2000" spc="-15" dirty="0">
                <a:solidFill>
                  <a:srgbClr val="212121"/>
                </a:solidFill>
                <a:latin typeface="Avenir Book" charset="0"/>
                <a:ea typeface="Avenir Book" charset="0"/>
                <a:cs typeface="Avenir Book" charset="0"/>
              </a:rPr>
              <a:t>total % of predictions that are </a:t>
            </a:r>
            <a:r>
              <a:rPr lang="en-US" sz="2000" spc="-15" dirty="0" smtClean="0">
                <a:solidFill>
                  <a:srgbClr val="212121"/>
                </a:solidFill>
                <a:latin typeface="Avenir Book" charset="0"/>
                <a:ea typeface="Avenir Book" charset="0"/>
                <a:cs typeface="Avenir Book" charset="0"/>
              </a:rPr>
              <a:t>correct</a:t>
            </a:r>
          </a:p>
          <a:p>
            <a:pPr marL="352425" indent="-342900">
              <a:lnSpc>
                <a:spcPct val="150000"/>
              </a:lnSpc>
              <a:buFont typeface="Arial" charset="0"/>
              <a:buChar char="•"/>
            </a:pPr>
            <a:r>
              <a:rPr lang="en-US" sz="2000" spc="-15" dirty="0" smtClean="0">
                <a:solidFill>
                  <a:srgbClr val="212121"/>
                </a:solidFill>
                <a:latin typeface="Avenir Book" charset="0"/>
                <a:ea typeface="Avenir Book" charset="0"/>
                <a:cs typeface="Avenir Book" charset="0"/>
              </a:rPr>
              <a:t>Build a simple model that always predicts "healthy"</a:t>
            </a:r>
          </a:p>
          <a:p>
            <a:pPr marL="352425" marR="1579245" indent="-342900">
              <a:lnSpc>
                <a:spcPct val="150000"/>
              </a:lnSpc>
              <a:buFont typeface="Arial" charset="0"/>
              <a:buChar char="•"/>
            </a:pPr>
            <a:r>
              <a:rPr lang="en-US" sz="2000" dirty="0" smtClean="0">
                <a:solidFill>
                  <a:srgbClr val="212121"/>
                </a:solidFill>
                <a:latin typeface="Avenir Book" charset="0"/>
                <a:ea typeface="Avenir Book" charset="0"/>
                <a:cs typeface="Avenir Book" charset="0"/>
              </a:rPr>
              <a:t>Accuracy will be 99%...</a:t>
            </a:r>
            <a:endParaRPr sz="2000" dirty="0">
              <a:solidFill>
                <a:srgbClr val="212121"/>
              </a:solidFill>
              <a:latin typeface="Avenir Book" charset="0"/>
              <a:ea typeface="Avenir Book" charset="0"/>
              <a:cs typeface="Avenir Book" charset="0"/>
            </a:endParaRPr>
          </a:p>
        </p:txBody>
      </p:sp>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Error Measurement</a:t>
            </a:r>
          </a:p>
        </p:txBody>
      </p:sp>
    </p:spTree>
    <p:extLst>
      <p:ext uri="{BB962C8B-B14F-4D97-AF65-F5344CB8AC3E}">
        <p14:creationId xmlns:p14="http://schemas.microsoft.com/office/powerpoint/2010/main" val="4012299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Confusion Matrix</a:t>
            </a:r>
          </a:p>
        </p:txBody>
      </p:sp>
    </p:spTree>
    <p:extLst>
      <p:ext uri="{BB962C8B-B14F-4D97-AF65-F5344CB8AC3E}">
        <p14:creationId xmlns:p14="http://schemas.microsoft.com/office/powerpoint/2010/main" val="397633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47553" y="1185621"/>
            <a:ext cx="1839206" cy="71884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4403952" y="1185621"/>
            <a:ext cx="1927107" cy="71884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2" name="TextBox 11"/>
          <p:cNvSpPr txBox="1"/>
          <p:nvPr/>
        </p:nvSpPr>
        <p:spPr>
          <a:xfrm>
            <a:off x="2647553" y="1904470"/>
            <a:ext cx="1839206" cy="71884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4486759" y="1904470"/>
            <a:ext cx="1844300" cy="71884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523194" y="1904470"/>
            <a:ext cx="1124359" cy="71884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2647553" y="2623320"/>
            <a:ext cx="1839206" cy="71884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4486759" y="2623320"/>
            <a:ext cx="1844300" cy="71884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523194" y="2623320"/>
            <a:ext cx="1124359" cy="71884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Actual Negative</a:t>
            </a:r>
            <a:endParaRPr lang="en-IN" sz="1800" dirty="0">
              <a:latin typeface="Avenir Book" charset="0"/>
              <a:ea typeface="Avenir Book" charset="0"/>
              <a:cs typeface="Avenir Book" charset="0"/>
            </a:endParaRPr>
          </a:p>
        </p:txBody>
      </p:sp>
      <p:sp>
        <p:nvSpPr>
          <p:cNvPr id="18" name="TextBox 17"/>
          <p:cNvSpPr txBox="1"/>
          <p:nvPr/>
        </p:nvSpPr>
        <p:spPr>
          <a:xfrm>
            <a:off x="2847058" y="3759005"/>
            <a:ext cx="1433996" cy="456345"/>
          </a:xfrm>
          <a:prstGeom prst="rect">
            <a:avLst/>
          </a:prstGeom>
          <a:noFill/>
          <a:ln w="254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Type I Error</a:t>
            </a:r>
            <a:endParaRPr lang="en-IN" sz="1800" dirty="0">
              <a:latin typeface="Avenir Book" charset="0"/>
              <a:ea typeface="Avenir Book" charset="0"/>
              <a:cs typeface="Avenir Book" charset="0"/>
            </a:endParaRPr>
          </a:p>
        </p:txBody>
      </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Confusion Matrix</a:t>
            </a:r>
          </a:p>
        </p:txBody>
      </p:sp>
      <p:sp>
        <p:nvSpPr>
          <p:cNvPr id="20" name="TextBox 19"/>
          <p:cNvSpPr txBox="1"/>
          <p:nvPr/>
        </p:nvSpPr>
        <p:spPr>
          <a:xfrm>
            <a:off x="6736269" y="2035719"/>
            <a:ext cx="1433996" cy="456345"/>
          </a:xfrm>
          <a:prstGeom prst="rect">
            <a:avLst/>
          </a:prstGeom>
          <a:noFill/>
          <a:ln w="254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Type II Error</a:t>
            </a:r>
            <a:endParaRPr lang="en-IN" sz="1800" dirty="0">
              <a:latin typeface="Avenir Book" charset="0"/>
              <a:ea typeface="Avenir Book" charset="0"/>
              <a:cs typeface="Avenir Book" charset="0"/>
            </a:endParaRPr>
          </a:p>
        </p:txBody>
      </p:sp>
      <p:cxnSp>
        <p:nvCxnSpPr>
          <p:cNvPr id="3" name="Straight Arrow Connector 2"/>
          <p:cNvCxnSpPr/>
          <p:nvPr/>
        </p:nvCxnSpPr>
        <p:spPr>
          <a:xfrm flipH="1">
            <a:off x="6367547" y="2263892"/>
            <a:ext cx="467424" cy="1"/>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599410" y="3452613"/>
            <a:ext cx="8313" cy="306392"/>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76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Accuracy: Predicting Correctly</a:t>
            </a:r>
          </a:p>
        </p:txBody>
      </p:sp>
      <p:sp>
        <p:nvSpPr>
          <p:cNvPr id="26" name="object 4"/>
          <p:cNvSpPr txBox="1"/>
          <p:nvPr/>
        </p:nvSpPr>
        <p:spPr>
          <a:xfrm>
            <a:off x="2495228" y="3873241"/>
            <a:ext cx="1315662" cy="461665"/>
          </a:xfrm>
          <a:prstGeom prst="rect">
            <a:avLst/>
          </a:prstGeom>
        </p:spPr>
        <p:txBody>
          <a:bodyPr vert="horz" wrap="square" lIns="0" tIns="0" rIns="0" bIns="0" rtlCol="0">
            <a:spAutoFit/>
          </a:bodyPr>
          <a:lstStyle/>
          <a:p>
            <a:pPr marL="9525">
              <a:lnSpc>
                <a:spcPct val="150000"/>
              </a:lnSpc>
            </a:pPr>
            <a:r>
              <a:rPr lang="en-US" sz="2000" spc="-11" smtClean="0">
                <a:solidFill>
                  <a:srgbClr val="212121"/>
                </a:solidFill>
                <a:latin typeface="Avenir Book" charset="0"/>
                <a:ea typeface="Avenir Book" charset="0"/>
                <a:cs typeface="Avenir Book" charset="0"/>
              </a:rPr>
              <a:t>Accuracy =</a:t>
            </a:r>
            <a:endParaRPr lang="en-US" sz="2000" dirty="0">
              <a:solidFill>
                <a:srgbClr val="212121"/>
              </a:solidFill>
              <a:latin typeface="Avenir Book" charset="0"/>
              <a:ea typeface="Avenir Book" charset="0"/>
              <a:cs typeface="Avenir Book" charset="0"/>
            </a:endParaRPr>
          </a:p>
        </p:txBody>
      </p:sp>
      <p:sp>
        <p:nvSpPr>
          <p:cNvPr id="27" name="object 4"/>
          <p:cNvSpPr txBox="1"/>
          <p:nvPr/>
        </p:nvSpPr>
        <p:spPr>
          <a:xfrm>
            <a:off x="3894433" y="3731335"/>
            <a:ext cx="2258393" cy="461665"/>
          </a:xfrm>
          <a:prstGeom prst="rect">
            <a:avLst/>
          </a:prstGeom>
        </p:spPr>
        <p:txBody>
          <a:bodyPr vert="horz" wrap="square" lIns="0" tIns="0" rIns="0" bIns="0" rtlCol="0">
            <a:spAutoFit/>
          </a:bodyPr>
          <a:lstStyle/>
          <a:p>
            <a:pPr marL="9525" algn="ctr">
              <a:lnSpc>
                <a:spcPct val="150000"/>
              </a:lnSpc>
            </a:pPr>
            <a:r>
              <a:rPr lang="en-US" sz="2000" spc="-11" smtClean="0">
                <a:solidFill>
                  <a:srgbClr val="212121"/>
                </a:solidFill>
                <a:latin typeface="Avenir Book" charset="0"/>
                <a:ea typeface="Avenir Book" charset="0"/>
                <a:cs typeface="Avenir Book" charset="0"/>
              </a:rPr>
              <a:t>TP + TN</a:t>
            </a:r>
            <a:endParaRPr lang="en-US" sz="2000" dirty="0">
              <a:solidFill>
                <a:srgbClr val="212121"/>
              </a:solidFill>
              <a:latin typeface="Avenir Book" charset="0"/>
              <a:ea typeface="Avenir Book" charset="0"/>
              <a:cs typeface="Avenir Book" charset="0"/>
            </a:endParaRPr>
          </a:p>
        </p:txBody>
      </p:sp>
      <p:sp>
        <p:nvSpPr>
          <p:cNvPr id="28" name="object 4"/>
          <p:cNvSpPr txBox="1"/>
          <p:nvPr/>
        </p:nvSpPr>
        <p:spPr>
          <a:xfrm>
            <a:off x="3894433" y="4057907"/>
            <a:ext cx="2258394" cy="461665"/>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 + FN + FP + TN</a:t>
            </a:r>
            <a:endParaRPr lang="en-US" sz="2000" dirty="0">
              <a:solidFill>
                <a:srgbClr val="212121"/>
              </a:solidFill>
              <a:latin typeface="Avenir Book" charset="0"/>
              <a:ea typeface="Avenir Book" charset="0"/>
              <a:cs typeface="Avenir Book" charset="0"/>
            </a:endParaRPr>
          </a:p>
        </p:txBody>
      </p:sp>
      <p:cxnSp>
        <p:nvCxnSpPr>
          <p:cNvPr id="3" name="Straight Connector 2"/>
          <p:cNvCxnSpPr/>
          <p:nvPr/>
        </p:nvCxnSpPr>
        <p:spPr>
          <a:xfrm>
            <a:off x="3902182" y="4145824"/>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68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Recall: Identifying All Positive Instances</a:t>
            </a:r>
          </a:p>
        </p:txBody>
      </p:sp>
      <p:sp>
        <p:nvSpPr>
          <p:cNvPr id="37" name="object 4"/>
          <p:cNvSpPr txBox="1"/>
          <p:nvPr/>
        </p:nvSpPr>
        <p:spPr>
          <a:xfrm>
            <a:off x="3064305" y="3841688"/>
            <a:ext cx="1352713" cy="615553"/>
          </a:xfrm>
          <a:prstGeom prst="rect">
            <a:avLst/>
          </a:prstGeom>
        </p:spPr>
        <p:txBody>
          <a:bodyPr vert="horz" wrap="square" lIns="0" tIns="0" rIns="0" bIns="0" rtlCol="0">
            <a:spAutoFit/>
          </a:bodyPr>
          <a:lstStyle/>
          <a:p>
            <a:pPr marL="9525" algn="ctr"/>
            <a:r>
              <a:rPr lang="en-US" sz="2000" spc="-11" smtClean="0">
                <a:solidFill>
                  <a:srgbClr val="212121"/>
                </a:solidFill>
                <a:latin typeface="Avenir Book" charset="0"/>
                <a:ea typeface="Avenir Book" charset="0"/>
                <a:cs typeface="Avenir Book" charset="0"/>
              </a:rPr>
              <a:t>Recall or Sensitivity</a:t>
            </a:r>
            <a:endParaRPr lang="en-US" sz="2000" dirty="0">
              <a:solidFill>
                <a:srgbClr val="212121"/>
              </a:solidFill>
              <a:latin typeface="Avenir Book" charset="0"/>
              <a:ea typeface="Avenir Book" charset="0"/>
              <a:cs typeface="Avenir Book" charset="0"/>
            </a:endParaRPr>
          </a:p>
        </p:txBody>
      </p:sp>
      <p:sp>
        <p:nvSpPr>
          <p:cNvPr id="38" name="object 4"/>
          <p:cNvSpPr txBox="1"/>
          <p:nvPr/>
        </p:nvSpPr>
        <p:spPr>
          <a:xfrm>
            <a:off x="4616798" y="3692033"/>
            <a:ext cx="950480" cy="461665"/>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a:t>
            </a:r>
            <a:endParaRPr lang="en-US" sz="2000" dirty="0">
              <a:solidFill>
                <a:srgbClr val="212121"/>
              </a:solidFill>
              <a:latin typeface="Avenir Book" charset="0"/>
              <a:ea typeface="Avenir Book" charset="0"/>
              <a:cs typeface="Avenir Book" charset="0"/>
            </a:endParaRPr>
          </a:p>
        </p:txBody>
      </p:sp>
      <p:sp>
        <p:nvSpPr>
          <p:cNvPr id="39" name="object 4"/>
          <p:cNvSpPr txBox="1"/>
          <p:nvPr/>
        </p:nvSpPr>
        <p:spPr>
          <a:xfrm>
            <a:off x="4616797" y="4057350"/>
            <a:ext cx="950481" cy="461665"/>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 + FN</a:t>
            </a:r>
            <a:endParaRPr lang="en-US" sz="2000" dirty="0">
              <a:solidFill>
                <a:srgbClr val="212121"/>
              </a:solidFill>
              <a:latin typeface="Avenir Book" charset="0"/>
              <a:ea typeface="Avenir Book" charset="0"/>
              <a:cs typeface="Avenir Book" charset="0"/>
            </a:endParaRPr>
          </a:p>
        </p:txBody>
      </p:sp>
      <p:cxnSp>
        <p:nvCxnSpPr>
          <p:cNvPr id="40" name="Straight Connector 39"/>
          <p:cNvCxnSpPr/>
          <p:nvPr/>
        </p:nvCxnSpPr>
        <p:spPr>
          <a:xfrm>
            <a:off x="4624546" y="4091024"/>
            <a:ext cx="9504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349587" y="3841688"/>
            <a:ext cx="188268" cy="423193"/>
          </a:xfrm>
          <a:prstGeom prst="rect">
            <a:avLst/>
          </a:prstGeom>
        </p:spPr>
        <p:txBody>
          <a:bodyPr vert="horz" wrap="square" lIns="0" tIns="0" rIns="0" bIns="0" rtlCol="0">
            <a:spAutoFit/>
          </a:bodyPr>
          <a:lstStyle/>
          <a:p>
            <a:pPr marL="9525">
              <a:lnSpc>
                <a:spcPct val="150000"/>
              </a:lnSpc>
            </a:pPr>
            <a:r>
              <a:rPr lang="en-US" sz="2000" spc="-11" dirty="0" smtClean="0">
                <a:solidFill>
                  <a:srgbClr val="212121"/>
                </a:solidFill>
                <a:latin typeface="Avenir Book" charset="0"/>
                <a:ea typeface="Avenir Book" charset="0"/>
                <a:cs typeface="Avenir Book" charset="0"/>
              </a:rPr>
              <a:t>=</a:t>
            </a:r>
            <a:endParaRPr lang="en-US" sz="2000" dirty="0">
              <a:solidFill>
                <a:srgbClr val="212121"/>
              </a:solidFill>
              <a:latin typeface="Avenir Book" charset="0"/>
              <a:ea typeface="Avenir Book" charset="0"/>
              <a:cs typeface="Avenir Book" charset="0"/>
            </a:endParaRPr>
          </a:p>
        </p:txBody>
      </p:sp>
      <p:sp>
        <p:nvSpPr>
          <p:cNvPr id="2" name="Rectangle 1"/>
          <p:cNvSpPr/>
          <p:nvPr/>
        </p:nvSpPr>
        <p:spPr>
          <a:xfrm>
            <a:off x="2571184" y="1837854"/>
            <a:ext cx="3847723" cy="815471"/>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Tree>
    <p:extLst>
      <p:ext uri="{BB962C8B-B14F-4D97-AF65-F5344CB8AC3E}">
        <p14:creationId xmlns:p14="http://schemas.microsoft.com/office/powerpoint/2010/main" val="42366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Linear Regression for Classification?</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714312" y="3045293"/>
            <a:ext cx="935640"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a:t>
            </a:r>
            <a:endParaRPr sz="1725" dirty="0">
              <a:latin typeface="Avenir Book" charset="0"/>
              <a:ea typeface="Avenir Book" charset="0"/>
              <a:cs typeface="Avenir Book" charset="0"/>
            </a:endParaRPr>
          </a:p>
        </p:txBody>
      </p:sp>
      <p:sp>
        <p:nvSpPr>
          <p:cNvPr id="54" name="object 3"/>
          <p:cNvSpPr txBox="1"/>
          <p:nvPr/>
        </p:nvSpPr>
        <p:spPr>
          <a:xfrm>
            <a:off x="2182132" y="1897763"/>
            <a:ext cx="550778"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a:t>
            </a:r>
            <a:endParaRPr sz="1725" dirty="0">
              <a:latin typeface="Avenir Book" charset="0"/>
              <a:ea typeface="Avenir Book" charset="0"/>
              <a:cs typeface="Avenir Book" charset="0"/>
            </a:endParaRPr>
          </a:p>
        </p:txBody>
      </p:sp>
      <p:sp>
        <p:nvSpPr>
          <p:cNvPr id="55" name="object 3"/>
          <p:cNvSpPr txBox="1"/>
          <p:nvPr/>
        </p:nvSpPr>
        <p:spPr>
          <a:xfrm>
            <a:off x="415607"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1" name="object 38"/>
          <p:cNvSpPr/>
          <p:nvPr/>
        </p:nvSpPr>
        <p:spPr>
          <a:xfrm>
            <a:off x="4150604" y="1897763"/>
            <a:ext cx="2384667" cy="1284895"/>
          </a:xfrm>
          <a:custGeom>
            <a:avLst/>
            <a:gdLst/>
            <a:ahLst/>
            <a:cxnLst/>
            <a:rect l="l" t="t" r="r" b="b"/>
            <a:pathLst>
              <a:path w="2430145" h="1771014">
                <a:moveTo>
                  <a:pt x="0" y="1770601"/>
                </a:moveTo>
                <a:lnTo>
                  <a:pt x="2429579" y="0"/>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19" name="TextBox 18"/>
              <p:cNvSpPr txBox="1"/>
              <p:nvPr/>
            </p:nvSpPr>
            <p:spPr>
              <a:xfrm>
                <a:off x="3061179" y="3935178"/>
                <a:ext cx="3739485" cy="536557"/>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𝑦</m:t>
                        </m:r>
                      </m:e>
                      <m:sub>
                        <m:r>
                          <a:rPr lang="en-US" sz="3200" b="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𝛽</m:t>
                        </m:r>
                      </m:e>
                      <m:sub>
                        <m:r>
                          <a:rPr lang="en-US" sz="3200" b="0" i="1" smtClean="0">
                            <a:latin typeface="Cambria Math" charset="0"/>
                            <a:ea typeface="Avenir Book" charset="0"/>
                            <a:cs typeface="Avenir Book" charset="0"/>
                          </a:rPr>
                          <m:t>0</m:t>
                        </m:r>
                      </m:sub>
                    </m:sSub>
                  </m:oMath>
                </a14:m>
                <a:r>
                  <a:rPr lang="en-US" sz="3200" dirty="0" smtClean="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𝛽</m:t>
                        </m:r>
                      </m:e>
                      <m:sub>
                        <m:r>
                          <a:rPr lang="en-US" sz="3200" b="0" i="1" smtClean="0">
                            <a:latin typeface="Cambria Math" charset="0"/>
                            <a:ea typeface="Avenir Book" charset="0"/>
                            <a:cs typeface="Avenir Book" charset="0"/>
                          </a:rPr>
                          <m:t>1</m:t>
                        </m:r>
                      </m:sub>
                    </m:sSub>
                    <m:r>
                      <a:rPr lang="en-US" sz="3200" b="0" i="1">
                        <a:latin typeface="Cambria Math" charset="0"/>
                        <a:ea typeface="Avenir Book" charset="0"/>
                        <a:cs typeface="Avenir Book" charset="0"/>
                      </a:rPr>
                      <m:t>𝑥</m:t>
                    </m:r>
                    <m:r>
                      <m:rPr>
                        <m:nor/>
                      </m:rPr>
                      <a:rPr lang="en-US" sz="3200" b="0" i="0" smtClean="0">
                        <a:latin typeface="Avenir Book" charset="0"/>
                        <a:ea typeface="Avenir Book" charset="0"/>
                        <a:cs typeface="Avenir Book" charset="0"/>
                      </a:rPr>
                      <m:t> </m:t>
                    </m:r>
                    <m:r>
                      <m:rPr>
                        <m:nor/>
                      </m:rPr>
                      <a:rPr lang="en-US" sz="3200" dirty="0">
                        <a:latin typeface="Avenir Book" charset="0"/>
                        <a:ea typeface="Avenir Book" charset="0"/>
                        <a:cs typeface="Avenir Book" charset="0"/>
                      </a:rPr>
                      <m:t>+</m:t>
                    </m:r>
                    <m:r>
                      <m:rPr>
                        <m:nor/>
                      </m:rPr>
                      <a:rPr lang="en-US" sz="3200" b="0" i="0" dirty="0" smtClean="0">
                        <a:latin typeface="Avenir Book" charset="0"/>
                        <a:ea typeface="Avenir Book" charset="0"/>
                        <a:cs typeface="Avenir Book" charset="0"/>
                      </a:rPr>
                      <m:t> </m:t>
                    </m:r>
                    <m:r>
                      <m:rPr>
                        <m:sty m:val="p"/>
                      </m:rPr>
                      <a:rPr lang="el-GR" sz="3200" b="0" i="1" dirty="0" smtClean="0">
                        <a:latin typeface="Cambria Math" charset="0"/>
                        <a:ea typeface="Avenir Book" charset="0"/>
                        <a:cs typeface="Avenir Book" charset="0"/>
                      </a:rPr>
                      <m:t>ε</m:t>
                    </m:r>
                  </m:oMath>
                </a14:m>
                <a:endParaRPr lang="en-US" sz="32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061179" y="3935178"/>
                <a:ext cx="3739485" cy="536557"/>
              </a:xfrm>
              <a:prstGeom prst="rect">
                <a:avLst/>
              </a:prstGeom>
              <a:blipFill rotWithShape="0">
                <a:blip r:embed="rId3"/>
                <a:stretch>
                  <a:fillRect t="-18182" b="-42045"/>
                </a:stretch>
              </a:blipFill>
            </p:spPr>
            <p:txBody>
              <a:bodyPr/>
              <a:lstStyle/>
              <a:p>
                <a:r>
                  <a:rPr lang="en-US">
                    <a:noFill/>
                  </a:rPr>
                  <a:t> </a:t>
                </a:r>
              </a:p>
            </p:txBody>
          </p:sp>
        </mc:Fallback>
      </mc:AlternateContent>
    </p:spTree>
    <p:extLst>
      <p:ext uri="{BB962C8B-B14F-4D97-AF65-F5344CB8AC3E}">
        <p14:creationId xmlns:p14="http://schemas.microsoft.com/office/powerpoint/2010/main" val="15947196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Precision: Identifying Only Positive Instances</a:t>
            </a:r>
          </a:p>
        </p:txBody>
      </p:sp>
      <p:sp>
        <p:nvSpPr>
          <p:cNvPr id="29" name="object 4"/>
          <p:cNvSpPr txBox="1"/>
          <p:nvPr/>
        </p:nvSpPr>
        <p:spPr>
          <a:xfrm>
            <a:off x="3066738" y="3807016"/>
            <a:ext cx="1253669" cy="461665"/>
          </a:xfrm>
          <a:prstGeom prst="rect">
            <a:avLst/>
          </a:prstGeom>
        </p:spPr>
        <p:txBody>
          <a:bodyPr vert="horz" wrap="square" lIns="0" tIns="0" rIns="0" bIns="0" rtlCol="0">
            <a:spAutoFit/>
          </a:bodyPr>
          <a:lstStyle/>
          <a:p>
            <a:pPr marL="9525">
              <a:lnSpc>
                <a:spcPct val="150000"/>
              </a:lnSpc>
            </a:pPr>
            <a:r>
              <a:rPr lang="en-US" sz="2000" spc="-11" dirty="0" smtClean="0">
                <a:solidFill>
                  <a:srgbClr val="212121"/>
                </a:solidFill>
                <a:latin typeface="Avenir Book" charset="0"/>
                <a:ea typeface="Avenir Book" charset="0"/>
                <a:cs typeface="Avenir Book" charset="0"/>
              </a:rPr>
              <a:t>Precision =</a:t>
            </a:r>
            <a:endParaRPr lang="en-US" sz="2000" dirty="0">
              <a:solidFill>
                <a:srgbClr val="212121"/>
              </a:solidFill>
              <a:latin typeface="Avenir Book" charset="0"/>
              <a:ea typeface="Avenir Book" charset="0"/>
              <a:cs typeface="Avenir Book" charset="0"/>
            </a:endParaRPr>
          </a:p>
        </p:txBody>
      </p:sp>
      <p:sp>
        <p:nvSpPr>
          <p:cNvPr id="30" name="object 4"/>
          <p:cNvSpPr txBox="1"/>
          <p:nvPr/>
        </p:nvSpPr>
        <p:spPr>
          <a:xfrm>
            <a:off x="4403952" y="3610867"/>
            <a:ext cx="1034027" cy="423193"/>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a:t>
            </a:r>
            <a:endParaRPr lang="en-US" sz="2000" dirty="0">
              <a:solidFill>
                <a:srgbClr val="212121"/>
              </a:solidFill>
              <a:latin typeface="Avenir Book" charset="0"/>
              <a:ea typeface="Avenir Book" charset="0"/>
              <a:cs typeface="Avenir Book" charset="0"/>
            </a:endParaRPr>
          </a:p>
        </p:txBody>
      </p:sp>
      <p:sp>
        <p:nvSpPr>
          <p:cNvPr id="31" name="object 4"/>
          <p:cNvSpPr txBox="1"/>
          <p:nvPr/>
        </p:nvSpPr>
        <p:spPr>
          <a:xfrm>
            <a:off x="4403952" y="3991682"/>
            <a:ext cx="1034028" cy="423193"/>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 + FP</a:t>
            </a:r>
            <a:endParaRPr lang="en-US" sz="2000" dirty="0">
              <a:solidFill>
                <a:srgbClr val="212121"/>
              </a:solidFill>
              <a:latin typeface="Avenir Book" charset="0"/>
              <a:ea typeface="Avenir Book" charset="0"/>
              <a:cs typeface="Avenir Book" charset="0"/>
            </a:endParaRPr>
          </a:p>
        </p:txBody>
      </p:sp>
      <p:cxnSp>
        <p:nvCxnSpPr>
          <p:cNvPr id="32" name="Straight Connector 31"/>
          <p:cNvCxnSpPr/>
          <p:nvPr/>
        </p:nvCxnSpPr>
        <p:spPr>
          <a:xfrm>
            <a:off x="4411700" y="4025356"/>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0237" y="1846907"/>
            <a:ext cx="1966671" cy="1561538"/>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Tree>
    <p:extLst>
      <p:ext uri="{BB962C8B-B14F-4D97-AF65-F5344CB8AC3E}">
        <p14:creationId xmlns:p14="http://schemas.microsoft.com/office/powerpoint/2010/main" val="862494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Specificity: Avoiding False Alarms</a:t>
            </a:r>
          </a:p>
        </p:txBody>
      </p:sp>
      <p:sp>
        <p:nvSpPr>
          <p:cNvPr id="42" name="object 4"/>
          <p:cNvSpPr txBox="1"/>
          <p:nvPr/>
        </p:nvSpPr>
        <p:spPr>
          <a:xfrm>
            <a:off x="3065999" y="3856746"/>
            <a:ext cx="1388311"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a:lnSpc>
                <a:spcPct val="150000"/>
              </a:lnSpc>
            </a:pPr>
            <a:r>
              <a:rPr lang="en-US" sz="2000" spc="-11" dirty="0" smtClean="0">
                <a:solidFill>
                  <a:srgbClr val="212121"/>
                </a:solidFill>
                <a:latin typeface="Avenir Book" charset="0"/>
                <a:ea typeface="Avenir Book" charset="0"/>
                <a:cs typeface="Avenir Book" charset="0"/>
              </a:rPr>
              <a:t>Specificity =</a:t>
            </a:r>
            <a:endParaRPr lang="en-US" sz="2000" dirty="0">
              <a:solidFill>
                <a:srgbClr val="212121"/>
              </a:solidFill>
              <a:latin typeface="Avenir Book" charset="0"/>
              <a:ea typeface="Avenir Book" charset="0"/>
              <a:cs typeface="Avenir Book" charset="0"/>
            </a:endParaRPr>
          </a:p>
        </p:txBody>
      </p:sp>
      <p:sp>
        <p:nvSpPr>
          <p:cNvPr id="43" name="object 4"/>
          <p:cNvSpPr txBox="1"/>
          <p:nvPr/>
        </p:nvSpPr>
        <p:spPr>
          <a:xfrm>
            <a:off x="4486759" y="3722589"/>
            <a:ext cx="1007388" cy="423193"/>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algn="ctr">
              <a:lnSpc>
                <a:spcPct val="150000"/>
              </a:lnSpc>
            </a:pPr>
            <a:r>
              <a:rPr lang="en-US" sz="2000" spc="-11" dirty="0" smtClean="0">
                <a:solidFill>
                  <a:srgbClr val="212121"/>
                </a:solidFill>
                <a:latin typeface="Avenir Book" charset="0"/>
                <a:ea typeface="Avenir Book" charset="0"/>
                <a:cs typeface="Avenir Book" charset="0"/>
              </a:rPr>
              <a:t>TN</a:t>
            </a:r>
            <a:endParaRPr lang="en-US" sz="2000" dirty="0">
              <a:solidFill>
                <a:srgbClr val="212121"/>
              </a:solidFill>
              <a:latin typeface="Avenir Book" charset="0"/>
              <a:ea typeface="Avenir Book" charset="0"/>
              <a:cs typeface="Avenir Book" charset="0"/>
            </a:endParaRPr>
          </a:p>
        </p:txBody>
      </p:sp>
      <p:sp>
        <p:nvSpPr>
          <p:cNvPr id="44" name="object 4"/>
          <p:cNvSpPr txBox="1"/>
          <p:nvPr/>
        </p:nvSpPr>
        <p:spPr>
          <a:xfrm>
            <a:off x="4486758" y="4103404"/>
            <a:ext cx="1007389" cy="423193"/>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algn="ctr">
              <a:lnSpc>
                <a:spcPct val="150000"/>
              </a:lnSpc>
            </a:pPr>
            <a:r>
              <a:rPr lang="en-US" sz="2000" spc="-11" dirty="0" smtClean="0">
                <a:solidFill>
                  <a:srgbClr val="212121"/>
                </a:solidFill>
                <a:latin typeface="Avenir Book" charset="0"/>
                <a:ea typeface="Avenir Book" charset="0"/>
                <a:cs typeface="Avenir Book" charset="0"/>
              </a:rPr>
              <a:t>FP + TN</a:t>
            </a:r>
            <a:endParaRPr lang="en-US" sz="2000" dirty="0">
              <a:solidFill>
                <a:srgbClr val="212121"/>
              </a:solidFill>
              <a:latin typeface="Avenir Book" charset="0"/>
              <a:ea typeface="Avenir Book" charset="0"/>
              <a:cs typeface="Avenir Book" charset="0"/>
            </a:endParaRPr>
          </a:p>
        </p:txBody>
      </p:sp>
      <p:cxnSp>
        <p:nvCxnSpPr>
          <p:cNvPr id="45" name="Straight Connector 44"/>
          <p:cNvCxnSpPr/>
          <p:nvPr/>
        </p:nvCxnSpPr>
        <p:spPr>
          <a:xfrm>
            <a:off x="4494507" y="413707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0237" y="2562129"/>
            <a:ext cx="3847723" cy="864421"/>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Tree>
    <p:extLst>
      <p:ext uri="{BB962C8B-B14F-4D97-AF65-F5344CB8AC3E}">
        <p14:creationId xmlns:p14="http://schemas.microsoft.com/office/powerpoint/2010/main" val="2019887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a:lnSpc>
                <a:spcPct val="150000"/>
              </a:lnSpc>
            </a:pPr>
            <a:r>
              <a:rPr lang="en-US" sz="1600" spc="-11" smtClean="0">
                <a:solidFill>
                  <a:srgbClr val="212121"/>
                </a:solidFill>
                <a:latin typeface="Avenir Book" charset="0"/>
                <a:ea typeface="Avenir Book" charset="0"/>
                <a:cs typeface="Avenir Book" charset="0"/>
              </a:rPr>
              <a:t>Accuracy =</a:t>
            </a:r>
            <a:endParaRPr lang="en-US" sz="1600" dirty="0">
              <a:solidFill>
                <a:srgbClr val="212121"/>
              </a:solidFill>
              <a:latin typeface="Avenir Book" charset="0"/>
              <a:ea typeface="Avenir Book" charset="0"/>
              <a:cs typeface="Avenir Book" charset="0"/>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algn="ctr">
              <a:lnSpc>
                <a:spcPct val="150000"/>
              </a:lnSpc>
            </a:pPr>
            <a:r>
              <a:rPr lang="en-US" sz="1600" spc="-11" smtClean="0">
                <a:solidFill>
                  <a:srgbClr val="212121"/>
                </a:solidFill>
                <a:latin typeface="Avenir Book" charset="0"/>
                <a:ea typeface="Avenir Book" charset="0"/>
                <a:cs typeface="Avenir Book" charset="0"/>
              </a:rPr>
              <a:t>TP + TN</a:t>
            </a:r>
            <a:endParaRPr lang="en-US" sz="1600" dirty="0">
              <a:solidFill>
                <a:srgbClr val="212121"/>
              </a:solidFill>
              <a:latin typeface="Avenir Book" charset="0"/>
              <a:ea typeface="Avenir Book" charset="0"/>
              <a:cs typeface="Avenir Book" charset="0"/>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 FN + FP + TN</a:t>
            </a:r>
            <a:endParaRPr lang="en-US" sz="1600" dirty="0">
              <a:solidFill>
                <a:srgbClr val="212121"/>
              </a:solidFill>
              <a:latin typeface="Avenir Book" charset="0"/>
              <a:ea typeface="Avenir Book" charset="0"/>
              <a:cs typeface="Avenir Book" charset="0"/>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275448"/>
            <a:ext cx="1096991"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Precision =</a:t>
            </a:r>
            <a:endParaRPr lang="en-US" sz="1600" dirty="0">
              <a:solidFill>
                <a:srgbClr val="212121"/>
              </a:solidFill>
              <a:latin typeface="Avenir Book" charset="0"/>
              <a:ea typeface="Avenir Book" charset="0"/>
              <a:cs typeface="Avenir Book" charset="0"/>
            </a:endParaRPr>
          </a:p>
        </p:txBody>
      </p:sp>
      <p:sp>
        <p:nvSpPr>
          <p:cNvPr id="30" name="object 4"/>
          <p:cNvSpPr txBox="1"/>
          <p:nvPr/>
        </p:nvSpPr>
        <p:spPr>
          <a:xfrm>
            <a:off x="1578888" y="4164538"/>
            <a:ext cx="1034027"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a:t>
            </a:r>
            <a:endParaRPr lang="en-US" sz="1600" dirty="0">
              <a:solidFill>
                <a:srgbClr val="212121"/>
              </a:solidFill>
              <a:latin typeface="Avenir Book" charset="0"/>
              <a:ea typeface="Avenir Book" charset="0"/>
              <a:cs typeface="Avenir Book" charset="0"/>
            </a:endParaRPr>
          </a:p>
        </p:txBody>
      </p:sp>
      <p:sp>
        <p:nvSpPr>
          <p:cNvPr id="31" name="object 4"/>
          <p:cNvSpPr txBox="1"/>
          <p:nvPr/>
        </p:nvSpPr>
        <p:spPr>
          <a:xfrm>
            <a:off x="1578888" y="4460114"/>
            <a:ext cx="1034028"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 FP</a:t>
            </a:r>
            <a:endParaRPr lang="en-US" sz="1600" dirty="0">
              <a:solidFill>
                <a:srgbClr val="212121"/>
              </a:solidFill>
              <a:latin typeface="Avenir Book" charset="0"/>
              <a:ea typeface="Avenir Book" charset="0"/>
              <a:cs typeface="Avenir Book" charset="0"/>
            </a:endParaRPr>
          </a:p>
        </p:txBody>
      </p:sp>
      <p:cxnSp>
        <p:nvCxnSpPr>
          <p:cNvPr id="32" name="Straight Connector 31"/>
          <p:cNvCxnSpPr/>
          <p:nvPr/>
        </p:nvCxnSpPr>
        <p:spPr>
          <a:xfrm>
            <a:off x="1586636" y="449378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46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a:lnSpc>
                <a:spcPct val="150000"/>
              </a:lnSpc>
            </a:pPr>
            <a:r>
              <a:rPr lang="en-US" sz="1600" spc="-11" smtClean="0">
                <a:solidFill>
                  <a:srgbClr val="212121"/>
                </a:solidFill>
                <a:latin typeface="Avenir Book" charset="0"/>
                <a:ea typeface="Avenir Book" charset="0"/>
                <a:cs typeface="Avenir Book" charset="0"/>
              </a:rPr>
              <a:t>Accuracy =</a:t>
            </a:r>
            <a:endParaRPr lang="en-US" sz="1600" dirty="0">
              <a:solidFill>
                <a:srgbClr val="212121"/>
              </a:solidFill>
              <a:latin typeface="Avenir Book" charset="0"/>
              <a:ea typeface="Avenir Book" charset="0"/>
              <a:cs typeface="Avenir Book" charset="0"/>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algn="ctr">
              <a:lnSpc>
                <a:spcPct val="150000"/>
              </a:lnSpc>
            </a:pPr>
            <a:r>
              <a:rPr lang="en-US" sz="1600" spc="-11" smtClean="0">
                <a:solidFill>
                  <a:srgbClr val="212121"/>
                </a:solidFill>
                <a:latin typeface="Avenir Book" charset="0"/>
                <a:ea typeface="Avenir Book" charset="0"/>
                <a:cs typeface="Avenir Book" charset="0"/>
              </a:rPr>
              <a:t>TP + TN</a:t>
            </a:r>
            <a:endParaRPr lang="en-US" sz="1600" dirty="0">
              <a:solidFill>
                <a:srgbClr val="212121"/>
              </a:solidFill>
              <a:latin typeface="Avenir Book" charset="0"/>
              <a:ea typeface="Avenir Book" charset="0"/>
              <a:cs typeface="Avenir Book" charset="0"/>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 FN + FP + TN</a:t>
            </a:r>
            <a:endParaRPr lang="en-US" sz="1600" dirty="0">
              <a:solidFill>
                <a:srgbClr val="212121"/>
              </a:solidFill>
              <a:latin typeface="Avenir Book" charset="0"/>
              <a:ea typeface="Avenir Book" charset="0"/>
              <a:cs typeface="Avenir Book" charset="0"/>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275448"/>
            <a:ext cx="1096991"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Precision =</a:t>
            </a:r>
            <a:endParaRPr lang="en-US" sz="1600" dirty="0">
              <a:solidFill>
                <a:srgbClr val="212121"/>
              </a:solidFill>
              <a:latin typeface="Avenir Book" charset="0"/>
              <a:ea typeface="Avenir Book" charset="0"/>
              <a:cs typeface="Avenir Book" charset="0"/>
            </a:endParaRPr>
          </a:p>
        </p:txBody>
      </p:sp>
      <p:sp>
        <p:nvSpPr>
          <p:cNvPr id="30" name="object 4"/>
          <p:cNvSpPr txBox="1"/>
          <p:nvPr/>
        </p:nvSpPr>
        <p:spPr>
          <a:xfrm>
            <a:off x="1578888" y="4177790"/>
            <a:ext cx="1034027"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a:t>
            </a:r>
            <a:endParaRPr lang="en-US" sz="1600" dirty="0">
              <a:solidFill>
                <a:srgbClr val="212121"/>
              </a:solidFill>
              <a:latin typeface="Avenir Book" charset="0"/>
              <a:ea typeface="Avenir Book" charset="0"/>
              <a:cs typeface="Avenir Book" charset="0"/>
            </a:endParaRPr>
          </a:p>
        </p:txBody>
      </p:sp>
      <p:sp>
        <p:nvSpPr>
          <p:cNvPr id="31" name="object 4"/>
          <p:cNvSpPr txBox="1"/>
          <p:nvPr/>
        </p:nvSpPr>
        <p:spPr>
          <a:xfrm>
            <a:off x="1578888" y="4460114"/>
            <a:ext cx="1034028"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 FP</a:t>
            </a:r>
            <a:endParaRPr lang="en-US" sz="1600" dirty="0">
              <a:solidFill>
                <a:srgbClr val="212121"/>
              </a:solidFill>
              <a:latin typeface="Avenir Book" charset="0"/>
              <a:ea typeface="Avenir Book" charset="0"/>
              <a:cs typeface="Avenir Book" charset="0"/>
            </a:endParaRPr>
          </a:p>
        </p:txBody>
      </p:sp>
      <p:cxnSp>
        <p:nvCxnSpPr>
          <p:cNvPr id="32" name="Straight Connector 31"/>
          <p:cNvCxnSpPr/>
          <p:nvPr/>
        </p:nvCxnSpPr>
        <p:spPr>
          <a:xfrm>
            <a:off x="1586636" y="449378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bject 4"/>
          <p:cNvSpPr txBox="1"/>
          <p:nvPr/>
        </p:nvSpPr>
        <p:spPr>
          <a:xfrm>
            <a:off x="3993340" y="4275448"/>
            <a:ext cx="1148087"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Specificity =</a:t>
            </a:r>
            <a:endParaRPr lang="en-US" sz="1600" dirty="0">
              <a:solidFill>
                <a:srgbClr val="212121"/>
              </a:solidFill>
              <a:latin typeface="Avenir Book" charset="0"/>
              <a:ea typeface="Avenir Book" charset="0"/>
              <a:cs typeface="Avenir Book" charset="0"/>
            </a:endParaRPr>
          </a:p>
        </p:txBody>
      </p:sp>
      <p:sp>
        <p:nvSpPr>
          <p:cNvPr id="34" name="object 4"/>
          <p:cNvSpPr txBox="1"/>
          <p:nvPr/>
        </p:nvSpPr>
        <p:spPr>
          <a:xfrm>
            <a:off x="5163375" y="4172787"/>
            <a:ext cx="1007388"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TN</a:t>
            </a:r>
            <a:endParaRPr lang="en-US" sz="1600" dirty="0">
              <a:solidFill>
                <a:srgbClr val="212121"/>
              </a:solidFill>
              <a:latin typeface="Avenir Book" charset="0"/>
              <a:ea typeface="Avenir Book" charset="0"/>
              <a:cs typeface="Avenir Book" charset="0"/>
            </a:endParaRPr>
          </a:p>
        </p:txBody>
      </p:sp>
      <p:sp>
        <p:nvSpPr>
          <p:cNvPr id="35" name="object 4"/>
          <p:cNvSpPr txBox="1"/>
          <p:nvPr/>
        </p:nvSpPr>
        <p:spPr>
          <a:xfrm>
            <a:off x="5173875" y="4460114"/>
            <a:ext cx="1007389"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FP + TN</a:t>
            </a:r>
            <a:endParaRPr lang="en-US" sz="1600" dirty="0">
              <a:solidFill>
                <a:srgbClr val="212121"/>
              </a:solidFill>
              <a:latin typeface="Avenir Book" charset="0"/>
              <a:ea typeface="Avenir Book" charset="0"/>
              <a:cs typeface="Avenir Book" charset="0"/>
            </a:endParaRPr>
          </a:p>
        </p:txBody>
      </p:sp>
      <p:cxnSp>
        <p:nvCxnSpPr>
          <p:cNvPr id="36" name="Straight Connector 35"/>
          <p:cNvCxnSpPr/>
          <p:nvPr/>
        </p:nvCxnSpPr>
        <p:spPr>
          <a:xfrm>
            <a:off x="5181624" y="449378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3921422" y="3733200"/>
            <a:ext cx="1096991" cy="492443"/>
          </a:xfrm>
          <a:prstGeom prst="rect">
            <a:avLst/>
          </a:prstGeom>
        </p:spPr>
        <p:txBody>
          <a:bodyPr vert="horz" wrap="square" lIns="0" tIns="0" rIns="0" bIns="0" rtlCol="0">
            <a:spAutoFit/>
          </a:bodyPr>
          <a:lstStyle/>
          <a:p>
            <a:pPr marL="9525" algn="ctr"/>
            <a:r>
              <a:rPr lang="en-US" sz="1600" spc="-11" dirty="0" smtClean="0">
                <a:solidFill>
                  <a:srgbClr val="212121"/>
                </a:solidFill>
                <a:latin typeface="Avenir Book" charset="0"/>
                <a:ea typeface="Avenir Book" charset="0"/>
                <a:cs typeface="Avenir Book" charset="0"/>
              </a:rPr>
              <a:t>Recall or Sensitivity</a:t>
            </a:r>
            <a:endParaRPr lang="en-US" sz="1600" dirty="0">
              <a:solidFill>
                <a:srgbClr val="212121"/>
              </a:solidFill>
              <a:latin typeface="Avenir Book" charset="0"/>
              <a:ea typeface="Avenir Book" charset="0"/>
              <a:cs typeface="Avenir Book" charset="0"/>
            </a:endParaRPr>
          </a:p>
        </p:txBody>
      </p:sp>
      <p:sp>
        <p:nvSpPr>
          <p:cNvPr id="38" name="object 4"/>
          <p:cNvSpPr txBox="1"/>
          <p:nvPr/>
        </p:nvSpPr>
        <p:spPr>
          <a:xfrm>
            <a:off x="5173876" y="3622290"/>
            <a:ext cx="923844"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a:t>
            </a:r>
            <a:endParaRPr lang="en-US" sz="1600" dirty="0">
              <a:solidFill>
                <a:srgbClr val="212121"/>
              </a:solidFill>
              <a:latin typeface="Avenir Book" charset="0"/>
              <a:ea typeface="Avenir Book" charset="0"/>
              <a:cs typeface="Avenir Book" charset="0"/>
            </a:endParaRPr>
          </a:p>
        </p:txBody>
      </p:sp>
      <p:sp>
        <p:nvSpPr>
          <p:cNvPr id="39" name="object 4"/>
          <p:cNvSpPr txBox="1"/>
          <p:nvPr/>
        </p:nvSpPr>
        <p:spPr>
          <a:xfrm>
            <a:off x="5173875" y="3917866"/>
            <a:ext cx="923845"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a:t>
            </a:r>
            <a:r>
              <a:rPr lang="en-US" sz="1600" spc="-11" smtClean="0">
                <a:solidFill>
                  <a:srgbClr val="212121"/>
                </a:solidFill>
                <a:latin typeface="Avenir Book" charset="0"/>
                <a:ea typeface="Avenir Book" charset="0"/>
                <a:cs typeface="Avenir Book" charset="0"/>
              </a:rPr>
              <a:t>+ FN</a:t>
            </a:r>
            <a:endParaRPr lang="en-US" sz="1600" dirty="0">
              <a:solidFill>
                <a:srgbClr val="212121"/>
              </a:solidFill>
              <a:latin typeface="Avenir Book" charset="0"/>
              <a:ea typeface="Avenir Book" charset="0"/>
              <a:cs typeface="Avenir Book" charset="0"/>
            </a:endParaRPr>
          </a:p>
        </p:txBody>
      </p:sp>
      <p:cxnSp>
        <p:nvCxnSpPr>
          <p:cNvPr id="40" name="Straight Connector 39"/>
          <p:cNvCxnSpPr/>
          <p:nvPr/>
        </p:nvCxnSpPr>
        <p:spPr>
          <a:xfrm>
            <a:off x="5181624" y="3951540"/>
            <a:ext cx="9238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953159" y="3733200"/>
            <a:ext cx="188268"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a:t>
            </a:r>
            <a:endParaRPr lang="en-US" sz="1600" dirty="0">
              <a:solidFill>
                <a:srgbClr val="212121"/>
              </a:solidFill>
              <a:latin typeface="Avenir Book" charset="0"/>
              <a:ea typeface="Avenir Book" charset="0"/>
              <a:cs typeface="Avenir Book" charset="0"/>
            </a:endParaRPr>
          </a:p>
        </p:txBody>
      </p:sp>
    </p:spTree>
    <p:extLst>
      <p:ext uri="{BB962C8B-B14F-4D97-AF65-F5344CB8AC3E}">
        <p14:creationId xmlns:p14="http://schemas.microsoft.com/office/powerpoint/2010/main" val="579739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a:t>
              </a:r>
            </a:p>
            <a:p>
              <a:pPr algn="ctr"/>
              <a:r>
                <a:rPr lang="en-US" sz="1800" dirty="0" smtClean="0">
                  <a:latin typeface="Avenir Book" charset="0"/>
                  <a:ea typeface="Avenir Book" charset="0"/>
                  <a:cs typeface="Avenir Book" charset="0"/>
                </a:rPr>
                <a:t>Positive </a:t>
              </a:r>
              <a:endParaRPr lang="en-US" sz="1800" dirty="0">
                <a:latin typeface="Avenir Book" charset="0"/>
                <a:ea typeface="Avenir Book" charset="0"/>
                <a:cs typeface="Avenir Book" charset="0"/>
              </a:endParaRP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Predicted Negative</a:t>
              </a:r>
              <a:endParaRPr lang="en-IN" sz="1800" dirty="0">
                <a:latin typeface="Avenir Book" charset="0"/>
                <a:ea typeface="Avenir Book" charset="0"/>
                <a:cs typeface="Avenir Book" charset="0"/>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algn="ctr"/>
              <a:endParaRPr lang="en-IN" sz="1800" dirty="0">
                <a:latin typeface="Avenir Book" charset="0"/>
                <a:ea typeface="Avenir Book" charset="0"/>
                <a:cs typeface="Avenir Book" charset="0"/>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(TP)</a:t>
              </a:r>
              <a:endParaRPr lang="en-IN" sz="1800" dirty="0">
                <a:latin typeface="Avenir Book" charset="0"/>
                <a:ea typeface="Avenir Book" charset="0"/>
                <a:cs typeface="Avenir Book" charset="0"/>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(FN)</a:t>
              </a:r>
              <a:endParaRPr lang="en-IN" sz="1800" dirty="0">
                <a:latin typeface="Avenir Book" charset="0"/>
                <a:ea typeface="Avenir Book" charset="0"/>
                <a:cs typeface="Avenir Book" charset="0"/>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Positive</a:t>
              </a:r>
              <a:endParaRPr lang="en-IN" sz="1800" dirty="0">
                <a:latin typeface="Avenir Book" charset="0"/>
                <a:ea typeface="Avenir Book" charset="0"/>
                <a:cs typeface="Avenir Book" charset="0"/>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False </a:t>
              </a:r>
              <a:r>
                <a:rPr lang="en-US" sz="1800" dirty="0" smtClean="0">
                  <a:latin typeface="Avenir Book" charset="0"/>
                  <a:ea typeface="Avenir Book" charset="0"/>
                  <a:cs typeface="Avenir Book" charset="0"/>
                </a:rPr>
                <a:t>Positive</a:t>
              </a:r>
            </a:p>
            <a:p>
              <a:pPr algn="ctr"/>
              <a:r>
                <a:rPr lang="en-US" sz="1800" dirty="0" smtClean="0">
                  <a:latin typeface="Avenir Book" charset="0"/>
                  <a:ea typeface="Avenir Book" charset="0"/>
                  <a:cs typeface="Avenir Book" charset="0"/>
                </a:rPr>
                <a:t>(FP)</a:t>
              </a:r>
              <a:endParaRPr lang="en-IN" sz="1800" dirty="0">
                <a:latin typeface="Avenir Book" charset="0"/>
                <a:ea typeface="Avenir Book" charset="0"/>
                <a:cs typeface="Avenir Book" charset="0"/>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algn="ctr"/>
              <a:r>
                <a:rPr lang="en-US" sz="1800" dirty="0">
                  <a:latin typeface="Avenir Book" charset="0"/>
                  <a:ea typeface="Avenir Book" charset="0"/>
                  <a:cs typeface="Avenir Book" charset="0"/>
                </a:rPr>
                <a:t>True </a:t>
              </a:r>
              <a:r>
                <a:rPr lang="en-US" sz="1800" dirty="0" smtClean="0">
                  <a:latin typeface="Avenir Book" charset="0"/>
                  <a:ea typeface="Avenir Book" charset="0"/>
                  <a:cs typeface="Avenir Book" charset="0"/>
                </a:rPr>
                <a:t>Negative</a:t>
              </a:r>
            </a:p>
            <a:p>
              <a:pPr algn="ctr"/>
              <a:r>
                <a:rPr lang="en-US" sz="1800" dirty="0" smtClean="0">
                  <a:latin typeface="Avenir Book" charset="0"/>
                  <a:ea typeface="Avenir Book" charset="0"/>
                  <a:cs typeface="Avenir Book" charset="0"/>
                </a:rPr>
                <a:t>(TN)</a:t>
              </a:r>
              <a:endParaRPr lang="en-IN" sz="1800" dirty="0">
                <a:latin typeface="Avenir Book" charset="0"/>
                <a:ea typeface="Avenir Book" charset="0"/>
                <a:cs typeface="Avenir Book" charset="0"/>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800" dirty="0" smtClean="0">
                  <a:latin typeface="Avenir Book" charset="0"/>
                  <a:ea typeface="Avenir Book" charset="0"/>
                  <a:cs typeface="Avenir Book" charset="0"/>
                </a:rPr>
                <a:t>Actual </a:t>
              </a:r>
              <a:r>
                <a:rPr lang="en-US" sz="1800" dirty="0">
                  <a:latin typeface="Avenir Book" charset="0"/>
                  <a:ea typeface="Avenir Book" charset="0"/>
                  <a:cs typeface="Avenir Book" charset="0"/>
                </a:rPr>
                <a:t>Negative</a:t>
              </a:r>
              <a:endParaRPr lang="en-IN" sz="1800" dirty="0">
                <a:latin typeface="Avenir Book" charset="0"/>
                <a:ea typeface="Avenir Book" charset="0"/>
                <a:cs typeface="Avenir Book" charset="0"/>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a:lnSpc>
                <a:spcPct val="150000"/>
              </a:lnSpc>
            </a:pPr>
            <a:r>
              <a:rPr lang="en-US" sz="1600" spc="-11" smtClean="0">
                <a:solidFill>
                  <a:srgbClr val="212121"/>
                </a:solidFill>
                <a:latin typeface="Avenir Book" charset="0"/>
                <a:ea typeface="Avenir Book" charset="0"/>
                <a:cs typeface="Avenir Book" charset="0"/>
              </a:rPr>
              <a:t>Accuracy =</a:t>
            </a:r>
            <a:endParaRPr lang="en-US" sz="1600" dirty="0">
              <a:solidFill>
                <a:srgbClr val="212121"/>
              </a:solidFill>
              <a:latin typeface="Avenir Book" charset="0"/>
              <a:ea typeface="Avenir Book" charset="0"/>
              <a:cs typeface="Avenir Book" charset="0"/>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algn="ctr">
              <a:lnSpc>
                <a:spcPct val="150000"/>
              </a:lnSpc>
            </a:pPr>
            <a:r>
              <a:rPr lang="en-US" sz="1600" spc="-11" smtClean="0">
                <a:solidFill>
                  <a:srgbClr val="212121"/>
                </a:solidFill>
                <a:latin typeface="Avenir Book" charset="0"/>
                <a:ea typeface="Avenir Book" charset="0"/>
                <a:cs typeface="Avenir Book" charset="0"/>
              </a:rPr>
              <a:t>TP + TN</a:t>
            </a:r>
            <a:endParaRPr lang="en-US" sz="1600" dirty="0">
              <a:solidFill>
                <a:srgbClr val="212121"/>
              </a:solidFill>
              <a:latin typeface="Avenir Book" charset="0"/>
              <a:ea typeface="Avenir Book" charset="0"/>
              <a:cs typeface="Avenir Book" charset="0"/>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 FN + FP + TN</a:t>
            </a:r>
            <a:endParaRPr lang="en-US" sz="1600" dirty="0">
              <a:solidFill>
                <a:srgbClr val="212121"/>
              </a:solidFill>
              <a:latin typeface="Avenir Book" charset="0"/>
              <a:ea typeface="Avenir Book" charset="0"/>
              <a:cs typeface="Avenir Book" charset="0"/>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262196"/>
            <a:ext cx="1096991"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Precision =</a:t>
            </a:r>
            <a:endParaRPr lang="en-US" sz="1600" dirty="0">
              <a:solidFill>
                <a:srgbClr val="212121"/>
              </a:solidFill>
              <a:latin typeface="Avenir Book" charset="0"/>
              <a:ea typeface="Avenir Book" charset="0"/>
              <a:cs typeface="Avenir Book" charset="0"/>
            </a:endParaRPr>
          </a:p>
        </p:txBody>
      </p:sp>
      <p:sp>
        <p:nvSpPr>
          <p:cNvPr id="30" name="object 4"/>
          <p:cNvSpPr txBox="1"/>
          <p:nvPr/>
        </p:nvSpPr>
        <p:spPr>
          <a:xfrm>
            <a:off x="1578888" y="4151286"/>
            <a:ext cx="1034027"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a:t>
            </a:r>
            <a:endParaRPr lang="en-US" sz="1600" dirty="0">
              <a:solidFill>
                <a:srgbClr val="212121"/>
              </a:solidFill>
              <a:latin typeface="Avenir Book" charset="0"/>
              <a:ea typeface="Avenir Book" charset="0"/>
              <a:cs typeface="Avenir Book" charset="0"/>
            </a:endParaRPr>
          </a:p>
        </p:txBody>
      </p:sp>
      <p:sp>
        <p:nvSpPr>
          <p:cNvPr id="31" name="object 4"/>
          <p:cNvSpPr txBox="1"/>
          <p:nvPr/>
        </p:nvSpPr>
        <p:spPr>
          <a:xfrm>
            <a:off x="1578888" y="4446862"/>
            <a:ext cx="1034028"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 FP</a:t>
            </a:r>
            <a:endParaRPr lang="en-US" sz="1600" dirty="0">
              <a:solidFill>
                <a:srgbClr val="212121"/>
              </a:solidFill>
              <a:latin typeface="Avenir Book" charset="0"/>
              <a:ea typeface="Avenir Book" charset="0"/>
              <a:cs typeface="Avenir Book" charset="0"/>
            </a:endParaRPr>
          </a:p>
        </p:txBody>
      </p:sp>
      <p:cxnSp>
        <p:nvCxnSpPr>
          <p:cNvPr id="32" name="Straight Connector 31"/>
          <p:cNvCxnSpPr/>
          <p:nvPr/>
        </p:nvCxnSpPr>
        <p:spPr>
          <a:xfrm>
            <a:off x="1586636" y="4480536"/>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bject 4"/>
          <p:cNvSpPr txBox="1"/>
          <p:nvPr/>
        </p:nvSpPr>
        <p:spPr>
          <a:xfrm>
            <a:off x="3993340" y="4262196"/>
            <a:ext cx="1148087"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Specificity =</a:t>
            </a:r>
            <a:endParaRPr lang="en-US" sz="1600" dirty="0">
              <a:solidFill>
                <a:srgbClr val="212121"/>
              </a:solidFill>
              <a:latin typeface="Avenir Book" charset="0"/>
              <a:ea typeface="Avenir Book" charset="0"/>
              <a:cs typeface="Avenir Book" charset="0"/>
            </a:endParaRPr>
          </a:p>
        </p:txBody>
      </p:sp>
      <p:sp>
        <p:nvSpPr>
          <p:cNvPr id="34" name="object 4"/>
          <p:cNvSpPr txBox="1"/>
          <p:nvPr/>
        </p:nvSpPr>
        <p:spPr>
          <a:xfrm>
            <a:off x="5173876" y="4151286"/>
            <a:ext cx="1007388"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TN</a:t>
            </a:r>
            <a:endParaRPr lang="en-US" sz="1600" dirty="0">
              <a:solidFill>
                <a:srgbClr val="212121"/>
              </a:solidFill>
              <a:latin typeface="Avenir Book" charset="0"/>
              <a:ea typeface="Avenir Book" charset="0"/>
              <a:cs typeface="Avenir Book" charset="0"/>
            </a:endParaRPr>
          </a:p>
        </p:txBody>
      </p:sp>
      <p:sp>
        <p:nvSpPr>
          <p:cNvPr id="35" name="object 4"/>
          <p:cNvSpPr txBox="1"/>
          <p:nvPr/>
        </p:nvSpPr>
        <p:spPr>
          <a:xfrm>
            <a:off x="5173875" y="4446862"/>
            <a:ext cx="1007389"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FP + TN</a:t>
            </a:r>
            <a:endParaRPr lang="en-US" sz="1600" dirty="0">
              <a:solidFill>
                <a:srgbClr val="212121"/>
              </a:solidFill>
              <a:latin typeface="Avenir Book" charset="0"/>
              <a:ea typeface="Avenir Book" charset="0"/>
              <a:cs typeface="Avenir Book" charset="0"/>
            </a:endParaRPr>
          </a:p>
        </p:txBody>
      </p:sp>
      <p:cxnSp>
        <p:nvCxnSpPr>
          <p:cNvPr id="36" name="Straight Connector 35"/>
          <p:cNvCxnSpPr/>
          <p:nvPr/>
        </p:nvCxnSpPr>
        <p:spPr>
          <a:xfrm>
            <a:off x="5181624" y="4480536"/>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3921422" y="3733200"/>
            <a:ext cx="1096991" cy="492443"/>
          </a:xfrm>
          <a:prstGeom prst="rect">
            <a:avLst/>
          </a:prstGeom>
        </p:spPr>
        <p:txBody>
          <a:bodyPr vert="horz" wrap="square" lIns="0" tIns="0" rIns="0" bIns="0" rtlCol="0">
            <a:spAutoFit/>
          </a:bodyPr>
          <a:lstStyle/>
          <a:p>
            <a:pPr marL="9525" algn="ctr"/>
            <a:r>
              <a:rPr lang="en-US" sz="1600" spc="-11" dirty="0" smtClean="0">
                <a:solidFill>
                  <a:srgbClr val="212121"/>
                </a:solidFill>
                <a:latin typeface="Avenir Book" charset="0"/>
                <a:ea typeface="Avenir Book" charset="0"/>
                <a:cs typeface="Avenir Book" charset="0"/>
              </a:rPr>
              <a:t>Recall or Sensitivity</a:t>
            </a:r>
            <a:endParaRPr lang="en-US" sz="1600" dirty="0">
              <a:solidFill>
                <a:srgbClr val="212121"/>
              </a:solidFill>
              <a:latin typeface="Avenir Book" charset="0"/>
              <a:ea typeface="Avenir Book" charset="0"/>
              <a:cs typeface="Avenir Book" charset="0"/>
            </a:endParaRPr>
          </a:p>
        </p:txBody>
      </p:sp>
      <p:sp>
        <p:nvSpPr>
          <p:cNvPr id="38" name="object 4"/>
          <p:cNvSpPr txBox="1"/>
          <p:nvPr/>
        </p:nvSpPr>
        <p:spPr>
          <a:xfrm>
            <a:off x="5173876" y="3622290"/>
            <a:ext cx="923844"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a:t>
            </a:r>
            <a:endParaRPr lang="en-US" sz="1600" dirty="0">
              <a:solidFill>
                <a:srgbClr val="212121"/>
              </a:solidFill>
              <a:latin typeface="Avenir Book" charset="0"/>
              <a:ea typeface="Avenir Book" charset="0"/>
              <a:cs typeface="Avenir Book" charset="0"/>
            </a:endParaRPr>
          </a:p>
        </p:txBody>
      </p:sp>
      <p:sp>
        <p:nvSpPr>
          <p:cNvPr id="39" name="object 4"/>
          <p:cNvSpPr txBox="1"/>
          <p:nvPr/>
        </p:nvSpPr>
        <p:spPr>
          <a:xfrm>
            <a:off x="5173875" y="3917866"/>
            <a:ext cx="923845"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TP </a:t>
            </a:r>
            <a:r>
              <a:rPr lang="en-US" sz="1600" spc="-11" smtClean="0">
                <a:solidFill>
                  <a:srgbClr val="212121"/>
                </a:solidFill>
                <a:latin typeface="Avenir Book" charset="0"/>
                <a:ea typeface="Avenir Book" charset="0"/>
                <a:cs typeface="Avenir Book" charset="0"/>
              </a:rPr>
              <a:t>+ FN</a:t>
            </a:r>
            <a:endParaRPr lang="en-US" sz="1600" dirty="0">
              <a:solidFill>
                <a:srgbClr val="212121"/>
              </a:solidFill>
              <a:latin typeface="Avenir Book" charset="0"/>
              <a:ea typeface="Avenir Book" charset="0"/>
              <a:cs typeface="Avenir Book" charset="0"/>
            </a:endParaRPr>
          </a:p>
        </p:txBody>
      </p:sp>
      <p:cxnSp>
        <p:nvCxnSpPr>
          <p:cNvPr id="40" name="Straight Connector 39"/>
          <p:cNvCxnSpPr/>
          <p:nvPr/>
        </p:nvCxnSpPr>
        <p:spPr>
          <a:xfrm>
            <a:off x="5181624" y="3951540"/>
            <a:ext cx="9238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953159" y="3733200"/>
            <a:ext cx="188268"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a:t>
            </a:r>
            <a:endParaRPr lang="en-US" sz="1600" dirty="0">
              <a:solidFill>
                <a:srgbClr val="212121"/>
              </a:solidFill>
              <a:latin typeface="Avenir Book" charset="0"/>
              <a:ea typeface="Avenir Book" charset="0"/>
              <a:cs typeface="Avenir Book" charset="0"/>
            </a:endParaRPr>
          </a:p>
        </p:txBody>
      </p:sp>
      <p:sp>
        <p:nvSpPr>
          <p:cNvPr id="42" name="object 4"/>
          <p:cNvSpPr txBox="1"/>
          <p:nvPr/>
        </p:nvSpPr>
        <p:spPr>
          <a:xfrm>
            <a:off x="6331059" y="4008523"/>
            <a:ext cx="674175" cy="369332"/>
          </a:xfrm>
          <a:prstGeom prst="rect">
            <a:avLst/>
          </a:prstGeom>
        </p:spPr>
        <p:txBody>
          <a:bodyPr vert="horz" wrap="square" lIns="0" tIns="0" rIns="0" bIns="0" rtlCol="0">
            <a:spAutoFit/>
          </a:bodyPr>
          <a:lstStyle/>
          <a:p>
            <a:pPr marL="9525">
              <a:lnSpc>
                <a:spcPct val="150000"/>
              </a:lnSpc>
            </a:pPr>
            <a:r>
              <a:rPr lang="en-US" sz="1600" spc="-11" dirty="0" smtClean="0">
                <a:solidFill>
                  <a:srgbClr val="212121"/>
                </a:solidFill>
                <a:latin typeface="Avenir Book" charset="0"/>
                <a:ea typeface="Avenir Book" charset="0"/>
                <a:cs typeface="Avenir Book" charset="0"/>
              </a:rPr>
              <a:t>F1 = 2</a:t>
            </a:r>
            <a:endParaRPr lang="en-US" sz="1600" dirty="0">
              <a:solidFill>
                <a:srgbClr val="212121"/>
              </a:solidFill>
              <a:latin typeface="Avenir Book" charset="0"/>
              <a:ea typeface="Avenir Book" charset="0"/>
              <a:cs typeface="Avenir Book" charset="0"/>
            </a:endParaRPr>
          </a:p>
        </p:txBody>
      </p:sp>
      <p:sp>
        <p:nvSpPr>
          <p:cNvPr id="43" name="object 4"/>
          <p:cNvSpPr txBox="1"/>
          <p:nvPr/>
        </p:nvSpPr>
        <p:spPr>
          <a:xfrm>
            <a:off x="7005234" y="3861495"/>
            <a:ext cx="1624444"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Precision </a:t>
            </a:r>
            <a:r>
              <a:rPr lang="en-US" sz="1600" spc="-11" smtClean="0">
                <a:solidFill>
                  <a:srgbClr val="212121"/>
                </a:solidFill>
                <a:latin typeface="Avenir Book" charset="0"/>
                <a:ea typeface="Avenir Book" charset="0"/>
                <a:cs typeface="Avenir Book" charset="0"/>
              </a:rPr>
              <a:t>* Recall</a:t>
            </a:r>
            <a:endParaRPr lang="en-US" sz="1600" dirty="0">
              <a:solidFill>
                <a:srgbClr val="212121"/>
              </a:solidFill>
              <a:latin typeface="Avenir Book" charset="0"/>
              <a:ea typeface="Avenir Book" charset="0"/>
              <a:cs typeface="Avenir Book" charset="0"/>
            </a:endParaRPr>
          </a:p>
        </p:txBody>
      </p:sp>
      <p:sp>
        <p:nvSpPr>
          <p:cNvPr id="44" name="object 4"/>
          <p:cNvSpPr txBox="1"/>
          <p:nvPr/>
        </p:nvSpPr>
        <p:spPr>
          <a:xfrm>
            <a:off x="6978112" y="4157071"/>
            <a:ext cx="1678688" cy="369332"/>
          </a:xfrm>
          <a:prstGeom prst="rect">
            <a:avLst/>
          </a:prstGeom>
        </p:spPr>
        <p:txBody>
          <a:bodyPr vert="horz" wrap="square" lIns="0" tIns="0" rIns="0" bIns="0" rtlCol="0">
            <a:spAutoFit/>
          </a:bodyPr>
          <a:lstStyle/>
          <a:p>
            <a:pPr marL="9525" algn="ctr">
              <a:lnSpc>
                <a:spcPct val="150000"/>
              </a:lnSpc>
            </a:pPr>
            <a:r>
              <a:rPr lang="en-US" sz="1600" spc="-11" dirty="0" smtClean="0">
                <a:solidFill>
                  <a:srgbClr val="212121"/>
                </a:solidFill>
                <a:latin typeface="Avenir Book" charset="0"/>
                <a:ea typeface="Avenir Book" charset="0"/>
                <a:cs typeface="Avenir Book" charset="0"/>
              </a:rPr>
              <a:t>Precision </a:t>
            </a:r>
            <a:r>
              <a:rPr lang="en-US" sz="1600" spc="-11" smtClean="0">
                <a:solidFill>
                  <a:srgbClr val="212121"/>
                </a:solidFill>
                <a:latin typeface="Avenir Book" charset="0"/>
                <a:ea typeface="Avenir Book" charset="0"/>
                <a:cs typeface="Avenir Book" charset="0"/>
              </a:rPr>
              <a:t>+ Recall</a:t>
            </a:r>
            <a:endParaRPr lang="en-US" sz="1600" dirty="0">
              <a:solidFill>
                <a:srgbClr val="212121"/>
              </a:solidFill>
              <a:latin typeface="Avenir Book" charset="0"/>
              <a:ea typeface="Avenir Book" charset="0"/>
              <a:cs typeface="Avenir Book" charset="0"/>
            </a:endParaRPr>
          </a:p>
        </p:txBody>
      </p:sp>
      <p:cxnSp>
        <p:nvCxnSpPr>
          <p:cNvPr id="45" name="Straight Connector 44"/>
          <p:cNvCxnSpPr/>
          <p:nvPr/>
        </p:nvCxnSpPr>
        <p:spPr>
          <a:xfrm>
            <a:off x="6981986" y="4190745"/>
            <a:ext cx="167094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27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52053" y="1131408"/>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ln w="9525">
                <a:solidFill>
                  <a:sysClr val="windowText" lastClr="000000"/>
                </a:solidFill>
              </a:ln>
              <a:solidFill>
                <a:srgbClr val="FFFFFF"/>
              </a:solidFill>
              <a:latin typeface="Avenir Book" charset="0"/>
              <a:ea typeface="Avenir Book" charset="0"/>
              <a:cs typeface="Avenir Book" charset="0"/>
            </a:endParaRPr>
          </a:p>
        </p:txBody>
      </p:sp>
      <p:sp>
        <p:nvSpPr>
          <p:cNvPr id="7" name="Freeform 6"/>
          <p:cNvSpPr/>
          <p:nvPr/>
        </p:nvSpPr>
        <p:spPr>
          <a:xfrm>
            <a:off x="3059197" y="1126646"/>
            <a:ext cx="2878931" cy="2550319"/>
          </a:xfrm>
          <a:custGeom>
            <a:avLst/>
            <a:gdLst>
              <a:gd name="connsiteX0" fmla="*/ 0 w 3838575"/>
              <a:gd name="connsiteY0" fmla="*/ 3400425 h 3400425"/>
              <a:gd name="connsiteX1" fmla="*/ 3838575 w 3838575"/>
              <a:gd name="connsiteY1" fmla="*/ 0 h 3400425"/>
            </a:gdLst>
            <a:ahLst/>
            <a:cxnLst>
              <a:cxn ang="0">
                <a:pos x="connsiteX0" y="connsiteY0"/>
              </a:cxn>
              <a:cxn ang="0">
                <a:pos x="connsiteX1" y="connsiteY1"/>
              </a:cxn>
            </a:cxnLst>
            <a:rect l="l" t="t" r="r" b="b"/>
            <a:pathLst>
              <a:path w="3838575" h="3400425">
                <a:moveTo>
                  <a:pt x="0" y="3400425"/>
                </a:moveTo>
                <a:lnTo>
                  <a:pt x="3838575" y="0"/>
                </a:lnTo>
              </a:path>
            </a:pathLst>
          </a:custGeom>
          <a:ln w="19050">
            <a:solidFill>
              <a:srgbClr val="011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solidFill>
                <a:srgbClr val="FFFFFF"/>
              </a:solidFill>
              <a:latin typeface="Avenir Book" charset="0"/>
              <a:ea typeface="Avenir Book" charset="0"/>
              <a:cs typeface="Avenir Book" charset="0"/>
            </a:endParaRPr>
          </a:p>
        </p:txBody>
      </p:sp>
      <p:sp>
        <p:nvSpPr>
          <p:cNvPr id="24" name="Diamond 23"/>
          <p:cNvSpPr/>
          <p:nvPr/>
        </p:nvSpPr>
        <p:spPr>
          <a:xfrm>
            <a:off x="5447528" y="2938480"/>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9" name="Diamond 28"/>
          <p:cNvSpPr/>
          <p:nvPr/>
        </p:nvSpPr>
        <p:spPr>
          <a:xfrm>
            <a:off x="3285191" y="196729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8" name="TextBox 37"/>
          <p:cNvSpPr txBox="1"/>
          <p:nvPr/>
        </p:nvSpPr>
        <p:spPr>
          <a:xfrm>
            <a:off x="4594379" y="2324376"/>
            <a:ext cx="573875" cy="369332"/>
          </a:xfrm>
          <a:prstGeom prst="rect">
            <a:avLst/>
          </a:prstGeom>
          <a:noFill/>
        </p:spPr>
        <p:txBody>
          <a:bodyPr wrap="none" lIns="0" tIns="0" rIns="0" bIns="0" rtlCol="0">
            <a:spAutoFit/>
          </a:bodyPr>
          <a:lstStyle/>
          <a:p>
            <a:pPr algn="ctr"/>
            <a:r>
              <a:rPr lang="en-US" sz="1200" dirty="0" smtClean="0">
                <a:solidFill>
                  <a:srgbClr val="011893"/>
                </a:solidFill>
                <a:latin typeface="Avenir Book" charset="0"/>
                <a:ea typeface="Avenir Book" charset="0"/>
                <a:cs typeface="Avenir Book" charset="0"/>
              </a:rPr>
              <a:t>Random</a:t>
            </a:r>
          </a:p>
          <a:p>
            <a:pPr algn="ctr"/>
            <a:r>
              <a:rPr lang="en-US" sz="1200" dirty="0" smtClean="0">
                <a:solidFill>
                  <a:srgbClr val="011893"/>
                </a:solidFill>
                <a:latin typeface="Avenir Book" charset="0"/>
                <a:ea typeface="Avenir Book" charset="0"/>
                <a:cs typeface="Avenir Book" charset="0"/>
              </a:rPr>
              <a:t>Guess</a:t>
            </a:r>
            <a:endParaRPr lang="en-US" sz="1200" dirty="0">
              <a:solidFill>
                <a:srgbClr val="011893"/>
              </a:solidFill>
              <a:latin typeface="Avenir Book" charset="0"/>
              <a:ea typeface="Avenir Book" charset="0"/>
              <a:cs typeface="Avenir Book" charset="0"/>
            </a:endParaRPr>
          </a:p>
        </p:txBody>
      </p:sp>
      <p:sp>
        <p:nvSpPr>
          <p:cNvPr id="39" name="TextBox 38"/>
          <p:cNvSpPr txBox="1"/>
          <p:nvPr/>
        </p:nvSpPr>
        <p:spPr>
          <a:xfrm>
            <a:off x="5188699" y="3243981"/>
            <a:ext cx="439224" cy="184666"/>
          </a:xfrm>
          <a:prstGeom prst="rect">
            <a:avLst/>
          </a:prstGeom>
          <a:noFill/>
        </p:spPr>
        <p:txBody>
          <a:bodyPr wrap="none" lIns="0" tIns="0" rIns="0" bIns="0" rtlCol="0">
            <a:spAutoFit/>
          </a:bodyPr>
          <a:lstStyle/>
          <a:p>
            <a:pPr algn="ctr"/>
            <a:r>
              <a:rPr lang="en-US" sz="1200" dirty="0" smtClean="0">
                <a:solidFill>
                  <a:srgbClr val="212121"/>
                </a:solidFill>
                <a:latin typeface="Avenir Book" charset="0"/>
                <a:ea typeface="Avenir Book" charset="0"/>
                <a:cs typeface="Avenir Book" charset="0"/>
              </a:rPr>
              <a:t>Worse</a:t>
            </a:r>
            <a:endParaRPr lang="en-US" sz="1200" dirty="0">
              <a:solidFill>
                <a:srgbClr val="212121"/>
              </a:solidFill>
              <a:latin typeface="Avenir Book" charset="0"/>
              <a:ea typeface="Avenir Book" charset="0"/>
              <a:cs typeface="Avenir Book" charset="0"/>
            </a:endParaRPr>
          </a:p>
        </p:txBody>
      </p:sp>
      <p:sp>
        <p:nvSpPr>
          <p:cNvPr id="40" name="TextBox 39"/>
          <p:cNvSpPr txBox="1"/>
          <p:nvPr/>
        </p:nvSpPr>
        <p:spPr>
          <a:xfrm>
            <a:off x="3758301" y="1755347"/>
            <a:ext cx="419988" cy="184666"/>
          </a:xfrm>
          <a:prstGeom prst="rect">
            <a:avLst/>
          </a:prstGeom>
          <a:noFill/>
        </p:spPr>
        <p:txBody>
          <a:bodyPr wrap="none" lIns="0" tIns="0" rIns="0" bIns="0" rtlCol="0">
            <a:spAutoFit/>
          </a:bodyPr>
          <a:lstStyle/>
          <a:p>
            <a:pPr algn="ctr"/>
            <a:r>
              <a:rPr lang="en-US" sz="1200" dirty="0" smtClean="0">
                <a:solidFill>
                  <a:srgbClr val="C00000"/>
                </a:solidFill>
                <a:latin typeface="Avenir Book" charset="0"/>
                <a:ea typeface="Avenir Book" charset="0"/>
                <a:cs typeface="Avenir Book" charset="0"/>
              </a:rPr>
              <a:t>Better</a:t>
            </a:r>
            <a:endParaRPr lang="en-US" sz="1200" dirty="0">
              <a:solidFill>
                <a:srgbClr val="C00000"/>
              </a:solidFill>
              <a:latin typeface="Avenir Book" charset="0"/>
              <a:ea typeface="Avenir Book" charset="0"/>
              <a:cs typeface="Avenir Book" charset="0"/>
            </a:endParaRPr>
          </a:p>
        </p:txBody>
      </p:sp>
      <p:sp>
        <p:nvSpPr>
          <p:cNvPr id="43" name="TextBox 42"/>
          <p:cNvSpPr txBox="1"/>
          <p:nvPr/>
        </p:nvSpPr>
        <p:spPr>
          <a:xfrm>
            <a:off x="2717776" y="3081712"/>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0.2</a:t>
            </a:r>
          </a:p>
        </p:txBody>
      </p:sp>
      <p:sp>
        <p:nvSpPr>
          <p:cNvPr id="45" name="TextBox 44"/>
          <p:cNvSpPr txBox="1"/>
          <p:nvPr/>
        </p:nvSpPr>
        <p:spPr>
          <a:xfrm>
            <a:off x="2717776" y="2569148"/>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0.4</a:t>
            </a:r>
          </a:p>
        </p:txBody>
      </p:sp>
      <p:sp>
        <p:nvSpPr>
          <p:cNvPr id="47" name="TextBox 46"/>
          <p:cNvSpPr txBox="1"/>
          <p:nvPr/>
        </p:nvSpPr>
        <p:spPr>
          <a:xfrm>
            <a:off x="2717776" y="2058250"/>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0.6</a:t>
            </a:r>
          </a:p>
        </p:txBody>
      </p:sp>
      <p:sp>
        <p:nvSpPr>
          <p:cNvPr id="49" name="TextBox 48"/>
          <p:cNvSpPr txBox="1"/>
          <p:nvPr/>
        </p:nvSpPr>
        <p:spPr>
          <a:xfrm>
            <a:off x="2717776" y="1547470"/>
            <a:ext cx="213200" cy="184666"/>
          </a:xfrm>
          <a:prstGeom prst="rect">
            <a:avLst/>
          </a:prstGeom>
          <a:noFill/>
        </p:spPr>
        <p:txBody>
          <a:bodyPr wrap="none" lIns="0" tIns="0" rIns="0" bIns="0" rtlCol="0">
            <a:spAutoFit/>
          </a:bodyPr>
          <a:lstStyle/>
          <a:p>
            <a:pPr algn="r"/>
            <a:r>
              <a:rPr lang="en-US" sz="1200">
                <a:latin typeface="Avenir Book" charset="0"/>
                <a:ea typeface="Avenir Book" charset="0"/>
                <a:cs typeface="Avenir Book" charset="0"/>
              </a:rPr>
              <a:t>0.8</a:t>
            </a:r>
            <a:endParaRPr lang="en-US" sz="1200" dirty="0">
              <a:latin typeface="Avenir Book" charset="0"/>
              <a:ea typeface="Avenir Book" charset="0"/>
              <a:cs typeface="Avenir Book" charset="0"/>
            </a:endParaRPr>
          </a:p>
        </p:txBody>
      </p:sp>
      <p:sp>
        <p:nvSpPr>
          <p:cNvPr id="51" name="TextBox 50"/>
          <p:cNvSpPr txBox="1"/>
          <p:nvPr/>
        </p:nvSpPr>
        <p:spPr>
          <a:xfrm>
            <a:off x="2717776" y="1034312"/>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1.0</a:t>
            </a:r>
          </a:p>
        </p:txBody>
      </p:sp>
      <p:sp>
        <p:nvSpPr>
          <p:cNvPr id="54" name="TextBox 53"/>
          <p:cNvSpPr txBox="1"/>
          <p:nvPr/>
        </p:nvSpPr>
        <p:spPr>
          <a:xfrm>
            <a:off x="3517004"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0.2</a:t>
            </a:r>
          </a:p>
        </p:txBody>
      </p:sp>
      <p:sp>
        <p:nvSpPr>
          <p:cNvPr id="56" name="TextBox 55"/>
          <p:cNvSpPr txBox="1"/>
          <p:nvPr/>
        </p:nvSpPr>
        <p:spPr>
          <a:xfrm>
            <a:off x="4090851"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0.4</a:t>
            </a:r>
          </a:p>
        </p:txBody>
      </p:sp>
      <p:sp>
        <p:nvSpPr>
          <p:cNvPr id="58" name="TextBox 57"/>
          <p:cNvSpPr txBox="1"/>
          <p:nvPr/>
        </p:nvSpPr>
        <p:spPr>
          <a:xfrm>
            <a:off x="4668117" y="3726122"/>
            <a:ext cx="213200" cy="184666"/>
          </a:xfrm>
          <a:prstGeom prst="rect">
            <a:avLst/>
          </a:prstGeom>
          <a:noFill/>
        </p:spPr>
        <p:txBody>
          <a:bodyPr wrap="none" lIns="0" tIns="0" rIns="0" bIns="0" rtlCol="0">
            <a:spAutoFit/>
          </a:bodyPr>
          <a:lstStyle/>
          <a:p>
            <a:pPr algn="ctr"/>
            <a:r>
              <a:rPr lang="en-US" sz="1200">
                <a:latin typeface="Avenir Book" charset="0"/>
                <a:ea typeface="Avenir Book" charset="0"/>
                <a:cs typeface="Avenir Book" charset="0"/>
              </a:rPr>
              <a:t>0.6</a:t>
            </a:r>
            <a:endParaRPr lang="en-US" sz="1200" dirty="0">
              <a:latin typeface="Avenir Book" charset="0"/>
              <a:ea typeface="Avenir Book" charset="0"/>
              <a:cs typeface="Avenir Book" charset="0"/>
            </a:endParaRPr>
          </a:p>
        </p:txBody>
      </p:sp>
      <p:sp>
        <p:nvSpPr>
          <p:cNvPr id="60" name="TextBox 59"/>
          <p:cNvSpPr txBox="1"/>
          <p:nvPr/>
        </p:nvSpPr>
        <p:spPr>
          <a:xfrm>
            <a:off x="5252882"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0.8</a:t>
            </a:r>
          </a:p>
        </p:txBody>
      </p:sp>
      <p:sp>
        <p:nvSpPr>
          <p:cNvPr id="62" name="TextBox 61"/>
          <p:cNvSpPr txBox="1"/>
          <p:nvPr/>
        </p:nvSpPr>
        <p:spPr>
          <a:xfrm>
            <a:off x="5819856"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1.0</a:t>
            </a:r>
          </a:p>
        </p:txBody>
      </p:sp>
      <p:cxnSp>
        <p:nvCxnSpPr>
          <p:cNvPr id="64" name="Straight Connector 63"/>
          <p:cNvCxnSpPr/>
          <p:nvPr/>
        </p:nvCxnSpPr>
        <p:spPr>
          <a:xfrm>
            <a:off x="3021693" y="113140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38757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4373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89989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5606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1222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66838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2455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18071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3687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060883"/>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Receiver Operating Characteristic (ROC)</a:t>
            </a:r>
          </a:p>
        </p:txBody>
      </p:sp>
      <p:sp>
        <p:nvSpPr>
          <p:cNvPr id="88" name="Diamond 87"/>
          <p:cNvSpPr/>
          <p:nvPr/>
        </p:nvSpPr>
        <p:spPr>
          <a:xfrm>
            <a:off x="4445979" y="237255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89" name="Diamond 88"/>
          <p:cNvSpPr/>
          <p:nvPr/>
        </p:nvSpPr>
        <p:spPr>
          <a:xfrm>
            <a:off x="4732309" y="2978997"/>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0" name="Diamond 89"/>
          <p:cNvSpPr/>
          <p:nvPr/>
        </p:nvSpPr>
        <p:spPr>
          <a:xfrm>
            <a:off x="4329468" y="3283957"/>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1" name="Diamond 90"/>
          <p:cNvSpPr/>
          <p:nvPr/>
        </p:nvSpPr>
        <p:spPr>
          <a:xfrm>
            <a:off x="5412782" y="210470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2" name="Diamond 91"/>
          <p:cNvSpPr/>
          <p:nvPr/>
        </p:nvSpPr>
        <p:spPr>
          <a:xfrm>
            <a:off x="3730204" y="2992356"/>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3" name="Diamond 92"/>
          <p:cNvSpPr/>
          <p:nvPr/>
        </p:nvSpPr>
        <p:spPr>
          <a:xfrm>
            <a:off x="5412782" y="1498631"/>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4" name="Diamond 93"/>
          <p:cNvSpPr/>
          <p:nvPr/>
        </p:nvSpPr>
        <p:spPr>
          <a:xfrm>
            <a:off x="3293914" y="234955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5" name="Diamond 94"/>
          <p:cNvSpPr/>
          <p:nvPr/>
        </p:nvSpPr>
        <p:spPr>
          <a:xfrm>
            <a:off x="4037754" y="229154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6" name="Diamond 95"/>
          <p:cNvSpPr/>
          <p:nvPr/>
        </p:nvSpPr>
        <p:spPr>
          <a:xfrm>
            <a:off x="4594379" y="154803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7" name="Diamond 96"/>
          <p:cNvSpPr/>
          <p:nvPr/>
        </p:nvSpPr>
        <p:spPr>
          <a:xfrm>
            <a:off x="4026556" y="126689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98" name="object 3"/>
          <p:cNvSpPr txBox="1"/>
          <p:nvPr/>
        </p:nvSpPr>
        <p:spPr>
          <a:xfrm>
            <a:off x="1342755" y="4364780"/>
            <a:ext cx="6526687" cy="346249"/>
          </a:xfrm>
          <a:prstGeom prst="rect">
            <a:avLst/>
          </a:prstGeom>
        </p:spPr>
        <p:txBody>
          <a:bodyPr vert="horz" wrap="square" lIns="0" tIns="0" rIns="0" bIns="0" rtlCol="0">
            <a:spAutoFit/>
          </a:bodyPr>
          <a:lstStyle/>
          <a:p>
            <a:pPr algn="ctr"/>
            <a:r>
              <a:rPr lang="en-US" sz="2250" dirty="0" smtClean="0">
                <a:solidFill>
                  <a:srgbClr val="212121"/>
                </a:solidFill>
                <a:latin typeface="Avenir Book" charset="0"/>
                <a:ea typeface="Avenir Book" charset="0"/>
                <a:cs typeface="Avenir Book" charset="0"/>
              </a:rPr>
              <a:t>Evaluation</a:t>
            </a:r>
            <a:r>
              <a:rPr sz="2250" dirty="0" smtClean="0">
                <a:solidFill>
                  <a:srgbClr val="212121"/>
                </a:solidFill>
                <a:latin typeface="Avenir Book" charset="0"/>
                <a:ea typeface="Avenir Book" charset="0"/>
                <a:cs typeface="Avenir Book" charset="0"/>
              </a:rPr>
              <a:t> </a:t>
            </a:r>
            <a:r>
              <a:rPr sz="2250" spc="-15">
                <a:solidFill>
                  <a:srgbClr val="212121"/>
                </a:solidFill>
                <a:latin typeface="Avenir Book" charset="0"/>
                <a:ea typeface="Avenir Book" charset="0"/>
                <a:cs typeface="Avenir Book" charset="0"/>
              </a:rPr>
              <a:t>o</a:t>
            </a:r>
            <a:r>
              <a:rPr sz="2250">
                <a:solidFill>
                  <a:srgbClr val="212121"/>
                </a:solidFill>
                <a:latin typeface="Avenir Book" charset="0"/>
                <a:ea typeface="Avenir Book" charset="0"/>
                <a:cs typeface="Avenir Book" charset="0"/>
              </a:rPr>
              <a:t>f </a:t>
            </a:r>
            <a:r>
              <a:rPr lang="en-US" sz="2250" smtClean="0">
                <a:solidFill>
                  <a:srgbClr val="212121"/>
                </a:solidFill>
                <a:latin typeface="Avenir Book" charset="0"/>
                <a:ea typeface="Avenir Book" charset="0"/>
                <a:cs typeface="Avenir Book" charset="0"/>
              </a:rPr>
              <a:t>model </a:t>
            </a:r>
            <a:r>
              <a:rPr lang="en-US" sz="2250" spc="-11" smtClean="0">
                <a:solidFill>
                  <a:srgbClr val="212121"/>
                </a:solidFill>
                <a:latin typeface="Avenir Book" charset="0"/>
                <a:ea typeface="Avenir Book" charset="0"/>
                <a:cs typeface="Avenir Book" charset="0"/>
              </a:rPr>
              <a:t>at </a:t>
            </a:r>
            <a:r>
              <a:rPr sz="2250" spc="-8" dirty="0" smtClean="0">
                <a:solidFill>
                  <a:srgbClr val="212121"/>
                </a:solidFill>
                <a:latin typeface="Avenir Book" charset="0"/>
                <a:ea typeface="Avenir Book" charset="0"/>
                <a:cs typeface="Avenir Book" charset="0"/>
              </a:rPr>
              <a:t>all</a:t>
            </a:r>
            <a:r>
              <a:rPr sz="2250" spc="-4" dirty="0" smtClean="0">
                <a:solidFill>
                  <a:srgbClr val="212121"/>
                </a:solidFill>
                <a:latin typeface="Avenir Book" charset="0"/>
                <a:ea typeface="Avenir Book" charset="0"/>
                <a:cs typeface="Avenir Book" charset="0"/>
              </a:rPr>
              <a:t> </a:t>
            </a:r>
            <a:r>
              <a:rPr sz="2250" spc="-15" dirty="0">
                <a:solidFill>
                  <a:srgbClr val="212121"/>
                </a:solidFill>
                <a:latin typeface="Avenir Book" charset="0"/>
                <a:ea typeface="Avenir Book" charset="0"/>
                <a:cs typeface="Avenir Book" charset="0"/>
              </a:rPr>
              <a:t>possibl</a:t>
            </a:r>
            <a:r>
              <a:rPr sz="2250" spc="-11" dirty="0">
                <a:solidFill>
                  <a:srgbClr val="212121"/>
                </a:solidFill>
                <a:latin typeface="Avenir Book" charset="0"/>
                <a:ea typeface="Avenir Book" charset="0"/>
                <a:cs typeface="Avenir Book" charset="0"/>
              </a:rPr>
              <a:t>e</a:t>
            </a:r>
            <a:r>
              <a:rPr sz="2250" dirty="0">
                <a:solidFill>
                  <a:srgbClr val="212121"/>
                </a:solidFill>
                <a:latin typeface="Avenir Book" charset="0"/>
                <a:ea typeface="Avenir Book" charset="0"/>
                <a:cs typeface="Avenir Book" charset="0"/>
              </a:rPr>
              <a:t> </a:t>
            </a:r>
            <a:r>
              <a:rPr sz="2250" spc="-15" dirty="0" smtClean="0">
                <a:solidFill>
                  <a:srgbClr val="212121"/>
                </a:solidFill>
                <a:latin typeface="Avenir Book" charset="0"/>
                <a:ea typeface="Avenir Book" charset="0"/>
                <a:cs typeface="Avenir Book" charset="0"/>
              </a:rPr>
              <a:t>th</a:t>
            </a:r>
            <a:r>
              <a:rPr sz="2250" spc="-11" dirty="0" smtClean="0">
                <a:solidFill>
                  <a:srgbClr val="212121"/>
                </a:solidFill>
                <a:latin typeface="Avenir Book" charset="0"/>
                <a:ea typeface="Avenir Book" charset="0"/>
                <a:cs typeface="Avenir Book" charset="0"/>
              </a:rPr>
              <a:t>r</a:t>
            </a:r>
            <a:r>
              <a:rPr sz="2250" dirty="0" smtClean="0">
                <a:solidFill>
                  <a:srgbClr val="212121"/>
                </a:solidFill>
                <a:latin typeface="Avenir Book" charset="0"/>
                <a:ea typeface="Avenir Book" charset="0"/>
                <a:cs typeface="Avenir Book" charset="0"/>
              </a:rPr>
              <a:t>e</a:t>
            </a:r>
            <a:r>
              <a:rPr sz="2250" spc="-15" dirty="0" smtClean="0">
                <a:solidFill>
                  <a:srgbClr val="212121"/>
                </a:solidFill>
                <a:latin typeface="Avenir Book" charset="0"/>
                <a:ea typeface="Avenir Book" charset="0"/>
                <a:cs typeface="Avenir Book" charset="0"/>
              </a:rPr>
              <a:t>sholds</a:t>
            </a:r>
            <a:endParaRPr lang="en-US" sz="2250" spc="-15" dirty="0">
              <a:solidFill>
                <a:srgbClr val="212121"/>
              </a:solidFill>
              <a:latin typeface="Avenir Book" charset="0"/>
              <a:ea typeface="Avenir Book" charset="0"/>
              <a:cs typeface="Avenir Book" charset="0"/>
            </a:endParaRPr>
          </a:p>
        </p:txBody>
      </p:sp>
      <p:sp>
        <p:nvSpPr>
          <p:cNvPr id="99" name="Diamond 98"/>
          <p:cNvSpPr/>
          <p:nvPr/>
        </p:nvSpPr>
        <p:spPr>
          <a:xfrm>
            <a:off x="3052053" y="1098303"/>
            <a:ext cx="106194" cy="120675"/>
          </a:xfrm>
          <a:prstGeom prst="diamond">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00" name="TextBox 99"/>
          <p:cNvSpPr txBox="1"/>
          <p:nvPr/>
        </p:nvSpPr>
        <p:spPr>
          <a:xfrm>
            <a:off x="3177765" y="1174563"/>
            <a:ext cx="479297" cy="369332"/>
          </a:xfrm>
          <a:prstGeom prst="rect">
            <a:avLst/>
          </a:prstGeom>
          <a:noFill/>
        </p:spPr>
        <p:txBody>
          <a:bodyPr wrap="none" lIns="0" tIns="0" rIns="0" bIns="0" rtlCol="0">
            <a:spAutoFit/>
          </a:bodyPr>
          <a:lstStyle/>
          <a:p>
            <a:pPr algn="ctr"/>
            <a:r>
              <a:rPr lang="en-US" sz="1200" dirty="0" smtClean="0">
                <a:solidFill>
                  <a:srgbClr val="7030A0"/>
                </a:solidFill>
                <a:latin typeface="Avenir Book" charset="0"/>
                <a:ea typeface="Avenir Book" charset="0"/>
                <a:cs typeface="Avenir Book" charset="0"/>
              </a:rPr>
              <a:t>Perfect</a:t>
            </a:r>
          </a:p>
          <a:p>
            <a:pPr algn="ctr"/>
            <a:r>
              <a:rPr lang="en-US" sz="1200" dirty="0" smtClean="0">
                <a:solidFill>
                  <a:srgbClr val="7030A0"/>
                </a:solidFill>
                <a:latin typeface="Avenir Book" charset="0"/>
                <a:ea typeface="Avenir Book" charset="0"/>
                <a:cs typeface="Avenir Book" charset="0"/>
              </a:rPr>
              <a:t>Model</a:t>
            </a:r>
            <a:endParaRPr lang="en-US" sz="1200" dirty="0">
              <a:solidFill>
                <a:srgbClr val="7030A0"/>
              </a:solidFill>
              <a:latin typeface="Avenir Book" charset="0"/>
              <a:ea typeface="Avenir Book" charset="0"/>
              <a:cs typeface="Avenir Book" charset="0"/>
            </a:endParaRPr>
          </a:p>
        </p:txBody>
      </p:sp>
      <p:sp>
        <p:nvSpPr>
          <p:cNvPr id="57" name="TextBox 56"/>
          <p:cNvSpPr txBox="1"/>
          <p:nvPr/>
        </p:nvSpPr>
        <p:spPr>
          <a:xfrm>
            <a:off x="3320142" y="3926148"/>
            <a:ext cx="2340385" cy="184666"/>
          </a:xfrm>
          <a:prstGeom prst="rect">
            <a:avLst/>
          </a:prstGeom>
          <a:noFill/>
        </p:spPr>
        <p:txBody>
          <a:bodyPr wrap="none" lIns="0" tIns="0" rIns="0" bIns="0" rtlCol="0">
            <a:spAutoFit/>
          </a:bodyPr>
          <a:lstStyle/>
          <a:p>
            <a:pPr algn="ctr"/>
            <a:r>
              <a:rPr lang="en-US" sz="1200" dirty="0" smtClean="0">
                <a:latin typeface="Avenir Book" charset="0"/>
                <a:ea typeface="Avenir Book" charset="0"/>
                <a:cs typeface="Avenir Book" charset="0"/>
              </a:rPr>
              <a:t>False Positive Rate (1 – Specificity)</a:t>
            </a:r>
            <a:endParaRPr lang="en-US" sz="1200" dirty="0">
              <a:latin typeface="Avenir Book" charset="0"/>
              <a:ea typeface="Avenir Book" charset="0"/>
              <a:cs typeface="Avenir Book" charset="0"/>
            </a:endParaRPr>
          </a:p>
        </p:txBody>
      </p:sp>
      <p:sp>
        <p:nvSpPr>
          <p:cNvPr id="59" name="TextBox 58"/>
          <p:cNvSpPr txBox="1"/>
          <p:nvPr/>
        </p:nvSpPr>
        <p:spPr>
          <a:xfrm rot="16200000">
            <a:off x="1539821" y="2241042"/>
            <a:ext cx="2037417" cy="184666"/>
          </a:xfrm>
          <a:prstGeom prst="rect">
            <a:avLst/>
          </a:prstGeom>
          <a:noFill/>
        </p:spPr>
        <p:txBody>
          <a:bodyPr wrap="none" lIns="0" tIns="0" rIns="0" bIns="0" rtlCol="0">
            <a:spAutoFit/>
          </a:bodyPr>
          <a:lstStyle/>
          <a:p>
            <a:pPr algn="ctr"/>
            <a:r>
              <a:rPr lang="en-US" sz="1200" dirty="0" smtClean="0">
                <a:latin typeface="Avenir Book" charset="0"/>
                <a:ea typeface="Avenir Book" charset="0"/>
                <a:cs typeface="Avenir Book" charset="0"/>
              </a:rPr>
              <a:t>True Positive Rate (Sensitivity)</a:t>
            </a:r>
            <a:endParaRPr lang="en-US" sz="1200" dirty="0">
              <a:latin typeface="Avenir Book" charset="0"/>
              <a:ea typeface="Avenir Book" charset="0"/>
              <a:cs typeface="Avenir Book" charset="0"/>
            </a:endParaRPr>
          </a:p>
        </p:txBody>
      </p:sp>
    </p:spTree>
    <p:extLst>
      <p:ext uri="{BB962C8B-B14F-4D97-AF65-F5344CB8AC3E}">
        <p14:creationId xmlns:p14="http://schemas.microsoft.com/office/powerpoint/2010/main" val="332498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42755" y="4364780"/>
            <a:ext cx="6526687" cy="346249"/>
          </a:xfrm>
          <a:prstGeom prst="rect">
            <a:avLst/>
          </a:prstGeom>
        </p:spPr>
        <p:txBody>
          <a:bodyPr vert="horz" wrap="square" lIns="0" tIns="0" rIns="0" bIns="0" rtlCol="0">
            <a:spAutoFit/>
          </a:bodyPr>
          <a:lstStyle/>
          <a:p>
            <a:pPr algn="ctr"/>
            <a:r>
              <a:rPr lang="en-US" sz="2250" dirty="0" smtClean="0">
                <a:solidFill>
                  <a:srgbClr val="212121"/>
                </a:solidFill>
                <a:latin typeface="Avenir Book" charset="0"/>
                <a:ea typeface="Avenir Book" charset="0"/>
                <a:cs typeface="Avenir Book" charset="0"/>
              </a:rPr>
              <a:t>Measures total area under ROC curve</a:t>
            </a:r>
            <a:endParaRPr lang="en-US" sz="2250" spc="-15" dirty="0">
              <a:solidFill>
                <a:srgbClr val="212121"/>
              </a:solidFill>
              <a:latin typeface="Avenir Book" charset="0"/>
              <a:ea typeface="Avenir Book" charset="0"/>
              <a:cs typeface="Avenir Book" charset="0"/>
            </a:endParaRPr>
          </a:p>
        </p:txBody>
      </p:sp>
      <p:sp>
        <p:nvSpPr>
          <p:cNvPr id="4" name="Freeform 3"/>
          <p:cNvSpPr/>
          <p:nvPr/>
        </p:nvSpPr>
        <p:spPr>
          <a:xfrm>
            <a:off x="3052053" y="1131408"/>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ln w="9525">
                <a:solidFill>
                  <a:sysClr val="windowText" lastClr="000000"/>
                </a:solidFill>
              </a:ln>
              <a:solidFill>
                <a:srgbClr val="FFFFFF"/>
              </a:solidFill>
              <a:latin typeface="Avenir Book" charset="0"/>
              <a:ea typeface="Avenir Book" charset="0"/>
              <a:cs typeface="Avenir Book" charset="0"/>
            </a:endParaRPr>
          </a:p>
        </p:txBody>
      </p:sp>
      <p:sp>
        <p:nvSpPr>
          <p:cNvPr id="5" name="TextBox 4"/>
          <p:cNvSpPr txBox="1"/>
          <p:nvPr/>
        </p:nvSpPr>
        <p:spPr>
          <a:xfrm>
            <a:off x="3320142" y="3926148"/>
            <a:ext cx="2340385" cy="184666"/>
          </a:xfrm>
          <a:prstGeom prst="rect">
            <a:avLst/>
          </a:prstGeom>
          <a:noFill/>
        </p:spPr>
        <p:txBody>
          <a:bodyPr wrap="none" lIns="0" tIns="0" rIns="0" bIns="0" rtlCol="0">
            <a:spAutoFit/>
          </a:bodyPr>
          <a:lstStyle/>
          <a:p>
            <a:pPr algn="ctr"/>
            <a:r>
              <a:rPr lang="en-US" sz="1200" dirty="0" smtClean="0">
                <a:latin typeface="Avenir Book" charset="0"/>
                <a:ea typeface="Avenir Book" charset="0"/>
                <a:cs typeface="Avenir Book" charset="0"/>
              </a:rPr>
              <a:t>False Positive Rate (1 – Specificity)</a:t>
            </a:r>
            <a:endParaRPr lang="en-US" sz="1200" dirty="0">
              <a:latin typeface="Avenir Book" charset="0"/>
              <a:ea typeface="Avenir Book" charset="0"/>
              <a:cs typeface="Avenir Book" charset="0"/>
            </a:endParaRPr>
          </a:p>
        </p:txBody>
      </p:sp>
      <p:sp>
        <p:nvSpPr>
          <p:cNvPr id="6" name="TextBox 5"/>
          <p:cNvSpPr txBox="1"/>
          <p:nvPr/>
        </p:nvSpPr>
        <p:spPr>
          <a:xfrm rot="16200000">
            <a:off x="1539821" y="2241042"/>
            <a:ext cx="2037417" cy="184666"/>
          </a:xfrm>
          <a:prstGeom prst="rect">
            <a:avLst/>
          </a:prstGeom>
          <a:noFill/>
        </p:spPr>
        <p:txBody>
          <a:bodyPr wrap="none" lIns="0" tIns="0" rIns="0" bIns="0" rtlCol="0">
            <a:spAutoFit/>
          </a:bodyPr>
          <a:lstStyle/>
          <a:p>
            <a:pPr algn="ctr"/>
            <a:r>
              <a:rPr lang="en-US" sz="1200" dirty="0" smtClean="0">
                <a:latin typeface="Avenir Book" charset="0"/>
                <a:ea typeface="Avenir Book" charset="0"/>
                <a:cs typeface="Avenir Book" charset="0"/>
              </a:rPr>
              <a:t>True Positive Rate (Sensitivity)</a:t>
            </a:r>
            <a:endParaRPr lang="en-US" sz="1200" dirty="0">
              <a:latin typeface="Avenir Book" charset="0"/>
              <a:ea typeface="Avenir Book" charset="0"/>
              <a:cs typeface="Avenir Book" charset="0"/>
            </a:endParaRPr>
          </a:p>
        </p:txBody>
      </p:sp>
      <p:sp>
        <p:nvSpPr>
          <p:cNvPr id="7" name="Freeform 6"/>
          <p:cNvSpPr/>
          <p:nvPr/>
        </p:nvSpPr>
        <p:spPr>
          <a:xfrm>
            <a:off x="3059197" y="1126646"/>
            <a:ext cx="2878931" cy="2550319"/>
          </a:xfrm>
          <a:custGeom>
            <a:avLst/>
            <a:gdLst>
              <a:gd name="connsiteX0" fmla="*/ 0 w 3838575"/>
              <a:gd name="connsiteY0" fmla="*/ 3400425 h 3400425"/>
              <a:gd name="connsiteX1" fmla="*/ 3838575 w 3838575"/>
              <a:gd name="connsiteY1" fmla="*/ 0 h 3400425"/>
            </a:gdLst>
            <a:ahLst/>
            <a:cxnLst>
              <a:cxn ang="0">
                <a:pos x="connsiteX0" y="connsiteY0"/>
              </a:cxn>
              <a:cxn ang="0">
                <a:pos x="connsiteX1" y="connsiteY1"/>
              </a:cxn>
            </a:cxnLst>
            <a:rect l="l" t="t" r="r" b="b"/>
            <a:pathLst>
              <a:path w="3838575" h="3400425">
                <a:moveTo>
                  <a:pt x="0" y="3400425"/>
                </a:moveTo>
                <a:lnTo>
                  <a:pt x="3838575" y="0"/>
                </a:lnTo>
              </a:path>
            </a:pathLst>
          </a:custGeom>
          <a:ln w="19050">
            <a:solidFill>
              <a:srgbClr val="011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solidFill>
                <a:srgbClr val="FFFFFF"/>
              </a:solidFill>
              <a:latin typeface="Avenir Book" charset="0"/>
              <a:ea typeface="Avenir Book" charset="0"/>
              <a:cs typeface="Avenir Book" charset="0"/>
            </a:endParaRPr>
          </a:p>
        </p:txBody>
      </p:sp>
      <p:sp>
        <p:nvSpPr>
          <p:cNvPr id="8" name="Freeform 7"/>
          <p:cNvSpPr/>
          <p:nvPr/>
        </p:nvSpPr>
        <p:spPr>
          <a:xfrm>
            <a:off x="3052053" y="1126646"/>
            <a:ext cx="2886075" cy="2550319"/>
          </a:xfrm>
          <a:custGeom>
            <a:avLst/>
            <a:gdLst>
              <a:gd name="connsiteX0" fmla="*/ 0 w 3848100"/>
              <a:gd name="connsiteY0" fmla="*/ 3400425 h 3400425"/>
              <a:gd name="connsiteX1" fmla="*/ 781050 w 3848100"/>
              <a:gd name="connsiteY1" fmla="*/ 1866900 h 3400425"/>
              <a:gd name="connsiteX2" fmla="*/ 1162050 w 3848100"/>
              <a:gd name="connsiteY2" fmla="*/ 1181100 h 3400425"/>
              <a:gd name="connsiteX3" fmla="*/ 1533525 w 3848100"/>
              <a:gd name="connsiteY3" fmla="*/ 685800 h 3400425"/>
              <a:gd name="connsiteX4" fmla="*/ 1943100 w 3848100"/>
              <a:gd name="connsiteY4" fmla="*/ 438150 h 3400425"/>
              <a:gd name="connsiteX5" fmla="*/ 3086100 w 3848100"/>
              <a:gd name="connsiteY5" fmla="*/ 142875 h 3400425"/>
              <a:gd name="connsiteX6" fmla="*/ 3476625 w 3848100"/>
              <a:gd name="connsiteY6" fmla="*/ 66675 h 3400425"/>
              <a:gd name="connsiteX7" fmla="*/ 3848100 w 3848100"/>
              <a:gd name="connsiteY7" fmla="*/ 0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8100" h="3400425">
                <a:moveTo>
                  <a:pt x="0" y="3400425"/>
                </a:moveTo>
                <a:lnTo>
                  <a:pt x="781050" y="1866900"/>
                </a:lnTo>
                <a:lnTo>
                  <a:pt x="1162050" y="1181100"/>
                </a:lnTo>
                <a:lnTo>
                  <a:pt x="1533525" y="685800"/>
                </a:lnTo>
                <a:lnTo>
                  <a:pt x="1943100" y="438150"/>
                </a:lnTo>
                <a:lnTo>
                  <a:pt x="3086100" y="142875"/>
                </a:lnTo>
                <a:lnTo>
                  <a:pt x="3476625" y="66675"/>
                </a:lnTo>
                <a:lnTo>
                  <a:pt x="3848100" y="0"/>
                </a:lnTo>
              </a:path>
            </a:pathLst>
          </a:custGeom>
          <a:solidFill>
            <a:srgbClr val="FFFFFF"/>
          </a:solidFill>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solidFill>
                <a:srgbClr val="FFFFFF"/>
              </a:solidFill>
              <a:latin typeface="Avenir Book" charset="0"/>
              <a:ea typeface="Avenir Book" charset="0"/>
              <a:cs typeface="Avenir Book" charset="0"/>
            </a:endParaRPr>
          </a:p>
        </p:txBody>
      </p:sp>
      <p:sp>
        <p:nvSpPr>
          <p:cNvPr id="9" name="Freeform 8"/>
          <p:cNvSpPr/>
          <p:nvPr/>
        </p:nvSpPr>
        <p:spPr>
          <a:xfrm>
            <a:off x="3052053" y="1126646"/>
            <a:ext cx="2886075" cy="2550319"/>
          </a:xfrm>
          <a:custGeom>
            <a:avLst/>
            <a:gdLst>
              <a:gd name="connsiteX0" fmla="*/ 0 w 3848100"/>
              <a:gd name="connsiteY0" fmla="*/ 3400425 h 3400425"/>
              <a:gd name="connsiteX1" fmla="*/ 390525 w 3848100"/>
              <a:gd name="connsiteY1" fmla="*/ 1190625 h 3400425"/>
              <a:gd name="connsiteX2" fmla="*/ 771525 w 3848100"/>
              <a:gd name="connsiteY2" fmla="*/ 676275 h 3400425"/>
              <a:gd name="connsiteX3" fmla="*/ 1152525 w 3848100"/>
              <a:gd name="connsiteY3" fmla="*/ 333375 h 3400425"/>
              <a:gd name="connsiteX4" fmla="*/ 1543050 w 3848100"/>
              <a:gd name="connsiteY4" fmla="*/ 180975 h 3400425"/>
              <a:gd name="connsiteX5" fmla="*/ 1924050 w 3848100"/>
              <a:gd name="connsiteY5" fmla="*/ 104775 h 3400425"/>
              <a:gd name="connsiteX6" fmla="*/ 2314575 w 3848100"/>
              <a:gd name="connsiteY6" fmla="*/ 66675 h 3400425"/>
              <a:gd name="connsiteX7" fmla="*/ 2695575 w 3848100"/>
              <a:gd name="connsiteY7" fmla="*/ 28575 h 3400425"/>
              <a:gd name="connsiteX8" fmla="*/ 3086100 w 3848100"/>
              <a:gd name="connsiteY8" fmla="*/ 0 h 3400425"/>
              <a:gd name="connsiteX9" fmla="*/ 3467100 w 3848100"/>
              <a:gd name="connsiteY9" fmla="*/ 0 h 3400425"/>
              <a:gd name="connsiteX10" fmla="*/ 3848100 w 3848100"/>
              <a:gd name="connsiteY10" fmla="*/ 0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8100" h="3400425">
                <a:moveTo>
                  <a:pt x="0" y="3400425"/>
                </a:moveTo>
                <a:lnTo>
                  <a:pt x="390525" y="1190625"/>
                </a:lnTo>
                <a:lnTo>
                  <a:pt x="771525" y="676275"/>
                </a:lnTo>
                <a:lnTo>
                  <a:pt x="1152525" y="333375"/>
                </a:lnTo>
                <a:lnTo>
                  <a:pt x="1543050" y="180975"/>
                </a:lnTo>
                <a:lnTo>
                  <a:pt x="1924050" y="104775"/>
                </a:lnTo>
                <a:lnTo>
                  <a:pt x="2314575" y="66675"/>
                </a:lnTo>
                <a:lnTo>
                  <a:pt x="2695575" y="28575"/>
                </a:lnTo>
                <a:lnTo>
                  <a:pt x="3086100" y="0"/>
                </a:lnTo>
                <a:lnTo>
                  <a:pt x="3467100" y="0"/>
                </a:lnTo>
                <a:lnTo>
                  <a:pt x="3848100" y="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solidFill>
                <a:srgbClr val="FFFFFF"/>
              </a:solidFill>
              <a:latin typeface="Avenir Book" charset="0"/>
              <a:ea typeface="Avenir Book" charset="0"/>
              <a:cs typeface="Avenir Book" charset="0"/>
            </a:endParaRPr>
          </a:p>
        </p:txBody>
      </p:sp>
      <p:sp>
        <p:nvSpPr>
          <p:cNvPr id="10" name="Diamond 9"/>
          <p:cNvSpPr/>
          <p:nvPr/>
        </p:nvSpPr>
        <p:spPr>
          <a:xfrm>
            <a:off x="3289050" y="3392448"/>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1" name="Diamond 10"/>
          <p:cNvSpPr/>
          <p:nvPr/>
        </p:nvSpPr>
        <p:spPr>
          <a:xfrm>
            <a:off x="3576586" y="3140631"/>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2" name="Diamond 11"/>
          <p:cNvSpPr/>
          <p:nvPr/>
        </p:nvSpPr>
        <p:spPr>
          <a:xfrm>
            <a:off x="3867795" y="2883456"/>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3" name="Diamond 12"/>
          <p:cNvSpPr/>
          <p:nvPr/>
        </p:nvSpPr>
        <p:spPr>
          <a:xfrm>
            <a:off x="4158670" y="262806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4" name="Diamond 13"/>
          <p:cNvSpPr/>
          <p:nvPr/>
        </p:nvSpPr>
        <p:spPr>
          <a:xfrm>
            <a:off x="4445979" y="237255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5" name="Diamond 14"/>
          <p:cNvSpPr/>
          <p:nvPr/>
        </p:nvSpPr>
        <p:spPr>
          <a:xfrm>
            <a:off x="4731728" y="2117168"/>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6" name="Diamond 15"/>
          <p:cNvSpPr/>
          <p:nvPr/>
        </p:nvSpPr>
        <p:spPr>
          <a:xfrm>
            <a:off x="5017478" y="1852480"/>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7" name="Diamond 16"/>
          <p:cNvSpPr/>
          <p:nvPr/>
        </p:nvSpPr>
        <p:spPr>
          <a:xfrm>
            <a:off x="5306799" y="1597090"/>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8" name="Diamond 17"/>
          <p:cNvSpPr/>
          <p:nvPr/>
        </p:nvSpPr>
        <p:spPr>
          <a:xfrm>
            <a:off x="5597906" y="1338129"/>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19" name="Diamond 18"/>
          <p:cNvSpPr/>
          <p:nvPr/>
        </p:nvSpPr>
        <p:spPr>
          <a:xfrm>
            <a:off x="5910824" y="1088272"/>
            <a:ext cx="68456" cy="77791"/>
          </a:xfrm>
          <a:prstGeom prst="diamond">
            <a:avLst/>
          </a:prstGeom>
          <a:solidFill>
            <a:srgbClr val="011893"/>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0" name="Diamond 19"/>
          <p:cNvSpPr/>
          <p:nvPr/>
        </p:nvSpPr>
        <p:spPr>
          <a:xfrm>
            <a:off x="5574463" y="1140064"/>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1" name="Diamond 20"/>
          <p:cNvSpPr/>
          <p:nvPr/>
        </p:nvSpPr>
        <p:spPr>
          <a:xfrm>
            <a:off x="5282584" y="1190071"/>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2" name="Diamond 21"/>
          <p:cNvSpPr/>
          <p:nvPr/>
        </p:nvSpPr>
        <p:spPr>
          <a:xfrm>
            <a:off x="4995046" y="1271334"/>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3" name="Diamond 22"/>
          <p:cNvSpPr/>
          <p:nvPr/>
        </p:nvSpPr>
        <p:spPr>
          <a:xfrm>
            <a:off x="4705722" y="1342469"/>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4" name="Diamond 23"/>
          <p:cNvSpPr/>
          <p:nvPr/>
        </p:nvSpPr>
        <p:spPr>
          <a:xfrm>
            <a:off x="4420750" y="1429511"/>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5" name="Diamond 24"/>
          <p:cNvSpPr/>
          <p:nvPr/>
        </p:nvSpPr>
        <p:spPr>
          <a:xfrm>
            <a:off x="4135226" y="160691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6" name="Diamond 25"/>
          <p:cNvSpPr/>
          <p:nvPr/>
        </p:nvSpPr>
        <p:spPr>
          <a:xfrm>
            <a:off x="3842566" y="198881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7" name="Diamond 26"/>
          <p:cNvSpPr/>
          <p:nvPr/>
        </p:nvSpPr>
        <p:spPr>
          <a:xfrm>
            <a:off x="3557173" y="2502962"/>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8" name="Diamond 27"/>
          <p:cNvSpPr/>
          <p:nvPr/>
        </p:nvSpPr>
        <p:spPr>
          <a:xfrm>
            <a:off x="3262084" y="3083392"/>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29" name="Diamond 28"/>
          <p:cNvSpPr/>
          <p:nvPr/>
        </p:nvSpPr>
        <p:spPr>
          <a:xfrm>
            <a:off x="3285191" y="196729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0" name="Diamond 29"/>
          <p:cNvSpPr/>
          <p:nvPr/>
        </p:nvSpPr>
        <p:spPr>
          <a:xfrm>
            <a:off x="3577114" y="1579551"/>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1" name="Diamond 30"/>
          <p:cNvSpPr/>
          <p:nvPr/>
        </p:nvSpPr>
        <p:spPr>
          <a:xfrm>
            <a:off x="3862101" y="132475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2" name="Diamond 31"/>
          <p:cNvSpPr/>
          <p:nvPr/>
        </p:nvSpPr>
        <p:spPr>
          <a:xfrm>
            <a:off x="4154762" y="121045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3" name="Diamond 32"/>
          <p:cNvSpPr/>
          <p:nvPr/>
        </p:nvSpPr>
        <p:spPr>
          <a:xfrm>
            <a:off x="4443657" y="115091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4" name="Diamond 33"/>
          <p:cNvSpPr/>
          <p:nvPr/>
        </p:nvSpPr>
        <p:spPr>
          <a:xfrm>
            <a:off x="4725256" y="112413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5" name="Diamond 34"/>
          <p:cNvSpPr/>
          <p:nvPr/>
        </p:nvSpPr>
        <p:spPr>
          <a:xfrm>
            <a:off x="5014581" y="1093775"/>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6" name="Diamond 35"/>
          <p:cNvSpPr/>
          <p:nvPr/>
        </p:nvSpPr>
        <p:spPr>
          <a:xfrm>
            <a:off x="5302118" y="107234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7" name="Diamond 36"/>
          <p:cNvSpPr/>
          <p:nvPr/>
        </p:nvSpPr>
        <p:spPr>
          <a:xfrm>
            <a:off x="5593998" y="107234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12121"/>
              </a:solidFill>
              <a:latin typeface="Avenir Book" charset="0"/>
              <a:ea typeface="Avenir Book" charset="0"/>
              <a:cs typeface="Avenir Book" charset="0"/>
            </a:endParaRPr>
          </a:p>
        </p:txBody>
      </p:sp>
      <p:sp>
        <p:nvSpPr>
          <p:cNvPr id="38" name="TextBox 37"/>
          <p:cNvSpPr txBox="1"/>
          <p:nvPr/>
        </p:nvSpPr>
        <p:spPr>
          <a:xfrm>
            <a:off x="4292157" y="2569148"/>
            <a:ext cx="580287" cy="184666"/>
          </a:xfrm>
          <a:prstGeom prst="rect">
            <a:avLst/>
          </a:prstGeom>
          <a:noFill/>
        </p:spPr>
        <p:txBody>
          <a:bodyPr wrap="none" lIns="0" tIns="0" rIns="0" bIns="0" rtlCol="0">
            <a:spAutoFit/>
          </a:bodyPr>
          <a:lstStyle/>
          <a:p>
            <a:pPr algn="ctr"/>
            <a:r>
              <a:rPr lang="en-US" sz="1200" dirty="0">
                <a:solidFill>
                  <a:srgbClr val="011893"/>
                </a:solidFill>
                <a:latin typeface="Avenir Book" charset="0"/>
                <a:ea typeface="Avenir Book" charset="0"/>
                <a:cs typeface="Avenir Book" charset="0"/>
              </a:rPr>
              <a:t>AUC 0.5</a:t>
            </a:r>
          </a:p>
        </p:txBody>
      </p:sp>
      <p:sp>
        <p:nvSpPr>
          <p:cNvPr id="39" name="TextBox 38"/>
          <p:cNvSpPr txBox="1"/>
          <p:nvPr/>
        </p:nvSpPr>
        <p:spPr>
          <a:xfrm>
            <a:off x="4273476" y="1609060"/>
            <a:ext cx="665247" cy="184666"/>
          </a:xfrm>
          <a:prstGeom prst="rect">
            <a:avLst/>
          </a:prstGeom>
          <a:noFill/>
        </p:spPr>
        <p:txBody>
          <a:bodyPr wrap="none" lIns="0" tIns="0" rIns="0" bIns="0" rtlCol="0">
            <a:spAutoFit/>
          </a:bodyPr>
          <a:lstStyle/>
          <a:p>
            <a:pPr algn="ctr"/>
            <a:r>
              <a:rPr lang="en-US" sz="1200" dirty="0">
                <a:solidFill>
                  <a:srgbClr val="212121"/>
                </a:solidFill>
                <a:latin typeface="Avenir Book" charset="0"/>
                <a:ea typeface="Avenir Book" charset="0"/>
                <a:cs typeface="Avenir Book" charset="0"/>
              </a:rPr>
              <a:t>AUC 0.75</a:t>
            </a:r>
          </a:p>
        </p:txBody>
      </p:sp>
      <p:sp>
        <p:nvSpPr>
          <p:cNvPr id="40" name="TextBox 39"/>
          <p:cNvSpPr txBox="1"/>
          <p:nvPr/>
        </p:nvSpPr>
        <p:spPr>
          <a:xfrm>
            <a:off x="3240662" y="1291375"/>
            <a:ext cx="580287" cy="184666"/>
          </a:xfrm>
          <a:prstGeom prst="rect">
            <a:avLst/>
          </a:prstGeom>
          <a:noFill/>
        </p:spPr>
        <p:txBody>
          <a:bodyPr wrap="none" lIns="0" tIns="0" rIns="0" bIns="0" rtlCol="0">
            <a:spAutoFit/>
          </a:bodyPr>
          <a:lstStyle/>
          <a:p>
            <a:pPr algn="ctr"/>
            <a:r>
              <a:rPr lang="en-US" sz="1200" dirty="0">
                <a:solidFill>
                  <a:srgbClr val="C00000"/>
                </a:solidFill>
                <a:latin typeface="Avenir Book" charset="0"/>
                <a:ea typeface="Avenir Book" charset="0"/>
                <a:cs typeface="Avenir Book" charset="0"/>
              </a:rPr>
              <a:t>AUC 0.9</a:t>
            </a:r>
          </a:p>
        </p:txBody>
      </p:sp>
      <p:sp>
        <p:nvSpPr>
          <p:cNvPr id="43" name="TextBox 42"/>
          <p:cNvSpPr txBox="1"/>
          <p:nvPr/>
        </p:nvSpPr>
        <p:spPr>
          <a:xfrm>
            <a:off x="2717776" y="3081712"/>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0.2</a:t>
            </a:r>
          </a:p>
        </p:txBody>
      </p:sp>
      <p:sp>
        <p:nvSpPr>
          <p:cNvPr id="45" name="TextBox 44"/>
          <p:cNvSpPr txBox="1"/>
          <p:nvPr/>
        </p:nvSpPr>
        <p:spPr>
          <a:xfrm>
            <a:off x="2717776" y="2569148"/>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0.4</a:t>
            </a:r>
          </a:p>
        </p:txBody>
      </p:sp>
      <p:sp>
        <p:nvSpPr>
          <p:cNvPr id="47" name="TextBox 46"/>
          <p:cNvSpPr txBox="1"/>
          <p:nvPr/>
        </p:nvSpPr>
        <p:spPr>
          <a:xfrm>
            <a:off x="2717776" y="2058250"/>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0.6</a:t>
            </a:r>
          </a:p>
        </p:txBody>
      </p:sp>
      <p:sp>
        <p:nvSpPr>
          <p:cNvPr id="49" name="TextBox 48"/>
          <p:cNvSpPr txBox="1"/>
          <p:nvPr/>
        </p:nvSpPr>
        <p:spPr>
          <a:xfrm>
            <a:off x="2717776" y="1547470"/>
            <a:ext cx="213200" cy="184666"/>
          </a:xfrm>
          <a:prstGeom prst="rect">
            <a:avLst/>
          </a:prstGeom>
          <a:noFill/>
        </p:spPr>
        <p:txBody>
          <a:bodyPr wrap="none" lIns="0" tIns="0" rIns="0" bIns="0" rtlCol="0">
            <a:spAutoFit/>
          </a:bodyPr>
          <a:lstStyle/>
          <a:p>
            <a:pPr algn="r"/>
            <a:r>
              <a:rPr lang="en-US" sz="1200">
                <a:latin typeface="Avenir Book" charset="0"/>
                <a:ea typeface="Avenir Book" charset="0"/>
                <a:cs typeface="Avenir Book" charset="0"/>
              </a:rPr>
              <a:t>0.8</a:t>
            </a:r>
            <a:endParaRPr lang="en-US" sz="1200" dirty="0">
              <a:latin typeface="Avenir Book" charset="0"/>
              <a:ea typeface="Avenir Book" charset="0"/>
              <a:cs typeface="Avenir Book" charset="0"/>
            </a:endParaRPr>
          </a:p>
        </p:txBody>
      </p:sp>
      <p:sp>
        <p:nvSpPr>
          <p:cNvPr id="51" name="TextBox 50"/>
          <p:cNvSpPr txBox="1"/>
          <p:nvPr/>
        </p:nvSpPr>
        <p:spPr>
          <a:xfrm>
            <a:off x="2717776" y="1034312"/>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1.0</a:t>
            </a:r>
          </a:p>
        </p:txBody>
      </p:sp>
      <p:sp>
        <p:nvSpPr>
          <p:cNvPr id="54" name="TextBox 53"/>
          <p:cNvSpPr txBox="1"/>
          <p:nvPr/>
        </p:nvSpPr>
        <p:spPr>
          <a:xfrm>
            <a:off x="3517004"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0.2</a:t>
            </a:r>
          </a:p>
        </p:txBody>
      </p:sp>
      <p:sp>
        <p:nvSpPr>
          <p:cNvPr id="56" name="TextBox 55"/>
          <p:cNvSpPr txBox="1"/>
          <p:nvPr/>
        </p:nvSpPr>
        <p:spPr>
          <a:xfrm>
            <a:off x="4090851"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0.4</a:t>
            </a:r>
          </a:p>
        </p:txBody>
      </p:sp>
      <p:sp>
        <p:nvSpPr>
          <p:cNvPr id="58" name="TextBox 57"/>
          <p:cNvSpPr txBox="1"/>
          <p:nvPr/>
        </p:nvSpPr>
        <p:spPr>
          <a:xfrm>
            <a:off x="4668117" y="3726122"/>
            <a:ext cx="213200" cy="184666"/>
          </a:xfrm>
          <a:prstGeom prst="rect">
            <a:avLst/>
          </a:prstGeom>
          <a:noFill/>
        </p:spPr>
        <p:txBody>
          <a:bodyPr wrap="none" lIns="0" tIns="0" rIns="0" bIns="0" rtlCol="0">
            <a:spAutoFit/>
          </a:bodyPr>
          <a:lstStyle/>
          <a:p>
            <a:pPr algn="ctr"/>
            <a:r>
              <a:rPr lang="en-US" sz="1200">
                <a:latin typeface="Avenir Book" charset="0"/>
                <a:ea typeface="Avenir Book" charset="0"/>
                <a:cs typeface="Avenir Book" charset="0"/>
              </a:rPr>
              <a:t>0.6</a:t>
            </a:r>
            <a:endParaRPr lang="en-US" sz="1200" dirty="0">
              <a:latin typeface="Avenir Book" charset="0"/>
              <a:ea typeface="Avenir Book" charset="0"/>
              <a:cs typeface="Avenir Book" charset="0"/>
            </a:endParaRPr>
          </a:p>
        </p:txBody>
      </p:sp>
      <p:sp>
        <p:nvSpPr>
          <p:cNvPr id="60" name="TextBox 59"/>
          <p:cNvSpPr txBox="1"/>
          <p:nvPr/>
        </p:nvSpPr>
        <p:spPr>
          <a:xfrm>
            <a:off x="5252882"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0.8</a:t>
            </a:r>
          </a:p>
        </p:txBody>
      </p:sp>
      <p:sp>
        <p:nvSpPr>
          <p:cNvPr id="62" name="TextBox 61"/>
          <p:cNvSpPr txBox="1"/>
          <p:nvPr/>
        </p:nvSpPr>
        <p:spPr>
          <a:xfrm>
            <a:off x="5819856" y="3726122"/>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1.0</a:t>
            </a:r>
          </a:p>
        </p:txBody>
      </p:sp>
      <p:cxnSp>
        <p:nvCxnSpPr>
          <p:cNvPr id="64" name="Straight Connector 63"/>
          <p:cNvCxnSpPr/>
          <p:nvPr/>
        </p:nvCxnSpPr>
        <p:spPr>
          <a:xfrm>
            <a:off x="3021693" y="113140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38757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4373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89989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5606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1222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66838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2455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18071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3687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060883"/>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Area Under Curve (AUC)</a:t>
            </a:r>
          </a:p>
        </p:txBody>
      </p:sp>
    </p:spTree>
    <p:extLst>
      <p:ext uri="{BB962C8B-B14F-4D97-AF65-F5344CB8AC3E}">
        <p14:creationId xmlns:p14="http://schemas.microsoft.com/office/powerpoint/2010/main" val="17986004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52053" y="1171162"/>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ln w="9525">
                <a:solidFill>
                  <a:sysClr val="windowText" lastClr="000000"/>
                </a:solidFill>
              </a:ln>
              <a:solidFill>
                <a:srgbClr val="FFFFFF"/>
              </a:solidFill>
              <a:latin typeface="Avenir Book" charset="0"/>
              <a:ea typeface="Avenir Book" charset="0"/>
              <a:cs typeface="Avenir Book" charset="0"/>
            </a:endParaRPr>
          </a:p>
        </p:txBody>
      </p:sp>
      <p:sp>
        <p:nvSpPr>
          <p:cNvPr id="5" name="TextBox 4"/>
          <p:cNvSpPr txBox="1"/>
          <p:nvPr/>
        </p:nvSpPr>
        <p:spPr>
          <a:xfrm>
            <a:off x="4288357" y="3965902"/>
            <a:ext cx="403957" cy="184666"/>
          </a:xfrm>
          <a:prstGeom prst="rect">
            <a:avLst/>
          </a:prstGeom>
          <a:noFill/>
        </p:spPr>
        <p:txBody>
          <a:bodyPr wrap="none" lIns="0" tIns="0" rIns="0" bIns="0" rtlCol="0">
            <a:spAutoFit/>
          </a:bodyPr>
          <a:lstStyle/>
          <a:p>
            <a:pPr algn="ctr"/>
            <a:r>
              <a:rPr lang="en-US" sz="1200" dirty="0" smtClean="0">
                <a:latin typeface="Avenir Book" charset="0"/>
                <a:ea typeface="Avenir Book" charset="0"/>
                <a:cs typeface="Avenir Book" charset="0"/>
              </a:rPr>
              <a:t>Recall</a:t>
            </a:r>
            <a:endParaRPr lang="en-US" sz="1200" dirty="0">
              <a:latin typeface="Avenir Book" charset="0"/>
              <a:ea typeface="Avenir Book" charset="0"/>
              <a:cs typeface="Avenir Book" charset="0"/>
            </a:endParaRPr>
          </a:p>
        </p:txBody>
      </p:sp>
      <p:sp>
        <p:nvSpPr>
          <p:cNvPr id="6" name="TextBox 5"/>
          <p:cNvSpPr txBox="1"/>
          <p:nvPr/>
        </p:nvSpPr>
        <p:spPr>
          <a:xfrm rot="16200000">
            <a:off x="2251555" y="2280796"/>
            <a:ext cx="613951" cy="184666"/>
          </a:xfrm>
          <a:prstGeom prst="rect">
            <a:avLst/>
          </a:prstGeom>
          <a:noFill/>
        </p:spPr>
        <p:txBody>
          <a:bodyPr wrap="none" lIns="0" tIns="0" rIns="0" bIns="0" rtlCol="0">
            <a:spAutoFit/>
          </a:bodyPr>
          <a:lstStyle/>
          <a:p>
            <a:pPr algn="ctr"/>
            <a:r>
              <a:rPr lang="en-US" sz="1200" dirty="0" smtClean="0">
                <a:latin typeface="Avenir Book" charset="0"/>
                <a:ea typeface="Avenir Book" charset="0"/>
                <a:cs typeface="Avenir Book" charset="0"/>
              </a:rPr>
              <a:t>Precision</a:t>
            </a:r>
            <a:endParaRPr lang="en-US" sz="1200" dirty="0">
              <a:latin typeface="Avenir Book" charset="0"/>
              <a:ea typeface="Avenir Book" charset="0"/>
              <a:cs typeface="Avenir Book" charset="0"/>
            </a:endParaRPr>
          </a:p>
        </p:txBody>
      </p:sp>
      <p:sp>
        <p:nvSpPr>
          <p:cNvPr id="43" name="TextBox 42"/>
          <p:cNvSpPr txBox="1"/>
          <p:nvPr/>
        </p:nvSpPr>
        <p:spPr>
          <a:xfrm>
            <a:off x="2717776" y="3121466"/>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0.2</a:t>
            </a:r>
          </a:p>
        </p:txBody>
      </p:sp>
      <p:sp>
        <p:nvSpPr>
          <p:cNvPr id="45" name="TextBox 44"/>
          <p:cNvSpPr txBox="1"/>
          <p:nvPr/>
        </p:nvSpPr>
        <p:spPr>
          <a:xfrm>
            <a:off x="2717776" y="2608902"/>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0.4</a:t>
            </a:r>
          </a:p>
        </p:txBody>
      </p:sp>
      <p:sp>
        <p:nvSpPr>
          <p:cNvPr id="47" name="TextBox 46"/>
          <p:cNvSpPr txBox="1"/>
          <p:nvPr/>
        </p:nvSpPr>
        <p:spPr>
          <a:xfrm>
            <a:off x="2717776" y="2098004"/>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0.6</a:t>
            </a:r>
          </a:p>
        </p:txBody>
      </p:sp>
      <p:sp>
        <p:nvSpPr>
          <p:cNvPr id="49" name="TextBox 48"/>
          <p:cNvSpPr txBox="1"/>
          <p:nvPr/>
        </p:nvSpPr>
        <p:spPr>
          <a:xfrm>
            <a:off x="2717776" y="1587224"/>
            <a:ext cx="213200" cy="184666"/>
          </a:xfrm>
          <a:prstGeom prst="rect">
            <a:avLst/>
          </a:prstGeom>
          <a:noFill/>
        </p:spPr>
        <p:txBody>
          <a:bodyPr wrap="none" lIns="0" tIns="0" rIns="0" bIns="0" rtlCol="0">
            <a:spAutoFit/>
          </a:bodyPr>
          <a:lstStyle/>
          <a:p>
            <a:pPr algn="r"/>
            <a:r>
              <a:rPr lang="en-US" sz="1200">
                <a:latin typeface="Avenir Book" charset="0"/>
                <a:ea typeface="Avenir Book" charset="0"/>
                <a:cs typeface="Avenir Book" charset="0"/>
              </a:rPr>
              <a:t>0.8</a:t>
            </a:r>
            <a:endParaRPr lang="en-US" sz="1200" dirty="0">
              <a:latin typeface="Avenir Book" charset="0"/>
              <a:ea typeface="Avenir Book" charset="0"/>
              <a:cs typeface="Avenir Book" charset="0"/>
            </a:endParaRPr>
          </a:p>
        </p:txBody>
      </p:sp>
      <p:sp>
        <p:nvSpPr>
          <p:cNvPr id="51" name="TextBox 50"/>
          <p:cNvSpPr txBox="1"/>
          <p:nvPr/>
        </p:nvSpPr>
        <p:spPr>
          <a:xfrm>
            <a:off x="2717776" y="1074066"/>
            <a:ext cx="213200" cy="184666"/>
          </a:xfrm>
          <a:prstGeom prst="rect">
            <a:avLst/>
          </a:prstGeom>
          <a:noFill/>
        </p:spPr>
        <p:txBody>
          <a:bodyPr wrap="none" lIns="0" tIns="0" rIns="0" bIns="0" rtlCol="0">
            <a:spAutoFit/>
          </a:bodyPr>
          <a:lstStyle/>
          <a:p>
            <a:pPr algn="r"/>
            <a:r>
              <a:rPr lang="en-US" sz="1200" dirty="0">
                <a:latin typeface="Avenir Book" charset="0"/>
                <a:ea typeface="Avenir Book" charset="0"/>
                <a:cs typeface="Avenir Book" charset="0"/>
              </a:rPr>
              <a:t>1.0</a:t>
            </a:r>
          </a:p>
        </p:txBody>
      </p:sp>
      <p:sp>
        <p:nvSpPr>
          <p:cNvPr id="54" name="TextBox 53"/>
          <p:cNvSpPr txBox="1"/>
          <p:nvPr/>
        </p:nvSpPr>
        <p:spPr>
          <a:xfrm>
            <a:off x="3517004" y="3765876"/>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0.2</a:t>
            </a:r>
          </a:p>
        </p:txBody>
      </p:sp>
      <p:sp>
        <p:nvSpPr>
          <p:cNvPr id="56" name="TextBox 55"/>
          <p:cNvSpPr txBox="1"/>
          <p:nvPr/>
        </p:nvSpPr>
        <p:spPr>
          <a:xfrm>
            <a:off x="4090851" y="3765876"/>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0.4</a:t>
            </a:r>
          </a:p>
        </p:txBody>
      </p:sp>
      <p:sp>
        <p:nvSpPr>
          <p:cNvPr id="58" name="TextBox 57"/>
          <p:cNvSpPr txBox="1"/>
          <p:nvPr/>
        </p:nvSpPr>
        <p:spPr>
          <a:xfrm>
            <a:off x="4668117" y="3765876"/>
            <a:ext cx="213200" cy="184666"/>
          </a:xfrm>
          <a:prstGeom prst="rect">
            <a:avLst/>
          </a:prstGeom>
          <a:noFill/>
        </p:spPr>
        <p:txBody>
          <a:bodyPr wrap="none" lIns="0" tIns="0" rIns="0" bIns="0" rtlCol="0">
            <a:spAutoFit/>
          </a:bodyPr>
          <a:lstStyle/>
          <a:p>
            <a:pPr algn="ctr"/>
            <a:r>
              <a:rPr lang="en-US" sz="1200">
                <a:latin typeface="Avenir Book" charset="0"/>
                <a:ea typeface="Avenir Book" charset="0"/>
                <a:cs typeface="Avenir Book" charset="0"/>
              </a:rPr>
              <a:t>0.6</a:t>
            </a:r>
            <a:endParaRPr lang="en-US" sz="1200" dirty="0">
              <a:latin typeface="Avenir Book" charset="0"/>
              <a:ea typeface="Avenir Book" charset="0"/>
              <a:cs typeface="Avenir Book" charset="0"/>
            </a:endParaRPr>
          </a:p>
        </p:txBody>
      </p:sp>
      <p:sp>
        <p:nvSpPr>
          <p:cNvPr id="60" name="TextBox 59"/>
          <p:cNvSpPr txBox="1"/>
          <p:nvPr/>
        </p:nvSpPr>
        <p:spPr>
          <a:xfrm>
            <a:off x="5252882" y="3765876"/>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0.8</a:t>
            </a:r>
          </a:p>
        </p:txBody>
      </p:sp>
      <p:sp>
        <p:nvSpPr>
          <p:cNvPr id="62" name="TextBox 61"/>
          <p:cNvSpPr txBox="1"/>
          <p:nvPr/>
        </p:nvSpPr>
        <p:spPr>
          <a:xfrm>
            <a:off x="5819856" y="3765876"/>
            <a:ext cx="213200" cy="184666"/>
          </a:xfrm>
          <a:prstGeom prst="rect">
            <a:avLst/>
          </a:prstGeom>
          <a:noFill/>
        </p:spPr>
        <p:txBody>
          <a:bodyPr wrap="none" lIns="0" tIns="0" rIns="0" bIns="0" rtlCol="0">
            <a:spAutoFit/>
          </a:bodyPr>
          <a:lstStyle/>
          <a:p>
            <a:pPr algn="ctr"/>
            <a:r>
              <a:rPr lang="en-US" sz="1200" dirty="0">
                <a:latin typeface="Avenir Book" charset="0"/>
                <a:ea typeface="Avenir Book" charset="0"/>
                <a:cs typeface="Avenir Book" charset="0"/>
              </a:rPr>
              <a:t>1.0</a:t>
            </a:r>
          </a:p>
        </p:txBody>
      </p:sp>
      <p:cxnSp>
        <p:nvCxnSpPr>
          <p:cNvPr id="64" name="Straight Connector 63"/>
          <p:cNvCxnSpPr/>
          <p:nvPr/>
        </p:nvCxnSpPr>
        <p:spPr>
          <a:xfrm>
            <a:off x="3021693" y="117116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42732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8348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93965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9581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5197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70814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6430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22046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76633"/>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100637"/>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Precision Recall Curve (PR Curve)</a:t>
            </a:r>
          </a:p>
        </p:txBody>
      </p:sp>
      <p:sp>
        <p:nvSpPr>
          <p:cNvPr id="42" name="Freeform 41"/>
          <p:cNvSpPr/>
          <p:nvPr/>
        </p:nvSpPr>
        <p:spPr>
          <a:xfrm>
            <a:off x="3153747" y="1187419"/>
            <a:ext cx="2799184" cy="2533262"/>
          </a:xfrm>
          <a:custGeom>
            <a:avLst/>
            <a:gdLst>
              <a:gd name="connsiteX0" fmla="*/ 0 w 2799184"/>
              <a:gd name="connsiteY0" fmla="*/ 0 h 2533262"/>
              <a:gd name="connsiteX1" fmla="*/ 32657 w 2799184"/>
              <a:gd name="connsiteY1" fmla="*/ 125964 h 2533262"/>
              <a:gd name="connsiteX2" fmla="*/ 32657 w 2799184"/>
              <a:gd name="connsiteY2" fmla="*/ 746449 h 2533262"/>
              <a:gd name="connsiteX3" fmla="*/ 116633 w 2799184"/>
              <a:gd name="connsiteY3" fmla="*/ 807098 h 2533262"/>
              <a:gd name="connsiteX4" fmla="*/ 135294 w 2799184"/>
              <a:gd name="connsiteY4" fmla="*/ 788437 h 2533262"/>
              <a:gd name="connsiteX5" fmla="*/ 195943 w 2799184"/>
              <a:gd name="connsiteY5" fmla="*/ 844421 h 2533262"/>
              <a:gd name="connsiteX6" fmla="*/ 265922 w 2799184"/>
              <a:gd name="connsiteY6" fmla="*/ 797768 h 2533262"/>
              <a:gd name="connsiteX7" fmla="*/ 298580 w 2799184"/>
              <a:gd name="connsiteY7" fmla="*/ 853751 h 2533262"/>
              <a:gd name="connsiteX8" fmla="*/ 419877 w 2799184"/>
              <a:gd name="connsiteY8" fmla="*/ 891074 h 2533262"/>
              <a:gd name="connsiteX9" fmla="*/ 429208 w 2799184"/>
              <a:gd name="connsiteY9" fmla="*/ 947057 h 2533262"/>
              <a:gd name="connsiteX10" fmla="*/ 569167 w 2799184"/>
              <a:gd name="connsiteY10" fmla="*/ 928396 h 2533262"/>
              <a:gd name="connsiteX11" fmla="*/ 657808 w 2799184"/>
              <a:gd name="connsiteY11" fmla="*/ 993711 h 2533262"/>
              <a:gd name="connsiteX12" fmla="*/ 676469 w 2799184"/>
              <a:gd name="connsiteY12" fmla="*/ 1059025 h 2533262"/>
              <a:gd name="connsiteX13" fmla="*/ 737118 w 2799184"/>
              <a:gd name="connsiteY13" fmla="*/ 1161662 h 2533262"/>
              <a:gd name="connsiteX14" fmla="*/ 788437 w 2799184"/>
              <a:gd name="connsiteY14" fmla="*/ 1264298 h 2533262"/>
              <a:gd name="connsiteX15" fmla="*/ 830424 w 2799184"/>
              <a:gd name="connsiteY15" fmla="*/ 1413588 h 2533262"/>
              <a:gd name="connsiteX16" fmla="*/ 914400 w 2799184"/>
              <a:gd name="connsiteY16" fmla="*/ 1483568 h 2533262"/>
              <a:gd name="connsiteX17" fmla="*/ 1068355 w 2799184"/>
              <a:gd name="connsiteY17" fmla="*/ 1544217 h 2533262"/>
              <a:gd name="connsiteX18" fmla="*/ 1189653 w 2799184"/>
              <a:gd name="connsiteY18" fmla="*/ 1600200 h 2533262"/>
              <a:gd name="connsiteX19" fmla="*/ 1254967 w 2799184"/>
              <a:gd name="connsiteY19" fmla="*/ 1609531 h 2533262"/>
              <a:gd name="connsiteX20" fmla="*/ 1324947 w 2799184"/>
              <a:gd name="connsiteY20" fmla="*/ 1595535 h 2533262"/>
              <a:gd name="connsiteX21" fmla="*/ 1413588 w 2799184"/>
              <a:gd name="connsiteY21" fmla="*/ 1716833 h 2533262"/>
              <a:gd name="connsiteX22" fmla="*/ 1506894 w 2799184"/>
              <a:gd name="connsiteY22" fmla="*/ 1777482 h 2533262"/>
              <a:gd name="connsiteX23" fmla="*/ 1637522 w 2799184"/>
              <a:gd name="connsiteY23" fmla="*/ 1889449 h 2533262"/>
              <a:gd name="connsiteX24" fmla="*/ 1740159 w 2799184"/>
              <a:gd name="connsiteY24" fmla="*/ 1908111 h 2533262"/>
              <a:gd name="connsiteX25" fmla="*/ 1814804 w 2799184"/>
              <a:gd name="connsiteY25" fmla="*/ 1982755 h 2533262"/>
              <a:gd name="connsiteX26" fmla="*/ 1880118 w 2799184"/>
              <a:gd name="connsiteY26" fmla="*/ 2071396 h 2533262"/>
              <a:gd name="connsiteX27" fmla="*/ 1964094 w 2799184"/>
              <a:gd name="connsiteY27" fmla="*/ 2122715 h 2533262"/>
              <a:gd name="connsiteX28" fmla="*/ 2010747 w 2799184"/>
              <a:gd name="connsiteY28" fmla="*/ 2192694 h 2533262"/>
              <a:gd name="connsiteX29" fmla="*/ 2192694 w 2799184"/>
              <a:gd name="connsiteY29" fmla="*/ 2313992 h 2533262"/>
              <a:gd name="connsiteX30" fmla="*/ 2360645 w 2799184"/>
              <a:gd name="connsiteY30" fmla="*/ 2374641 h 2533262"/>
              <a:gd name="connsiteX31" fmla="*/ 2533261 w 2799184"/>
              <a:gd name="connsiteY31" fmla="*/ 2439955 h 2533262"/>
              <a:gd name="connsiteX32" fmla="*/ 2687216 w 2799184"/>
              <a:gd name="connsiteY32" fmla="*/ 2481943 h 2533262"/>
              <a:gd name="connsiteX33" fmla="*/ 2799184 w 2799184"/>
              <a:gd name="connsiteY33" fmla="*/ 2533262 h 2533262"/>
              <a:gd name="connsiteX34" fmla="*/ 2799184 w 2799184"/>
              <a:gd name="connsiteY34" fmla="*/ 2533262 h 25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99184" h="2533262">
                <a:moveTo>
                  <a:pt x="0" y="0"/>
                </a:moveTo>
                <a:lnTo>
                  <a:pt x="32657" y="125964"/>
                </a:lnTo>
                <a:lnTo>
                  <a:pt x="32657" y="746449"/>
                </a:lnTo>
                <a:lnTo>
                  <a:pt x="116633" y="807098"/>
                </a:lnTo>
                <a:lnTo>
                  <a:pt x="135294" y="788437"/>
                </a:lnTo>
                <a:lnTo>
                  <a:pt x="195943" y="844421"/>
                </a:lnTo>
                <a:lnTo>
                  <a:pt x="265922" y="797768"/>
                </a:lnTo>
                <a:lnTo>
                  <a:pt x="298580" y="853751"/>
                </a:lnTo>
                <a:lnTo>
                  <a:pt x="419877" y="891074"/>
                </a:lnTo>
                <a:lnTo>
                  <a:pt x="429208" y="947057"/>
                </a:lnTo>
                <a:lnTo>
                  <a:pt x="569167" y="928396"/>
                </a:lnTo>
                <a:lnTo>
                  <a:pt x="657808" y="993711"/>
                </a:lnTo>
                <a:lnTo>
                  <a:pt x="676469" y="1059025"/>
                </a:lnTo>
                <a:lnTo>
                  <a:pt x="737118" y="1161662"/>
                </a:lnTo>
                <a:lnTo>
                  <a:pt x="788437" y="1264298"/>
                </a:lnTo>
                <a:lnTo>
                  <a:pt x="830424" y="1413588"/>
                </a:lnTo>
                <a:lnTo>
                  <a:pt x="914400" y="1483568"/>
                </a:lnTo>
                <a:lnTo>
                  <a:pt x="1068355" y="1544217"/>
                </a:lnTo>
                <a:lnTo>
                  <a:pt x="1189653" y="1600200"/>
                </a:lnTo>
                <a:lnTo>
                  <a:pt x="1254967" y="1609531"/>
                </a:lnTo>
                <a:lnTo>
                  <a:pt x="1324947" y="1595535"/>
                </a:lnTo>
                <a:lnTo>
                  <a:pt x="1413588" y="1716833"/>
                </a:lnTo>
                <a:lnTo>
                  <a:pt x="1506894" y="1777482"/>
                </a:lnTo>
                <a:lnTo>
                  <a:pt x="1637522" y="1889449"/>
                </a:lnTo>
                <a:lnTo>
                  <a:pt x="1740159" y="1908111"/>
                </a:lnTo>
                <a:lnTo>
                  <a:pt x="1814804" y="1982755"/>
                </a:lnTo>
                <a:lnTo>
                  <a:pt x="1880118" y="2071396"/>
                </a:lnTo>
                <a:lnTo>
                  <a:pt x="1964094" y="2122715"/>
                </a:lnTo>
                <a:lnTo>
                  <a:pt x="2010747" y="2192694"/>
                </a:lnTo>
                <a:lnTo>
                  <a:pt x="2192694" y="2313992"/>
                </a:lnTo>
                <a:lnTo>
                  <a:pt x="2360645" y="2374641"/>
                </a:lnTo>
                <a:lnTo>
                  <a:pt x="2533261" y="2439955"/>
                </a:lnTo>
                <a:lnTo>
                  <a:pt x="2687216" y="2481943"/>
                </a:lnTo>
                <a:lnTo>
                  <a:pt x="2799184" y="2533262"/>
                </a:lnTo>
                <a:lnTo>
                  <a:pt x="2799184" y="2533262"/>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074437" y="1695938"/>
            <a:ext cx="2859832" cy="2020077"/>
          </a:xfrm>
          <a:custGeom>
            <a:avLst/>
            <a:gdLst>
              <a:gd name="connsiteX0" fmla="*/ 0 w 2859832"/>
              <a:gd name="connsiteY0" fmla="*/ 1124338 h 2020077"/>
              <a:gd name="connsiteX1" fmla="*/ 41987 w 2859832"/>
              <a:gd name="connsiteY1" fmla="*/ 223934 h 2020077"/>
              <a:gd name="connsiteX2" fmla="*/ 107302 w 2859832"/>
              <a:gd name="connsiteY2" fmla="*/ 0 h 2020077"/>
              <a:gd name="connsiteX3" fmla="*/ 163285 w 2859832"/>
              <a:gd name="connsiteY3" fmla="*/ 97971 h 2020077"/>
              <a:gd name="connsiteX4" fmla="*/ 191277 w 2859832"/>
              <a:gd name="connsiteY4" fmla="*/ 37322 h 2020077"/>
              <a:gd name="connsiteX5" fmla="*/ 214604 w 2859832"/>
              <a:gd name="connsiteY5" fmla="*/ 149289 h 2020077"/>
              <a:gd name="connsiteX6" fmla="*/ 219269 w 2859832"/>
              <a:gd name="connsiteY6" fmla="*/ 228600 h 2020077"/>
              <a:gd name="connsiteX7" fmla="*/ 284583 w 2859832"/>
              <a:gd name="connsiteY7" fmla="*/ 377889 h 2020077"/>
              <a:gd name="connsiteX8" fmla="*/ 293914 w 2859832"/>
              <a:gd name="connsiteY8" fmla="*/ 466530 h 2020077"/>
              <a:gd name="connsiteX9" fmla="*/ 396551 w 2859832"/>
              <a:gd name="connsiteY9" fmla="*/ 410547 h 2020077"/>
              <a:gd name="connsiteX10" fmla="*/ 461865 w 2859832"/>
              <a:gd name="connsiteY10" fmla="*/ 354563 h 2020077"/>
              <a:gd name="connsiteX11" fmla="*/ 559836 w 2859832"/>
              <a:gd name="connsiteY11" fmla="*/ 471196 h 2020077"/>
              <a:gd name="connsiteX12" fmla="*/ 639147 w 2859832"/>
              <a:gd name="connsiteY12" fmla="*/ 541175 h 2020077"/>
              <a:gd name="connsiteX13" fmla="*/ 657808 w 2859832"/>
              <a:gd name="connsiteY13" fmla="*/ 690465 h 2020077"/>
              <a:gd name="connsiteX14" fmla="*/ 713792 w 2859832"/>
              <a:gd name="connsiteY14" fmla="*/ 723122 h 2020077"/>
              <a:gd name="connsiteX15" fmla="*/ 774441 w 2859832"/>
              <a:gd name="connsiteY15" fmla="*/ 811763 h 2020077"/>
              <a:gd name="connsiteX16" fmla="*/ 872412 w 2859832"/>
              <a:gd name="connsiteY16" fmla="*/ 821094 h 2020077"/>
              <a:gd name="connsiteX17" fmla="*/ 989045 w 2859832"/>
              <a:gd name="connsiteY17" fmla="*/ 858416 h 2020077"/>
              <a:gd name="connsiteX18" fmla="*/ 1031032 w 2859832"/>
              <a:gd name="connsiteY18" fmla="*/ 951722 h 2020077"/>
              <a:gd name="connsiteX19" fmla="*/ 1059024 w 2859832"/>
              <a:gd name="connsiteY19" fmla="*/ 1124338 h 2020077"/>
              <a:gd name="connsiteX20" fmla="*/ 1138334 w 2859832"/>
              <a:gd name="connsiteY20" fmla="*/ 1175657 h 2020077"/>
              <a:gd name="connsiteX21" fmla="*/ 1240971 w 2859832"/>
              <a:gd name="connsiteY21" fmla="*/ 1245636 h 2020077"/>
              <a:gd name="connsiteX22" fmla="*/ 1348273 w 2859832"/>
              <a:gd name="connsiteY22" fmla="*/ 1306285 h 2020077"/>
              <a:gd name="connsiteX23" fmla="*/ 1380930 w 2859832"/>
              <a:gd name="connsiteY23" fmla="*/ 1399592 h 2020077"/>
              <a:gd name="connsiteX24" fmla="*/ 1502228 w 2859832"/>
              <a:gd name="connsiteY24" fmla="*/ 1488232 h 2020077"/>
              <a:gd name="connsiteX25" fmla="*/ 1492898 w 2859832"/>
              <a:gd name="connsiteY25" fmla="*/ 1567543 h 2020077"/>
              <a:gd name="connsiteX26" fmla="*/ 1590869 w 2859832"/>
              <a:gd name="connsiteY26" fmla="*/ 1628192 h 2020077"/>
              <a:gd name="connsiteX27" fmla="*/ 1656183 w 2859832"/>
              <a:gd name="connsiteY27" fmla="*/ 1684175 h 2020077"/>
              <a:gd name="connsiteX28" fmla="*/ 1721498 w 2859832"/>
              <a:gd name="connsiteY28" fmla="*/ 1726163 h 2020077"/>
              <a:gd name="connsiteX29" fmla="*/ 1828800 w 2859832"/>
              <a:gd name="connsiteY29" fmla="*/ 1833465 h 2020077"/>
              <a:gd name="connsiteX30" fmla="*/ 1945432 w 2859832"/>
              <a:gd name="connsiteY30" fmla="*/ 1889449 h 2020077"/>
              <a:gd name="connsiteX31" fmla="*/ 2122714 w 2859832"/>
              <a:gd name="connsiteY31" fmla="*/ 1931436 h 2020077"/>
              <a:gd name="connsiteX32" fmla="*/ 2421294 w 2859832"/>
              <a:gd name="connsiteY32" fmla="*/ 1922106 h 2020077"/>
              <a:gd name="connsiteX33" fmla="*/ 2589245 w 2859832"/>
              <a:gd name="connsiteY33" fmla="*/ 1936102 h 2020077"/>
              <a:gd name="connsiteX34" fmla="*/ 2859832 w 2859832"/>
              <a:gd name="connsiteY34" fmla="*/ 2020077 h 2020077"/>
              <a:gd name="connsiteX35" fmla="*/ 2859832 w 2859832"/>
              <a:gd name="connsiteY35" fmla="*/ 2020077 h 202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859832" h="2020077">
                <a:moveTo>
                  <a:pt x="0" y="1124338"/>
                </a:moveTo>
                <a:lnTo>
                  <a:pt x="41987" y="223934"/>
                </a:lnTo>
                <a:lnTo>
                  <a:pt x="107302" y="0"/>
                </a:lnTo>
                <a:lnTo>
                  <a:pt x="163285" y="97971"/>
                </a:lnTo>
                <a:lnTo>
                  <a:pt x="191277" y="37322"/>
                </a:lnTo>
                <a:lnTo>
                  <a:pt x="214604" y="149289"/>
                </a:lnTo>
                <a:lnTo>
                  <a:pt x="219269" y="228600"/>
                </a:lnTo>
                <a:lnTo>
                  <a:pt x="284583" y="377889"/>
                </a:lnTo>
                <a:lnTo>
                  <a:pt x="293914" y="466530"/>
                </a:lnTo>
                <a:lnTo>
                  <a:pt x="396551" y="410547"/>
                </a:lnTo>
                <a:lnTo>
                  <a:pt x="461865" y="354563"/>
                </a:lnTo>
                <a:lnTo>
                  <a:pt x="559836" y="471196"/>
                </a:lnTo>
                <a:lnTo>
                  <a:pt x="639147" y="541175"/>
                </a:lnTo>
                <a:lnTo>
                  <a:pt x="657808" y="690465"/>
                </a:lnTo>
                <a:lnTo>
                  <a:pt x="713792" y="723122"/>
                </a:lnTo>
                <a:lnTo>
                  <a:pt x="774441" y="811763"/>
                </a:lnTo>
                <a:lnTo>
                  <a:pt x="872412" y="821094"/>
                </a:lnTo>
                <a:lnTo>
                  <a:pt x="989045" y="858416"/>
                </a:lnTo>
                <a:lnTo>
                  <a:pt x="1031032" y="951722"/>
                </a:lnTo>
                <a:lnTo>
                  <a:pt x="1059024" y="1124338"/>
                </a:lnTo>
                <a:lnTo>
                  <a:pt x="1138334" y="1175657"/>
                </a:lnTo>
                <a:lnTo>
                  <a:pt x="1240971" y="1245636"/>
                </a:lnTo>
                <a:lnTo>
                  <a:pt x="1348273" y="1306285"/>
                </a:lnTo>
                <a:lnTo>
                  <a:pt x="1380930" y="1399592"/>
                </a:lnTo>
                <a:lnTo>
                  <a:pt x="1502228" y="1488232"/>
                </a:lnTo>
                <a:lnTo>
                  <a:pt x="1492898" y="1567543"/>
                </a:lnTo>
                <a:lnTo>
                  <a:pt x="1590869" y="1628192"/>
                </a:lnTo>
                <a:lnTo>
                  <a:pt x="1656183" y="1684175"/>
                </a:lnTo>
                <a:lnTo>
                  <a:pt x="1721498" y="1726163"/>
                </a:lnTo>
                <a:lnTo>
                  <a:pt x="1828800" y="1833465"/>
                </a:lnTo>
                <a:lnTo>
                  <a:pt x="1945432" y="1889449"/>
                </a:lnTo>
                <a:lnTo>
                  <a:pt x="2122714" y="1931436"/>
                </a:lnTo>
                <a:lnTo>
                  <a:pt x="2421294" y="1922106"/>
                </a:lnTo>
                <a:lnTo>
                  <a:pt x="2589245" y="1936102"/>
                </a:lnTo>
                <a:lnTo>
                  <a:pt x="2859832" y="2020077"/>
                </a:lnTo>
                <a:lnTo>
                  <a:pt x="2859832" y="2020077"/>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5361048" y="1469313"/>
            <a:ext cx="45880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361048" y="1301361"/>
            <a:ext cx="45880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13718" y="1211408"/>
            <a:ext cx="572273" cy="184666"/>
          </a:xfrm>
          <a:prstGeom prst="rect">
            <a:avLst/>
          </a:prstGeom>
          <a:noFill/>
        </p:spPr>
        <p:txBody>
          <a:bodyPr wrap="none" lIns="0" tIns="0" rIns="0" bIns="0" rtlCol="0">
            <a:spAutoFit/>
          </a:bodyPr>
          <a:lstStyle/>
          <a:p>
            <a:r>
              <a:rPr lang="en-US" sz="1200" dirty="0" smtClean="0">
                <a:latin typeface="Avenir Book" charset="0"/>
                <a:ea typeface="Avenir Book" charset="0"/>
                <a:cs typeface="Avenir Book" charset="0"/>
              </a:rPr>
              <a:t>Model 1</a:t>
            </a:r>
            <a:endParaRPr lang="en-US" sz="1200" dirty="0">
              <a:latin typeface="Avenir Book" charset="0"/>
              <a:ea typeface="Avenir Book" charset="0"/>
              <a:cs typeface="Avenir Book" charset="0"/>
            </a:endParaRPr>
          </a:p>
        </p:txBody>
      </p:sp>
      <p:sp>
        <p:nvSpPr>
          <p:cNvPr id="89" name="TextBox 88"/>
          <p:cNvSpPr txBox="1"/>
          <p:nvPr/>
        </p:nvSpPr>
        <p:spPr>
          <a:xfrm>
            <a:off x="4713718" y="1383677"/>
            <a:ext cx="572273" cy="184666"/>
          </a:xfrm>
          <a:prstGeom prst="rect">
            <a:avLst/>
          </a:prstGeom>
          <a:noFill/>
        </p:spPr>
        <p:txBody>
          <a:bodyPr wrap="none" lIns="0" tIns="0" rIns="0" bIns="0" rtlCol="0">
            <a:spAutoFit/>
          </a:bodyPr>
          <a:lstStyle/>
          <a:p>
            <a:r>
              <a:rPr lang="en-US" sz="1200" dirty="0" smtClean="0">
                <a:latin typeface="Avenir Book" charset="0"/>
                <a:ea typeface="Avenir Book" charset="0"/>
                <a:cs typeface="Avenir Book" charset="0"/>
              </a:rPr>
              <a:t>Model 2</a:t>
            </a:r>
            <a:endParaRPr lang="en-US" sz="1200" dirty="0">
              <a:latin typeface="Avenir Book" charset="0"/>
              <a:ea typeface="Avenir Book" charset="0"/>
              <a:cs typeface="Avenir Book" charset="0"/>
            </a:endParaRPr>
          </a:p>
        </p:txBody>
      </p:sp>
      <p:sp>
        <p:nvSpPr>
          <p:cNvPr id="90" name="object 3"/>
          <p:cNvSpPr txBox="1"/>
          <p:nvPr/>
        </p:nvSpPr>
        <p:spPr>
          <a:xfrm>
            <a:off x="1342755" y="4364780"/>
            <a:ext cx="6526687" cy="346249"/>
          </a:xfrm>
          <a:prstGeom prst="rect">
            <a:avLst/>
          </a:prstGeom>
        </p:spPr>
        <p:txBody>
          <a:bodyPr vert="horz" wrap="square" lIns="0" tIns="0" rIns="0" bIns="0" rtlCol="0">
            <a:spAutoFit/>
          </a:bodyPr>
          <a:lstStyle/>
          <a:p>
            <a:pPr algn="ctr"/>
            <a:r>
              <a:rPr lang="en-US" sz="2250" dirty="0" smtClean="0">
                <a:solidFill>
                  <a:srgbClr val="212121"/>
                </a:solidFill>
                <a:latin typeface="Avenir Book" charset="0"/>
                <a:ea typeface="Avenir Book" charset="0"/>
                <a:cs typeface="Avenir Book" charset="0"/>
              </a:rPr>
              <a:t>Measures trade-off between precision and recall</a:t>
            </a:r>
            <a:endParaRPr lang="en-US" sz="2250" spc="-15" dirty="0">
              <a:solidFill>
                <a:srgbClr val="212121"/>
              </a:solidFill>
              <a:latin typeface="Avenir Book" charset="0"/>
              <a:ea typeface="Avenir Book" charset="0"/>
              <a:cs typeface="Avenir Book" charset="0"/>
            </a:endParaRPr>
          </a:p>
        </p:txBody>
      </p:sp>
    </p:spTree>
    <p:extLst>
      <p:ext uri="{BB962C8B-B14F-4D97-AF65-F5344CB8AC3E}">
        <p14:creationId xmlns:p14="http://schemas.microsoft.com/office/powerpoint/2010/main" val="4377043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Multiple Class Error Metrics</a:t>
            </a:r>
          </a:p>
        </p:txBody>
      </p:sp>
      <p:sp>
        <p:nvSpPr>
          <p:cNvPr id="16" name="object 4"/>
          <p:cNvSpPr txBox="1"/>
          <p:nvPr/>
        </p:nvSpPr>
        <p:spPr>
          <a:xfrm>
            <a:off x="4907122" y="1581990"/>
            <a:ext cx="1315662" cy="461665"/>
          </a:xfrm>
          <a:prstGeom prst="rect">
            <a:avLst/>
          </a:prstGeom>
        </p:spPr>
        <p:txBody>
          <a:bodyPr vert="horz" wrap="square" lIns="0" tIns="0" rIns="0" bIns="0" rtlCol="0">
            <a:spAutoFit/>
          </a:bodyPr>
          <a:lstStyle/>
          <a:p>
            <a:pPr marL="9525">
              <a:lnSpc>
                <a:spcPct val="150000"/>
              </a:lnSpc>
            </a:pPr>
            <a:r>
              <a:rPr lang="en-US" sz="2000" spc="-11" dirty="0" smtClean="0">
                <a:solidFill>
                  <a:srgbClr val="212121"/>
                </a:solidFill>
                <a:latin typeface="Avenir Book" charset="0"/>
                <a:ea typeface="Avenir Book" charset="0"/>
                <a:cs typeface="Avenir Book" charset="0"/>
              </a:rPr>
              <a:t>Accuracy =</a:t>
            </a:r>
            <a:endParaRPr lang="en-US" sz="2000" dirty="0">
              <a:solidFill>
                <a:srgbClr val="212121"/>
              </a:solidFill>
              <a:latin typeface="Avenir Book" charset="0"/>
              <a:ea typeface="Avenir Book" charset="0"/>
              <a:cs typeface="Avenir Book" charset="0"/>
            </a:endParaRPr>
          </a:p>
        </p:txBody>
      </p:sp>
      <p:sp>
        <p:nvSpPr>
          <p:cNvPr id="17" name="object 4"/>
          <p:cNvSpPr txBox="1"/>
          <p:nvPr/>
        </p:nvSpPr>
        <p:spPr>
          <a:xfrm>
            <a:off x="6306327" y="1440084"/>
            <a:ext cx="2258393" cy="461665"/>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TP1 + TP2 + TP3</a:t>
            </a:r>
            <a:endParaRPr lang="en-US" sz="2000" dirty="0">
              <a:solidFill>
                <a:srgbClr val="212121"/>
              </a:solidFill>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18" name="object 4"/>
              <p:cNvSpPr txBox="1"/>
              <p:nvPr/>
            </p:nvSpPr>
            <p:spPr>
              <a:xfrm>
                <a:off x="6321824" y="1525151"/>
                <a:ext cx="2258394" cy="1117935"/>
              </a:xfrm>
              <a:prstGeom prst="rect">
                <a:avLst/>
              </a:prstGeom>
            </p:spPr>
            <p:txBody>
              <a:bodyPr vert="horz" wrap="square" lIns="0" tIns="0" rIns="0" bIns="0" rtlCol="0" anchor="t">
                <a:spAutoFit/>
              </a:bodyPr>
              <a:lstStyle/>
              <a:p>
                <a:pPr marL="9525" algn="ctr">
                  <a:lnSpc>
                    <a:spcPct val="150000"/>
                  </a:lnSpc>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ea typeface="Avenir Book" charset="0"/>
                              <a:cs typeface="Avenir Book" charset="0"/>
                            </a:rPr>
                          </m:ctrlPr>
                        </m:naryPr>
                        <m:sub/>
                        <m:sup/>
                        <m:e>
                          <m:eqArr>
                            <m:eqArrPr>
                              <m:ctrlPr>
                                <a:rPr lang="en-US" sz="2000" b="0" i="1" smtClean="0">
                                  <a:latin typeface="Cambria Math" panose="02040503050406030204" pitchFamily="18" charset="0"/>
                                  <a:ea typeface="Avenir Book" charset="0"/>
                                  <a:cs typeface="Avenir Book" charset="0"/>
                                </a:rPr>
                              </m:ctrlPr>
                            </m:eqArrPr>
                            <m:e>
                              <m:r>
                                <a:rPr lang="en-US" sz="2000" b="0" i="1" smtClean="0">
                                  <a:latin typeface="Cambria Math" charset="0"/>
                                  <a:ea typeface="Avenir Book" charset="0"/>
                                  <a:cs typeface="Avenir Book" charset="0"/>
                                </a:rPr>
                                <m:t>𝐼𝑛𝑐𝑜𝑟𝑟𝑒𝑐𝑡</m:t>
                              </m:r>
                            </m:e>
                            <m:e>
                              <m:r>
                                <a:rPr lang="en-US" sz="2000" b="0" i="1" smtClean="0">
                                  <a:latin typeface="Cambria Math" charset="0"/>
                                  <a:ea typeface="Avenir Book" charset="0"/>
                                  <a:cs typeface="Avenir Book" charset="0"/>
                                </a:rPr>
                                <m:t> </m:t>
                              </m:r>
                              <m:r>
                                <a:rPr lang="en-US" sz="2000" b="0" i="1" smtClean="0">
                                  <a:latin typeface="Cambria Math" charset="0"/>
                                  <a:ea typeface="Avenir Book" charset="0"/>
                                  <a:cs typeface="Avenir Book" charset="0"/>
                                </a:rPr>
                                <m:t>𝐶𝑙𝑎𝑠𝑠𝑖𝑓𝑖𝑐𝑎𝑡𝑖𝑜𝑛𝑠</m:t>
                              </m:r>
                            </m:e>
                          </m:eqArr>
                        </m:e>
                      </m:nary>
                    </m:oMath>
                  </m:oMathPara>
                </a14:m>
                <a:endParaRPr lang="en-US" sz="2000" dirty="0">
                  <a:solidFill>
                    <a:srgbClr val="212121"/>
                  </a:solidFill>
                  <a:latin typeface="Avenir Book" charset="0"/>
                  <a:ea typeface="Avenir Book" charset="0"/>
                  <a:cs typeface="Avenir Book" charset="0"/>
                </a:endParaRPr>
              </a:p>
            </p:txBody>
          </p:sp>
        </mc:Choice>
        <mc:Fallback xmlns="">
          <p:sp>
            <p:nvSpPr>
              <p:cNvPr id="18" name="object 4"/>
              <p:cNvSpPr txBox="1">
                <a:spLocks noRot="1" noChangeAspect="1" noMove="1" noResize="1" noEditPoints="1" noAdjustHandles="1" noChangeArrowheads="1" noChangeShapeType="1" noTextEdit="1"/>
              </p:cNvSpPr>
              <p:nvPr/>
            </p:nvSpPr>
            <p:spPr>
              <a:xfrm>
                <a:off x="6321824" y="1525151"/>
                <a:ext cx="2258394" cy="1117935"/>
              </a:xfrm>
              <a:prstGeom prst="rect">
                <a:avLst/>
              </a:prstGeom>
              <a:blipFill rotWithShape="0">
                <a:blip r:embed="rId3"/>
                <a:stretch>
                  <a:fillRect/>
                </a:stretch>
              </a:blipFill>
            </p:spPr>
            <p:txBody>
              <a:bodyPr/>
              <a:lstStyle/>
              <a:p>
                <a:r>
                  <a:rPr lang="en-US">
                    <a:noFill/>
                  </a:rPr>
                  <a:t> </a:t>
                </a:r>
              </a:p>
            </p:txBody>
          </p:sp>
        </mc:Fallback>
      </mc:AlternateContent>
      <p:cxnSp>
        <p:nvCxnSpPr>
          <p:cNvPr id="19" name="Straight Connector 18"/>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Predicted </a:t>
            </a:r>
          </a:p>
          <a:p>
            <a:pPr algn="ctr"/>
            <a:r>
              <a:rPr lang="en-US" sz="1600" dirty="0" smtClean="0">
                <a:latin typeface="Avenir Book" charset="0"/>
                <a:ea typeface="Avenir Book" charset="0"/>
                <a:cs typeface="Avenir Book" charset="0"/>
              </a:rPr>
              <a:t>Class 1</a:t>
            </a:r>
            <a:endParaRPr lang="en-US" sz="1600" dirty="0">
              <a:latin typeface="Avenir Book" charset="0"/>
              <a:ea typeface="Avenir Book" charset="0"/>
              <a:cs typeface="Avenir Book" charset="0"/>
            </a:endParaRP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a:latin typeface="Avenir Book" charset="0"/>
                <a:ea typeface="Avenir Book" charset="0"/>
                <a:cs typeface="Avenir Book" charset="0"/>
              </a:rPr>
              <a:t>Predicted </a:t>
            </a:r>
          </a:p>
          <a:p>
            <a:pPr algn="ctr"/>
            <a:r>
              <a:rPr lang="en-US" sz="1600" dirty="0">
                <a:latin typeface="Avenir Book" charset="0"/>
                <a:ea typeface="Avenir Book" charset="0"/>
                <a:cs typeface="Avenir Book" charset="0"/>
              </a:rPr>
              <a:t>Class </a:t>
            </a:r>
            <a:r>
              <a:rPr lang="en-US" sz="1600" dirty="0" smtClean="0">
                <a:latin typeface="Avenir Book" charset="0"/>
                <a:ea typeface="Avenir Book" charset="0"/>
                <a:cs typeface="Avenir Book" charset="0"/>
              </a:rPr>
              <a:t>2</a:t>
            </a:r>
            <a:endParaRPr lang="en-US" sz="1600" dirty="0">
              <a:latin typeface="Avenir Book" charset="0"/>
              <a:ea typeface="Avenir Book" charset="0"/>
              <a:cs typeface="Avenir Book" charset="0"/>
            </a:endParaRP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IN" sz="1600" dirty="0" smtClean="0">
                <a:latin typeface="Avenir Book" charset="0"/>
                <a:ea typeface="Avenir Book" charset="0"/>
                <a:cs typeface="Avenir Book" charset="0"/>
              </a:rPr>
              <a:t>TP1</a:t>
            </a:r>
            <a:endParaRPr lang="en-IN" sz="1600" dirty="0">
              <a:latin typeface="Avenir Book" charset="0"/>
              <a:ea typeface="Avenir Book" charset="0"/>
              <a:cs typeface="Avenir Book" charset="0"/>
            </a:endParaRP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1</a:t>
            </a:r>
            <a:endParaRPr lang="en-IN" sz="1600" dirty="0">
              <a:latin typeface="Avenir Book" charset="0"/>
              <a:ea typeface="Avenir Book" charset="0"/>
              <a:cs typeface="Avenir Book" charset="0"/>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TP2</a:t>
            </a:r>
            <a:endParaRPr lang="en-IN" sz="1600" dirty="0">
              <a:latin typeface="Avenir Book" charset="0"/>
              <a:ea typeface="Avenir Book" charset="0"/>
              <a:cs typeface="Avenir Book" charset="0"/>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2</a:t>
            </a:r>
            <a:endParaRPr lang="en-IN" sz="1600" dirty="0">
              <a:latin typeface="Avenir Book" charset="0"/>
              <a:ea typeface="Avenir Book" charset="0"/>
              <a:cs typeface="Avenir Book" charset="0"/>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a:latin typeface="Avenir Book" charset="0"/>
                <a:ea typeface="Avenir Book" charset="0"/>
                <a:cs typeface="Avenir Book" charset="0"/>
              </a:rPr>
              <a:t>Predicted </a:t>
            </a:r>
          </a:p>
          <a:p>
            <a:pPr algn="ctr"/>
            <a:r>
              <a:rPr lang="en-US" sz="1600" dirty="0">
                <a:latin typeface="Avenir Book" charset="0"/>
                <a:ea typeface="Avenir Book" charset="0"/>
                <a:cs typeface="Avenir Book" charset="0"/>
              </a:rPr>
              <a:t>Class </a:t>
            </a:r>
            <a:r>
              <a:rPr lang="en-US" sz="1600" dirty="0" smtClean="0">
                <a:latin typeface="Avenir Book" charset="0"/>
                <a:ea typeface="Avenir Book" charset="0"/>
                <a:cs typeface="Avenir Book" charset="0"/>
              </a:rPr>
              <a:t>3</a:t>
            </a:r>
            <a:endParaRPr lang="en-US" sz="1600" dirty="0">
              <a:latin typeface="Avenir Book" charset="0"/>
              <a:ea typeface="Avenir Book" charset="0"/>
              <a:cs typeface="Avenir Book" charset="0"/>
            </a:endParaRP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3</a:t>
            </a:r>
            <a:endParaRPr lang="en-IN" sz="1600" dirty="0">
              <a:latin typeface="Avenir Book" charset="0"/>
              <a:ea typeface="Avenir Book" charset="0"/>
              <a:cs typeface="Avenir Book" charset="0"/>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TP3</a:t>
            </a:r>
            <a:endParaRPr lang="en-IN" sz="1600" dirty="0">
              <a:latin typeface="Avenir Book" charset="0"/>
              <a:ea typeface="Avenir Book" charset="0"/>
              <a:cs typeface="Avenir Book" charset="0"/>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algn="ctr"/>
            <a:r>
              <a:rPr lang="en-US" sz="2000" dirty="0" smtClean="0">
                <a:solidFill>
                  <a:srgbClr val="212121"/>
                </a:solidFill>
                <a:latin typeface="Avenir Book" charset="0"/>
                <a:ea typeface="Avenir Book" charset="0"/>
                <a:cs typeface="Avenir Book" charset="0"/>
              </a:rPr>
              <a:t>Most multi-class error metrics are similar to </a:t>
            </a:r>
            <a:r>
              <a:rPr lang="en-US" sz="2000" smtClean="0">
                <a:solidFill>
                  <a:srgbClr val="212121"/>
                </a:solidFill>
                <a:latin typeface="Avenir Book" charset="0"/>
                <a:ea typeface="Avenir Book" charset="0"/>
                <a:cs typeface="Avenir Book" charset="0"/>
              </a:rPr>
              <a:t>binary versions—</a:t>
            </a:r>
          </a:p>
          <a:p>
            <a:pPr algn="ctr"/>
            <a:r>
              <a:rPr lang="en-US" sz="2000" dirty="0" smtClean="0">
                <a:solidFill>
                  <a:srgbClr val="212121"/>
                </a:solidFill>
                <a:latin typeface="Avenir Book" charset="0"/>
                <a:ea typeface="Avenir Book" charset="0"/>
                <a:cs typeface="Avenir Book" charset="0"/>
              </a:rPr>
              <a:t>just expand elements as a sum</a:t>
            </a:r>
            <a:endParaRPr lang="en-US" sz="2000" spc="-15" dirty="0">
              <a:solidFill>
                <a:srgbClr val="212121"/>
              </a:solidFill>
              <a:latin typeface="Avenir Book" charset="0"/>
              <a:ea typeface="Avenir Book" charset="0"/>
              <a:cs typeface="Avenir Book" charset="0"/>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bject 4"/>
          <p:cNvSpPr txBox="1"/>
          <p:nvPr/>
        </p:nvSpPr>
        <p:spPr>
          <a:xfrm>
            <a:off x="6699224" y="1901749"/>
            <a:ext cx="1851486" cy="615553"/>
          </a:xfrm>
          <a:prstGeom prst="rect">
            <a:avLst/>
          </a:prstGeom>
          <a:solidFill>
            <a:srgbClr val="FFFFFF"/>
          </a:solidFill>
        </p:spPr>
        <p:txBody>
          <a:bodyPr vert="horz" wrap="square" lIns="0" tIns="0" rIns="0" bIns="0" rtlCol="0">
            <a:spAutoFit/>
          </a:bodyPr>
          <a:lstStyle/>
          <a:p>
            <a:pPr marL="9525" algn="ctr"/>
            <a:r>
              <a:rPr lang="en-US" sz="2000" spc="-11" dirty="0" smtClean="0">
                <a:solidFill>
                  <a:srgbClr val="212121"/>
                </a:solidFill>
                <a:latin typeface="Avenir Book" charset="0"/>
                <a:ea typeface="Avenir Book" charset="0"/>
                <a:cs typeface="Avenir Book" charset="0"/>
              </a:rPr>
              <a:t>Incorrect</a:t>
            </a:r>
          </a:p>
          <a:p>
            <a:pPr marL="9525" algn="ctr"/>
            <a:r>
              <a:rPr lang="en-US" sz="2000" spc="-11" dirty="0" smtClean="0">
                <a:solidFill>
                  <a:srgbClr val="212121"/>
                </a:solidFill>
                <a:latin typeface="Avenir Book" charset="0"/>
                <a:ea typeface="Avenir Book" charset="0"/>
                <a:cs typeface="Avenir Book" charset="0"/>
              </a:rPr>
              <a:t>Classifications</a:t>
            </a:r>
            <a:endParaRPr lang="en-US" sz="2000" dirty="0">
              <a:solidFill>
                <a:srgbClr val="212121"/>
              </a:solidFill>
              <a:latin typeface="Avenir Book" charset="0"/>
              <a:ea typeface="Avenir Book" charset="0"/>
              <a:cs typeface="Avenir Book" charset="0"/>
            </a:endParaRPr>
          </a:p>
        </p:txBody>
      </p:sp>
      <p:sp>
        <p:nvSpPr>
          <p:cNvPr id="31" name="Rectangle 30"/>
          <p:cNvSpPr/>
          <p:nvPr/>
        </p:nvSpPr>
        <p:spPr>
          <a:xfrm>
            <a:off x="4907121" y="1440085"/>
            <a:ext cx="3711781" cy="2934552"/>
          </a:xfrm>
          <a:prstGeom prst="rect">
            <a:avLst/>
          </a:prstGeom>
          <a:solidFill>
            <a:sysClr val="window" lastClr="FFFFFF"/>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Calibri" panose="020F0502020204030204"/>
              <a:ea typeface=""/>
              <a:cs typeface=""/>
              <a:sym typeface="Arial"/>
            </a:endParaRPr>
          </a:p>
        </p:txBody>
      </p:sp>
    </p:spTree>
    <p:extLst>
      <p:ext uri="{BB962C8B-B14F-4D97-AF65-F5344CB8AC3E}">
        <p14:creationId xmlns:p14="http://schemas.microsoft.com/office/powerpoint/2010/main" val="1117579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Multiple Class Error Metrics</a:t>
            </a:r>
          </a:p>
        </p:txBody>
      </p:sp>
      <p:sp>
        <p:nvSpPr>
          <p:cNvPr id="16" name="object 4"/>
          <p:cNvSpPr txBox="1"/>
          <p:nvPr/>
        </p:nvSpPr>
        <p:spPr>
          <a:xfrm>
            <a:off x="4907122" y="1581990"/>
            <a:ext cx="1315662" cy="461665"/>
          </a:xfrm>
          <a:prstGeom prst="rect">
            <a:avLst/>
          </a:prstGeom>
        </p:spPr>
        <p:txBody>
          <a:bodyPr vert="horz" wrap="square" lIns="0" tIns="0" rIns="0" bIns="0" rtlCol="0">
            <a:spAutoFit/>
          </a:bodyPr>
          <a:lstStyle/>
          <a:p>
            <a:pPr marL="9525">
              <a:lnSpc>
                <a:spcPct val="150000"/>
              </a:lnSpc>
            </a:pPr>
            <a:r>
              <a:rPr lang="en-US" sz="2000" spc="-11" dirty="0" smtClean="0">
                <a:solidFill>
                  <a:srgbClr val="212121"/>
                </a:solidFill>
                <a:latin typeface="Avenir Book" charset="0"/>
                <a:ea typeface="Avenir Book" charset="0"/>
                <a:cs typeface="Avenir Book" charset="0"/>
              </a:rPr>
              <a:t>Accuracy =</a:t>
            </a:r>
            <a:endParaRPr lang="en-US" sz="2000" dirty="0">
              <a:solidFill>
                <a:srgbClr val="212121"/>
              </a:solidFill>
              <a:latin typeface="Avenir Book" charset="0"/>
              <a:ea typeface="Avenir Book" charset="0"/>
              <a:cs typeface="Avenir Book" charset="0"/>
            </a:endParaRPr>
          </a:p>
        </p:txBody>
      </p:sp>
      <p:sp>
        <p:nvSpPr>
          <p:cNvPr id="17" name="object 4"/>
          <p:cNvSpPr txBox="1"/>
          <p:nvPr/>
        </p:nvSpPr>
        <p:spPr>
          <a:xfrm>
            <a:off x="6306327" y="1440084"/>
            <a:ext cx="2258393" cy="461665"/>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TP1 + TP2 + TP3</a:t>
            </a:r>
            <a:endParaRPr lang="en-US" sz="2000" dirty="0">
              <a:solidFill>
                <a:srgbClr val="212121"/>
              </a:solidFill>
              <a:latin typeface="Avenir Book" charset="0"/>
              <a:ea typeface="Avenir Book" charset="0"/>
              <a:cs typeface="Avenir Book" charset="0"/>
            </a:endParaRPr>
          </a:p>
        </p:txBody>
      </p:sp>
      <p:cxnSp>
        <p:nvCxnSpPr>
          <p:cNvPr id="19" name="Straight Connector 18"/>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Predicted </a:t>
            </a:r>
          </a:p>
          <a:p>
            <a:pPr algn="ctr"/>
            <a:r>
              <a:rPr lang="en-US" sz="1600" dirty="0" smtClean="0">
                <a:latin typeface="Avenir Book" charset="0"/>
                <a:ea typeface="Avenir Book" charset="0"/>
                <a:cs typeface="Avenir Book" charset="0"/>
              </a:rPr>
              <a:t>Class 1</a:t>
            </a:r>
            <a:endParaRPr lang="en-US" sz="1600" dirty="0">
              <a:latin typeface="Avenir Book" charset="0"/>
              <a:ea typeface="Avenir Book" charset="0"/>
              <a:cs typeface="Avenir Book" charset="0"/>
            </a:endParaRP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a:latin typeface="Avenir Book" charset="0"/>
                <a:ea typeface="Avenir Book" charset="0"/>
                <a:cs typeface="Avenir Book" charset="0"/>
              </a:rPr>
              <a:t>Predicted </a:t>
            </a:r>
          </a:p>
          <a:p>
            <a:pPr algn="ctr"/>
            <a:r>
              <a:rPr lang="en-US" sz="1600" dirty="0">
                <a:latin typeface="Avenir Book" charset="0"/>
                <a:ea typeface="Avenir Book" charset="0"/>
                <a:cs typeface="Avenir Book" charset="0"/>
              </a:rPr>
              <a:t>Class </a:t>
            </a:r>
            <a:r>
              <a:rPr lang="en-US" sz="1600" dirty="0" smtClean="0">
                <a:latin typeface="Avenir Book" charset="0"/>
                <a:ea typeface="Avenir Book" charset="0"/>
                <a:cs typeface="Avenir Book" charset="0"/>
              </a:rPr>
              <a:t>2</a:t>
            </a:r>
            <a:endParaRPr lang="en-US" sz="1600" dirty="0">
              <a:latin typeface="Avenir Book" charset="0"/>
              <a:ea typeface="Avenir Book" charset="0"/>
              <a:cs typeface="Avenir Book" charset="0"/>
            </a:endParaRP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IN" sz="1600" dirty="0" smtClean="0">
                <a:latin typeface="Avenir Book" charset="0"/>
                <a:ea typeface="Avenir Book" charset="0"/>
                <a:cs typeface="Avenir Book" charset="0"/>
              </a:rPr>
              <a:t>TP1</a:t>
            </a:r>
            <a:endParaRPr lang="en-IN" sz="1600" dirty="0">
              <a:latin typeface="Avenir Book" charset="0"/>
              <a:ea typeface="Avenir Book" charset="0"/>
              <a:cs typeface="Avenir Book" charset="0"/>
            </a:endParaRP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1</a:t>
            </a:r>
            <a:endParaRPr lang="en-IN" sz="1600" dirty="0">
              <a:latin typeface="Avenir Book" charset="0"/>
              <a:ea typeface="Avenir Book" charset="0"/>
              <a:cs typeface="Avenir Book" charset="0"/>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TP2</a:t>
            </a:r>
            <a:endParaRPr lang="en-IN" sz="1600" dirty="0">
              <a:latin typeface="Avenir Book" charset="0"/>
              <a:ea typeface="Avenir Book" charset="0"/>
              <a:cs typeface="Avenir Book" charset="0"/>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2</a:t>
            </a:r>
            <a:endParaRPr lang="en-IN" sz="1600" dirty="0">
              <a:latin typeface="Avenir Book" charset="0"/>
              <a:ea typeface="Avenir Book" charset="0"/>
              <a:cs typeface="Avenir Book" charset="0"/>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a:latin typeface="Avenir Book" charset="0"/>
                <a:ea typeface="Avenir Book" charset="0"/>
                <a:cs typeface="Avenir Book" charset="0"/>
              </a:rPr>
              <a:t>Predicted </a:t>
            </a:r>
          </a:p>
          <a:p>
            <a:pPr algn="ctr"/>
            <a:r>
              <a:rPr lang="en-US" sz="1600" dirty="0">
                <a:latin typeface="Avenir Book" charset="0"/>
                <a:ea typeface="Avenir Book" charset="0"/>
                <a:cs typeface="Avenir Book" charset="0"/>
              </a:rPr>
              <a:t>Class </a:t>
            </a:r>
            <a:r>
              <a:rPr lang="en-US" sz="1600" dirty="0" smtClean="0">
                <a:latin typeface="Avenir Book" charset="0"/>
                <a:ea typeface="Avenir Book" charset="0"/>
                <a:cs typeface="Avenir Book" charset="0"/>
              </a:rPr>
              <a:t>3</a:t>
            </a:r>
            <a:endParaRPr lang="en-US" sz="1600" dirty="0">
              <a:latin typeface="Avenir Book" charset="0"/>
              <a:ea typeface="Avenir Book" charset="0"/>
              <a:cs typeface="Avenir Book" charset="0"/>
            </a:endParaRP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3</a:t>
            </a:r>
            <a:endParaRPr lang="en-IN" sz="1600" dirty="0">
              <a:latin typeface="Avenir Book" charset="0"/>
              <a:ea typeface="Avenir Book" charset="0"/>
              <a:cs typeface="Avenir Book" charset="0"/>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TP3</a:t>
            </a:r>
            <a:endParaRPr lang="en-IN" sz="1600" dirty="0">
              <a:latin typeface="Avenir Book" charset="0"/>
              <a:ea typeface="Avenir Book" charset="0"/>
              <a:cs typeface="Avenir Book" charset="0"/>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algn="ctr"/>
            <a:r>
              <a:rPr lang="en-US" sz="2000" dirty="0" smtClean="0">
                <a:solidFill>
                  <a:srgbClr val="212121"/>
                </a:solidFill>
                <a:latin typeface="Avenir Book" charset="0"/>
                <a:ea typeface="Avenir Book" charset="0"/>
                <a:cs typeface="Avenir Book" charset="0"/>
              </a:rPr>
              <a:t>Most multi-class error metrics are similar to </a:t>
            </a:r>
            <a:r>
              <a:rPr lang="en-US" sz="2000" smtClean="0">
                <a:solidFill>
                  <a:srgbClr val="212121"/>
                </a:solidFill>
                <a:latin typeface="Avenir Book" charset="0"/>
                <a:ea typeface="Avenir Book" charset="0"/>
                <a:cs typeface="Avenir Book" charset="0"/>
              </a:rPr>
              <a:t>binary versions—</a:t>
            </a:r>
          </a:p>
          <a:p>
            <a:pPr algn="ctr"/>
            <a:r>
              <a:rPr lang="en-US" sz="2000" dirty="0" smtClean="0">
                <a:solidFill>
                  <a:srgbClr val="212121"/>
                </a:solidFill>
                <a:latin typeface="Avenir Book" charset="0"/>
                <a:ea typeface="Avenir Book" charset="0"/>
                <a:cs typeface="Avenir Book" charset="0"/>
              </a:rPr>
              <a:t>just expand elements as a sum</a:t>
            </a:r>
            <a:endParaRPr lang="en-US" sz="2000" spc="-15" dirty="0">
              <a:solidFill>
                <a:srgbClr val="212121"/>
              </a:solidFill>
              <a:latin typeface="Avenir Book" charset="0"/>
              <a:ea typeface="Avenir Book" charset="0"/>
              <a:cs typeface="Avenir Book" charset="0"/>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bject 4"/>
          <p:cNvSpPr txBox="1"/>
          <p:nvPr/>
        </p:nvSpPr>
        <p:spPr>
          <a:xfrm>
            <a:off x="6513694" y="1901749"/>
            <a:ext cx="1851486" cy="307777"/>
          </a:xfrm>
          <a:prstGeom prst="rect">
            <a:avLst/>
          </a:prstGeom>
          <a:solidFill>
            <a:srgbClr val="FFFFFF"/>
          </a:solidFill>
        </p:spPr>
        <p:txBody>
          <a:bodyPr vert="horz" wrap="square" lIns="0" tIns="0" rIns="0" bIns="0" rtlCol="0">
            <a:spAutoFit/>
          </a:bodyPr>
          <a:lstStyle/>
          <a:p>
            <a:pPr marL="9525" algn="ctr"/>
            <a:r>
              <a:rPr lang="en-US" sz="2000" spc="-11" dirty="0">
                <a:solidFill>
                  <a:srgbClr val="212121"/>
                </a:solidFill>
                <a:latin typeface="Avenir Book" charset="0"/>
                <a:ea typeface="Avenir Book" charset="0"/>
                <a:cs typeface="Avenir Book" charset="0"/>
              </a:rPr>
              <a:t>T</a:t>
            </a:r>
            <a:r>
              <a:rPr lang="en-US" sz="2000" spc="-11" dirty="0" smtClean="0">
                <a:solidFill>
                  <a:srgbClr val="212121"/>
                </a:solidFill>
                <a:latin typeface="Avenir Book" charset="0"/>
                <a:ea typeface="Avenir Book" charset="0"/>
                <a:cs typeface="Avenir Book" charset="0"/>
              </a:rPr>
              <a:t>otal</a:t>
            </a:r>
          </a:p>
        </p:txBody>
      </p:sp>
      <p:sp>
        <p:nvSpPr>
          <p:cNvPr id="31" name="Rectangle 30"/>
          <p:cNvSpPr/>
          <p:nvPr/>
        </p:nvSpPr>
        <p:spPr>
          <a:xfrm>
            <a:off x="4907122" y="2736062"/>
            <a:ext cx="3711781" cy="1659682"/>
          </a:xfrm>
          <a:prstGeom prst="rect">
            <a:avLst/>
          </a:prstGeom>
          <a:solidFill>
            <a:sysClr val="window" lastClr="FFFFFF"/>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Calibri" panose="020F0502020204030204"/>
              <a:ea typeface=""/>
              <a:cs typeface=""/>
              <a:sym typeface="Arial"/>
            </a:endParaRPr>
          </a:p>
        </p:txBody>
      </p:sp>
    </p:spTree>
    <p:extLst>
      <p:ext uri="{BB962C8B-B14F-4D97-AF65-F5344CB8AC3E}">
        <p14:creationId xmlns:p14="http://schemas.microsoft.com/office/powerpoint/2010/main" val="471925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Linear Regression for Classification?</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8" name="object 38"/>
          <p:cNvSpPr/>
          <p:nvPr/>
        </p:nvSpPr>
        <p:spPr>
          <a:xfrm>
            <a:off x="4150604" y="1972473"/>
            <a:ext cx="3245534" cy="1210185"/>
          </a:xfrm>
          <a:custGeom>
            <a:avLst/>
            <a:gdLst/>
            <a:ahLst/>
            <a:cxnLst/>
            <a:rect l="l" t="t" r="r" b="b"/>
            <a:pathLst>
              <a:path w="2430145" h="1771014">
                <a:moveTo>
                  <a:pt x="0" y="1770601"/>
                </a:moveTo>
                <a:lnTo>
                  <a:pt x="2429579" y="0"/>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62" name="TextBox 61"/>
              <p:cNvSpPr txBox="1"/>
              <p:nvPr/>
            </p:nvSpPr>
            <p:spPr>
              <a:xfrm>
                <a:off x="3061179" y="3935178"/>
                <a:ext cx="3739485" cy="536557"/>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𝑦</m:t>
                        </m:r>
                      </m:e>
                      <m:sub>
                        <m:r>
                          <a:rPr lang="en-US" sz="3200" b="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𝛽</m:t>
                        </m:r>
                      </m:e>
                      <m:sub>
                        <m:r>
                          <a:rPr lang="en-US" sz="3200" b="0" i="1" smtClean="0">
                            <a:latin typeface="Cambria Math" charset="0"/>
                            <a:ea typeface="Avenir Book" charset="0"/>
                            <a:cs typeface="Avenir Book" charset="0"/>
                          </a:rPr>
                          <m:t>0</m:t>
                        </m:r>
                      </m:sub>
                    </m:sSub>
                  </m:oMath>
                </a14:m>
                <a:r>
                  <a:rPr lang="en-US" sz="3200" dirty="0" smtClean="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𝛽</m:t>
                        </m:r>
                      </m:e>
                      <m:sub>
                        <m:r>
                          <a:rPr lang="en-US" sz="3200" b="0" i="1" smtClean="0">
                            <a:latin typeface="Cambria Math" charset="0"/>
                            <a:ea typeface="Avenir Book" charset="0"/>
                            <a:cs typeface="Avenir Book" charset="0"/>
                          </a:rPr>
                          <m:t>1</m:t>
                        </m:r>
                      </m:sub>
                    </m:sSub>
                    <m:r>
                      <a:rPr lang="en-US" sz="3200" b="0" i="1">
                        <a:latin typeface="Cambria Math" charset="0"/>
                        <a:ea typeface="Avenir Book" charset="0"/>
                        <a:cs typeface="Avenir Book" charset="0"/>
                      </a:rPr>
                      <m:t>𝑥</m:t>
                    </m:r>
                    <m:r>
                      <m:rPr>
                        <m:nor/>
                      </m:rPr>
                      <a:rPr lang="en-US" sz="3200" b="0" i="0" smtClean="0">
                        <a:latin typeface="Avenir Book" charset="0"/>
                        <a:ea typeface="Avenir Book" charset="0"/>
                        <a:cs typeface="Avenir Book" charset="0"/>
                      </a:rPr>
                      <m:t> </m:t>
                    </m:r>
                    <m:r>
                      <m:rPr>
                        <m:nor/>
                      </m:rPr>
                      <a:rPr lang="en-US" sz="3200" dirty="0">
                        <a:latin typeface="Avenir Book" charset="0"/>
                        <a:ea typeface="Avenir Book" charset="0"/>
                        <a:cs typeface="Avenir Book" charset="0"/>
                      </a:rPr>
                      <m:t>+</m:t>
                    </m:r>
                    <m:r>
                      <m:rPr>
                        <m:nor/>
                      </m:rPr>
                      <a:rPr lang="en-US" sz="3200" b="0" i="0" dirty="0" smtClean="0">
                        <a:latin typeface="Avenir Book" charset="0"/>
                        <a:ea typeface="Avenir Book" charset="0"/>
                        <a:cs typeface="Avenir Book" charset="0"/>
                      </a:rPr>
                      <m:t> </m:t>
                    </m:r>
                    <m:r>
                      <m:rPr>
                        <m:sty m:val="p"/>
                      </m:rPr>
                      <a:rPr lang="el-GR" sz="3200" b="0" i="1" dirty="0" smtClean="0">
                        <a:latin typeface="Cambria Math" charset="0"/>
                        <a:ea typeface="Avenir Book" charset="0"/>
                        <a:cs typeface="Avenir Book" charset="0"/>
                      </a:rPr>
                      <m:t>ε</m:t>
                    </m:r>
                  </m:oMath>
                </a14:m>
                <a:endParaRPr lang="en-US" sz="3200" dirty="0">
                  <a:latin typeface="Avenir Book" charset="0"/>
                  <a:ea typeface="Avenir Book" charset="0"/>
                  <a:cs typeface="Avenir Book"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3061179" y="3935178"/>
                <a:ext cx="3739485" cy="536557"/>
              </a:xfrm>
              <a:prstGeom prst="rect">
                <a:avLst/>
              </a:prstGeom>
              <a:blipFill rotWithShape="0">
                <a:blip r:embed="rId3"/>
                <a:stretch>
                  <a:fillRect t="-18182" b="-42045"/>
                </a:stretch>
              </a:blipFill>
            </p:spPr>
            <p:txBody>
              <a:bodyPr/>
              <a:lstStyle/>
              <a:p>
                <a:r>
                  <a:rPr lang="en-US">
                    <a:noFill/>
                  </a:rPr>
                  <a:t> </a:t>
                </a:r>
              </a:p>
            </p:txBody>
          </p:sp>
        </mc:Fallback>
      </mc:AlternateContent>
    </p:spTree>
    <p:extLst>
      <p:ext uri="{BB962C8B-B14F-4D97-AF65-F5344CB8AC3E}">
        <p14:creationId xmlns:p14="http://schemas.microsoft.com/office/powerpoint/2010/main" val="18043818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Multiple Class Error Metrics</a:t>
            </a:r>
          </a:p>
        </p:txBody>
      </p: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Predicted </a:t>
            </a:r>
          </a:p>
          <a:p>
            <a:pPr algn="ctr"/>
            <a:r>
              <a:rPr lang="en-US" sz="1600" dirty="0" smtClean="0">
                <a:latin typeface="Avenir Book" charset="0"/>
                <a:ea typeface="Avenir Book" charset="0"/>
                <a:cs typeface="Avenir Book" charset="0"/>
              </a:rPr>
              <a:t>Class 1</a:t>
            </a:r>
            <a:endParaRPr lang="en-US" sz="1600" dirty="0">
              <a:latin typeface="Avenir Book" charset="0"/>
              <a:ea typeface="Avenir Book" charset="0"/>
              <a:cs typeface="Avenir Book" charset="0"/>
            </a:endParaRP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a:latin typeface="Avenir Book" charset="0"/>
                <a:ea typeface="Avenir Book" charset="0"/>
                <a:cs typeface="Avenir Book" charset="0"/>
              </a:rPr>
              <a:t>Predicted </a:t>
            </a:r>
          </a:p>
          <a:p>
            <a:pPr algn="ctr"/>
            <a:r>
              <a:rPr lang="en-US" sz="1600" dirty="0">
                <a:latin typeface="Avenir Book" charset="0"/>
                <a:ea typeface="Avenir Book" charset="0"/>
                <a:cs typeface="Avenir Book" charset="0"/>
              </a:rPr>
              <a:t>Class </a:t>
            </a:r>
            <a:r>
              <a:rPr lang="en-US" sz="1600" dirty="0" smtClean="0">
                <a:latin typeface="Avenir Book" charset="0"/>
                <a:ea typeface="Avenir Book" charset="0"/>
                <a:cs typeface="Avenir Book" charset="0"/>
              </a:rPr>
              <a:t>2</a:t>
            </a:r>
            <a:endParaRPr lang="en-US" sz="1600" dirty="0">
              <a:latin typeface="Avenir Book" charset="0"/>
              <a:ea typeface="Avenir Book" charset="0"/>
              <a:cs typeface="Avenir Book" charset="0"/>
            </a:endParaRP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IN" sz="1600" dirty="0" smtClean="0">
                <a:latin typeface="Avenir Book" charset="0"/>
                <a:ea typeface="Avenir Book" charset="0"/>
                <a:cs typeface="Avenir Book" charset="0"/>
              </a:rPr>
              <a:t>TP1</a:t>
            </a:r>
            <a:endParaRPr lang="en-IN" sz="1600" dirty="0">
              <a:latin typeface="Avenir Book" charset="0"/>
              <a:ea typeface="Avenir Book" charset="0"/>
              <a:cs typeface="Avenir Book" charset="0"/>
            </a:endParaRP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1</a:t>
            </a:r>
            <a:endParaRPr lang="en-IN" sz="1600" dirty="0">
              <a:latin typeface="Avenir Book" charset="0"/>
              <a:ea typeface="Avenir Book" charset="0"/>
              <a:cs typeface="Avenir Book" charset="0"/>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TP2</a:t>
            </a:r>
            <a:endParaRPr lang="en-IN" sz="1600" dirty="0">
              <a:latin typeface="Avenir Book" charset="0"/>
              <a:ea typeface="Avenir Book" charset="0"/>
              <a:cs typeface="Avenir Book" charset="0"/>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2</a:t>
            </a:r>
            <a:endParaRPr lang="en-IN" sz="1600" dirty="0">
              <a:latin typeface="Avenir Book" charset="0"/>
              <a:ea typeface="Avenir Book" charset="0"/>
              <a:cs typeface="Avenir Book" charset="0"/>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algn="ctr"/>
            <a:r>
              <a:rPr lang="en-US" sz="1600" dirty="0">
                <a:latin typeface="Avenir Book" charset="0"/>
                <a:ea typeface="Avenir Book" charset="0"/>
                <a:cs typeface="Avenir Book" charset="0"/>
              </a:rPr>
              <a:t>Predicted </a:t>
            </a:r>
          </a:p>
          <a:p>
            <a:pPr algn="ctr"/>
            <a:r>
              <a:rPr lang="en-US" sz="1600" dirty="0">
                <a:latin typeface="Avenir Book" charset="0"/>
                <a:ea typeface="Avenir Book" charset="0"/>
                <a:cs typeface="Avenir Book" charset="0"/>
              </a:rPr>
              <a:t>Class </a:t>
            </a:r>
            <a:r>
              <a:rPr lang="en-US" sz="1600" dirty="0" smtClean="0">
                <a:latin typeface="Avenir Book" charset="0"/>
                <a:ea typeface="Avenir Book" charset="0"/>
                <a:cs typeface="Avenir Book" charset="0"/>
              </a:rPr>
              <a:t>3</a:t>
            </a:r>
            <a:endParaRPr lang="en-US" sz="1600" dirty="0">
              <a:latin typeface="Avenir Book" charset="0"/>
              <a:ea typeface="Avenir Book" charset="0"/>
              <a:cs typeface="Avenir Book" charset="0"/>
            </a:endParaRP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algn="ctr"/>
            <a:endParaRPr lang="en-IN" sz="1600" dirty="0">
              <a:latin typeface="Avenir Book" charset="0"/>
              <a:ea typeface="Avenir Book" charset="0"/>
              <a:cs typeface="Avenir Book" charset="0"/>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Actual Class 3</a:t>
            </a:r>
            <a:endParaRPr lang="en-IN" sz="1600" dirty="0">
              <a:latin typeface="Avenir Book" charset="0"/>
              <a:ea typeface="Avenir Book" charset="0"/>
              <a:cs typeface="Avenir Book" charset="0"/>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algn="ctr"/>
            <a:r>
              <a:rPr lang="en-US" sz="1600" dirty="0" smtClean="0">
                <a:latin typeface="Avenir Book" charset="0"/>
                <a:ea typeface="Avenir Book" charset="0"/>
                <a:cs typeface="Avenir Book" charset="0"/>
              </a:rPr>
              <a:t>TP3</a:t>
            </a:r>
            <a:endParaRPr lang="en-IN" sz="1600" dirty="0">
              <a:latin typeface="Avenir Book" charset="0"/>
              <a:ea typeface="Avenir Book" charset="0"/>
              <a:cs typeface="Avenir Book" charset="0"/>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algn="ctr"/>
            <a:r>
              <a:rPr lang="en-US" sz="2000" dirty="0" smtClean="0">
                <a:solidFill>
                  <a:srgbClr val="212121"/>
                </a:solidFill>
                <a:latin typeface="Avenir Book" charset="0"/>
                <a:ea typeface="Avenir Book" charset="0"/>
                <a:cs typeface="Avenir Book" charset="0"/>
              </a:rPr>
              <a:t>Most multi-class error metrics are similar to binary versions—</a:t>
            </a:r>
          </a:p>
          <a:p>
            <a:pPr algn="ctr"/>
            <a:r>
              <a:rPr lang="en-US" sz="2000" dirty="0" smtClean="0">
                <a:solidFill>
                  <a:srgbClr val="212121"/>
                </a:solidFill>
                <a:latin typeface="Avenir Book" charset="0"/>
                <a:ea typeface="Avenir Book" charset="0"/>
                <a:cs typeface="Avenir Book" charset="0"/>
              </a:rPr>
              <a:t>just expand elements as a sum</a:t>
            </a:r>
            <a:endParaRPr lang="en-US" sz="2000" spc="-15" dirty="0">
              <a:solidFill>
                <a:srgbClr val="212121"/>
              </a:solidFill>
              <a:latin typeface="Avenir Book" charset="0"/>
              <a:ea typeface="Avenir Book" charset="0"/>
              <a:cs typeface="Avenir Book" charset="0"/>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bject 4"/>
          <p:cNvSpPr txBox="1"/>
          <p:nvPr/>
        </p:nvSpPr>
        <p:spPr>
          <a:xfrm>
            <a:off x="4907122" y="1581990"/>
            <a:ext cx="1315662" cy="461665"/>
          </a:xfrm>
          <a:prstGeom prst="rect">
            <a:avLst/>
          </a:prstGeom>
        </p:spPr>
        <p:txBody>
          <a:bodyPr vert="horz" wrap="square" lIns="0" tIns="0" rIns="0" bIns="0" rtlCol="0">
            <a:spAutoFit/>
          </a:bodyPr>
          <a:lstStyle/>
          <a:p>
            <a:pPr marL="9525">
              <a:lnSpc>
                <a:spcPct val="150000"/>
              </a:lnSpc>
            </a:pPr>
            <a:r>
              <a:rPr lang="en-US" sz="2000" spc="-11" dirty="0" smtClean="0">
                <a:solidFill>
                  <a:srgbClr val="212121"/>
                </a:solidFill>
                <a:latin typeface="Avenir Book" charset="0"/>
                <a:ea typeface="Avenir Book" charset="0"/>
                <a:cs typeface="Avenir Book" charset="0"/>
              </a:rPr>
              <a:t>Accuracy =</a:t>
            </a:r>
            <a:endParaRPr lang="en-US" sz="2000" dirty="0">
              <a:solidFill>
                <a:srgbClr val="212121"/>
              </a:solidFill>
              <a:latin typeface="Avenir Book" charset="0"/>
              <a:ea typeface="Avenir Book" charset="0"/>
              <a:cs typeface="Avenir Book" charset="0"/>
            </a:endParaRPr>
          </a:p>
        </p:txBody>
      </p:sp>
      <p:sp>
        <p:nvSpPr>
          <p:cNvPr id="35" name="object 4"/>
          <p:cNvSpPr txBox="1"/>
          <p:nvPr/>
        </p:nvSpPr>
        <p:spPr>
          <a:xfrm>
            <a:off x="6306327" y="1440084"/>
            <a:ext cx="2258393" cy="461665"/>
          </a:xfrm>
          <a:prstGeom prst="rect">
            <a:avLst/>
          </a:prstGeom>
        </p:spPr>
        <p:txBody>
          <a:bodyPr vert="horz" wrap="square" lIns="0" tIns="0" rIns="0" bIns="0" rtlCol="0">
            <a:spAutoFit/>
          </a:bodyPr>
          <a:lstStyle/>
          <a:p>
            <a:pPr marL="9525" algn="ctr">
              <a:lnSpc>
                <a:spcPct val="150000"/>
              </a:lnSpc>
            </a:pPr>
            <a:r>
              <a:rPr lang="en-US" sz="2000" spc="-11" dirty="0" smtClean="0">
                <a:solidFill>
                  <a:srgbClr val="212121"/>
                </a:solidFill>
                <a:latin typeface="Avenir Book" charset="0"/>
                <a:ea typeface="Avenir Book" charset="0"/>
                <a:cs typeface="Avenir Book" charset="0"/>
              </a:rPr>
              <a:t>TP1 + TP2 + TP3</a:t>
            </a:r>
            <a:endParaRPr lang="en-US" sz="2000" dirty="0">
              <a:solidFill>
                <a:srgbClr val="212121"/>
              </a:solidFill>
              <a:latin typeface="Avenir Book" charset="0"/>
              <a:ea typeface="Avenir Book" charset="0"/>
              <a:cs typeface="Avenir Book" charset="0"/>
            </a:endParaRPr>
          </a:p>
        </p:txBody>
      </p:sp>
      <p:cxnSp>
        <p:nvCxnSpPr>
          <p:cNvPr id="36" name="Straight Connector 35"/>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6513694" y="1901749"/>
            <a:ext cx="1851486" cy="307777"/>
          </a:xfrm>
          <a:prstGeom prst="rect">
            <a:avLst/>
          </a:prstGeom>
          <a:solidFill>
            <a:srgbClr val="FFFFFF"/>
          </a:solidFill>
        </p:spPr>
        <p:txBody>
          <a:bodyPr vert="horz" wrap="square" lIns="0" tIns="0" rIns="0" bIns="0" rtlCol="0">
            <a:spAutoFit/>
          </a:bodyPr>
          <a:lstStyle/>
          <a:p>
            <a:pPr marL="9525" algn="ctr"/>
            <a:r>
              <a:rPr lang="en-US" sz="2000" spc="-11" dirty="0">
                <a:solidFill>
                  <a:srgbClr val="212121"/>
                </a:solidFill>
                <a:latin typeface="Avenir Book" charset="0"/>
                <a:ea typeface="Avenir Book" charset="0"/>
                <a:cs typeface="Avenir Book" charset="0"/>
              </a:rPr>
              <a:t>T</a:t>
            </a:r>
            <a:r>
              <a:rPr lang="en-US" sz="2000" spc="-11" dirty="0" smtClean="0">
                <a:solidFill>
                  <a:srgbClr val="212121"/>
                </a:solidFill>
                <a:latin typeface="Avenir Book" charset="0"/>
                <a:ea typeface="Avenir Book" charset="0"/>
                <a:cs typeface="Avenir Book" charset="0"/>
              </a:rPr>
              <a:t>otal</a:t>
            </a:r>
          </a:p>
        </p:txBody>
      </p:sp>
    </p:spTree>
    <p:extLst>
      <p:ext uri="{BB962C8B-B14F-4D97-AF65-F5344CB8AC3E}">
        <p14:creationId xmlns:p14="http://schemas.microsoft.com/office/powerpoint/2010/main" val="20075020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170" y="931164"/>
            <a:ext cx="7912733" cy="1077218"/>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desired error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prstClr val="white">
                    <a:lumMod val="50000"/>
                  </a:prstClr>
                </a:solidFill>
                <a:latin typeface="Monaco" charset="0"/>
                <a:ea typeface="Monaco" charset="0"/>
                <a:cs typeface="Monaco" charset="0"/>
              </a:rPr>
              <a:t>from </a:t>
            </a:r>
            <a:r>
              <a:rPr lang="en-US" sz="1600" b="1" dirty="0" err="1" smtClean="0">
                <a:solidFill>
                  <a:prstClr val="white">
                    <a:lumMod val="50000"/>
                  </a:prstClr>
                </a:solidFill>
                <a:latin typeface="Monaco" charset="0"/>
                <a:ea typeface="Monaco" charset="0"/>
                <a:cs typeface="Monaco" charset="0"/>
              </a:rPr>
              <a:t>sklearn.metrics</a:t>
            </a:r>
            <a:r>
              <a:rPr lang="en-US" sz="1600" b="1" dirty="0" smtClean="0">
                <a:solidFill>
                  <a:prstClr val="white">
                    <a:lumMod val="50000"/>
                  </a:prstClr>
                </a:solidFill>
                <a:latin typeface="Monaco" charset="0"/>
                <a:ea typeface="Monaco" charset="0"/>
                <a:cs typeface="Monaco" charset="0"/>
              </a:rPr>
              <a:t> </a:t>
            </a:r>
            <a:r>
              <a:rPr lang="en-US" sz="1600" b="1" dirty="0">
                <a:solidFill>
                  <a:prstClr val="white">
                    <a:lumMod val="50000"/>
                  </a:prst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accuracy_score</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Classification Error Metrics: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Tree>
    <p:extLst>
      <p:ext uri="{BB962C8B-B14F-4D97-AF65-F5344CB8AC3E}">
        <p14:creationId xmlns:p14="http://schemas.microsoft.com/office/powerpoint/2010/main" val="15404686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170" y="931164"/>
            <a:ext cx="7912733" cy="2062103"/>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desired error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prstClr val="white">
                    <a:lumMod val="50000"/>
                  </a:prstClr>
                </a:solidFill>
                <a:latin typeface="Monaco" charset="0"/>
                <a:ea typeface="Monaco" charset="0"/>
                <a:cs typeface="Monaco" charset="0"/>
              </a:rPr>
              <a:t>from </a:t>
            </a:r>
            <a:r>
              <a:rPr lang="en-US" sz="1600" b="1" dirty="0" err="1" smtClean="0">
                <a:solidFill>
                  <a:prstClr val="white">
                    <a:lumMod val="50000"/>
                  </a:prstClr>
                </a:solidFill>
                <a:latin typeface="Monaco" charset="0"/>
                <a:ea typeface="Monaco" charset="0"/>
                <a:cs typeface="Monaco" charset="0"/>
              </a:rPr>
              <a:t>sklearn.metrics</a:t>
            </a:r>
            <a:r>
              <a:rPr lang="en-US" sz="1600" b="1" dirty="0" smtClean="0">
                <a:solidFill>
                  <a:prstClr val="white">
                    <a:lumMod val="50000"/>
                  </a:prstClr>
                </a:solidFill>
                <a:latin typeface="Monaco" charset="0"/>
                <a:ea typeface="Monaco" charset="0"/>
                <a:cs typeface="Monaco" charset="0"/>
              </a:rPr>
              <a:t> </a:t>
            </a:r>
            <a:r>
              <a:rPr lang="en-US" sz="1600" b="1" dirty="0">
                <a:solidFill>
                  <a:prstClr val="white">
                    <a:lumMod val="50000"/>
                  </a:prst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accuracy_score</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error on the test and predicted data sets</a:t>
            </a:r>
            <a:endParaRPr lang="en-US" sz="1600" b="1" dirty="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err="1" smtClean="0">
                <a:solidFill>
                  <a:prstClr val="white">
                    <a:lumMod val="50000"/>
                  </a:prstClr>
                </a:solidFill>
                <a:latin typeface="Monaco" charset="0"/>
                <a:ea typeface="Monaco" charset="0"/>
                <a:cs typeface="Monaco" charset="0"/>
              </a:rPr>
              <a:t>accuracy_value</a:t>
            </a:r>
            <a:r>
              <a:rPr lang="en-US" sz="1600" b="1" dirty="0" smtClean="0">
                <a:solidFill>
                  <a:prstClr val="white">
                    <a:lumMod val="50000"/>
                  </a:prstClr>
                </a:solidFill>
                <a:latin typeface="Monaco" charset="0"/>
                <a:ea typeface="Monaco" charset="0"/>
                <a:cs typeface="Monaco" charset="0"/>
              </a:rPr>
              <a:t> = </a:t>
            </a:r>
            <a:r>
              <a:rPr lang="en-US" sz="1600" b="1" dirty="0" err="1" smtClean="0">
                <a:solidFill>
                  <a:srgbClr val="0070C0"/>
                </a:solidFill>
                <a:latin typeface="Monaco" charset="0"/>
                <a:ea typeface="Monaco" charset="0"/>
                <a:cs typeface="Monaco" charset="0"/>
              </a:rPr>
              <a:t>accuracy_score</a:t>
            </a:r>
            <a:r>
              <a:rPr lang="en-US" sz="1600" b="1" dirty="0" smtClean="0">
                <a:solidFill>
                  <a:prstClr val="white">
                    <a:lumMod val="50000"/>
                  </a:prstClr>
                </a:solidFill>
                <a:latin typeface="Monaco" charset="0"/>
                <a:ea typeface="Monaco" charset="0"/>
                <a:cs typeface="Monaco" charset="0"/>
              </a:rPr>
              <a:t>(</a:t>
            </a:r>
            <a:r>
              <a:rPr lang="en-US" sz="1600" b="1" dirty="0" err="1" smtClean="0">
                <a:solidFill>
                  <a:prstClr val="white">
                    <a:lumMod val="50000"/>
                  </a:prstClr>
                </a:solidFill>
                <a:latin typeface="Monaco" charset="0"/>
                <a:ea typeface="Monaco" charset="0"/>
                <a:cs typeface="Monaco" charset="0"/>
              </a:rPr>
              <a:t>y_test</a:t>
            </a:r>
            <a:r>
              <a:rPr lang="en-US" sz="1600" b="1" dirty="0" smtClean="0">
                <a:solidFill>
                  <a:prstClr val="white">
                    <a:lumMod val="50000"/>
                  </a:prstClr>
                </a:solidFill>
                <a:latin typeface="Monaco" charset="0"/>
                <a:ea typeface="Monaco" charset="0"/>
                <a:cs typeface="Monaco" charset="0"/>
              </a:rPr>
              <a:t>, </a:t>
            </a:r>
            <a:r>
              <a:rPr lang="en-US" sz="1600" b="1" dirty="0" err="1" smtClean="0">
                <a:solidFill>
                  <a:prstClr val="white">
                    <a:lumMod val="50000"/>
                  </a:prstClr>
                </a:solidFill>
                <a:latin typeface="Monaco" charset="0"/>
                <a:ea typeface="Monaco" charset="0"/>
                <a:cs typeface="Monaco" charset="0"/>
              </a:rPr>
              <a:t>y_pred</a:t>
            </a:r>
            <a:r>
              <a:rPr lang="en-US" sz="1600" b="1" dirty="0" smtClean="0">
                <a:solidFill>
                  <a:prstClr val="white">
                    <a:lumMod val="50000"/>
                  </a:prst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smtClean="0">
              <a:latin typeface="Avenir Book" charset="0"/>
              <a:ea typeface="Avenir Book" charset="0"/>
              <a:cs typeface="Avenir Book"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Classification Error Metrics: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Tree>
    <p:extLst>
      <p:ext uri="{BB962C8B-B14F-4D97-AF65-F5344CB8AC3E}">
        <p14:creationId xmlns:p14="http://schemas.microsoft.com/office/powerpoint/2010/main" val="512611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6170" y="931164"/>
            <a:ext cx="7912733" cy="390876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desired error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prstClr val="white">
                    <a:lumMod val="50000"/>
                  </a:prstClr>
                </a:solidFill>
                <a:latin typeface="Monaco" charset="0"/>
                <a:ea typeface="Monaco" charset="0"/>
                <a:cs typeface="Monaco" charset="0"/>
              </a:rPr>
              <a:t>from </a:t>
            </a:r>
            <a:r>
              <a:rPr lang="en-US" sz="1600" b="1" dirty="0" err="1" smtClean="0">
                <a:solidFill>
                  <a:prstClr val="white">
                    <a:lumMod val="50000"/>
                  </a:prstClr>
                </a:solidFill>
                <a:latin typeface="Monaco" charset="0"/>
                <a:ea typeface="Monaco" charset="0"/>
                <a:cs typeface="Monaco" charset="0"/>
              </a:rPr>
              <a:t>sklearn.metrics</a:t>
            </a:r>
            <a:r>
              <a:rPr lang="en-US" sz="1600" b="1" dirty="0" smtClean="0">
                <a:solidFill>
                  <a:prstClr val="white">
                    <a:lumMod val="50000"/>
                  </a:prstClr>
                </a:solidFill>
                <a:latin typeface="Monaco" charset="0"/>
                <a:ea typeface="Monaco" charset="0"/>
                <a:cs typeface="Monaco" charset="0"/>
              </a:rPr>
              <a:t> </a:t>
            </a:r>
            <a:r>
              <a:rPr lang="en-US" sz="1600" b="1" dirty="0">
                <a:solidFill>
                  <a:prstClr val="white">
                    <a:lumMod val="50000"/>
                  </a:prst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accuracy_score</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error on the test and predicted data sets</a:t>
            </a:r>
            <a:endParaRPr lang="en-US" sz="1600" b="1" dirty="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err="1" smtClean="0">
                <a:solidFill>
                  <a:prstClr val="white">
                    <a:lumMod val="50000"/>
                  </a:prstClr>
                </a:solidFill>
                <a:latin typeface="Monaco" charset="0"/>
                <a:ea typeface="Monaco" charset="0"/>
                <a:cs typeface="Monaco" charset="0"/>
              </a:rPr>
              <a:t>accuracy_value</a:t>
            </a:r>
            <a:r>
              <a:rPr lang="en-US" sz="1600" b="1" dirty="0" smtClean="0">
                <a:solidFill>
                  <a:prstClr val="white">
                    <a:lumMod val="50000"/>
                  </a:prstClr>
                </a:solidFill>
                <a:latin typeface="Monaco" charset="0"/>
                <a:ea typeface="Monaco" charset="0"/>
                <a:cs typeface="Monaco" charset="0"/>
              </a:rPr>
              <a:t> = </a:t>
            </a:r>
            <a:r>
              <a:rPr lang="en-US" sz="1600" b="1" dirty="0" err="1" smtClean="0">
                <a:solidFill>
                  <a:srgbClr val="0070C0"/>
                </a:solidFill>
                <a:latin typeface="Monaco" charset="0"/>
                <a:ea typeface="Monaco" charset="0"/>
                <a:cs typeface="Monaco" charset="0"/>
              </a:rPr>
              <a:t>accuracy_score</a:t>
            </a:r>
            <a:r>
              <a:rPr lang="en-US" sz="1600" b="1" dirty="0" smtClean="0">
                <a:solidFill>
                  <a:prstClr val="white">
                    <a:lumMod val="50000"/>
                  </a:prstClr>
                </a:solidFill>
                <a:latin typeface="Monaco" charset="0"/>
                <a:ea typeface="Monaco" charset="0"/>
                <a:cs typeface="Monaco" charset="0"/>
              </a:rPr>
              <a:t>(</a:t>
            </a:r>
            <a:r>
              <a:rPr lang="en-US" sz="1600" b="1" dirty="0" err="1" smtClean="0">
                <a:solidFill>
                  <a:prstClr val="white">
                    <a:lumMod val="50000"/>
                  </a:prstClr>
                </a:solidFill>
                <a:latin typeface="Monaco" charset="0"/>
                <a:ea typeface="Monaco" charset="0"/>
                <a:cs typeface="Monaco" charset="0"/>
              </a:rPr>
              <a:t>y_test</a:t>
            </a:r>
            <a:r>
              <a:rPr lang="en-US" sz="1600" b="1" dirty="0" smtClean="0">
                <a:solidFill>
                  <a:prstClr val="white">
                    <a:lumMod val="50000"/>
                  </a:prstClr>
                </a:solidFill>
                <a:latin typeface="Monaco" charset="0"/>
                <a:ea typeface="Monaco" charset="0"/>
                <a:cs typeface="Monaco" charset="0"/>
              </a:rPr>
              <a:t>, </a:t>
            </a:r>
            <a:r>
              <a:rPr lang="en-US" sz="1600" b="1" dirty="0" err="1" smtClean="0">
                <a:solidFill>
                  <a:prstClr val="white">
                    <a:lumMod val="50000"/>
                  </a:prstClr>
                </a:solidFill>
                <a:latin typeface="Monaco" charset="0"/>
                <a:ea typeface="Monaco" charset="0"/>
                <a:cs typeface="Monaco" charset="0"/>
              </a:rPr>
              <a:t>y_pred</a:t>
            </a:r>
            <a:r>
              <a:rPr lang="en-US" sz="1600" b="1" dirty="0" smtClean="0">
                <a:solidFill>
                  <a:prstClr val="white">
                    <a:lumMod val="50000"/>
                  </a:prst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smtClean="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Lots of other error metrics and diagnostic tools:</a:t>
            </a:r>
          </a:p>
          <a:p>
            <a:pPr>
              <a:lnSpc>
                <a:spcPct val="150000"/>
              </a:lnSpc>
            </a:pPr>
            <a:r>
              <a:rPr lang="en-US" sz="1600" b="1" dirty="0">
                <a:latin typeface="Monaco" charset="0"/>
                <a:ea typeface="Monaco" charset="0"/>
                <a:cs typeface="Monaco" charset="0"/>
              </a:rPr>
              <a:t> </a:t>
            </a:r>
            <a:r>
              <a:rPr lang="en-US" sz="1600" b="1" dirty="0" smtClean="0">
                <a:latin typeface="Monaco" charset="0"/>
                <a:ea typeface="Monaco" charset="0"/>
                <a:cs typeface="Monaco" charset="0"/>
              </a:rPr>
              <a:t> </a:t>
            </a:r>
            <a:r>
              <a:rPr lang="en-US" sz="1600" b="1" dirty="0" smtClean="0">
                <a:solidFill>
                  <a:prstClr val="white">
                    <a:lumMod val="50000"/>
                  </a:prstClr>
                </a:solidFill>
                <a:latin typeface="Monaco" charset="0"/>
                <a:ea typeface="Monaco" charset="0"/>
                <a:cs typeface="Monaco" charset="0"/>
              </a:rPr>
              <a:t>from </a:t>
            </a:r>
            <a:r>
              <a:rPr lang="en-US" sz="1600" b="1" dirty="0" err="1" smtClean="0">
                <a:solidFill>
                  <a:prstClr val="white">
                    <a:lumMod val="50000"/>
                  </a:prstClr>
                </a:solidFill>
                <a:latin typeface="Monaco" charset="0"/>
                <a:ea typeface="Monaco" charset="0"/>
                <a:cs typeface="Monaco" charset="0"/>
              </a:rPr>
              <a:t>sklearn.metrics</a:t>
            </a:r>
            <a:r>
              <a:rPr lang="en-US" sz="1600" b="1" dirty="0" smtClean="0">
                <a:solidFill>
                  <a:prstClr val="white">
                    <a:lumMod val="50000"/>
                  </a:prstClr>
                </a:solidFill>
                <a:latin typeface="Monaco" charset="0"/>
                <a:ea typeface="Monaco" charset="0"/>
                <a:cs typeface="Monaco" charset="0"/>
              </a:rPr>
              <a:t> </a:t>
            </a:r>
            <a:r>
              <a:rPr lang="en-US" sz="1600" b="1" dirty="0">
                <a:solidFill>
                  <a:prstClr val="white">
                    <a:lumMod val="50000"/>
                  </a:prst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precision_score</a:t>
            </a:r>
            <a:r>
              <a:rPr lang="en-US" sz="1600" b="1" dirty="0" smtClean="0">
                <a:solidFill>
                  <a:srgbClr val="0070C0"/>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recall_score</a:t>
            </a:r>
            <a:r>
              <a:rPr lang="en-US" sz="1600" b="1" dirty="0" smtClean="0">
                <a:solidFill>
                  <a:srgbClr val="0070C0"/>
                </a:solidFill>
                <a:latin typeface="Monaco" charset="0"/>
                <a:ea typeface="Monaco" charset="0"/>
                <a:cs typeface="Monaco" charset="0"/>
              </a:rPr>
              <a:t>,  				f1_score, </a:t>
            </a:r>
            <a:r>
              <a:rPr lang="en-US" sz="1600" b="1" dirty="0" err="1" smtClean="0">
                <a:solidFill>
                  <a:srgbClr val="0070C0"/>
                </a:solidFill>
                <a:latin typeface="Monaco" charset="0"/>
                <a:ea typeface="Monaco" charset="0"/>
                <a:cs typeface="Monaco" charset="0"/>
              </a:rPr>
              <a:t>roc_auc_score</a:t>
            </a:r>
            <a:r>
              <a:rPr lang="en-US" sz="1600" b="1" dirty="0" smtClean="0">
                <a:solidFill>
                  <a:srgbClr val="0070C0"/>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confusion_matrix</a:t>
            </a:r>
            <a:r>
              <a:rPr lang="en-US" sz="1600" b="1" dirty="0" smtClean="0">
                <a:solidFill>
                  <a:srgbClr val="0070C0"/>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roc_curve</a:t>
            </a:r>
            <a:r>
              <a:rPr lang="en-US" sz="1600" b="1" dirty="0" smtClean="0">
                <a:solidFill>
                  <a:srgbClr val="0070C0"/>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precision_recall_curve</a:t>
            </a:r>
            <a:endParaRPr lang="en-US" sz="1600" b="1" dirty="0" smtClean="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Classification Error Metrics: </a:t>
            </a:r>
            <a:r>
              <a:rPr lang="en-US" sz="3000" spc="-26" dirty="0">
                <a:latin typeface="Avenir Book" charset="0"/>
                <a:ea typeface="Avenir Book" charset="0"/>
                <a:cs typeface="Avenir Book" charset="0"/>
              </a:rPr>
              <a:t>The Syntax</a:t>
            </a:r>
            <a:endParaRPr lang="en-US" sz="3000" dirty="0">
              <a:latin typeface="Avenir Book" charset="0"/>
              <a:ea typeface="Avenir Book" charset="0"/>
              <a:cs typeface="Avenir Book" charset="0"/>
            </a:endParaRPr>
          </a:p>
        </p:txBody>
      </p:sp>
    </p:spTree>
    <p:extLst>
      <p:ext uri="{BB962C8B-B14F-4D97-AF65-F5344CB8AC3E}">
        <p14:creationId xmlns:p14="http://schemas.microsoft.com/office/powerpoint/2010/main" val="1206121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0000">
              <a:schemeClr val="accent2"/>
            </a:gs>
          </a:gsLst>
          <a:lin ang="18900000" scaled="1"/>
        </a:gradFill>
        <a:effectLst/>
      </p:bgPr>
    </p:bg>
    <p:spTree>
      <p:nvGrpSpPr>
        <p:cNvPr id="1" name="Shape 261"/>
        <p:cNvGrpSpPr/>
        <p:nvPr/>
      </p:nvGrpSpPr>
      <p:grpSpPr>
        <a:xfrm>
          <a:off x="0" y="0"/>
          <a:ext cx="0" cy="0"/>
          <a:chOff x="0" y="0"/>
          <a:chExt cx="0" cy="0"/>
        </a:xfrm>
      </p:grpSpPr>
    </p:spTree>
    <p:extLst>
      <p:ext uri="{BB962C8B-B14F-4D97-AF65-F5344CB8AC3E}">
        <p14:creationId xmlns:p14="http://schemas.microsoft.com/office/powerpoint/2010/main" val="145593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38"/>
          <p:cNvSpPr/>
          <p:nvPr/>
        </p:nvSpPr>
        <p:spPr>
          <a:xfrm>
            <a:off x="2803232" y="2500765"/>
            <a:ext cx="5001066" cy="45719"/>
          </a:xfrm>
          <a:custGeom>
            <a:avLst/>
            <a:gdLst/>
            <a:ahLst/>
            <a:cxnLst/>
            <a:rect l="l" t="t" r="r" b="b"/>
            <a:pathLst>
              <a:path w="2430145" h="1771014">
                <a:moveTo>
                  <a:pt x="0" y="1770601"/>
                </a:moveTo>
                <a:lnTo>
                  <a:pt x="2429579" y="0"/>
                </a:lnTo>
              </a:path>
            </a:pathLst>
          </a:custGeom>
          <a:ln w="34925">
            <a:solidFill>
              <a:schemeClr val="bg1">
                <a:lumMod val="50000"/>
                <a:lumOff val="50000"/>
              </a:schemeClr>
            </a:solidFill>
          </a:ln>
        </p:spPr>
        <p:txBody>
          <a:bodyPr wrap="square" lIns="0" tIns="0" rIns="0" bIns="0" rtlCol="0"/>
          <a:lstStyle/>
          <a:p>
            <a:endParaRPr sz="1050">
              <a:latin typeface="Avenir Book" charset="0"/>
              <a:ea typeface="Avenir Book" charset="0"/>
              <a:cs typeface="Avenir Book" charset="0"/>
            </a:endParaRPr>
          </a:p>
        </p:txBody>
      </p:sp>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Linear Regression for Classification?</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0" name="object 3"/>
          <p:cNvSpPr txBox="1"/>
          <p:nvPr/>
        </p:nvSpPr>
        <p:spPr>
          <a:xfrm>
            <a:off x="3222228" y="4013007"/>
            <a:ext cx="3881849"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If model result &gt; 0.5: predict lost</a:t>
            </a:r>
          </a:p>
          <a:p>
            <a:pPr marL="9525" marR="3810"/>
            <a:r>
              <a:rPr lang="en-US" sz="1725" spc="-4" dirty="0" smtClean="0">
                <a:latin typeface="Avenir Book" charset="0"/>
                <a:ea typeface="Avenir Book" charset="0"/>
                <a:cs typeface="Avenir Book" charset="0"/>
              </a:rPr>
              <a:t>If </a:t>
            </a:r>
            <a:r>
              <a:rPr lang="en-US" sz="1725" spc="-4" dirty="0">
                <a:latin typeface="Avenir Book" charset="0"/>
                <a:ea typeface="Avenir Book" charset="0"/>
                <a:cs typeface="Avenir Book" charset="0"/>
              </a:rPr>
              <a:t>model result </a:t>
            </a:r>
            <a:r>
              <a:rPr lang="en-US" sz="1725" spc="-4" dirty="0" smtClean="0">
                <a:latin typeface="Avenir Book" charset="0"/>
                <a:ea typeface="Avenir Book" charset="0"/>
                <a:cs typeface="Avenir Book" charset="0"/>
              </a:rPr>
              <a:t>&lt; 0.5: predict survived</a:t>
            </a:r>
            <a:endParaRPr sz="1725" dirty="0">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8" name="object 38"/>
          <p:cNvSpPr/>
          <p:nvPr/>
        </p:nvSpPr>
        <p:spPr>
          <a:xfrm>
            <a:off x="4150604" y="1972473"/>
            <a:ext cx="3245534" cy="1210185"/>
          </a:xfrm>
          <a:custGeom>
            <a:avLst/>
            <a:gdLst/>
            <a:ahLst/>
            <a:cxnLst/>
            <a:rect l="l" t="t" r="r" b="b"/>
            <a:pathLst>
              <a:path w="2430145" h="1771014">
                <a:moveTo>
                  <a:pt x="0" y="1770601"/>
                </a:moveTo>
                <a:lnTo>
                  <a:pt x="2429579" y="0"/>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789284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38"/>
          <p:cNvSpPr/>
          <p:nvPr/>
        </p:nvSpPr>
        <p:spPr>
          <a:xfrm>
            <a:off x="2803232" y="2500765"/>
            <a:ext cx="5001066" cy="45719"/>
          </a:xfrm>
          <a:custGeom>
            <a:avLst/>
            <a:gdLst/>
            <a:ahLst/>
            <a:cxnLst/>
            <a:rect l="l" t="t" r="r" b="b"/>
            <a:pathLst>
              <a:path w="2430145" h="1771014">
                <a:moveTo>
                  <a:pt x="0" y="1770601"/>
                </a:moveTo>
                <a:lnTo>
                  <a:pt x="2429579" y="0"/>
                </a:lnTo>
              </a:path>
            </a:pathLst>
          </a:custGeom>
          <a:ln w="34925">
            <a:solidFill>
              <a:schemeClr val="bg1">
                <a:lumMod val="50000"/>
                <a:lumOff val="50000"/>
              </a:schemeClr>
            </a:solidFill>
          </a:ln>
        </p:spPr>
        <p:txBody>
          <a:bodyPr wrap="square" lIns="0" tIns="0" rIns="0" bIns="0" rtlCol="0"/>
          <a:lstStyle/>
          <a:p>
            <a:endParaRPr sz="1050">
              <a:latin typeface="Avenir Book" charset="0"/>
              <a:ea typeface="Avenir Book" charset="0"/>
              <a:cs typeface="Avenir Book" charset="0"/>
            </a:endParaRPr>
          </a:p>
        </p:txBody>
      </p:sp>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Linear Regression for Classification?</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0" name="object 3"/>
          <p:cNvSpPr txBox="1"/>
          <p:nvPr/>
        </p:nvSpPr>
        <p:spPr>
          <a:xfrm>
            <a:off x="3222228" y="4013007"/>
            <a:ext cx="3881849" cy="530915"/>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If model result &gt; 0.5: predict lost</a:t>
            </a:r>
          </a:p>
          <a:p>
            <a:pPr marL="9525" marR="3810"/>
            <a:r>
              <a:rPr lang="en-US" sz="1725" spc="-4" dirty="0" smtClean="0">
                <a:latin typeface="Avenir Book" charset="0"/>
                <a:ea typeface="Avenir Book" charset="0"/>
                <a:cs typeface="Avenir Book" charset="0"/>
              </a:rPr>
              <a:t>If </a:t>
            </a:r>
            <a:r>
              <a:rPr lang="en-US" sz="1725" spc="-4" dirty="0">
                <a:latin typeface="Avenir Book" charset="0"/>
                <a:ea typeface="Avenir Book" charset="0"/>
                <a:cs typeface="Avenir Book" charset="0"/>
              </a:rPr>
              <a:t>model result </a:t>
            </a:r>
            <a:r>
              <a:rPr lang="en-US" sz="1725" spc="-4" dirty="0" smtClean="0">
                <a:latin typeface="Avenir Book" charset="0"/>
                <a:ea typeface="Avenir Book" charset="0"/>
                <a:cs typeface="Avenir Book" charset="0"/>
              </a:rPr>
              <a:t>&lt; 0.5: predict survived</a:t>
            </a:r>
            <a:endParaRPr sz="1725" dirty="0">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8" name="object 38"/>
          <p:cNvSpPr/>
          <p:nvPr/>
        </p:nvSpPr>
        <p:spPr>
          <a:xfrm>
            <a:off x="4150604" y="2073349"/>
            <a:ext cx="2953473" cy="1109309"/>
          </a:xfrm>
          <a:custGeom>
            <a:avLst/>
            <a:gdLst/>
            <a:ahLst/>
            <a:cxnLst/>
            <a:rect l="l" t="t" r="r" b="b"/>
            <a:pathLst>
              <a:path w="2430145" h="1771014">
                <a:moveTo>
                  <a:pt x="0" y="1770601"/>
                </a:moveTo>
                <a:lnTo>
                  <a:pt x="2429579" y="0"/>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p:sp>
        <p:nvSpPr>
          <p:cNvPr id="29" name="object 3"/>
          <p:cNvSpPr txBox="1"/>
          <p:nvPr/>
        </p:nvSpPr>
        <p:spPr>
          <a:xfrm>
            <a:off x="5326550" y="1538784"/>
            <a:ext cx="213623"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30" name="object 3"/>
          <p:cNvSpPr txBox="1"/>
          <p:nvPr/>
        </p:nvSpPr>
        <p:spPr>
          <a:xfrm>
            <a:off x="5838131"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31" name="object 3"/>
          <p:cNvSpPr txBox="1"/>
          <p:nvPr/>
        </p:nvSpPr>
        <p:spPr>
          <a:xfrm>
            <a:off x="4435599" y="2753362"/>
            <a:ext cx="213623"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32" name="object 3"/>
          <p:cNvSpPr txBox="1"/>
          <p:nvPr/>
        </p:nvSpPr>
        <p:spPr>
          <a:xfrm>
            <a:off x="4032250" y="2753362"/>
            <a:ext cx="213623"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33" name="object 3"/>
          <p:cNvSpPr txBox="1"/>
          <p:nvPr/>
        </p:nvSpPr>
        <p:spPr>
          <a:xfrm>
            <a:off x="3743720" y="2753362"/>
            <a:ext cx="213623"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34" name="object 3"/>
          <p:cNvSpPr txBox="1"/>
          <p:nvPr/>
        </p:nvSpPr>
        <p:spPr>
          <a:xfrm>
            <a:off x="3157491" y="2753362"/>
            <a:ext cx="213623"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35" name="object 3"/>
          <p:cNvSpPr txBox="1"/>
          <p:nvPr/>
        </p:nvSpPr>
        <p:spPr>
          <a:xfrm>
            <a:off x="6454280"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36" name="object 3"/>
          <p:cNvSpPr txBox="1"/>
          <p:nvPr/>
        </p:nvSpPr>
        <p:spPr>
          <a:xfrm>
            <a:off x="6661243"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39" name="object 3"/>
          <p:cNvSpPr txBox="1"/>
          <p:nvPr/>
        </p:nvSpPr>
        <p:spPr>
          <a:xfrm>
            <a:off x="6837408"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44" name="object 3"/>
          <p:cNvSpPr txBox="1"/>
          <p:nvPr/>
        </p:nvSpPr>
        <p:spPr>
          <a:xfrm>
            <a:off x="7029479"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45" name="object 3"/>
          <p:cNvSpPr txBox="1"/>
          <p:nvPr/>
        </p:nvSpPr>
        <p:spPr>
          <a:xfrm>
            <a:off x="7220536"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56" name="object 3"/>
          <p:cNvSpPr txBox="1"/>
          <p:nvPr/>
        </p:nvSpPr>
        <p:spPr>
          <a:xfrm>
            <a:off x="7424408"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57" name="object 3"/>
          <p:cNvSpPr txBox="1"/>
          <p:nvPr/>
        </p:nvSpPr>
        <p:spPr>
          <a:xfrm>
            <a:off x="7694572" y="1538784"/>
            <a:ext cx="213623"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a:t>
            </a:r>
            <a:endParaRPr sz="1725" dirty="0">
              <a:latin typeface="Avenir Book" charset="0"/>
              <a:ea typeface="Avenir Book" charset="0"/>
              <a:cs typeface="Avenir Book" charset="0"/>
            </a:endParaRPr>
          </a:p>
        </p:txBody>
      </p:sp>
      <p:sp>
        <p:nvSpPr>
          <p:cNvPr id="58" name="object 3"/>
          <p:cNvSpPr txBox="1"/>
          <p:nvPr/>
        </p:nvSpPr>
        <p:spPr>
          <a:xfrm>
            <a:off x="5860090" y="1233365"/>
            <a:ext cx="1193502" cy="265457"/>
          </a:xfrm>
          <a:prstGeom prst="rect">
            <a:avLst/>
          </a:prstGeom>
        </p:spPr>
        <p:txBody>
          <a:bodyPr vert="horz" wrap="square" lIns="0" tIns="0" rIns="0" bIns="0" rtlCol="0" anchor="ctr">
            <a:spAutoFit/>
          </a:bodyPr>
          <a:lstStyle/>
          <a:p>
            <a:pPr marL="9525" marR="3810" algn="ctr"/>
            <a:r>
              <a:rPr lang="en-US" sz="1725" spc="-4" smtClean="0">
                <a:latin typeface="Avenir Book" charset="0"/>
                <a:ea typeface="Avenir Book" charset="0"/>
                <a:cs typeface="Avenir Book" charset="0"/>
              </a:rPr>
              <a:t>Prediction</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572514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What is this Function?</a:t>
            </a:r>
          </a:p>
        </p:txBody>
      </p:sp>
      <p:cxnSp>
        <p:nvCxnSpPr>
          <p:cNvPr id="8" name="Straight Arrow Connector 7"/>
          <p:cNvCxnSpPr/>
          <p:nvPr/>
        </p:nvCxnSpPr>
        <p:spPr>
          <a:xfrm flipV="1">
            <a:off x="1927878" y="3850688"/>
            <a:ext cx="5331394" cy="8626"/>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943695" y="1472184"/>
            <a:ext cx="11983" cy="2369076"/>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object 3"/>
          <p:cNvSpPr txBox="1"/>
          <p:nvPr/>
        </p:nvSpPr>
        <p:spPr>
          <a:xfrm>
            <a:off x="1558245" y="3721949"/>
            <a:ext cx="364685"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0.0</a:t>
            </a:r>
            <a:endParaRPr sz="1725" dirty="0">
              <a:latin typeface="Avenir Book" charset="0"/>
              <a:ea typeface="Avenir Book" charset="0"/>
              <a:cs typeface="Avenir Book" charset="0"/>
            </a:endParaRPr>
          </a:p>
        </p:txBody>
      </p:sp>
      <p:sp>
        <p:nvSpPr>
          <p:cNvPr id="11" name="object 3"/>
          <p:cNvSpPr txBox="1"/>
          <p:nvPr/>
        </p:nvSpPr>
        <p:spPr>
          <a:xfrm>
            <a:off x="1558244" y="1602907"/>
            <a:ext cx="364686"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1.0</a:t>
            </a:r>
            <a:endParaRPr sz="1725" dirty="0">
              <a:latin typeface="Avenir Book" charset="0"/>
              <a:ea typeface="Avenir Book" charset="0"/>
              <a:cs typeface="Avenir Book" charset="0"/>
            </a:endParaRPr>
          </a:p>
        </p:txBody>
      </p:sp>
      <p:sp>
        <p:nvSpPr>
          <p:cNvPr id="12" name="object 3"/>
          <p:cNvSpPr txBox="1"/>
          <p:nvPr/>
        </p:nvSpPr>
        <p:spPr>
          <a:xfrm>
            <a:off x="1558244" y="3284229"/>
            <a:ext cx="364686"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0.2</a:t>
            </a:r>
            <a:endParaRPr sz="1725" dirty="0">
              <a:latin typeface="Avenir Book" charset="0"/>
              <a:ea typeface="Avenir Book" charset="0"/>
              <a:cs typeface="Avenir Book" charset="0"/>
            </a:endParaRPr>
          </a:p>
        </p:txBody>
      </p:sp>
      <p:sp>
        <p:nvSpPr>
          <p:cNvPr id="13" name="object 3"/>
          <p:cNvSpPr txBox="1"/>
          <p:nvPr/>
        </p:nvSpPr>
        <p:spPr>
          <a:xfrm>
            <a:off x="1558244" y="2874782"/>
            <a:ext cx="364686"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0.4</a:t>
            </a:r>
            <a:endParaRPr sz="1725" dirty="0">
              <a:latin typeface="Avenir Book" charset="0"/>
              <a:ea typeface="Avenir Book" charset="0"/>
              <a:cs typeface="Avenir Book" charset="0"/>
            </a:endParaRPr>
          </a:p>
        </p:txBody>
      </p:sp>
      <p:sp>
        <p:nvSpPr>
          <p:cNvPr id="14" name="object 3"/>
          <p:cNvSpPr txBox="1"/>
          <p:nvPr/>
        </p:nvSpPr>
        <p:spPr>
          <a:xfrm>
            <a:off x="1558244" y="2417607"/>
            <a:ext cx="364686"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0.6</a:t>
            </a:r>
            <a:endParaRPr sz="1725" dirty="0">
              <a:latin typeface="Avenir Book" charset="0"/>
              <a:ea typeface="Avenir Book" charset="0"/>
              <a:cs typeface="Avenir Book" charset="0"/>
            </a:endParaRPr>
          </a:p>
        </p:txBody>
      </p:sp>
      <p:sp>
        <p:nvSpPr>
          <p:cNvPr id="15" name="object 3"/>
          <p:cNvSpPr txBox="1"/>
          <p:nvPr/>
        </p:nvSpPr>
        <p:spPr>
          <a:xfrm>
            <a:off x="1558244" y="1984296"/>
            <a:ext cx="364686"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0.8</a:t>
            </a:r>
            <a:endParaRPr sz="1725" dirty="0">
              <a:latin typeface="Avenir Book" charset="0"/>
              <a:ea typeface="Avenir Book" charset="0"/>
              <a:cs typeface="Avenir Book" charset="0"/>
            </a:endParaRPr>
          </a:p>
        </p:txBody>
      </p:sp>
      <p:sp>
        <p:nvSpPr>
          <p:cNvPr id="16" name="object 3"/>
          <p:cNvSpPr txBox="1"/>
          <p:nvPr/>
        </p:nvSpPr>
        <p:spPr>
          <a:xfrm>
            <a:off x="4429252" y="3854677"/>
            <a:ext cx="364685" cy="265457"/>
          </a:xfrm>
          <a:prstGeom prst="rect">
            <a:avLst/>
          </a:prstGeom>
        </p:spPr>
        <p:txBody>
          <a:bodyPr vert="horz" wrap="square" lIns="0" tIns="0" rIns="0" bIns="0" rtlCol="0" anchor="ctr">
            <a:spAutoFit/>
          </a:bodyPr>
          <a:lstStyle/>
          <a:p>
            <a:pPr marL="9525" marR="3810" algn="ctr"/>
            <a:r>
              <a:rPr lang="en-US" sz="1725" spc="-4">
                <a:latin typeface="Avenir Book" charset="0"/>
                <a:ea typeface="Avenir Book" charset="0"/>
                <a:cs typeface="Avenir Book" charset="0"/>
              </a:rPr>
              <a:t>0</a:t>
            </a:r>
            <a:endParaRPr sz="1725" dirty="0">
              <a:latin typeface="Avenir Book" charset="0"/>
              <a:ea typeface="Avenir Book" charset="0"/>
              <a:cs typeface="Avenir Book" charset="0"/>
            </a:endParaRPr>
          </a:p>
        </p:txBody>
      </p:sp>
      <p:sp>
        <p:nvSpPr>
          <p:cNvPr id="17" name="object 3"/>
          <p:cNvSpPr txBox="1"/>
          <p:nvPr/>
        </p:nvSpPr>
        <p:spPr>
          <a:xfrm>
            <a:off x="3130804" y="3854677"/>
            <a:ext cx="364685"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-5</a:t>
            </a:r>
            <a:endParaRPr sz="1725" dirty="0">
              <a:latin typeface="Avenir Book" charset="0"/>
              <a:ea typeface="Avenir Book" charset="0"/>
              <a:cs typeface="Avenir Book" charset="0"/>
            </a:endParaRPr>
          </a:p>
        </p:txBody>
      </p:sp>
      <p:sp>
        <p:nvSpPr>
          <p:cNvPr id="18" name="object 3"/>
          <p:cNvSpPr txBox="1"/>
          <p:nvPr/>
        </p:nvSpPr>
        <p:spPr>
          <a:xfrm>
            <a:off x="1865554" y="3854677"/>
            <a:ext cx="364685"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-10</a:t>
            </a:r>
            <a:endParaRPr sz="1725" dirty="0">
              <a:latin typeface="Avenir Book" charset="0"/>
              <a:ea typeface="Avenir Book" charset="0"/>
              <a:cs typeface="Avenir Book" charset="0"/>
            </a:endParaRPr>
          </a:p>
        </p:txBody>
      </p:sp>
      <p:sp>
        <p:nvSpPr>
          <p:cNvPr id="19" name="object 3"/>
          <p:cNvSpPr txBox="1"/>
          <p:nvPr/>
        </p:nvSpPr>
        <p:spPr>
          <a:xfrm>
            <a:off x="5759654" y="3854677"/>
            <a:ext cx="364685"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5</a:t>
            </a:r>
            <a:endParaRPr sz="1725" dirty="0">
              <a:latin typeface="Avenir Book" charset="0"/>
              <a:ea typeface="Avenir Book" charset="0"/>
              <a:cs typeface="Avenir Book" charset="0"/>
            </a:endParaRPr>
          </a:p>
        </p:txBody>
      </p:sp>
      <p:sp>
        <p:nvSpPr>
          <p:cNvPr id="22" name="object 3"/>
          <p:cNvSpPr txBox="1"/>
          <p:nvPr/>
        </p:nvSpPr>
        <p:spPr>
          <a:xfrm>
            <a:off x="7076930" y="3854677"/>
            <a:ext cx="364685"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10</a:t>
            </a:r>
            <a:endParaRPr sz="1725" dirty="0">
              <a:latin typeface="Avenir Book" charset="0"/>
              <a:ea typeface="Avenir Book" charset="0"/>
              <a:cs typeface="Avenir Book" charset="0"/>
            </a:endParaRPr>
          </a:p>
        </p:txBody>
      </p:sp>
      <p:cxnSp>
        <p:nvCxnSpPr>
          <p:cNvPr id="25" name="Straight Arrow Connector 24"/>
          <p:cNvCxnSpPr/>
          <p:nvPr/>
        </p:nvCxnSpPr>
        <p:spPr>
          <a:xfrm flipV="1">
            <a:off x="4605559" y="1674988"/>
            <a:ext cx="6035" cy="2166272"/>
          </a:xfrm>
          <a:prstGeom prst="straightConnector1">
            <a:avLst/>
          </a:prstGeom>
          <a:ln w="38100">
            <a:solidFill>
              <a:schemeClr val="bg1">
                <a:lumMod val="50000"/>
                <a:lumOff val="50000"/>
              </a:schemeClr>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1965960" y="1700784"/>
            <a:ext cx="5230368" cy="2130552"/>
          </a:xfrm>
          <a:custGeom>
            <a:avLst/>
            <a:gdLst>
              <a:gd name="connsiteX0" fmla="*/ 0 w 5230368"/>
              <a:gd name="connsiteY0" fmla="*/ 2130552 h 2130552"/>
              <a:gd name="connsiteX1" fmla="*/ 1545336 w 5230368"/>
              <a:gd name="connsiteY1" fmla="*/ 2112264 h 2130552"/>
              <a:gd name="connsiteX2" fmla="*/ 2011680 w 5230368"/>
              <a:gd name="connsiteY2" fmla="*/ 1965960 h 2130552"/>
              <a:gd name="connsiteX3" fmla="*/ 2340864 w 5230368"/>
              <a:gd name="connsiteY3" fmla="*/ 1609344 h 2130552"/>
              <a:gd name="connsiteX4" fmla="*/ 2990088 w 5230368"/>
              <a:gd name="connsiteY4" fmla="*/ 448056 h 2130552"/>
              <a:gd name="connsiteX5" fmla="*/ 3346704 w 5230368"/>
              <a:gd name="connsiteY5" fmla="*/ 155448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2011680 w 5230368"/>
              <a:gd name="connsiteY2" fmla="*/ 1965960 h 2130552"/>
              <a:gd name="connsiteX3" fmla="*/ 2340864 w 5230368"/>
              <a:gd name="connsiteY3" fmla="*/ 1609344 h 2130552"/>
              <a:gd name="connsiteX4" fmla="*/ 2990088 w 5230368"/>
              <a:gd name="connsiteY4" fmla="*/ 448056 h 2130552"/>
              <a:gd name="connsiteX5" fmla="*/ 3337560 w 5230368"/>
              <a:gd name="connsiteY5" fmla="*/ 146304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1993392 w 5230368"/>
              <a:gd name="connsiteY2" fmla="*/ 1947672 h 2130552"/>
              <a:gd name="connsiteX3" fmla="*/ 2340864 w 5230368"/>
              <a:gd name="connsiteY3" fmla="*/ 1609344 h 2130552"/>
              <a:gd name="connsiteX4" fmla="*/ 2990088 w 5230368"/>
              <a:gd name="connsiteY4" fmla="*/ 448056 h 2130552"/>
              <a:gd name="connsiteX5" fmla="*/ 3337560 w 5230368"/>
              <a:gd name="connsiteY5" fmla="*/ 146304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1993392 w 5230368"/>
              <a:gd name="connsiteY2" fmla="*/ 1947672 h 2130552"/>
              <a:gd name="connsiteX3" fmla="*/ 2340864 w 5230368"/>
              <a:gd name="connsiteY3" fmla="*/ 1609344 h 2130552"/>
              <a:gd name="connsiteX4" fmla="*/ 2990088 w 5230368"/>
              <a:gd name="connsiteY4" fmla="*/ 448056 h 2130552"/>
              <a:gd name="connsiteX5" fmla="*/ 3337560 w 5230368"/>
              <a:gd name="connsiteY5" fmla="*/ 146304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2002536 w 5230368"/>
              <a:gd name="connsiteY2" fmla="*/ 1956816 h 2130552"/>
              <a:gd name="connsiteX3" fmla="*/ 2340864 w 5230368"/>
              <a:gd name="connsiteY3" fmla="*/ 1609344 h 2130552"/>
              <a:gd name="connsiteX4" fmla="*/ 2990088 w 5230368"/>
              <a:gd name="connsiteY4" fmla="*/ 448056 h 2130552"/>
              <a:gd name="connsiteX5" fmla="*/ 3337560 w 5230368"/>
              <a:gd name="connsiteY5" fmla="*/ 146304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2002536 w 5230368"/>
              <a:gd name="connsiteY2" fmla="*/ 1956816 h 2130552"/>
              <a:gd name="connsiteX3" fmla="*/ 2340864 w 5230368"/>
              <a:gd name="connsiteY3" fmla="*/ 1609344 h 2130552"/>
              <a:gd name="connsiteX4" fmla="*/ 2990088 w 5230368"/>
              <a:gd name="connsiteY4" fmla="*/ 448056 h 2130552"/>
              <a:gd name="connsiteX5" fmla="*/ 3319272 w 5230368"/>
              <a:gd name="connsiteY5" fmla="*/ 137160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2002536 w 5230368"/>
              <a:gd name="connsiteY2" fmla="*/ 1956816 h 2130552"/>
              <a:gd name="connsiteX3" fmla="*/ 2340864 w 5230368"/>
              <a:gd name="connsiteY3" fmla="*/ 1609344 h 2130552"/>
              <a:gd name="connsiteX4" fmla="*/ 2990088 w 5230368"/>
              <a:gd name="connsiteY4" fmla="*/ 448056 h 2130552"/>
              <a:gd name="connsiteX5" fmla="*/ 3319272 w 5230368"/>
              <a:gd name="connsiteY5" fmla="*/ 137160 h 2130552"/>
              <a:gd name="connsiteX6" fmla="*/ 3785616 w 5230368"/>
              <a:gd name="connsiteY6" fmla="*/ 27432 h 2130552"/>
              <a:gd name="connsiteX7" fmla="*/ 5230368 w 5230368"/>
              <a:gd name="connsiteY7" fmla="*/ 0 h 2130552"/>
              <a:gd name="connsiteX0" fmla="*/ 0 w 5230368"/>
              <a:gd name="connsiteY0" fmla="*/ 2130552 h 2130552"/>
              <a:gd name="connsiteX1" fmla="*/ 1545336 w 5230368"/>
              <a:gd name="connsiteY1" fmla="*/ 2112264 h 2130552"/>
              <a:gd name="connsiteX2" fmla="*/ 2011680 w 5230368"/>
              <a:gd name="connsiteY2" fmla="*/ 1975104 h 2130552"/>
              <a:gd name="connsiteX3" fmla="*/ 2340864 w 5230368"/>
              <a:gd name="connsiteY3" fmla="*/ 1609344 h 2130552"/>
              <a:gd name="connsiteX4" fmla="*/ 2990088 w 5230368"/>
              <a:gd name="connsiteY4" fmla="*/ 448056 h 2130552"/>
              <a:gd name="connsiteX5" fmla="*/ 3319272 w 5230368"/>
              <a:gd name="connsiteY5" fmla="*/ 137160 h 2130552"/>
              <a:gd name="connsiteX6" fmla="*/ 3785616 w 5230368"/>
              <a:gd name="connsiteY6" fmla="*/ 27432 h 2130552"/>
              <a:gd name="connsiteX7" fmla="*/ 5230368 w 5230368"/>
              <a:gd name="connsiteY7" fmla="*/ 0 h 213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0368" h="2130552">
                <a:moveTo>
                  <a:pt x="0" y="2130552"/>
                </a:moveTo>
                <a:lnTo>
                  <a:pt x="1545336" y="2112264"/>
                </a:lnTo>
                <a:cubicBezTo>
                  <a:pt x="1880616" y="2086356"/>
                  <a:pt x="1879092" y="2058924"/>
                  <a:pt x="2011680" y="1975104"/>
                </a:cubicBezTo>
                <a:cubicBezTo>
                  <a:pt x="2144268" y="1891284"/>
                  <a:pt x="2177796" y="1863852"/>
                  <a:pt x="2340864" y="1609344"/>
                </a:cubicBezTo>
                <a:cubicBezTo>
                  <a:pt x="2503932" y="1354836"/>
                  <a:pt x="2827020" y="693420"/>
                  <a:pt x="2990088" y="448056"/>
                </a:cubicBezTo>
                <a:cubicBezTo>
                  <a:pt x="3153156" y="202692"/>
                  <a:pt x="3241548" y="179832"/>
                  <a:pt x="3319272" y="137160"/>
                </a:cubicBezTo>
                <a:cubicBezTo>
                  <a:pt x="3396996" y="94488"/>
                  <a:pt x="3467100" y="50292"/>
                  <a:pt x="3785616" y="27432"/>
                </a:cubicBezTo>
                <a:cubicBezTo>
                  <a:pt x="4104132" y="4572"/>
                  <a:pt x="5230368" y="0"/>
                  <a:pt x="5230368" y="0"/>
                </a:cubicBezTo>
              </a:path>
            </a:pathLst>
          </a:cu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5239552" y="1852323"/>
                <a:ext cx="2011641" cy="698012"/>
              </a:xfrm>
              <a:prstGeom prst="rect">
                <a:avLst/>
              </a:prstGeom>
              <a:noFill/>
            </p:spPr>
            <p:txBody>
              <a:bodyPr wrap="none" lIns="0" tIns="0" rIns="0" bIns="0" rtlCol="0">
                <a:spAutoFit/>
              </a:bodyPr>
              <a:lstStyle/>
              <a:p>
                <a14:m>
                  <m:oMath xmlns:m="http://schemas.openxmlformats.org/officeDocument/2006/math">
                    <m:r>
                      <a:rPr lang="en-US" sz="3200" i="1">
                        <a:latin typeface="Cambria Math" charset="0"/>
                        <a:ea typeface="Avenir Book" charset="0"/>
                        <a:cs typeface="Avenir Book" charset="0"/>
                      </a:rPr>
                      <m:t>𝑦</m:t>
                    </m:r>
                    <m:r>
                      <a:rPr lang="en-US" sz="3200" i="1">
                        <a:latin typeface="Cambria Math" charset="0"/>
                        <a:ea typeface="Avenir Book" charset="0"/>
                        <a:cs typeface="Avenir Book" charset="0"/>
                      </a:rPr>
                      <m:t> =</m:t>
                    </m:r>
                    <m:f>
                      <m:fPr>
                        <m:ctrlPr>
                          <a:rPr lang="mr-IN" sz="3200" b="0" i="1" smtClean="0">
                            <a:latin typeface="Cambria Math" panose="02040503050406030204" pitchFamily="18" charset="0"/>
                            <a:ea typeface="Avenir Book" charset="0"/>
                            <a:cs typeface="Avenir Book" charset="0"/>
                          </a:rPr>
                        </m:ctrlPr>
                      </m:fPr>
                      <m:num>
                        <m:r>
                          <a:rPr lang="en-US" sz="3200" b="0" i="1" smtClean="0">
                            <a:latin typeface="Cambria Math" charset="0"/>
                            <a:ea typeface="Avenir Book" charset="0"/>
                            <a:cs typeface="Avenir Book" charset="0"/>
                          </a:rPr>
                          <m:t>1</m:t>
                        </m:r>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mr-IN" sz="3200" b="0" i="1" smtClean="0">
                                <a:latin typeface="Cambria Math" charset="0"/>
                                <a:ea typeface="Avenir Book" charset="0"/>
                                <a:cs typeface="Avenir Book" charset="0"/>
                              </a:rPr>
                              <m:t>−</m:t>
                            </m:r>
                            <m:r>
                              <a:rPr lang="en-US" sz="3200" i="1">
                                <a:latin typeface="Cambria Math" charset="0"/>
                                <a:ea typeface="Avenir Book" charset="0"/>
                                <a:cs typeface="Avenir Book" charset="0"/>
                              </a:rPr>
                              <m:t>𝑥</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239552" y="1852323"/>
                <a:ext cx="2011641" cy="698012"/>
              </a:xfrm>
              <a:prstGeom prst="rect">
                <a:avLst/>
              </a:prstGeom>
              <a:blipFill rotWithShape="0">
                <a:blip r:embed="rId3"/>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155629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38"/>
          <p:cNvSpPr/>
          <p:nvPr/>
        </p:nvSpPr>
        <p:spPr>
          <a:xfrm>
            <a:off x="2803232" y="2500765"/>
            <a:ext cx="5001066" cy="45719"/>
          </a:xfrm>
          <a:custGeom>
            <a:avLst/>
            <a:gdLst/>
            <a:ahLst/>
            <a:cxnLst/>
            <a:rect l="l" t="t" r="r" b="b"/>
            <a:pathLst>
              <a:path w="2430145" h="1771014">
                <a:moveTo>
                  <a:pt x="0" y="1770601"/>
                </a:moveTo>
                <a:lnTo>
                  <a:pt x="2429579" y="0"/>
                </a:lnTo>
              </a:path>
            </a:pathLst>
          </a:custGeom>
          <a:ln w="34925">
            <a:solidFill>
              <a:schemeClr val="bg1">
                <a:lumMod val="50000"/>
                <a:lumOff val="50000"/>
              </a:schemeClr>
            </a:solidFill>
          </a:ln>
        </p:spPr>
        <p:txBody>
          <a:bodyPr wrap="square" lIns="0" tIns="0" rIns="0" bIns="0" rtlCol="0"/>
          <a:lstStyle/>
          <a:p>
            <a:endParaRPr sz="1050">
              <a:latin typeface="Avenir Book" charset="0"/>
              <a:ea typeface="Avenir Book" charset="0"/>
              <a:cs typeface="Avenir Book" charset="0"/>
            </a:endParaRPr>
          </a:p>
        </p:txBody>
      </p:sp>
      <p:sp>
        <p:nvSpPr>
          <p:cNvPr id="37"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The Decision Boundary</a:t>
            </a:r>
          </a:p>
        </p:txBody>
      </p:sp>
      <p:cxnSp>
        <p:nvCxnSpPr>
          <p:cNvPr id="38" name="Straight Arrow Connector 37"/>
          <p:cNvCxnSpPr/>
          <p:nvPr/>
        </p:nvCxnSpPr>
        <p:spPr>
          <a:xfrm flipV="1">
            <a:off x="2787414" y="3164604"/>
            <a:ext cx="5149052" cy="18054"/>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922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731448"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4055051"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4395353" y="3034302"/>
            <a:ext cx="270164" cy="270164"/>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298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838131"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645428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6835160"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722884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r>
              <a:rPr lang="en-US" sz="1725" spc="-4" dirty="0" smtClean="0">
                <a:latin typeface="Avenir Book" charset="0"/>
                <a:ea typeface="Avenir Book" charset="0"/>
                <a:cs typeface="Avenir Book" charset="0"/>
              </a:rPr>
              <a:t>Number of Positive Nodes</a:t>
            </a:r>
            <a:endParaRPr sz="1725" dirty="0">
              <a:latin typeface="Avenir Book" charset="0"/>
              <a:ea typeface="Avenir Book" charset="0"/>
              <a:cs typeface="Avenir Book" charset="0"/>
            </a:endParaRPr>
          </a:p>
        </p:txBody>
      </p:sp>
      <p:cxnSp>
        <p:nvCxnSpPr>
          <p:cNvPr id="52" name="Straight Arrow Connector 51"/>
          <p:cNvCxnSpPr/>
          <p:nvPr/>
        </p:nvCxnSpPr>
        <p:spPr>
          <a:xfrm flipH="1" flipV="1">
            <a:off x="2809447" y="1520456"/>
            <a:ext cx="5765" cy="1644148"/>
          </a:xfrm>
          <a:prstGeom prst="straightConnector1">
            <a:avLst/>
          </a:prstGeom>
          <a:ln w="38100">
            <a:solidFill>
              <a:schemeClr val="bg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object 3"/>
          <p:cNvSpPr txBox="1"/>
          <p:nvPr/>
        </p:nvSpPr>
        <p:spPr>
          <a:xfrm>
            <a:off x="1341532" y="3045293"/>
            <a:ext cx="1385652" cy="265457"/>
          </a:xfrm>
          <a:prstGeom prst="rect">
            <a:avLst/>
          </a:prstGeom>
        </p:spPr>
        <p:txBody>
          <a:bodyPr vert="horz" wrap="square" lIns="0" tIns="0" rIns="0" bIns="0" rtlCol="0" anchor="ctr">
            <a:spAutoFit/>
          </a:bodyPr>
          <a:lstStyle/>
          <a:p>
            <a:pPr marL="9525" marR="3810" algn="r"/>
            <a:r>
              <a:rPr lang="en-US" sz="1725" spc="-4" dirty="0" smtClean="0">
                <a:latin typeface="Avenir Book" charset="0"/>
                <a:ea typeface="Avenir Book" charset="0"/>
                <a:cs typeface="Avenir Book" charset="0"/>
              </a:rPr>
              <a:t>Survived: 0.0</a:t>
            </a:r>
            <a:endParaRPr sz="1725" dirty="0">
              <a:latin typeface="Avenir Book" charset="0"/>
              <a:ea typeface="Avenir Book" charset="0"/>
              <a:cs typeface="Avenir Book" charset="0"/>
            </a:endParaRPr>
          </a:p>
        </p:txBody>
      </p:sp>
      <p:sp>
        <p:nvSpPr>
          <p:cNvPr id="54" name="object 3"/>
          <p:cNvSpPr txBox="1"/>
          <p:nvPr/>
        </p:nvSpPr>
        <p:spPr>
          <a:xfrm>
            <a:off x="1809352" y="1897763"/>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Lost: 1.0</a:t>
            </a:r>
            <a:endParaRPr sz="1725" dirty="0">
              <a:latin typeface="Avenir Book" charset="0"/>
              <a:ea typeface="Avenir Book" charset="0"/>
              <a:cs typeface="Avenir Book" charset="0"/>
            </a:endParaRPr>
          </a:p>
        </p:txBody>
      </p:sp>
      <p:sp>
        <p:nvSpPr>
          <p:cNvPr id="55" name="object 3"/>
          <p:cNvSpPr txBox="1"/>
          <p:nvPr/>
        </p:nvSpPr>
        <p:spPr>
          <a:xfrm>
            <a:off x="362442" y="1972473"/>
            <a:ext cx="1217066" cy="1061829"/>
          </a:xfrm>
          <a:prstGeom prst="rect">
            <a:avLst/>
          </a:prstGeom>
        </p:spPr>
        <p:txBody>
          <a:bodyPr vert="horz" wrap="square" lIns="0" tIns="0" rIns="0" bIns="0" rtlCol="0" anchor="ctr">
            <a:spAutoFit/>
          </a:bodyPr>
          <a:lstStyle/>
          <a:p>
            <a:pPr marL="9525" marR="3810" algn="ctr"/>
            <a:r>
              <a:rPr lang="en-US" sz="1725" spc="-4" dirty="0" smtClean="0">
                <a:effectLst/>
                <a:latin typeface="Avenir Book" charset="0"/>
                <a:ea typeface="Avenir Book" charset="0"/>
                <a:cs typeface="Avenir Book" charset="0"/>
              </a:rPr>
              <a:t>Patient</a:t>
            </a:r>
          </a:p>
          <a:p>
            <a:pPr marL="9525" marR="3810" algn="ctr"/>
            <a:r>
              <a:rPr lang="en-US" sz="1725" spc="-4" dirty="0" smtClean="0">
                <a:effectLst/>
                <a:latin typeface="Avenir Book" charset="0"/>
                <a:ea typeface="Avenir Book" charset="0"/>
                <a:cs typeface="Avenir Book" charset="0"/>
              </a:rPr>
              <a:t>Status</a:t>
            </a:r>
          </a:p>
          <a:p>
            <a:pPr marL="9525" marR="3810" algn="ctr"/>
            <a:r>
              <a:rPr lang="en-US" sz="1725" spc="-4" dirty="0" smtClean="0">
                <a:effectLst/>
                <a:latin typeface="Avenir Book" charset="0"/>
                <a:ea typeface="Avenir Book" charset="0"/>
                <a:cs typeface="Avenir Book" charset="0"/>
              </a:rPr>
              <a:t>After Five Years</a:t>
            </a:r>
            <a:endParaRPr sz="1725" dirty="0">
              <a:effectLst/>
              <a:latin typeface="Avenir Book" charset="0"/>
              <a:ea typeface="Avenir Book" charset="0"/>
              <a:cs typeface="Avenir Book" charset="0"/>
            </a:endParaRPr>
          </a:p>
        </p:txBody>
      </p:sp>
      <p:sp>
        <p:nvSpPr>
          <p:cNvPr id="23" name="object 3"/>
          <p:cNvSpPr txBox="1"/>
          <p:nvPr/>
        </p:nvSpPr>
        <p:spPr>
          <a:xfrm>
            <a:off x="1809352" y="2421201"/>
            <a:ext cx="917832" cy="265457"/>
          </a:xfrm>
          <a:prstGeom prst="rect">
            <a:avLst/>
          </a:prstGeom>
        </p:spPr>
        <p:txBody>
          <a:bodyPr vert="horz" wrap="square" lIns="0" tIns="0" rIns="0" bIns="0" rtlCol="0" anchor="ctr">
            <a:spAutoFit/>
          </a:bodyPr>
          <a:lstStyle/>
          <a:p>
            <a:pPr marL="9525" marR="3810" algn="r"/>
            <a:r>
              <a:rPr lang="en-US" sz="1725" spc="-4" smtClean="0">
                <a:latin typeface="Avenir Book" charset="0"/>
                <a:ea typeface="Avenir Book" charset="0"/>
                <a:cs typeface="Avenir Book" charset="0"/>
              </a:rPr>
              <a:t>0.5</a:t>
            </a:r>
            <a:endParaRPr sz="1725" dirty="0">
              <a:latin typeface="Avenir Book" charset="0"/>
              <a:ea typeface="Avenir Book" charset="0"/>
              <a:cs typeface="Avenir Book" charset="0"/>
            </a:endParaRPr>
          </a:p>
        </p:txBody>
      </p:sp>
      <p:sp>
        <p:nvSpPr>
          <p:cNvPr id="24" name="Oval 23"/>
          <p:cNvSpPr/>
          <p:nvPr/>
        </p:nvSpPr>
        <p:spPr>
          <a:xfrm>
            <a:off x="7666302"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5" name="Oval 24"/>
          <p:cNvSpPr/>
          <p:nvPr/>
        </p:nvSpPr>
        <p:spPr>
          <a:xfrm>
            <a:off x="7001209"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6" name="Oval 25"/>
          <p:cNvSpPr/>
          <p:nvPr/>
        </p:nvSpPr>
        <p:spPr>
          <a:xfrm>
            <a:off x="6674056"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7" name="Oval 26"/>
          <p:cNvSpPr/>
          <p:nvPr/>
        </p:nvSpPr>
        <p:spPr>
          <a:xfrm>
            <a:off x="7396138" y="18852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bject 58"/>
          <p:cNvSpPr/>
          <p:nvPr/>
        </p:nvSpPr>
        <p:spPr>
          <a:xfrm>
            <a:off x="3002739" y="1967268"/>
            <a:ext cx="4993957" cy="1215390"/>
          </a:xfrm>
          <a:custGeom>
            <a:avLst/>
            <a:gdLst/>
            <a:ahLst/>
            <a:cxn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ln w="38099">
            <a:solidFill>
              <a:srgbClr val="FAA757"/>
            </a:solidFill>
          </a:ln>
        </p:spPr>
        <p:txBody>
          <a:bodyPr wrap="square" lIns="0" tIns="0" rIns="0" bIns="0" rtlCol="0"/>
          <a:lstStyle/>
          <a:p>
            <a:endParaRPr sz="105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59" name="TextBox 58"/>
              <p:cNvSpPr txBox="1"/>
              <p:nvPr/>
            </p:nvSpPr>
            <p:spPr>
              <a:xfrm>
                <a:off x="3061179" y="3935178"/>
                <a:ext cx="4167231" cy="718915"/>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b="0" i="1">
                            <a:latin typeface="Cambria Math" charset="0"/>
                            <a:ea typeface="Avenir Book" charset="0"/>
                            <a:cs typeface="Avenir Book" charset="0"/>
                          </a:rPr>
                          <m:t>𝑦</m:t>
                        </m:r>
                      </m:e>
                      <m:sub>
                        <m:r>
                          <a:rPr lang="en-US" sz="3200" b="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b="0" i="1" smtClean="0">
                            <a:latin typeface="Cambria Math" charset="0"/>
                            <a:ea typeface="Avenir Book" charset="0"/>
                            <a:cs typeface="Avenir Book" charset="0"/>
                          </a:rPr>
                          <m:t>𝑥</m:t>
                        </m:r>
                      </m:e>
                    </m:d>
                    <m:r>
                      <a:rPr lang="en-US" sz="3200" b="0" i="1" smtClean="0">
                        <a:latin typeface="Cambria Math" charset="0"/>
                        <a:ea typeface="Avenir Book" charset="0"/>
                        <a:cs typeface="Avenir Book" charset="0"/>
                      </a:rPr>
                      <m:t>=</m:t>
                    </m:r>
                    <m:f>
                      <m:fPr>
                        <m:ctrlPr>
                          <a:rPr lang="mr-IN" sz="3200" b="0" i="1" smtClean="0">
                            <a:latin typeface="Cambria Math" panose="02040503050406030204" pitchFamily="18" charset="0"/>
                            <a:ea typeface="Avenir Book" charset="0"/>
                            <a:cs typeface="Avenir Book" charset="0"/>
                          </a:rPr>
                        </m:ctrlPr>
                      </m:fPr>
                      <m:num>
                        <m:r>
                          <a:rPr lang="en-US" sz="3200" b="0" i="1" smtClean="0">
                            <a:latin typeface="Cambria Math" charset="0"/>
                            <a:ea typeface="Avenir Book" charset="0"/>
                            <a:cs typeface="Avenir Book" charset="0"/>
                          </a:rPr>
                          <m:t>1</m:t>
                        </m:r>
                      </m:num>
                      <m:den>
                        <m:r>
                          <a:rPr lang="en-US" sz="3200" b="0" i="1" smtClean="0">
                            <a:latin typeface="Cambria Math" charset="0"/>
                            <a:ea typeface="Avenir Book" charset="0"/>
                            <a:cs typeface="Avenir Book" charset="0"/>
                          </a:rPr>
                          <m:t>1+</m:t>
                        </m:r>
                        <m:sSup>
                          <m:sSupPr>
                            <m:ctrlPr>
                              <a:rPr lang="mr-IN" sz="3200" b="0" i="1" smtClean="0">
                                <a:latin typeface="Cambria Math" panose="02040503050406030204" pitchFamily="18" charset="0"/>
                                <a:ea typeface="Avenir Book" charset="0"/>
                                <a:cs typeface="Avenir Book" charset="0"/>
                              </a:rPr>
                            </m:ctrlPr>
                          </m:sSupPr>
                          <m:e>
                            <m:r>
                              <a:rPr lang="mr-IN" sz="3200" b="0" i="1" smtClean="0">
                                <a:latin typeface="Cambria Math" charset="0"/>
                                <a:ea typeface="Avenir Book" charset="0"/>
                                <a:cs typeface="Avenir Book" charset="0"/>
                              </a:rPr>
                              <m:t>𝑒</m:t>
                            </m:r>
                          </m:e>
                          <m:sup>
                            <m:r>
                              <a:rPr lang="mr-IN" sz="3200" b="0" i="1" smtClean="0">
                                <a:latin typeface="Cambria Math" charset="0"/>
                                <a:ea typeface="Avenir Book" charset="0"/>
                                <a:cs typeface="Avenir Book" charset="0"/>
                              </a:rPr>
                              <m:t>−</m:t>
                            </m:r>
                            <m:r>
                              <a:rPr lang="en-US" sz="3200" b="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b="0" i="1" dirty="0" smtClean="0">
                                <a:latin typeface="Cambria Math" charset="0"/>
                                <a:ea typeface="Avenir Book" charset="0"/>
                                <a:cs typeface="Avenir Book" charset="0"/>
                              </a:rPr>
                              <m:t>+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r>
                              <a:rPr lang="en-US" sz="3200" i="1">
                                <a:latin typeface="Cambria Math" charset="0"/>
                                <a:ea typeface="Avenir Book" charset="0"/>
                                <a:cs typeface="Avenir Book" charset="0"/>
                              </a:rPr>
                              <m:t>𝑥</m:t>
                            </m:r>
                            <m:r>
                              <a:rPr lang="en-US" sz="3200" b="0" i="1" smtClean="0">
                                <a:latin typeface="Cambria Math" charset="0"/>
                                <a:ea typeface="Avenir Book" charset="0"/>
                                <a:cs typeface="Avenir Book" charset="0"/>
                              </a:rPr>
                              <m:t> </m:t>
                            </m:r>
                            <m:r>
                              <a:rPr lang="en-US" sz="3200" i="1" dirty="0">
                                <a:latin typeface="Cambria Math" charset="0"/>
                                <a:ea typeface="Avenir Book" charset="0"/>
                                <a:cs typeface="Avenir Book" charset="0"/>
                              </a:rPr>
                              <m:t>+</m:t>
                            </m:r>
                            <m:r>
                              <a:rPr lang="en-US" sz="3200" b="0" i="1" dirty="0" smtClean="0">
                                <a:latin typeface="Cambria Math" charset="0"/>
                                <a:ea typeface="Avenir Book" charset="0"/>
                                <a:cs typeface="Avenir Book" charset="0"/>
                              </a:rPr>
                              <m:t> </m:t>
                            </m:r>
                            <m:r>
                              <m:rPr>
                                <m:sty m:val="p"/>
                              </m:rPr>
                              <a:rPr lang="el-GR" sz="3200" i="1" dirty="0">
                                <a:latin typeface="Cambria Math" charset="0"/>
                                <a:ea typeface="Avenir Book" charset="0"/>
                                <a:cs typeface="Avenir Book" charset="0"/>
                              </a:rPr>
                              <m:t>ε</m:t>
                            </m:r>
                            <m:r>
                              <m:rPr>
                                <m:nor/>
                              </m:rPr>
                              <a:rPr lang="en-US" sz="3200" dirty="0">
                                <a:latin typeface="Avenir Book" charset="0"/>
                                <a:ea typeface="Avenir Book" charset="0"/>
                                <a:cs typeface="Avenir Book" charset="0"/>
                              </a:rPr>
                              <m:t> </m:t>
                            </m:r>
                            <m:r>
                              <a:rPr lang="en-US" sz="3200" b="0" i="1" dirty="0" smtClean="0">
                                <a:latin typeface="Cambria Math" charset="0"/>
                                <a:ea typeface="Avenir Book" charset="0"/>
                                <a:cs typeface="Avenir Book" charset="0"/>
                              </a:rPr>
                              <m:t>)</m:t>
                            </m:r>
                          </m:sup>
                        </m:sSup>
                      </m:den>
                    </m:f>
                  </m:oMath>
                </a14:m>
                <a:r>
                  <a:rPr lang="en-US" sz="3200" dirty="0" smtClean="0">
                    <a:latin typeface="Avenir Book" charset="0"/>
                    <a:ea typeface="Avenir Book" charset="0"/>
                    <a:cs typeface="Avenir Book" charset="0"/>
                  </a:rPr>
                  <a:t>  </a:t>
                </a:r>
                <a:endParaRPr lang="en-US" sz="3200" dirty="0">
                  <a:latin typeface="Avenir Book" charset="0"/>
                  <a:ea typeface="Avenir Book" charset="0"/>
                  <a:cs typeface="Avenir Book"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061179" y="3935178"/>
                <a:ext cx="4167231" cy="718915"/>
              </a:xfrm>
              <a:prstGeom prst="rect">
                <a:avLst/>
              </a:prstGeom>
              <a:blipFill rotWithShape="0">
                <a:blip r:embed="rId3"/>
                <a:stretch>
                  <a:fillRect/>
                </a:stretch>
              </a:blipFill>
            </p:spPr>
            <p:txBody>
              <a:bodyPr/>
              <a:lstStyle/>
              <a:p>
                <a:r>
                  <a:rPr lang="en-US">
                    <a:noFill/>
                  </a:rPr>
                  <a:t> </a:t>
                </a:r>
              </a:p>
            </p:txBody>
          </p:sp>
        </mc:Fallback>
      </mc:AlternateContent>
      <p:cxnSp>
        <p:nvCxnSpPr>
          <p:cNvPr id="32" name="Straight Arrow Connector 31"/>
          <p:cNvCxnSpPr/>
          <p:nvPr/>
        </p:nvCxnSpPr>
        <p:spPr>
          <a:xfrm flipH="1" flipV="1">
            <a:off x="4859776" y="1697768"/>
            <a:ext cx="1" cy="1712322"/>
          </a:xfrm>
          <a:prstGeom prst="straightConnector1">
            <a:avLst/>
          </a:prstGeom>
          <a:ln w="53975">
            <a:solidFill>
              <a:srgbClr val="7030A0"/>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032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imple-dark-2">
  <a:themeElements>
    <a:clrScheme name="Custom 1">
      <a:dk1>
        <a:srgbClr val="000000"/>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theme" id="{7CD40ED6-13F2-774E-8C9C-E2A351ABAE7C}" vid="{A60F4A55-6349-6E4D-A6AA-B84EBE13CF51}"/>
    </a:ext>
  </a:extLst>
</a:theme>
</file>

<file path=ppt/theme/theme5.xml><?xml version="1.0" encoding="utf-8"?>
<a:theme xmlns:a="http://schemas.openxmlformats.org/drawingml/2006/main" name="1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theme" id="{7CD40ED6-13F2-774E-8C9C-E2A351ABAE7C}" vid="{A60F4A55-6349-6E4D-A6AA-B84EBE13CF51}"/>
    </a:ext>
  </a:extLst>
</a:theme>
</file>

<file path=ppt/theme/theme6.xml><?xml version="1.0" encoding="utf-8"?>
<a:theme xmlns:a="http://schemas.openxmlformats.org/drawingml/2006/main" name="2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theme" id="{7CD40ED6-13F2-774E-8C9C-E2A351ABAE7C}" vid="{A60F4A55-6349-6E4D-A6AA-B84EBE13CF51}"/>
    </a:ext>
  </a:ext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6345</TotalTime>
  <Words>3226</Words>
  <Application>Microsoft Office PowerPoint</Application>
  <PresentationFormat>On-screen Show (16:9)</PresentationFormat>
  <Paragraphs>743</Paragraphs>
  <Slides>54</Slides>
  <Notes>53</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54</vt:i4>
      </vt:variant>
    </vt:vector>
  </HeadingPairs>
  <TitlesOfParts>
    <vt:vector size="74" baseType="lpstr">
      <vt:lpstr>Arial</vt:lpstr>
      <vt:lpstr>Avenir Book</vt:lpstr>
      <vt:lpstr>Calibri</vt:lpstr>
      <vt:lpstr>Calibri Light</vt:lpstr>
      <vt:lpstr>Cambria Math</vt:lpstr>
      <vt:lpstr>Intel Clear</vt:lpstr>
      <vt:lpstr>Intel Clear Light</vt:lpstr>
      <vt:lpstr>Intel Clear Pro</vt:lpstr>
      <vt:lpstr>Lucida Grande</vt:lpstr>
      <vt:lpstr>Mangal</vt:lpstr>
      <vt:lpstr>Monaco</vt:lpstr>
      <vt:lpstr>Neo Sans Intel</vt:lpstr>
      <vt:lpstr>Source Code Pro</vt:lpstr>
      <vt:lpstr>Wingdings</vt:lpstr>
      <vt:lpstr>1_simple-dark-2</vt:lpstr>
      <vt:lpstr>2_simple-dark-2</vt:lpstr>
      <vt:lpstr>Custom Design</vt:lpstr>
      <vt:lpstr>intel_theme</vt:lpstr>
      <vt:lpstr>1_intel_theme</vt:lpstr>
      <vt:lpstr>2_intel_theme</vt:lpstr>
      <vt:lpstr>Logistic Regression</vt:lpstr>
      <vt:lpstr>Legal Notices and Disclaimers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Error Metrics</vt:lpstr>
      <vt:lpstr>PowerPoint Presentation</vt:lpstr>
      <vt:lpstr>PowerPoint Presentation</vt:lpstr>
      <vt:lpstr>Confusion Matrix</vt:lpstr>
      <vt:lpstr>Confusion Matrix</vt:lpstr>
      <vt:lpstr>Confusion Matrix</vt:lpstr>
      <vt:lpstr>Confusion Matrix</vt:lpstr>
      <vt:lpstr>Confusion Matrix</vt:lpstr>
      <vt:lpstr>Confusion Matrix</vt:lpstr>
      <vt:lpstr>Confusion Matrix</vt:lpstr>
      <vt:lpstr>Confusion Matrix</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&lt;Title&gt;</dc:title>
  <cp:lastModifiedBy>Oberoi, Daman</cp:lastModifiedBy>
  <cp:revision>202</cp:revision>
  <cp:lastPrinted>2017-03-12T03:34:29Z</cp:lastPrinted>
  <dcterms:modified xsi:type="dcterms:W3CDTF">2017-08-25T19:19:48Z</dcterms:modified>
</cp:coreProperties>
</file>