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0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3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6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6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0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7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9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3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5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280F6-C255-426A-8B76-79007A637CCC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64AC-BF3E-4070-95E0-79CCD719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4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29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536" y="126123"/>
            <a:ext cx="631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Gantt Chart </a:t>
            </a:r>
            <a:r>
              <a:rPr lang="ko-KR" altLang="en-US" sz="3000" b="1" dirty="0" smtClean="0"/>
              <a:t>기획</a:t>
            </a:r>
            <a:endParaRPr lang="ko-KR" altLang="en-US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4366" y="798400"/>
            <a:ext cx="7654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0.  </a:t>
            </a:r>
            <a:r>
              <a:rPr lang="en-US" altLang="ko-KR" dirty="0" err="1" smtClean="0"/>
              <a:t>gantt</a:t>
            </a:r>
            <a:r>
              <a:rPr lang="en-US" altLang="ko-KR" dirty="0" smtClean="0"/>
              <a:t> sample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날짜 표시 단위 </a:t>
            </a:r>
            <a:r>
              <a:rPr lang="en-US" altLang="ko-KR" dirty="0" smtClean="0"/>
              <a:t>(quarter/month/week)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Component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Dependency case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Action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Dependency role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19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501" y="138527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4. 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785" y="607188"/>
            <a:ext cx="9377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d. Drag &amp; Drop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(Deliverable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단위만 가능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5757" y="1208411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44065" y="1208411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1753757" y="1276170"/>
            <a:ext cx="159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35757" y="1980198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1661478" y="2025097"/>
            <a:ext cx="184558" cy="45719"/>
          </a:xfrm>
          <a:prstGeom prst="leftRightArrow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44065" y="1980198"/>
            <a:ext cx="1944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929468" y="2047956"/>
            <a:ext cx="135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06" y="1226470"/>
            <a:ext cx="281730" cy="2875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70" y="1239857"/>
            <a:ext cx="281730" cy="2875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43477" y="957068"/>
            <a:ext cx="3962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&lt;Move&gt; - </a:t>
            </a:r>
            <a:r>
              <a:rPr lang="ko-KR" altLang="en-US" sz="1100" b="1" dirty="0" smtClean="0"/>
              <a:t>같은 </a:t>
            </a:r>
            <a:r>
              <a:rPr lang="en-US" altLang="ko-KR" sz="1100" b="1" dirty="0" smtClean="0"/>
              <a:t>line</a:t>
            </a:r>
            <a:r>
              <a:rPr lang="ko-KR" altLang="en-US" sz="1100" b="1" dirty="0" smtClean="0"/>
              <a:t>안에서만 가능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수평으로만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움직임</a:t>
            </a:r>
            <a:r>
              <a:rPr lang="en-US" altLang="ko-KR" sz="1100" b="1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478" y="1730796"/>
            <a:ext cx="1546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&lt;</a:t>
            </a:r>
            <a:r>
              <a:rPr lang="en-US" altLang="ko-KR" sz="1100" b="1" smtClean="0"/>
              <a:t>Change date&gt;</a:t>
            </a:r>
            <a:endParaRPr lang="en-US" altLang="ko-KR" sz="1100" b="1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5622890" y="1610686"/>
            <a:ext cx="1851701" cy="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469203" y="1464492"/>
            <a:ext cx="271022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 “Broken Dependency” Alert </a:t>
            </a:r>
            <a:r>
              <a:rPr lang="ko-KR" altLang="en-US" sz="1300" dirty="0" smtClean="0"/>
              <a:t>표시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201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501" y="138527"/>
            <a:ext cx="2323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Dependency role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657" y="675269"/>
            <a:ext cx="3769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Dependency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Start &amp;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End </a:t>
            </a:r>
            <a:r>
              <a:rPr lang="ko-KR" altLang="en-US" sz="1000" dirty="0" smtClean="0"/>
              <a:t>양쪽에 생성될 수 없다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250671" y="1037145"/>
            <a:ext cx="163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0671" y="1356084"/>
            <a:ext cx="163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6" idx="1"/>
            <a:endCxn id="7" idx="1"/>
          </p:cNvCxnSpPr>
          <p:nvPr/>
        </p:nvCxnSpPr>
        <p:spPr>
          <a:xfrm rot="10800000" flipV="1">
            <a:off x="1250671" y="1104903"/>
            <a:ext cx="12700" cy="3189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6" idx="3"/>
            <a:endCxn id="7" idx="3"/>
          </p:cNvCxnSpPr>
          <p:nvPr/>
        </p:nvCxnSpPr>
        <p:spPr>
          <a:xfrm>
            <a:off x="2888671" y="1104904"/>
            <a:ext cx="12700" cy="3189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656" y="1766568"/>
            <a:ext cx="674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Dependency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in/out</a:t>
            </a:r>
            <a:r>
              <a:rPr lang="ko-KR" altLang="en-US" sz="1000" dirty="0" smtClean="0"/>
              <a:t>의 개수는 </a:t>
            </a:r>
            <a:r>
              <a:rPr lang="ko-KR" altLang="en-US" sz="1000" dirty="0" err="1" smtClean="0"/>
              <a:t>제한없다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화살표는 </a:t>
            </a:r>
            <a:r>
              <a:rPr lang="ko-KR" altLang="en-US" sz="1000" dirty="0" err="1" smtClean="0"/>
              <a:t>화면내에</a:t>
            </a:r>
            <a:r>
              <a:rPr lang="ko-KR" altLang="en-US" sz="1000" dirty="0" smtClean="0"/>
              <a:t> 표시하지 않는다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250671" y="2355514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16083" y="2608874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16083" y="2861298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0671" y="2139637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1" idx="3"/>
            <a:endCxn id="12" idx="1"/>
          </p:cNvCxnSpPr>
          <p:nvPr/>
        </p:nvCxnSpPr>
        <p:spPr>
          <a:xfrm>
            <a:off x="2168671" y="2423273"/>
            <a:ext cx="247412" cy="25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3"/>
            <a:endCxn id="13" idx="1"/>
          </p:cNvCxnSpPr>
          <p:nvPr/>
        </p:nvCxnSpPr>
        <p:spPr>
          <a:xfrm>
            <a:off x="2168671" y="2423273"/>
            <a:ext cx="247412" cy="505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4" idx="3"/>
            <a:endCxn id="12" idx="1"/>
          </p:cNvCxnSpPr>
          <p:nvPr/>
        </p:nvCxnSpPr>
        <p:spPr>
          <a:xfrm>
            <a:off x="2168671" y="2207396"/>
            <a:ext cx="247412" cy="469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1329" y="3337154"/>
            <a:ext cx="455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Playbook</a:t>
            </a:r>
            <a:r>
              <a:rPr lang="ko-KR" altLang="en-US" sz="1000" dirty="0" smtClean="0"/>
              <a:t>간 </a:t>
            </a:r>
            <a:r>
              <a:rPr lang="en-US" altLang="ko-KR" sz="1000" dirty="0" smtClean="0"/>
              <a:t>/ </a:t>
            </a:r>
            <a:r>
              <a:rPr lang="en-US" altLang="ko-KR" sz="1000" dirty="0" err="1" smtClean="0"/>
              <a:t>Subteam</a:t>
            </a:r>
            <a:r>
              <a:rPr lang="ko-KR" altLang="en-US" sz="1000" dirty="0" smtClean="0"/>
              <a:t>간 </a:t>
            </a:r>
            <a:r>
              <a:rPr lang="en-US" altLang="ko-KR" sz="1000" dirty="0" smtClean="0"/>
              <a:t>/ Group</a:t>
            </a:r>
            <a:r>
              <a:rPr lang="ko-KR" altLang="en-US" sz="1000" dirty="0" smtClean="0"/>
              <a:t>간 </a:t>
            </a:r>
            <a:r>
              <a:rPr lang="en-US" altLang="ko-KR" sz="1000" dirty="0" smtClean="0"/>
              <a:t>dependency </a:t>
            </a:r>
            <a:r>
              <a:rPr lang="ko-KR" altLang="en-US" sz="1000" dirty="0" smtClean="0"/>
              <a:t>연결이 가능하다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887257" y="3710479"/>
            <a:ext cx="2364828" cy="134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00813" y="4451808"/>
            <a:ext cx="2304000" cy="134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87257" y="3976778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34085" y="4174466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2" idx="3"/>
            <a:endCxn id="34" idx="1"/>
          </p:cNvCxnSpPr>
          <p:nvPr/>
        </p:nvCxnSpPr>
        <p:spPr>
          <a:xfrm>
            <a:off x="3252085" y="4242225"/>
            <a:ext cx="248728" cy="539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1" idx="3"/>
            <a:endCxn id="35" idx="3"/>
          </p:cNvCxnSpPr>
          <p:nvPr/>
        </p:nvCxnSpPr>
        <p:spPr>
          <a:xfrm>
            <a:off x="1805257" y="4044537"/>
            <a:ext cx="3999556" cy="1000465"/>
          </a:xfrm>
          <a:prstGeom prst="bentConnector3">
            <a:avLst>
              <a:gd name="adj1" fmla="val 105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500813" y="4713770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886813" y="4977243"/>
            <a:ext cx="918000" cy="13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곱셈 기호 37"/>
          <p:cNvSpPr/>
          <p:nvPr/>
        </p:nvSpPr>
        <p:spPr>
          <a:xfrm>
            <a:off x="1273879" y="568736"/>
            <a:ext cx="1557196" cy="1391271"/>
          </a:xfrm>
          <a:prstGeom prst="mathMultiply">
            <a:avLst>
              <a:gd name="adj1" fmla="val 1395"/>
            </a:avLst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932623" y="673918"/>
            <a:ext cx="4551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4. Dependency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Broken</a:t>
            </a:r>
            <a:r>
              <a:rPr lang="ko-KR" altLang="en-US" sz="1000" dirty="0" smtClean="0"/>
              <a:t>되는 경우</a:t>
            </a:r>
            <a:endParaRPr lang="en-US" altLang="ko-KR" sz="1000" dirty="0" smtClean="0"/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날짜를 </a:t>
            </a:r>
            <a:r>
              <a:rPr lang="ko-KR" altLang="en-US" sz="1000" dirty="0"/>
              <a:t>변경하였을 때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 smtClean="0"/>
              <a:t>     deliverable “start / end date” update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auto </a:t>
            </a:r>
            <a:r>
              <a:rPr lang="en-US" altLang="ko-KR" sz="1000" dirty="0"/>
              <a:t>move</a:t>
            </a:r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- deliverable </a:t>
            </a:r>
            <a:r>
              <a:rPr lang="ko-KR" altLang="en-US" sz="1000" dirty="0"/>
              <a:t>경로가 변경되었을 </a:t>
            </a:r>
            <a:r>
              <a:rPr lang="ko-KR" altLang="en-US" sz="1000" dirty="0" smtClean="0"/>
              <a:t>때 </a:t>
            </a:r>
            <a:r>
              <a:rPr lang="en-US" altLang="ko-KR" sz="1000" dirty="0" smtClean="0"/>
              <a:t>(Gantt</a:t>
            </a:r>
            <a:r>
              <a:rPr lang="ko-KR" altLang="en-US" sz="1000" dirty="0" smtClean="0"/>
              <a:t>에서는 불가능</a:t>
            </a:r>
            <a:r>
              <a:rPr lang="en-US" altLang="ko-KR" sz="1000" smtClean="0"/>
              <a:t>)</a:t>
            </a:r>
            <a:endParaRPr lang="ko-KR" altLang="en-US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deliverable </a:t>
            </a:r>
            <a:r>
              <a:rPr lang="en-US" altLang="ko-KR" sz="1000" dirty="0"/>
              <a:t>move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deliverable </a:t>
            </a:r>
            <a:r>
              <a:rPr lang="en-US" altLang="ko-KR" sz="1000" dirty="0"/>
              <a:t>delete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420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36" y="1397548"/>
            <a:ext cx="8029575" cy="4362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0501" y="138527"/>
            <a:ext cx="2577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0. Gantt chart sample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36" y="1064830"/>
            <a:ext cx="1800225" cy="266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26" y="1063023"/>
            <a:ext cx="600075" cy="2685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751" y="1064830"/>
            <a:ext cx="257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501" y="138527"/>
            <a:ext cx="463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날짜 표시 단위 </a:t>
            </a:r>
            <a:r>
              <a:rPr lang="en-US" altLang="ko-KR" b="1" dirty="0" smtClean="0"/>
              <a:t>(quarter/month/week)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020" y="622738"/>
            <a:ext cx="1521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Quarter</a:t>
            </a:r>
            <a:endParaRPr lang="ko-KR" altLang="en-US" sz="13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2020" y="1655099"/>
            <a:ext cx="1521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Month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9" y="2051171"/>
            <a:ext cx="10117470" cy="3959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09" y="997718"/>
            <a:ext cx="6542689" cy="4007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2020" y="2808189"/>
            <a:ext cx="67634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Week (EXT </a:t>
            </a:r>
            <a:r>
              <a:rPr lang="en-US" altLang="ko-KR" sz="1300" b="1" dirty="0" err="1" smtClean="0"/>
              <a:t>gantt</a:t>
            </a:r>
            <a:r>
              <a:rPr lang="ko-KR" altLang="en-US" sz="1300" b="1" dirty="0" smtClean="0"/>
              <a:t>와 동일 </a:t>
            </a:r>
            <a:r>
              <a:rPr lang="en-US" altLang="ko-KR" sz="1300" b="1" dirty="0" smtClean="0"/>
              <a:t>= </a:t>
            </a:r>
            <a:r>
              <a:rPr lang="ko-KR" altLang="en-US" sz="1300" b="1" dirty="0" smtClean="0"/>
              <a:t>매주 월요일의 </a:t>
            </a:r>
            <a:r>
              <a:rPr lang="en-US" altLang="ko-KR" sz="1300" b="1" dirty="0" smtClean="0"/>
              <a:t>“</a:t>
            </a:r>
            <a:r>
              <a:rPr lang="ko-KR" altLang="en-US" sz="1300" b="1" dirty="0" smtClean="0"/>
              <a:t>일</a:t>
            </a:r>
            <a:r>
              <a:rPr lang="en-US" altLang="ko-KR" sz="1300" b="1" dirty="0" smtClean="0"/>
              <a:t>”</a:t>
            </a:r>
            <a:r>
              <a:rPr lang="ko-KR" altLang="en-US" sz="1300" b="1" dirty="0" smtClean="0"/>
              <a:t>를 표시</a:t>
            </a:r>
            <a:r>
              <a:rPr lang="en-US" altLang="ko-KR" sz="1300" b="1" dirty="0" smtClean="0"/>
              <a:t>)</a:t>
            </a:r>
            <a:endParaRPr lang="ko-KR" altLang="en-US" sz="13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09" y="3229231"/>
            <a:ext cx="11418123" cy="4002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2020" y="3961279"/>
            <a:ext cx="67634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Day (EXT </a:t>
            </a:r>
            <a:r>
              <a:rPr lang="en-US" altLang="ko-KR" sz="1300" b="1" dirty="0" err="1" smtClean="0"/>
              <a:t>gantt</a:t>
            </a:r>
            <a:r>
              <a:rPr lang="ko-KR" altLang="en-US" sz="1300" b="1" dirty="0" smtClean="0"/>
              <a:t>와 동일 </a:t>
            </a:r>
            <a:r>
              <a:rPr lang="en-US" altLang="ko-KR" sz="1300" b="1" dirty="0" smtClean="0"/>
              <a:t>= </a:t>
            </a:r>
            <a:r>
              <a:rPr lang="ko-KR" altLang="en-US" sz="1300" b="1" dirty="0" smtClean="0"/>
              <a:t>매주 월요일의 </a:t>
            </a:r>
            <a:r>
              <a:rPr lang="en-US" altLang="ko-KR" sz="1300" b="1" dirty="0" smtClean="0"/>
              <a:t>“</a:t>
            </a:r>
            <a:r>
              <a:rPr lang="ko-KR" altLang="en-US" sz="1300" b="1" dirty="0" smtClean="0"/>
              <a:t>일</a:t>
            </a:r>
            <a:r>
              <a:rPr lang="en-US" altLang="ko-KR" sz="1300" b="1" dirty="0" smtClean="0"/>
              <a:t>”</a:t>
            </a:r>
            <a:r>
              <a:rPr lang="ko-KR" altLang="en-US" sz="1300" b="1" dirty="0" smtClean="0"/>
              <a:t>를 표시</a:t>
            </a:r>
            <a:r>
              <a:rPr lang="en-US" altLang="ko-KR" sz="1300" b="1" dirty="0" smtClean="0"/>
              <a:t>)</a:t>
            </a:r>
            <a:endParaRPr lang="ko-KR" altLang="en-US" sz="13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09" y="4350974"/>
            <a:ext cx="11418123" cy="4043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28594" y="5837374"/>
            <a:ext cx="67634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300" dirty="0" smtClean="0"/>
              <a:t>Ext </a:t>
            </a:r>
            <a:r>
              <a:rPr lang="en-US" altLang="ko-KR" sz="1300" dirty="0" err="1" smtClean="0"/>
              <a:t>gantt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+ / - </a:t>
            </a:r>
            <a:r>
              <a:rPr lang="ko-KR" altLang="en-US" sz="1300" dirty="0" smtClean="0"/>
              <a:t>를 그대로 따라가도 무방함</a:t>
            </a:r>
            <a:r>
              <a:rPr lang="en-US" altLang="ko-KR" sz="13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 smtClean="0"/>
              <a:t>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위에 </a:t>
            </a:r>
            <a:r>
              <a:rPr lang="en-US" altLang="ko-KR" sz="1300" dirty="0" smtClean="0"/>
              <a:t>4</a:t>
            </a:r>
            <a:r>
              <a:rPr lang="ko-KR" altLang="en-US" sz="1300" dirty="0" smtClean="0"/>
              <a:t>가지 단위는 필수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1539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501" y="138527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2. Component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371" y="591206"/>
            <a:ext cx="28693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Deliverable Group</a:t>
            </a:r>
            <a:endParaRPr lang="ko-KR" altLang="en-US" sz="13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7906" y="1744198"/>
            <a:ext cx="462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모양은 </a:t>
            </a:r>
            <a:r>
              <a:rPr lang="en-US" altLang="ko-KR" sz="1100" dirty="0" smtClean="0"/>
              <a:t>EXT Gantt</a:t>
            </a:r>
            <a:r>
              <a:rPr lang="ko-KR" altLang="en-US" sz="1100" dirty="0" smtClean="0"/>
              <a:t>와 동일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양 끝에 아래방향 화살표도 동일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%</a:t>
            </a:r>
            <a:r>
              <a:rPr lang="ko-KR" altLang="en-US" sz="1100" dirty="0" smtClean="0"/>
              <a:t>가 없으므로 색은          로 통일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8" y="1983010"/>
            <a:ext cx="400050" cy="145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371" y="2492722"/>
            <a:ext cx="28693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Deliverable</a:t>
            </a:r>
            <a:endParaRPr lang="ko-KR" altLang="en-US" sz="13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46" y="3176868"/>
            <a:ext cx="2114550" cy="257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859" y="3243396"/>
            <a:ext cx="523875" cy="1434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7906" y="3594621"/>
            <a:ext cx="462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모양은 </a:t>
            </a:r>
            <a:r>
              <a:rPr lang="en-US" altLang="ko-KR" sz="1100" dirty="0" smtClean="0"/>
              <a:t>EXT Gantt</a:t>
            </a:r>
            <a:r>
              <a:rPr lang="ko-KR" altLang="en-US" sz="1100" dirty="0" smtClean="0"/>
              <a:t>와 동일</a:t>
            </a:r>
            <a:r>
              <a:rPr lang="en-US" altLang="ko-KR" sz="110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%</a:t>
            </a:r>
            <a:r>
              <a:rPr lang="ko-KR" altLang="en-US" sz="1100" dirty="0" smtClean="0"/>
              <a:t>가 없으므로 위와 같이 파란색 막대로 통일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580992" y="1039750"/>
            <a:ext cx="928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Unclick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0503" y="1021491"/>
            <a:ext cx="629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Click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6758" y="2923370"/>
            <a:ext cx="928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Unclick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269" y="2936643"/>
            <a:ext cx="629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Click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648" y="3219513"/>
            <a:ext cx="2133600" cy="2286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744" y="3262063"/>
            <a:ext cx="523875" cy="14349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552" y="5134561"/>
            <a:ext cx="3514725" cy="266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929" y="5096461"/>
            <a:ext cx="3495675" cy="304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8371" y="4440656"/>
            <a:ext cx="28693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Important Dates</a:t>
            </a:r>
            <a:endParaRPr lang="ko-KR" altLang="en-US" sz="13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6758" y="4805341"/>
            <a:ext cx="928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Unclick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6269" y="4850146"/>
            <a:ext cx="629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Click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7906" y="5647184"/>
            <a:ext cx="4628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Group</a:t>
            </a:r>
            <a:r>
              <a:rPr lang="ko-KR" altLang="en-US" sz="1100" dirty="0" smtClean="0"/>
              <a:t>과 모양은 같으나 색은 주황색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Gantt </a:t>
            </a:r>
            <a:r>
              <a:rPr lang="ko-KR" altLang="en-US" sz="1100" dirty="0" smtClean="0"/>
              <a:t>차트 맨 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날짜 </a:t>
            </a:r>
            <a:r>
              <a:rPr lang="ko-KR" altLang="en-US" sz="1100" dirty="0" err="1" smtClean="0"/>
              <a:t>컬럼</a:t>
            </a:r>
            <a:r>
              <a:rPr lang="ko-KR" altLang="en-US" sz="1100" dirty="0" smtClean="0"/>
              <a:t> 바로 아래 위치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복수개인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등록 순대로 제일 위부터 배치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552" y="1317792"/>
            <a:ext cx="4133850" cy="2667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9334" y="1323702"/>
            <a:ext cx="4114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1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501" y="138527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3. Dependency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911" y="2173051"/>
            <a:ext cx="31529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Case1. Start to Start</a:t>
            </a:r>
          </a:p>
          <a:p>
            <a:r>
              <a:rPr lang="en-US" altLang="ko-KR" sz="1000" dirty="0" smtClean="0"/>
              <a:t>   From “A” </a:t>
            </a:r>
            <a:r>
              <a:rPr lang="en-US" altLang="ko-KR" sz="1000" dirty="0" smtClean="0">
                <a:solidFill>
                  <a:srgbClr val="FF0000"/>
                </a:solidFill>
              </a:rPr>
              <a:t>Start to</a:t>
            </a:r>
            <a:r>
              <a:rPr lang="en-US" altLang="ko-KR" sz="1000" dirty="0" smtClean="0"/>
              <a:t> “</a:t>
            </a:r>
            <a:r>
              <a:rPr lang="en-US" altLang="ko-KR" sz="1000" dirty="0"/>
              <a:t>B</a:t>
            </a:r>
            <a:r>
              <a:rPr lang="en-US" altLang="ko-KR" sz="1000" dirty="0" smtClean="0"/>
              <a:t>”</a:t>
            </a:r>
            <a:r>
              <a:rPr lang="en-US" altLang="ko-KR" sz="1000" dirty="0" smtClean="0">
                <a:solidFill>
                  <a:srgbClr val="FF0000"/>
                </a:solidFill>
              </a:rPr>
              <a:t> Start</a:t>
            </a:r>
          </a:p>
          <a:p>
            <a:r>
              <a:rPr lang="en-US" altLang="ko-KR" sz="1000" dirty="0" smtClean="0"/>
              <a:t>   (</a:t>
            </a:r>
            <a:r>
              <a:rPr lang="ko-KR" altLang="en-US" sz="1000" dirty="0"/>
              <a:t>선행 </a:t>
            </a:r>
            <a:r>
              <a:rPr lang="en-US" altLang="ko-KR" sz="1000" dirty="0" smtClean="0"/>
              <a:t>Task “A” </a:t>
            </a:r>
            <a:r>
              <a:rPr lang="ko-KR" altLang="en-US" sz="1000" dirty="0" smtClean="0"/>
              <a:t>시작 </a:t>
            </a:r>
            <a:r>
              <a:rPr lang="ko-KR" altLang="en-US" sz="1000" dirty="0"/>
              <a:t>후 </a:t>
            </a:r>
            <a:r>
              <a:rPr lang="ko-KR" altLang="en-US" sz="1000" dirty="0" smtClean="0"/>
              <a:t>후행 </a:t>
            </a:r>
            <a:r>
              <a:rPr lang="en-US" altLang="ko-KR" sz="1000" dirty="0" smtClean="0"/>
              <a:t>Task “B” </a:t>
            </a:r>
            <a:r>
              <a:rPr lang="ko-KR" altLang="en-US" sz="1000" dirty="0" smtClean="0"/>
              <a:t>시작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787908" y="2821280"/>
            <a:ext cx="1638000" cy="26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7908" y="3140219"/>
            <a:ext cx="1638000" cy="26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6" idx="1"/>
            <a:endCxn id="7" idx="1"/>
          </p:cNvCxnSpPr>
          <p:nvPr/>
        </p:nvCxnSpPr>
        <p:spPr>
          <a:xfrm rot="10800000" flipV="1">
            <a:off x="787908" y="2952870"/>
            <a:ext cx="12700" cy="318939"/>
          </a:xfrm>
          <a:prstGeom prst="bentConnector3">
            <a:avLst>
              <a:gd name="adj1" fmla="val 180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5359" y="2240809"/>
            <a:ext cx="315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Start to Start</a:t>
            </a:r>
          </a:p>
          <a:p>
            <a:r>
              <a:rPr lang="en-US" altLang="ko-KR" sz="1000" dirty="0" smtClean="0"/>
              <a:t>   From “B” </a:t>
            </a:r>
            <a:r>
              <a:rPr lang="en-US" altLang="ko-KR" sz="1000" dirty="0" smtClean="0">
                <a:solidFill>
                  <a:srgbClr val="FF0000"/>
                </a:solidFill>
              </a:rPr>
              <a:t>Start to</a:t>
            </a:r>
            <a:r>
              <a:rPr lang="en-US" altLang="ko-KR" sz="1000" dirty="0" smtClean="0"/>
              <a:t> “A”</a:t>
            </a:r>
            <a:r>
              <a:rPr lang="en-US" altLang="ko-KR" sz="1000" dirty="0" smtClean="0">
                <a:solidFill>
                  <a:srgbClr val="FF0000"/>
                </a:solidFill>
              </a:rPr>
              <a:t> Start</a:t>
            </a:r>
          </a:p>
          <a:p>
            <a:r>
              <a:rPr lang="en-US" altLang="ko-KR" sz="1000" dirty="0" smtClean="0"/>
              <a:t>   (</a:t>
            </a:r>
            <a:r>
              <a:rPr lang="ko-KR" altLang="en-US" sz="1000" dirty="0"/>
              <a:t>선행 </a:t>
            </a:r>
            <a:r>
              <a:rPr lang="en-US" altLang="ko-KR" sz="1000" dirty="0" smtClean="0"/>
              <a:t>Task “B” </a:t>
            </a:r>
            <a:r>
              <a:rPr lang="ko-KR" altLang="en-US" sz="1000" dirty="0" smtClean="0"/>
              <a:t>시작 </a:t>
            </a:r>
            <a:r>
              <a:rPr lang="ko-KR" altLang="en-US" sz="1000" dirty="0"/>
              <a:t>후 </a:t>
            </a:r>
            <a:r>
              <a:rPr lang="ko-KR" altLang="en-US" sz="1000" dirty="0" smtClean="0"/>
              <a:t>후행 </a:t>
            </a:r>
            <a:r>
              <a:rPr lang="en-US" altLang="ko-KR" sz="1000" dirty="0" smtClean="0"/>
              <a:t>Task “A” </a:t>
            </a:r>
            <a:r>
              <a:rPr lang="ko-KR" altLang="en-US" sz="1000" dirty="0" smtClean="0"/>
              <a:t>시작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6069356" y="2889039"/>
            <a:ext cx="1638000" cy="25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069356" y="3207978"/>
            <a:ext cx="1638000" cy="25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22" idx="1"/>
            <a:endCxn id="23" idx="1"/>
          </p:cNvCxnSpPr>
          <p:nvPr/>
        </p:nvCxnSpPr>
        <p:spPr>
          <a:xfrm rot="10800000" flipV="1">
            <a:off x="6069356" y="3014339"/>
            <a:ext cx="12700" cy="318939"/>
          </a:xfrm>
          <a:prstGeom prst="bentConnector3">
            <a:avLst>
              <a:gd name="adj1" fmla="val 180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4091152" y="2952870"/>
            <a:ext cx="717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911" y="4318051"/>
            <a:ext cx="31529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Case2. Start to End</a:t>
            </a:r>
          </a:p>
          <a:p>
            <a:r>
              <a:rPr lang="en-US" altLang="ko-KR" sz="1000" dirty="0" smtClean="0"/>
              <a:t>   From “A” </a:t>
            </a:r>
            <a:r>
              <a:rPr lang="en-US" altLang="ko-KR" sz="1000" dirty="0" smtClean="0">
                <a:solidFill>
                  <a:srgbClr val="FF0000"/>
                </a:solidFill>
              </a:rPr>
              <a:t>Start to</a:t>
            </a:r>
            <a:r>
              <a:rPr lang="en-US" altLang="ko-KR" sz="1000" dirty="0" smtClean="0"/>
              <a:t> “B”</a:t>
            </a:r>
            <a:r>
              <a:rPr lang="en-US" altLang="ko-KR" sz="1000" dirty="0" smtClean="0">
                <a:solidFill>
                  <a:srgbClr val="FF0000"/>
                </a:solidFill>
              </a:rPr>
              <a:t> End</a:t>
            </a:r>
          </a:p>
          <a:p>
            <a:r>
              <a:rPr lang="en-US" altLang="ko-KR" sz="1000" dirty="0" smtClean="0"/>
              <a:t>   (</a:t>
            </a:r>
            <a:r>
              <a:rPr lang="ko-KR" altLang="en-US" sz="1000" dirty="0" smtClean="0"/>
              <a:t>선행 </a:t>
            </a:r>
            <a:r>
              <a:rPr lang="en-US" altLang="ko-KR" sz="1000" dirty="0" smtClean="0"/>
              <a:t>Task “A” </a:t>
            </a:r>
            <a:r>
              <a:rPr lang="ko-KR" altLang="en-US" sz="1000" dirty="0"/>
              <a:t>시작 후 </a:t>
            </a:r>
            <a:r>
              <a:rPr lang="ko-KR" altLang="en-US" sz="1000" dirty="0" smtClean="0"/>
              <a:t>후행 </a:t>
            </a:r>
            <a:r>
              <a:rPr lang="en-US" altLang="ko-KR" sz="1000" dirty="0" smtClean="0"/>
              <a:t>Task “B” </a:t>
            </a:r>
            <a:r>
              <a:rPr lang="ko-KR" altLang="en-US" sz="1000" dirty="0" smtClean="0"/>
              <a:t>종료</a:t>
            </a:r>
            <a:r>
              <a:rPr lang="en-US" altLang="ko-KR" sz="1000" dirty="0" smtClean="0"/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94235" y="4959248"/>
            <a:ext cx="918000" cy="25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0048" y="5274503"/>
            <a:ext cx="1638000" cy="25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29" name="꺾인 연결선 28"/>
          <p:cNvCxnSpPr>
            <a:stCxn id="27" idx="1"/>
            <a:endCxn id="28" idx="3"/>
          </p:cNvCxnSpPr>
          <p:nvPr/>
        </p:nvCxnSpPr>
        <p:spPr>
          <a:xfrm rot="10800000" flipV="1">
            <a:off x="2388049" y="5086566"/>
            <a:ext cx="206187" cy="31525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25359" y="4318051"/>
            <a:ext cx="315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End to Start</a:t>
            </a:r>
          </a:p>
          <a:p>
            <a:r>
              <a:rPr lang="en-US" altLang="ko-KR" sz="1000" dirty="0" smtClean="0"/>
              <a:t>   From “B” </a:t>
            </a:r>
            <a:r>
              <a:rPr lang="en-US" altLang="ko-KR" sz="1000" dirty="0" smtClean="0">
                <a:solidFill>
                  <a:srgbClr val="FF0000"/>
                </a:solidFill>
              </a:rPr>
              <a:t>End to</a:t>
            </a:r>
            <a:r>
              <a:rPr lang="en-US" altLang="ko-KR" sz="1000" dirty="0" smtClean="0"/>
              <a:t> “A”</a:t>
            </a:r>
            <a:r>
              <a:rPr lang="en-US" altLang="ko-KR" sz="1000" dirty="0" smtClean="0">
                <a:solidFill>
                  <a:srgbClr val="FF0000"/>
                </a:solidFill>
              </a:rPr>
              <a:t> Start</a:t>
            </a:r>
          </a:p>
          <a:p>
            <a:r>
              <a:rPr lang="en-US" altLang="ko-KR" sz="1000" dirty="0" smtClean="0"/>
              <a:t>   (</a:t>
            </a:r>
            <a:r>
              <a:rPr lang="ko-KR" altLang="en-US" sz="1000" dirty="0" smtClean="0"/>
              <a:t>선행 </a:t>
            </a:r>
            <a:r>
              <a:rPr lang="en-US" altLang="ko-KR" sz="1000" dirty="0" smtClean="0"/>
              <a:t>Task “B” </a:t>
            </a:r>
            <a:r>
              <a:rPr lang="ko-KR" altLang="en-US" sz="1000" dirty="0"/>
              <a:t>종료 후 </a:t>
            </a:r>
            <a:r>
              <a:rPr lang="ko-KR" altLang="en-US" sz="1000" dirty="0" smtClean="0"/>
              <a:t>후행 </a:t>
            </a:r>
            <a:r>
              <a:rPr lang="en-US" altLang="ko-KR" sz="1000" dirty="0" smtClean="0"/>
              <a:t>Task “A” </a:t>
            </a:r>
            <a:r>
              <a:rPr lang="ko-KR" altLang="en-US" sz="1000" dirty="0" smtClean="0"/>
              <a:t>시작</a:t>
            </a:r>
            <a:r>
              <a:rPr lang="en-US" altLang="ko-KR" sz="1000" dirty="0" smtClean="0"/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81099" y="4978261"/>
            <a:ext cx="1638000" cy="25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707356" y="5293516"/>
            <a:ext cx="918000" cy="25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37" name="꺾인 연결선 36"/>
          <p:cNvCxnSpPr>
            <a:stCxn id="35" idx="3"/>
            <a:endCxn id="36" idx="1"/>
          </p:cNvCxnSpPr>
          <p:nvPr/>
        </p:nvCxnSpPr>
        <p:spPr>
          <a:xfrm>
            <a:off x="7519099" y="5107897"/>
            <a:ext cx="188257" cy="31525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122683" y="5093235"/>
            <a:ext cx="717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82363" y="201850"/>
            <a:ext cx="2880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(Dependency</a:t>
            </a:r>
            <a:r>
              <a:rPr lang="ko-KR" altLang="en-US" sz="1100" dirty="0" smtClean="0"/>
              <a:t>는 쌍으로 등록됨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530506" y="749258"/>
            <a:ext cx="809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Dependency</a:t>
            </a:r>
            <a:r>
              <a:rPr lang="ko-KR" altLang="en-US" sz="1300" dirty="0" smtClean="0"/>
              <a:t>를 가지고 있는 </a:t>
            </a:r>
            <a:r>
              <a:rPr lang="en-US" altLang="ko-KR" sz="1300" dirty="0" smtClean="0"/>
              <a:t>deliverable</a:t>
            </a:r>
            <a:r>
              <a:rPr lang="ko-KR" altLang="en-US" sz="1300" dirty="0" smtClean="0"/>
              <a:t>은 아래와 같이 표시된다</a:t>
            </a:r>
            <a:r>
              <a:rPr lang="en-US" altLang="ko-KR" sz="1300" dirty="0" smtClean="0"/>
              <a:t>.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61" y="1121345"/>
            <a:ext cx="6362428" cy="2667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79" y="1201348"/>
            <a:ext cx="885825" cy="98476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7122670" y="1154901"/>
            <a:ext cx="184141" cy="178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52" name="타원 51"/>
          <p:cNvSpPr/>
          <p:nvPr/>
        </p:nvSpPr>
        <p:spPr>
          <a:xfrm>
            <a:off x="1569048" y="1161346"/>
            <a:ext cx="184141" cy="178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401833" y="1052060"/>
            <a:ext cx="3242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/>
              <a:t>좌측 표시 숫자 </a:t>
            </a:r>
            <a:r>
              <a:rPr lang="en-US" altLang="ko-KR" sz="800" dirty="0" smtClean="0"/>
              <a:t>: start to start / start to end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우측 표시 숫자 </a:t>
            </a:r>
            <a:r>
              <a:rPr lang="en-US" altLang="ko-KR" sz="800" dirty="0" smtClean="0"/>
              <a:t>: end to end / end to start</a:t>
            </a:r>
          </a:p>
        </p:txBody>
      </p:sp>
    </p:spTree>
    <p:extLst>
      <p:ext uri="{BB962C8B-B14F-4D97-AF65-F5344CB8AC3E}">
        <p14:creationId xmlns:p14="http://schemas.microsoft.com/office/powerpoint/2010/main" val="406196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501" y="138527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3. Dependency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764" y="692945"/>
            <a:ext cx="31529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Case3. End to Start</a:t>
            </a:r>
          </a:p>
          <a:p>
            <a:r>
              <a:rPr lang="en-US" altLang="ko-KR" sz="1000" dirty="0" smtClean="0"/>
              <a:t>   From “A” </a:t>
            </a:r>
            <a:r>
              <a:rPr lang="en-US" altLang="ko-KR" sz="1000" dirty="0" smtClean="0">
                <a:solidFill>
                  <a:srgbClr val="FF0000"/>
                </a:solidFill>
              </a:rPr>
              <a:t>End to</a:t>
            </a:r>
            <a:r>
              <a:rPr lang="en-US" altLang="ko-KR" sz="1000" dirty="0" smtClean="0"/>
              <a:t> “B”</a:t>
            </a:r>
            <a:r>
              <a:rPr lang="en-US" altLang="ko-KR" sz="1000" dirty="0" smtClean="0">
                <a:solidFill>
                  <a:srgbClr val="FF0000"/>
                </a:solidFill>
              </a:rPr>
              <a:t> Start</a:t>
            </a:r>
          </a:p>
          <a:p>
            <a:r>
              <a:rPr lang="en-US" altLang="ko-KR" sz="1000" dirty="0" smtClean="0"/>
              <a:t>   (</a:t>
            </a:r>
            <a:r>
              <a:rPr lang="ko-KR" altLang="en-US" sz="1000" dirty="0" smtClean="0"/>
              <a:t>선행 </a:t>
            </a:r>
            <a:r>
              <a:rPr lang="en-US" altLang="ko-KR" sz="1000" dirty="0" smtClean="0"/>
              <a:t>Task “A” </a:t>
            </a:r>
            <a:r>
              <a:rPr lang="ko-KR" altLang="en-US" sz="1000" dirty="0"/>
              <a:t>종료 후 </a:t>
            </a:r>
            <a:r>
              <a:rPr lang="ko-KR" altLang="en-US" sz="1000" dirty="0" smtClean="0"/>
              <a:t>후행 </a:t>
            </a:r>
            <a:r>
              <a:rPr lang="en-US" altLang="ko-KR" sz="1000" dirty="0" smtClean="0"/>
              <a:t>Task “B” </a:t>
            </a:r>
            <a:r>
              <a:rPr lang="ko-KR" altLang="en-US" sz="1000" dirty="0" smtClean="0"/>
              <a:t>시작</a:t>
            </a:r>
            <a:r>
              <a:rPr lang="en-US" altLang="ko-KR" sz="1000" dirty="0" smtClean="0"/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504" y="1321623"/>
            <a:ext cx="1638000" cy="254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764" y="2610292"/>
            <a:ext cx="31529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Case4. End to End</a:t>
            </a:r>
          </a:p>
          <a:p>
            <a:r>
              <a:rPr lang="en-US" altLang="ko-KR" sz="1000" dirty="0" smtClean="0"/>
              <a:t>   From “A” </a:t>
            </a:r>
            <a:r>
              <a:rPr lang="en-US" altLang="ko-KR" sz="1000" dirty="0" smtClean="0">
                <a:solidFill>
                  <a:srgbClr val="FF0000"/>
                </a:solidFill>
              </a:rPr>
              <a:t>End to</a:t>
            </a:r>
            <a:r>
              <a:rPr lang="en-US" altLang="ko-KR" sz="1000" dirty="0" smtClean="0"/>
              <a:t> “B”</a:t>
            </a:r>
            <a:r>
              <a:rPr lang="en-US" altLang="ko-KR" sz="1000" dirty="0" smtClean="0">
                <a:solidFill>
                  <a:srgbClr val="FF0000"/>
                </a:solidFill>
              </a:rPr>
              <a:t> End</a:t>
            </a:r>
          </a:p>
          <a:p>
            <a:r>
              <a:rPr lang="en-US" altLang="ko-KR" sz="1000" dirty="0" smtClean="0"/>
              <a:t>   (</a:t>
            </a:r>
            <a:r>
              <a:rPr lang="ko-KR" altLang="en-US" sz="1000" dirty="0" smtClean="0"/>
              <a:t>선행 </a:t>
            </a:r>
            <a:r>
              <a:rPr lang="en-US" altLang="ko-KR" sz="1000" dirty="0" smtClean="0"/>
              <a:t>Task “A” </a:t>
            </a:r>
            <a:r>
              <a:rPr lang="ko-KR" altLang="en-US" sz="1000" dirty="0"/>
              <a:t>종료 후 </a:t>
            </a:r>
            <a:r>
              <a:rPr lang="ko-KR" altLang="en-US" sz="1000" dirty="0" smtClean="0"/>
              <a:t>후행 </a:t>
            </a:r>
            <a:r>
              <a:rPr lang="en-US" altLang="ko-KR" sz="1000" dirty="0" smtClean="0"/>
              <a:t>Task “B” </a:t>
            </a:r>
            <a:r>
              <a:rPr lang="ko-KR" altLang="en-US" sz="1000" dirty="0" smtClean="0"/>
              <a:t>종료</a:t>
            </a:r>
            <a:r>
              <a:rPr lang="en-US" altLang="ko-KR" sz="1000" dirty="0" smtClean="0"/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0761" y="1636878"/>
            <a:ext cx="918000" cy="254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0" idx="3"/>
            <a:endCxn id="16" idx="1"/>
          </p:cNvCxnSpPr>
          <p:nvPr/>
        </p:nvCxnSpPr>
        <p:spPr>
          <a:xfrm>
            <a:off x="2222504" y="1449114"/>
            <a:ext cx="188257" cy="31525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34901" y="3303157"/>
            <a:ext cx="1638000" cy="2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4901" y="3622096"/>
            <a:ext cx="1638000" cy="2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18" idx="3"/>
            <a:endCxn id="19" idx="3"/>
          </p:cNvCxnSpPr>
          <p:nvPr/>
        </p:nvCxnSpPr>
        <p:spPr>
          <a:xfrm>
            <a:off x="2372901" y="3426458"/>
            <a:ext cx="12700" cy="318939"/>
          </a:xfrm>
          <a:prstGeom prst="bentConnector3">
            <a:avLst>
              <a:gd name="adj1" fmla="val 180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4773" y="692945"/>
            <a:ext cx="315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Start to End</a:t>
            </a:r>
          </a:p>
          <a:p>
            <a:r>
              <a:rPr lang="en-US" altLang="ko-KR" sz="1000" dirty="0" smtClean="0"/>
              <a:t>   From “B” </a:t>
            </a:r>
            <a:r>
              <a:rPr lang="en-US" altLang="ko-KR" sz="1000" dirty="0" smtClean="0">
                <a:solidFill>
                  <a:srgbClr val="FF0000"/>
                </a:solidFill>
              </a:rPr>
              <a:t>Start to</a:t>
            </a:r>
            <a:r>
              <a:rPr lang="en-US" altLang="ko-KR" sz="1000" dirty="0" smtClean="0"/>
              <a:t> “A”</a:t>
            </a:r>
            <a:r>
              <a:rPr lang="en-US" altLang="ko-KR" sz="1000" dirty="0" smtClean="0">
                <a:solidFill>
                  <a:srgbClr val="FF0000"/>
                </a:solidFill>
              </a:rPr>
              <a:t> End</a:t>
            </a:r>
          </a:p>
          <a:p>
            <a:r>
              <a:rPr lang="en-US" altLang="ko-KR" sz="1000" dirty="0" smtClean="0"/>
              <a:t>   (</a:t>
            </a:r>
            <a:r>
              <a:rPr lang="ko-KR" altLang="en-US" sz="1000" dirty="0" smtClean="0"/>
              <a:t>선행 </a:t>
            </a:r>
            <a:r>
              <a:rPr lang="en-US" altLang="ko-KR" sz="1000" dirty="0" smtClean="0"/>
              <a:t>Task “B” </a:t>
            </a:r>
            <a:r>
              <a:rPr lang="ko-KR" altLang="en-US" sz="1000" dirty="0"/>
              <a:t>시작 후 </a:t>
            </a:r>
            <a:r>
              <a:rPr lang="ko-KR" altLang="en-US" sz="1000" dirty="0" smtClean="0"/>
              <a:t>후행 </a:t>
            </a:r>
            <a:r>
              <a:rPr lang="en-US" altLang="ko-KR" sz="1000" dirty="0" smtClean="0"/>
              <a:t>Task “A” </a:t>
            </a:r>
            <a:r>
              <a:rPr lang="ko-KR" altLang="en-US" sz="1000" dirty="0" smtClean="0"/>
              <a:t>종료</a:t>
            </a:r>
            <a:r>
              <a:rPr lang="en-US" altLang="ko-KR" sz="1000" dirty="0" smtClean="0"/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15097" y="1334142"/>
            <a:ext cx="918000" cy="25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070910" y="1649397"/>
            <a:ext cx="1638000" cy="25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22" idx="1"/>
            <a:endCxn id="23" idx="3"/>
          </p:cNvCxnSpPr>
          <p:nvPr/>
        </p:nvCxnSpPr>
        <p:spPr>
          <a:xfrm rot="10800000" flipV="1">
            <a:off x="7708911" y="1461460"/>
            <a:ext cx="206187" cy="31525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4773" y="2610292"/>
            <a:ext cx="315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End to End</a:t>
            </a:r>
          </a:p>
          <a:p>
            <a:r>
              <a:rPr lang="en-US" altLang="ko-KR" sz="1000" dirty="0" smtClean="0"/>
              <a:t>   From “B” </a:t>
            </a:r>
            <a:r>
              <a:rPr lang="en-US" altLang="ko-KR" sz="1000" dirty="0" smtClean="0">
                <a:solidFill>
                  <a:srgbClr val="FF0000"/>
                </a:solidFill>
              </a:rPr>
              <a:t>End to</a:t>
            </a:r>
            <a:r>
              <a:rPr lang="en-US" altLang="ko-KR" sz="1000" dirty="0" smtClean="0"/>
              <a:t> “A”</a:t>
            </a:r>
            <a:r>
              <a:rPr lang="en-US" altLang="ko-KR" sz="1000" dirty="0" smtClean="0">
                <a:solidFill>
                  <a:srgbClr val="FF0000"/>
                </a:solidFill>
              </a:rPr>
              <a:t> End</a:t>
            </a:r>
          </a:p>
          <a:p>
            <a:r>
              <a:rPr lang="en-US" altLang="ko-KR" sz="1000" dirty="0" smtClean="0"/>
              <a:t>   (</a:t>
            </a:r>
            <a:r>
              <a:rPr lang="ko-KR" altLang="en-US" sz="1000" dirty="0" smtClean="0"/>
              <a:t>선행 </a:t>
            </a:r>
            <a:r>
              <a:rPr lang="en-US" altLang="ko-KR" sz="1000" dirty="0" smtClean="0"/>
              <a:t>Task “B” </a:t>
            </a:r>
            <a:r>
              <a:rPr lang="ko-KR" altLang="en-US" sz="1000" dirty="0"/>
              <a:t>종료 후 </a:t>
            </a:r>
            <a:r>
              <a:rPr lang="ko-KR" altLang="en-US" sz="1000" dirty="0" smtClean="0"/>
              <a:t>후행 </a:t>
            </a:r>
            <a:r>
              <a:rPr lang="en-US" altLang="ko-KR" sz="1000" dirty="0" smtClean="0"/>
              <a:t>Task “A” </a:t>
            </a:r>
            <a:r>
              <a:rPr lang="ko-KR" altLang="en-US" sz="1000" dirty="0" smtClean="0"/>
              <a:t>종료</a:t>
            </a:r>
            <a:r>
              <a:rPr lang="en-US" altLang="ko-KR" sz="1000" dirty="0" smtClean="0"/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70910" y="3303157"/>
            <a:ext cx="1638000" cy="2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70910" y="3622096"/>
            <a:ext cx="1638000" cy="2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28" idx="3"/>
            <a:endCxn id="29" idx="3"/>
          </p:cNvCxnSpPr>
          <p:nvPr/>
        </p:nvCxnSpPr>
        <p:spPr>
          <a:xfrm>
            <a:off x="7708910" y="3426458"/>
            <a:ext cx="12700" cy="318939"/>
          </a:xfrm>
          <a:prstGeom prst="bentConnector3">
            <a:avLst>
              <a:gd name="adj1" fmla="val 180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240924" y="1420833"/>
            <a:ext cx="717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256690" y="3297211"/>
            <a:ext cx="717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82363" y="201850"/>
            <a:ext cx="2880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(Dependency</a:t>
            </a:r>
            <a:r>
              <a:rPr lang="ko-KR" altLang="en-US" sz="1100" dirty="0" smtClean="0"/>
              <a:t>는 쌍으로 등록됨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825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501" y="138527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4. 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785" y="607188"/>
            <a:ext cx="93770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sz="1300" b="1" dirty="0" smtClean="0"/>
              <a:t>Action </a:t>
            </a:r>
            <a:r>
              <a:rPr lang="ko-KR" altLang="en-US" sz="1300" b="1" dirty="0" smtClean="0"/>
              <a:t>버튼</a:t>
            </a:r>
            <a:endParaRPr lang="en-US" altLang="ko-KR" sz="1300" b="1" dirty="0" smtClean="0"/>
          </a:p>
          <a:p>
            <a:r>
              <a:rPr lang="en-US" altLang="ko-KR" sz="1300" b="1" dirty="0"/>
              <a:t> </a:t>
            </a:r>
            <a:r>
              <a:rPr lang="en-US" altLang="ko-KR" sz="1300" b="1" dirty="0" smtClean="0"/>
              <a:t>  </a:t>
            </a:r>
          </a:p>
          <a:p>
            <a:pPr marL="285750" indent="-285750">
              <a:buFontTx/>
              <a:buChar char="-"/>
            </a:pPr>
            <a:r>
              <a:rPr lang="en-US" altLang="ko-KR" sz="1300" b="1" dirty="0" smtClean="0"/>
              <a:t>previous / next timespan :           </a:t>
            </a:r>
            <a:r>
              <a:rPr lang="en-US" altLang="ko-KR" sz="1300" b="1" dirty="0" err="1" smtClean="0"/>
              <a:t>ext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 smtClean="0"/>
              <a:t>gantt</a:t>
            </a:r>
            <a:r>
              <a:rPr lang="ko-KR" altLang="en-US" sz="1300" b="1" dirty="0" smtClean="0"/>
              <a:t>와 동일한 기능</a:t>
            </a:r>
            <a:r>
              <a:rPr lang="en-US" altLang="ko-KR" sz="1300" b="1" dirty="0" smtClean="0"/>
              <a:t>. </a:t>
            </a:r>
            <a:r>
              <a:rPr lang="ko-KR" altLang="en-US" sz="1300" b="1" dirty="0" smtClean="0"/>
              <a:t>날짜 </a:t>
            </a:r>
            <a:r>
              <a:rPr lang="ko-KR" altLang="en-US" sz="1300" b="1" dirty="0" err="1" smtClean="0"/>
              <a:t>컬럼</a:t>
            </a:r>
            <a:r>
              <a:rPr lang="ko-KR" altLang="en-US" sz="1300" b="1" dirty="0" smtClean="0"/>
              <a:t> 블록 단위로 이동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 smtClean="0"/>
          </a:p>
          <a:p>
            <a:pPr marL="285750" indent="-285750">
              <a:buFontTx/>
              <a:buChar char="-"/>
            </a:pPr>
            <a:r>
              <a:rPr lang="en-US" altLang="ko-KR" sz="1300" b="1" dirty="0" smtClean="0"/>
              <a:t>collapse all / expand all :           </a:t>
            </a:r>
            <a:r>
              <a:rPr lang="en-US" altLang="ko-KR" sz="1300" b="1" dirty="0" err="1" smtClean="0"/>
              <a:t>ext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 smtClean="0"/>
              <a:t>gantt</a:t>
            </a:r>
            <a:r>
              <a:rPr lang="ko-KR" altLang="en-US" sz="1300" b="1" dirty="0" smtClean="0"/>
              <a:t>와 동일한 기능</a:t>
            </a:r>
            <a:r>
              <a:rPr lang="en-US" altLang="ko-KR" sz="1300" b="1" dirty="0" smtClean="0"/>
              <a:t>. Deliverable group</a:t>
            </a:r>
            <a:r>
              <a:rPr lang="ko-KR" altLang="en-US" sz="1300" b="1" dirty="0" smtClean="0"/>
              <a:t>단위로 펼쳐지고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접힘</a:t>
            </a:r>
            <a:r>
              <a:rPr lang="en-US" altLang="ko-KR" sz="1300" b="1" dirty="0" smtClean="0"/>
              <a:t>.</a:t>
            </a:r>
            <a:endParaRPr lang="en-US" altLang="ko-KR" sz="1300" b="1" dirty="0"/>
          </a:p>
          <a:p>
            <a:endParaRPr lang="en-US" altLang="ko-KR" sz="1300" b="1" dirty="0" smtClean="0"/>
          </a:p>
          <a:p>
            <a:pPr marL="285750" indent="-285750">
              <a:buFontTx/>
              <a:buChar char="-"/>
            </a:pPr>
            <a:r>
              <a:rPr lang="en-US" altLang="ko-KR" sz="1300" b="1" dirty="0" smtClean="0"/>
              <a:t>zoom out / zoom in :           </a:t>
            </a:r>
            <a:r>
              <a:rPr lang="en-US" altLang="ko-KR" sz="1300" b="1" dirty="0" err="1" smtClean="0"/>
              <a:t>ext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 smtClean="0"/>
              <a:t>gantt</a:t>
            </a:r>
            <a:r>
              <a:rPr lang="ko-KR" altLang="en-US" sz="1300" b="1" dirty="0" smtClean="0"/>
              <a:t>와 동일한 기능</a:t>
            </a:r>
            <a:r>
              <a:rPr lang="en-US" altLang="ko-KR" sz="1300" b="1" dirty="0" smtClean="0"/>
              <a:t>. 3</a:t>
            </a:r>
            <a:r>
              <a:rPr lang="ko-KR" altLang="en-US" sz="1300" b="1" dirty="0" smtClean="0"/>
              <a:t>페이지의 날짜 표시 단위로 이동</a:t>
            </a:r>
            <a:endParaRPr lang="en-US" altLang="ko-KR" sz="1300" b="1" dirty="0" smtClean="0"/>
          </a:p>
          <a:p>
            <a:pPr marL="285750" indent="-285750">
              <a:buFontTx/>
              <a:buChar char="-"/>
            </a:pP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en-US" altLang="ko-KR" sz="1300" b="1" dirty="0" smtClean="0"/>
              <a:t>Highlight critical path :       </a:t>
            </a:r>
            <a:r>
              <a:rPr lang="en-US" altLang="ko-KR" sz="1300" b="1" dirty="0" err="1" smtClean="0"/>
              <a:t>ext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 smtClean="0"/>
              <a:t>gantt</a:t>
            </a:r>
            <a:r>
              <a:rPr lang="ko-KR" altLang="en-US" sz="1300" b="1" dirty="0" smtClean="0"/>
              <a:t>와 동일한 기능</a:t>
            </a:r>
            <a:r>
              <a:rPr lang="en-US" altLang="ko-KR" sz="1300" b="1" dirty="0" smtClean="0"/>
              <a:t>. </a:t>
            </a:r>
            <a:r>
              <a:rPr lang="ko-KR" altLang="en-US" sz="1300" b="1" dirty="0" smtClean="0"/>
              <a:t>전체 </a:t>
            </a:r>
            <a:r>
              <a:rPr lang="en-US" altLang="ko-KR" sz="1300" b="1" dirty="0" err="1" smtClean="0"/>
              <a:t>subteam</a:t>
            </a:r>
            <a:r>
              <a:rPr lang="ko-KR" altLang="en-US" sz="1300" b="1" dirty="0" smtClean="0"/>
              <a:t>에 속한 </a:t>
            </a:r>
            <a:r>
              <a:rPr lang="en-US" altLang="ko-KR" sz="1300" b="1" dirty="0" smtClean="0"/>
              <a:t>deliverable </a:t>
            </a:r>
            <a:r>
              <a:rPr lang="ko-KR" altLang="en-US" sz="1300" b="1" dirty="0" smtClean="0"/>
              <a:t>중 가장 나중에 끝나는 것을 </a:t>
            </a:r>
            <a:endParaRPr lang="en-US" altLang="ko-KR" sz="1300" b="1" dirty="0" smtClean="0"/>
          </a:p>
          <a:p>
            <a:r>
              <a:rPr lang="en-US" altLang="ko-KR" sz="1300" b="1" dirty="0" smtClean="0"/>
              <a:t>                                           </a:t>
            </a:r>
            <a:r>
              <a:rPr lang="ko-KR" altLang="en-US" sz="1300" b="1" dirty="0" smtClean="0"/>
              <a:t>기준으로 </a:t>
            </a:r>
            <a:r>
              <a:rPr lang="en-US" altLang="ko-KR" sz="1300" b="1" dirty="0" smtClean="0"/>
              <a:t>dependency</a:t>
            </a:r>
            <a:r>
              <a:rPr lang="ko-KR" altLang="en-US" sz="1300" b="1" dirty="0" smtClean="0"/>
              <a:t>가 연결된 항목들을 </a:t>
            </a:r>
            <a:r>
              <a:rPr lang="en-US" altLang="ko-KR" sz="1300" b="1" dirty="0" smtClean="0"/>
              <a:t>highlight</a:t>
            </a:r>
            <a:r>
              <a:rPr lang="ko-KR" altLang="en-US" sz="1300" b="1" dirty="0" smtClean="0"/>
              <a:t>해줌</a:t>
            </a:r>
            <a:r>
              <a:rPr lang="en-US" altLang="ko-KR" sz="1300" b="1" dirty="0" smtClean="0"/>
              <a:t>. </a:t>
            </a:r>
          </a:p>
          <a:p>
            <a:pPr marL="285750" indent="-285750">
              <a:buFontTx/>
              <a:buChar char="-"/>
            </a:pPr>
            <a:endParaRPr lang="ko-KR" altLang="en-US" sz="13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70" y="1057111"/>
            <a:ext cx="552450" cy="219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688" y="1452468"/>
            <a:ext cx="514843" cy="2090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199" y="1844074"/>
            <a:ext cx="516978" cy="2244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123" y="2246116"/>
            <a:ext cx="249129" cy="2264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123" y="2732133"/>
            <a:ext cx="7392904" cy="14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4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0501" y="138527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4.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785" y="607188"/>
            <a:ext cx="9377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sz="1300" b="1" dirty="0" smtClean="0"/>
              <a:t>Action </a:t>
            </a:r>
            <a:r>
              <a:rPr lang="ko-KR" altLang="en-US" sz="1300" b="1" dirty="0" smtClean="0"/>
              <a:t>버튼</a:t>
            </a:r>
            <a:endParaRPr lang="en-US" altLang="ko-KR" sz="13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05" y="1127925"/>
            <a:ext cx="238125" cy="2241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374" y="1127925"/>
            <a:ext cx="238125" cy="22411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762555" y="1239984"/>
            <a:ext cx="638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68152" y="1360432"/>
            <a:ext cx="1073699" cy="2295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68152" y="1588056"/>
            <a:ext cx="1073699" cy="2295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Deliverable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855" y="865347"/>
            <a:ext cx="2584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  (</a:t>
            </a:r>
            <a:r>
              <a:rPr lang="ko-KR" altLang="en-US" sz="1300" dirty="0" smtClean="0"/>
              <a:t>항목을 클릭했을 때만 활성화</a:t>
            </a:r>
            <a:r>
              <a:rPr lang="en-US" altLang="ko-KR" sz="1300" dirty="0" smtClean="0"/>
              <a:t>)</a:t>
            </a:r>
          </a:p>
          <a:p>
            <a:r>
              <a:rPr lang="en-US" altLang="ko-KR" sz="1300" b="1" dirty="0" smtClean="0"/>
              <a:t>- Add : </a:t>
            </a:r>
            <a:endParaRPr lang="en-US" altLang="ko-KR" sz="13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903146" y="1223018"/>
            <a:ext cx="638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561227" y="1070275"/>
            <a:ext cx="24112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  </a:t>
            </a:r>
            <a:r>
              <a:rPr lang="ko-KR" altLang="en-US" sz="1300" dirty="0" smtClean="0"/>
              <a:t>선택 항목 아래 </a:t>
            </a:r>
            <a:r>
              <a:rPr lang="ko-KR" altLang="en-US" sz="1300" dirty="0" err="1" smtClean="0"/>
              <a:t>생성창</a:t>
            </a:r>
            <a:r>
              <a:rPr lang="ko-KR" altLang="en-US" sz="1300" dirty="0" smtClean="0"/>
              <a:t> 표시</a:t>
            </a:r>
            <a:r>
              <a:rPr lang="en-US" altLang="ko-KR" sz="1300" dirty="0" smtClean="0"/>
              <a:t>.</a:t>
            </a:r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(table edit mode</a:t>
            </a:r>
            <a:r>
              <a:rPr lang="ko-KR" altLang="en-US" sz="1300" dirty="0" smtClean="0"/>
              <a:t>와 동일</a:t>
            </a:r>
            <a:r>
              <a:rPr lang="en-US" altLang="ko-KR" sz="1300" dirty="0" smtClean="0"/>
              <a:t>)</a:t>
            </a:r>
            <a:endParaRPr lang="en-US" altLang="ko-KR" sz="1300" dirty="0"/>
          </a:p>
        </p:txBody>
      </p:sp>
      <p:sp>
        <p:nvSpPr>
          <p:cNvPr id="17" name="직사각형 16"/>
          <p:cNvSpPr/>
          <p:nvPr/>
        </p:nvSpPr>
        <p:spPr>
          <a:xfrm>
            <a:off x="587855" y="2778038"/>
            <a:ext cx="2584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  (</a:t>
            </a:r>
            <a:r>
              <a:rPr lang="ko-KR" altLang="en-US" sz="1300" dirty="0" smtClean="0"/>
              <a:t>항목을 클릭했을 때만 활성화</a:t>
            </a:r>
            <a:r>
              <a:rPr lang="en-US" altLang="ko-KR" sz="1300" dirty="0" smtClean="0"/>
              <a:t>)</a:t>
            </a:r>
          </a:p>
          <a:p>
            <a:r>
              <a:rPr lang="en-US" altLang="ko-KR" sz="1300" b="1" dirty="0" smtClean="0"/>
              <a:t>- Delete : </a:t>
            </a:r>
            <a:endParaRPr lang="en-US" altLang="ko-KR" sz="13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68" y="3024259"/>
            <a:ext cx="245188" cy="247650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endCxn id="21" idx="1"/>
          </p:cNvCxnSpPr>
          <p:nvPr/>
        </p:nvCxnSpPr>
        <p:spPr>
          <a:xfrm flipV="1">
            <a:off x="1873011" y="3148084"/>
            <a:ext cx="2725285" cy="1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98296" y="3001890"/>
            <a:ext cx="105868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smtClean="0"/>
              <a:t>  Alert </a:t>
            </a:r>
            <a:r>
              <a:rPr lang="ko-KR" altLang="en-US" sz="1300" dirty="0" smtClean="0"/>
              <a:t>표시</a:t>
            </a:r>
            <a:endParaRPr lang="en-US" altLang="ko-KR" sz="13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553" y="3294278"/>
            <a:ext cx="356235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 flipV="1">
            <a:off x="5656984" y="3140895"/>
            <a:ext cx="3344403" cy="1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942664" y="2978093"/>
            <a:ext cx="29562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항목 삭제 </a:t>
            </a:r>
            <a:endParaRPr lang="en-US" altLang="ko-KR" sz="1100" dirty="0" smtClean="0"/>
          </a:p>
          <a:p>
            <a:r>
              <a:rPr lang="en-US" altLang="ko-KR" sz="1100" dirty="0" smtClean="0"/>
              <a:t>(group</a:t>
            </a:r>
            <a:r>
              <a:rPr lang="ko-KR" altLang="en-US" sz="1100" dirty="0" smtClean="0"/>
              <a:t>이 삭제되면 하위 </a:t>
            </a:r>
            <a:r>
              <a:rPr lang="en-US" altLang="ko-KR" sz="1100" dirty="0" err="1" smtClean="0"/>
              <a:t>delverable</a:t>
            </a:r>
            <a:r>
              <a:rPr lang="ko-KR" altLang="en-US" sz="1100" dirty="0" smtClean="0"/>
              <a:t>도 삭제</a:t>
            </a:r>
            <a:r>
              <a:rPr lang="en-US" altLang="ko-KR" sz="1100" dirty="0" smtClean="0"/>
              <a:t>.)</a:t>
            </a:r>
            <a:endParaRPr lang="en-US" altLang="ko-KR" sz="11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53" y="438128"/>
            <a:ext cx="2281778" cy="1895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594" y="1083487"/>
            <a:ext cx="2229955" cy="637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98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501" y="138527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4.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785" y="607188"/>
            <a:ext cx="9377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b. Mouse enter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72" y="2603890"/>
            <a:ext cx="4030288" cy="266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88" y="2673374"/>
            <a:ext cx="885825" cy="9847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899379" y="2643891"/>
            <a:ext cx="184141" cy="178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10" name="타원 9"/>
          <p:cNvSpPr/>
          <p:nvPr/>
        </p:nvSpPr>
        <p:spPr>
          <a:xfrm>
            <a:off x="1185795" y="2643891"/>
            <a:ext cx="184141" cy="178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205" y="2730247"/>
            <a:ext cx="281730" cy="2875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89633" y="1851737"/>
            <a:ext cx="1719743" cy="76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89632" y="1851737"/>
            <a:ext cx="171974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Investigate</a:t>
            </a:r>
          </a:p>
          <a:p>
            <a:r>
              <a:rPr lang="en-US" altLang="ko-KR" sz="800" dirty="0" smtClean="0"/>
              <a:t>  Status : </a:t>
            </a:r>
          </a:p>
          <a:p>
            <a:r>
              <a:rPr lang="en-US" altLang="ko-KR" sz="800" dirty="0" smtClean="0"/>
              <a:t>  Priority : </a:t>
            </a:r>
            <a:endParaRPr lang="en-US" altLang="ko-KR" sz="800" dirty="0"/>
          </a:p>
          <a:p>
            <a:r>
              <a:rPr lang="en-US" altLang="ko-KR" sz="800" dirty="0" smtClean="0"/>
              <a:t>  Start date : </a:t>
            </a:r>
          </a:p>
          <a:p>
            <a:r>
              <a:rPr lang="en-US" altLang="ko-KR" sz="800" dirty="0" smtClean="0"/>
              <a:t>  End date 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7272" y="2338783"/>
            <a:ext cx="1891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&lt;Deliverable&gt;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7272" y="1004887"/>
            <a:ext cx="1891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&lt;important dates&gt;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72" y="1417973"/>
            <a:ext cx="3495675" cy="304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60" y="1533606"/>
            <a:ext cx="281730" cy="28759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490170" y="930864"/>
            <a:ext cx="1719743" cy="477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90169" y="930863"/>
            <a:ext cx="17197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Important dates</a:t>
            </a:r>
          </a:p>
          <a:p>
            <a:r>
              <a:rPr lang="en-US" altLang="ko-KR" sz="800" dirty="0" smtClean="0"/>
              <a:t>  Start date : </a:t>
            </a:r>
          </a:p>
          <a:p>
            <a:r>
              <a:rPr lang="en-US" altLang="ko-KR" sz="800" dirty="0" smtClean="0"/>
              <a:t>  End date 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785" y="3390106"/>
            <a:ext cx="9377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c. Double click (=Edit)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702" y="4666887"/>
            <a:ext cx="2281778" cy="1895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0091" y="3729948"/>
            <a:ext cx="2229955" cy="637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605" y="5386287"/>
            <a:ext cx="2133600" cy="228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605" y="4112113"/>
            <a:ext cx="4133850" cy="2667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72" y="5076457"/>
            <a:ext cx="1891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&lt;Deliverable&gt;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0592" y="3761491"/>
            <a:ext cx="1891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&lt;grou</a:t>
            </a:r>
            <a:r>
              <a:rPr lang="en-US" altLang="ko-KR" sz="1100" b="1" dirty="0"/>
              <a:t>p</a:t>
            </a:r>
            <a:r>
              <a:rPr lang="en-US" altLang="ko-KR" sz="1100" b="1" dirty="0" smtClean="0"/>
              <a:t>&gt;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500033" y="4245463"/>
            <a:ext cx="91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491644" y="5500587"/>
            <a:ext cx="99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30753" y="4035527"/>
            <a:ext cx="819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Double click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78310" y="5289677"/>
            <a:ext cx="819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Double click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151650" y="2775660"/>
            <a:ext cx="2844000" cy="19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/오른쪽 화살표 1"/>
          <p:cNvSpPr/>
          <p:nvPr/>
        </p:nvSpPr>
        <p:spPr>
          <a:xfrm>
            <a:off x="9907400" y="2848447"/>
            <a:ext cx="184558" cy="45719"/>
          </a:xfrm>
          <a:prstGeom prst="leftRightArrow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/오른쪽 화살표 29"/>
          <p:cNvSpPr/>
          <p:nvPr/>
        </p:nvSpPr>
        <p:spPr>
          <a:xfrm>
            <a:off x="7067858" y="2848447"/>
            <a:ext cx="184558" cy="45719"/>
          </a:xfrm>
          <a:prstGeom prst="leftRightArrow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덧셈 기호 2"/>
          <p:cNvSpPr/>
          <p:nvPr/>
        </p:nvSpPr>
        <p:spPr>
          <a:xfrm>
            <a:off x="5879858" y="2575012"/>
            <a:ext cx="391661" cy="36009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80459" y="2499310"/>
            <a:ext cx="2789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날짜 조정 아이콘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끝에 위치했을 때만</a:t>
            </a:r>
            <a:r>
              <a:rPr lang="en-US" altLang="ko-KR" sz="11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71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808</Words>
  <Application>Microsoft Office PowerPoint</Application>
  <PresentationFormat>와이드스크린</PresentationFormat>
  <Paragraphs>145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huraypositive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insumarkchoi</dc:creator>
  <cp:lastModifiedBy>insumarkchoi</cp:lastModifiedBy>
  <cp:revision>26</cp:revision>
  <dcterms:created xsi:type="dcterms:W3CDTF">2014-01-26T15:02:16Z</dcterms:created>
  <dcterms:modified xsi:type="dcterms:W3CDTF">2014-01-27T01:31:40Z</dcterms:modified>
</cp:coreProperties>
</file>